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8"/>
  </p:notesMasterIdLst>
  <p:sldIdLst>
    <p:sldId id="272" r:id="rId2"/>
    <p:sldId id="256" r:id="rId3"/>
    <p:sldId id="284" r:id="rId4"/>
    <p:sldId id="282" r:id="rId5"/>
    <p:sldId id="258" r:id="rId6"/>
    <p:sldId id="288" r:id="rId7"/>
    <p:sldId id="424" r:id="rId8"/>
    <p:sldId id="270" r:id="rId9"/>
    <p:sldId id="265" r:id="rId10"/>
    <p:sldId id="292" r:id="rId11"/>
    <p:sldId id="269" r:id="rId12"/>
    <p:sldId id="295" r:id="rId13"/>
    <p:sldId id="298" r:id="rId14"/>
    <p:sldId id="299" r:id="rId15"/>
    <p:sldId id="371" r:id="rId16"/>
    <p:sldId id="372" r:id="rId17"/>
    <p:sldId id="388" r:id="rId18"/>
    <p:sldId id="410" r:id="rId19"/>
    <p:sldId id="390" r:id="rId20"/>
    <p:sldId id="391" r:id="rId21"/>
    <p:sldId id="392" r:id="rId22"/>
    <p:sldId id="393" r:id="rId23"/>
    <p:sldId id="412" r:id="rId24"/>
    <p:sldId id="395" r:id="rId25"/>
    <p:sldId id="319" r:id="rId26"/>
    <p:sldId id="321" r:id="rId27"/>
    <p:sldId id="323" r:id="rId28"/>
    <p:sldId id="349" r:id="rId29"/>
    <p:sldId id="396" r:id="rId30"/>
    <p:sldId id="418" r:id="rId31"/>
    <p:sldId id="416" r:id="rId32"/>
    <p:sldId id="381" r:id="rId33"/>
    <p:sldId id="382" r:id="rId34"/>
    <p:sldId id="383" r:id="rId35"/>
    <p:sldId id="260" r:id="rId36"/>
    <p:sldId id="384" r:id="rId37"/>
    <p:sldId id="385" r:id="rId38"/>
    <p:sldId id="263" r:id="rId39"/>
    <p:sldId id="264" r:id="rId40"/>
    <p:sldId id="415" r:id="rId41"/>
    <p:sldId id="423" r:id="rId42"/>
    <p:sldId id="276" r:id="rId43"/>
    <p:sldId id="281" r:id="rId44"/>
    <p:sldId id="283" r:id="rId45"/>
    <p:sldId id="408" r:id="rId46"/>
    <p:sldId id="407" r:id="rId47"/>
    <p:sldId id="259" r:id="rId48"/>
    <p:sldId id="287" r:id="rId49"/>
    <p:sldId id="257" r:id="rId50"/>
    <p:sldId id="261" r:id="rId51"/>
    <p:sldId id="425" r:id="rId52"/>
    <p:sldId id="409" r:id="rId53"/>
    <p:sldId id="291" r:id="rId54"/>
    <p:sldId id="293" r:id="rId55"/>
    <p:sldId id="294" r:id="rId56"/>
    <p:sldId id="296" r:id="rId57"/>
    <p:sldId id="397" r:id="rId58"/>
    <p:sldId id="300" r:id="rId59"/>
    <p:sldId id="386" r:id="rId60"/>
    <p:sldId id="387" r:id="rId61"/>
    <p:sldId id="373" r:id="rId62"/>
    <p:sldId id="411" r:id="rId63"/>
    <p:sldId id="375" r:id="rId64"/>
    <p:sldId id="376" r:id="rId65"/>
    <p:sldId id="377" r:id="rId66"/>
    <p:sldId id="378" r:id="rId67"/>
    <p:sldId id="413" r:id="rId68"/>
    <p:sldId id="318" r:id="rId69"/>
    <p:sldId id="317" r:id="rId70"/>
    <p:sldId id="322" r:id="rId71"/>
    <p:sldId id="324" r:id="rId72"/>
    <p:sldId id="350" r:id="rId73"/>
    <p:sldId id="352" r:id="rId74"/>
    <p:sldId id="419" r:id="rId75"/>
    <p:sldId id="417" r:id="rId76"/>
    <p:sldId id="399" r:id="rId77"/>
    <p:sldId id="400" r:id="rId78"/>
    <p:sldId id="401" r:id="rId79"/>
    <p:sldId id="402" r:id="rId80"/>
    <p:sldId id="403" r:id="rId81"/>
    <p:sldId id="404" r:id="rId82"/>
    <p:sldId id="405" r:id="rId83"/>
    <p:sldId id="406" r:id="rId84"/>
    <p:sldId id="414" r:id="rId85"/>
    <p:sldId id="422" r:id="rId86"/>
    <p:sldId id="369" r:id="rId87"/>
  </p:sldIdLst>
  <p:sldSz cx="9753600" cy="7315200"/>
  <p:notesSz cx="6858000" cy="9144000"/>
  <p:embeddedFontLst>
    <p:embeddedFont>
      <p:font typeface="Bahnschrift SemiBold Condensed" panose="020B0502040204020203" pitchFamily="34" charset="0"/>
      <p:bold r:id="rId89"/>
    </p:embeddedFont>
    <p:embeddedFont>
      <p:font typeface="Calibri (MS)" panose="020B0604020202020204" charset="0"/>
      <p:regular r:id="rId90"/>
    </p:embeddedFont>
    <p:embeddedFont>
      <p:font typeface="Calibri (MS) Bold" panose="020B0604020202020204" charset="0"/>
      <p:regular r:id="rId91"/>
    </p:embeddedFont>
    <p:embeddedFont>
      <p:font typeface="Calibri (MS) Bold Italics" panose="020B0604020202020204" charset="0"/>
      <p:regular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015A1-B734-6971-E11F-0074FD831BB8}" v="15" dt="2025-02-24T15:53:01.526"/>
    <p1510:client id="{7ECABA53-96BD-0F31-F372-E902AC868114}" v="1" dt="2025-02-24T19:22:10.956"/>
    <p1510:client id="{95132CD4-FAE6-6DB5-4DCA-13715FCB1F83}" v="5" dt="2025-02-24T18:43:06.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6102" autoAdjust="0"/>
  </p:normalViewPr>
  <p:slideViewPr>
    <p:cSldViewPr>
      <p:cViewPr varScale="1">
        <p:scale>
          <a:sx n="68" d="100"/>
          <a:sy n="68" d="100"/>
        </p:scale>
        <p:origin x="271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dy, Terri L." userId="S::tlr141@psu.edu::6fd1c2fc-f639-44d7-bfe6-7cc1c5da32dc" providerId="AD" clId="Web-{E5606049-A922-CC70-CF77-FD0D3EC17E37}"/>
    <pc:docChg chg="modSld">
      <pc:chgData name="Rudy, Terri L." userId="S::tlr141@psu.edu::6fd1c2fc-f639-44d7-bfe6-7cc1c5da32dc" providerId="AD" clId="Web-{E5606049-A922-CC70-CF77-FD0D3EC17E37}" dt="2025-01-20T18:38:52.341" v="0" actId="1076"/>
      <pc:docMkLst>
        <pc:docMk/>
      </pc:docMkLst>
      <pc:sldChg chg="modSp">
        <pc:chgData name="Rudy, Terri L." userId="S::tlr141@psu.edu::6fd1c2fc-f639-44d7-bfe6-7cc1c5da32dc" providerId="AD" clId="Web-{E5606049-A922-CC70-CF77-FD0D3EC17E37}" dt="2025-01-20T18:38:52.341" v="0" actId="1076"/>
        <pc:sldMkLst>
          <pc:docMk/>
          <pc:sldMk cId="0" sldId="272"/>
        </pc:sldMkLst>
        <pc:spChg chg="mod">
          <ac:chgData name="Rudy, Terri L." userId="S::tlr141@psu.edu::6fd1c2fc-f639-44d7-bfe6-7cc1c5da32dc" providerId="AD" clId="Web-{E5606049-A922-CC70-CF77-FD0D3EC17E37}" dt="2025-01-20T18:38:52.341" v="0" actId="1076"/>
          <ac:spMkLst>
            <pc:docMk/>
            <pc:sldMk cId="0" sldId="272"/>
            <ac:spMk id="2" creationId="{00000000-0000-0000-0000-000000000000}"/>
          </ac:spMkLst>
        </pc:spChg>
      </pc:sldChg>
    </pc:docChg>
  </pc:docChgLst>
  <pc:docChgLst>
    <pc:chgData name="Wolbert, Evie Diane" userId="S::edj114@psu.edu::102f0402-31d0-4b21-b106-54d95bb4d9b3" providerId="AD" clId="Web-{7ECABA53-96BD-0F31-F372-E902AC868114}"/>
    <pc:docChg chg="modSld">
      <pc:chgData name="Wolbert, Evie Diane" userId="S::edj114@psu.edu::102f0402-31d0-4b21-b106-54d95bb4d9b3" providerId="AD" clId="Web-{7ECABA53-96BD-0F31-F372-E902AC868114}" dt="2025-02-24T19:22:10.956" v="0"/>
      <pc:docMkLst>
        <pc:docMk/>
      </pc:docMkLst>
      <pc:sldChg chg="addSp">
        <pc:chgData name="Wolbert, Evie Diane" userId="S::edj114@psu.edu::102f0402-31d0-4b21-b106-54d95bb4d9b3" providerId="AD" clId="Web-{7ECABA53-96BD-0F31-F372-E902AC868114}" dt="2025-02-24T19:22:10.956" v="0"/>
        <pc:sldMkLst>
          <pc:docMk/>
          <pc:sldMk cId="0" sldId="272"/>
        </pc:sldMkLst>
        <pc:spChg chg="add">
          <ac:chgData name="Wolbert, Evie Diane" userId="S::edj114@psu.edu::102f0402-31d0-4b21-b106-54d95bb4d9b3" providerId="AD" clId="Web-{7ECABA53-96BD-0F31-F372-E902AC868114}" dt="2025-02-24T19:22:10.956" v="0"/>
          <ac:spMkLst>
            <pc:docMk/>
            <pc:sldMk cId="0" sldId="272"/>
            <ac:spMk id="4" creationId="{027F4EBB-E4FC-8A48-8898-36E85449EA51}"/>
          </ac:spMkLst>
        </pc:spChg>
      </pc:sldChg>
    </pc:docChg>
  </pc:docChgLst>
  <pc:docChgLst>
    <pc:chgData name="Wolbert, Evie Diane" userId="S::edj114@psu.edu::102f0402-31d0-4b21-b106-54d95bb4d9b3" providerId="AD" clId="Web-{41359F99-8823-50F2-232D-F88DF3141291}"/>
    <pc:docChg chg="addSld delSld">
      <pc:chgData name="Wolbert, Evie Diane" userId="S::edj114@psu.edu::102f0402-31d0-4b21-b106-54d95bb4d9b3" providerId="AD" clId="Web-{41359F99-8823-50F2-232D-F88DF3141291}" dt="2025-01-21T19:47:18.795" v="1"/>
      <pc:docMkLst>
        <pc:docMk/>
      </pc:docMkLst>
      <pc:sldChg chg="add del">
        <pc:chgData name="Wolbert, Evie Diane" userId="S::edj114@psu.edu::102f0402-31d0-4b21-b106-54d95bb4d9b3" providerId="AD" clId="Web-{41359F99-8823-50F2-232D-F88DF3141291}" dt="2025-01-21T19:47:18.795" v="1"/>
        <pc:sldMkLst>
          <pc:docMk/>
          <pc:sldMk cId="3750563010" sldId="415"/>
        </pc:sldMkLst>
      </pc:sldChg>
    </pc:docChg>
  </pc:docChgLst>
  <pc:docChgLst>
    <pc:chgData name="Wolbert, Evie Diane" userId="S::edj114@psu.edu::102f0402-31d0-4b21-b106-54d95bb4d9b3" providerId="AD" clId="Web-{E897FEC7-4A79-B6CC-81E4-1DFAD439B1C4}"/>
    <pc:docChg chg="modSld">
      <pc:chgData name="Wolbert, Evie Diane" userId="S::edj114@psu.edu::102f0402-31d0-4b21-b106-54d95bb4d9b3" providerId="AD" clId="Web-{E897FEC7-4A79-B6CC-81E4-1DFAD439B1C4}" dt="2025-01-30T15:10:40.109" v="0"/>
      <pc:docMkLst>
        <pc:docMk/>
      </pc:docMkLst>
      <pc:sldChg chg="modNotes">
        <pc:chgData name="Wolbert, Evie Diane" userId="S::edj114@psu.edu::102f0402-31d0-4b21-b106-54d95bb4d9b3" providerId="AD" clId="Web-{E897FEC7-4A79-B6CC-81E4-1DFAD439B1C4}" dt="2025-01-30T15:10:40.109" v="0"/>
        <pc:sldMkLst>
          <pc:docMk/>
          <pc:sldMk cId="0" sldId="272"/>
        </pc:sldMkLst>
      </pc:sldChg>
    </pc:docChg>
  </pc:docChgLst>
  <pc:docChgLst>
    <pc:chgData name="Wolbert, Evie Diane" userId="S::edj114@psu.edu::102f0402-31d0-4b21-b106-54d95bb4d9b3" providerId="AD" clId="Web-{503FBD93-75A5-02E9-9D76-3FFACA6598FC}"/>
    <pc:docChg chg="modSld">
      <pc:chgData name="Wolbert, Evie Diane" userId="S::edj114@psu.edu::102f0402-31d0-4b21-b106-54d95bb4d9b3" providerId="AD" clId="Web-{503FBD93-75A5-02E9-9D76-3FFACA6598FC}" dt="2025-01-21T15:00:07.746" v="13" actId="1076"/>
      <pc:docMkLst>
        <pc:docMk/>
      </pc:docMkLst>
      <pc:sldChg chg="modSp">
        <pc:chgData name="Wolbert, Evie Diane" userId="S::edj114@psu.edu::102f0402-31d0-4b21-b106-54d95bb4d9b3" providerId="AD" clId="Web-{503FBD93-75A5-02E9-9D76-3FFACA6598FC}" dt="2025-01-21T15:00:07.746" v="13" actId="1076"/>
        <pc:sldMkLst>
          <pc:docMk/>
          <pc:sldMk cId="445238618" sldId="318"/>
        </pc:sldMkLst>
        <pc:picChg chg="mod modCrop">
          <ac:chgData name="Wolbert, Evie Diane" userId="S::edj114@psu.edu::102f0402-31d0-4b21-b106-54d95bb4d9b3" providerId="AD" clId="Web-{503FBD93-75A5-02E9-9D76-3FFACA6598FC}" dt="2025-01-21T15:00:07.746" v="13" actId="1076"/>
          <ac:picMkLst>
            <pc:docMk/>
            <pc:sldMk cId="445238618" sldId="318"/>
            <ac:picMk id="18" creationId="{3CF9F9C7-49E2-5347-8102-057AFAAA97B1}"/>
          </ac:picMkLst>
        </pc:picChg>
      </pc:sldChg>
      <pc:sldChg chg="modSp">
        <pc:chgData name="Wolbert, Evie Diane" userId="S::edj114@psu.edu::102f0402-31d0-4b21-b106-54d95bb4d9b3" providerId="AD" clId="Web-{503FBD93-75A5-02E9-9D76-3FFACA6598FC}" dt="2025-01-21T14:57:08.905" v="6"/>
        <pc:sldMkLst>
          <pc:docMk/>
          <pc:sldMk cId="1895080692" sldId="409"/>
        </pc:sldMkLst>
        <pc:picChg chg="mod modCrop">
          <ac:chgData name="Wolbert, Evie Diane" userId="S::edj114@psu.edu::102f0402-31d0-4b21-b106-54d95bb4d9b3" providerId="AD" clId="Web-{503FBD93-75A5-02E9-9D76-3FFACA6598FC}" dt="2025-01-21T14:56:49.327" v="4"/>
          <ac:picMkLst>
            <pc:docMk/>
            <pc:sldMk cId="1895080692" sldId="409"/>
            <ac:picMk id="7" creationId="{52D46A12-D9A4-5043-37CC-98558CA4C483}"/>
          </ac:picMkLst>
        </pc:picChg>
        <pc:picChg chg="mod modCrop">
          <ac:chgData name="Wolbert, Evie Diane" userId="S::edj114@psu.edu::102f0402-31d0-4b21-b106-54d95bb4d9b3" providerId="AD" clId="Web-{503FBD93-75A5-02E9-9D76-3FFACA6598FC}" dt="2025-01-21T14:57:08.905" v="6"/>
          <ac:picMkLst>
            <pc:docMk/>
            <pc:sldMk cId="1895080692" sldId="409"/>
            <ac:picMk id="17" creationId="{B99022CE-F19D-6FCB-E105-92BA12178F87}"/>
          </ac:picMkLst>
        </pc:picChg>
        <pc:picChg chg="mod modCrop">
          <ac:chgData name="Wolbert, Evie Diane" userId="S::edj114@psu.edu::102f0402-31d0-4b21-b106-54d95bb4d9b3" providerId="AD" clId="Web-{503FBD93-75A5-02E9-9D76-3FFACA6598FC}" dt="2025-01-21T14:56:16.187" v="2"/>
          <ac:picMkLst>
            <pc:docMk/>
            <pc:sldMk cId="1895080692" sldId="409"/>
            <ac:picMk id="18" creationId="{02EC51A4-BBD5-94CC-5C76-9E1047511FAE}"/>
          </ac:picMkLst>
        </pc:picChg>
      </pc:sldChg>
    </pc:docChg>
  </pc:docChgLst>
  <pc:docChgLst>
    <pc:chgData name="Wolbert, Evie Diane" userId="S::edj114@psu.edu::102f0402-31d0-4b21-b106-54d95bb4d9b3" providerId="AD" clId="Web-{95132CD4-FAE6-6DB5-4DCA-13715FCB1F83}"/>
    <pc:docChg chg="addSld delSld modSld">
      <pc:chgData name="Wolbert, Evie Diane" userId="S::edj114@psu.edu::102f0402-31d0-4b21-b106-54d95bb4d9b3" providerId="AD" clId="Web-{95132CD4-FAE6-6DB5-4DCA-13715FCB1F83}" dt="2025-02-24T18:43:06.795" v="5"/>
      <pc:docMkLst>
        <pc:docMk/>
      </pc:docMkLst>
      <pc:sldChg chg="del">
        <pc:chgData name="Wolbert, Evie Diane" userId="S::edj114@psu.edu::102f0402-31d0-4b21-b106-54d95bb4d9b3" providerId="AD" clId="Web-{95132CD4-FAE6-6DB5-4DCA-13715FCB1F83}" dt="2025-02-24T18:42:04.571" v="3"/>
        <pc:sldMkLst>
          <pc:docMk/>
          <pc:sldMk cId="2036973684" sldId="420"/>
        </pc:sldMkLst>
      </pc:sldChg>
      <pc:sldChg chg="del">
        <pc:chgData name="Wolbert, Evie Diane" userId="S::edj114@psu.edu::102f0402-31d0-4b21-b106-54d95bb4d9b3" providerId="AD" clId="Web-{95132CD4-FAE6-6DB5-4DCA-13715FCB1F83}" dt="2025-02-24T18:43:06.795" v="5"/>
        <pc:sldMkLst>
          <pc:docMk/>
          <pc:sldMk cId="3992009964" sldId="421"/>
        </pc:sldMkLst>
      </pc:sldChg>
      <pc:sldChg chg="add modNotes">
        <pc:chgData name="Wolbert, Evie Diane" userId="S::edj114@psu.edu::102f0402-31d0-4b21-b106-54d95bb4d9b3" providerId="AD" clId="Web-{95132CD4-FAE6-6DB5-4DCA-13715FCB1F83}" dt="2025-02-24T18:42:04.337" v="2"/>
        <pc:sldMkLst>
          <pc:docMk/>
          <pc:sldMk cId="3581753881" sldId="424"/>
        </pc:sldMkLst>
      </pc:sldChg>
      <pc:sldChg chg="add">
        <pc:chgData name="Wolbert, Evie Diane" userId="S::edj114@psu.edu::102f0402-31d0-4b21-b106-54d95bb4d9b3" providerId="AD" clId="Web-{95132CD4-FAE6-6DB5-4DCA-13715FCB1F83}" dt="2025-02-24T18:42:45.309" v="4"/>
        <pc:sldMkLst>
          <pc:docMk/>
          <pc:sldMk cId="1858509874" sldId="425"/>
        </pc:sldMkLst>
      </pc:sldChg>
    </pc:docChg>
  </pc:docChgLst>
  <pc:docChgLst>
    <pc:chgData name="Wolbert, Evie Diane" userId="S::edj114@psu.edu::102f0402-31d0-4b21-b106-54d95bb4d9b3" providerId="AD" clId="Web-{1B046181-1655-A468-915C-F45B108C7E6B}"/>
    <pc:docChg chg="modSld">
      <pc:chgData name="Wolbert, Evie Diane" userId="S::edj114@psu.edu::102f0402-31d0-4b21-b106-54d95bb4d9b3" providerId="AD" clId="Web-{1B046181-1655-A468-915C-F45B108C7E6B}" dt="2025-01-23T23:03:33.531" v="9"/>
      <pc:docMkLst>
        <pc:docMk/>
      </pc:docMkLst>
      <pc:sldChg chg="modNotes">
        <pc:chgData name="Wolbert, Evie Diane" userId="S::edj114@psu.edu::102f0402-31d0-4b21-b106-54d95bb4d9b3" providerId="AD" clId="Web-{1B046181-1655-A468-915C-F45B108C7E6B}" dt="2025-01-23T23:03:33.531" v="9"/>
        <pc:sldMkLst>
          <pc:docMk/>
          <pc:sldMk cId="0" sldId="261"/>
        </pc:sldMkLst>
      </pc:sldChg>
      <pc:sldChg chg="modNotes">
        <pc:chgData name="Wolbert, Evie Diane" userId="S::edj114@psu.edu::102f0402-31d0-4b21-b106-54d95bb4d9b3" providerId="AD" clId="Web-{1B046181-1655-A468-915C-F45B108C7E6B}" dt="2025-01-23T23:02:55.359" v="6"/>
        <pc:sldMkLst>
          <pc:docMk/>
          <pc:sldMk cId="0" sldId="288"/>
        </pc:sldMkLst>
      </pc:sldChg>
    </pc:docChg>
  </pc:docChgLst>
  <pc:docChgLst>
    <pc:chgData name="Wolbert, Evie Diane" userId="S::edj114@psu.edu::102f0402-31d0-4b21-b106-54d95bb4d9b3" providerId="AD" clId="Web-{D6E73C1A-58E5-E6CA-41FF-1DAFAA2E6B56}"/>
    <pc:docChg chg="modSld">
      <pc:chgData name="Wolbert, Evie Diane" userId="S::edj114@psu.edu::102f0402-31d0-4b21-b106-54d95bb4d9b3" providerId="AD" clId="Web-{D6E73C1A-58E5-E6CA-41FF-1DAFAA2E6B56}" dt="2025-02-24T18:54:16.042" v="2"/>
      <pc:docMkLst>
        <pc:docMk/>
      </pc:docMkLst>
      <pc:sldChg chg="modNotes">
        <pc:chgData name="Wolbert, Evie Diane" userId="S::edj114@psu.edu::102f0402-31d0-4b21-b106-54d95bb4d9b3" providerId="AD" clId="Web-{D6E73C1A-58E5-E6CA-41FF-1DAFAA2E6B56}" dt="2025-02-24T18:54:16.042" v="2"/>
        <pc:sldMkLst>
          <pc:docMk/>
          <pc:sldMk cId="1858509874" sldId="425"/>
        </pc:sldMkLst>
      </pc:sldChg>
    </pc:docChg>
  </pc:docChgLst>
  <pc:docChgLst>
    <pc:chgData name="Wolbert, Evie Diane" userId="102f0402-31d0-4b21-b106-54d95bb4d9b3" providerId="ADAL" clId="{3E3385E0-00CB-499B-97EE-EF98C0F0A128}"/>
    <pc:docChg chg="undo custSel modSld">
      <pc:chgData name="Wolbert, Evie Diane" userId="102f0402-31d0-4b21-b106-54d95bb4d9b3" providerId="ADAL" clId="{3E3385E0-00CB-499B-97EE-EF98C0F0A128}" dt="2025-01-08T16:37:14.804" v="402" actId="20577"/>
      <pc:docMkLst>
        <pc:docMk/>
      </pc:docMkLst>
      <pc:sldChg chg="addSp delSp modSp mod modNotesTx">
        <pc:chgData name="Wolbert, Evie Diane" userId="102f0402-31d0-4b21-b106-54d95bb4d9b3" providerId="ADAL" clId="{3E3385E0-00CB-499B-97EE-EF98C0F0A128}" dt="2025-01-08T16:12:04.608" v="235" actId="113"/>
        <pc:sldMkLst>
          <pc:docMk/>
          <pc:sldMk cId="0" sldId="258"/>
        </pc:sldMkLst>
        <pc:spChg chg="mod">
          <ac:chgData name="Wolbert, Evie Diane" userId="102f0402-31d0-4b21-b106-54d95bb4d9b3" providerId="ADAL" clId="{3E3385E0-00CB-499B-97EE-EF98C0F0A128}" dt="2025-01-08T15:59:45.485" v="27" actId="14826"/>
          <ac:spMkLst>
            <pc:docMk/>
            <pc:sldMk cId="0" sldId="258"/>
            <ac:spMk id="10" creationId="{00000000-0000-0000-0000-000000000000}"/>
          </ac:spMkLst>
        </pc:spChg>
        <pc:spChg chg="mod">
          <ac:chgData name="Wolbert, Evie Diane" userId="102f0402-31d0-4b21-b106-54d95bb4d9b3" providerId="ADAL" clId="{3E3385E0-00CB-499B-97EE-EF98C0F0A128}" dt="2025-01-08T16:00:04.760" v="28" actId="14826"/>
          <ac:spMkLst>
            <pc:docMk/>
            <pc:sldMk cId="0" sldId="258"/>
            <ac:spMk id="11" creationId="{00000000-0000-0000-0000-000000000000}"/>
          </ac:spMkLst>
        </pc:spChg>
        <pc:spChg chg="mod">
          <ac:chgData name="Wolbert, Evie Diane" userId="102f0402-31d0-4b21-b106-54d95bb4d9b3" providerId="ADAL" clId="{3E3385E0-00CB-499B-97EE-EF98C0F0A128}" dt="2025-01-08T16:00:17.317" v="29" actId="14826"/>
          <ac:spMkLst>
            <pc:docMk/>
            <pc:sldMk cId="0" sldId="258"/>
            <ac:spMk id="12" creationId="{00000000-0000-0000-0000-000000000000}"/>
          </ac:spMkLst>
        </pc:spChg>
        <pc:spChg chg="mod">
          <ac:chgData name="Wolbert, Evie Diane" userId="102f0402-31d0-4b21-b106-54d95bb4d9b3" providerId="ADAL" clId="{3E3385E0-00CB-499B-97EE-EF98C0F0A128}" dt="2025-01-08T16:00:26.045" v="30" actId="14826"/>
          <ac:spMkLst>
            <pc:docMk/>
            <pc:sldMk cId="0" sldId="258"/>
            <ac:spMk id="13" creationId="{00000000-0000-0000-0000-000000000000}"/>
          </ac:spMkLst>
        </pc:spChg>
      </pc:sldChg>
      <pc:sldChg chg="modSp mod modNotesTx">
        <pc:chgData name="Wolbert, Evie Diane" userId="102f0402-31d0-4b21-b106-54d95bb4d9b3" providerId="ADAL" clId="{3E3385E0-00CB-499B-97EE-EF98C0F0A128}" dt="2025-01-08T16:35:44.451" v="294" actId="20577"/>
        <pc:sldMkLst>
          <pc:docMk/>
          <pc:sldMk cId="0" sldId="259"/>
        </pc:sldMkLst>
        <pc:spChg chg="mod">
          <ac:chgData name="Wolbert, Evie Diane" userId="102f0402-31d0-4b21-b106-54d95bb4d9b3" providerId="ADAL" clId="{3E3385E0-00CB-499B-97EE-EF98C0F0A128}" dt="2025-01-08T16:35:17.508" v="284" actId="20577"/>
          <ac:spMkLst>
            <pc:docMk/>
            <pc:sldMk cId="0" sldId="259"/>
            <ac:spMk id="6" creationId="{F0640B1F-F5DD-D460-D5A4-E9902041F4F9}"/>
          </ac:spMkLst>
        </pc:spChg>
      </pc:sldChg>
      <pc:sldChg chg="addSp delSp modSp mod modNotesTx">
        <pc:chgData name="Wolbert, Evie Diane" userId="102f0402-31d0-4b21-b106-54d95bb4d9b3" providerId="ADAL" clId="{3E3385E0-00CB-499B-97EE-EF98C0F0A128}" dt="2025-01-08T16:10:52.739" v="202" actId="20577"/>
        <pc:sldMkLst>
          <pc:docMk/>
          <pc:sldMk cId="1337526023" sldId="270"/>
        </pc:sldMkLst>
        <pc:spChg chg="add mod">
          <ac:chgData name="Wolbert, Evie Diane" userId="102f0402-31d0-4b21-b106-54d95bb4d9b3" providerId="ADAL" clId="{3E3385E0-00CB-499B-97EE-EF98C0F0A128}" dt="2025-01-08T16:06:29.190" v="45" actId="208"/>
          <ac:spMkLst>
            <pc:docMk/>
            <pc:sldMk cId="1337526023" sldId="270"/>
            <ac:spMk id="2" creationId="{EEC0CEA6-BF5A-1560-02D5-0E8D6A50CF0A}"/>
          </ac:spMkLst>
        </pc:spChg>
        <pc:spChg chg="mod">
          <ac:chgData name="Wolbert, Evie Diane" userId="102f0402-31d0-4b21-b106-54d95bb4d9b3" providerId="ADAL" clId="{3E3385E0-00CB-499B-97EE-EF98C0F0A128}" dt="2025-01-08T16:09:21.802" v="125" actId="20577"/>
          <ac:spMkLst>
            <pc:docMk/>
            <pc:sldMk cId="1337526023" sldId="270"/>
            <ac:spMk id="5" creationId="{AE8B6731-602E-EA83-6136-BF6CE0070375}"/>
          </ac:spMkLst>
        </pc:spChg>
        <pc:spChg chg="mod">
          <ac:chgData name="Wolbert, Evie Diane" userId="102f0402-31d0-4b21-b106-54d95bb4d9b3" providerId="ADAL" clId="{3E3385E0-00CB-499B-97EE-EF98C0F0A128}" dt="2025-01-08T16:08:04.948" v="57" actId="1076"/>
          <ac:spMkLst>
            <pc:docMk/>
            <pc:sldMk cId="1337526023" sldId="270"/>
            <ac:spMk id="6" creationId="{5086F123-88C8-A35C-1C8D-DDC30D36C413}"/>
          </ac:spMkLst>
        </pc:spChg>
        <pc:spChg chg="mod">
          <ac:chgData name="Wolbert, Evie Diane" userId="102f0402-31d0-4b21-b106-54d95bb4d9b3" providerId="ADAL" clId="{3E3385E0-00CB-499B-97EE-EF98C0F0A128}" dt="2025-01-08T16:07:58.591" v="55" actId="14100"/>
          <ac:spMkLst>
            <pc:docMk/>
            <pc:sldMk cId="1337526023" sldId="270"/>
            <ac:spMk id="22" creationId="{72F3F404-91FF-051E-5C23-402D29FFA326}"/>
          </ac:spMkLst>
        </pc:spChg>
        <pc:picChg chg="mod">
          <ac:chgData name="Wolbert, Evie Diane" userId="102f0402-31d0-4b21-b106-54d95bb4d9b3" providerId="ADAL" clId="{3E3385E0-00CB-499B-97EE-EF98C0F0A128}" dt="2025-01-08T16:07:43.981" v="53" actId="14100"/>
          <ac:picMkLst>
            <pc:docMk/>
            <pc:sldMk cId="1337526023" sldId="270"/>
            <ac:picMk id="7" creationId="{7CF2A803-4E60-33F7-81C3-7C53EB1D6494}"/>
          </ac:picMkLst>
        </pc:picChg>
        <pc:picChg chg="mod">
          <ac:chgData name="Wolbert, Evie Diane" userId="102f0402-31d0-4b21-b106-54d95bb4d9b3" providerId="ADAL" clId="{3E3385E0-00CB-499B-97EE-EF98C0F0A128}" dt="2025-01-08T16:08:41.136" v="64" actId="1076"/>
          <ac:picMkLst>
            <pc:docMk/>
            <pc:sldMk cId="1337526023" sldId="270"/>
            <ac:picMk id="17" creationId="{0E1421C8-B29B-F59C-17CE-22B0AAFDB4D3}"/>
          </ac:picMkLst>
        </pc:picChg>
        <pc:picChg chg="mod modCrop">
          <ac:chgData name="Wolbert, Evie Diane" userId="102f0402-31d0-4b21-b106-54d95bb4d9b3" providerId="ADAL" clId="{3E3385E0-00CB-499B-97EE-EF98C0F0A128}" dt="2025-01-08T16:02:18.496" v="34" actId="18131"/>
          <ac:picMkLst>
            <pc:docMk/>
            <pc:sldMk cId="1337526023" sldId="270"/>
            <ac:picMk id="18" creationId="{CF59CBEB-7D56-A89F-7772-05C3401E6515}"/>
          </ac:picMkLst>
        </pc:picChg>
      </pc:sldChg>
      <pc:sldChg chg="modNotesTx">
        <pc:chgData name="Wolbert, Evie Diane" userId="102f0402-31d0-4b21-b106-54d95bb4d9b3" providerId="ADAL" clId="{3E3385E0-00CB-499B-97EE-EF98C0F0A128}" dt="2025-01-08T16:12:34.855" v="239" actId="114"/>
        <pc:sldMkLst>
          <pc:docMk/>
          <pc:sldMk cId="0" sldId="282"/>
        </pc:sldMkLst>
      </pc:sldChg>
      <pc:sldChg chg="modNotesTx">
        <pc:chgData name="Wolbert, Evie Diane" userId="102f0402-31d0-4b21-b106-54d95bb4d9b3" providerId="ADAL" clId="{3E3385E0-00CB-499B-97EE-EF98C0F0A128}" dt="2025-01-08T16:13:57.192" v="261" actId="20577"/>
        <pc:sldMkLst>
          <pc:docMk/>
          <pc:sldMk cId="0" sldId="284"/>
        </pc:sldMkLst>
      </pc:sldChg>
      <pc:sldChg chg="modNotesTx">
        <pc:chgData name="Wolbert, Evie Diane" userId="102f0402-31d0-4b21-b106-54d95bb4d9b3" providerId="ADAL" clId="{3E3385E0-00CB-499B-97EE-EF98C0F0A128}" dt="2025-01-08T16:11:49.511" v="233" actId="20577"/>
        <pc:sldMkLst>
          <pc:docMk/>
          <pc:sldMk cId="0" sldId="288"/>
        </pc:sldMkLst>
      </pc:sldChg>
      <pc:sldChg chg="modSp mod">
        <pc:chgData name="Wolbert, Evie Diane" userId="102f0402-31d0-4b21-b106-54d95bb4d9b3" providerId="ADAL" clId="{3E3385E0-00CB-499B-97EE-EF98C0F0A128}" dt="2025-01-08T16:37:14.804" v="402" actId="20577"/>
        <pc:sldMkLst>
          <pc:docMk/>
          <pc:sldMk cId="3577706467" sldId="298"/>
        </pc:sldMkLst>
        <pc:spChg chg="mod">
          <ac:chgData name="Wolbert, Evie Diane" userId="102f0402-31d0-4b21-b106-54d95bb4d9b3" providerId="ADAL" clId="{3E3385E0-00CB-499B-97EE-EF98C0F0A128}" dt="2025-01-08T16:37:14.804" v="402" actId="20577"/>
          <ac:spMkLst>
            <pc:docMk/>
            <pc:sldMk cId="3577706467" sldId="298"/>
            <ac:spMk id="4" creationId="{B6D4C36C-C7FA-3634-93C9-A675A491C2BD}"/>
          </ac:spMkLst>
        </pc:spChg>
      </pc:sldChg>
    </pc:docChg>
  </pc:docChgLst>
  <pc:docChgLst>
    <pc:chgData name="Rudy, Terri L." userId="S::tlr141@psu.edu::6fd1c2fc-f639-44d7-bfe6-7cc1c5da32dc" providerId="AD" clId="Web-{2D30F369-E01B-E1B2-8C96-3993CAF12129}"/>
    <pc:docChg chg="addSld delSld">
      <pc:chgData name="Rudy, Terri L." userId="S::tlr141@psu.edu::6fd1c2fc-f639-44d7-bfe6-7cc1c5da32dc" providerId="AD" clId="Web-{2D30F369-E01B-E1B2-8C96-3993CAF12129}" dt="2025-01-21T18:10:33.177" v="1"/>
      <pc:docMkLst>
        <pc:docMk/>
      </pc:docMkLst>
      <pc:sldChg chg="new del">
        <pc:chgData name="Rudy, Terri L." userId="S::tlr141@psu.edu::6fd1c2fc-f639-44d7-bfe6-7cc1c5da32dc" providerId="AD" clId="Web-{2D30F369-E01B-E1B2-8C96-3993CAF12129}" dt="2025-01-21T18:10:33.177" v="1"/>
        <pc:sldMkLst>
          <pc:docMk/>
          <pc:sldMk cId="1249326013" sldId="410"/>
        </pc:sldMkLst>
      </pc:sldChg>
    </pc:docChg>
  </pc:docChgLst>
  <pc:docChgLst>
    <pc:chgData name="Wolbert, Evie Diane" userId="S::edj114@psu.edu::102f0402-31d0-4b21-b106-54d95bb4d9b3" providerId="AD" clId="Web-{0BB015A1-B734-6971-E11F-0074FD831BB8}"/>
    <pc:docChg chg="addSld delSld modSld">
      <pc:chgData name="Wolbert, Evie Diane" userId="S::edj114@psu.edu::102f0402-31d0-4b21-b106-54d95bb4d9b3" providerId="AD" clId="Web-{0BB015A1-B734-6971-E11F-0074FD831BB8}" dt="2025-02-24T15:47:35.367" v="14"/>
      <pc:docMkLst>
        <pc:docMk/>
      </pc:docMkLst>
      <pc:sldChg chg="del">
        <pc:chgData name="Wolbert, Evie Diane" userId="S::edj114@psu.edu::102f0402-31d0-4b21-b106-54d95bb4d9b3" providerId="AD" clId="Web-{0BB015A1-B734-6971-E11F-0074FD831BB8}" dt="2025-02-24T15:40:13.019" v="5"/>
        <pc:sldMkLst>
          <pc:docMk/>
          <pc:sldMk cId="0" sldId="262"/>
        </pc:sldMkLst>
      </pc:sldChg>
      <pc:sldChg chg="del">
        <pc:chgData name="Wolbert, Evie Diane" userId="S::edj114@psu.edu::102f0402-31d0-4b21-b106-54d95bb4d9b3" providerId="AD" clId="Web-{0BB015A1-B734-6971-E11F-0074FD831BB8}" dt="2025-02-24T15:40:59.723" v="7"/>
        <pc:sldMkLst>
          <pc:docMk/>
          <pc:sldMk cId="1657253987" sldId="289"/>
        </pc:sldMkLst>
      </pc:sldChg>
      <pc:sldChg chg="del">
        <pc:chgData name="Wolbert, Evie Diane" userId="S::edj114@psu.edu::102f0402-31d0-4b21-b106-54d95bb4d9b3" providerId="AD" clId="Web-{0BB015A1-B734-6971-E11F-0074FD831BB8}" dt="2025-02-24T15:47:35.367" v="14"/>
        <pc:sldMkLst>
          <pc:docMk/>
          <pc:sldMk cId="0" sldId="366"/>
        </pc:sldMkLst>
      </pc:sldChg>
      <pc:sldChg chg="del">
        <pc:chgData name="Wolbert, Evie Diane" userId="S::edj114@psu.edu::102f0402-31d0-4b21-b106-54d95bb4d9b3" providerId="AD" clId="Web-{0BB015A1-B734-6971-E11F-0074FD831BB8}" dt="2025-02-24T15:47:05.710" v="12"/>
        <pc:sldMkLst>
          <pc:docMk/>
          <pc:sldMk cId="902007446" sldId="367"/>
        </pc:sldMkLst>
      </pc:sldChg>
      <pc:sldChg chg="add modNotes">
        <pc:chgData name="Wolbert, Evie Diane" userId="S::edj114@psu.edu::102f0402-31d0-4b21-b106-54d95bb4d9b3" providerId="AD" clId="Web-{0BB015A1-B734-6971-E11F-0074FD831BB8}" dt="2025-02-24T15:40:02.472" v="4"/>
        <pc:sldMkLst>
          <pc:docMk/>
          <pc:sldMk cId="2036973684" sldId="420"/>
        </pc:sldMkLst>
      </pc:sldChg>
      <pc:sldChg chg="addSp modSp new del">
        <pc:chgData name="Wolbert, Evie Diane" userId="S::edj114@psu.edu::102f0402-31d0-4b21-b106-54d95bb4d9b3" providerId="AD" clId="Web-{0BB015A1-B734-6971-E11F-0074FD831BB8}" dt="2025-02-24T15:38:49.143" v="2"/>
        <pc:sldMkLst>
          <pc:docMk/>
          <pc:sldMk cId="3223318814" sldId="420"/>
        </pc:sldMkLst>
        <pc:picChg chg="add mod">
          <ac:chgData name="Wolbert, Evie Diane" userId="S::edj114@psu.edu::102f0402-31d0-4b21-b106-54d95bb4d9b3" providerId="AD" clId="Web-{0BB015A1-B734-6971-E11F-0074FD831BB8}" dt="2025-02-24T15:26:20.949" v="1"/>
          <ac:picMkLst>
            <pc:docMk/>
            <pc:sldMk cId="3223318814" sldId="420"/>
            <ac:picMk id="2" creationId="{5EF921A5-5F26-BD5F-9668-11824A44F1F5}"/>
          </ac:picMkLst>
        </pc:picChg>
      </pc:sldChg>
      <pc:sldChg chg="add">
        <pc:chgData name="Wolbert, Evie Diane" userId="S::edj114@psu.edu::102f0402-31d0-4b21-b106-54d95bb4d9b3" providerId="AD" clId="Web-{0BB015A1-B734-6971-E11F-0074FD831BB8}" dt="2025-02-24T15:40:51.129" v="6"/>
        <pc:sldMkLst>
          <pc:docMk/>
          <pc:sldMk cId="3992009964" sldId="421"/>
        </pc:sldMkLst>
      </pc:sldChg>
      <pc:sldChg chg="add modNotes">
        <pc:chgData name="Wolbert, Evie Diane" userId="S::edj114@psu.edu::102f0402-31d0-4b21-b106-54d95bb4d9b3" providerId="AD" clId="Web-{0BB015A1-B734-6971-E11F-0074FD831BB8}" dt="2025-02-24T15:47:05.538" v="11"/>
        <pc:sldMkLst>
          <pc:docMk/>
          <pc:sldMk cId="4138905548" sldId="422"/>
        </pc:sldMkLst>
      </pc:sldChg>
      <pc:sldChg chg="add">
        <pc:chgData name="Wolbert, Evie Diane" userId="S::edj114@psu.edu::102f0402-31d0-4b21-b106-54d95bb4d9b3" providerId="AD" clId="Web-{0BB015A1-B734-6971-E11F-0074FD831BB8}" dt="2025-02-24T15:47:24.070" v="13"/>
        <pc:sldMkLst>
          <pc:docMk/>
          <pc:sldMk cId="2050272559" sldId="423"/>
        </pc:sldMkLst>
      </pc:sldChg>
    </pc:docChg>
  </pc:docChgLst>
  <pc:docChgLst>
    <pc:chgData name="Wolbert, Evie Diane" userId="S::edj114@psu.edu::102f0402-31d0-4b21-b106-54d95bb4d9b3" providerId="AD" clId="Web-{5B6A3BDF-0B30-9AD7-E9A8-4FBDB8827916}"/>
    <pc:docChg chg="addSld delSld modSld">
      <pc:chgData name="Wolbert, Evie Diane" userId="S::edj114@psu.edu::102f0402-31d0-4b21-b106-54d95bb4d9b3" providerId="AD" clId="Web-{5B6A3BDF-0B30-9AD7-E9A8-4FBDB8827916}" dt="2025-01-21T18:56:57.307" v="32" actId="1076"/>
      <pc:docMkLst>
        <pc:docMk/>
      </pc:docMkLst>
      <pc:sldChg chg="modSp">
        <pc:chgData name="Wolbert, Evie Diane" userId="S::edj114@psu.edu::102f0402-31d0-4b21-b106-54d95bb4d9b3" providerId="AD" clId="Web-{5B6A3BDF-0B30-9AD7-E9A8-4FBDB8827916}" dt="2025-01-21T18:56:57.307" v="32" actId="1076"/>
        <pc:sldMkLst>
          <pc:docMk/>
          <pc:sldMk cId="0" sldId="272"/>
        </pc:sldMkLst>
        <pc:spChg chg="mod">
          <ac:chgData name="Wolbert, Evie Diane" userId="S::edj114@psu.edu::102f0402-31d0-4b21-b106-54d95bb4d9b3" providerId="AD" clId="Web-{5B6A3BDF-0B30-9AD7-E9A8-4FBDB8827916}" dt="2025-01-21T18:56:57.307" v="32" actId="1076"/>
          <ac:spMkLst>
            <pc:docMk/>
            <pc:sldMk cId="0" sldId="272"/>
            <ac:spMk id="2" creationId="{00000000-0000-0000-0000-000000000000}"/>
          </ac:spMkLst>
        </pc:spChg>
      </pc:sldChg>
      <pc:sldChg chg="add del">
        <pc:chgData name="Wolbert, Evie Diane" userId="S::edj114@psu.edu::102f0402-31d0-4b21-b106-54d95bb4d9b3" providerId="AD" clId="Web-{5B6A3BDF-0B30-9AD7-E9A8-4FBDB8827916}" dt="2025-01-21T18:46:55.744" v="25"/>
        <pc:sldMkLst>
          <pc:docMk/>
          <pc:sldMk cId="0" sldId="365"/>
        </pc:sldMkLst>
      </pc:sldChg>
      <pc:sldChg chg="del">
        <pc:chgData name="Wolbert, Evie Diane" userId="S::edj114@psu.edu::102f0402-31d0-4b21-b106-54d95bb4d9b3" providerId="AD" clId="Web-{5B6A3BDF-0B30-9AD7-E9A8-4FBDB8827916}" dt="2025-01-21T18:46:35.541" v="23"/>
        <pc:sldMkLst>
          <pc:docMk/>
          <pc:sldMk cId="1554355719" sldId="368"/>
        </pc:sldMkLst>
      </pc:sldChg>
      <pc:sldChg chg="del">
        <pc:chgData name="Wolbert, Evie Diane" userId="S::edj114@psu.edu::102f0402-31d0-4b21-b106-54d95bb4d9b3" providerId="AD" clId="Web-{5B6A3BDF-0B30-9AD7-E9A8-4FBDB8827916}" dt="2025-01-21T18:44:46.525" v="12"/>
        <pc:sldMkLst>
          <pc:docMk/>
          <pc:sldMk cId="0" sldId="374"/>
        </pc:sldMkLst>
      </pc:sldChg>
      <pc:sldChg chg="del">
        <pc:chgData name="Wolbert, Evie Diane" userId="S::edj114@psu.edu::102f0402-31d0-4b21-b106-54d95bb4d9b3" providerId="AD" clId="Web-{5B6A3BDF-0B30-9AD7-E9A8-4FBDB8827916}" dt="2025-01-21T18:46:03.697" v="19"/>
        <pc:sldMkLst>
          <pc:docMk/>
          <pc:sldMk cId="0" sldId="379"/>
        </pc:sldMkLst>
      </pc:sldChg>
      <pc:sldChg chg="del">
        <pc:chgData name="Wolbert, Evie Diane" userId="S::edj114@psu.edu::102f0402-31d0-4b21-b106-54d95bb4d9b3" providerId="AD" clId="Web-{5B6A3BDF-0B30-9AD7-E9A8-4FBDB8827916}" dt="2025-01-21T18:55:56.448" v="29"/>
        <pc:sldMkLst>
          <pc:docMk/>
          <pc:sldMk cId="0" sldId="380"/>
        </pc:sldMkLst>
      </pc:sldChg>
      <pc:sldChg chg="add del">
        <pc:chgData name="Wolbert, Evie Diane" userId="S::edj114@psu.edu::102f0402-31d0-4b21-b106-54d95bb4d9b3" providerId="AD" clId="Web-{5B6A3BDF-0B30-9AD7-E9A8-4FBDB8827916}" dt="2025-01-21T18:44:55.244" v="13"/>
        <pc:sldMkLst>
          <pc:docMk/>
          <pc:sldMk cId="3943879338" sldId="389"/>
        </pc:sldMkLst>
      </pc:sldChg>
      <pc:sldChg chg="del">
        <pc:chgData name="Wolbert, Evie Diane" userId="S::edj114@psu.edu::102f0402-31d0-4b21-b106-54d95bb4d9b3" providerId="AD" clId="Web-{5B6A3BDF-0B30-9AD7-E9A8-4FBDB8827916}" dt="2025-01-21T18:45:51.494" v="17"/>
        <pc:sldMkLst>
          <pc:docMk/>
          <pc:sldMk cId="361874391" sldId="394"/>
        </pc:sldMkLst>
      </pc:sldChg>
      <pc:sldChg chg="del">
        <pc:chgData name="Wolbert, Evie Diane" userId="S::edj114@psu.edu::102f0402-31d0-4b21-b106-54d95bb4d9b3" providerId="AD" clId="Web-{5B6A3BDF-0B30-9AD7-E9A8-4FBDB8827916}" dt="2025-01-21T18:56:16.885" v="31"/>
        <pc:sldMkLst>
          <pc:docMk/>
          <pc:sldMk cId="1123794272" sldId="398"/>
        </pc:sldMkLst>
      </pc:sldChg>
      <pc:sldChg chg="add modNotes">
        <pc:chgData name="Wolbert, Evie Diane" userId="S::edj114@psu.edu::102f0402-31d0-4b21-b106-54d95bb4d9b3" providerId="AD" clId="Web-{5B6A3BDF-0B30-9AD7-E9A8-4FBDB8827916}" dt="2025-01-21T18:44:17.650" v="10"/>
        <pc:sldMkLst>
          <pc:docMk/>
          <pc:sldMk cId="3245583167" sldId="410"/>
        </pc:sldMkLst>
      </pc:sldChg>
      <pc:sldChg chg="add replId">
        <pc:chgData name="Wolbert, Evie Diane" userId="S::edj114@psu.edu::102f0402-31d0-4b21-b106-54d95bb4d9b3" providerId="AD" clId="Web-{5B6A3BDF-0B30-9AD7-E9A8-4FBDB8827916}" dt="2025-01-21T18:44:32.228" v="11"/>
        <pc:sldMkLst>
          <pc:docMk/>
          <pc:sldMk cId="1992710763" sldId="411"/>
        </pc:sldMkLst>
      </pc:sldChg>
      <pc:sldChg chg="add del">
        <pc:chgData name="Wolbert, Evie Diane" userId="S::edj114@psu.edu::102f0402-31d0-4b21-b106-54d95bb4d9b3" providerId="AD" clId="Web-{5B6A3BDF-0B30-9AD7-E9A8-4FBDB8827916}" dt="2025-01-21T18:43:43.306" v="7"/>
        <pc:sldMkLst>
          <pc:docMk/>
          <pc:sldMk cId="3896019510" sldId="411"/>
        </pc:sldMkLst>
      </pc:sldChg>
      <pc:sldChg chg="add del">
        <pc:chgData name="Wolbert, Evie Diane" userId="S::edj114@psu.edu::102f0402-31d0-4b21-b106-54d95bb4d9b3" providerId="AD" clId="Web-{5B6A3BDF-0B30-9AD7-E9A8-4FBDB8827916}" dt="2025-01-21T18:43:37.915" v="5"/>
        <pc:sldMkLst>
          <pc:docMk/>
          <pc:sldMk cId="1105829474" sldId="412"/>
        </pc:sldMkLst>
      </pc:sldChg>
      <pc:sldChg chg="add modNotes">
        <pc:chgData name="Wolbert, Evie Diane" userId="S::edj114@psu.edu::102f0402-31d0-4b21-b106-54d95bb4d9b3" providerId="AD" clId="Web-{5B6A3BDF-0B30-9AD7-E9A8-4FBDB8827916}" dt="2025-01-21T18:45:43.056" v="16"/>
        <pc:sldMkLst>
          <pc:docMk/>
          <pc:sldMk cId="3789809863" sldId="412"/>
        </pc:sldMkLst>
      </pc:sldChg>
      <pc:sldChg chg="add replId">
        <pc:chgData name="Wolbert, Evie Diane" userId="S::edj114@psu.edu::102f0402-31d0-4b21-b106-54d95bb4d9b3" providerId="AD" clId="Web-{5B6A3BDF-0B30-9AD7-E9A8-4FBDB8827916}" dt="2025-01-21T18:45:59.650" v="18"/>
        <pc:sldMkLst>
          <pc:docMk/>
          <pc:sldMk cId="2400342630" sldId="413"/>
        </pc:sldMkLst>
      </pc:sldChg>
      <pc:sldChg chg="add modNotes">
        <pc:chgData name="Wolbert, Evie Diane" userId="S::edj114@psu.edu::102f0402-31d0-4b21-b106-54d95bb4d9b3" providerId="AD" clId="Web-{5B6A3BDF-0B30-9AD7-E9A8-4FBDB8827916}" dt="2025-01-21T18:46:35.416" v="22"/>
        <pc:sldMkLst>
          <pc:docMk/>
          <pc:sldMk cId="4060894291" sldId="414"/>
        </pc:sldMkLst>
      </pc:sldChg>
      <pc:sldChg chg="add replId">
        <pc:chgData name="Wolbert, Evie Diane" userId="S::edj114@psu.edu::102f0402-31d0-4b21-b106-54d95bb4d9b3" providerId="AD" clId="Web-{5B6A3BDF-0B30-9AD7-E9A8-4FBDB8827916}" dt="2025-01-21T18:46:47.166" v="24"/>
        <pc:sldMkLst>
          <pc:docMk/>
          <pc:sldMk cId="3750563010" sldId="415"/>
        </pc:sldMkLst>
      </pc:sldChg>
      <pc:sldChg chg="add modNotes">
        <pc:chgData name="Wolbert, Evie Diane" userId="S::edj114@psu.edu::102f0402-31d0-4b21-b106-54d95bb4d9b3" providerId="AD" clId="Web-{5B6A3BDF-0B30-9AD7-E9A8-4FBDB8827916}" dt="2025-01-21T18:55:47.666" v="28"/>
        <pc:sldMkLst>
          <pc:docMk/>
          <pc:sldMk cId="4259280548" sldId="416"/>
        </pc:sldMkLst>
      </pc:sldChg>
      <pc:sldChg chg="add replId">
        <pc:chgData name="Wolbert, Evie Diane" userId="S::edj114@psu.edu::102f0402-31d0-4b21-b106-54d95bb4d9b3" providerId="AD" clId="Web-{5B6A3BDF-0B30-9AD7-E9A8-4FBDB8827916}" dt="2025-01-21T18:56:06.276" v="30"/>
        <pc:sldMkLst>
          <pc:docMk/>
          <pc:sldMk cId="3858847905" sldId="417"/>
        </pc:sldMkLst>
      </pc:sldChg>
    </pc:docChg>
  </pc:docChgLst>
  <pc:docChgLst>
    <pc:chgData name="Wolbert, Evie Diane" userId="102f0402-31d0-4b21-b106-54d95bb4d9b3" providerId="ADAL" clId="{653AA5C3-C1A4-4D7B-ACDF-1FDE1B628798}"/>
    <pc:docChg chg="undo custSel addSld delSld modSld sldOrd">
      <pc:chgData name="Wolbert, Evie Diane" userId="102f0402-31d0-4b21-b106-54d95bb4d9b3" providerId="ADAL" clId="{653AA5C3-C1A4-4D7B-ACDF-1FDE1B628798}" dt="2025-01-17T22:16:49.261" v="1187" actId="20577"/>
      <pc:docMkLst>
        <pc:docMk/>
      </pc:docMkLst>
      <pc:sldChg chg="modSp mod modNotesTx">
        <pc:chgData name="Wolbert, Evie Diane" userId="102f0402-31d0-4b21-b106-54d95bb4d9b3" providerId="ADAL" clId="{653AA5C3-C1A4-4D7B-ACDF-1FDE1B628798}" dt="2025-01-17T22:16:49.261" v="1187" actId="20577"/>
        <pc:sldMkLst>
          <pc:docMk/>
          <pc:sldMk cId="0" sldId="257"/>
        </pc:sldMkLst>
        <pc:spChg chg="mod modCrop">
          <ac:chgData name="Wolbert, Evie Diane" userId="102f0402-31d0-4b21-b106-54d95bb4d9b3" providerId="ADAL" clId="{653AA5C3-C1A4-4D7B-ACDF-1FDE1B628798}" dt="2025-01-17T22:06:35.543" v="1159" actId="18131"/>
          <ac:spMkLst>
            <pc:docMk/>
            <pc:sldMk cId="0" sldId="257"/>
            <ac:spMk id="11" creationId="{00000000-0000-0000-0000-000000000000}"/>
          </ac:spMkLst>
        </pc:spChg>
        <pc:spChg chg="mod modCrop">
          <ac:chgData name="Wolbert, Evie Diane" userId="102f0402-31d0-4b21-b106-54d95bb4d9b3" providerId="ADAL" clId="{653AA5C3-C1A4-4D7B-ACDF-1FDE1B628798}" dt="2025-01-17T22:06:56.863" v="1161" actId="18131"/>
          <ac:spMkLst>
            <pc:docMk/>
            <pc:sldMk cId="0" sldId="257"/>
            <ac:spMk id="12" creationId="{00000000-0000-0000-0000-000000000000}"/>
          </ac:spMkLst>
        </pc:spChg>
        <pc:spChg chg="mod">
          <ac:chgData name="Wolbert, Evie Diane" userId="102f0402-31d0-4b21-b106-54d95bb4d9b3" providerId="ADAL" clId="{653AA5C3-C1A4-4D7B-ACDF-1FDE1B628798}" dt="2025-01-17T22:07:09.496" v="1162" actId="14826"/>
          <ac:spMkLst>
            <pc:docMk/>
            <pc:sldMk cId="0" sldId="257"/>
            <ac:spMk id="13" creationId="{00000000-0000-0000-0000-000000000000}"/>
          </ac:spMkLst>
        </pc:spChg>
        <pc:spChg chg="mod modCrop">
          <ac:chgData name="Wolbert, Evie Diane" userId="102f0402-31d0-4b21-b106-54d95bb4d9b3" providerId="ADAL" clId="{653AA5C3-C1A4-4D7B-ACDF-1FDE1B628798}" dt="2025-01-17T22:07:27.768" v="1164" actId="18131"/>
          <ac:spMkLst>
            <pc:docMk/>
            <pc:sldMk cId="0" sldId="257"/>
            <ac:spMk id="14" creationId="{00000000-0000-0000-0000-000000000000}"/>
          </ac:spMkLst>
        </pc:spChg>
      </pc:sldChg>
      <pc:sldChg chg="del modNotesTx">
        <pc:chgData name="Wolbert, Evie Diane" userId="102f0402-31d0-4b21-b106-54d95bb4d9b3" providerId="ADAL" clId="{653AA5C3-C1A4-4D7B-ACDF-1FDE1B628798}" dt="2025-01-17T21:02:31.082" v="806" actId="12"/>
        <pc:sldMkLst>
          <pc:docMk/>
          <pc:sldMk cId="0" sldId="260"/>
        </pc:sldMkLst>
      </pc:sldChg>
      <pc:sldChg chg="modNotesTx">
        <pc:chgData name="Wolbert, Evie Diane" userId="102f0402-31d0-4b21-b106-54d95bb4d9b3" providerId="ADAL" clId="{653AA5C3-C1A4-4D7B-ACDF-1FDE1B628798}" dt="2025-01-17T22:07:48.070" v="1182" actId="20577"/>
        <pc:sldMkLst>
          <pc:docMk/>
          <pc:sldMk cId="0" sldId="261"/>
        </pc:sldMkLst>
      </pc:sldChg>
      <pc:sldChg chg="del modNotesTx">
        <pc:chgData name="Wolbert, Evie Diane" userId="102f0402-31d0-4b21-b106-54d95bb4d9b3" providerId="ADAL" clId="{653AA5C3-C1A4-4D7B-ACDF-1FDE1B628798}" dt="2025-01-17T21:09:34.912" v="924" actId="12"/>
        <pc:sldMkLst>
          <pc:docMk/>
          <pc:sldMk cId="0" sldId="263"/>
        </pc:sldMkLst>
      </pc:sldChg>
      <pc:sldChg chg="del modNotesTx">
        <pc:chgData name="Wolbert, Evie Diane" userId="102f0402-31d0-4b21-b106-54d95bb4d9b3" providerId="ADAL" clId="{653AA5C3-C1A4-4D7B-ACDF-1FDE1B628798}" dt="2025-01-17T21:11:07.768" v="945" actId="20577"/>
        <pc:sldMkLst>
          <pc:docMk/>
          <pc:sldMk cId="0" sldId="264"/>
        </pc:sldMkLst>
      </pc:sldChg>
      <pc:sldChg chg="ord">
        <pc:chgData name="Wolbert, Evie Diane" userId="102f0402-31d0-4b21-b106-54d95bb4d9b3" providerId="ADAL" clId="{653AA5C3-C1A4-4D7B-ACDF-1FDE1B628798}" dt="2025-01-15T17:01:48.973" v="10"/>
        <pc:sldMkLst>
          <pc:docMk/>
          <pc:sldMk cId="0" sldId="269"/>
        </pc:sldMkLst>
      </pc:sldChg>
      <pc:sldChg chg="modSp modNotesTx">
        <pc:chgData name="Wolbert, Evie Diane" userId="102f0402-31d0-4b21-b106-54d95bb4d9b3" providerId="ADAL" clId="{653AA5C3-C1A4-4D7B-ACDF-1FDE1B628798}" dt="2025-01-17T21:26:33.234" v="949" actId="20577"/>
        <pc:sldMkLst>
          <pc:docMk/>
          <pc:sldMk cId="0" sldId="272"/>
        </pc:sldMkLst>
        <pc:picChg chg="mod">
          <ac:chgData name="Wolbert, Evie Diane" userId="102f0402-31d0-4b21-b106-54d95bb4d9b3" providerId="ADAL" clId="{653AA5C3-C1A4-4D7B-ACDF-1FDE1B628798}" dt="2025-01-15T18:28:04.346" v="640" actId="14826"/>
          <ac:picMkLst>
            <pc:docMk/>
            <pc:sldMk cId="0" sldId="272"/>
            <ac:picMk id="6" creationId="{6281A377-663A-93EB-F143-D18505F524B2}"/>
          </ac:picMkLst>
        </pc:picChg>
      </pc:sldChg>
      <pc:sldChg chg="modSp">
        <pc:chgData name="Wolbert, Evie Diane" userId="102f0402-31d0-4b21-b106-54d95bb4d9b3" providerId="ADAL" clId="{653AA5C3-C1A4-4D7B-ACDF-1FDE1B628798}" dt="2025-01-15T18:29:09.515" v="643" actId="14826"/>
        <pc:sldMkLst>
          <pc:docMk/>
          <pc:sldMk cId="3008290542" sldId="281"/>
        </pc:sldMkLst>
        <pc:picChg chg="mod">
          <ac:chgData name="Wolbert, Evie Diane" userId="102f0402-31d0-4b21-b106-54d95bb4d9b3" providerId="ADAL" clId="{653AA5C3-C1A4-4D7B-ACDF-1FDE1B628798}" dt="2025-01-15T18:29:09.515" v="643" actId="14826"/>
          <ac:picMkLst>
            <pc:docMk/>
            <pc:sldMk cId="3008290542" sldId="281"/>
            <ac:picMk id="6" creationId="{6634C3BE-C178-87A3-D09F-DFDDE48D53DB}"/>
          </ac:picMkLst>
        </pc:picChg>
      </pc:sldChg>
      <pc:sldChg chg="del">
        <pc:chgData name="Wolbert, Evie Diane" userId="102f0402-31d0-4b21-b106-54d95bb4d9b3" providerId="ADAL" clId="{653AA5C3-C1A4-4D7B-ACDF-1FDE1B628798}" dt="2025-01-17T21:58:42.474" v="1101" actId="2696"/>
        <pc:sldMkLst>
          <pc:docMk/>
          <pc:sldMk cId="214212669" sldId="285"/>
        </pc:sldMkLst>
      </pc:sldChg>
      <pc:sldChg chg="add del modNotesTx">
        <pc:chgData name="Wolbert, Evie Diane" userId="102f0402-31d0-4b21-b106-54d95bb4d9b3" providerId="ADAL" clId="{653AA5C3-C1A4-4D7B-ACDF-1FDE1B628798}" dt="2025-01-17T22:01:19.012" v="1157" actId="2696"/>
        <pc:sldMkLst>
          <pc:docMk/>
          <pc:sldMk cId="0" sldId="286"/>
        </pc:sldMkLst>
      </pc:sldChg>
      <pc:sldChg chg="del">
        <pc:chgData name="Wolbert, Evie Diane" userId="102f0402-31d0-4b21-b106-54d95bb4d9b3" providerId="ADAL" clId="{653AA5C3-C1A4-4D7B-ACDF-1FDE1B628798}" dt="2025-01-17T22:09:12.529" v="1183" actId="2696"/>
        <pc:sldMkLst>
          <pc:docMk/>
          <pc:sldMk cId="1956000031" sldId="290"/>
        </pc:sldMkLst>
      </pc:sldChg>
      <pc:sldChg chg="modSp">
        <pc:chgData name="Wolbert, Evie Diane" userId="102f0402-31d0-4b21-b106-54d95bb4d9b3" providerId="ADAL" clId="{653AA5C3-C1A4-4D7B-ACDF-1FDE1B628798}" dt="2025-01-15T18:28:17.089" v="641" actId="14826"/>
        <pc:sldMkLst>
          <pc:docMk/>
          <pc:sldMk cId="2902341467" sldId="292"/>
        </pc:sldMkLst>
        <pc:picChg chg="mod">
          <ac:chgData name="Wolbert, Evie Diane" userId="102f0402-31d0-4b21-b106-54d95bb4d9b3" providerId="ADAL" clId="{653AA5C3-C1A4-4D7B-ACDF-1FDE1B628798}" dt="2025-01-15T18:28:17.089" v="641" actId="14826"/>
          <ac:picMkLst>
            <pc:docMk/>
            <pc:sldMk cId="2902341467" sldId="292"/>
            <ac:picMk id="6" creationId="{0C6D816D-C579-64BF-F839-D19881AD5F34}"/>
          </ac:picMkLst>
        </pc:picChg>
      </pc:sldChg>
      <pc:sldChg chg="modSp">
        <pc:chgData name="Wolbert, Evie Diane" userId="102f0402-31d0-4b21-b106-54d95bb4d9b3" providerId="ADAL" clId="{653AA5C3-C1A4-4D7B-ACDF-1FDE1B628798}" dt="2025-01-15T18:29:18.109" v="644" actId="14826"/>
        <pc:sldMkLst>
          <pc:docMk/>
          <pc:sldMk cId="3142005055" sldId="293"/>
        </pc:sldMkLst>
        <pc:picChg chg="mod">
          <ac:chgData name="Wolbert, Evie Diane" userId="102f0402-31d0-4b21-b106-54d95bb4d9b3" providerId="ADAL" clId="{653AA5C3-C1A4-4D7B-ACDF-1FDE1B628798}" dt="2025-01-15T18:29:18.109" v="644" actId="14826"/>
          <ac:picMkLst>
            <pc:docMk/>
            <pc:sldMk cId="3142005055" sldId="293"/>
            <ac:picMk id="6" creationId="{75546E50-ADEE-0DCD-8FA1-70FAD62E497C}"/>
          </ac:picMkLst>
        </pc:picChg>
      </pc:sldChg>
      <pc:sldChg chg="ord">
        <pc:chgData name="Wolbert, Evie Diane" userId="102f0402-31d0-4b21-b106-54d95bb4d9b3" providerId="ADAL" clId="{653AA5C3-C1A4-4D7B-ACDF-1FDE1B628798}" dt="2025-01-15T17:01:59.455" v="12"/>
        <pc:sldMkLst>
          <pc:docMk/>
          <pc:sldMk cId="0" sldId="295"/>
        </pc:sldMkLst>
      </pc:sldChg>
      <pc:sldChg chg="add del">
        <pc:chgData name="Wolbert, Evie Diane" userId="102f0402-31d0-4b21-b106-54d95bb4d9b3" providerId="ADAL" clId="{653AA5C3-C1A4-4D7B-ACDF-1FDE1B628798}" dt="2025-01-17T21:52:20.681" v="1063" actId="2696"/>
        <pc:sldMkLst>
          <pc:docMk/>
          <pc:sldMk cId="0" sldId="297"/>
        </pc:sldMkLst>
      </pc:sldChg>
      <pc:sldChg chg="modSp mod ord">
        <pc:chgData name="Wolbert, Evie Diane" userId="102f0402-31d0-4b21-b106-54d95bb4d9b3" providerId="ADAL" clId="{653AA5C3-C1A4-4D7B-ACDF-1FDE1B628798}" dt="2025-01-15T17:08:58.331" v="31" actId="20577"/>
        <pc:sldMkLst>
          <pc:docMk/>
          <pc:sldMk cId="3577706467" sldId="298"/>
        </pc:sldMkLst>
        <pc:spChg chg="mod">
          <ac:chgData name="Wolbert, Evie Diane" userId="102f0402-31d0-4b21-b106-54d95bb4d9b3" providerId="ADAL" clId="{653AA5C3-C1A4-4D7B-ACDF-1FDE1B628798}" dt="2025-01-15T17:08:58.331" v="31" actId="20577"/>
          <ac:spMkLst>
            <pc:docMk/>
            <pc:sldMk cId="3577706467" sldId="298"/>
            <ac:spMk id="4" creationId="{B6D4C36C-C7FA-3634-93C9-A675A491C2BD}"/>
          </ac:spMkLst>
        </pc:spChg>
      </pc:sldChg>
      <pc:sldChg chg="ord">
        <pc:chgData name="Wolbert, Evie Diane" userId="102f0402-31d0-4b21-b106-54d95bb4d9b3" providerId="ADAL" clId="{653AA5C3-C1A4-4D7B-ACDF-1FDE1B628798}" dt="2025-01-15T17:02:17.539" v="16"/>
        <pc:sldMkLst>
          <pc:docMk/>
          <pc:sldMk cId="77705969" sldId="299"/>
        </pc:sldMkLst>
      </pc:sldChg>
      <pc:sldChg chg="del">
        <pc:chgData name="Wolbert, Evie Diane" userId="102f0402-31d0-4b21-b106-54d95bb4d9b3" providerId="ADAL" clId="{653AA5C3-C1A4-4D7B-ACDF-1FDE1B628798}" dt="2025-01-15T16:28:19.173" v="0" actId="2696"/>
        <pc:sldMkLst>
          <pc:docMk/>
          <pc:sldMk cId="0" sldId="301"/>
        </pc:sldMkLst>
      </pc:sldChg>
      <pc:sldChg chg="del">
        <pc:chgData name="Wolbert, Evie Diane" userId="102f0402-31d0-4b21-b106-54d95bb4d9b3" providerId="ADAL" clId="{653AA5C3-C1A4-4D7B-ACDF-1FDE1B628798}" dt="2025-01-15T16:28:21.973" v="1" actId="2696"/>
        <pc:sldMkLst>
          <pc:docMk/>
          <pc:sldMk cId="0" sldId="302"/>
        </pc:sldMkLst>
      </pc:sldChg>
      <pc:sldChg chg="del">
        <pc:chgData name="Wolbert, Evie Diane" userId="102f0402-31d0-4b21-b106-54d95bb4d9b3" providerId="ADAL" clId="{653AA5C3-C1A4-4D7B-ACDF-1FDE1B628798}" dt="2025-01-15T16:28:26.419" v="2" actId="2696"/>
        <pc:sldMkLst>
          <pc:docMk/>
          <pc:sldMk cId="0" sldId="303"/>
        </pc:sldMkLst>
      </pc:sldChg>
      <pc:sldChg chg="del">
        <pc:chgData name="Wolbert, Evie Diane" userId="102f0402-31d0-4b21-b106-54d95bb4d9b3" providerId="ADAL" clId="{653AA5C3-C1A4-4D7B-ACDF-1FDE1B628798}" dt="2025-01-15T16:28:34.460" v="3" actId="2696"/>
        <pc:sldMkLst>
          <pc:docMk/>
          <pc:sldMk cId="0" sldId="304"/>
        </pc:sldMkLst>
      </pc:sldChg>
      <pc:sldChg chg="del">
        <pc:chgData name="Wolbert, Evie Diane" userId="102f0402-31d0-4b21-b106-54d95bb4d9b3" providerId="ADAL" clId="{653AA5C3-C1A4-4D7B-ACDF-1FDE1B628798}" dt="2025-01-15T16:28:43.495" v="5" actId="2696"/>
        <pc:sldMkLst>
          <pc:docMk/>
          <pc:sldMk cId="0" sldId="305"/>
        </pc:sldMkLst>
      </pc:sldChg>
      <pc:sldChg chg="del">
        <pc:chgData name="Wolbert, Evie Diane" userId="102f0402-31d0-4b21-b106-54d95bb4d9b3" providerId="ADAL" clId="{653AA5C3-C1A4-4D7B-ACDF-1FDE1B628798}" dt="2025-01-15T16:28:47.317" v="6" actId="2696"/>
        <pc:sldMkLst>
          <pc:docMk/>
          <pc:sldMk cId="0" sldId="306"/>
        </pc:sldMkLst>
      </pc:sldChg>
      <pc:sldChg chg="del">
        <pc:chgData name="Wolbert, Evie Diane" userId="102f0402-31d0-4b21-b106-54d95bb4d9b3" providerId="ADAL" clId="{653AA5C3-C1A4-4D7B-ACDF-1FDE1B628798}" dt="2025-01-17T21:46:54.013" v="983" actId="2696"/>
        <pc:sldMkLst>
          <pc:docMk/>
          <pc:sldMk cId="3181764546" sldId="307"/>
        </pc:sldMkLst>
      </pc:sldChg>
      <pc:sldChg chg="del">
        <pc:chgData name="Wolbert, Evie Diane" userId="102f0402-31d0-4b21-b106-54d95bb4d9b3" providerId="ADAL" clId="{653AA5C3-C1A4-4D7B-ACDF-1FDE1B628798}" dt="2025-01-17T21:46:57.538" v="984" actId="2696"/>
        <pc:sldMkLst>
          <pc:docMk/>
          <pc:sldMk cId="2926390817" sldId="308"/>
        </pc:sldMkLst>
      </pc:sldChg>
      <pc:sldChg chg="del">
        <pc:chgData name="Wolbert, Evie Diane" userId="102f0402-31d0-4b21-b106-54d95bb4d9b3" providerId="ADAL" clId="{653AA5C3-C1A4-4D7B-ACDF-1FDE1B628798}" dt="2025-01-17T21:47:03.251" v="985" actId="2696"/>
        <pc:sldMkLst>
          <pc:docMk/>
          <pc:sldMk cId="2388381390" sldId="309"/>
        </pc:sldMkLst>
      </pc:sldChg>
      <pc:sldChg chg="del">
        <pc:chgData name="Wolbert, Evie Diane" userId="102f0402-31d0-4b21-b106-54d95bb4d9b3" providerId="ADAL" clId="{653AA5C3-C1A4-4D7B-ACDF-1FDE1B628798}" dt="2025-01-17T21:47:05.442" v="986" actId="2696"/>
        <pc:sldMkLst>
          <pc:docMk/>
          <pc:sldMk cId="3664149131" sldId="310"/>
        </pc:sldMkLst>
      </pc:sldChg>
      <pc:sldChg chg="del">
        <pc:chgData name="Wolbert, Evie Diane" userId="102f0402-31d0-4b21-b106-54d95bb4d9b3" providerId="ADAL" clId="{653AA5C3-C1A4-4D7B-ACDF-1FDE1B628798}" dt="2025-01-17T21:47:10.132" v="987" actId="2696"/>
        <pc:sldMkLst>
          <pc:docMk/>
          <pc:sldMk cId="2858441923" sldId="311"/>
        </pc:sldMkLst>
      </pc:sldChg>
      <pc:sldChg chg="del">
        <pc:chgData name="Wolbert, Evie Diane" userId="102f0402-31d0-4b21-b106-54d95bb4d9b3" providerId="ADAL" clId="{653AA5C3-C1A4-4D7B-ACDF-1FDE1B628798}" dt="2025-01-17T21:47:12.022" v="988" actId="2696"/>
        <pc:sldMkLst>
          <pc:docMk/>
          <pc:sldMk cId="372453344" sldId="312"/>
        </pc:sldMkLst>
      </pc:sldChg>
      <pc:sldChg chg="del">
        <pc:chgData name="Wolbert, Evie Diane" userId="102f0402-31d0-4b21-b106-54d95bb4d9b3" providerId="ADAL" clId="{653AA5C3-C1A4-4D7B-ACDF-1FDE1B628798}" dt="2025-01-17T21:47:14.482" v="989" actId="2696"/>
        <pc:sldMkLst>
          <pc:docMk/>
          <pc:sldMk cId="1675077188" sldId="313"/>
        </pc:sldMkLst>
      </pc:sldChg>
      <pc:sldChg chg="del">
        <pc:chgData name="Wolbert, Evie Diane" userId="102f0402-31d0-4b21-b106-54d95bb4d9b3" providerId="ADAL" clId="{653AA5C3-C1A4-4D7B-ACDF-1FDE1B628798}" dt="2025-01-17T21:47:17.414" v="990" actId="2696"/>
        <pc:sldMkLst>
          <pc:docMk/>
          <pc:sldMk cId="288883572" sldId="314"/>
        </pc:sldMkLst>
      </pc:sldChg>
      <pc:sldChg chg="del">
        <pc:chgData name="Wolbert, Evie Diane" userId="102f0402-31d0-4b21-b106-54d95bb4d9b3" providerId="ADAL" clId="{653AA5C3-C1A4-4D7B-ACDF-1FDE1B628798}" dt="2025-01-17T21:47:20.198" v="991" actId="2696"/>
        <pc:sldMkLst>
          <pc:docMk/>
          <pc:sldMk cId="2437388844" sldId="315"/>
        </pc:sldMkLst>
      </pc:sldChg>
      <pc:sldChg chg="addSp modSp mod ord modNotesTx">
        <pc:chgData name="Wolbert, Evie Diane" userId="102f0402-31d0-4b21-b106-54d95bb4d9b3" providerId="ADAL" clId="{653AA5C3-C1A4-4D7B-ACDF-1FDE1B628798}" dt="2025-01-17T21:46:47.442" v="982"/>
        <pc:sldMkLst>
          <pc:docMk/>
          <pc:sldMk cId="445238618" sldId="318"/>
        </pc:sldMkLst>
        <pc:spChg chg="add mod">
          <ac:chgData name="Wolbert, Evie Diane" userId="102f0402-31d0-4b21-b106-54d95bb4d9b3" providerId="ADAL" clId="{653AA5C3-C1A4-4D7B-ACDF-1FDE1B628798}" dt="2025-01-15T17:41:13.157" v="298" actId="2085"/>
          <ac:spMkLst>
            <pc:docMk/>
            <pc:sldMk cId="445238618" sldId="318"/>
            <ac:spMk id="2" creationId="{36464F17-175C-E19F-DB06-696B4585A51A}"/>
          </ac:spMkLst>
        </pc:spChg>
        <pc:spChg chg="mod">
          <ac:chgData name="Wolbert, Evie Diane" userId="102f0402-31d0-4b21-b106-54d95bb4d9b3" providerId="ADAL" clId="{653AA5C3-C1A4-4D7B-ACDF-1FDE1B628798}" dt="2025-01-15T17:45:16.018" v="503" actId="20577"/>
          <ac:spMkLst>
            <pc:docMk/>
            <pc:sldMk cId="445238618" sldId="318"/>
            <ac:spMk id="5" creationId="{CAD86248-755D-AD90-6104-3FD64EA9C4D2}"/>
          </ac:spMkLst>
        </pc:spChg>
        <pc:spChg chg="add mod">
          <ac:chgData name="Wolbert, Evie Diane" userId="102f0402-31d0-4b21-b106-54d95bb4d9b3" providerId="ADAL" clId="{653AA5C3-C1A4-4D7B-ACDF-1FDE1B628798}" dt="2025-01-15T17:41:27.692" v="301" actId="14100"/>
          <ac:spMkLst>
            <pc:docMk/>
            <pc:sldMk cId="445238618" sldId="318"/>
            <ac:spMk id="14" creationId="{A1FF826B-1A0C-862B-B745-BFB4A17AFEEE}"/>
          </ac:spMkLst>
        </pc:spChg>
        <pc:picChg chg="mod">
          <ac:chgData name="Wolbert, Evie Diane" userId="102f0402-31d0-4b21-b106-54d95bb4d9b3" providerId="ADAL" clId="{653AA5C3-C1A4-4D7B-ACDF-1FDE1B628798}" dt="2025-01-15T17:42:40.902" v="309" actId="14100"/>
          <ac:picMkLst>
            <pc:docMk/>
            <pc:sldMk cId="445238618" sldId="318"/>
            <ac:picMk id="3" creationId="{72A1292F-C2B8-66E0-47CA-7005DD040F89}"/>
          </ac:picMkLst>
        </pc:picChg>
        <pc:picChg chg="mod">
          <ac:chgData name="Wolbert, Evie Diane" userId="102f0402-31d0-4b21-b106-54d95bb4d9b3" providerId="ADAL" clId="{653AA5C3-C1A4-4D7B-ACDF-1FDE1B628798}" dt="2025-01-15T17:40:38.657" v="295" actId="14826"/>
          <ac:picMkLst>
            <pc:docMk/>
            <pc:sldMk cId="445238618" sldId="318"/>
            <ac:picMk id="7" creationId="{153B7FAF-065A-541E-987D-351A77A0E1C7}"/>
          </ac:picMkLst>
        </pc:picChg>
        <pc:picChg chg="mod">
          <ac:chgData name="Wolbert, Evie Diane" userId="102f0402-31d0-4b21-b106-54d95bb4d9b3" providerId="ADAL" clId="{653AA5C3-C1A4-4D7B-ACDF-1FDE1B628798}" dt="2025-01-15T17:42:04.969" v="303" actId="1076"/>
          <ac:picMkLst>
            <pc:docMk/>
            <pc:sldMk cId="445238618" sldId="318"/>
            <ac:picMk id="17" creationId="{41C978E5-2D2D-987F-B23E-7E260D61E026}"/>
          </ac:picMkLst>
        </pc:picChg>
        <pc:picChg chg="mod modCrop">
          <ac:chgData name="Wolbert, Evie Diane" userId="102f0402-31d0-4b21-b106-54d95bb4d9b3" providerId="ADAL" clId="{653AA5C3-C1A4-4D7B-ACDF-1FDE1B628798}" dt="2025-01-15T17:43:17.544" v="312" actId="732"/>
          <ac:picMkLst>
            <pc:docMk/>
            <pc:sldMk cId="445238618" sldId="318"/>
            <ac:picMk id="18" creationId="{3CF9F9C7-49E2-5347-8102-057AFAAA97B1}"/>
          </ac:picMkLst>
        </pc:picChg>
        <pc:picChg chg="mod">
          <ac:chgData name="Wolbert, Evie Diane" userId="102f0402-31d0-4b21-b106-54d95bb4d9b3" providerId="ADAL" clId="{653AA5C3-C1A4-4D7B-ACDF-1FDE1B628798}" dt="2025-01-15T17:42:22.071" v="305" actId="14100"/>
          <ac:picMkLst>
            <pc:docMk/>
            <pc:sldMk cId="445238618" sldId="318"/>
            <ac:picMk id="20" creationId="{2C6C7216-279B-7F9A-988F-366C757B0720}"/>
          </ac:picMkLst>
        </pc:picChg>
      </pc:sldChg>
      <pc:sldChg chg="del">
        <pc:chgData name="Wolbert, Evie Diane" userId="102f0402-31d0-4b21-b106-54d95bb4d9b3" providerId="ADAL" clId="{653AA5C3-C1A4-4D7B-ACDF-1FDE1B628798}" dt="2025-01-17T21:47:25.491" v="992" actId="2696"/>
        <pc:sldMkLst>
          <pc:docMk/>
          <pc:sldMk cId="3553184827" sldId="320"/>
        </pc:sldMkLst>
      </pc:sldChg>
      <pc:sldChg chg="modSp">
        <pc:chgData name="Wolbert, Evie Diane" userId="102f0402-31d0-4b21-b106-54d95bb4d9b3" providerId="ADAL" clId="{653AA5C3-C1A4-4D7B-ACDF-1FDE1B628798}" dt="2025-01-15T18:28:31.845" v="642" actId="14826"/>
        <pc:sldMkLst>
          <pc:docMk/>
          <pc:sldMk cId="1835227297" sldId="321"/>
        </pc:sldMkLst>
        <pc:picChg chg="mod">
          <ac:chgData name="Wolbert, Evie Diane" userId="102f0402-31d0-4b21-b106-54d95bb4d9b3" providerId="ADAL" clId="{653AA5C3-C1A4-4D7B-ACDF-1FDE1B628798}" dt="2025-01-15T18:28:31.845" v="642" actId="14826"/>
          <ac:picMkLst>
            <pc:docMk/>
            <pc:sldMk cId="1835227297" sldId="321"/>
            <ac:picMk id="6" creationId="{C314001C-C9A5-F593-0DF0-08B825C31CE2}"/>
          </ac:picMkLst>
        </pc:picChg>
      </pc:sldChg>
      <pc:sldChg chg="modSp">
        <pc:chgData name="Wolbert, Evie Diane" userId="102f0402-31d0-4b21-b106-54d95bb4d9b3" providerId="ADAL" clId="{653AA5C3-C1A4-4D7B-ACDF-1FDE1B628798}" dt="2025-01-15T18:29:32.687" v="645" actId="14826"/>
        <pc:sldMkLst>
          <pc:docMk/>
          <pc:sldMk cId="2635380936" sldId="322"/>
        </pc:sldMkLst>
        <pc:picChg chg="mod">
          <ac:chgData name="Wolbert, Evie Diane" userId="102f0402-31d0-4b21-b106-54d95bb4d9b3" providerId="ADAL" clId="{653AA5C3-C1A4-4D7B-ACDF-1FDE1B628798}" dt="2025-01-15T18:29:32.687" v="645" actId="14826"/>
          <ac:picMkLst>
            <pc:docMk/>
            <pc:sldMk cId="2635380936" sldId="322"/>
            <ac:picMk id="6" creationId="{639A9BD2-6E4D-CD08-A995-AEBD393B8F56}"/>
          </ac:picMkLst>
        </pc:picChg>
      </pc:sldChg>
      <pc:sldChg chg="del">
        <pc:chgData name="Wolbert, Evie Diane" userId="102f0402-31d0-4b21-b106-54d95bb4d9b3" providerId="ADAL" clId="{653AA5C3-C1A4-4D7B-ACDF-1FDE1B628798}" dt="2025-01-17T21:52:49.417" v="1066" actId="2696"/>
        <pc:sldMkLst>
          <pc:docMk/>
          <pc:sldMk cId="264423046" sldId="351"/>
        </pc:sldMkLst>
      </pc:sldChg>
      <pc:sldChg chg="modSp mod">
        <pc:chgData name="Wolbert, Evie Diane" userId="102f0402-31d0-4b21-b106-54d95bb4d9b3" providerId="ADAL" clId="{653AA5C3-C1A4-4D7B-ACDF-1FDE1B628798}" dt="2025-01-17T21:51:37.800" v="1060" actId="1036"/>
        <pc:sldMkLst>
          <pc:docMk/>
          <pc:sldMk cId="4194722742" sldId="352"/>
        </pc:sldMkLst>
        <pc:spChg chg="mod">
          <ac:chgData name="Wolbert, Evie Diane" userId="102f0402-31d0-4b21-b106-54d95bb4d9b3" providerId="ADAL" clId="{653AA5C3-C1A4-4D7B-ACDF-1FDE1B628798}" dt="2025-01-17T21:51:26.214" v="1043" actId="1076"/>
          <ac:spMkLst>
            <pc:docMk/>
            <pc:sldMk cId="4194722742" sldId="352"/>
            <ac:spMk id="2" creationId="{F2514BC7-47CF-9D39-A975-22AE6B595EE5}"/>
          </ac:spMkLst>
        </pc:spChg>
        <pc:spChg chg="mod">
          <ac:chgData name="Wolbert, Evie Diane" userId="102f0402-31d0-4b21-b106-54d95bb4d9b3" providerId="ADAL" clId="{653AA5C3-C1A4-4D7B-ACDF-1FDE1B628798}" dt="2025-01-17T21:51:37.800" v="1060" actId="1036"/>
          <ac:spMkLst>
            <pc:docMk/>
            <pc:sldMk cId="4194722742" sldId="352"/>
            <ac:spMk id="4" creationId="{F6EEF546-1153-940F-8C25-AEBF98C92869}"/>
          </ac:spMkLst>
        </pc:spChg>
      </pc:sldChg>
      <pc:sldChg chg="del">
        <pc:chgData name="Wolbert, Evie Diane" userId="102f0402-31d0-4b21-b106-54d95bb4d9b3" providerId="ADAL" clId="{653AA5C3-C1A4-4D7B-ACDF-1FDE1B628798}" dt="2025-01-17T19:09:07.075" v="646" actId="2696"/>
        <pc:sldMkLst>
          <pc:docMk/>
          <pc:sldMk cId="0" sldId="353"/>
        </pc:sldMkLst>
      </pc:sldChg>
      <pc:sldChg chg="del">
        <pc:chgData name="Wolbert, Evie Diane" userId="102f0402-31d0-4b21-b106-54d95bb4d9b3" providerId="ADAL" clId="{653AA5C3-C1A4-4D7B-ACDF-1FDE1B628798}" dt="2025-01-17T19:09:10.924" v="647" actId="2696"/>
        <pc:sldMkLst>
          <pc:docMk/>
          <pc:sldMk cId="0" sldId="354"/>
        </pc:sldMkLst>
      </pc:sldChg>
      <pc:sldChg chg="del">
        <pc:chgData name="Wolbert, Evie Diane" userId="102f0402-31d0-4b21-b106-54d95bb4d9b3" providerId="ADAL" clId="{653AA5C3-C1A4-4D7B-ACDF-1FDE1B628798}" dt="2025-01-17T19:09:14.167" v="648" actId="2696"/>
        <pc:sldMkLst>
          <pc:docMk/>
          <pc:sldMk cId="0" sldId="355"/>
        </pc:sldMkLst>
      </pc:sldChg>
      <pc:sldChg chg="del">
        <pc:chgData name="Wolbert, Evie Diane" userId="102f0402-31d0-4b21-b106-54d95bb4d9b3" providerId="ADAL" clId="{653AA5C3-C1A4-4D7B-ACDF-1FDE1B628798}" dt="2025-01-17T19:09:17.206" v="649" actId="2696"/>
        <pc:sldMkLst>
          <pc:docMk/>
          <pc:sldMk cId="0" sldId="356"/>
        </pc:sldMkLst>
      </pc:sldChg>
      <pc:sldChg chg="del">
        <pc:chgData name="Wolbert, Evie Diane" userId="102f0402-31d0-4b21-b106-54d95bb4d9b3" providerId="ADAL" clId="{653AA5C3-C1A4-4D7B-ACDF-1FDE1B628798}" dt="2025-01-17T19:09:20.128" v="650" actId="2696"/>
        <pc:sldMkLst>
          <pc:docMk/>
          <pc:sldMk cId="0" sldId="357"/>
        </pc:sldMkLst>
      </pc:sldChg>
      <pc:sldChg chg="del">
        <pc:chgData name="Wolbert, Evie Diane" userId="102f0402-31d0-4b21-b106-54d95bb4d9b3" providerId="ADAL" clId="{653AA5C3-C1A4-4D7B-ACDF-1FDE1B628798}" dt="2025-01-17T21:55:18.130" v="1067" actId="2696"/>
        <pc:sldMkLst>
          <pc:docMk/>
          <pc:sldMk cId="3096655869" sldId="358"/>
        </pc:sldMkLst>
      </pc:sldChg>
      <pc:sldChg chg="del">
        <pc:chgData name="Wolbert, Evie Diane" userId="102f0402-31d0-4b21-b106-54d95bb4d9b3" providerId="ADAL" clId="{653AA5C3-C1A4-4D7B-ACDF-1FDE1B628798}" dt="2025-01-17T21:55:21.153" v="1068" actId="2696"/>
        <pc:sldMkLst>
          <pc:docMk/>
          <pc:sldMk cId="77583898" sldId="359"/>
        </pc:sldMkLst>
      </pc:sldChg>
      <pc:sldChg chg="del">
        <pc:chgData name="Wolbert, Evie Diane" userId="102f0402-31d0-4b21-b106-54d95bb4d9b3" providerId="ADAL" clId="{653AA5C3-C1A4-4D7B-ACDF-1FDE1B628798}" dt="2025-01-17T21:55:24.747" v="1069" actId="2696"/>
        <pc:sldMkLst>
          <pc:docMk/>
          <pc:sldMk cId="4104210013" sldId="360"/>
        </pc:sldMkLst>
      </pc:sldChg>
      <pc:sldChg chg="del">
        <pc:chgData name="Wolbert, Evie Diane" userId="102f0402-31d0-4b21-b106-54d95bb4d9b3" providerId="ADAL" clId="{653AA5C3-C1A4-4D7B-ACDF-1FDE1B628798}" dt="2025-01-17T21:55:27.308" v="1070" actId="2696"/>
        <pc:sldMkLst>
          <pc:docMk/>
          <pc:sldMk cId="146696694" sldId="361"/>
        </pc:sldMkLst>
      </pc:sldChg>
      <pc:sldChg chg="del">
        <pc:chgData name="Wolbert, Evie Diane" userId="102f0402-31d0-4b21-b106-54d95bb4d9b3" providerId="ADAL" clId="{653AA5C3-C1A4-4D7B-ACDF-1FDE1B628798}" dt="2025-01-17T19:09:23.319" v="651" actId="2696"/>
        <pc:sldMkLst>
          <pc:docMk/>
          <pc:sldMk cId="0" sldId="362"/>
        </pc:sldMkLst>
      </pc:sldChg>
      <pc:sldChg chg="del">
        <pc:chgData name="Wolbert, Evie Diane" userId="102f0402-31d0-4b21-b106-54d95bb4d9b3" providerId="ADAL" clId="{653AA5C3-C1A4-4D7B-ACDF-1FDE1B628798}" dt="2025-01-17T21:55:31.553" v="1072" actId="2696"/>
        <pc:sldMkLst>
          <pc:docMk/>
          <pc:sldMk cId="951002631" sldId="363"/>
        </pc:sldMkLst>
      </pc:sldChg>
      <pc:sldChg chg="del">
        <pc:chgData name="Wolbert, Evie Diane" userId="102f0402-31d0-4b21-b106-54d95bb4d9b3" providerId="ADAL" clId="{653AA5C3-C1A4-4D7B-ACDF-1FDE1B628798}" dt="2025-01-17T21:55:29.388" v="1071" actId="2696"/>
        <pc:sldMkLst>
          <pc:docMk/>
          <pc:sldMk cId="2485816155" sldId="370"/>
        </pc:sldMkLst>
      </pc:sldChg>
      <pc:sldChg chg="ord modNotesTx">
        <pc:chgData name="Wolbert, Evie Diane" userId="102f0402-31d0-4b21-b106-54d95bb4d9b3" providerId="ADAL" clId="{653AA5C3-C1A4-4D7B-ACDF-1FDE1B628798}" dt="2025-01-15T17:10:25.384" v="41" actId="20577"/>
        <pc:sldMkLst>
          <pc:docMk/>
          <pc:sldMk cId="0" sldId="371"/>
        </pc:sldMkLst>
      </pc:sldChg>
      <pc:sldChg chg="modNotesTx">
        <pc:chgData name="Wolbert, Evie Diane" userId="102f0402-31d0-4b21-b106-54d95bb4d9b3" providerId="ADAL" clId="{653AA5C3-C1A4-4D7B-ACDF-1FDE1B628798}" dt="2025-01-15T17:11:10.816" v="56" actId="20577"/>
        <pc:sldMkLst>
          <pc:docMk/>
          <pc:sldMk cId="0" sldId="372"/>
        </pc:sldMkLst>
      </pc:sldChg>
      <pc:sldChg chg="ord modNotesTx">
        <pc:chgData name="Wolbert, Evie Diane" userId="102f0402-31d0-4b21-b106-54d95bb4d9b3" providerId="ADAL" clId="{653AA5C3-C1A4-4D7B-ACDF-1FDE1B628798}" dt="2025-01-17T21:46:47.442" v="982"/>
        <pc:sldMkLst>
          <pc:docMk/>
          <pc:sldMk cId="0" sldId="373"/>
        </pc:sldMkLst>
      </pc:sldChg>
      <pc:sldChg chg="ord modNotesTx">
        <pc:chgData name="Wolbert, Evie Diane" userId="102f0402-31d0-4b21-b106-54d95bb4d9b3" providerId="ADAL" clId="{653AA5C3-C1A4-4D7B-ACDF-1FDE1B628798}" dt="2025-01-17T21:46:47.442" v="982"/>
        <pc:sldMkLst>
          <pc:docMk/>
          <pc:sldMk cId="0" sldId="374"/>
        </pc:sldMkLst>
      </pc:sldChg>
      <pc:sldChg chg="ord modNotesTx">
        <pc:chgData name="Wolbert, Evie Diane" userId="102f0402-31d0-4b21-b106-54d95bb4d9b3" providerId="ADAL" clId="{653AA5C3-C1A4-4D7B-ACDF-1FDE1B628798}" dt="2025-01-17T21:46:47.442" v="982"/>
        <pc:sldMkLst>
          <pc:docMk/>
          <pc:sldMk cId="0" sldId="375"/>
        </pc:sldMkLst>
      </pc:sldChg>
      <pc:sldChg chg="ord modNotesTx">
        <pc:chgData name="Wolbert, Evie Diane" userId="102f0402-31d0-4b21-b106-54d95bb4d9b3" providerId="ADAL" clId="{653AA5C3-C1A4-4D7B-ACDF-1FDE1B628798}" dt="2025-01-17T21:46:47.442" v="982"/>
        <pc:sldMkLst>
          <pc:docMk/>
          <pc:sldMk cId="0" sldId="376"/>
        </pc:sldMkLst>
      </pc:sldChg>
      <pc:sldChg chg="ord modNotesTx">
        <pc:chgData name="Wolbert, Evie Diane" userId="102f0402-31d0-4b21-b106-54d95bb4d9b3" providerId="ADAL" clId="{653AA5C3-C1A4-4D7B-ACDF-1FDE1B628798}" dt="2025-01-17T21:46:47.442" v="982"/>
        <pc:sldMkLst>
          <pc:docMk/>
          <pc:sldMk cId="0" sldId="377"/>
        </pc:sldMkLst>
      </pc:sldChg>
      <pc:sldChg chg="ord modNotesTx">
        <pc:chgData name="Wolbert, Evie Diane" userId="102f0402-31d0-4b21-b106-54d95bb4d9b3" providerId="ADAL" clId="{653AA5C3-C1A4-4D7B-ACDF-1FDE1B628798}" dt="2025-01-17T21:46:47.442" v="982"/>
        <pc:sldMkLst>
          <pc:docMk/>
          <pc:sldMk cId="0" sldId="378"/>
        </pc:sldMkLst>
      </pc:sldChg>
      <pc:sldChg chg="modSp mod ord modNotesTx">
        <pc:chgData name="Wolbert, Evie Diane" userId="102f0402-31d0-4b21-b106-54d95bb4d9b3" providerId="ADAL" clId="{653AA5C3-C1A4-4D7B-ACDF-1FDE1B628798}" dt="2025-01-17T21:46:47.442" v="982"/>
        <pc:sldMkLst>
          <pc:docMk/>
          <pc:sldMk cId="0" sldId="379"/>
        </pc:sldMkLst>
        <pc:spChg chg="mod">
          <ac:chgData name="Wolbert, Evie Diane" userId="102f0402-31d0-4b21-b106-54d95bb4d9b3" providerId="ADAL" clId="{653AA5C3-C1A4-4D7B-ACDF-1FDE1B628798}" dt="2025-01-15T17:35:44.462" v="289" actId="20577"/>
          <ac:spMkLst>
            <pc:docMk/>
            <pc:sldMk cId="0" sldId="379"/>
            <ac:spMk id="8" creationId="{00000000-0000-0000-0000-000000000000}"/>
          </ac:spMkLst>
        </pc:spChg>
      </pc:sldChg>
      <pc:sldChg chg="modNotesTx">
        <pc:chgData name="Wolbert, Evie Diane" userId="102f0402-31d0-4b21-b106-54d95bb4d9b3" providerId="ADAL" clId="{653AA5C3-C1A4-4D7B-ACDF-1FDE1B628798}" dt="2025-01-17T20:48:48.949" v="689" actId="20577"/>
        <pc:sldMkLst>
          <pc:docMk/>
          <pc:sldMk cId="0" sldId="380"/>
        </pc:sldMkLst>
      </pc:sldChg>
      <pc:sldChg chg="modNotesTx">
        <pc:chgData name="Wolbert, Evie Diane" userId="102f0402-31d0-4b21-b106-54d95bb4d9b3" providerId="ADAL" clId="{653AA5C3-C1A4-4D7B-ACDF-1FDE1B628798}" dt="2025-01-17T20:57:13.233" v="698" actId="5793"/>
        <pc:sldMkLst>
          <pc:docMk/>
          <pc:sldMk cId="0" sldId="381"/>
        </pc:sldMkLst>
      </pc:sldChg>
      <pc:sldChg chg="modNotesTx">
        <pc:chgData name="Wolbert, Evie Diane" userId="102f0402-31d0-4b21-b106-54d95bb4d9b3" providerId="ADAL" clId="{653AA5C3-C1A4-4D7B-ACDF-1FDE1B628798}" dt="2025-01-17T20:59:15.695" v="776" actId="114"/>
        <pc:sldMkLst>
          <pc:docMk/>
          <pc:sldMk cId="0" sldId="382"/>
        </pc:sldMkLst>
      </pc:sldChg>
      <pc:sldChg chg="modNotesTx">
        <pc:chgData name="Wolbert, Evie Diane" userId="102f0402-31d0-4b21-b106-54d95bb4d9b3" providerId="ADAL" clId="{653AA5C3-C1A4-4D7B-ACDF-1FDE1B628798}" dt="2025-01-17T21:00:50.391" v="790" actId="20577"/>
        <pc:sldMkLst>
          <pc:docMk/>
          <pc:sldMk cId="0" sldId="383"/>
        </pc:sldMkLst>
      </pc:sldChg>
      <pc:sldChg chg="modNotesTx">
        <pc:chgData name="Wolbert, Evie Diane" userId="102f0402-31d0-4b21-b106-54d95bb4d9b3" providerId="ADAL" clId="{653AA5C3-C1A4-4D7B-ACDF-1FDE1B628798}" dt="2025-01-17T21:04:19.800" v="839" actId="12"/>
        <pc:sldMkLst>
          <pc:docMk/>
          <pc:sldMk cId="0" sldId="384"/>
        </pc:sldMkLst>
      </pc:sldChg>
      <pc:sldChg chg="modNotesTx">
        <pc:chgData name="Wolbert, Evie Diane" userId="102f0402-31d0-4b21-b106-54d95bb4d9b3" providerId="ADAL" clId="{653AA5C3-C1A4-4D7B-ACDF-1FDE1B628798}" dt="2025-01-17T21:07:08.232" v="879" actId="20577"/>
        <pc:sldMkLst>
          <pc:docMk/>
          <pc:sldMk cId="0" sldId="385"/>
        </pc:sldMkLst>
      </pc:sldChg>
      <pc:sldChg chg="ord">
        <pc:chgData name="Wolbert, Evie Diane" userId="102f0402-31d0-4b21-b106-54d95bb4d9b3" providerId="ADAL" clId="{653AA5C3-C1A4-4D7B-ACDF-1FDE1B628798}" dt="2025-01-17T21:46:47.442" v="982"/>
        <pc:sldMkLst>
          <pc:docMk/>
          <pc:sldMk cId="4069644768" sldId="386"/>
        </pc:sldMkLst>
      </pc:sldChg>
      <pc:sldChg chg="add ord">
        <pc:chgData name="Wolbert, Evie Diane" userId="102f0402-31d0-4b21-b106-54d95bb4d9b3" providerId="ADAL" clId="{653AA5C3-C1A4-4D7B-ACDF-1FDE1B628798}" dt="2025-01-17T21:46:47.442" v="982"/>
        <pc:sldMkLst>
          <pc:docMk/>
          <pc:sldMk cId="1851946318" sldId="387"/>
        </pc:sldMkLst>
      </pc:sldChg>
      <pc:sldChg chg="add">
        <pc:chgData name="Wolbert, Evie Diane" userId="102f0402-31d0-4b21-b106-54d95bb4d9b3" providerId="ADAL" clId="{653AA5C3-C1A4-4D7B-ACDF-1FDE1B628798}" dt="2025-01-17T21:42:19.584" v="955" actId="2890"/>
        <pc:sldMkLst>
          <pc:docMk/>
          <pc:sldMk cId="1245163924" sldId="388"/>
        </pc:sldMkLst>
      </pc:sldChg>
      <pc:sldChg chg="add">
        <pc:chgData name="Wolbert, Evie Diane" userId="102f0402-31d0-4b21-b106-54d95bb4d9b3" providerId="ADAL" clId="{653AA5C3-C1A4-4D7B-ACDF-1FDE1B628798}" dt="2025-01-17T21:42:38.351" v="958" actId="2890"/>
        <pc:sldMkLst>
          <pc:docMk/>
          <pc:sldMk cId="3943879338" sldId="389"/>
        </pc:sldMkLst>
      </pc:sldChg>
      <pc:sldChg chg="add">
        <pc:chgData name="Wolbert, Evie Diane" userId="102f0402-31d0-4b21-b106-54d95bb4d9b3" providerId="ADAL" clId="{653AA5C3-C1A4-4D7B-ACDF-1FDE1B628798}" dt="2025-01-17T21:42:57.867" v="961" actId="2890"/>
        <pc:sldMkLst>
          <pc:docMk/>
          <pc:sldMk cId="2306397255" sldId="390"/>
        </pc:sldMkLst>
      </pc:sldChg>
      <pc:sldChg chg="add">
        <pc:chgData name="Wolbert, Evie Diane" userId="102f0402-31d0-4b21-b106-54d95bb4d9b3" providerId="ADAL" clId="{653AA5C3-C1A4-4D7B-ACDF-1FDE1B628798}" dt="2025-01-17T21:43:17.394" v="964" actId="2890"/>
        <pc:sldMkLst>
          <pc:docMk/>
          <pc:sldMk cId="291258889" sldId="391"/>
        </pc:sldMkLst>
      </pc:sldChg>
      <pc:sldChg chg="add ord">
        <pc:chgData name="Wolbert, Evie Diane" userId="102f0402-31d0-4b21-b106-54d95bb4d9b3" providerId="ADAL" clId="{653AA5C3-C1A4-4D7B-ACDF-1FDE1B628798}" dt="2025-01-17T21:44:16.303" v="969"/>
        <pc:sldMkLst>
          <pc:docMk/>
          <pc:sldMk cId="2435899877" sldId="392"/>
        </pc:sldMkLst>
      </pc:sldChg>
      <pc:sldChg chg="add">
        <pc:chgData name="Wolbert, Evie Diane" userId="102f0402-31d0-4b21-b106-54d95bb4d9b3" providerId="ADAL" clId="{653AA5C3-C1A4-4D7B-ACDF-1FDE1B628798}" dt="2025-01-17T21:44:41.201" v="972" actId="2890"/>
        <pc:sldMkLst>
          <pc:docMk/>
          <pc:sldMk cId="1745696069" sldId="393"/>
        </pc:sldMkLst>
      </pc:sldChg>
      <pc:sldChg chg="add">
        <pc:chgData name="Wolbert, Evie Diane" userId="102f0402-31d0-4b21-b106-54d95bb4d9b3" providerId="ADAL" clId="{653AA5C3-C1A4-4D7B-ACDF-1FDE1B628798}" dt="2025-01-17T21:45:05.144" v="975" actId="2890"/>
        <pc:sldMkLst>
          <pc:docMk/>
          <pc:sldMk cId="361874391" sldId="394"/>
        </pc:sldMkLst>
      </pc:sldChg>
      <pc:sldChg chg="add">
        <pc:chgData name="Wolbert, Evie Diane" userId="102f0402-31d0-4b21-b106-54d95bb4d9b3" providerId="ADAL" clId="{653AA5C3-C1A4-4D7B-ACDF-1FDE1B628798}" dt="2025-01-17T21:45:53.596" v="978" actId="2890"/>
        <pc:sldMkLst>
          <pc:docMk/>
          <pc:sldMk cId="38182528" sldId="395"/>
        </pc:sldMkLst>
      </pc:sldChg>
      <pc:sldChg chg="ord">
        <pc:chgData name="Wolbert, Evie Diane" userId="102f0402-31d0-4b21-b106-54d95bb4d9b3" providerId="ADAL" clId="{653AA5C3-C1A4-4D7B-ACDF-1FDE1B628798}" dt="2025-01-17T21:52:45.810" v="1065"/>
        <pc:sldMkLst>
          <pc:docMk/>
          <pc:sldMk cId="3866603853" sldId="396"/>
        </pc:sldMkLst>
      </pc:sldChg>
      <pc:sldChg chg="modSp mod">
        <pc:chgData name="Wolbert, Evie Diane" userId="102f0402-31d0-4b21-b106-54d95bb4d9b3" providerId="ADAL" clId="{653AA5C3-C1A4-4D7B-ACDF-1FDE1B628798}" dt="2025-01-17T22:00:48.039" v="1154" actId="1076"/>
        <pc:sldMkLst>
          <pc:docMk/>
          <pc:sldMk cId="1721770185" sldId="408"/>
        </pc:sldMkLst>
        <pc:spChg chg="mod">
          <ac:chgData name="Wolbert, Evie Diane" userId="102f0402-31d0-4b21-b106-54d95bb4d9b3" providerId="ADAL" clId="{653AA5C3-C1A4-4D7B-ACDF-1FDE1B628798}" dt="2025-01-17T22:00:48.039" v="1154" actId="1076"/>
          <ac:spMkLst>
            <pc:docMk/>
            <pc:sldMk cId="1721770185" sldId="408"/>
            <ac:spMk id="3" creationId="{750C35E6-7CD2-3BCB-03AD-7B9B3F30E9E8}"/>
          </ac:spMkLst>
        </pc:spChg>
      </pc:sldChg>
    </pc:docChg>
  </pc:docChgLst>
  <pc:docChgLst>
    <pc:chgData name="Wolbert, Evie Diane" userId="S::edj114@psu.edu::102f0402-31d0-4b21-b106-54d95bb4d9b3" providerId="AD" clId="Web-{8CDD34CF-D7EA-B6F2-5546-FDD2A2511923}"/>
    <pc:docChg chg="addSld">
      <pc:chgData name="Wolbert, Evie Diane" userId="S::edj114@psu.edu::102f0402-31d0-4b21-b106-54d95bb4d9b3" providerId="AD" clId="Web-{8CDD34CF-D7EA-B6F2-5546-FDD2A2511923}" dt="2025-01-30T15:06:20.747" v="1"/>
      <pc:docMkLst>
        <pc:docMk/>
      </pc:docMkLst>
      <pc:sldChg chg="add replId">
        <pc:chgData name="Wolbert, Evie Diane" userId="S::edj114@psu.edu::102f0402-31d0-4b21-b106-54d95bb4d9b3" providerId="AD" clId="Web-{8CDD34CF-D7EA-B6F2-5546-FDD2A2511923}" dt="2025-01-30T15:05:01.791" v="0"/>
        <pc:sldMkLst>
          <pc:docMk/>
          <pc:sldMk cId="1341940831" sldId="418"/>
        </pc:sldMkLst>
      </pc:sldChg>
      <pc:sldChg chg="add replId">
        <pc:chgData name="Wolbert, Evie Diane" userId="S::edj114@psu.edu::102f0402-31d0-4b21-b106-54d95bb4d9b3" providerId="AD" clId="Web-{8CDD34CF-D7EA-B6F2-5546-FDD2A2511923}" dt="2025-01-30T15:06:20.747" v="1"/>
        <pc:sldMkLst>
          <pc:docMk/>
          <pc:sldMk cId="3871632271" sldId="4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2/24/2025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Type 1: Supplemental Extension begins here, on slide 1. </a:t>
            </a:r>
          </a:p>
          <a:p>
            <a:endParaRPr lang="en-US" dirty="0"/>
          </a:p>
          <a:p>
            <a:r>
              <a:rPr lang="en-US"/>
              <a:t>Delivery Type 2 : Supplemental Stand Alone begins on slide 43.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dirty="0"/>
          </a:p>
          <a:p>
            <a:r>
              <a:rPr lang="en-US" dirty="0"/>
              <a:t>• Raising multiple children—especially when they are at different developmental stages—can be a positive experience for a family and, at the same time, complicated! Understanding the uniqueness of sibling relationships and how these relationships change over time can help parents and caregivers foster the positive development of their children’s relationships with one another.</a:t>
            </a:r>
          </a:p>
          <a:p>
            <a:endParaRPr lang="en-US" dirty="0"/>
          </a:p>
          <a:p>
            <a:r>
              <a:rPr lang="en-US" dirty="0"/>
              <a:t> • This module intends to help you, as parents and caregivers, understand how sibling relationships change as children grow older and enter different developmental stages and how parenting multiple children will change because of their children’s development. You will learn about sibling relationships and what makes a sibling relationship unique. You will also learn about the role you can take in fostering positive sibling relationships through behaviors such as modeling positive interactions, establishing boundaries, and practicing a parenting strategy called “sensitive responding.” Throughout the module, you will explore communication and conflict-management strategies that can help you navigate common sibling-related challenges and promote positive sibling relationships.</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4070234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learning module, you will be able to do the following: </a:t>
            </a:r>
          </a:p>
          <a:p>
            <a:endParaRPr lang="en-US" dirty="0"/>
          </a:p>
          <a:p>
            <a:r>
              <a:rPr lang="en-US" dirty="0"/>
              <a:t>• Understand the dynamics of a sibling relationship and how it is unique from other close relationships. </a:t>
            </a:r>
          </a:p>
          <a:p>
            <a:endParaRPr lang="en-US" dirty="0"/>
          </a:p>
          <a:p>
            <a:r>
              <a:rPr lang="en-US" dirty="0"/>
              <a:t>• Examine how parenting and co-parental relationships can influence sibling dynamics. </a:t>
            </a:r>
          </a:p>
          <a:p>
            <a:endParaRPr lang="en-US" dirty="0"/>
          </a:p>
          <a:p>
            <a:r>
              <a:rPr lang="en-US" dirty="0"/>
              <a:t>• Identify the difference between favoritism and differential treatment in your interactions with your children, and understand how these behaviors can impact sibling relationships. </a:t>
            </a:r>
          </a:p>
          <a:p>
            <a:endParaRPr lang="en-US" dirty="0"/>
          </a:p>
          <a:p>
            <a:r>
              <a:rPr lang="en-US" dirty="0"/>
              <a:t>• Incorporate parenting practices that can improve sibling relationships, such as sensitive responding, establishing rules and boundaries, and holding family meetings. </a:t>
            </a:r>
          </a:p>
          <a:p>
            <a:endParaRPr lang="en-US" dirty="0"/>
          </a:p>
          <a:p>
            <a:r>
              <a:rPr lang="en-US" dirty="0"/>
              <a:t>• Use strategies to resolve common sibling conflicts. </a:t>
            </a:r>
          </a:p>
          <a:p>
            <a:endParaRPr lang="en-US" dirty="0"/>
          </a:p>
          <a:p>
            <a:r>
              <a:rPr lang="en-US" dirty="0"/>
              <a:t>• Recognize red flags in sibling conflicts, and determine how you can intervene to prevent adverse outcomes in your children. </a:t>
            </a:r>
          </a:p>
          <a:p>
            <a:endParaRPr lang="en-US" dirty="0"/>
          </a:p>
          <a:p>
            <a:r>
              <a:rPr lang="en-US" dirty="0"/>
              <a:t>• Promote positive interactions among siblings to foster warm and supportive relationships.</a:t>
            </a:r>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4062403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FD69-4AE1-98D8-4CD5-6182722D2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49858-7F31-4EE7-88F8-E40B1194B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B7CDD-0BB4-AB53-CF08-9546B8EAB03F}"/>
              </a:ext>
            </a:extLst>
          </p:cNvPr>
          <p:cNvSpPr>
            <a:spLocks noGrp="1"/>
          </p:cNvSpPr>
          <p:nvPr>
            <p:ph type="body" idx="1"/>
          </p:nvPr>
        </p:nvSpPr>
        <p:spPr/>
        <p:txBody>
          <a:bodyPr/>
          <a:lstStyle/>
          <a:p>
            <a:r>
              <a:rPr lang="en-US" b="1" i="1" dirty="0"/>
              <a:t>Ask some, or all of, the following questions and solicit answers from participants to generate discussion</a:t>
            </a:r>
            <a:r>
              <a:rPr lang="en-US" dirty="0"/>
              <a:t>: </a:t>
            </a:r>
          </a:p>
          <a:p>
            <a:endParaRPr lang="en-US" dirty="0"/>
          </a:p>
          <a:p>
            <a:r>
              <a:rPr lang="en-US" dirty="0"/>
              <a:t>Think about your own experiences growing up. </a:t>
            </a:r>
          </a:p>
          <a:p>
            <a:endParaRPr lang="en-US" dirty="0"/>
          </a:p>
          <a:p>
            <a:pPr marL="171450" indent="-171450">
              <a:buFont typeface="Arial" panose="020B0604020202020204" pitchFamily="34" charset="0"/>
              <a:buChar char="•"/>
            </a:pPr>
            <a:r>
              <a:rPr lang="en-US" dirty="0"/>
              <a:t>Do you have a sibling or siblings? If yes, what was that relationship like for you when you were a child? What is it like now? </a:t>
            </a:r>
          </a:p>
          <a:p>
            <a:pPr marL="171450" indent="-171450">
              <a:buFont typeface="Arial" panose="020B0604020202020204" pitchFamily="34" charset="0"/>
              <a:buChar char="•"/>
            </a:pPr>
            <a:r>
              <a:rPr lang="en-US" dirty="0"/>
              <a:t>Do you want the same experience for your own child(ren)? Why or why not? </a:t>
            </a:r>
          </a:p>
          <a:p>
            <a:pPr marL="171450" indent="-171450">
              <a:buFont typeface="Arial" panose="020B0604020202020204" pitchFamily="34" charset="0"/>
              <a:buChar char="•"/>
            </a:pPr>
            <a:r>
              <a:rPr lang="en-US" dirty="0"/>
              <a:t>If you didn’t have siblings, did you enjoy being an only child? Did you ever wish you had siblings? Do you want the same experience for your own child(ren)? Why or why not?</a:t>
            </a:r>
          </a:p>
        </p:txBody>
      </p:sp>
      <p:sp>
        <p:nvSpPr>
          <p:cNvPr id="4" name="Slide Number Placeholder 3">
            <a:extLst>
              <a:ext uri="{FF2B5EF4-FFF2-40B4-BE49-F238E27FC236}">
                <a16:creationId xmlns:a16="http://schemas.microsoft.com/office/drawing/2014/main" id="{96F46935-57A9-489B-AD27-AD80891F5F18}"/>
              </a:ext>
            </a:extLst>
          </p:cNvPr>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1407142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a:t>
            </a:r>
            <a:endParaRPr lang="en-US" dirty="0"/>
          </a:p>
          <a:p>
            <a:endParaRPr lang="en-US" dirty="0"/>
          </a:p>
          <a:p>
            <a:r>
              <a:rPr lang="en-US"/>
              <a:t>• Understanding the uniqueness of the sibling relationship and how it changes over time can help you, as a parent or caregiver, foster the positive development or your child’s relationships with their siblings(s). </a:t>
            </a:r>
            <a:endParaRPr lang="en-US" dirty="0"/>
          </a:p>
          <a:p>
            <a:endParaRPr lang="en-US" dirty="0"/>
          </a:p>
          <a:p>
            <a:r>
              <a:rPr lang="en-US"/>
              <a:t>• Things to remember: </a:t>
            </a:r>
            <a:endParaRPr lang="en-US" dirty="0"/>
          </a:p>
          <a:p>
            <a:pPr marL="628650" lvl="1" indent="-171450">
              <a:buFont typeface="Arial,Sans-Serif"/>
              <a:buChar char="•"/>
            </a:pPr>
            <a:r>
              <a:rPr lang="en-US"/>
              <a:t>A sibling relationship is typically the longest close relationship an individual will have throughout their life. </a:t>
            </a:r>
            <a:endParaRPr lang="en-US" dirty="0"/>
          </a:p>
          <a:p>
            <a:pPr marL="628650" lvl="1" indent="-171450">
              <a:buFont typeface="Arial,Sans-Serif"/>
              <a:buChar char="•"/>
            </a:pPr>
            <a:r>
              <a:rPr lang="en-US" dirty="0"/>
              <a:t>A sibling relationship has a unique combination of features that make it similar and different from their relationship with their parents and their friends or romantic partners. </a:t>
            </a:r>
          </a:p>
          <a:p>
            <a:pPr marL="628650" lvl="1" indent="-171450">
              <a:buFont typeface="Arial,Sans-Serif"/>
              <a:buChar char="•"/>
            </a:pPr>
            <a:r>
              <a:rPr lang="en-US" dirty="0"/>
              <a:t>Siblings have shared experiences and non-shared experiences, even when they are raised in the same family. </a:t>
            </a:r>
          </a:p>
          <a:p>
            <a:pPr lvl="1"/>
            <a:endParaRPr lang="en-US" dirty="0"/>
          </a:p>
          <a:p>
            <a:pPr marL="171450" indent="-171450">
              <a:buFont typeface="Arial,Sans-Serif"/>
              <a:buChar char="•"/>
            </a:pPr>
            <a:r>
              <a:rPr lang="en-US" dirty="0"/>
              <a:t>The module talked about two types of close relationships–closed-field and open-field relationships. </a:t>
            </a:r>
          </a:p>
          <a:p>
            <a:pPr marL="628650" lvl="1" indent="-171450">
              <a:buFont typeface="Arial,Sans-Serif"/>
              <a:buChar char="•"/>
            </a:pPr>
            <a:r>
              <a:rPr lang="en-US" dirty="0"/>
              <a:t>Close-field relationships are those that are constrained by genetics, social norms, or laws. These relationships can withstand more conflict. Examples are parent-child, sibling or marital relationships. </a:t>
            </a:r>
          </a:p>
          <a:p>
            <a:pPr marL="628650" lvl="1" indent="-171450">
              <a:buFont typeface="Arial,Sans-Serif"/>
              <a:buChar char="•"/>
            </a:pPr>
            <a:r>
              <a:rPr lang="en-US" dirty="0"/>
              <a:t>Open-field relationships are those that are voluntary and they can form and dissolve quickly. Examples are friendships and dating relationships. </a:t>
            </a:r>
          </a:p>
          <a:p>
            <a:pPr lvl="1"/>
            <a:endParaRPr lang="en-US" dirty="0"/>
          </a:p>
          <a:p>
            <a:pPr marL="171450" indent="-171450">
              <a:buFont typeface="Arial,Sans-Serif"/>
              <a:buChar char="•"/>
            </a:pPr>
            <a:r>
              <a:rPr lang="en-US" dirty="0"/>
              <a:t>Siblings can also be in a ‘love-hate’ relationship where feelings of positivity and negativity coexist due to the close-field nature. These can also be defined as ambivalent relationships.</a:t>
            </a:r>
          </a:p>
          <a:p>
            <a:pPr marL="171450" indent="-171450">
              <a:buFont typeface="Arial,Sans-Serif"/>
              <a:buChar char="•"/>
            </a:pPr>
            <a:endParaRPr lang="en-US" dirty="0"/>
          </a:p>
          <a:p>
            <a:r>
              <a:rPr lang="en-US" b="1" i="1" dirty="0"/>
              <a:t>Ask the following questions, and solicit answers from a few participants to generate discussion: </a:t>
            </a:r>
            <a:endParaRPr lang="en-US" dirty="0"/>
          </a:p>
          <a:p>
            <a:endParaRPr lang="en-US" dirty="0"/>
          </a:p>
          <a:p>
            <a:pPr marL="171450" indent="-171450">
              <a:buFont typeface="Arial,Sans-Serif"/>
              <a:buChar char="•"/>
            </a:pPr>
            <a:r>
              <a:rPr lang="en-US" dirty="0"/>
              <a:t>If you have siblings or your children have siblings: Do you see relational ambivalence – that “love-hate” relationship – within your own sibling relationships or within your children’s relationships with each other? </a:t>
            </a:r>
          </a:p>
          <a:p>
            <a:pPr marL="171450" indent="-171450">
              <a:buFont typeface="Arial,Sans-Serif"/>
              <a:buChar char="•"/>
            </a:pPr>
            <a:endParaRPr lang="en-US" dirty="0"/>
          </a:p>
          <a:p>
            <a:pPr marL="171450" indent="-171450">
              <a:buFont typeface="Arial,Sans-Serif"/>
              <a:buChar char="•"/>
            </a:pPr>
            <a:r>
              <a:rPr lang="en-US" dirty="0"/>
              <a:t>If you don’t have siblings or your child doesn’t have siblings: Do you know siblings who drive each other crazy because they know what buttons to push, but, if someone else outside of the family were to pick on one of them, they would immediately stick up for their brother or sister? </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809666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AF29-819A-EC66-6100-EBC89D3A2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31E9C-0982-F114-64EE-AFE1BC296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C957C-0196-5636-5655-C7429ABAC959}"/>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explored in the module, there are different types of sibling relationships, including biological, adoptive, half-, or step-siblings. These different sibling types can vary in terms of the amount of contact the siblings have with each other, their age spacing, and their relationship qualities.</a:t>
            </a:r>
          </a:p>
          <a:p>
            <a:endParaRPr lang="en-US" b="1" i="1" dirty="0"/>
          </a:p>
          <a:p>
            <a:r>
              <a:rPr lang="en-US" b="1" i="1" dirty="0"/>
              <a:t>Ask the following questions, and solicit answers from participants to generate discussion: </a:t>
            </a:r>
          </a:p>
          <a:p>
            <a:endParaRPr lang="en-US" b="1" i="1" dirty="0"/>
          </a:p>
          <a:p>
            <a:pPr marL="171450" indent="-171450">
              <a:buFont typeface="Arial" panose="020B0604020202020204" pitchFamily="34" charset="0"/>
              <a:buChar char="•"/>
            </a:pPr>
            <a:r>
              <a:rPr lang="en-US" dirty="0"/>
              <a:t>If you have more than one child, how would you define the relationship between your children?</a:t>
            </a:r>
          </a:p>
          <a:p>
            <a:pPr marL="171450" indent="-171450">
              <a:buFont typeface="Arial" panose="020B0604020202020204" pitchFamily="34" charset="0"/>
              <a:buChar char="•"/>
            </a:pPr>
            <a:r>
              <a:rPr lang="en-US" dirty="0"/>
              <a:t>If you are a parent of one child and are considering adding another child, or awaiting the arrival of another child, what do you want their relationship to look like? </a:t>
            </a:r>
          </a:p>
        </p:txBody>
      </p:sp>
      <p:sp>
        <p:nvSpPr>
          <p:cNvPr id="4" name="Slide Number Placeholder 3">
            <a:extLst>
              <a:ext uri="{FF2B5EF4-FFF2-40B4-BE49-F238E27FC236}">
                <a16:creationId xmlns:a16="http://schemas.microsoft.com/office/drawing/2014/main" id="{3B8D1BD7-FBFB-5842-9C04-DCF39E87D433}"/>
              </a:ext>
            </a:extLst>
          </p:cNvPr>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2436117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92B8-CA60-FBFD-6C1D-0D61E0D65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EA54E-3CF0-4DDC-D7A0-65AEAA762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8BC36-96BE-1DF6-978D-B4E999ED56DE}"/>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mentioned in Session 1, the sibling relationship begins when one child becomes aware of the existence of another child. This usually occurs with the birth of a second child. There can be adjustment periods that the older sibling needs to go through, but when parents prepare for this change the adjustment can be made much easier. For example, you could spend time talking about the new sibling with your existing child and sharing expectations, you could establish a ritual with your existing child that can continue after the new sibling arrives, or you could involve your child in preparations for the new sibling, like setting up their bedroom. </a:t>
            </a:r>
          </a:p>
          <a:p>
            <a:endParaRPr lang="en-US" dirty="0"/>
          </a:p>
          <a:p>
            <a:r>
              <a:rPr lang="en-US" b="1" i="1" dirty="0"/>
              <a:t>Facilitator Tip: Reference the Preparing Your Child for Their Sibling’s Arrival downloadable parent toolkit resource.</a:t>
            </a:r>
          </a:p>
          <a:p>
            <a:endParaRPr lang="en-US" b="1" i="1" dirty="0"/>
          </a:p>
          <a:p>
            <a:r>
              <a:rPr lang="en-US" b="1" i="1" dirty="0"/>
              <a:t>Ask the following questions, and solicit answers from a few participants to generate discussion: </a:t>
            </a:r>
          </a:p>
          <a:p>
            <a:pPr marL="171450" indent="-171450">
              <a:buFont typeface="Arial" panose="020B0604020202020204" pitchFamily="34" charset="0"/>
              <a:buChar char="•"/>
            </a:pPr>
            <a:r>
              <a:rPr lang="en-US" b="0" i="0" dirty="0"/>
              <a:t>Would anyone like to share what they are doing, or what they did, to prepare existing children form the arrival of a new sibling? </a:t>
            </a:r>
          </a:p>
          <a:p>
            <a:pPr marL="171450" indent="-171450">
              <a:buFont typeface="Arial" panose="020B0604020202020204" pitchFamily="34" charset="0"/>
              <a:buChar char="•"/>
            </a:pPr>
            <a:r>
              <a:rPr lang="en-US" b="0" i="0" dirty="0"/>
              <a:t>Did anyone start a ritual with their existing child(ren)? If so, are you still doing that same ritual? </a:t>
            </a:r>
          </a:p>
        </p:txBody>
      </p:sp>
      <p:sp>
        <p:nvSpPr>
          <p:cNvPr id="4" name="Slide Number Placeholder 3">
            <a:extLst>
              <a:ext uri="{FF2B5EF4-FFF2-40B4-BE49-F238E27FC236}">
                <a16:creationId xmlns:a16="http://schemas.microsoft.com/office/drawing/2014/main" id="{61E5EC2A-73B2-09F7-6C50-A68A0771416A}"/>
              </a:ext>
            </a:extLst>
          </p:cNvPr>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2549448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6FE84-94AD-F9A9-58D1-C313C3674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4BF4F-F1CA-0C16-187B-06B6C8624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C95EF-A697-F7A8-4BC2-4EE9497A1C38}"/>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During the toddler and preschool years, older siblings tend to serve more as leaders in their interactions with their younger siblings. This can be a positive influence for both the older and the younger siblings. Older siblings learn leadership skills and prosocial behaviors, like helping and cooperation. Younger siblings gain many skills by imitating older siblings in terms of social interactions and cognitive or academic skills, like saying new words, starting to count, and learning the names of colors. </a:t>
            </a:r>
          </a:p>
          <a:p>
            <a:endParaRPr lang="en-US" b="1" i="1" dirty="0"/>
          </a:p>
          <a:p>
            <a:r>
              <a:rPr lang="en-US" b="1" i="1" dirty="0"/>
              <a:t>Ask some, or all of, the following questions and solicit answers from participants to generate discussion:</a:t>
            </a:r>
          </a:p>
          <a:p>
            <a:endParaRPr lang="en-US" b="1" i="1" dirty="0"/>
          </a:p>
          <a:p>
            <a:pPr marL="171450" indent="-171450">
              <a:buFont typeface="Arial" panose="020B0604020202020204" pitchFamily="34" charset="0"/>
              <a:buChar char="•"/>
            </a:pPr>
            <a:r>
              <a:rPr lang="en-US" dirty="0"/>
              <a:t>If you have siblings, what skills did you learn from your siblings, or what skills did you teach your siblings? </a:t>
            </a:r>
          </a:p>
          <a:p>
            <a:pPr marL="171450" indent="-171450">
              <a:buFont typeface="Arial" panose="020B0604020202020204" pitchFamily="34" charset="0"/>
              <a:buChar char="•"/>
            </a:pPr>
            <a:r>
              <a:rPr lang="en-US" dirty="0"/>
              <a:t>What skills have you seen your own children learn from one another or teach one another? </a:t>
            </a:r>
          </a:p>
          <a:p>
            <a:pPr marL="171450" indent="-171450">
              <a:buFont typeface="Arial" panose="020B0604020202020204" pitchFamily="34" charset="0"/>
              <a:buChar char="•"/>
            </a:pPr>
            <a:r>
              <a:rPr lang="en-US" dirty="0"/>
              <a:t>Were these positive or negative learning experiences? </a:t>
            </a:r>
          </a:p>
        </p:txBody>
      </p:sp>
      <p:sp>
        <p:nvSpPr>
          <p:cNvPr id="4" name="Slide Number Placeholder 3">
            <a:extLst>
              <a:ext uri="{FF2B5EF4-FFF2-40B4-BE49-F238E27FC236}">
                <a16:creationId xmlns:a16="http://schemas.microsoft.com/office/drawing/2014/main" id="{489FECEC-C87C-B991-FE64-63CC6AE3F1EF}"/>
              </a:ext>
            </a:extLst>
          </p:cNvPr>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2253253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7C06E-094A-5106-BE2B-A68DEFD5D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F8F12-339F-9311-9F6F-13D1FAA44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EE128-905D-2A9C-E3BE-54DD7D50446F}"/>
              </a:ext>
            </a:extLst>
          </p:cNvPr>
          <p:cNvSpPr>
            <a:spLocks noGrp="1"/>
          </p:cNvSpPr>
          <p:nvPr>
            <p:ph type="body" idx="1"/>
          </p:nvPr>
        </p:nvSpPr>
        <p:spPr/>
        <p:txBody>
          <a:bodyPr/>
          <a:lstStyle/>
          <a:p>
            <a:r>
              <a:rPr lang="en-US" b="1" i="1" dirty="0"/>
              <a:t>Review this section of the module with the participants by offering the  following information: </a:t>
            </a:r>
          </a:p>
          <a:p>
            <a:r>
              <a:rPr lang="en-US" dirty="0"/>
              <a:t>• The dynamics between siblings will continue to change as siblings enter their elementary school years and into adolescence. When the first-born older sibling goes to school, they may become wrapped up in new friendships, and younger siblings can feel left behind. But, once the younger sibling starts elementary school, older siblings often reclaim their leadership status and act as a guide for the new-to-school younger siblings. </a:t>
            </a:r>
          </a:p>
          <a:p>
            <a:endParaRPr lang="en-US" dirty="0"/>
          </a:p>
          <a:p>
            <a:r>
              <a:rPr lang="en-US" dirty="0"/>
              <a:t>• During adolescence sibling relationships see changes that include increased school demands; more interest in peers outside of the family, like friends; and, sometimes, romantic partners. In early adolescence siblings spend less time together than they did in previous years; however, they still spend more non-school hours together than with any other person—friends and parents included. The sibling relationship is still very important! However, with all of that time spent together, sibling conflict often peaks in early adolescence.</a:t>
            </a:r>
          </a:p>
          <a:p>
            <a:endParaRPr lang="en-US" dirty="0"/>
          </a:p>
          <a:p>
            <a:r>
              <a:rPr lang="en-US" b="1" i="1" dirty="0"/>
              <a:t>Ask the following questions, and solicit answers from participants to generate discussion</a:t>
            </a:r>
            <a:r>
              <a:rPr lang="en-US" dirty="0"/>
              <a:t>: </a:t>
            </a:r>
          </a:p>
          <a:p>
            <a:endParaRPr lang="en-US" dirty="0"/>
          </a:p>
          <a:p>
            <a:pPr marL="171450" indent="-171450">
              <a:buFont typeface="Arial" panose="020B0604020202020204" pitchFamily="34" charset="0"/>
              <a:buChar char="•"/>
            </a:pPr>
            <a:r>
              <a:rPr lang="en-US" dirty="0"/>
              <a:t>If you have a sibling, are you closest with your brother, your sister, or your sibling who is closer, or further apart, in age? How does this compare to your spouse/partner’s sibling relationships or other sibling relationships you’ve seen?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Do you notice gender or age differences in your children's relationships with one another or in the sibling relationships of other families you know? For families with multiple children, do you notice more conflicts with any one sibling compared to another? What do you notice? </a:t>
            </a:r>
          </a:p>
        </p:txBody>
      </p:sp>
      <p:sp>
        <p:nvSpPr>
          <p:cNvPr id="4" name="Slide Number Placeholder 3">
            <a:extLst>
              <a:ext uri="{FF2B5EF4-FFF2-40B4-BE49-F238E27FC236}">
                <a16:creationId xmlns:a16="http://schemas.microsoft.com/office/drawing/2014/main" id="{C9DFBD3F-850F-3BFA-67A9-F15803F94827}"/>
              </a:ext>
            </a:extLst>
          </p:cNvPr>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4290179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endParaRPr lang="en-US" dirty="0"/>
          </a:p>
          <a:p>
            <a:endParaRPr lang="en-US" dirty="0"/>
          </a:p>
          <a:p>
            <a:r>
              <a:rPr lang="en-US" dirty="0"/>
              <a:t>• When siblings become adults, their relationship will again, change, but they may be able to maintain (and even grow) their relationship by making decisions together about their aging parents or asking each other for relationship or parenting advice. During older age, siblings who have a close and positive relationship with one another tend to experience much lower rates of depression than older adults who do not have a close and supportive sibling relationship.</a:t>
            </a:r>
          </a:p>
          <a:p>
            <a:endParaRPr lang="en-US" dirty="0"/>
          </a:p>
          <a:p>
            <a:r>
              <a:rPr lang="en-US" b="1" i="1" dirty="0"/>
              <a:t>Ask the following questions, and solicit answers from participants to generate discussion</a:t>
            </a:r>
            <a:r>
              <a:rPr lang="en-US" dirty="0"/>
              <a:t>: </a:t>
            </a:r>
          </a:p>
          <a:p>
            <a:endParaRPr lang="en-US" dirty="0"/>
          </a:p>
          <a:p>
            <a:pPr marL="171450" indent="-171450">
              <a:buFont typeface="Arial,Sans-Serif"/>
              <a:buChar char="•"/>
            </a:pPr>
            <a:r>
              <a:rPr lang="en-US" dirty="0"/>
              <a:t>How have the sibling experiences described in this session been similar or different than your own experience or your experience with your child(ren)? </a:t>
            </a:r>
          </a:p>
          <a:p>
            <a:endParaRPr lang="en-US" dirty="0"/>
          </a:p>
          <a:p>
            <a:pPr marL="171450" indent="-171450">
              <a:buFont typeface="Arial,Sans-Serif"/>
              <a:buChar char="•"/>
            </a:pPr>
            <a:r>
              <a:rPr lang="en-US" dirty="0"/>
              <a:t>What factors (i.e., gender, age spacing, developmental) do you think may have influenced your relationship with your siblings? What factors are influencing your child(ren)’s relationships now? </a:t>
            </a:r>
          </a:p>
          <a:p>
            <a:endParaRPr lang="en-US" dirty="0"/>
          </a:p>
          <a:p>
            <a:pPr marL="171450" indent="-171450">
              <a:buFont typeface="Arial,Sans-Serif"/>
              <a:buChar char="•"/>
            </a:pPr>
            <a:r>
              <a:rPr lang="en-US" dirty="0"/>
              <a:t>Would anyone like to share the one word that came to their mind that represents what you learned in Session 1 of the module?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32033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FEDF-3A68-92EC-2F62-97859B531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60E36-A24D-F2C3-3D43-1C0D9215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08F8-546D-855D-8710-F4BB468F518E}"/>
              </a:ext>
            </a:extLst>
          </p:cNvPr>
          <p:cNvSpPr>
            <a:spLocks noGrp="1"/>
          </p:cNvSpPr>
          <p:nvPr>
            <p:ph type="body" idx="1"/>
          </p:nvPr>
        </p:nvSpPr>
        <p:spPr/>
        <p:txBody>
          <a:bodyPr/>
          <a:lstStyle/>
          <a:p>
            <a:r>
              <a:rPr lang="en-US" b="1" dirty="0"/>
              <a:t>Homework Tasks</a:t>
            </a:r>
            <a:r>
              <a:rPr lang="en-US" dirty="0"/>
              <a:t>: Assign Session 2 &amp; 3: </a:t>
            </a:r>
            <a:r>
              <a:rPr lang="en-US" b="1" i="1" dirty="0"/>
              <a:t>How Do Siblings Impact our Lives, External Influences on Sibling Relationships</a:t>
            </a:r>
            <a:r>
              <a:rPr lang="en-US" dirty="0"/>
              <a:t>, </a:t>
            </a:r>
            <a:r>
              <a:rPr lang="en-US" sz="1200" b="0" i="0" u="none" dirty="0">
                <a:ea typeface="Calibri"/>
                <a:cs typeface="Calibri" panose="020F0502020204030204" pitchFamily="34" charset="0"/>
              </a:rPr>
              <a:t>and </a:t>
            </a:r>
            <a:r>
              <a:rPr lang="en-US" sz="1200" b="1" i="1" u="sng" dirty="0">
                <a:ea typeface="Calibri"/>
                <a:cs typeface="Calibri" panose="020F0502020204030204" pitchFamily="34" charset="0"/>
              </a:rPr>
              <a:t>Wrap Up Module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Raising Siblings Parent Workbook and Syllabus related to these topics (D19)</a:t>
            </a:r>
          </a:p>
          <a:p>
            <a:endParaRPr lang="en-US" dirty="0"/>
          </a:p>
          <a:p>
            <a:r>
              <a:rPr lang="en-US" b="1" dirty="0"/>
              <a:t>Step 3 Clarification</a:t>
            </a:r>
            <a:r>
              <a:rPr lang="en-US" dirty="0"/>
              <a:t>: Assign workbook discussion questions (beginning on page D20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4C528637-880B-C0F3-BCDA-44F066F51FA1}"/>
              </a:ext>
            </a:extLst>
          </p:cNvPr>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2689879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25</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26</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ED2-E50F-DB24-2131-9B0C919BF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DB6A7-0BC3-FA14-45D8-10ED9B13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D8B1-97E8-8B98-96FB-C1DBAB524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DEF0E512-9734-B8F4-7745-229E4F419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2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Welcome</a:t>
            </a:r>
            <a:r>
              <a:rPr lang="en-US" dirty="0"/>
              <a:t>: Introduce yourself and thank participants for choosing to be a part of the Raising Siblings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5C446-7006-9A93-DCB4-D10DE96CF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5FABE-C8BB-5591-C46B-7F4CA9560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A27EE-5594-841B-A21B-D402CC59DCAF}"/>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BC054F0-9B53-741A-2E76-FB9D328668CC}"/>
              </a:ext>
            </a:extLst>
          </p:cNvPr>
          <p:cNvSpPr>
            <a:spLocks noGrp="1"/>
          </p:cNvSpPr>
          <p:nvPr>
            <p:ph type="sldNum" sz="quarter" idx="5"/>
          </p:nvPr>
        </p:nvSpPr>
        <p:spPr/>
        <p:txBody>
          <a:bodyPr/>
          <a:lstStyle/>
          <a:p>
            <a:fld id="{AA796624-056C-4B51-AA09-AD77FFC9F12B}" type="slidenum">
              <a:rPr lang="en-US" smtClean="0"/>
              <a:t>30</a:t>
            </a:fld>
            <a:endParaRPr lang="en-US"/>
          </a:p>
        </p:txBody>
      </p:sp>
    </p:spTree>
    <p:extLst>
      <p:ext uri="{BB962C8B-B14F-4D97-AF65-F5344CB8AC3E}">
        <p14:creationId xmlns:p14="http://schemas.microsoft.com/office/powerpoint/2010/main" val="662119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endParaRPr lang="en-US" dirty="0"/>
          </a:p>
          <a:p>
            <a:endParaRPr lang="en-US" dirty="0"/>
          </a:p>
          <a:p>
            <a:r>
              <a:rPr lang="en-US" dirty="0"/>
              <a:t>• As mentioned in Session 1, the sibling relationship is often considered the quintessential “love-hate relationship” because it frequently bounces back-</a:t>
            </a:r>
            <a:r>
              <a:rPr lang="en-US" dirty="0" err="1"/>
              <a:t>andforth</a:t>
            </a:r>
            <a:r>
              <a:rPr lang="en-US" dirty="0"/>
              <a:t> between bouts of conflict to moments of support and affection. </a:t>
            </a:r>
          </a:p>
          <a:p>
            <a:endParaRPr lang="en-US" dirty="0"/>
          </a:p>
          <a:p>
            <a:r>
              <a:rPr lang="en-US" dirty="0"/>
              <a:t>• Research indicates that, on average, siblings between 3 and 7 years old engage in some kind of conflict 3.5 times per hour. Children who are 2 to 4 years old experience about 6.3 conflicts per hour - or more than one clash every 10 minutes. This conflict peaks in early adolescence and then begins to decline. The teen years can feel like there is always conflict with someone in the house! </a:t>
            </a:r>
          </a:p>
          <a:p>
            <a:endParaRPr lang="en-US" dirty="0"/>
          </a:p>
          <a:p>
            <a:r>
              <a:rPr lang="en-US" dirty="0"/>
              <a:t>• Conflict can be a sign of healthy development, but too much and larger conflict between siblings can be associated with greater depression, anxiety and problem behaviors in the child. These sibling relationships also have a greater influence on individuals than the impact of marital or parent-child conflict. </a:t>
            </a:r>
          </a:p>
          <a:p>
            <a:endParaRPr lang="en-US" dirty="0"/>
          </a:p>
          <a:p>
            <a:r>
              <a:rPr lang="en-US" dirty="0"/>
              <a:t>• If there are conflicts that are heated, intense, and consistent over time or physically unsafe can be signs of unhealthy conflict. Also be on the lookout for conflicts where one sibling is always ‘winning’ and the other ‘losing’. </a:t>
            </a:r>
          </a:p>
          <a:p>
            <a:endParaRPr lang="en-US" dirty="0"/>
          </a:p>
          <a:p>
            <a:r>
              <a:rPr lang="en-US" dirty="0"/>
              <a:t>• Constructive conflicts are helpful and healthy for children to learn, especially in a situation with a sibling. The characteristics of the sibling relationship can be a safe space for siblings to rest their conflict-resolution skills when disputes occur. </a:t>
            </a:r>
          </a:p>
          <a:p>
            <a:endParaRPr lang="en-US" dirty="0"/>
          </a:p>
          <a:p>
            <a:r>
              <a:rPr lang="en-US" b="1" i="1" dirty="0"/>
              <a:t>Ask some, or all of, the following questions and solicit answers from a few participants to generate discussion: </a:t>
            </a:r>
            <a:endParaRPr lang="en-US" dirty="0"/>
          </a:p>
          <a:p>
            <a:endParaRPr lang="en-US" dirty="0"/>
          </a:p>
          <a:p>
            <a:r>
              <a:rPr lang="en-US" dirty="0"/>
              <a:t>Session 2 had you examine some issues of frequent conflict between siblings (i.e., one sibling borrowing a toy or article of clothing without asking first, whose turn it is to sit in the front seat of the car or other favored spot, what game to play or how to play a particular game, whose turn it is to perform a household chore or task, going into another sibling’s room or space without knocking or asking permission). </a:t>
            </a:r>
          </a:p>
          <a:p>
            <a:endParaRPr lang="en-US" dirty="0"/>
          </a:p>
          <a:p>
            <a:pPr marL="171450" indent="-171450">
              <a:buFont typeface="Arial,Sans-Serif"/>
              <a:buChar char="•"/>
            </a:pPr>
            <a:r>
              <a:rPr lang="en-US" dirty="0"/>
              <a:t>If you had siblings growing up, which of these situations did you experience with your siblings? Which do you find yourself refereeing with your own children? </a:t>
            </a:r>
          </a:p>
          <a:p>
            <a:pPr marL="171450" indent="-171450">
              <a:buFont typeface="Arial,Sans-Serif"/>
              <a:buChar char="•"/>
            </a:pPr>
            <a:endParaRPr lang="en-US" dirty="0"/>
          </a:p>
          <a:p>
            <a:pPr marL="171450" indent="-171450">
              <a:buFont typeface="Arial,Sans-Serif"/>
              <a:buChar char="•"/>
            </a:pPr>
            <a:r>
              <a:rPr lang="en-US" dirty="0"/>
              <a:t>As a parent, which of these disagreements between your children, frustrates you the most? </a:t>
            </a:r>
          </a:p>
          <a:p>
            <a:pPr marL="171450" indent="-171450">
              <a:buFont typeface="Arial,Sans-Serif"/>
              <a:buChar char="•"/>
            </a:pPr>
            <a:endParaRPr lang="en-US" dirty="0"/>
          </a:p>
          <a:p>
            <a:pPr marL="171450" indent="-171450">
              <a:buFont typeface="Arial,Sans-Serif"/>
              <a:buChar char="•"/>
            </a:pPr>
            <a:r>
              <a:rPr lang="en-US" dirty="0"/>
              <a:t>How do you typically try to settle that argument? Does it work? For the short term or long term? </a:t>
            </a:r>
          </a:p>
        </p:txBody>
      </p:sp>
      <p:sp>
        <p:nvSpPr>
          <p:cNvPr id="4" name="Slide Number Placeholder 3"/>
          <p:cNvSpPr>
            <a:spLocks noGrp="1"/>
          </p:cNvSpPr>
          <p:nvPr>
            <p:ph type="sldNum" sz="quarter" idx="5"/>
          </p:nvPr>
        </p:nvSpPr>
        <p:spPr/>
        <p:txBody>
          <a:bodyPr/>
          <a:lstStyle/>
          <a:p>
            <a:fld id="{AA796624-056C-4B51-AA09-AD77FFC9F12B}" type="slidenum">
              <a:rPr lang="en-US" smtClean="0"/>
              <a:t>31</a:t>
            </a:fld>
            <a:endParaRPr lang="en-US"/>
          </a:p>
        </p:txBody>
      </p:sp>
    </p:spTree>
    <p:extLst>
      <p:ext uri="{BB962C8B-B14F-4D97-AF65-F5344CB8AC3E}">
        <p14:creationId xmlns:p14="http://schemas.microsoft.com/office/powerpoint/2010/main" val="874158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While conflict may be common in sibling relationships, positive qualities such as warmth, support, play, help, and disclosure are also characteristics of these relationships. Children with warm and supportive sibling relationships tend to have better mental and emotional well-being and may have stronger relationships with other people outside of the family compared to children who do not have siblings. </a:t>
            </a:r>
          </a:p>
          <a:p>
            <a:endParaRPr lang="en-US" dirty="0"/>
          </a:p>
          <a:p>
            <a:r>
              <a:rPr lang="en-US" b="1" i="1" dirty="0"/>
              <a:t>Ask some, or all of, the following questions and solicit answers from a few participants to generate discussion: </a:t>
            </a:r>
          </a:p>
          <a:p>
            <a:endParaRPr lang="en-US" b="1" i="1" dirty="0"/>
          </a:p>
          <a:p>
            <a:pPr marL="171450" indent="-171450">
              <a:buFont typeface="Arial" panose="020B0604020202020204" pitchFamily="34" charset="0"/>
              <a:buChar char="•"/>
            </a:pPr>
            <a:r>
              <a:rPr lang="en-US" dirty="0"/>
              <a:t>Think about your own siblings growing up. Would anyone like to share what some of your favorite memories with them? Was it playing a particular game? Was it a special family vacation? Was it when they helped you to learn a new skill?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If you did not have siblings growing up, consider the special memories your children are making together. Are there any new experiences or memories you would like your children to create with each other as they grow up together? </a:t>
            </a:r>
          </a:p>
        </p:txBody>
      </p:sp>
      <p:sp>
        <p:nvSpPr>
          <p:cNvPr id="4" name="Slide Number Placeholder 3"/>
          <p:cNvSpPr>
            <a:spLocks noGrp="1"/>
          </p:cNvSpPr>
          <p:nvPr>
            <p:ph type="sldNum" sz="quarter" idx="5"/>
          </p:nvPr>
        </p:nvSpPr>
        <p:spPr/>
        <p:txBody>
          <a:bodyPr/>
          <a:lstStyle/>
          <a:p>
            <a:fld id="{AA796624-056C-4B51-AA09-AD77FFC9F12B}" type="slidenum">
              <a:rPr lang="en-US" smtClean="0"/>
              <a:t>32</a:t>
            </a:fld>
            <a:endParaRPr lang="en-US"/>
          </a:p>
        </p:txBody>
      </p:sp>
    </p:spTree>
    <p:extLst>
      <p:ext uri="{BB962C8B-B14F-4D97-AF65-F5344CB8AC3E}">
        <p14:creationId xmlns:p14="http://schemas.microsoft.com/office/powerpoint/2010/main" val="3005643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Session 2 described four types of sibling relationships and told us that the best sibling relationships are high in warmth and support, regardless of how much conflict they have. </a:t>
            </a:r>
          </a:p>
          <a:p>
            <a:endParaRPr lang="en-US" dirty="0"/>
          </a:p>
          <a:p>
            <a:r>
              <a:rPr lang="en-US" b="1" i="1" dirty="0"/>
              <a:t>Facilitator Tip -Reference graphic of the Sibling Warmth and Conflict Chart.</a:t>
            </a:r>
          </a:p>
          <a:p>
            <a:endParaRPr lang="en-US" b="1" i="1" dirty="0"/>
          </a:p>
          <a:p>
            <a:r>
              <a:rPr lang="en-US" b="1" i="1" dirty="0"/>
              <a:t>Ask some or all of the following questions and solicit answers from a few participants to generate discussion: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Of the four types of relationships described in the module, would anyone like to share the sibling relationship your children have with each other? If you have multiple children, do you see differences between one sibling relationship and another?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If you had siblings growing up, how would you classify your relationship(s)? Are there differences between one sibling relationship and another? In other words, would you classify your relationship with your older brother as high in warmth and high in conflict and your relationship with your younger sister as high in warmth and low in conflict? Did your relationship move between quadrants as you grew into adulthood?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If you did not have siblings as a child, are there examples of sibling relationships that you remember from your friends, other family members (i.e., cousins), or books or movies? How would you classify these relationships? What do you notice about these relationships? Does one sibling relationship appear or feel closer or more disconnected compared to the other? </a:t>
            </a:r>
          </a:p>
        </p:txBody>
      </p:sp>
      <p:sp>
        <p:nvSpPr>
          <p:cNvPr id="4" name="Slide Number Placeholder 3"/>
          <p:cNvSpPr>
            <a:spLocks noGrp="1"/>
          </p:cNvSpPr>
          <p:nvPr>
            <p:ph type="sldNum" sz="quarter" idx="5"/>
          </p:nvPr>
        </p:nvSpPr>
        <p:spPr/>
        <p:txBody>
          <a:bodyPr/>
          <a:lstStyle/>
          <a:p>
            <a:fld id="{AA796624-056C-4B51-AA09-AD77FFC9F12B}" type="slidenum">
              <a:rPr lang="en-US" smtClean="0"/>
              <a:t>33</a:t>
            </a:fld>
            <a:endParaRPr lang="en-US"/>
          </a:p>
        </p:txBody>
      </p:sp>
    </p:spTree>
    <p:extLst>
      <p:ext uri="{BB962C8B-B14F-4D97-AF65-F5344CB8AC3E}">
        <p14:creationId xmlns:p14="http://schemas.microsoft.com/office/powerpoint/2010/main" val="1566650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a parent, how can you help to encourage and promote positive sibling relationships. The module talks about a few ways: nurture mutual interests, incorporate or establish family traditions, complete household responsibilities together, and enjoying special experiences together. </a:t>
            </a:r>
          </a:p>
          <a:p>
            <a:endParaRPr lang="en-US" dirty="0"/>
          </a:p>
          <a:p>
            <a:r>
              <a:rPr lang="en-US" b="1" i="1" dirty="0"/>
              <a:t>Ask some, or all of, the following questions and solicit answers from participants to generate discussion: </a:t>
            </a:r>
          </a:p>
          <a:p>
            <a:endParaRPr lang="en-US" b="1" i="1" dirty="0"/>
          </a:p>
          <a:p>
            <a:pPr marL="171450" indent="-171450">
              <a:buFont typeface="Arial" panose="020B0604020202020204" pitchFamily="34" charset="0"/>
              <a:buChar char="•"/>
            </a:pPr>
            <a:r>
              <a:rPr lang="en-US" dirty="0"/>
              <a:t>Would anyone like to share as a child what they did together with their siblings that made them feel close to their sibling?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have you done, or what might you do or try, to help promote a positive relationship between your children? What did your children tell you they enjoyed the most about what you did or tried? </a:t>
            </a:r>
          </a:p>
        </p:txBody>
      </p:sp>
      <p:sp>
        <p:nvSpPr>
          <p:cNvPr id="4" name="Slide Number Placeholder 3"/>
          <p:cNvSpPr>
            <a:spLocks noGrp="1"/>
          </p:cNvSpPr>
          <p:nvPr>
            <p:ph type="sldNum" sz="quarter" idx="5"/>
          </p:nvPr>
        </p:nvSpPr>
        <p:spPr/>
        <p:txBody>
          <a:bodyPr/>
          <a:lstStyle/>
          <a:p>
            <a:fld id="{AA796624-056C-4B51-AA09-AD77FFC9F12B}" type="slidenum">
              <a:rPr lang="en-US" smtClean="0"/>
              <a:t>34</a:t>
            </a:fld>
            <a:endParaRPr lang="en-US"/>
          </a:p>
        </p:txBody>
      </p:sp>
    </p:spTree>
    <p:extLst>
      <p:ext uri="{BB962C8B-B14F-4D97-AF65-F5344CB8AC3E}">
        <p14:creationId xmlns:p14="http://schemas.microsoft.com/office/powerpoint/2010/main" val="2682810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parents, you may feel like your children are best friends one minute and the worst enemies the next. This is normal! Many siblings act this way and as parents we can significantly influence their relationships with one another in both positive and negative ways. You can influence your children’s relationship by how you treat your spouse and/ or co-parent as well as how you treat each individual child. If your family have warm and supportive marital relationships, your children’s sibling relationships will also be warm and supportive. </a:t>
            </a:r>
          </a:p>
          <a:p>
            <a:endParaRPr lang="en-US" dirty="0"/>
          </a:p>
          <a:p>
            <a:r>
              <a:rPr lang="en-US" dirty="0"/>
              <a:t>• Remember that this doesn’t mean you should never fight in front of your children. Children of parents who model behaviors that represent constructive conflict- behaviors that include reasons and explanations for and attempts at resolution- are more likely to try to handle conflicts constructively. Couples who model loud, angry, name-calling or physical-conflict styles are more likely to have children who handle conflicts destructively. </a:t>
            </a:r>
          </a:p>
          <a:p>
            <a:endParaRPr lang="en-US" dirty="0"/>
          </a:p>
          <a:p>
            <a:r>
              <a:rPr lang="en-US" b="1" i="1" dirty="0"/>
              <a:t>Ask some, or all of, the following questions and solicit answers from participants to generate discussion: </a:t>
            </a:r>
          </a:p>
          <a:p>
            <a:endParaRPr lang="en-US" b="1" i="1" dirty="0"/>
          </a:p>
          <a:p>
            <a:pPr marL="171450" indent="-171450">
              <a:buFont typeface="Arial" panose="020B0604020202020204" pitchFamily="34" charset="0"/>
              <a:buChar char="•"/>
            </a:pPr>
            <a:r>
              <a:rPr lang="en-US" dirty="0"/>
              <a:t>Have you ever noticed your child imitating something you’ve said or done that was positive? How did seeing this behavior in your child make you feel?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about a behavior that was unflattering (we’ve all been there)? How did seeing this behavior in your child make you feel?</a:t>
            </a:r>
          </a:p>
        </p:txBody>
      </p:sp>
      <p:sp>
        <p:nvSpPr>
          <p:cNvPr id="4" name="Slide Number Placeholder 3"/>
          <p:cNvSpPr>
            <a:spLocks noGrp="1"/>
          </p:cNvSpPr>
          <p:nvPr>
            <p:ph type="sldNum" sz="quarter" idx="5"/>
          </p:nvPr>
        </p:nvSpPr>
        <p:spPr/>
        <p:txBody>
          <a:bodyPr/>
          <a:lstStyle/>
          <a:p>
            <a:fld id="{AA796624-056C-4B51-AA09-AD77FFC9F12B}" type="slidenum">
              <a:rPr lang="en-US" smtClean="0"/>
              <a:t>35</a:t>
            </a:fld>
            <a:endParaRPr lang="en-US"/>
          </a:p>
        </p:txBody>
      </p:sp>
    </p:spTree>
    <p:extLst>
      <p:ext uri="{BB962C8B-B14F-4D97-AF65-F5344CB8AC3E}">
        <p14:creationId xmlns:p14="http://schemas.microsoft.com/office/powerpoint/2010/main" val="1335192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pPr marL="171450" indent="-171450">
              <a:buFont typeface="Arial" panose="020B0604020202020204" pitchFamily="34" charset="0"/>
              <a:buChar char="•"/>
            </a:pPr>
            <a:r>
              <a:rPr lang="en-US" dirty="0"/>
              <a:t>Favoritism, especially when dealing with a conflict, is associated with more youth depression, anxiety and problem behavior as well as poorer sibling relationships. An exception to this would be if your child knows why you are treating a sibling differently. An example of this would be if the sibling had a disability or if household chores were sorted based on gender- the key here is that they understand the WHY. </a:t>
            </a:r>
          </a:p>
          <a:p>
            <a:endParaRPr lang="en-US" dirty="0"/>
          </a:p>
          <a:p>
            <a:pPr marL="171450" indent="-171450">
              <a:buFont typeface="Arial" panose="020B0604020202020204" pitchFamily="34" charset="0"/>
              <a:buChar char="•"/>
            </a:pPr>
            <a:r>
              <a:rPr lang="en-US" dirty="0"/>
              <a:t>If a child doesn’t know why they are being treated differently than another sibling,  they are more likely to experience depressing and problematic behavior outbursts.  The favored child can also begin to feel more anxious and uncomfortable due to the special attention.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i="1" dirty="0"/>
              <a:t>Ask some, or all of, the following questions and solicit answers from participants to generate discussion: </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dirty="0"/>
              <a:t>Consider your interactions with your children. Are there words you say or actions you do with one child that differ from what you say or do with another child? How do you think your children perceive these differences? Is there anything you say or do that may be perceived as favoritism? </a:t>
            </a:r>
          </a:p>
        </p:txBody>
      </p:sp>
      <p:sp>
        <p:nvSpPr>
          <p:cNvPr id="4" name="Slide Number Placeholder 3"/>
          <p:cNvSpPr>
            <a:spLocks noGrp="1"/>
          </p:cNvSpPr>
          <p:nvPr>
            <p:ph type="sldNum" sz="quarter" idx="5"/>
          </p:nvPr>
        </p:nvSpPr>
        <p:spPr/>
        <p:txBody>
          <a:bodyPr/>
          <a:lstStyle/>
          <a:p>
            <a:fld id="{AA796624-056C-4B51-AA09-AD77FFC9F12B}" type="slidenum">
              <a:rPr lang="en-US" smtClean="0"/>
              <a:t>36</a:t>
            </a:fld>
            <a:endParaRPr lang="en-US"/>
          </a:p>
        </p:txBody>
      </p:sp>
    </p:spTree>
    <p:extLst>
      <p:ext uri="{BB962C8B-B14F-4D97-AF65-F5344CB8AC3E}">
        <p14:creationId xmlns:p14="http://schemas.microsoft.com/office/powerpoint/2010/main" val="1265923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We have learned that sibling relationships can be influenced by the other relationships within a family—including co-parental and parent-child relationships. Children observe and interpret these relationships and apply what they learn to their own sibling relationships. With this in mind, parents could consider how they can directly impact sibling relationships through how they deal with sibling conflicts. </a:t>
            </a:r>
          </a:p>
          <a:p>
            <a:endParaRPr lang="en-US" dirty="0"/>
          </a:p>
          <a:p>
            <a:r>
              <a:rPr lang="en-US" dirty="0"/>
              <a:t>• The module talked about 4 steps to conflict-resolution with siblings: </a:t>
            </a:r>
          </a:p>
          <a:p>
            <a:endParaRPr lang="en-US" dirty="0"/>
          </a:p>
          <a:p>
            <a:pPr marL="228600" indent="-228600">
              <a:buAutoNum type="arabicPeriod"/>
            </a:pPr>
            <a:r>
              <a:rPr lang="en-US" dirty="0"/>
              <a:t>Create space for siblings to calm down. They could sit on opposite sides of the room, go to different rooms but they need a second to remove themselves from whatever is causing them to be frustrated. </a:t>
            </a:r>
          </a:p>
          <a:p>
            <a:pPr marL="228600" indent="-228600">
              <a:buAutoNum type="arabicPeriod"/>
            </a:pPr>
            <a:r>
              <a:rPr lang="en-US" dirty="0"/>
              <a:t>Gather the information from both siblings. Sit down with them and ask each child to tell their side of the story. After hearing each side, you could repeat back and state your understanding of their perspectives.</a:t>
            </a:r>
          </a:p>
          <a:p>
            <a:pPr marL="228600" indent="-228600">
              <a:buAutoNum type="arabicPeriod"/>
            </a:pPr>
            <a:r>
              <a:rPr lang="en-US" dirty="0"/>
              <a:t>Encourage perspective-taking from both sides. Help them to see why the other was feeling the way they were and bring together the disconnect. It’s an effort to understand the other’s side, but that understanding is helpful for resolution.</a:t>
            </a:r>
          </a:p>
          <a:p>
            <a:pPr marL="228600" indent="-228600">
              <a:buAutoNum type="arabicPeriod"/>
            </a:pPr>
            <a:r>
              <a:rPr lang="en-US" dirty="0"/>
              <a:t>Brainstorm solutions together. Ask each child how they would fix the situation and if there is no resolve in playing together, they might need to change what they are playing or play separately. </a:t>
            </a:r>
          </a:p>
          <a:p>
            <a:pPr marL="228600" indent="-228600">
              <a:buAutoNum type="arabicPeriod"/>
            </a:pPr>
            <a:endParaRPr lang="en-US" b="1" i="1" dirty="0"/>
          </a:p>
          <a:p>
            <a:pPr marL="0" indent="0">
              <a:buNone/>
            </a:pPr>
            <a:r>
              <a:rPr lang="en-US" b="1" i="1" dirty="0"/>
              <a:t>Ask some, or all of, the following questions and solicit answers from a few participants to generate discussion: </a:t>
            </a:r>
          </a:p>
          <a:p>
            <a:pPr marL="0" indent="0">
              <a:buNone/>
            </a:pPr>
            <a:endParaRPr lang="en-US" b="1" i="1" dirty="0"/>
          </a:p>
          <a:p>
            <a:pPr marL="171450" indent="-171450">
              <a:buFont typeface="Arial" panose="020B0604020202020204" pitchFamily="34" charset="0"/>
              <a:buChar char="•"/>
            </a:pPr>
            <a:r>
              <a:rPr lang="en-US" dirty="0"/>
              <a:t>How is your current method of resolving conflicts with your children similar to the conflict-resolution strategies shared in this module? How are they different? </a:t>
            </a:r>
          </a:p>
          <a:p>
            <a:pPr marL="171450" indent="-171450">
              <a:buFont typeface="Arial" panose="020B0604020202020204" pitchFamily="34" charset="0"/>
              <a:buChar char="•"/>
            </a:pPr>
            <a:r>
              <a:rPr lang="en-US" dirty="0"/>
              <a:t>What new or learned strategies might you plan to incorporate into your conflict resolution with your children? </a:t>
            </a:r>
          </a:p>
        </p:txBody>
      </p:sp>
      <p:sp>
        <p:nvSpPr>
          <p:cNvPr id="4" name="Slide Number Placeholder 3"/>
          <p:cNvSpPr>
            <a:spLocks noGrp="1"/>
          </p:cNvSpPr>
          <p:nvPr>
            <p:ph type="sldNum" sz="quarter" idx="5"/>
          </p:nvPr>
        </p:nvSpPr>
        <p:spPr/>
        <p:txBody>
          <a:bodyPr/>
          <a:lstStyle/>
          <a:p>
            <a:fld id="{AA796624-056C-4B51-AA09-AD77FFC9F12B}" type="slidenum">
              <a:rPr lang="en-US" smtClean="0"/>
              <a:t>37</a:t>
            </a:fld>
            <a:endParaRPr lang="en-US"/>
          </a:p>
        </p:txBody>
      </p:sp>
    </p:spTree>
    <p:extLst>
      <p:ext uri="{BB962C8B-B14F-4D97-AF65-F5344CB8AC3E}">
        <p14:creationId xmlns:p14="http://schemas.microsoft.com/office/powerpoint/2010/main" val="4255326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Over 95% of conflicts between siblings are about property, especially in young children. With older-aged siblings, family or household rules help to proactively avoid conflict. Household chore calendars are one way to help disputes between older siblings. Other rules put in place could address respecting each other’s privacy and property, but everyone in the house including parents need to follow these rules along with the children. </a:t>
            </a:r>
          </a:p>
          <a:p>
            <a:endParaRPr lang="en-US" dirty="0"/>
          </a:p>
          <a:p>
            <a:r>
              <a:rPr lang="en-US" dirty="0"/>
              <a:t>• Session 3 talked about the many benefits of family meetings, including: </a:t>
            </a:r>
          </a:p>
          <a:p>
            <a:pPr marL="628650" lvl="1" indent="-171450">
              <a:buFont typeface="Arial" panose="020B0604020202020204" pitchFamily="34" charset="0"/>
              <a:buChar char="•"/>
            </a:pPr>
            <a:r>
              <a:rPr lang="en-US" dirty="0"/>
              <a:t>Teach children (and parents) how to listen without judgment</a:t>
            </a:r>
          </a:p>
          <a:p>
            <a:pPr marL="628650" lvl="1" indent="-171450">
              <a:buFont typeface="Arial" panose="020B0604020202020204" pitchFamily="34" charset="0"/>
              <a:buChar char="•"/>
            </a:pPr>
            <a:r>
              <a:rPr lang="en-US" dirty="0"/>
              <a:t>Learn how to see other people’s perspectives and respect them</a:t>
            </a:r>
          </a:p>
          <a:p>
            <a:pPr marL="628650" lvl="1" indent="-171450">
              <a:buFont typeface="Arial" panose="020B0604020202020204" pitchFamily="34" charset="0"/>
              <a:buChar char="•"/>
            </a:pPr>
            <a:r>
              <a:rPr lang="en-US" dirty="0"/>
              <a:t>Learn how to give time to others even when they are busy</a:t>
            </a:r>
          </a:p>
          <a:p>
            <a:pPr marL="628650" lvl="1" indent="-171450">
              <a:buFont typeface="Arial" panose="020B0604020202020204" pitchFamily="34" charset="0"/>
              <a:buChar char="•"/>
            </a:pPr>
            <a:r>
              <a:rPr lang="en-US" dirty="0"/>
              <a:t>Recognize that each person is an individual but they are also part of a unit.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i="1" dirty="0"/>
              <a:t>Ask the following questions and solicit answers from a few participants to generate discussion</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Does anyone do family meetings, or did they try a family meeting? How did that go for you and your family?</a:t>
            </a:r>
          </a:p>
        </p:txBody>
      </p:sp>
      <p:sp>
        <p:nvSpPr>
          <p:cNvPr id="4" name="Slide Number Placeholder 3"/>
          <p:cNvSpPr>
            <a:spLocks noGrp="1"/>
          </p:cNvSpPr>
          <p:nvPr>
            <p:ph type="sldNum" sz="quarter" idx="5"/>
          </p:nvPr>
        </p:nvSpPr>
        <p:spPr/>
        <p:txBody>
          <a:bodyPr/>
          <a:lstStyle/>
          <a:p>
            <a:fld id="{AA796624-056C-4B51-AA09-AD77FFC9F12B}" type="slidenum">
              <a:rPr lang="en-US" smtClean="0"/>
              <a:t>38</a:t>
            </a:fld>
            <a:endParaRPr lang="en-US"/>
          </a:p>
        </p:txBody>
      </p:sp>
    </p:spTree>
    <p:extLst>
      <p:ext uri="{BB962C8B-B14F-4D97-AF65-F5344CB8AC3E}">
        <p14:creationId xmlns:p14="http://schemas.microsoft.com/office/powerpoint/2010/main" val="2398564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Look at how impactful sibling relationships can be in our lives! This dynamic relationship can be quite an amazing topic to explore. </a:t>
            </a:r>
          </a:p>
          <a:p>
            <a:endParaRPr lang="en-US" dirty="0"/>
          </a:p>
          <a:p>
            <a:r>
              <a:rPr lang="en-US" dirty="0"/>
              <a:t>• In this module, we learned how sibling relationships are unlike any other relationships we may experience. The sibling relationship can impact us positively and negatively. Siblings can offer support and comfort to each other, and they can also engage in and create conflict and strife! Furthermore, we explored how parents and caregivers can influence the sibling relationship by how they interact with their children and how they interact with their spouse, partner, or coparent. Practices such as modeling positive behaviors; building positive relationships through shared activities; encouraging constructive conflict resolution; and incorporating parenting strategies, such as sensitive responding and regular family meetings, can benefit the sibling relationship.</a:t>
            </a:r>
          </a:p>
          <a:p>
            <a:endParaRPr lang="en-US" dirty="0"/>
          </a:p>
          <a:p>
            <a:r>
              <a:rPr lang="en-US" b="1" i="1" dirty="0"/>
              <a:t>Tell participants you are wrapping up, and generate discussion among participants using all, or some, of the following questions:</a:t>
            </a:r>
          </a:p>
          <a:p>
            <a:endParaRPr lang="en-US" b="0" i="0" dirty="0"/>
          </a:p>
          <a:p>
            <a:pPr marL="171450" indent="-171450">
              <a:buFont typeface="Arial" panose="020B0604020202020204" pitchFamily="34" charset="0"/>
              <a:buChar char="•"/>
            </a:pPr>
            <a:r>
              <a:rPr lang="en-US" b="0" i="0" dirty="0"/>
              <a:t>Which topic discussed in the supplemental module was the most beneficial to you as a parent? Why? </a:t>
            </a:r>
          </a:p>
          <a:p>
            <a:pPr marL="171450" indent="-171450">
              <a:buFont typeface="Arial" panose="020B0604020202020204" pitchFamily="34" charset="0"/>
              <a:buChar char="•"/>
            </a:pPr>
            <a:r>
              <a:rPr lang="en-US" b="0" i="0" dirty="0"/>
              <a:t>What strategies or skills did you learn in the supplemental module that will help you achieve the goals you have for your child or your family? </a:t>
            </a:r>
          </a:p>
          <a:p>
            <a:pPr marL="171450" indent="-171450">
              <a:buFont typeface="Arial" panose="020B0604020202020204" pitchFamily="34" charset="0"/>
              <a:buChar char="•"/>
            </a:pPr>
            <a:r>
              <a:rPr lang="en-US" b="0" i="0" dirty="0"/>
              <a:t>What has changed in your interactions with your child since before completing the supplemental module? </a:t>
            </a:r>
          </a:p>
          <a:p>
            <a:pPr marL="171450" indent="-171450">
              <a:buFont typeface="Arial" panose="020B0604020202020204" pitchFamily="34" charset="0"/>
              <a:buChar char="•"/>
            </a:pPr>
            <a:r>
              <a:rPr lang="en-US" b="0" i="0" dirty="0"/>
              <a:t>Have you noticed a difference in the way your child is responding to your parenting? </a:t>
            </a:r>
          </a:p>
        </p:txBody>
      </p:sp>
      <p:sp>
        <p:nvSpPr>
          <p:cNvPr id="4" name="Slide Number Placeholder 3"/>
          <p:cNvSpPr>
            <a:spLocks noGrp="1"/>
          </p:cNvSpPr>
          <p:nvPr>
            <p:ph type="sldNum" sz="quarter" idx="5"/>
          </p:nvPr>
        </p:nvSpPr>
        <p:spPr/>
        <p:txBody>
          <a:bodyPr/>
          <a:lstStyle/>
          <a:p>
            <a:fld id="{AA796624-056C-4B51-AA09-AD77FFC9F12B}" type="slidenum">
              <a:rPr lang="en-US" smtClean="0"/>
              <a:t>39</a:t>
            </a:fld>
            <a:endParaRPr lang="en-US"/>
          </a:p>
        </p:txBody>
      </p:sp>
    </p:spTree>
    <p:extLst>
      <p:ext uri="{BB962C8B-B14F-4D97-AF65-F5344CB8AC3E}">
        <p14:creationId xmlns:p14="http://schemas.microsoft.com/office/powerpoint/2010/main" val="1847621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Raising Siblings: Fostering Positive Relationships </a:t>
            </a:r>
            <a:r>
              <a:rPr lang="en-US" dirty="0"/>
              <a:t>is an online supplemental module for parents (and caregivers), of multiple children or those who are planning to increase their family size. </a:t>
            </a:r>
          </a:p>
          <a:p>
            <a:endParaRPr lang="en-US" dirty="0"/>
          </a:p>
          <a:p>
            <a:r>
              <a:rPr lang="en-US" dirty="0"/>
              <a:t>This supplemental module intends to help parents and caregivers better understand how sibling relationships change as their children grow older and how parenting multiple children will change because of their children’s development. This module will encourage you to think about your own experiences with your siblings, look at how siblings can influence your children’s lives and recognize how you can help your children develop their own siblings’ relationships that can benefit them long term. </a:t>
            </a:r>
          </a:p>
          <a:p>
            <a:endParaRPr lang="en-US" dirty="0"/>
          </a:p>
          <a:p>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parent multiple children either now or in the future. </a:t>
            </a:r>
          </a:p>
          <a:p>
            <a:endParaRPr lang="en-US" dirty="0"/>
          </a:p>
          <a:p>
            <a:r>
              <a:rPr lang="en-US" dirty="0"/>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endParaRPr lang="en-US" dirty="0"/>
          </a:p>
          <a:p>
            <a:r>
              <a:rPr lang="en-US" b="1" i="1" dirty="0"/>
              <a:t>Raising Siblings: Fostering Positive Relationships </a:t>
            </a:r>
            <a:r>
              <a:rPr lang="en-US" dirty="0"/>
              <a:t>is an online supplemental module that can help you think about the experience of having multiple children, who, in turn, will then have siblings, and what raising siblings might look like including the “highs” and “lows” involved. It includes a welcome and introduction, three sessions, and a wrap-up. </a:t>
            </a:r>
          </a:p>
          <a:p>
            <a:endParaRPr lang="en-US" dirty="0"/>
          </a:p>
          <a:p>
            <a:endParaRPr lang="en-US" dirty="0"/>
          </a:p>
          <a:p>
            <a:r>
              <a:rPr lang="en-US" dirty="0"/>
              <a:t>After participating in the online supplemental module sessions and the hybrid implementation meetings, parents and caregivers should be able to do the following: </a:t>
            </a:r>
          </a:p>
          <a:p>
            <a:r>
              <a:rPr lang="en-US" dirty="0"/>
              <a:t>• Understand the dynamics of a sibling relationship and how it is unique from other close relationships. </a:t>
            </a:r>
          </a:p>
          <a:p>
            <a:r>
              <a:rPr lang="en-US" dirty="0"/>
              <a:t>• Examine how parenting and co-parental relationships can influence sibling dynamics. </a:t>
            </a:r>
          </a:p>
          <a:p>
            <a:r>
              <a:rPr lang="en-US" dirty="0"/>
              <a:t>• Identify the difference between favoritism and differential treatment in your inactions with your children, and understand how these behaviors can impact sibling relationships. </a:t>
            </a:r>
          </a:p>
          <a:p>
            <a:r>
              <a:rPr lang="en-US" dirty="0"/>
              <a:t>• Incorporate parenting practices that can improve sibling relationships, such as sensitive responding, establishing rules and boundaries, and holding family meetings. </a:t>
            </a:r>
          </a:p>
          <a:p>
            <a:r>
              <a:rPr lang="en-US" dirty="0"/>
              <a:t>• Use strategies to resolve common sibling conflicts. </a:t>
            </a:r>
          </a:p>
          <a:p>
            <a:r>
              <a:rPr lang="en-US" dirty="0"/>
              <a:t>• Recognize red flags in sibling conflicts and determine how you can intervene to prevent adverse outcomes in your children. </a:t>
            </a:r>
          </a:p>
          <a:p>
            <a:r>
              <a:rPr lang="en-US" dirty="0"/>
              <a:t>• Promote positive interactions among siblings to foster warm and supportive relationships. </a:t>
            </a:r>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fld id="{AA796624-056C-4B51-AA09-AD77FFC9F12B}" type="slidenum">
              <a:rPr lang="en-US" smtClean="0"/>
              <a:t>40</a:t>
            </a:fld>
            <a:endParaRPr lang="en-US"/>
          </a:p>
        </p:txBody>
      </p:sp>
    </p:spTree>
    <p:extLst>
      <p:ext uri="{BB962C8B-B14F-4D97-AF65-F5344CB8AC3E}">
        <p14:creationId xmlns:p14="http://schemas.microsoft.com/office/powerpoint/2010/main" val="1289433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41</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a:p>
            <a:endParaRPr lang="en-US" i="1" dirty="0"/>
          </a:p>
          <a:p>
            <a:r>
              <a:rPr lang="en-US" dirty="0"/>
              <a:t>Supplemental Extension ENDS HERE.</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dirty="0"/>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43</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44</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1CFD-D307-DB93-0128-8B0BC41B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D0BF-60C4-E8A4-6420-B35BF25C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5812-37EB-6B76-E7F5-5344DFE5727F}"/>
              </a:ext>
            </a:extLst>
          </p:cNvPr>
          <p:cNvSpPr>
            <a:spLocks noGrp="1"/>
          </p:cNvSpPr>
          <p:nvPr>
            <p:ph type="body" idx="1"/>
          </p:nvPr>
        </p:nvSpPr>
        <p:spPr/>
        <p:txBody>
          <a:bodyPr/>
          <a:lstStyle/>
          <a:p>
            <a:pPr>
              <a:defRPr/>
            </a:pPr>
            <a:r>
              <a:rPr lang="en-US" b="1" dirty="0"/>
              <a:t>Welcome</a:t>
            </a:r>
            <a:r>
              <a:rPr lang="en-US" dirty="0"/>
              <a:t>: Introduce yourself and thank participants for choosing to be a part of the Raising Siblings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a:extLst>
              <a:ext uri="{FF2B5EF4-FFF2-40B4-BE49-F238E27FC236}">
                <a16:creationId xmlns:a16="http://schemas.microsoft.com/office/drawing/2014/main" id="{CBDE374F-908D-3D45-5C0F-6E9BE062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408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DF032-B940-8269-3026-03DDB94CC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4878B-DED5-670A-4A30-E7BD38235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0D8FA-7C1D-D1ED-4145-7DF768A7883B}"/>
              </a:ext>
            </a:extLst>
          </p:cNvPr>
          <p:cNvSpPr>
            <a:spLocks noGrp="1"/>
          </p:cNvSpPr>
          <p:nvPr>
            <p:ph type="body" idx="1"/>
          </p:nvPr>
        </p:nvSpPr>
        <p:spPr/>
        <p:txBody>
          <a:bodyPr/>
          <a:lstStyle/>
          <a:p>
            <a:r>
              <a:rPr lang="en-US" b="1" i="1" dirty="0"/>
              <a:t>Raising Siblings: Fostering Positive Relationships </a:t>
            </a:r>
            <a:r>
              <a:rPr lang="en-US" dirty="0"/>
              <a:t>is an online supplemental module for parents (and caregivers), of multiple children or those who are planning to increase their family size. </a:t>
            </a:r>
          </a:p>
          <a:p>
            <a:endParaRPr lang="en-US" dirty="0"/>
          </a:p>
          <a:p>
            <a:r>
              <a:rPr lang="en-US" dirty="0"/>
              <a:t>This supplemental module intends to help parents and caregivers better understand how sibling relationships change as their children grow older and how parenting multiple children will change because of their children’s development. This module will encourage you to think about your own experiences with your siblings, look at how siblings can influence your children’s lives and recognize how you can help your children develop their own siblings’ relationships that can benefit them long term. </a:t>
            </a:r>
          </a:p>
          <a:p>
            <a:endParaRPr lang="en-US" dirty="0"/>
          </a:p>
          <a:p>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parent multiple children either now or in the future. </a:t>
            </a:r>
          </a:p>
          <a:p>
            <a:endParaRPr lang="en-US" dirty="0"/>
          </a:p>
          <a:p>
            <a:r>
              <a:rPr lang="en-US" dirty="0"/>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endParaRPr lang="en-US" dirty="0"/>
          </a:p>
          <a:p>
            <a:r>
              <a:rPr lang="en-US" b="1" i="1" dirty="0"/>
              <a:t>Raising Siblings: Fostering Positive Relationships </a:t>
            </a:r>
            <a:r>
              <a:rPr lang="en-US" dirty="0"/>
              <a:t>is an online supplemental module that can help you think about the experience of having multiple children, who, in turn, will then have siblings, and what raising siblings might look like including the “highs” and “lows” involved. It includes a welcome and introduction, three sessions, and a wrap-up. </a:t>
            </a:r>
          </a:p>
          <a:p>
            <a:endParaRPr lang="en-US" dirty="0"/>
          </a:p>
          <a:p>
            <a:endParaRPr lang="en-US" dirty="0"/>
          </a:p>
          <a:p>
            <a:r>
              <a:rPr lang="en-US" dirty="0"/>
              <a:t>After participating in the online supplemental module sessions and the hybrid implementation meetings, parents and caregivers should be able to do the following: </a:t>
            </a:r>
          </a:p>
          <a:p>
            <a:r>
              <a:rPr lang="en-US" dirty="0"/>
              <a:t>• Understand the dynamics of a sibling relationship and how it is unique from other close relationships. </a:t>
            </a:r>
          </a:p>
          <a:p>
            <a:r>
              <a:rPr lang="en-US" dirty="0"/>
              <a:t>• Examine how parenting and co-parental relationships can influence sibling dynamics. </a:t>
            </a:r>
          </a:p>
          <a:p>
            <a:r>
              <a:rPr lang="en-US" dirty="0"/>
              <a:t>• Identify the difference between favoritism and differential treatment in your inactions with your children, and understand how these behaviors can impact sibling relationships. </a:t>
            </a:r>
          </a:p>
          <a:p>
            <a:r>
              <a:rPr lang="en-US" dirty="0"/>
              <a:t>• Incorporate parenting practices that can improve sibling relationships, such as sensitive responding, establishing rules and boundaries, and holding family meetings. </a:t>
            </a:r>
          </a:p>
          <a:p>
            <a:r>
              <a:rPr lang="en-US" dirty="0"/>
              <a:t>• Use strategies to resolve common sibling conflicts. </a:t>
            </a:r>
          </a:p>
          <a:p>
            <a:r>
              <a:rPr lang="en-US" dirty="0"/>
              <a:t>• Recognize red flags in sibling conflicts and determine how you can intervene to prevent adverse outcomes in your children. </a:t>
            </a:r>
          </a:p>
          <a:p>
            <a:r>
              <a:rPr lang="en-US" dirty="0"/>
              <a:t>• Promote positive interactions among siblings to foster warm and supportive relationships. </a:t>
            </a:r>
          </a:p>
        </p:txBody>
      </p:sp>
      <p:sp>
        <p:nvSpPr>
          <p:cNvPr id="4" name="Slide Number Placeholder 3">
            <a:extLst>
              <a:ext uri="{FF2B5EF4-FFF2-40B4-BE49-F238E27FC236}">
                <a16:creationId xmlns:a16="http://schemas.microsoft.com/office/drawing/2014/main" id="{F24308C8-04B8-80E1-A020-DF11694B54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5818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Personal Introduction</a:t>
            </a:r>
            <a:r>
              <a:rPr lang="en-US" dirty="0"/>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dirty="0"/>
          </a:p>
          <a:p>
            <a:pPr>
              <a:buFont typeface="Arial" panose="020B0604020202020204" pitchFamily="34" charset="0"/>
              <a:buChar char="•"/>
            </a:pPr>
            <a:r>
              <a:rPr lang="en-US" b="1" dirty="0"/>
              <a:t>Combining Introductions</a:t>
            </a:r>
            <a:r>
              <a:rPr lang="en-US" dirty="0"/>
              <a:t>: Merge the participants' introductions with an icebreaker activity to create a more engaging and efficient session.</a:t>
            </a:r>
          </a:p>
          <a:p>
            <a:pPr>
              <a:buFont typeface="Arial" panose="020B0604020202020204" pitchFamily="34" charset="0"/>
              <a:buChar char="•"/>
            </a:pPr>
            <a:endParaRPr lang="en-US" b="1" dirty="0"/>
          </a:p>
          <a:p>
            <a:pPr>
              <a:buFont typeface="Arial" panose="020B0604020202020204" pitchFamily="34" charset="0"/>
              <a:buChar char="•"/>
            </a:pPr>
            <a:r>
              <a:rPr lang="en-US" b="1" dirty="0"/>
              <a:t>Icebreaker Questions</a:t>
            </a:r>
            <a:r>
              <a:rPr lang="en-US" dirty="0"/>
              <a:t>: Ask each participant to share their name, their coparent’s name, their child’s name, and age. Additional questions to choose:</a:t>
            </a:r>
          </a:p>
          <a:p>
            <a:pPr>
              <a:buFont typeface="Arial" panose="020B0604020202020204" pitchFamily="34" charset="0"/>
              <a:buChar char="•"/>
            </a:pPr>
            <a:endParaRPr lang="en-US" dirty="0"/>
          </a:p>
          <a:p>
            <a:pPr lvl="4">
              <a:buFont typeface="Arial" panose="020B0604020202020204" pitchFamily="34" charset="0"/>
              <a:buChar char="•"/>
            </a:pPr>
            <a:r>
              <a:rPr lang="en-US" dirty="0"/>
              <a:t> What you enjoy most about parenting</a:t>
            </a:r>
          </a:p>
          <a:p>
            <a:pPr lvl="4">
              <a:buFont typeface="Arial" panose="020B0604020202020204" pitchFamily="34" charset="0"/>
              <a:buChar char="•"/>
            </a:pPr>
            <a:r>
              <a:rPr lang="en-US" dirty="0"/>
              <a:t> A word you could use to describe one of your child’s strengths</a:t>
            </a:r>
          </a:p>
          <a:p>
            <a:pPr lvl="4">
              <a:buFont typeface="Arial" panose="020B0604020202020204" pitchFamily="34" charset="0"/>
              <a:buChar char="•"/>
            </a:pPr>
            <a:endParaRPr lang="en-US" dirty="0"/>
          </a:p>
          <a:p>
            <a:r>
              <a:rPr lang="en-US" b="1" dirty="0"/>
              <a:t>Future Use</a:t>
            </a:r>
            <a:r>
              <a:rPr lang="en-US" dirty="0"/>
              <a:t>: Note the icebreaker questions used; consider revisiting unused ones in future sessions as needed.</a:t>
            </a:r>
          </a:p>
          <a:p>
            <a:endParaRPr lang="en-US" dirty="0"/>
          </a:p>
          <a:p>
            <a:endParaRPr lang="en-US" sz="1800" b="0" i="0" u="none" strike="noStrike" baseline="0" dirty="0">
              <a:solidFill>
                <a:srgbClr val="000000"/>
              </a:solidFill>
              <a:latin typeface="Avenir Medium"/>
            </a:endParaRPr>
          </a:p>
          <a:p>
            <a:r>
              <a:rPr lang="en-US" sz="4800" b="1" i="0" u="none" strike="noStrike" baseline="0" dirty="0">
                <a:solidFill>
                  <a:srgbClr val="000000"/>
                </a:solidFill>
                <a:latin typeface="Avenir Medium"/>
              </a:rPr>
              <a:t>You can also start each meeting with an icebreaker if you find your group is reserved. Use your judgment and </a:t>
            </a:r>
            <a:r>
              <a:rPr lang="en-US" sz="4800" b="1" i="1" u="sng" strike="noStrike" baseline="0" dirty="0">
                <a:solidFill>
                  <a:srgbClr val="000000"/>
                </a:solidFill>
                <a:latin typeface="Avenir Medium"/>
              </a:rPr>
              <a:t>avoid controversial topics.</a:t>
            </a:r>
            <a:endParaRPr lang="en-US" sz="4800" b="1" i="1" u="sng" dirty="0"/>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47</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48</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copies or screen share a copy of the Parent Workbook and Syllabus for the </a:t>
            </a:r>
            <a:r>
              <a:rPr lang="en-US" b="1" i="1" dirty="0"/>
              <a:t>Raising Siblings: Fostering Positive Relationships </a:t>
            </a:r>
            <a:r>
              <a:rPr lang="en-US" dirty="0"/>
              <a:t>module. Review the Summary of Training, and highlight the section where the participants can find pertinent information.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49</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copies or screen share a copy of the Parent Workbook and Syllabus for the </a:t>
            </a:r>
            <a:r>
              <a:rPr lang="en-US" b="1" i="1" dirty="0"/>
              <a:t>Raising Siblings: Fostering Positive Relationships </a:t>
            </a:r>
            <a:r>
              <a:rPr lang="en-US" dirty="0"/>
              <a:t>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Expectations</a:t>
            </a:r>
            <a:r>
              <a:rPr lang="en-US" dirty="0"/>
              <a:t>: Clearly define what is expected of participants in the Raising Siblings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a:t>: Clarify that the in-person meetings are not for revisiting session content but for community building, reflecting on experiences, and discussing insights with other parents and caregivers who are trying to successfully navigate parenting.</a:t>
            </a:r>
          </a:p>
          <a:p>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50</a:t>
            </a:fld>
            <a:endParaRPr lang="en-US"/>
          </a:p>
        </p:txBody>
      </p:sp>
    </p:spTree>
    <p:extLst>
      <p:ext uri="{BB962C8B-B14F-4D97-AF65-F5344CB8AC3E}">
        <p14:creationId xmlns:p14="http://schemas.microsoft.com/office/powerpoint/2010/main" val="4270990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any registration requirements for your organization. Then, explain how participants can access the supplemental module online. Offer support to help with any technological questions. All participants will have previously set up a Thrive Initiative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51</a:t>
            </a:fld>
            <a:endParaRPr lang="en-US"/>
          </a:p>
        </p:txBody>
      </p:sp>
    </p:spTree>
    <p:extLst>
      <p:ext uri="{BB962C8B-B14F-4D97-AF65-F5344CB8AC3E}">
        <p14:creationId xmlns:p14="http://schemas.microsoft.com/office/powerpoint/2010/main" val="2391175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960CE-2D3A-6BE3-2540-C99C95CB0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C8B52-1D6D-5E3D-FB7B-3B65D36FA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017F2-58AC-B80F-20FF-9734ACF3CC95}"/>
              </a:ext>
            </a:extLst>
          </p:cNvPr>
          <p:cNvSpPr>
            <a:spLocks noGrp="1"/>
          </p:cNvSpPr>
          <p:nvPr>
            <p:ph type="body" idx="1"/>
          </p:nvPr>
        </p:nvSpPr>
        <p:spPr/>
        <p:txBody>
          <a:bodyPr/>
          <a:lstStyle/>
          <a:p>
            <a:r>
              <a:rPr lang="en-US" b="1" dirty="0"/>
              <a:t>Homework Tasks</a:t>
            </a:r>
            <a:r>
              <a:rPr lang="en-US" dirty="0"/>
              <a:t>: Assign </a:t>
            </a:r>
            <a:r>
              <a:rPr lang="en-US" b="1" i="1" u="sng" dirty="0"/>
              <a:t>Introduction Module </a:t>
            </a:r>
            <a:r>
              <a:rPr lang="en-US" dirty="0"/>
              <a:t>and </a:t>
            </a:r>
            <a:r>
              <a:rPr lang="en-US" b="1" i="1" u="sng" dirty="0"/>
              <a:t>Session 1: Introduction to the Sibling Relationship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Raising Siblings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CBFECE07-5190-39BB-606E-2524442536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0881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53</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54</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3559-DA4C-6375-577F-EA234BB4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FCB0-B3C9-6BCE-7A4E-BAAFD490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40A1-575E-6039-19EB-FB7359A8C6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8AD098B1-D08F-0434-1428-4FAF7F13B1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396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58</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47113-2CAA-D0F8-A840-064DB6A0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7F053-B262-F1FF-0576-24C374B4F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E6003-54D2-D32C-C9B2-885AD3E2ECF0}"/>
              </a:ext>
            </a:extLst>
          </p:cNvPr>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dirty="0"/>
          </a:p>
          <a:p>
            <a:r>
              <a:rPr lang="en-US" dirty="0"/>
              <a:t>• Raising multiple children—especially when they are at different developmental stages—can be a positive experience for a family and, at the same time, complicated! Understanding the uniqueness of sibling relationships and how these relationships change over time can help parents and caregivers foster the positive development of their children’s relationships with one another.</a:t>
            </a:r>
          </a:p>
          <a:p>
            <a:endParaRPr lang="en-US" dirty="0"/>
          </a:p>
          <a:p>
            <a:r>
              <a:rPr lang="en-US" dirty="0"/>
              <a:t> • This module intends to help you, as parents and caregivers, understand how sibling relationships change as children grow older and enter different developmental stages and how parenting multiple children will change because of their children’s development. You will learn about sibling relationships and what makes a sibling relationship unique. You will also learn about the role you can take in fostering positive sibling relationships through behaviors such as modeling positive interactions, establishing boundaries, and practicing a parenting strategy called “sensitive responding.” Throughout the module, you will explore communication and conflict-management strategies that can help you navigate common sibling-related challenges and promote positive sibling relationships.</a:t>
            </a:r>
          </a:p>
        </p:txBody>
      </p:sp>
      <p:sp>
        <p:nvSpPr>
          <p:cNvPr id="4" name="Slide Number Placeholder 3">
            <a:extLst>
              <a:ext uri="{FF2B5EF4-FFF2-40B4-BE49-F238E27FC236}">
                <a16:creationId xmlns:a16="http://schemas.microsoft.com/office/drawing/2014/main" id="{74FB5D63-6937-8EC3-2115-1A1C8648B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808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Expectations</a:t>
            </a:r>
            <a:r>
              <a:rPr lang="en-US" dirty="0"/>
              <a:t>: Clearly define what is expected of participants in the Raising Siblings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a:t>: Clarify that the in-person meetings are not for revisiting session content but for community building, reflecting on experiences, and discussing insights with other parents and caregivers who </a:t>
            </a:r>
            <a:r>
              <a:rPr lang="en-US" dirty="0"/>
              <a:t>are trying to successfully navigate parenting.</a:t>
            </a:r>
          </a:p>
          <a:p>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3A4F-7F06-66EA-05B7-DC4173BB7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0F956-ACEB-D328-F923-31953E40C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54467-E2C6-0A25-96F6-264BBAB40D61}"/>
              </a:ext>
            </a:extLst>
          </p:cNvPr>
          <p:cNvSpPr>
            <a:spLocks noGrp="1"/>
          </p:cNvSpPr>
          <p:nvPr>
            <p:ph type="body" idx="1"/>
          </p:nvPr>
        </p:nvSpPr>
        <p:spPr/>
        <p:txBody>
          <a:bodyPr/>
          <a:lstStyle/>
          <a:p>
            <a:r>
              <a:rPr lang="en-US" dirty="0"/>
              <a:t>After completing this learning module, you will be able to do the following: </a:t>
            </a:r>
          </a:p>
          <a:p>
            <a:endParaRPr lang="en-US" dirty="0"/>
          </a:p>
          <a:p>
            <a:r>
              <a:rPr lang="en-US" dirty="0"/>
              <a:t>• Understand the dynamics of a sibling relationship and how it is unique from other close relationships. </a:t>
            </a:r>
          </a:p>
          <a:p>
            <a:endParaRPr lang="en-US" dirty="0"/>
          </a:p>
          <a:p>
            <a:r>
              <a:rPr lang="en-US" dirty="0"/>
              <a:t>• Examine how parenting and co-parental relationships can influence sibling dynamics. </a:t>
            </a:r>
          </a:p>
          <a:p>
            <a:endParaRPr lang="en-US" dirty="0"/>
          </a:p>
          <a:p>
            <a:r>
              <a:rPr lang="en-US" dirty="0"/>
              <a:t>• Identify the difference between favoritism and differential treatment in your interactions with your children, and understand how these behaviors can impact sibling relationships. </a:t>
            </a:r>
          </a:p>
          <a:p>
            <a:endParaRPr lang="en-US" dirty="0"/>
          </a:p>
          <a:p>
            <a:r>
              <a:rPr lang="en-US" dirty="0"/>
              <a:t>• Incorporate parenting practices that can improve sibling relationships, such as sensitive responding, establishing rules and boundaries, and holding family meetings. </a:t>
            </a:r>
          </a:p>
          <a:p>
            <a:endParaRPr lang="en-US" dirty="0"/>
          </a:p>
          <a:p>
            <a:r>
              <a:rPr lang="en-US" dirty="0"/>
              <a:t>• Use strategies to resolve common sibling conflicts. </a:t>
            </a:r>
          </a:p>
          <a:p>
            <a:endParaRPr lang="en-US" dirty="0"/>
          </a:p>
          <a:p>
            <a:r>
              <a:rPr lang="en-US" dirty="0"/>
              <a:t>• Recognize red flags in sibling conflicts, and determine how you can intervene to prevent adverse outcomes in your children. </a:t>
            </a:r>
          </a:p>
          <a:p>
            <a:endParaRPr lang="en-US" dirty="0"/>
          </a:p>
          <a:p>
            <a:r>
              <a:rPr lang="en-US" dirty="0"/>
              <a:t>• Promote positive interactions among siblings to foster warm and supportive relationships.</a:t>
            </a:r>
          </a:p>
        </p:txBody>
      </p:sp>
      <p:sp>
        <p:nvSpPr>
          <p:cNvPr id="4" name="Slide Number Placeholder 3">
            <a:extLst>
              <a:ext uri="{FF2B5EF4-FFF2-40B4-BE49-F238E27FC236}">
                <a16:creationId xmlns:a16="http://schemas.microsoft.com/office/drawing/2014/main" id="{515D017A-6EC0-8C29-CDC3-17263ECA9E02}"/>
              </a:ext>
            </a:extLst>
          </p:cNvPr>
          <p:cNvSpPr>
            <a:spLocks noGrp="1"/>
          </p:cNvSpPr>
          <p:nvPr>
            <p:ph type="sldNum" sz="quarter" idx="5"/>
          </p:nvPr>
        </p:nvSpPr>
        <p:spPr/>
        <p:txBody>
          <a:bodyPr/>
          <a:lstStyle/>
          <a:p>
            <a:fld id="{AA796624-056C-4B51-AA09-AD77FFC9F12B}" type="slidenum">
              <a:rPr lang="en-US" smtClean="0"/>
              <a:t>60</a:t>
            </a:fld>
            <a:endParaRPr lang="en-US"/>
          </a:p>
        </p:txBody>
      </p:sp>
    </p:spTree>
    <p:extLst>
      <p:ext uri="{BB962C8B-B14F-4D97-AF65-F5344CB8AC3E}">
        <p14:creationId xmlns:p14="http://schemas.microsoft.com/office/powerpoint/2010/main" val="14456703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 some, or all of, the following questions and solicit answers from participants to generate discussion</a:t>
            </a:r>
            <a:r>
              <a:rPr lang="en-US" dirty="0"/>
              <a:t>: </a:t>
            </a:r>
          </a:p>
          <a:p>
            <a:endParaRPr lang="en-US" dirty="0"/>
          </a:p>
          <a:p>
            <a:r>
              <a:rPr lang="en-US" dirty="0"/>
              <a:t>Think about your own experiences growing up. </a:t>
            </a:r>
          </a:p>
          <a:p>
            <a:endParaRPr lang="en-US" dirty="0"/>
          </a:p>
          <a:p>
            <a:pPr marL="171450" indent="-171450">
              <a:buFont typeface="Arial" panose="020B0604020202020204" pitchFamily="34" charset="0"/>
              <a:buChar char="•"/>
            </a:pPr>
            <a:r>
              <a:rPr lang="en-US" dirty="0"/>
              <a:t>Do you have a sibling or siblings? If yes, what was that relationship like for you when you were a child? What is it like now? </a:t>
            </a:r>
          </a:p>
          <a:p>
            <a:pPr marL="171450" indent="-171450">
              <a:buFont typeface="Arial" panose="020B0604020202020204" pitchFamily="34" charset="0"/>
              <a:buChar char="•"/>
            </a:pPr>
            <a:r>
              <a:rPr lang="en-US" dirty="0"/>
              <a:t>Do you want the same experience for your own child(ren)? Why or why not? </a:t>
            </a:r>
          </a:p>
          <a:p>
            <a:pPr marL="171450" indent="-171450">
              <a:buFont typeface="Arial" panose="020B0604020202020204" pitchFamily="34" charset="0"/>
              <a:buChar char="•"/>
            </a:pPr>
            <a:r>
              <a:rPr lang="en-US" dirty="0"/>
              <a:t>If you didn’t have siblings, did you enjoy being an only child? Did you ever wish you had siblings? Do you want the same experience for your own child(ren)? Why or why not?</a:t>
            </a:r>
          </a:p>
        </p:txBody>
      </p:sp>
      <p:sp>
        <p:nvSpPr>
          <p:cNvPr id="4" name="Slide Number Placeholder 3"/>
          <p:cNvSpPr>
            <a:spLocks noGrp="1"/>
          </p:cNvSpPr>
          <p:nvPr>
            <p:ph type="sldNum" sz="quarter" idx="5"/>
          </p:nvPr>
        </p:nvSpPr>
        <p:spPr/>
        <p:txBody>
          <a:bodyPr/>
          <a:lstStyle/>
          <a:p>
            <a:fld id="{AA796624-056C-4B51-AA09-AD77FFC9F12B}" type="slidenum">
              <a:rPr lang="en-US" smtClean="0"/>
              <a:t>61</a:t>
            </a:fld>
            <a:endParaRPr lang="en-US"/>
          </a:p>
        </p:txBody>
      </p:sp>
    </p:spTree>
    <p:extLst>
      <p:ext uri="{BB962C8B-B14F-4D97-AF65-F5344CB8AC3E}">
        <p14:creationId xmlns:p14="http://schemas.microsoft.com/office/powerpoint/2010/main" val="15273047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a:t>
            </a:r>
            <a:endParaRPr lang="en-US" dirty="0"/>
          </a:p>
          <a:p>
            <a:endParaRPr lang="en-US" dirty="0"/>
          </a:p>
          <a:p>
            <a:r>
              <a:rPr lang="en-US"/>
              <a:t>• Understanding the uniqueness of the sibling relationship and how it changes over time can help you, as a parent or caregiver, foster the positive development or your child’s relationships with their siblings(s). </a:t>
            </a:r>
            <a:endParaRPr lang="en-US" dirty="0"/>
          </a:p>
          <a:p>
            <a:endParaRPr lang="en-US" dirty="0"/>
          </a:p>
          <a:p>
            <a:r>
              <a:rPr lang="en-US"/>
              <a:t>• Things to remember: </a:t>
            </a:r>
            <a:endParaRPr lang="en-US" dirty="0"/>
          </a:p>
          <a:p>
            <a:pPr marL="628650" lvl="1" indent="-171450">
              <a:buFont typeface="Arial,Sans-Serif"/>
              <a:buChar char="•"/>
            </a:pPr>
            <a:r>
              <a:rPr lang="en-US"/>
              <a:t>A sibling relationship is typically the longest close relationship an individual will have throughout their life. </a:t>
            </a:r>
            <a:endParaRPr lang="en-US" dirty="0"/>
          </a:p>
          <a:p>
            <a:pPr marL="628650" lvl="1" indent="-171450">
              <a:buFont typeface="Arial,Sans-Serif"/>
              <a:buChar char="•"/>
            </a:pPr>
            <a:r>
              <a:rPr lang="en-US" dirty="0"/>
              <a:t>A sibling relationship has a unique combination of features that make it similar and different from their relationship with their parents and their friends or romantic partners. </a:t>
            </a:r>
          </a:p>
          <a:p>
            <a:pPr marL="628650" lvl="1" indent="-171450">
              <a:buFont typeface="Arial,Sans-Serif"/>
              <a:buChar char="•"/>
            </a:pPr>
            <a:r>
              <a:rPr lang="en-US" dirty="0"/>
              <a:t>Siblings have shared experiences and non-shared experiences, even when they are raised in the same family. </a:t>
            </a:r>
          </a:p>
          <a:p>
            <a:pPr lvl="1"/>
            <a:endParaRPr lang="en-US" dirty="0"/>
          </a:p>
          <a:p>
            <a:pPr marL="171450" indent="-171450">
              <a:buFont typeface="Arial,Sans-Serif"/>
              <a:buChar char="•"/>
            </a:pPr>
            <a:r>
              <a:rPr lang="en-US" dirty="0"/>
              <a:t>The module talked about two types of close relationships–closed-field and open-field relationships. </a:t>
            </a:r>
          </a:p>
          <a:p>
            <a:pPr marL="628650" lvl="1" indent="-171450">
              <a:buFont typeface="Arial,Sans-Serif"/>
              <a:buChar char="•"/>
            </a:pPr>
            <a:r>
              <a:rPr lang="en-US" dirty="0"/>
              <a:t>Close-field relationships are those that are constrained by genetics, social norms, or laws. These relationships can withstand more conflict. Examples are parent-child, sibling or marital relationships. </a:t>
            </a:r>
          </a:p>
          <a:p>
            <a:pPr marL="628650" lvl="1" indent="-171450">
              <a:buFont typeface="Arial,Sans-Serif"/>
              <a:buChar char="•"/>
            </a:pPr>
            <a:r>
              <a:rPr lang="en-US" dirty="0"/>
              <a:t>Open-field relationships are those that are voluntary and they can form and dissolve quickly. Examples are friendships and dating relationships. </a:t>
            </a:r>
          </a:p>
          <a:p>
            <a:pPr lvl="1"/>
            <a:endParaRPr lang="en-US" dirty="0"/>
          </a:p>
          <a:p>
            <a:pPr marL="171450" indent="-171450">
              <a:buFont typeface="Arial,Sans-Serif"/>
              <a:buChar char="•"/>
            </a:pPr>
            <a:r>
              <a:rPr lang="en-US" dirty="0"/>
              <a:t>Siblings can also be in a ‘love-hate’ relationship where feelings of positivity and negativity coexist due to the close-field nature. These can also be defined as ambivalent relationships.</a:t>
            </a:r>
          </a:p>
          <a:p>
            <a:pPr marL="171450" indent="-171450">
              <a:buFont typeface="Arial,Sans-Serif"/>
              <a:buChar char="•"/>
            </a:pPr>
            <a:endParaRPr lang="en-US" dirty="0"/>
          </a:p>
          <a:p>
            <a:r>
              <a:rPr lang="en-US" b="1" i="1" dirty="0"/>
              <a:t>Ask the following questions, and solicit answers from a few participants to generate discussion: </a:t>
            </a:r>
            <a:endParaRPr lang="en-US" dirty="0"/>
          </a:p>
          <a:p>
            <a:endParaRPr lang="en-US" dirty="0"/>
          </a:p>
          <a:p>
            <a:pPr marL="171450" indent="-171450">
              <a:buFont typeface="Arial,Sans-Serif"/>
              <a:buChar char="•"/>
            </a:pPr>
            <a:r>
              <a:rPr lang="en-US" dirty="0"/>
              <a:t>If you have siblings or your children have siblings: Do you see relational ambivalence – that “love-hate” relationship – within your own sibling relationships or within your children’s relationships with each other? </a:t>
            </a:r>
          </a:p>
          <a:p>
            <a:pPr marL="171450" indent="-171450">
              <a:buFont typeface="Arial,Sans-Serif"/>
              <a:buChar char="•"/>
            </a:pPr>
            <a:endParaRPr lang="en-US" dirty="0"/>
          </a:p>
          <a:p>
            <a:pPr marL="171450" indent="-171450">
              <a:buFont typeface="Arial,Sans-Serif"/>
              <a:buChar char="•"/>
            </a:pPr>
            <a:r>
              <a:rPr lang="en-US" dirty="0"/>
              <a:t>If you don’t have siblings or your child doesn’t have siblings: Do you know siblings who drive each other crazy because they know what buttons to push, but, if someone else outside of the family were to pick on one of them, they would immediately stick up for their brother or sister? </a:t>
            </a:r>
          </a:p>
        </p:txBody>
      </p:sp>
      <p:sp>
        <p:nvSpPr>
          <p:cNvPr id="4" name="Slide Number Placeholder 3"/>
          <p:cNvSpPr>
            <a:spLocks noGrp="1"/>
          </p:cNvSpPr>
          <p:nvPr>
            <p:ph type="sldNum" sz="quarter" idx="5"/>
          </p:nvPr>
        </p:nvSpPr>
        <p:spPr/>
        <p:txBody>
          <a:bodyPr/>
          <a:lstStyle/>
          <a:p>
            <a:fld id="{AA796624-056C-4B51-AA09-AD77FFC9F12B}" type="slidenum">
              <a:rPr lang="en-US" smtClean="0"/>
              <a:t>62</a:t>
            </a:fld>
            <a:endParaRPr lang="en-US"/>
          </a:p>
        </p:txBody>
      </p:sp>
    </p:spTree>
    <p:extLst>
      <p:ext uri="{BB962C8B-B14F-4D97-AF65-F5344CB8AC3E}">
        <p14:creationId xmlns:p14="http://schemas.microsoft.com/office/powerpoint/2010/main" val="1867598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explored in the module, there are different types of sibling relationships, including biological, adoptive, half-, or step-siblings. These different sibling types can vary in terms of the amount of contact the siblings have with each other, their age spacing, and their relationship qualities.</a:t>
            </a:r>
          </a:p>
          <a:p>
            <a:endParaRPr lang="en-US" b="1" i="1" dirty="0"/>
          </a:p>
          <a:p>
            <a:r>
              <a:rPr lang="en-US" b="1" i="1" dirty="0"/>
              <a:t>Ask the following questions, and solicit answers from participants to generate discussion: </a:t>
            </a:r>
          </a:p>
          <a:p>
            <a:endParaRPr lang="en-US" b="1" i="1" dirty="0"/>
          </a:p>
          <a:p>
            <a:pPr marL="171450" indent="-171450">
              <a:buFont typeface="Arial" panose="020B0604020202020204" pitchFamily="34" charset="0"/>
              <a:buChar char="•"/>
            </a:pPr>
            <a:r>
              <a:rPr lang="en-US" dirty="0"/>
              <a:t>If you have more than one child, how would you define the relationship between your children?</a:t>
            </a:r>
          </a:p>
          <a:p>
            <a:pPr marL="171450" indent="-171450">
              <a:buFont typeface="Arial" panose="020B0604020202020204" pitchFamily="34" charset="0"/>
              <a:buChar char="•"/>
            </a:pPr>
            <a:r>
              <a:rPr lang="en-US" dirty="0"/>
              <a:t>If you are a parent of one child and are considering adding another child, or awaiting the arrival of another child, what do you want their relationship to look like? </a:t>
            </a:r>
          </a:p>
        </p:txBody>
      </p:sp>
      <p:sp>
        <p:nvSpPr>
          <p:cNvPr id="4" name="Slide Number Placeholder 3"/>
          <p:cNvSpPr>
            <a:spLocks noGrp="1"/>
          </p:cNvSpPr>
          <p:nvPr>
            <p:ph type="sldNum" sz="quarter" idx="5"/>
          </p:nvPr>
        </p:nvSpPr>
        <p:spPr/>
        <p:txBody>
          <a:bodyPr/>
          <a:lstStyle/>
          <a:p>
            <a:fld id="{AA796624-056C-4B51-AA09-AD77FFC9F12B}" type="slidenum">
              <a:rPr lang="en-US" smtClean="0"/>
              <a:t>63</a:t>
            </a:fld>
            <a:endParaRPr lang="en-US"/>
          </a:p>
        </p:txBody>
      </p:sp>
    </p:spTree>
    <p:extLst>
      <p:ext uri="{BB962C8B-B14F-4D97-AF65-F5344CB8AC3E}">
        <p14:creationId xmlns:p14="http://schemas.microsoft.com/office/powerpoint/2010/main" val="2110600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mentioned in Session 1, the sibling relationship begins when one child becomes aware of the existence of another child. This usually occurs with the birth of a second child. There can be adjustment periods that the older sibling needs to go through, but when parents prepare for this change the adjustment can be made much easier. For example, you could spend time talking about the new sibling with your existing child and sharing expectations, you could establish a ritual with your existing child that can continue after the new sibling arrives, or you could involve your child in preparations for the new sibling, like setting up their bedroom. </a:t>
            </a:r>
          </a:p>
          <a:p>
            <a:endParaRPr lang="en-US" dirty="0"/>
          </a:p>
          <a:p>
            <a:r>
              <a:rPr lang="en-US" b="1" i="1" dirty="0"/>
              <a:t>Facilitator Tip: Reference the Preparing Your Child for Their Sibling’s Arrival downloadable parent toolkit resource.</a:t>
            </a:r>
          </a:p>
          <a:p>
            <a:endParaRPr lang="en-US" b="1" i="1" dirty="0"/>
          </a:p>
          <a:p>
            <a:r>
              <a:rPr lang="en-US" b="1" i="1" dirty="0"/>
              <a:t>Ask the following questions, and solicit answers from a few participants to generate discussion: </a:t>
            </a:r>
          </a:p>
          <a:p>
            <a:pPr marL="171450" indent="-171450">
              <a:buFont typeface="Arial" panose="020B0604020202020204" pitchFamily="34" charset="0"/>
              <a:buChar char="•"/>
            </a:pPr>
            <a:r>
              <a:rPr lang="en-US" b="0" i="0" dirty="0"/>
              <a:t>Would anyone like to share what they are doing, or what they did, to prepare existing children form the arrival of a new sibling? </a:t>
            </a:r>
          </a:p>
          <a:p>
            <a:pPr marL="171450" indent="-171450">
              <a:buFont typeface="Arial" panose="020B0604020202020204" pitchFamily="34" charset="0"/>
              <a:buChar char="•"/>
            </a:pPr>
            <a:r>
              <a:rPr lang="en-US" b="0" i="0" dirty="0"/>
              <a:t>Did anyone start a ritual with their existing child(ren)? If so, are you still doing that same ritual? </a:t>
            </a:r>
          </a:p>
        </p:txBody>
      </p:sp>
      <p:sp>
        <p:nvSpPr>
          <p:cNvPr id="4" name="Slide Number Placeholder 3"/>
          <p:cNvSpPr>
            <a:spLocks noGrp="1"/>
          </p:cNvSpPr>
          <p:nvPr>
            <p:ph type="sldNum" sz="quarter" idx="5"/>
          </p:nvPr>
        </p:nvSpPr>
        <p:spPr/>
        <p:txBody>
          <a:bodyPr/>
          <a:lstStyle/>
          <a:p>
            <a:fld id="{AA796624-056C-4B51-AA09-AD77FFC9F12B}" type="slidenum">
              <a:rPr lang="en-US" smtClean="0"/>
              <a:t>64</a:t>
            </a:fld>
            <a:endParaRPr lang="en-US"/>
          </a:p>
        </p:txBody>
      </p:sp>
    </p:spTree>
    <p:extLst>
      <p:ext uri="{BB962C8B-B14F-4D97-AF65-F5344CB8AC3E}">
        <p14:creationId xmlns:p14="http://schemas.microsoft.com/office/powerpoint/2010/main" val="1775555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During the toddler and preschool years, older siblings tend to serve more as leaders in their interactions with their younger siblings. This can be a positive influence for both the older and the younger siblings. Older siblings learn leadership skills and prosocial behaviors, like helping and cooperation. Younger siblings gain many skills by imitating older siblings in terms of social interactions and cognitive or academic skills, like saying new words, starting to count, and learning the names of colors. </a:t>
            </a:r>
          </a:p>
          <a:p>
            <a:endParaRPr lang="en-US" b="1" i="1" dirty="0"/>
          </a:p>
          <a:p>
            <a:r>
              <a:rPr lang="en-US" b="1" i="1" dirty="0"/>
              <a:t>Ask some, or all of, the following questions and solicit answers from participants to generate discussion:</a:t>
            </a:r>
          </a:p>
          <a:p>
            <a:endParaRPr lang="en-US" b="1" i="1" dirty="0"/>
          </a:p>
          <a:p>
            <a:pPr marL="171450" indent="-171450">
              <a:buFont typeface="Arial" panose="020B0604020202020204" pitchFamily="34" charset="0"/>
              <a:buChar char="•"/>
            </a:pPr>
            <a:r>
              <a:rPr lang="en-US" dirty="0"/>
              <a:t>If you have siblings, what skills did you learn from your siblings, or what skills did you teach your siblings? </a:t>
            </a:r>
          </a:p>
          <a:p>
            <a:pPr marL="171450" indent="-171450">
              <a:buFont typeface="Arial" panose="020B0604020202020204" pitchFamily="34" charset="0"/>
              <a:buChar char="•"/>
            </a:pPr>
            <a:r>
              <a:rPr lang="en-US" dirty="0"/>
              <a:t>What skills have you seen your own children learn from one another or teach one another? </a:t>
            </a:r>
          </a:p>
          <a:p>
            <a:pPr marL="171450" indent="-171450">
              <a:buFont typeface="Arial" panose="020B0604020202020204" pitchFamily="34" charset="0"/>
              <a:buChar char="•"/>
            </a:pPr>
            <a:r>
              <a:rPr lang="en-US" dirty="0"/>
              <a:t>Were these positive or negative learning experiences? </a:t>
            </a:r>
          </a:p>
        </p:txBody>
      </p:sp>
      <p:sp>
        <p:nvSpPr>
          <p:cNvPr id="4" name="Slide Number Placeholder 3"/>
          <p:cNvSpPr>
            <a:spLocks noGrp="1"/>
          </p:cNvSpPr>
          <p:nvPr>
            <p:ph type="sldNum" sz="quarter" idx="5"/>
          </p:nvPr>
        </p:nvSpPr>
        <p:spPr/>
        <p:txBody>
          <a:bodyPr/>
          <a:lstStyle/>
          <a:p>
            <a:fld id="{AA796624-056C-4B51-AA09-AD77FFC9F12B}" type="slidenum">
              <a:rPr lang="en-US" smtClean="0"/>
              <a:t>65</a:t>
            </a:fld>
            <a:endParaRPr lang="en-US"/>
          </a:p>
        </p:txBody>
      </p:sp>
    </p:spTree>
    <p:extLst>
      <p:ext uri="{BB962C8B-B14F-4D97-AF65-F5344CB8AC3E}">
        <p14:creationId xmlns:p14="http://schemas.microsoft.com/office/powerpoint/2010/main" val="3357031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r>
              <a:rPr lang="en-US" dirty="0"/>
              <a:t>• The dynamics between siblings will continue to change as siblings enter their elementary school years and into adolescence. When the first-born older sibling goes to school, they may become wrapped up in new friendships, and younger siblings can feel left behind. But, once the younger sibling starts elementary school, older siblings often reclaim their leadership status and act as a guide for the new-to-school younger siblings. </a:t>
            </a:r>
          </a:p>
          <a:p>
            <a:endParaRPr lang="en-US" dirty="0"/>
          </a:p>
          <a:p>
            <a:r>
              <a:rPr lang="en-US" dirty="0"/>
              <a:t>• During adolescence sibling relationships see changes that include increased school demands; more interest in peers outside of the family, like friends; and, sometimes, romantic partners. In early adolescence siblings spend less time together than they did in previous years; however, they still spend more non-school hours together than with any other person—friends and parents included. The sibling relationship is still very important! However, with all of that time spent together, sibling conflict often peaks in early adolescence.</a:t>
            </a:r>
          </a:p>
          <a:p>
            <a:endParaRPr lang="en-US" dirty="0"/>
          </a:p>
          <a:p>
            <a:r>
              <a:rPr lang="en-US" b="1" i="1" dirty="0"/>
              <a:t>Ask the following questions, and solicit answers from participants to generate discussion</a:t>
            </a:r>
            <a:r>
              <a:rPr lang="en-US" dirty="0"/>
              <a:t>: </a:t>
            </a:r>
          </a:p>
          <a:p>
            <a:endParaRPr lang="en-US" dirty="0"/>
          </a:p>
          <a:p>
            <a:pPr marL="171450" indent="-171450">
              <a:buFont typeface="Arial" panose="020B0604020202020204" pitchFamily="34" charset="0"/>
              <a:buChar char="•"/>
            </a:pPr>
            <a:r>
              <a:rPr lang="en-US" dirty="0"/>
              <a:t>If you have a sibling, are you closest with your brother, your sister, or your sibling who is closer, or further apart, in age? How does this compare to your spouse/partner’s sibling relationships or other sibling relationships you’ve seen?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Do you notice gender or age differences in your children's relationships with one another or in the sibling relationships of other families you know? For families with multiple children, do you notice more conflicts with any one sibling compared to another? What do you notice? </a:t>
            </a:r>
          </a:p>
        </p:txBody>
      </p:sp>
      <p:sp>
        <p:nvSpPr>
          <p:cNvPr id="4" name="Slide Number Placeholder 3"/>
          <p:cNvSpPr>
            <a:spLocks noGrp="1"/>
          </p:cNvSpPr>
          <p:nvPr>
            <p:ph type="sldNum" sz="quarter" idx="5"/>
          </p:nvPr>
        </p:nvSpPr>
        <p:spPr/>
        <p:txBody>
          <a:bodyPr/>
          <a:lstStyle/>
          <a:p>
            <a:fld id="{AA796624-056C-4B51-AA09-AD77FFC9F12B}" type="slidenum">
              <a:rPr lang="en-US" smtClean="0"/>
              <a:t>66</a:t>
            </a:fld>
            <a:endParaRPr lang="en-US"/>
          </a:p>
        </p:txBody>
      </p:sp>
    </p:spTree>
    <p:extLst>
      <p:ext uri="{BB962C8B-B14F-4D97-AF65-F5344CB8AC3E}">
        <p14:creationId xmlns:p14="http://schemas.microsoft.com/office/powerpoint/2010/main" val="29436058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endParaRPr lang="en-US" dirty="0"/>
          </a:p>
          <a:p>
            <a:endParaRPr lang="en-US" dirty="0"/>
          </a:p>
          <a:p>
            <a:r>
              <a:rPr lang="en-US" dirty="0"/>
              <a:t>• When siblings become adults, their relationship will again, change, but they may be able to maintain (and even grow) their relationship by making decisions together about their aging parents or asking each other for relationship or parenting advice. During older age, siblings who have a close and positive relationship with one another tend to experience much lower rates of depression than older adults who do not have a close and supportive sibling relationship.</a:t>
            </a:r>
          </a:p>
          <a:p>
            <a:endParaRPr lang="en-US" dirty="0"/>
          </a:p>
          <a:p>
            <a:r>
              <a:rPr lang="en-US" b="1" i="1" dirty="0"/>
              <a:t>Ask the following questions, and solicit answers from participants to generate discussion</a:t>
            </a:r>
            <a:r>
              <a:rPr lang="en-US" dirty="0"/>
              <a:t>: </a:t>
            </a:r>
          </a:p>
          <a:p>
            <a:endParaRPr lang="en-US" dirty="0"/>
          </a:p>
          <a:p>
            <a:pPr marL="171450" indent="-171450">
              <a:buFont typeface="Arial,Sans-Serif"/>
              <a:buChar char="•"/>
            </a:pPr>
            <a:r>
              <a:rPr lang="en-US" dirty="0"/>
              <a:t>How have the sibling experiences described in this session been similar or different than your own experience or your experience with your child(ren)? </a:t>
            </a:r>
          </a:p>
          <a:p>
            <a:endParaRPr lang="en-US" dirty="0"/>
          </a:p>
          <a:p>
            <a:pPr marL="171450" indent="-171450">
              <a:buFont typeface="Arial,Sans-Serif"/>
              <a:buChar char="•"/>
            </a:pPr>
            <a:r>
              <a:rPr lang="en-US" dirty="0"/>
              <a:t>What factors (i.e., gender, age spacing, developmental) do you think may have influenced your relationship with your siblings? What factors are influencing your child(ren)’s relationships now? </a:t>
            </a:r>
          </a:p>
          <a:p>
            <a:endParaRPr lang="en-US" dirty="0"/>
          </a:p>
          <a:p>
            <a:pPr marL="171450" indent="-171450">
              <a:buFont typeface="Arial,Sans-Serif"/>
              <a:buChar char="•"/>
            </a:pPr>
            <a:r>
              <a:rPr lang="en-US" dirty="0"/>
              <a:t>Would anyone like to share the one word that came to their mind that represents what you learned in Session 1 of the module?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A796624-056C-4B51-AA09-AD77FFC9F12B}" type="slidenum">
              <a:rPr lang="en-US" smtClean="0"/>
              <a:t>67</a:t>
            </a:fld>
            <a:endParaRPr lang="en-US"/>
          </a:p>
        </p:txBody>
      </p:sp>
    </p:spTree>
    <p:extLst>
      <p:ext uri="{BB962C8B-B14F-4D97-AF65-F5344CB8AC3E}">
        <p14:creationId xmlns:p14="http://schemas.microsoft.com/office/powerpoint/2010/main" val="14695115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1279D-F8B8-CDA3-206F-A2667838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8E1AE-ACAB-93CB-093B-CE6952DC3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72451-5B0E-F7E0-50ED-5698C8387836}"/>
              </a:ext>
            </a:extLst>
          </p:cNvPr>
          <p:cNvSpPr>
            <a:spLocks noGrp="1"/>
          </p:cNvSpPr>
          <p:nvPr>
            <p:ph type="body" idx="1"/>
          </p:nvPr>
        </p:nvSpPr>
        <p:spPr/>
        <p:txBody>
          <a:bodyPr/>
          <a:lstStyle/>
          <a:p>
            <a:r>
              <a:rPr lang="en-US" b="1" dirty="0"/>
              <a:t>Homework Tasks</a:t>
            </a:r>
            <a:r>
              <a:rPr lang="en-US" dirty="0"/>
              <a:t>: Assign Session 2 &amp; 3: </a:t>
            </a:r>
            <a:r>
              <a:rPr lang="en-US" b="1" i="1" dirty="0"/>
              <a:t>How Do Siblings Impact our Lives, External Influences on Sibling Relationships</a:t>
            </a:r>
            <a:r>
              <a:rPr lang="en-US" dirty="0"/>
              <a:t>, </a:t>
            </a:r>
            <a:r>
              <a:rPr lang="en-US" sz="1200" b="0" i="0" u="none" dirty="0">
                <a:ea typeface="Calibri"/>
                <a:cs typeface="Calibri" panose="020F0502020204030204" pitchFamily="34" charset="0"/>
              </a:rPr>
              <a:t>and </a:t>
            </a:r>
            <a:r>
              <a:rPr lang="en-US" sz="1200" b="1" i="1" u="sng" dirty="0">
                <a:ea typeface="Calibri"/>
                <a:cs typeface="Calibri" panose="020F0502020204030204" pitchFamily="34" charset="0"/>
              </a:rPr>
              <a:t>Wrap Up Module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Raising Siblings Parent Workbook and Syllabus related to these topics (D19)</a:t>
            </a:r>
          </a:p>
          <a:p>
            <a:endParaRPr lang="en-US" dirty="0"/>
          </a:p>
          <a:p>
            <a:r>
              <a:rPr lang="en-US" b="1" dirty="0"/>
              <a:t>Step 3 Clarification</a:t>
            </a:r>
            <a:r>
              <a:rPr lang="en-US" dirty="0"/>
              <a:t>: Assign workbook discussion questions (beginning on page D20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29203451-8104-8ACE-6C28-7D4094171952}"/>
              </a:ext>
            </a:extLst>
          </p:cNvPr>
          <p:cNvSpPr>
            <a:spLocks noGrp="1"/>
          </p:cNvSpPr>
          <p:nvPr>
            <p:ph type="sldNum" sz="quarter" idx="5"/>
          </p:nvPr>
        </p:nvSpPr>
        <p:spPr/>
        <p:txBody>
          <a:bodyPr/>
          <a:lstStyle/>
          <a:p>
            <a:fld id="{AA796624-056C-4B51-AA09-AD77FFC9F12B}" type="slidenum">
              <a:rPr lang="en-US" smtClean="0"/>
              <a:t>68</a:t>
            </a:fld>
            <a:endParaRPr lang="en-US"/>
          </a:p>
        </p:txBody>
      </p:sp>
    </p:spTree>
    <p:extLst>
      <p:ext uri="{BB962C8B-B14F-4D97-AF65-F5344CB8AC3E}">
        <p14:creationId xmlns:p14="http://schemas.microsoft.com/office/powerpoint/2010/main" val="2761066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69</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2391175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70</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206A3-D242-2F14-5CD5-0DDD2693A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51136-970C-4181-5AFB-4BB2D8749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16A37-434E-9401-4710-13313EBE9221}"/>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8473BA1A-EA0C-2B64-CF45-A24033585034}"/>
              </a:ext>
            </a:extLst>
          </p:cNvPr>
          <p:cNvSpPr>
            <a:spLocks noGrp="1"/>
          </p:cNvSpPr>
          <p:nvPr>
            <p:ph type="sldNum" sz="quarter" idx="5"/>
          </p:nvPr>
        </p:nvSpPr>
        <p:spPr/>
        <p:txBody>
          <a:bodyPr/>
          <a:lstStyle/>
          <a:p>
            <a:fld id="{AA796624-056C-4B51-AA09-AD77FFC9F12B}" type="slidenum">
              <a:rPr lang="en-US" smtClean="0"/>
              <a:t>74</a:t>
            </a:fld>
            <a:endParaRPr lang="en-US"/>
          </a:p>
        </p:txBody>
      </p:sp>
    </p:spTree>
    <p:extLst>
      <p:ext uri="{BB962C8B-B14F-4D97-AF65-F5344CB8AC3E}">
        <p14:creationId xmlns:p14="http://schemas.microsoft.com/office/powerpoint/2010/main" val="37845810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endParaRPr lang="en-US" dirty="0"/>
          </a:p>
          <a:p>
            <a:endParaRPr lang="en-US" dirty="0"/>
          </a:p>
          <a:p>
            <a:r>
              <a:rPr lang="en-US" dirty="0"/>
              <a:t>• As mentioned in Session 1, the sibling relationship is often considered the quintessential “love-hate relationship” because it frequently bounces back-</a:t>
            </a:r>
            <a:r>
              <a:rPr lang="en-US" dirty="0" err="1"/>
              <a:t>andforth</a:t>
            </a:r>
            <a:r>
              <a:rPr lang="en-US" dirty="0"/>
              <a:t> between bouts of conflict to moments of support and affection. </a:t>
            </a:r>
          </a:p>
          <a:p>
            <a:endParaRPr lang="en-US" dirty="0"/>
          </a:p>
          <a:p>
            <a:r>
              <a:rPr lang="en-US" dirty="0"/>
              <a:t>• Research indicates that, on average, siblings between 3 and 7 years old engage in some kind of conflict 3.5 times per hour. Children who are 2 to 4 years old experience about 6.3 conflicts per hour - or more than one clash every 10 minutes. This conflict peaks in early adolescence and then begins to decline. The teen years can feel like there is always conflict with someone in the house! </a:t>
            </a:r>
          </a:p>
          <a:p>
            <a:endParaRPr lang="en-US" dirty="0"/>
          </a:p>
          <a:p>
            <a:r>
              <a:rPr lang="en-US" dirty="0"/>
              <a:t>• Conflict can be a sign of healthy development, but too much and larger conflict between siblings can be associated with greater depression, anxiety and problem behaviors in the child. These sibling relationships also have a greater influence on individuals than the impact of marital or parent-child conflict. </a:t>
            </a:r>
          </a:p>
          <a:p>
            <a:endParaRPr lang="en-US" dirty="0"/>
          </a:p>
          <a:p>
            <a:r>
              <a:rPr lang="en-US" dirty="0"/>
              <a:t>• If there are conflicts that are heated, intense, and consistent over time or physically unsafe can be signs of unhealthy conflict. Also be on the lookout for conflicts where one sibling is always ‘winning’ and the other ‘losing’. </a:t>
            </a:r>
          </a:p>
          <a:p>
            <a:endParaRPr lang="en-US" dirty="0"/>
          </a:p>
          <a:p>
            <a:r>
              <a:rPr lang="en-US" dirty="0"/>
              <a:t>• Constructive conflicts are helpful and healthy for children to learn, especially in a situation with a sibling. The characteristics of the sibling relationship can be a safe space for siblings to rest their conflict-resolution skills when disputes occur. </a:t>
            </a:r>
          </a:p>
          <a:p>
            <a:endParaRPr lang="en-US" dirty="0"/>
          </a:p>
          <a:p>
            <a:r>
              <a:rPr lang="en-US" b="1" i="1" dirty="0"/>
              <a:t>Ask some, or all of, the following questions and solicit answers from a few participants to generate discussion: </a:t>
            </a:r>
            <a:endParaRPr lang="en-US" dirty="0"/>
          </a:p>
          <a:p>
            <a:endParaRPr lang="en-US" dirty="0"/>
          </a:p>
          <a:p>
            <a:r>
              <a:rPr lang="en-US" dirty="0"/>
              <a:t>Session 2 had you examine some issues of frequent conflict between siblings (i.e., one sibling borrowing a toy or article of clothing without asking first, whose turn it is to sit in the front seat of the car or other favored spot, what game to play or how to play a particular game, whose turn it is to perform a household chore or task, going into another sibling’s room or space without knocking or asking permission). </a:t>
            </a:r>
          </a:p>
          <a:p>
            <a:endParaRPr lang="en-US" dirty="0"/>
          </a:p>
          <a:p>
            <a:pPr marL="171450" indent="-171450">
              <a:buFont typeface="Arial,Sans-Serif"/>
              <a:buChar char="•"/>
            </a:pPr>
            <a:r>
              <a:rPr lang="en-US" dirty="0"/>
              <a:t>If you had siblings growing up, which of these situations did you experience with your siblings? Which do you find yourself refereeing with your own children? </a:t>
            </a:r>
          </a:p>
          <a:p>
            <a:pPr marL="171450" indent="-171450">
              <a:buFont typeface="Arial,Sans-Serif"/>
              <a:buChar char="•"/>
            </a:pPr>
            <a:endParaRPr lang="en-US" dirty="0"/>
          </a:p>
          <a:p>
            <a:pPr marL="171450" indent="-171450">
              <a:buFont typeface="Arial,Sans-Serif"/>
              <a:buChar char="•"/>
            </a:pPr>
            <a:r>
              <a:rPr lang="en-US" dirty="0"/>
              <a:t>As a parent, which of these disagreements between your children, frustrates you the most? </a:t>
            </a:r>
          </a:p>
          <a:p>
            <a:pPr marL="171450" indent="-171450">
              <a:buFont typeface="Arial,Sans-Serif"/>
              <a:buChar char="•"/>
            </a:pPr>
            <a:endParaRPr lang="en-US" dirty="0"/>
          </a:p>
          <a:p>
            <a:pPr marL="171450" indent="-171450">
              <a:buFont typeface="Arial,Sans-Serif"/>
              <a:buChar char="•"/>
            </a:pPr>
            <a:r>
              <a:rPr lang="en-US" dirty="0"/>
              <a:t>How do you typically try to settle that argument? Does it work? For the short term or long term? </a:t>
            </a:r>
          </a:p>
        </p:txBody>
      </p:sp>
      <p:sp>
        <p:nvSpPr>
          <p:cNvPr id="4" name="Slide Number Placeholder 3"/>
          <p:cNvSpPr>
            <a:spLocks noGrp="1"/>
          </p:cNvSpPr>
          <p:nvPr>
            <p:ph type="sldNum" sz="quarter" idx="5"/>
          </p:nvPr>
        </p:nvSpPr>
        <p:spPr/>
        <p:txBody>
          <a:bodyPr/>
          <a:lstStyle/>
          <a:p>
            <a:fld id="{AA796624-056C-4B51-AA09-AD77FFC9F12B}" type="slidenum">
              <a:rPr lang="en-US" smtClean="0"/>
              <a:t>75</a:t>
            </a:fld>
            <a:endParaRPr lang="en-US"/>
          </a:p>
        </p:txBody>
      </p:sp>
    </p:spTree>
    <p:extLst>
      <p:ext uri="{BB962C8B-B14F-4D97-AF65-F5344CB8AC3E}">
        <p14:creationId xmlns:p14="http://schemas.microsoft.com/office/powerpoint/2010/main" val="15725134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EB487-3027-013A-9DDF-C33CCAFDF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DB3BE-2829-BFCF-6A1A-A8416582E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D6ABC5-F855-24F8-FD45-3262042FBDBD}"/>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While conflict may be common in sibling relationships, positive qualities such as warmth, support, play, help, and disclosure are also characteristics of these relationships. Children with warm and supportive sibling relationships tend to have better mental and emotional well-being and may have stronger relationships with other people outside of the family compared to children who do not have siblings. </a:t>
            </a:r>
          </a:p>
          <a:p>
            <a:endParaRPr lang="en-US" dirty="0"/>
          </a:p>
          <a:p>
            <a:r>
              <a:rPr lang="en-US" b="1" i="1" dirty="0"/>
              <a:t>Ask some, or all of, the following questions and solicit answers from a few participants to generate discussion: </a:t>
            </a:r>
          </a:p>
          <a:p>
            <a:endParaRPr lang="en-US" b="1" i="1" dirty="0"/>
          </a:p>
          <a:p>
            <a:pPr marL="171450" indent="-171450">
              <a:buFont typeface="Arial" panose="020B0604020202020204" pitchFamily="34" charset="0"/>
              <a:buChar char="•"/>
            </a:pPr>
            <a:r>
              <a:rPr lang="en-US" dirty="0"/>
              <a:t>Think about your own siblings growing up. Would anyone like to share what some of your favorite memories with them? Was it playing a particular game? Was it a special family vacation? Was it when they helped you to learn a new skill?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If you did not have siblings growing up, consider the special memories your children are making together. Are there any new experiences or memories you would like your children to create with each other as they grow up together? </a:t>
            </a:r>
          </a:p>
        </p:txBody>
      </p:sp>
      <p:sp>
        <p:nvSpPr>
          <p:cNvPr id="4" name="Slide Number Placeholder 3">
            <a:extLst>
              <a:ext uri="{FF2B5EF4-FFF2-40B4-BE49-F238E27FC236}">
                <a16:creationId xmlns:a16="http://schemas.microsoft.com/office/drawing/2014/main" id="{3BC6B6EA-2158-F0F2-58C9-91FD4247A1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15812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F6F20-9DA4-4A0C-11BE-2B12B95A3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3FF39-79AF-D73E-63B5-517ECA1B3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5E61A-B2AA-2533-F09F-BA2317A22B33}"/>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Session 2 described four types of sibling relationships and told us that the best sibling relationships are high in warmth and support, regardless of how much conflict they have. </a:t>
            </a:r>
          </a:p>
          <a:p>
            <a:endParaRPr lang="en-US" dirty="0"/>
          </a:p>
          <a:p>
            <a:r>
              <a:rPr lang="en-US" b="1" i="1" dirty="0"/>
              <a:t>Facilitator Tip -Reference graphic of the Sibling Warmth and Conflict Chart.</a:t>
            </a:r>
          </a:p>
          <a:p>
            <a:endParaRPr lang="en-US" b="1" i="1" dirty="0"/>
          </a:p>
          <a:p>
            <a:r>
              <a:rPr lang="en-US" b="1" i="1" dirty="0"/>
              <a:t>Ask some or all of the following questions and solicit answers from a few participants to generate discussion: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Of the four types of relationships described in the module, would anyone like to share the sibling relationship your children have with each other? If you have multiple children, do you see differences between one sibling relationship and another?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If you had siblings growing up, how would you classify your relationship(s)? Are there differences between one sibling relationship and another? In other words, would you classify your relationship with your older brother as high in warmth and high in conflict and your relationship with your younger sister as high in warmth and low in conflict? Did your relationship move between quadrants as you grew into adulthood? </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If you did not have siblings as a child, are there examples of sibling relationships that you remember from your friends, other family members (i.e., cousins), or books or movies? How would you classify these relationships? What do you notice about these relationships? Does one sibling relationship appear or feel closer or more disconnected compared to the other? </a:t>
            </a:r>
          </a:p>
        </p:txBody>
      </p:sp>
      <p:sp>
        <p:nvSpPr>
          <p:cNvPr id="4" name="Slide Number Placeholder 3">
            <a:extLst>
              <a:ext uri="{FF2B5EF4-FFF2-40B4-BE49-F238E27FC236}">
                <a16:creationId xmlns:a16="http://schemas.microsoft.com/office/drawing/2014/main" id="{2198B772-2049-EBE9-3844-78066F360D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832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B242C-A3E9-5977-852C-5910FB4EB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DCFD3-0842-D728-C113-20F9654A4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8A0D8-A7BC-D3EE-1C95-3F11B5B1C51F}"/>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a parent, how can you help to encourage and promote positive sibling relationships. The module talks about a few ways: nurture mutual interests, incorporate or establish family traditions, complete household responsibilities together, and enjoying special experiences together. </a:t>
            </a:r>
          </a:p>
          <a:p>
            <a:endParaRPr lang="en-US" dirty="0"/>
          </a:p>
          <a:p>
            <a:r>
              <a:rPr lang="en-US" b="1" i="1" dirty="0"/>
              <a:t>Ask some, or all of, the following questions and solicit answers from participants to generate discussion: </a:t>
            </a:r>
          </a:p>
          <a:p>
            <a:endParaRPr lang="en-US" b="1" i="1" dirty="0"/>
          </a:p>
          <a:p>
            <a:pPr marL="171450" indent="-171450">
              <a:buFont typeface="Arial" panose="020B0604020202020204" pitchFamily="34" charset="0"/>
              <a:buChar char="•"/>
            </a:pPr>
            <a:r>
              <a:rPr lang="en-US" dirty="0"/>
              <a:t>Would anyone like to share as a child what they did together with their siblings that made them feel close to their sibling?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have you done, or what might you do or try, to help promote a positive relationship between your children? What did your children tell you they enjoyed the most about what you did or tried? </a:t>
            </a:r>
          </a:p>
        </p:txBody>
      </p:sp>
      <p:sp>
        <p:nvSpPr>
          <p:cNvPr id="4" name="Slide Number Placeholder 3">
            <a:extLst>
              <a:ext uri="{FF2B5EF4-FFF2-40B4-BE49-F238E27FC236}">
                <a16:creationId xmlns:a16="http://schemas.microsoft.com/office/drawing/2014/main" id="{8E1E6558-364C-D992-A75E-1E9F97A4E8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24983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82B43-9D28-0E7B-8391-AD2B5AD3A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7FEEA-4501-3DAE-A601-5D2631F7D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78299-A78E-945A-AA36-D2B163BCDE8B}"/>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As parents, you may feel like your children are best friends one minute and the worst enemies the next. This is normal! Many siblings act this way and as parents we can significantly influence their relationships with one another in both positive and negative ways. You can influence your children’s relationship by how you treat your spouse and/ or co-parent as well as how you treat each individual child. If your family have warm and supportive marital relationships, your children’s sibling relationships will also be warm and supportive. </a:t>
            </a:r>
          </a:p>
          <a:p>
            <a:endParaRPr lang="en-US" dirty="0"/>
          </a:p>
          <a:p>
            <a:r>
              <a:rPr lang="en-US" dirty="0"/>
              <a:t>• Remember that this doesn’t mean you should never fight in front of your children. Children of parents who model behaviors that represent constructive conflict- behaviors that include reasons and explanations for and attempts at resolution- are more likely to try to handle conflicts constructively. Couples who model loud, angry, name-calling or physical-conflict styles are more likely to have children who handle conflicts destructively. </a:t>
            </a:r>
          </a:p>
          <a:p>
            <a:endParaRPr lang="en-US" dirty="0"/>
          </a:p>
          <a:p>
            <a:r>
              <a:rPr lang="en-US" b="1" i="1" dirty="0"/>
              <a:t>Ask some, or all of, the following questions and solicit answers from participants to generate discussion: </a:t>
            </a:r>
          </a:p>
          <a:p>
            <a:endParaRPr lang="en-US" b="1" i="1" dirty="0"/>
          </a:p>
          <a:p>
            <a:pPr marL="171450" indent="-171450">
              <a:buFont typeface="Arial" panose="020B0604020202020204" pitchFamily="34" charset="0"/>
              <a:buChar char="•"/>
            </a:pPr>
            <a:r>
              <a:rPr lang="en-US" dirty="0"/>
              <a:t>Have you ever noticed your child imitating something you’ve said or done that was positive? How did seeing this behavior in your child make you feel?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about a behavior that was unflattering (we’ve all been there)? How did seeing this behavior in your child make you feel?</a:t>
            </a:r>
          </a:p>
        </p:txBody>
      </p:sp>
      <p:sp>
        <p:nvSpPr>
          <p:cNvPr id="4" name="Slide Number Placeholder 3">
            <a:extLst>
              <a:ext uri="{FF2B5EF4-FFF2-40B4-BE49-F238E27FC236}">
                <a16:creationId xmlns:a16="http://schemas.microsoft.com/office/drawing/2014/main" id="{28BA36AF-2F5A-D8A1-A422-CCF602234E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3516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Homework Tasks</a:t>
            </a:r>
            <a:r>
              <a:rPr lang="en-US" dirty="0"/>
              <a:t>: Assign </a:t>
            </a:r>
            <a:r>
              <a:rPr lang="en-US" b="1" i="1" u="sng" dirty="0"/>
              <a:t>Introduction Module </a:t>
            </a:r>
            <a:r>
              <a:rPr lang="en-US" dirty="0"/>
              <a:t>and </a:t>
            </a:r>
            <a:r>
              <a:rPr lang="en-US" b="1" i="1" u="sng" dirty="0"/>
              <a:t>Session 1: Introduction to the Sibling Relationship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Raising Siblings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77340-31A8-19EF-9B4A-A25A35EB7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EE553-30B3-5948-1F43-F13500FE6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5220A-85DC-A77D-6AE6-0B3AF6AFE81F}"/>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pPr marL="171450" indent="-171450">
              <a:buFont typeface="Arial" panose="020B0604020202020204" pitchFamily="34" charset="0"/>
              <a:buChar char="•"/>
            </a:pPr>
            <a:r>
              <a:rPr lang="en-US" dirty="0"/>
              <a:t>Favoritism, especially when dealing with a conflict, is associated with more youth depression, anxiety and problem behavior as well as poorer sibling relationships. An exception to this would be if your child knows why you are treating a sibling differently. An example of this would be if the sibling had a disability or if household chores were sorted based on gender- the key here is that they understand the WHY. </a:t>
            </a:r>
          </a:p>
          <a:p>
            <a:endParaRPr lang="en-US" dirty="0"/>
          </a:p>
          <a:p>
            <a:pPr marL="171450" indent="-171450">
              <a:buFont typeface="Arial" panose="020B0604020202020204" pitchFamily="34" charset="0"/>
              <a:buChar char="•"/>
            </a:pPr>
            <a:r>
              <a:rPr lang="en-US" dirty="0"/>
              <a:t>If a child doesn’t know why they are being treated differently than another sibling,  they are more likely to experience depressing and problematic behavior outbursts.  The favored child can also begin to feel more anxious and uncomfortable due to the special attention.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i="1" dirty="0"/>
              <a:t>Ask some, or all of, the following questions and solicit answers from participants to generate discussion: </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dirty="0"/>
              <a:t>Consider your interactions with your children. Are there words you say or actions you do with one child that differ from what you say or do with another child? How do you think your children perceive these differences? Is there anything you say or do that may be perceived as favoritism? </a:t>
            </a:r>
          </a:p>
        </p:txBody>
      </p:sp>
      <p:sp>
        <p:nvSpPr>
          <p:cNvPr id="4" name="Slide Number Placeholder 3">
            <a:extLst>
              <a:ext uri="{FF2B5EF4-FFF2-40B4-BE49-F238E27FC236}">
                <a16:creationId xmlns:a16="http://schemas.microsoft.com/office/drawing/2014/main" id="{E432C889-63DA-607D-A806-B521950B54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53912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F4BA5-CABD-DB57-AA4D-FD67F740F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7D508-1CD9-74F7-33C3-A5823AA7E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F1C78-706A-C676-3CE2-15B6F84DA66E}"/>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We have learned that sibling relationships can be influenced by the other relationships within a family—including co-parental and parent-child relationships. Children observe and interpret these relationships and apply what they learn to their own sibling relationships. With this in mind, parents could consider how they can directly impact sibling relationships through how they deal with sibling conflicts. </a:t>
            </a:r>
          </a:p>
          <a:p>
            <a:endParaRPr lang="en-US" dirty="0"/>
          </a:p>
          <a:p>
            <a:r>
              <a:rPr lang="en-US" dirty="0"/>
              <a:t>• The module talked about 4 steps to conflict-resolution with siblings: </a:t>
            </a:r>
          </a:p>
          <a:p>
            <a:endParaRPr lang="en-US" dirty="0"/>
          </a:p>
          <a:p>
            <a:pPr marL="228600" indent="-228600">
              <a:buAutoNum type="arabicPeriod"/>
            </a:pPr>
            <a:r>
              <a:rPr lang="en-US" dirty="0"/>
              <a:t>Create space for siblings to calm down. They could sit on opposite sides of the room, go to different rooms but they need a second to remove themselves from whatever is causing them to be frustrated. </a:t>
            </a:r>
          </a:p>
          <a:p>
            <a:pPr marL="228600" indent="-228600">
              <a:buAutoNum type="arabicPeriod"/>
            </a:pPr>
            <a:r>
              <a:rPr lang="en-US" dirty="0"/>
              <a:t>Gather the information from both siblings. Sit down with them and ask each child to tell their side of the story. After hearing each side, you could repeat back and state your understanding of their perspectives.</a:t>
            </a:r>
          </a:p>
          <a:p>
            <a:pPr marL="228600" indent="-228600">
              <a:buAutoNum type="arabicPeriod"/>
            </a:pPr>
            <a:r>
              <a:rPr lang="en-US" dirty="0"/>
              <a:t>Encourage perspective-taking from both sides. Help them to see why the other was feeling the way they were and bring together the disconnect. It’s an effort to understand the other’s side, but that understanding is helpful for resolution.</a:t>
            </a:r>
          </a:p>
          <a:p>
            <a:pPr marL="228600" indent="-228600">
              <a:buAutoNum type="arabicPeriod"/>
            </a:pPr>
            <a:r>
              <a:rPr lang="en-US" dirty="0"/>
              <a:t>Brainstorm solutions together. Ask each child how they would fix the situation and if there is no resolve in playing together, they might need to change what they are playing or play separately. </a:t>
            </a:r>
          </a:p>
          <a:p>
            <a:pPr marL="228600" indent="-228600">
              <a:buAutoNum type="arabicPeriod"/>
            </a:pPr>
            <a:endParaRPr lang="en-US" b="1" i="1" dirty="0"/>
          </a:p>
          <a:p>
            <a:pPr marL="0" indent="0">
              <a:buNone/>
            </a:pPr>
            <a:r>
              <a:rPr lang="en-US" b="1" i="1" dirty="0"/>
              <a:t>Ask some, or all of, the following questions and solicit answers from a few participants to generate discussion: </a:t>
            </a:r>
          </a:p>
          <a:p>
            <a:pPr marL="0" indent="0">
              <a:buNone/>
            </a:pPr>
            <a:endParaRPr lang="en-US" b="1" i="1" dirty="0"/>
          </a:p>
          <a:p>
            <a:pPr marL="171450" indent="-171450">
              <a:buFont typeface="Arial" panose="020B0604020202020204" pitchFamily="34" charset="0"/>
              <a:buChar char="•"/>
            </a:pPr>
            <a:r>
              <a:rPr lang="en-US" dirty="0"/>
              <a:t>How is your current method of resolving conflicts with your children similar to the conflict-resolution strategies shared in this module? How are they different? </a:t>
            </a:r>
          </a:p>
          <a:p>
            <a:pPr marL="171450" indent="-171450">
              <a:buFont typeface="Arial" panose="020B0604020202020204" pitchFamily="34" charset="0"/>
              <a:buChar char="•"/>
            </a:pPr>
            <a:r>
              <a:rPr lang="en-US" dirty="0"/>
              <a:t>What new or learned strategies might you plan to incorporate into your conflict resolution with your children? </a:t>
            </a:r>
          </a:p>
        </p:txBody>
      </p:sp>
      <p:sp>
        <p:nvSpPr>
          <p:cNvPr id="4" name="Slide Number Placeholder 3">
            <a:extLst>
              <a:ext uri="{FF2B5EF4-FFF2-40B4-BE49-F238E27FC236}">
                <a16:creationId xmlns:a16="http://schemas.microsoft.com/office/drawing/2014/main" id="{338D81F9-565D-705D-87D1-91456C12F4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5865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642B-7EA5-F7C4-0090-9B55D41A4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C1192-066F-A17B-B36B-4F58FDC85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C06CF-A796-BF48-68CA-30D4EF783553}"/>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Over 95% of conflicts between siblings are about property, especially in young children. With older-aged siblings, family or household rules help to proactively avoid conflict. Household chore calendars are one way to help disputes between older siblings. Other rules put in place could address respecting each other’s privacy and property, but everyone in the house including parents need to follow these rules along with the children. </a:t>
            </a:r>
          </a:p>
          <a:p>
            <a:endParaRPr lang="en-US" dirty="0"/>
          </a:p>
          <a:p>
            <a:r>
              <a:rPr lang="en-US" dirty="0"/>
              <a:t>• Session 3 talked about the many benefits of family meetings, including: </a:t>
            </a:r>
          </a:p>
          <a:p>
            <a:pPr marL="628650" lvl="1" indent="-171450">
              <a:buFont typeface="Arial" panose="020B0604020202020204" pitchFamily="34" charset="0"/>
              <a:buChar char="•"/>
            </a:pPr>
            <a:r>
              <a:rPr lang="en-US" dirty="0"/>
              <a:t>Teach children (and parents) how to listen without judgment</a:t>
            </a:r>
          </a:p>
          <a:p>
            <a:pPr marL="628650" lvl="1" indent="-171450">
              <a:buFont typeface="Arial" panose="020B0604020202020204" pitchFamily="34" charset="0"/>
              <a:buChar char="•"/>
            </a:pPr>
            <a:r>
              <a:rPr lang="en-US" dirty="0"/>
              <a:t>Learn how to see other people’s perspectives and respect them</a:t>
            </a:r>
          </a:p>
          <a:p>
            <a:pPr marL="628650" lvl="1" indent="-171450">
              <a:buFont typeface="Arial" panose="020B0604020202020204" pitchFamily="34" charset="0"/>
              <a:buChar char="•"/>
            </a:pPr>
            <a:r>
              <a:rPr lang="en-US" dirty="0"/>
              <a:t>Learn how to give time to others even when they are busy</a:t>
            </a:r>
          </a:p>
          <a:p>
            <a:pPr marL="628650" lvl="1" indent="-171450">
              <a:buFont typeface="Arial" panose="020B0604020202020204" pitchFamily="34" charset="0"/>
              <a:buChar char="•"/>
            </a:pPr>
            <a:r>
              <a:rPr lang="en-US" dirty="0"/>
              <a:t>Recognize that each person is an individual but they are also part of a unit.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i="1" dirty="0"/>
              <a:t>Ask the following questions and solicit answers from a few participants to generate discussion</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Does anyone do family meetings, or did they try a family meeting? How did that go for you and your family?</a:t>
            </a:r>
          </a:p>
        </p:txBody>
      </p:sp>
      <p:sp>
        <p:nvSpPr>
          <p:cNvPr id="4" name="Slide Number Placeholder 3">
            <a:extLst>
              <a:ext uri="{FF2B5EF4-FFF2-40B4-BE49-F238E27FC236}">
                <a16:creationId xmlns:a16="http://schemas.microsoft.com/office/drawing/2014/main" id="{2E5B91FD-5D6A-EFA0-C515-426F7BBF22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39934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4440-1B7E-9961-396E-1A503F6D3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9718C-D498-D3CA-1DEC-8BD2B4792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FF43A-EFB2-928A-395B-F4AA31C9BEF8}"/>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Look at how impactful sibling relationships can be in our lives! This dynamic relationship can be quite an amazing topic to explore. </a:t>
            </a:r>
          </a:p>
          <a:p>
            <a:endParaRPr lang="en-US" dirty="0"/>
          </a:p>
          <a:p>
            <a:r>
              <a:rPr lang="en-US" dirty="0"/>
              <a:t>• In this module, we learned how sibling relationships are unlike any other relationships we may experience. The sibling relationship can impact us positively and negatively. Siblings can offer support and comfort to each other, and they can also engage in and create conflict and strife! Furthermore, we explored how parents and caregivers can influence the sibling relationship by how they interact with their children and how they interact with their spouse, partner, or coparent. Practices such as modeling positive behaviors; building positive relationships through shared activities; encouraging constructive conflict resolution; and incorporating parenting strategies, such as sensitive responding and regular family meetings, can benefit the sibling relationship.</a:t>
            </a:r>
          </a:p>
          <a:p>
            <a:endParaRPr lang="en-US" dirty="0"/>
          </a:p>
          <a:p>
            <a:r>
              <a:rPr lang="en-US" b="1" i="1" dirty="0"/>
              <a:t>Tell participants you are wrapping up, and generate discussion among participants using all, or some, of the following questions:</a:t>
            </a:r>
          </a:p>
          <a:p>
            <a:endParaRPr lang="en-US" b="0" i="0" dirty="0"/>
          </a:p>
          <a:p>
            <a:pPr marL="171450" indent="-171450">
              <a:buFont typeface="Arial" panose="020B0604020202020204" pitchFamily="34" charset="0"/>
              <a:buChar char="•"/>
            </a:pPr>
            <a:r>
              <a:rPr lang="en-US" b="0" i="0" dirty="0"/>
              <a:t>Which topic discussed in the supplemental module was the most beneficial to you as a parent? Why? </a:t>
            </a:r>
          </a:p>
          <a:p>
            <a:pPr marL="171450" indent="-171450">
              <a:buFont typeface="Arial" panose="020B0604020202020204" pitchFamily="34" charset="0"/>
              <a:buChar char="•"/>
            </a:pPr>
            <a:r>
              <a:rPr lang="en-US" b="0" i="0" dirty="0"/>
              <a:t>What strategies or skills did you learn in the supplemental module that will help you achieve the goals you have for your child or your family? </a:t>
            </a:r>
          </a:p>
          <a:p>
            <a:pPr marL="171450" indent="-171450">
              <a:buFont typeface="Arial" panose="020B0604020202020204" pitchFamily="34" charset="0"/>
              <a:buChar char="•"/>
            </a:pPr>
            <a:r>
              <a:rPr lang="en-US" b="0" i="0" dirty="0"/>
              <a:t>What has changed in your interactions with your child since before completing the supplemental module? </a:t>
            </a:r>
          </a:p>
          <a:p>
            <a:pPr marL="171450" indent="-171450">
              <a:buFont typeface="Arial" panose="020B0604020202020204" pitchFamily="34" charset="0"/>
              <a:buChar char="•"/>
            </a:pPr>
            <a:r>
              <a:rPr lang="en-US" b="0" i="0" dirty="0"/>
              <a:t>Have you noticed a difference in the way your child is responding to your parenting? </a:t>
            </a:r>
          </a:p>
        </p:txBody>
      </p:sp>
      <p:sp>
        <p:nvSpPr>
          <p:cNvPr id="4" name="Slide Number Placeholder 3">
            <a:extLst>
              <a:ext uri="{FF2B5EF4-FFF2-40B4-BE49-F238E27FC236}">
                <a16:creationId xmlns:a16="http://schemas.microsoft.com/office/drawing/2014/main" id="{71A5B137-636E-E7DF-8C66-526EF43D5B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97975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fld id="{AA796624-056C-4B51-AA09-AD77FFC9F12B}" type="slidenum">
              <a:rPr lang="en-US" smtClean="0"/>
              <a:t>84</a:t>
            </a:fld>
            <a:endParaRPr lang="en-US"/>
          </a:p>
        </p:txBody>
      </p:sp>
    </p:spTree>
    <p:extLst>
      <p:ext uri="{BB962C8B-B14F-4D97-AF65-F5344CB8AC3E}">
        <p14:creationId xmlns:p14="http://schemas.microsoft.com/office/powerpoint/2010/main" val="3262975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85</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05.png"/><Relationship Id="rId5" Type="http://schemas.openxmlformats.org/officeDocument/2006/relationships/image" Target="../media/image103.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10.jpeg"/><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98.sv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svg"/></Relationships>
</file>

<file path=ppt/slides/_rels/slide34.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jpeg"/><Relationship Id="rId7" Type="http://schemas.openxmlformats.org/officeDocument/2006/relationships/image" Target="../media/image132.svg"/><Relationship Id="rId12" Type="http://schemas.openxmlformats.org/officeDocument/2006/relationships/image" Target="../media/image137.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svg"/><Relationship Id="rId10" Type="http://schemas.openxmlformats.org/officeDocument/2006/relationships/image" Target="../media/image135.sv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svg"/></Relationships>
</file>

<file path=ppt/slides/_rels/slide3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3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svg"/></Relationships>
</file>

<file path=ppt/slides/_rels/slide39.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svg"/><Relationship Id="rId4" Type="http://schemas.openxmlformats.org/officeDocument/2006/relationships/image" Target="../media/image16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s>
</file>

<file path=ppt/slides/_rels/slide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72.svg"/><Relationship Id="rId4" Type="http://schemas.openxmlformats.org/officeDocument/2006/relationships/image" Target="../media/image171.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8.png"/><Relationship Id="rId7" Type="http://schemas.openxmlformats.org/officeDocument/2006/relationships/image" Target="../media/image18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84.svg"/><Relationship Id="rId5" Type="http://schemas.openxmlformats.org/officeDocument/2006/relationships/image" Target="../media/image178.sv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5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sv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png"/><Relationship Id="rId9" Type="http://schemas.openxmlformats.org/officeDocument/2006/relationships/image" Target="../media/image89.png"/></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svg"/></Relationships>
</file>

<file path=ppt/slides/_rels/slide68.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05.png"/><Relationship Id="rId5" Type="http://schemas.openxmlformats.org/officeDocument/2006/relationships/image" Target="../media/image103.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10.jpeg"/><Relationship Id="rId7"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98.svg"/><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sv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svg"/></Relationships>
</file>

<file path=ppt/slides/_rels/slide78.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jpeg"/><Relationship Id="rId7" Type="http://schemas.openxmlformats.org/officeDocument/2006/relationships/image" Target="../media/image132.svg"/><Relationship Id="rId12" Type="http://schemas.openxmlformats.org/officeDocument/2006/relationships/image" Target="../media/image137.sv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svg"/><Relationship Id="rId10" Type="http://schemas.openxmlformats.org/officeDocument/2006/relationships/image" Target="../media/image135.sv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8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sv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82.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svg"/></Relationships>
</file>

<file path=ppt/slides/_rels/slide83.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sv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svg"/><Relationship Id="rId4" Type="http://schemas.openxmlformats.org/officeDocument/2006/relationships/image" Target="../media/image161.png"/></Relationships>
</file>

<file path=ppt/slides/_rels/slide8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72.svg"/><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61771"/>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163358"/>
            <a:ext cx="7391400" cy="988484"/>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6D816D-C579-64BF-F839-D19881AD5F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163358"/>
            <a:ext cx="7391400" cy="988484"/>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lang="en-US" sz="2489" b="1" dirty="0">
              <a:solidFill>
                <a:srgbClr val="000000"/>
              </a:solidFill>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1957" t="-2073" b="-62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2819" y="60601"/>
            <a:ext cx="2748515" cy="670919"/>
          </a:xfrm>
          <a:custGeom>
            <a:avLst/>
            <a:gdLst/>
            <a:ahLst/>
            <a:cxnLst/>
            <a:rect l="l" t="t" r="r" b="b"/>
            <a:pathLst>
              <a:path w="2748515" h="670919">
                <a:moveTo>
                  <a:pt x="0" y="0"/>
                </a:moveTo>
                <a:lnTo>
                  <a:pt x="2748515" y="0"/>
                </a:lnTo>
                <a:lnTo>
                  <a:pt x="2748515" y="670919"/>
                </a:lnTo>
                <a:lnTo>
                  <a:pt x="0" y="670919"/>
                </a:lnTo>
                <a:lnTo>
                  <a:pt x="0" y="0"/>
                </a:lnTo>
                <a:close/>
              </a:path>
            </a:pathLst>
          </a:custGeom>
          <a:blipFill>
            <a:blip r:embed="rId4"/>
            <a:stretch>
              <a:fillRect l="-19907" t="-132626" r="-24331" b="-2075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811135" y="639219"/>
            <a:ext cx="2593238" cy="2926080"/>
          </a:xfrm>
          <a:custGeom>
            <a:avLst/>
            <a:gdLst/>
            <a:ahLst/>
            <a:cxnLst/>
            <a:rect l="l" t="t" r="r" b="b"/>
            <a:pathLst>
              <a:path w="2593238" h="2926080">
                <a:moveTo>
                  <a:pt x="0" y="0"/>
                </a:moveTo>
                <a:lnTo>
                  <a:pt x="2593239" y="0"/>
                </a:lnTo>
                <a:lnTo>
                  <a:pt x="2593239"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019876" y="1501547"/>
            <a:ext cx="2175758" cy="1087126"/>
          </a:xfrm>
          <a:prstGeom prst="rect">
            <a:avLst/>
          </a:prstGeom>
        </p:spPr>
        <p:txBody>
          <a:bodyPr lIns="0" tIns="0" rIns="0" bIns="0" rtlCol="0" anchor="t">
            <a:spAutoFit/>
          </a:bodyPr>
          <a:lstStyle/>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 </a:t>
            </a:r>
          </a:p>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Dynamics</a:t>
            </a:r>
          </a:p>
        </p:txBody>
      </p:sp>
      <p:sp>
        <p:nvSpPr>
          <p:cNvPr id="6" name="Freeform 6"/>
          <p:cNvSpPr/>
          <p:nvPr/>
        </p:nvSpPr>
        <p:spPr>
          <a:xfrm flipH="1">
            <a:off x="6811135" y="3803446"/>
            <a:ext cx="2593238" cy="2926080"/>
          </a:xfrm>
          <a:custGeom>
            <a:avLst/>
            <a:gdLst/>
            <a:ahLst/>
            <a:cxnLst/>
            <a:rect l="l" t="t" r="r" b="b"/>
            <a:pathLst>
              <a:path w="2593238" h="2926080">
                <a:moveTo>
                  <a:pt x="2593239" y="0"/>
                </a:moveTo>
                <a:lnTo>
                  <a:pt x="0" y="0"/>
                </a:lnTo>
                <a:lnTo>
                  <a:pt x="0" y="2926080"/>
                </a:lnTo>
                <a:lnTo>
                  <a:pt x="2593239" y="2926080"/>
                </a:lnTo>
                <a:lnTo>
                  <a:pt x="259323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893271" y="4665774"/>
            <a:ext cx="2610576" cy="1087126"/>
          </a:xfrm>
          <a:prstGeom prst="rect">
            <a:avLst/>
          </a:prstGeom>
        </p:spPr>
        <p:txBody>
          <a:bodyPr lIns="0" tIns="0" rIns="0" bIns="0" rtlCol="0" anchor="t">
            <a:spAutoFit/>
          </a:bodyPr>
          <a:lstStyle/>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a:t>
            </a:r>
          </a:p>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Strategies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355" r="-102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0"/>
            <a:ext cx="4690633" cy="1693534"/>
          </a:xfrm>
          <a:custGeom>
            <a:avLst/>
            <a:gdLst/>
            <a:ahLst/>
            <a:cxnLst/>
            <a:rect l="l" t="t" r="r" b="b"/>
            <a:pathLst>
              <a:path w="4690633" h="1693534">
                <a:moveTo>
                  <a:pt x="0" y="0"/>
                </a:moveTo>
                <a:lnTo>
                  <a:pt x="4690633" y="0"/>
                </a:lnTo>
                <a:lnTo>
                  <a:pt x="4690633" y="1693534"/>
                </a:lnTo>
                <a:lnTo>
                  <a:pt x="0" y="1693534"/>
                </a:lnTo>
                <a:lnTo>
                  <a:pt x="0" y="0"/>
                </a:lnTo>
                <a:close/>
              </a:path>
            </a:pathLst>
          </a:custGeom>
          <a:blipFill>
            <a:blip r:embed="rId4"/>
            <a:stretch>
              <a:fillRect l="-10141" t="-49061" r="-3968" b="-615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04020" y="1358660"/>
            <a:ext cx="3882592" cy="334874"/>
          </a:xfrm>
          <a:custGeom>
            <a:avLst/>
            <a:gdLst/>
            <a:ahLst/>
            <a:cxnLst/>
            <a:rect l="l" t="t" r="r" b="b"/>
            <a:pathLst>
              <a:path w="3882592" h="334874">
                <a:moveTo>
                  <a:pt x="0" y="0"/>
                </a:moveTo>
                <a:lnTo>
                  <a:pt x="3882593" y="0"/>
                </a:lnTo>
                <a:lnTo>
                  <a:pt x="3882593" y="334874"/>
                </a:lnTo>
                <a:lnTo>
                  <a:pt x="0" y="334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48245" y="1917196"/>
            <a:ext cx="4194142" cy="49691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Understand sibling dynamics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Examine parenting influence</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Differentiate favoritism vs. treatment</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Apply positive parenting practices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Resolve sibling conflicts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Identify conflict red flags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Promote positive interactions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2CB8B-D0C4-E006-B6B8-CFA696F6F07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5B1EED4-FC0C-0769-6A4D-E9FD844307B4}"/>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0293A413-2A13-FE7D-2B39-7718F4C0F103}"/>
              </a:ext>
            </a:extLst>
          </p:cNvPr>
          <p:cNvSpPr txBox="1"/>
          <p:nvPr/>
        </p:nvSpPr>
        <p:spPr>
          <a:xfrm>
            <a:off x="381087" y="719628"/>
            <a:ext cx="4326438" cy="4654165"/>
          </a:xfrm>
          <a:prstGeom prst="rect">
            <a:avLst/>
          </a:prstGeom>
        </p:spPr>
        <p:txBody>
          <a:bodyPr lIns="0" tIns="0" rIns="0" bIns="0" rtlCol="0" anchor="t">
            <a:spAutoFit/>
          </a:bodyPr>
          <a:lstStyle/>
          <a:p>
            <a:pPr marL="516037" marR="0" lvl="1" indent="-258019" algn="l" defTabSz="914400" rtl="0" eaLnBrk="1" fontAlgn="auto" latinLnBrk="0" hangingPunct="1">
              <a:lnSpc>
                <a:spcPts val="3346"/>
              </a:lnSpc>
              <a:spcBef>
                <a:spcPts val="0"/>
              </a:spcBef>
              <a:spcAft>
                <a:spcPts val="0"/>
              </a:spcAft>
              <a:buClrTx/>
              <a:buSzTx/>
              <a:buFont typeface="Arial"/>
              <a:buChar char="•"/>
              <a:tabLst/>
              <a:defRPr/>
            </a:pPr>
            <a:r>
              <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have siblings?          What was your relationship like as a child and now?</a:t>
            </a:r>
          </a:p>
          <a:p>
            <a:pPr marL="0" marR="0" lvl="0" indent="0" algn="l" defTabSz="914400" rtl="0" eaLnBrk="1" fontAlgn="auto" latinLnBrk="0" hangingPunct="1">
              <a:lnSpc>
                <a:spcPts val="3346"/>
              </a:lnSpc>
              <a:spcBef>
                <a:spcPts val="0"/>
              </a:spcBef>
              <a:spcAft>
                <a:spcPts val="0"/>
              </a:spcAft>
              <a:buClrTx/>
              <a:buSzTx/>
              <a:buFontTx/>
              <a:buNone/>
              <a:tabLst/>
              <a:defRPr/>
            </a:pPr>
            <a:endPar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16037" marR="0" lvl="1" indent="-258019" algn="l" defTabSz="914400" rtl="0" eaLnBrk="1" fontAlgn="auto" latinLnBrk="0" hangingPunct="1">
              <a:lnSpc>
                <a:spcPts val="3346"/>
              </a:lnSpc>
              <a:spcBef>
                <a:spcPts val="0"/>
              </a:spcBef>
              <a:spcAft>
                <a:spcPts val="0"/>
              </a:spcAft>
              <a:buClrTx/>
              <a:buSzTx/>
              <a:buFont typeface="Arial"/>
              <a:buChar char="•"/>
              <a:tabLst/>
              <a:defRPr/>
            </a:pPr>
            <a:r>
              <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want the same experience for your child(ren)? Why or why not?</a:t>
            </a:r>
          </a:p>
          <a:p>
            <a:pPr marL="0" marR="0" lvl="0" indent="0" algn="l" defTabSz="914400" rtl="0" eaLnBrk="1" fontAlgn="auto" latinLnBrk="0" hangingPunct="1">
              <a:lnSpc>
                <a:spcPts val="3346"/>
              </a:lnSpc>
              <a:spcBef>
                <a:spcPts val="0"/>
              </a:spcBef>
              <a:spcAft>
                <a:spcPts val="0"/>
              </a:spcAft>
              <a:buClrTx/>
              <a:buSzTx/>
              <a:buFontTx/>
              <a:buNone/>
              <a:tabLst/>
              <a:defRPr/>
            </a:pPr>
            <a:endPar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16037" marR="0" lvl="1" indent="-258019" algn="l" defTabSz="914400" rtl="0" eaLnBrk="1" fontAlgn="auto" latinLnBrk="0" hangingPunct="1">
              <a:lnSpc>
                <a:spcPts val="3346"/>
              </a:lnSpc>
              <a:spcBef>
                <a:spcPts val="0"/>
              </a:spcBef>
              <a:spcAft>
                <a:spcPts val="0"/>
              </a:spcAft>
              <a:buClrTx/>
              <a:buSzTx/>
              <a:buFont typeface="Arial"/>
              <a:buChar char="•"/>
              <a:tabLst/>
              <a:defRPr/>
            </a:pPr>
            <a:r>
              <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no siblings, did you enjoy being an only child or wish for siblings?</a:t>
            </a:r>
          </a:p>
        </p:txBody>
      </p:sp>
    </p:spTree>
    <p:extLst>
      <p:ext uri="{BB962C8B-B14F-4D97-AF65-F5344CB8AC3E}">
        <p14:creationId xmlns:p14="http://schemas.microsoft.com/office/powerpoint/2010/main" val="1245163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66"/>
            <a:ext cx="9753600" cy="7290934"/>
          </a:xfrm>
          <a:custGeom>
            <a:avLst/>
            <a:gdLst/>
            <a:ahLst/>
            <a:cxnLst/>
            <a:rect l="l" t="t" r="r" b="b"/>
            <a:pathLst>
              <a:path w="9753600" h="7290934">
                <a:moveTo>
                  <a:pt x="0" y="0"/>
                </a:moveTo>
                <a:lnTo>
                  <a:pt x="9753600" y="0"/>
                </a:lnTo>
                <a:lnTo>
                  <a:pt x="9753600" y="7290934"/>
                </a:lnTo>
                <a:lnTo>
                  <a:pt x="0" y="7290934"/>
                </a:lnTo>
                <a:lnTo>
                  <a:pt x="0" y="0"/>
                </a:lnTo>
                <a:close/>
              </a:path>
            </a:pathLst>
          </a:custGeom>
          <a:blipFill>
            <a:blip r:embed="rId3"/>
            <a:stretch>
              <a:fillRect l="-17591" r="-5455" b="-11111"/>
            </a:stretch>
          </a:blipFill>
        </p:spPr>
        <p:txBody>
          <a:bodyPr/>
          <a:lstStyle/>
          <a:p>
            <a:endParaRPr lang="en-US"/>
          </a:p>
        </p:txBody>
      </p:sp>
      <p:sp>
        <p:nvSpPr>
          <p:cNvPr id="3" name="Freeform 3"/>
          <p:cNvSpPr/>
          <p:nvPr/>
        </p:nvSpPr>
        <p:spPr>
          <a:xfrm>
            <a:off x="236749" y="21100"/>
            <a:ext cx="2067360" cy="1420840"/>
          </a:xfrm>
          <a:custGeom>
            <a:avLst/>
            <a:gdLst/>
            <a:ahLst/>
            <a:cxnLst/>
            <a:rect l="l" t="t" r="r" b="b"/>
            <a:pathLst>
              <a:path w="2067360" h="1420840">
                <a:moveTo>
                  <a:pt x="0" y="0"/>
                </a:moveTo>
                <a:lnTo>
                  <a:pt x="2067360" y="0"/>
                </a:lnTo>
                <a:lnTo>
                  <a:pt x="2067360" y="1420840"/>
                </a:lnTo>
                <a:lnTo>
                  <a:pt x="0" y="1420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379717" y="315156"/>
            <a:ext cx="3054068" cy="4005237"/>
          </a:xfrm>
          <a:prstGeom prst="rect">
            <a:avLst/>
          </a:prstGeom>
        </p:spPr>
        <p:txBody>
          <a:bodyPr lIns="0" tIns="0" rIns="0" bIns="0" rtlCol="0" anchor="t">
            <a:spAutoFit/>
          </a:bodyPr>
          <a:lstStyle/>
          <a:p>
            <a:pPr marL="445514" lvl="1" indent="-222757" algn="l">
              <a:lnSpc>
                <a:spcPts val="2888"/>
              </a:lnSpc>
              <a:buFont typeface="Arial"/>
              <a:buChar char="•"/>
            </a:pPr>
            <a:r>
              <a:rPr lang="en-US" sz="2063" b="1">
                <a:solidFill>
                  <a:srgbClr val="000000"/>
                </a:solidFill>
                <a:latin typeface="Calibri (MS) Bold"/>
                <a:ea typeface="Calibri (MS) Bold"/>
                <a:cs typeface="Calibri (MS) Bold"/>
                <a:sym typeface="Calibri (MS) Bold"/>
              </a:rPr>
              <a:t>Do you see “love-hate” dynamics in your sibling or your children’s sibling relationships?</a:t>
            </a:r>
          </a:p>
          <a:p>
            <a:pPr algn="l">
              <a:lnSpc>
                <a:spcPts val="2888"/>
              </a:lnSpc>
            </a:pPr>
            <a:endParaRPr lang="en-US" sz="2063" b="1">
              <a:solidFill>
                <a:srgbClr val="000000"/>
              </a:solidFill>
              <a:latin typeface="Calibri (MS) Bold"/>
              <a:ea typeface="Calibri (MS) Bold"/>
              <a:cs typeface="Calibri (MS) Bold"/>
              <a:sym typeface="Calibri (MS) Bold"/>
            </a:endParaRPr>
          </a:p>
          <a:p>
            <a:pPr marL="445514" lvl="1" indent="-222757" algn="l">
              <a:lnSpc>
                <a:spcPts val="2888"/>
              </a:lnSpc>
              <a:buFont typeface="Arial"/>
              <a:buChar char="•"/>
            </a:pPr>
            <a:r>
              <a:rPr lang="en-US" sz="2063" b="1">
                <a:solidFill>
                  <a:srgbClr val="000000"/>
                </a:solidFill>
                <a:latin typeface="Calibri (MS) Bold"/>
                <a:ea typeface="Calibri (MS) Bold"/>
                <a:cs typeface="Calibri (MS) Bold"/>
                <a:sym typeface="Calibri (MS) Bold"/>
              </a:rPr>
              <a:t>If no siblings, have you noticed siblings who fight but defend each other against outsiders?</a:t>
            </a:r>
          </a:p>
        </p:txBody>
      </p:sp>
      <p:sp>
        <p:nvSpPr>
          <p:cNvPr id="5" name="TextBox 5"/>
          <p:cNvSpPr txBox="1"/>
          <p:nvPr/>
        </p:nvSpPr>
        <p:spPr>
          <a:xfrm>
            <a:off x="288525" y="102110"/>
            <a:ext cx="1963809" cy="1173095"/>
          </a:xfrm>
          <a:prstGeom prst="rect">
            <a:avLst/>
          </a:prstGeom>
        </p:spPr>
        <p:txBody>
          <a:bodyPr lIns="0" tIns="0" rIns="0" bIns="0" rtlCol="0" anchor="t">
            <a:spAutoFit/>
          </a:bodyPr>
          <a:lstStyle/>
          <a:p>
            <a:pPr algn="ctr">
              <a:lnSpc>
                <a:spcPts val="3066"/>
              </a:lnSpc>
              <a:spcBef>
                <a:spcPct val="0"/>
              </a:spcBef>
            </a:pPr>
            <a:r>
              <a:rPr lang="en-US" sz="2190" b="1">
                <a:solidFill>
                  <a:srgbClr val="000000"/>
                </a:solidFill>
                <a:latin typeface="Calibri (MS) Bold"/>
                <a:ea typeface="Calibri (MS) Bold"/>
                <a:cs typeface="Calibri (MS) Bold"/>
                <a:sym typeface="Calibri (MS) Bold"/>
              </a:rPr>
              <a:t>Siblings </a:t>
            </a:r>
          </a:p>
          <a:p>
            <a:pPr algn="ctr">
              <a:lnSpc>
                <a:spcPts val="3066"/>
              </a:lnSpc>
              <a:spcBef>
                <a:spcPct val="0"/>
              </a:spcBef>
            </a:pPr>
            <a:r>
              <a:rPr lang="en-US" sz="2190" b="1">
                <a:solidFill>
                  <a:srgbClr val="000000"/>
                </a:solidFill>
                <a:latin typeface="Calibri (MS) Bold"/>
                <a:ea typeface="Calibri (MS) Bold"/>
                <a:cs typeface="Calibri (MS) Bold"/>
                <a:sym typeface="Calibri (MS) Bold"/>
              </a:rPr>
              <a:t> Unique Relationship</a:t>
            </a:r>
          </a:p>
        </p:txBody>
      </p:sp>
    </p:spTree>
    <p:extLst>
      <p:ext uri="{BB962C8B-B14F-4D97-AF65-F5344CB8AC3E}">
        <p14:creationId xmlns:p14="http://schemas.microsoft.com/office/powerpoint/2010/main" val="3245583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02687-E80F-31F8-B675-BDB07DFAD9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20A358-FF9C-9587-5FD2-5385DDEFDB91}"/>
              </a:ext>
            </a:extLst>
          </p:cNvPr>
          <p:cNvSpPr/>
          <p:nvPr/>
        </p:nvSpPr>
        <p:spPr>
          <a:xfrm>
            <a:off x="0" y="21100"/>
            <a:ext cx="9753600" cy="7294100"/>
          </a:xfrm>
          <a:custGeom>
            <a:avLst/>
            <a:gdLst/>
            <a:ahLst/>
            <a:cxnLst/>
            <a:rect l="l" t="t" r="r" b="b"/>
            <a:pathLst>
              <a:path w="9753600" h="7294100">
                <a:moveTo>
                  <a:pt x="0" y="0"/>
                </a:moveTo>
                <a:lnTo>
                  <a:pt x="9753600" y="0"/>
                </a:lnTo>
                <a:lnTo>
                  <a:pt x="9753600" y="7294100"/>
                </a:lnTo>
                <a:lnTo>
                  <a:pt x="0" y="7294100"/>
                </a:lnTo>
                <a:lnTo>
                  <a:pt x="0" y="0"/>
                </a:lnTo>
                <a:close/>
              </a:path>
            </a:pathLst>
          </a:custGeom>
          <a:blipFill>
            <a:blip r:embed="rId3"/>
            <a:stretch>
              <a:fillRect t="-7937" r="-30065" b="-79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045BEE56-230F-1F53-2094-372FD2ACA39C}"/>
              </a:ext>
            </a:extLst>
          </p:cNvPr>
          <p:cNvGrpSpPr/>
          <p:nvPr/>
        </p:nvGrpSpPr>
        <p:grpSpPr>
          <a:xfrm>
            <a:off x="132925" y="21100"/>
            <a:ext cx="2067360" cy="1420840"/>
            <a:chOff x="0" y="0"/>
            <a:chExt cx="2756480" cy="1894453"/>
          </a:xfrm>
        </p:grpSpPr>
        <p:sp>
          <p:nvSpPr>
            <p:cNvPr id="4" name="Freeform 4">
              <a:extLst>
                <a:ext uri="{FF2B5EF4-FFF2-40B4-BE49-F238E27FC236}">
                  <a16:creationId xmlns:a16="http://schemas.microsoft.com/office/drawing/2014/main" id="{8D30C952-8AEE-CA46-C9A8-DAC1C257AEF6}"/>
                </a:ext>
              </a:extLst>
            </p:cNvPr>
            <p:cNvSpPr/>
            <p:nvPr/>
          </p:nvSpPr>
          <p:spPr>
            <a:xfrm>
              <a:off x="0" y="0"/>
              <a:ext cx="2756480" cy="1894453"/>
            </a:xfrm>
            <a:custGeom>
              <a:avLst/>
              <a:gdLst/>
              <a:ahLst/>
              <a:cxnLst/>
              <a:rect l="l" t="t" r="r" b="b"/>
              <a:pathLst>
                <a:path w="2756480" h="1894453">
                  <a:moveTo>
                    <a:pt x="0" y="0"/>
                  </a:moveTo>
                  <a:lnTo>
                    <a:pt x="2756480" y="0"/>
                  </a:lnTo>
                  <a:lnTo>
                    <a:pt x="2756480" y="1894453"/>
                  </a:lnTo>
                  <a:lnTo>
                    <a:pt x="0" y="189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3960C3D-2561-7FAC-BD25-33804CCF3B74}"/>
                </a:ext>
              </a:extLst>
            </p:cNvPr>
            <p:cNvSpPr txBox="1"/>
            <p:nvPr/>
          </p:nvSpPr>
          <p:spPr>
            <a:xfrm>
              <a:off x="69034" y="136589"/>
              <a:ext cx="2618411" cy="1535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Different Types of Sibling Relationships</a:t>
              </a:r>
            </a:p>
          </p:txBody>
        </p:sp>
      </p:grpSp>
      <p:grpSp>
        <p:nvGrpSpPr>
          <p:cNvPr id="6" name="Group 6">
            <a:extLst>
              <a:ext uri="{FF2B5EF4-FFF2-40B4-BE49-F238E27FC236}">
                <a16:creationId xmlns:a16="http://schemas.microsoft.com/office/drawing/2014/main" id="{3049ECB1-20D8-F6E2-58DA-0CB96CD3211A}"/>
              </a:ext>
            </a:extLst>
          </p:cNvPr>
          <p:cNvGrpSpPr/>
          <p:nvPr/>
        </p:nvGrpSpPr>
        <p:grpSpPr>
          <a:xfrm>
            <a:off x="286240" y="3920024"/>
            <a:ext cx="3283793" cy="3205623"/>
            <a:chOff x="0" y="0"/>
            <a:chExt cx="4378391" cy="4274164"/>
          </a:xfrm>
        </p:grpSpPr>
        <p:sp>
          <p:nvSpPr>
            <p:cNvPr id="7" name="Freeform 7">
              <a:extLst>
                <a:ext uri="{FF2B5EF4-FFF2-40B4-BE49-F238E27FC236}">
                  <a16:creationId xmlns:a16="http://schemas.microsoft.com/office/drawing/2014/main" id="{4C5591FE-AC88-977F-EE3E-78B1EA9AEB70}"/>
                </a:ext>
              </a:extLst>
            </p:cNvPr>
            <p:cNvSpPr/>
            <p:nvPr/>
          </p:nvSpPr>
          <p:spPr>
            <a:xfrm>
              <a:off x="104227" y="0"/>
              <a:ext cx="4274164" cy="4274164"/>
            </a:xfrm>
            <a:custGeom>
              <a:avLst/>
              <a:gdLst/>
              <a:ahLst/>
              <a:cxnLst/>
              <a:rect l="l" t="t" r="r" b="b"/>
              <a:pathLst>
                <a:path w="4274164" h="4274164">
                  <a:moveTo>
                    <a:pt x="0" y="0"/>
                  </a:moveTo>
                  <a:lnTo>
                    <a:pt x="4274164" y="0"/>
                  </a:lnTo>
                  <a:lnTo>
                    <a:pt x="4274164" y="4274164"/>
                  </a:lnTo>
                  <a:lnTo>
                    <a:pt x="0" y="42741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A7D00792-2886-6E96-0896-6D0477692A7A}"/>
                </a:ext>
              </a:extLst>
            </p:cNvPr>
            <p:cNvSpPr txBox="1"/>
            <p:nvPr/>
          </p:nvSpPr>
          <p:spPr>
            <a:xfrm>
              <a:off x="0" y="233061"/>
              <a:ext cx="3960783" cy="3731843"/>
            </a:xfrm>
            <a:prstGeom prst="rect">
              <a:avLst/>
            </a:prstGeom>
          </p:spPr>
          <p:txBody>
            <a:bodyPr lIns="0" tIns="0" rIns="0" bIns="0" rtlCol="0" anchor="t">
              <a:spAutoFit/>
            </a:bodyPr>
            <a:lstStyle/>
            <a:p>
              <a:pPr marL="433252" marR="0" lvl="1" indent="-216626" algn="l" defTabSz="914400" rtl="0" eaLnBrk="1" fontAlgn="auto" latinLnBrk="0" hangingPunct="1">
                <a:lnSpc>
                  <a:spcPts val="2809"/>
                </a:lnSpc>
                <a:spcBef>
                  <a:spcPts val="0"/>
                </a:spcBef>
                <a:spcAft>
                  <a:spcPts val="0"/>
                </a:spcAft>
                <a:buClrTx/>
                <a:buSzTx/>
                <a:buFont typeface="Arial"/>
                <a:buChar char="•"/>
                <a:tabLst/>
                <a:defRPr/>
              </a:pPr>
              <a:r>
                <a:rPr kumimoji="0" lang="en-US" sz="200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would you define the relationship between your children?</a:t>
              </a:r>
            </a:p>
            <a:p>
              <a:pPr marL="0" marR="0" lvl="0" indent="0" algn="l" defTabSz="914400" rtl="0" eaLnBrk="1" fontAlgn="auto" latinLnBrk="0" hangingPunct="1">
                <a:lnSpc>
                  <a:spcPts val="2809"/>
                </a:lnSpc>
                <a:spcBef>
                  <a:spcPts val="0"/>
                </a:spcBef>
                <a:spcAft>
                  <a:spcPts val="0"/>
                </a:spcAft>
                <a:buClrTx/>
                <a:buSzTx/>
                <a:buFontTx/>
                <a:buNone/>
                <a:tabLst/>
                <a:defRPr/>
              </a:pPr>
              <a:endParaRPr kumimoji="0" lang="en-US" sz="200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3252" marR="0" lvl="1" indent="-216626" algn="l" defTabSz="914400" rtl="0" eaLnBrk="1" fontAlgn="auto" latinLnBrk="0" hangingPunct="1">
                <a:lnSpc>
                  <a:spcPts val="2809"/>
                </a:lnSpc>
                <a:spcBef>
                  <a:spcPts val="0"/>
                </a:spcBef>
                <a:spcAft>
                  <a:spcPts val="0"/>
                </a:spcAft>
                <a:buClrTx/>
                <a:buSzTx/>
                <a:buFont typeface="Arial"/>
                <a:buChar char="•"/>
                <a:tabLst/>
                <a:defRPr/>
              </a:pPr>
              <a:r>
                <a:rPr kumimoji="0" lang="en-US" sz="200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If adding another child, what do you hope their relationship will be like?</a:t>
              </a:r>
            </a:p>
          </p:txBody>
        </p:sp>
      </p:grpSp>
    </p:spTree>
    <p:extLst>
      <p:ext uri="{BB962C8B-B14F-4D97-AF65-F5344CB8AC3E}">
        <p14:creationId xmlns:p14="http://schemas.microsoft.com/office/powerpoint/2010/main" val="230639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93F"/>
        </a:solidFill>
        <a:effectLst/>
      </p:bgPr>
    </p:bg>
    <p:spTree>
      <p:nvGrpSpPr>
        <p:cNvPr id="1" name="">
          <a:extLst>
            <a:ext uri="{FF2B5EF4-FFF2-40B4-BE49-F238E27FC236}">
              <a16:creationId xmlns:a16="http://schemas.microsoft.com/office/drawing/2014/main" id="{4C6472DD-8E78-4BF6-A357-B6F27B9A7E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D3D747-FB24-DE8F-B15A-9F79F21C5929}"/>
              </a:ext>
            </a:extLst>
          </p:cNvPr>
          <p:cNvSpPr/>
          <p:nvPr/>
        </p:nvSpPr>
        <p:spPr>
          <a:xfrm>
            <a:off x="5727204" y="487594"/>
            <a:ext cx="3799479" cy="4891283"/>
          </a:xfrm>
          <a:custGeom>
            <a:avLst/>
            <a:gdLst/>
            <a:ahLst/>
            <a:cxnLst/>
            <a:rect l="l" t="t" r="r" b="b"/>
            <a:pathLst>
              <a:path w="3799479" h="4891283">
                <a:moveTo>
                  <a:pt x="0" y="0"/>
                </a:moveTo>
                <a:lnTo>
                  <a:pt x="3799479" y="0"/>
                </a:lnTo>
                <a:lnTo>
                  <a:pt x="3799479" y="4891283"/>
                </a:lnTo>
                <a:lnTo>
                  <a:pt x="0" y="4891283"/>
                </a:lnTo>
                <a:lnTo>
                  <a:pt x="0" y="0"/>
                </a:lnTo>
                <a:close/>
              </a:path>
            </a:pathLst>
          </a:custGeom>
          <a:blipFill>
            <a:blip r:embed="rId3"/>
            <a:stretch>
              <a:fillRect/>
            </a:stretch>
          </a:blipFill>
          <a:ln w="38100" cap="sq">
            <a:solidFill>
              <a:srgbClr val="875A8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F7A9888-CD5E-72F0-AC76-1B8F49B98EB1}"/>
              </a:ext>
            </a:extLst>
          </p:cNvPr>
          <p:cNvSpPr/>
          <p:nvPr/>
        </p:nvSpPr>
        <p:spPr>
          <a:xfrm>
            <a:off x="4714098" y="2265282"/>
            <a:ext cx="3434327" cy="4451069"/>
          </a:xfrm>
          <a:custGeom>
            <a:avLst/>
            <a:gdLst/>
            <a:ahLst/>
            <a:cxnLst/>
            <a:rect l="l" t="t" r="r" b="b"/>
            <a:pathLst>
              <a:path w="3434327" h="4451069">
                <a:moveTo>
                  <a:pt x="0" y="0"/>
                </a:moveTo>
                <a:lnTo>
                  <a:pt x="3434328" y="0"/>
                </a:lnTo>
                <a:lnTo>
                  <a:pt x="3434328" y="4451069"/>
                </a:lnTo>
                <a:lnTo>
                  <a:pt x="0" y="4451069"/>
                </a:lnTo>
                <a:lnTo>
                  <a:pt x="0" y="0"/>
                </a:lnTo>
                <a:close/>
              </a:path>
            </a:pathLst>
          </a:custGeom>
          <a:blipFill>
            <a:blip r:embed="rId4"/>
            <a:stretch>
              <a:fillRect/>
            </a:stretch>
          </a:blipFill>
          <a:ln w="38100" cap="sq">
            <a:solidFill>
              <a:srgbClr val="A8667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BAABF55-D02B-26A3-151C-3B64087B886A}"/>
              </a:ext>
            </a:extLst>
          </p:cNvPr>
          <p:cNvSpPr/>
          <p:nvPr/>
        </p:nvSpPr>
        <p:spPr>
          <a:xfrm>
            <a:off x="1671805" y="3657600"/>
            <a:ext cx="3405333" cy="3725900"/>
          </a:xfrm>
          <a:custGeom>
            <a:avLst/>
            <a:gdLst/>
            <a:ahLst/>
            <a:cxnLst/>
            <a:rect l="l" t="t" r="r" b="b"/>
            <a:pathLst>
              <a:path w="3405333" h="3725900">
                <a:moveTo>
                  <a:pt x="0" y="0"/>
                </a:moveTo>
                <a:lnTo>
                  <a:pt x="3405333" y="0"/>
                </a:lnTo>
                <a:lnTo>
                  <a:pt x="3405333" y="3725900"/>
                </a:lnTo>
                <a:lnTo>
                  <a:pt x="0" y="3725900"/>
                </a:lnTo>
                <a:lnTo>
                  <a:pt x="0" y="0"/>
                </a:lnTo>
                <a:close/>
              </a:path>
            </a:pathLst>
          </a:custGeom>
          <a:blipFill>
            <a:blip r:embed="rId5"/>
            <a:stretch>
              <a:fillRect l="-38077" r="-36822" b="-65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649F1E0-654E-9B7D-3948-BD9A9570BBBD}"/>
              </a:ext>
            </a:extLst>
          </p:cNvPr>
          <p:cNvSpPr/>
          <p:nvPr/>
        </p:nvSpPr>
        <p:spPr>
          <a:xfrm>
            <a:off x="508206" y="0"/>
            <a:ext cx="2327197" cy="1599419"/>
          </a:xfrm>
          <a:custGeom>
            <a:avLst/>
            <a:gdLst/>
            <a:ahLst/>
            <a:cxnLst/>
            <a:rect l="l" t="t" r="r" b="b"/>
            <a:pathLst>
              <a:path w="2327197" h="1599419">
                <a:moveTo>
                  <a:pt x="0" y="0"/>
                </a:moveTo>
                <a:lnTo>
                  <a:pt x="2327197" y="0"/>
                </a:lnTo>
                <a:lnTo>
                  <a:pt x="2327197" y="1599419"/>
                </a:lnTo>
                <a:lnTo>
                  <a:pt x="0" y="15994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0564D4F-9282-4375-C332-24D2898AC4B3}"/>
              </a:ext>
            </a:extLst>
          </p:cNvPr>
          <p:cNvSpPr txBox="1"/>
          <p:nvPr/>
        </p:nvSpPr>
        <p:spPr>
          <a:xfrm>
            <a:off x="689900" y="80765"/>
            <a:ext cx="1963809" cy="1361689"/>
          </a:xfrm>
          <a:prstGeom prst="rect">
            <a:avLst/>
          </a:prstGeom>
        </p:spPr>
        <p:txBody>
          <a:bodyPr lIns="0" tIns="0" rIns="0" bIns="0" rtlCol="0" anchor="t">
            <a:spAutoFit/>
          </a:bodyPr>
          <a:lstStyle/>
          <a:p>
            <a:pPr marL="0" marR="0" lvl="0" indent="0" algn="ctr" defTabSz="914400" rtl="0" eaLnBrk="1" fontAlgn="auto" latinLnBrk="0" hangingPunct="1">
              <a:lnSpc>
                <a:spcPts val="2646"/>
              </a:lnSpc>
              <a:spcBef>
                <a:spcPct val="0"/>
              </a:spcBef>
              <a:spcAft>
                <a:spcPts val="0"/>
              </a:spcAft>
              <a:buClrTx/>
              <a:buSzTx/>
              <a:buFontTx/>
              <a:buNone/>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Development and Change in the Sibling Relationships</a:t>
            </a:r>
          </a:p>
        </p:txBody>
      </p:sp>
      <p:sp>
        <p:nvSpPr>
          <p:cNvPr id="7" name="TextBox 7">
            <a:extLst>
              <a:ext uri="{FF2B5EF4-FFF2-40B4-BE49-F238E27FC236}">
                <a16:creationId xmlns:a16="http://schemas.microsoft.com/office/drawing/2014/main" id="{D6ACE8C0-494F-82BD-4B6E-059075C7B4FB}"/>
              </a:ext>
            </a:extLst>
          </p:cNvPr>
          <p:cNvSpPr txBox="1"/>
          <p:nvPr/>
        </p:nvSpPr>
        <p:spPr>
          <a:xfrm>
            <a:off x="126155" y="2300782"/>
            <a:ext cx="3248317" cy="3078095"/>
          </a:xfrm>
          <a:prstGeom prst="rect">
            <a:avLst/>
          </a:prstGeom>
        </p:spPr>
        <p:txBody>
          <a:bodyPr lIns="0" tIns="0" rIns="0" bIns="0" rtlCol="0" anchor="t">
            <a:spAutoFit/>
          </a:bodyPr>
          <a:lstStyle/>
          <a:p>
            <a:pPr marL="472858" marR="0" lvl="1" indent="-236429" algn="l" defTabSz="914400" rtl="0" eaLnBrk="1" fontAlgn="auto" latinLnBrk="0" hangingPunct="1">
              <a:lnSpc>
                <a:spcPts val="3066"/>
              </a:lnSpc>
              <a:spcBef>
                <a:spcPts val="0"/>
              </a:spcBef>
              <a:spcAft>
                <a:spcPts val="0"/>
              </a:spcAft>
              <a:buClrTx/>
              <a:buSzTx/>
              <a:buFont typeface="Arial"/>
              <a:buChar char="•"/>
              <a:tabLst/>
              <a:defRPr/>
            </a:pPr>
            <a:r>
              <a:rPr kumimoji="0" lang="en-US" sz="21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did you prepare your child(ren) for a new sibling?</a:t>
            </a:r>
          </a:p>
          <a:p>
            <a:pPr marL="0" marR="0" lvl="0" indent="0" algn="l" defTabSz="914400" rtl="0" eaLnBrk="1" fontAlgn="auto" latinLnBrk="0" hangingPunct="1">
              <a:lnSpc>
                <a:spcPts val="3066"/>
              </a:lnSpc>
              <a:spcBef>
                <a:spcPts val="0"/>
              </a:spcBef>
              <a:spcAft>
                <a:spcPts val="0"/>
              </a:spcAft>
              <a:buClrTx/>
              <a:buSzTx/>
              <a:buFontTx/>
              <a:buNone/>
              <a:tabLst/>
              <a:defRPr/>
            </a:pPr>
            <a:endParaRPr kumimoji="0" lang="en-US" sz="21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72858" marR="0" lvl="1" indent="-236429" algn="l" defTabSz="914400" rtl="0" eaLnBrk="1" fontAlgn="auto" latinLnBrk="0" hangingPunct="1">
              <a:lnSpc>
                <a:spcPts val="3066"/>
              </a:lnSpc>
              <a:spcBef>
                <a:spcPts val="0"/>
              </a:spcBef>
              <a:spcAft>
                <a:spcPts val="0"/>
              </a:spcAft>
              <a:buClrTx/>
              <a:buSzTx/>
              <a:buFont typeface="Arial"/>
              <a:buChar char="•"/>
              <a:tabLst/>
              <a:defRPr/>
            </a:pPr>
            <a:r>
              <a:rPr kumimoji="0" lang="en-US" sz="21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Did you start any rituals, and are they still part of your routine?</a:t>
            </a:r>
          </a:p>
        </p:txBody>
      </p:sp>
    </p:spTree>
    <p:extLst>
      <p:ext uri="{BB962C8B-B14F-4D97-AF65-F5344CB8AC3E}">
        <p14:creationId xmlns:p14="http://schemas.microsoft.com/office/powerpoint/2010/main" val="291258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5A71"/>
        </a:solidFill>
        <a:effectLst/>
      </p:bgPr>
    </p:bg>
    <p:spTree>
      <p:nvGrpSpPr>
        <p:cNvPr id="1" name="">
          <a:extLst>
            <a:ext uri="{FF2B5EF4-FFF2-40B4-BE49-F238E27FC236}">
              <a16:creationId xmlns:a16="http://schemas.microsoft.com/office/drawing/2014/main" id="{0CE11BAB-2094-BBCA-D3D6-F56A5125B02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BE62D2-112D-EB56-887F-BFAE0321B482}"/>
              </a:ext>
            </a:extLst>
          </p:cNvPr>
          <p:cNvSpPr/>
          <p:nvPr/>
        </p:nvSpPr>
        <p:spPr>
          <a:xfrm>
            <a:off x="246478" y="1866321"/>
            <a:ext cx="4012534" cy="5191133"/>
          </a:xfrm>
          <a:custGeom>
            <a:avLst/>
            <a:gdLst/>
            <a:ahLst/>
            <a:cxnLst/>
            <a:rect l="l" t="t" r="r" b="b"/>
            <a:pathLst>
              <a:path w="4012534" h="5191133">
                <a:moveTo>
                  <a:pt x="0" y="0"/>
                </a:moveTo>
                <a:lnTo>
                  <a:pt x="4012534" y="0"/>
                </a:lnTo>
                <a:lnTo>
                  <a:pt x="4012534" y="5191133"/>
                </a:lnTo>
                <a:lnTo>
                  <a:pt x="0" y="5191133"/>
                </a:lnTo>
                <a:lnTo>
                  <a:pt x="0" y="0"/>
                </a:lnTo>
                <a:close/>
              </a:path>
            </a:pathLst>
          </a:custGeom>
          <a:blipFill>
            <a:blip r:embed="rId3"/>
            <a:stretch>
              <a:fillRect/>
            </a:stretch>
          </a:blipFill>
          <a:ln w="38100" cap="sq">
            <a:solidFill>
              <a:srgbClr val="24201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C1F09EE-84FF-E57A-ACAB-F330F0AAA583}"/>
              </a:ext>
            </a:extLst>
          </p:cNvPr>
          <p:cNvSpPr/>
          <p:nvPr/>
        </p:nvSpPr>
        <p:spPr>
          <a:xfrm>
            <a:off x="3820851" y="3362506"/>
            <a:ext cx="5932749" cy="3952694"/>
          </a:xfrm>
          <a:custGeom>
            <a:avLst/>
            <a:gdLst/>
            <a:ahLst/>
            <a:cxnLst/>
            <a:rect l="l" t="t" r="r" b="b"/>
            <a:pathLst>
              <a:path w="5932749" h="3952694">
                <a:moveTo>
                  <a:pt x="0" y="0"/>
                </a:moveTo>
                <a:lnTo>
                  <a:pt x="5932749" y="0"/>
                </a:lnTo>
                <a:lnTo>
                  <a:pt x="5932749" y="3952694"/>
                </a:lnTo>
                <a:lnTo>
                  <a:pt x="0" y="39526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74B1C0CA-3D77-10BD-5AC0-89797F7AD2E6}"/>
              </a:ext>
            </a:extLst>
          </p:cNvPr>
          <p:cNvGrpSpPr/>
          <p:nvPr/>
        </p:nvGrpSpPr>
        <p:grpSpPr>
          <a:xfrm>
            <a:off x="731520" y="0"/>
            <a:ext cx="2327197" cy="1599419"/>
            <a:chOff x="0" y="0"/>
            <a:chExt cx="3102929" cy="2132558"/>
          </a:xfrm>
        </p:grpSpPr>
        <p:sp>
          <p:nvSpPr>
            <p:cNvPr id="5" name="Freeform 5">
              <a:extLst>
                <a:ext uri="{FF2B5EF4-FFF2-40B4-BE49-F238E27FC236}">
                  <a16:creationId xmlns:a16="http://schemas.microsoft.com/office/drawing/2014/main" id="{0236F645-2264-9300-2E54-65FC3EFDDCB9}"/>
                </a:ext>
              </a:extLst>
            </p:cNvPr>
            <p:cNvSpPr/>
            <p:nvPr/>
          </p:nvSpPr>
          <p:spPr>
            <a:xfrm>
              <a:off x="0" y="0"/>
              <a:ext cx="3102929" cy="2132558"/>
            </a:xfrm>
            <a:custGeom>
              <a:avLst/>
              <a:gdLst/>
              <a:ahLst/>
              <a:cxnLst/>
              <a:rect l="l" t="t" r="r" b="b"/>
              <a:pathLst>
                <a:path w="3102929" h="2132558">
                  <a:moveTo>
                    <a:pt x="0" y="0"/>
                  </a:moveTo>
                  <a:lnTo>
                    <a:pt x="3102929" y="0"/>
                  </a:lnTo>
                  <a:lnTo>
                    <a:pt x="3102929" y="2132558"/>
                  </a:lnTo>
                  <a:lnTo>
                    <a:pt x="0" y="21325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FC53642-F37B-D8E4-7E87-C6F09CCE38D5}"/>
                </a:ext>
              </a:extLst>
            </p:cNvPr>
            <p:cNvSpPr txBox="1"/>
            <p:nvPr/>
          </p:nvSpPr>
          <p:spPr>
            <a:xfrm>
              <a:off x="242259" y="385490"/>
              <a:ext cx="2618411" cy="1084490"/>
            </a:xfrm>
            <a:prstGeom prst="rect">
              <a:avLst/>
            </a:prstGeom>
          </p:spPr>
          <p:txBody>
            <a:bodyPr lIns="0" tIns="0" rIns="0" bIns="0" rtlCol="0" anchor="t">
              <a:spAutoFit/>
            </a:bodyPr>
            <a:lstStyle/>
            <a:p>
              <a:pPr marL="0" marR="0" lvl="0" indent="0" algn="ctr" defTabSz="914400" rtl="0" eaLnBrk="1" fontAlgn="auto" latinLnBrk="0" hangingPunct="1">
                <a:lnSpc>
                  <a:spcPts val="3206"/>
                </a:lnSpc>
                <a:spcBef>
                  <a:spcPts val="0"/>
                </a:spcBef>
                <a:spcAft>
                  <a:spcPts val="0"/>
                </a:spcAft>
                <a:buClrTx/>
                <a:buSzTx/>
                <a:buFontTx/>
                <a:buNone/>
                <a:tabLst/>
                <a:defRPr/>
              </a:pPr>
              <a:r>
                <a:rPr kumimoji="0" lang="en-US" sz="22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Siblings in </a:t>
              </a:r>
            </a:p>
            <a:p>
              <a:pPr marL="0" marR="0" lvl="0" indent="0" algn="ctr" defTabSz="914400" rtl="0" eaLnBrk="1" fontAlgn="auto" latinLnBrk="0" hangingPunct="1">
                <a:lnSpc>
                  <a:spcPts val="3206"/>
                </a:lnSpc>
                <a:spcBef>
                  <a:spcPct val="0"/>
                </a:spcBef>
                <a:spcAft>
                  <a:spcPts val="0"/>
                </a:spcAft>
                <a:buClrTx/>
                <a:buSzTx/>
                <a:buFontTx/>
                <a:buNone/>
                <a:tabLst/>
                <a:defRPr/>
              </a:pPr>
              <a:r>
                <a:rPr kumimoji="0" lang="en-US" sz="22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Early Childhood</a:t>
              </a:r>
            </a:p>
          </p:txBody>
        </p:sp>
      </p:grpSp>
      <p:sp>
        <p:nvSpPr>
          <p:cNvPr id="7" name="Freeform 7">
            <a:extLst>
              <a:ext uri="{FF2B5EF4-FFF2-40B4-BE49-F238E27FC236}">
                <a16:creationId xmlns:a16="http://schemas.microsoft.com/office/drawing/2014/main" id="{ECD06488-E166-2781-3914-F8CE12F373DC}"/>
              </a:ext>
            </a:extLst>
          </p:cNvPr>
          <p:cNvSpPr/>
          <p:nvPr/>
        </p:nvSpPr>
        <p:spPr>
          <a:xfrm>
            <a:off x="4536045" y="57150"/>
            <a:ext cx="4194090" cy="3370521"/>
          </a:xfrm>
          <a:custGeom>
            <a:avLst/>
            <a:gdLst/>
            <a:ahLst/>
            <a:cxnLst/>
            <a:rect l="l" t="t" r="r" b="b"/>
            <a:pathLst>
              <a:path w="4194090" h="3370521">
                <a:moveTo>
                  <a:pt x="0" y="0"/>
                </a:moveTo>
                <a:lnTo>
                  <a:pt x="4194090" y="0"/>
                </a:lnTo>
                <a:lnTo>
                  <a:pt x="4194090" y="3370521"/>
                </a:lnTo>
                <a:lnTo>
                  <a:pt x="0" y="3370521"/>
                </a:lnTo>
                <a:lnTo>
                  <a:pt x="0" y="0"/>
                </a:lnTo>
                <a:close/>
              </a:path>
            </a:pathLst>
          </a:custGeom>
          <a:blipFill>
            <a:blip r:embed="rId7">
              <a:extLst>
                <a:ext uri="{96DAC541-7B7A-43D3-8B79-37D633B846F1}">
                  <asvg:svgBlip xmlns:asvg="http://schemas.microsoft.com/office/drawing/2016/SVG/main" r:embed="rId8"/>
                </a:ext>
              </a:extLst>
            </a:blip>
            <a:stretch>
              <a:fillRect b="-113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0BA7B446-18B7-A0C0-A190-C29FA93B0995}"/>
              </a:ext>
            </a:extLst>
          </p:cNvPr>
          <p:cNvSpPr/>
          <p:nvPr/>
        </p:nvSpPr>
        <p:spPr>
          <a:xfrm>
            <a:off x="6738474" y="0"/>
            <a:ext cx="3015126" cy="2803463"/>
          </a:xfrm>
          <a:custGeom>
            <a:avLst/>
            <a:gdLst/>
            <a:ahLst/>
            <a:cxnLst/>
            <a:rect l="l" t="t" r="r" b="b"/>
            <a:pathLst>
              <a:path w="3015126" h="2803463">
                <a:moveTo>
                  <a:pt x="0" y="0"/>
                </a:moveTo>
                <a:lnTo>
                  <a:pt x="3015126" y="0"/>
                </a:lnTo>
                <a:lnTo>
                  <a:pt x="3015126" y="2803463"/>
                </a:lnTo>
                <a:lnTo>
                  <a:pt x="0" y="2803463"/>
                </a:lnTo>
                <a:lnTo>
                  <a:pt x="0" y="0"/>
                </a:lnTo>
                <a:close/>
              </a:path>
            </a:pathLst>
          </a:custGeom>
          <a:blipFill>
            <a:blip r:embed="rId7">
              <a:extLst>
                <a:ext uri="{96DAC541-7B7A-43D3-8B79-37D633B846F1}">
                  <asvg:svgBlip xmlns:asvg="http://schemas.microsoft.com/office/drawing/2016/SVG/main" r:embed="rId8"/>
                </a:ext>
              </a:extLst>
            </a:blip>
            <a:stretch>
              <a:fillRect l="-37891" b="-326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FA17D4EB-0896-80CB-1220-FA03D7261FE6}"/>
              </a:ext>
            </a:extLst>
          </p:cNvPr>
          <p:cNvSpPr/>
          <p:nvPr/>
        </p:nvSpPr>
        <p:spPr>
          <a:xfrm>
            <a:off x="4431270" y="2284486"/>
            <a:ext cx="4144932" cy="1500291"/>
          </a:xfrm>
          <a:custGeom>
            <a:avLst/>
            <a:gdLst/>
            <a:ahLst/>
            <a:cxnLst/>
            <a:rect l="l" t="t" r="r" b="b"/>
            <a:pathLst>
              <a:path w="4144932" h="1500291">
                <a:moveTo>
                  <a:pt x="0" y="0"/>
                </a:moveTo>
                <a:lnTo>
                  <a:pt x="4144932" y="0"/>
                </a:lnTo>
                <a:lnTo>
                  <a:pt x="4144932" y="1500291"/>
                </a:lnTo>
                <a:lnTo>
                  <a:pt x="0" y="1500291"/>
                </a:lnTo>
                <a:lnTo>
                  <a:pt x="0" y="0"/>
                </a:lnTo>
                <a:close/>
              </a:path>
            </a:pathLst>
          </a:custGeom>
          <a:blipFill>
            <a:blip r:embed="rId7">
              <a:extLst>
                <a:ext uri="{96DAC541-7B7A-43D3-8B79-37D633B846F1}">
                  <asvg:svgBlip xmlns:asvg="http://schemas.microsoft.com/office/drawing/2016/SVG/main" r:embed="rId8"/>
                </a:ext>
              </a:extLst>
            </a:blip>
            <a:stretch>
              <a:fillRect t="-87361" r="-1185" b="-627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D64E31C4-6C7F-8FF7-524C-94AE0D93425B}"/>
              </a:ext>
            </a:extLst>
          </p:cNvPr>
          <p:cNvSpPr/>
          <p:nvPr/>
        </p:nvSpPr>
        <p:spPr>
          <a:xfrm>
            <a:off x="6694670" y="2201156"/>
            <a:ext cx="3058930" cy="1467438"/>
          </a:xfrm>
          <a:custGeom>
            <a:avLst/>
            <a:gdLst/>
            <a:ahLst/>
            <a:cxnLst/>
            <a:rect l="l" t="t" r="r" b="b"/>
            <a:pathLst>
              <a:path w="3058930" h="1467438">
                <a:moveTo>
                  <a:pt x="0" y="0"/>
                </a:moveTo>
                <a:lnTo>
                  <a:pt x="3058930" y="0"/>
                </a:lnTo>
                <a:lnTo>
                  <a:pt x="3058930" y="1467438"/>
                </a:lnTo>
                <a:lnTo>
                  <a:pt x="0" y="1467438"/>
                </a:lnTo>
                <a:lnTo>
                  <a:pt x="0" y="0"/>
                </a:lnTo>
                <a:close/>
              </a:path>
            </a:pathLst>
          </a:custGeom>
          <a:blipFill>
            <a:blip r:embed="rId7">
              <a:extLst>
                <a:ext uri="{96DAC541-7B7A-43D3-8B79-37D633B846F1}">
                  <asvg:svgBlip xmlns:asvg="http://schemas.microsoft.com/office/drawing/2016/SVG/main" r:embed="rId8"/>
                </a:ext>
              </a:extLst>
            </a:blip>
            <a:stretch>
              <a:fillRect l="-37109" t="-92025" b="-636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BEDA8FF2-F71A-D5E1-CA65-EF9FFE8B618B}"/>
              </a:ext>
            </a:extLst>
          </p:cNvPr>
          <p:cNvSpPr/>
          <p:nvPr/>
        </p:nvSpPr>
        <p:spPr>
          <a:xfrm>
            <a:off x="6567536" y="2270683"/>
            <a:ext cx="3157489" cy="2419220"/>
          </a:xfrm>
          <a:custGeom>
            <a:avLst/>
            <a:gdLst/>
            <a:ahLst/>
            <a:cxnLst/>
            <a:rect l="l" t="t" r="r" b="b"/>
            <a:pathLst>
              <a:path w="3157489" h="2419220">
                <a:moveTo>
                  <a:pt x="0" y="0"/>
                </a:moveTo>
                <a:lnTo>
                  <a:pt x="3157489" y="0"/>
                </a:lnTo>
                <a:lnTo>
                  <a:pt x="3157489" y="2419220"/>
                </a:lnTo>
                <a:lnTo>
                  <a:pt x="0" y="2419220"/>
                </a:lnTo>
                <a:lnTo>
                  <a:pt x="0" y="0"/>
                </a:lnTo>
                <a:close/>
              </a:path>
            </a:pathLst>
          </a:custGeom>
          <a:blipFill>
            <a:blip r:embed="rId7">
              <a:extLst>
                <a:ext uri="{96DAC541-7B7A-43D3-8B79-37D633B846F1}">
                  <asvg:svgBlip xmlns:asvg="http://schemas.microsoft.com/office/drawing/2016/SVG/main" r:embed="rId8"/>
                </a:ext>
              </a:extLst>
            </a:blip>
            <a:stretch>
              <a:fillRect l="-32829" t="-550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0FF88DAD-34F8-7047-0948-F2BC9C8538DF}"/>
              </a:ext>
            </a:extLst>
          </p:cNvPr>
          <p:cNvSpPr/>
          <p:nvPr/>
        </p:nvSpPr>
        <p:spPr>
          <a:xfrm rot="821543">
            <a:off x="6530741" y="3115012"/>
            <a:ext cx="669141" cy="470072"/>
          </a:xfrm>
          <a:custGeom>
            <a:avLst/>
            <a:gdLst/>
            <a:ahLst/>
            <a:cxnLst/>
            <a:rect l="l" t="t" r="r" b="b"/>
            <a:pathLst>
              <a:path w="669141" h="470072">
                <a:moveTo>
                  <a:pt x="0" y="0"/>
                </a:moveTo>
                <a:lnTo>
                  <a:pt x="669141" y="0"/>
                </a:lnTo>
                <a:lnTo>
                  <a:pt x="669141" y="470072"/>
                </a:lnTo>
                <a:lnTo>
                  <a:pt x="0" y="4700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F21E3DA2-D2FE-A55A-1C44-893EA3E225B2}"/>
              </a:ext>
            </a:extLst>
          </p:cNvPr>
          <p:cNvSpPr txBox="1"/>
          <p:nvPr/>
        </p:nvSpPr>
        <p:spPr>
          <a:xfrm>
            <a:off x="4933950" y="667316"/>
            <a:ext cx="4624117" cy="2695189"/>
          </a:xfrm>
          <a:prstGeom prst="rect">
            <a:avLst/>
          </a:prstGeom>
        </p:spPr>
        <p:txBody>
          <a:bodyPr lIns="0" tIns="0" rIns="0" bIns="0" rtlCol="0" anchor="t">
            <a:spAutoFit/>
          </a:bodyPr>
          <a:lstStyle/>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skills did you learn from or teach your siblings?</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skills have your children learned from or taught each other?</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Were these experiences positive or negative?</a:t>
            </a:r>
          </a:p>
        </p:txBody>
      </p:sp>
    </p:spTree>
    <p:extLst>
      <p:ext uri="{BB962C8B-B14F-4D97-AF65-F5344CB8AC3E}">
        <p14:creationId xmlns:p14="http://schemas.microsoft.com/office/powerpoint/2010/main" val="2435899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B8156"/>
        </a:solidFill>
        <a:effectLst/>
      </p:bgPr>
    </p:bg>
    <p:spTree>
      <p:nvGrpSpPr>
        <p:cNvPr id="1" name="">
          <a:extLst>
            <a:ext uri="{FF2B5EF4-FFF2-40B4-BE49-F238E27FC236}">
              <a16:creationId xmlns:a16="http://schemas.microsoft.com/office/drawing/2014/main" id="{76BB4133-912B-8CC6-E2F0-E7ECEB477C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D1B146-022B-B497-0A1C-52BCDBDB04A9}"/>
              </a:ext>
            </a:extLst>
          </p:cNvPr>
          <p:cNvSpPr/>
          <p:nvPr/>
        </p:nvSpPr>
        <p:spPr>
          <a:xfrm>
            <a:off x="243509" y="1802056"/>
            <a:ext cx="4177204" cy="5390385"/>
          </a:xfrm>
          <a:custGeom>
            <a:avLst/>
            <a:gdLst/>
            <a:ahLst/>
            <a:cxnLst/>
            <a:rect l="l" t="t" r="r" b="b"/>
            <a:pathLst>
              <a:path w="4177204" h="5390385">
                <a:moveTo>
                  <a:pt x="0" y="0"/>
                </a:moveTo>
                <a:lnTo>
                  <a:pt x="4177204" y="0"/>
                </a:lnTo>
                <a:lnTo>
                  <a:pt x="4177204" y="5390385"/>
                </a:lnTo>
                <a:lnTo>
                  <a:pt x="0" y="5390385"/>
                </a:lnTo>
                <a:lnTo>
                  <a:pt x="0" y="0"/>
                </a:lnTo>
                <a:close/>
              </a:path>
            </a:pathLst>
          </a:custGeom>
          <a:blipFill>
            <a:blip r:embed="rId3"/>
            <a:stretch>
              <a:fillRect/>
            </a:stretch>
          </a:blipFill>
          <a:ln w="38100" cap="sq">
            <a:solidFill>
              <a:srgbClr val="534B4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F904F810-0100-DE36-6719-5802C045E537}"/>
              </a:ext>
            </a:extLst>
          </p:cNvPr>
          <p:cNvGrpSpPr/>
          <p:nvPr/>
        </p:nvGrpSpPr>
        <p:grpSpPr>
          <a:xfrm>
            <a:off x="1168512" y="0"/>
            <a:ext cx="2327197" cy="1599419"/>
            <a:chOff x="0" y="0"/>
            <a:chExt cx="3102929" cy="2132558"/>
          </a:xfrm>
        </p:grpSpPr>
        <p:sp>
          <p:nvSpPr>
            <p:cNvPr id="4" name="Freeform 4">
              <a:extLst>
                <a:ext uri="{FF2B5EF4-FFF2-40B4-BE49-F238E27FC236}">
                  <a16:creationId xmlns:a16="http://schemas.microsoft.com/office/drawing/2014/main" id="{815777B7-BB37-32E0-98D6-B7C064CB6DB4}"/>
                </a:ext>
              </a:extLst>
            </p:cNvPr>
            <p:cNvSpPr/>
            <p:nvPr/>
          </p:nvSpPr>
          <p:spPr>
            <a:xfrm>
              <a:off x="0" y="0"/>
              <a:ext cx="3102929" cy="2132558"/>
            </a:xfrm>
            <a:custGeom>
              <a:avLst/>
              <a:gdLst/>
              <a:ahLst/>
              <a:cxnLst/>
              <a:rect l="l" t="t" r="r" b="b"/>
              <a:pathLst>
                <a:path w="3102929" h="2132558">
                  <a:moveTo>
                    <a:pt x="0" y="0"/>
                  </a:moveTo>
                  <a:lnTo>
                    <a:pt x="3102929" y="0"/>
                  </a:lnTo>
                  <a:lnTo>
                    <a:pt x="3102929" y="2132558"/>
                  </a:lnTo>
                  <a:lnTo>
                    <a:pt x="0" y="2132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5665CDC-968A-114C-B9B4-1661F9E5CFD6}"/>
                </a:ext>
              </a:extLst>
            </p:cNvPr>
            <p:cNvSpPr txBox="1"/>
            <p:nvPr/>
          </p:nvSpPr>
          <p:spPr>
            <a:xfrm>
              <a:off x="121129" y="355336"/>
              <a:ext cx="2860670" cy="1345686"/>
            </a:xfrm>
            <a:prstGeom prst="rect">
              <a:avLst/>
            </a:prstGeom>
          </p:spPr>
          <p:txBody>
            <a:bodyPr lIns="0" tIns="0" rIns="0" bIns="0" rtlCol="0" anchor="t">
              <a:spAutoFit/>
            </a:bodyPr>
            <a:lstStyle/>
            <a:p>
              <a:pPr marL="0" marR="0" lvl="0" indent="0" algn="ctr" defTabSz="914400" rtl="0" eaLnBrk="1" fontAlgn="auto" latinLnBrk="0" hangingPunct="1">
                <a:lnSpc>
                  <a:spcPts val="2646"/>
                </a:lnSpc>
                <a:spcBef>
                  <a:spcPts val="0"/>
                </a:spcBef>
                <a:spcAft>
                  <a:spcPts val="0"/>
                </a:spcAft>
                <a:buClrTx/>
                <a:buSzTx/>
                <a:buFontTx/>
                <a:buNone/>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 Relationships: Gender and </a:t>
              </a:r>
            </a:p>
            <a:p>
              <a:pPr marL="0" marR="0" lvl="0" indent="0" algn="ctr" defTabSz="914400" rtl="0" eaLnBrk="1" fontAlgn="auto" latinLnBrk="0" hangingPunct="1">
                <a:lnSpc>
                  <a:spcPts val="2646"/>
                </a:lnSpc>
                <a:spcBef>
                  <a:spcPct val="0"/>
                </a:spcBef>
                <a:spcAft>
                  <a:spcPts val="0"/>
                </a:spcAft>
                <a:buClrTx/>
                <a:buSzTx/>
                <a:buFontTx/>
                <a:buNone/>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Age-Spacing</a:t>
              </a:r>
            </a:p>
          </p:txBody>
        </p:sp>
      </p:grpSp>
      <p:sp>
        <p:nvSpPr>
          <p:cNvPr id="6" name="Freeform 6">
            <a:extLst>
              <a:ext uri="{FF2B5EF4-FFF2-40B4-BE49-F238E27FC236}">
                <a16:creationId xmlns:a16="http://schemas.microsoft.com/office/drawing/2014/main" id="{49413AFC-E757-C84C-FBC6-0236A51EA674}"/>
              </a:ext>
            </a:extLst>
          </p:cNvPr>
          <p:cNvSpPr/>
          <p:nvPr/>
        </p:nvSpPr>
        <p:spPr>
          <a:xfrm>
            <a:off x="4653257" y="0"/>
            <a:ext cx="3403848" cy="3421010"/>
          </a:xfrm>
          <a:custGeom>
            <a:avLst/>
            <a:gdLst/>
            <a:ahLst/>
            <a:cxnLst/>
            <a:rect l="l" t="t" r="r" b="b"/>
            <a:pathLst>
              <a:path w="3403848" h="3421010">
                <a:moveTo>
                  <a:pt x="0" y="0"/>
                </a:moveTo>
                <a:lnTo>
                  <a:pt x="3403848" y="0"/>
                </a:lnTo>
                <a:lnTo>
                  <a:pt x="3403848" y="3421010"/>
                </a:lnTo>
                <a:lnTo>
                  <a:pt x="0" y="342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642244F-E7B2-D2A1-B9EC-1222D968C77C}"/>
              </a:ext>
            </a:extLst>
          </p:cNvPr>
          <p:cNvSpPr/>
          <p:nvPr/>
        </p:nvSpPr>
        <p:spPr>
          <a:xfrm>
            <a:off x="7045096" y="24090"/>
            <a:ext cx="2796112" cy="3396920"/>
          </a:xfrm>
          <a:custGeom>
            <a:avLst/>
            <a:gdLst/>
            <a:ahLst/>
            <a:cxnLst/>
            <a:rect l="l" t="t" r="r" b="b"/>
            <a:pathLst>
              <a:path w="2796112" h="3396920">
                <a:moveTo>
                  <a:pt x="0" y="0"/>
                </a:moveTo>
                <a:lnTo>
                  <a:pt x="2796112" y="0"/>
                </a:lnTo>
                <a:lnTo>
                  <a:pt x="2796112" y="3396920"/>
                </a:lnTo>
                <a:lnTo>
                  <a:pt x="0" y="3396920"/>
                </a:lnTo>
                <a:lnTo>
                  <a:pt x="0" y="0"/>
                </a:lnTo>
                <a:close/>
              </a:path>
            </a:pathLst>
          </a:custGeom>
          <a:blipFill>
            <a:blip r:embed="rId6">
              <a:extLst>
                <a:ext uri="{96DAC541-7B7A-43D3-8B79-37D633B846F1}">
                  <asvg:svgBlip xmlns:asvg="http://schemas.microsoft.com/office/drawing/2016/SVG/main" r:embed="rId7"/>
                </a:ext>
              </a:extLst>
            </a:blip>
            <a:stretch>
              <a:fillRect l="-21735" t="-7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CC6302C5-26B8-011F-3DAD-DF1EB1E07F76}"/>
              </a:ext>
            </a:extLst>
          </p:cNvPr>
          <p:cNvSpPr/>
          <p:nvPr/>
        </p:nvSpPr>
        <p:spPr>
          <a:xfrm>
            <a:off x="7045096" y="1991938"/>
            <a:ext cx="2796112" cy="2837504"/>
          </a:xfrm>
          <a:custGeom>
            <a:avLst/>
            <a:gdLst/>
            <a:ahLst/>
            <a:cxnLst/>
            <a:rect l="l" t="t" r="r" b="b"/>
            <a:pathLst>
              <a:path w="2796112" h="2837504">
                <a:moveTo>
                  <a:pt x="0" y="0"/>
                </a:moveTo>
                <a:lnTo>
                  <a:pt x="2796112" y="0"/>
                </a:lnTo>
                <a:lnTo>
                  <a:pt x="2796112" y="2837504"/>
                </a:lnTo>
                <a:lnTo>
                  <a:pt x="0" y="2837504"/>
                </a:lnTo>
                <a:lnTo>
                  <a:pt x="0" y="0"/>
                </a:lnTo>
                <a:close/>
              </a:path>
            </a:pathLst>
          </a:custGeom>
          <a:blipFill>
            <a:blip r:embed="rId6">
              <a:extLst>
                <a:ext uri="{96DAC541-7B7A-43D3-8B79-37D633B846F1}">
                  <asvg:svgBlip xmlns:asvg="http://schemas.microsoft.com/office/drawing/2016/SVG/main" r:embed="rId7"/>
                </a:ext>
              </a:extLst>
            </a:blip>
            <a:stretch>
              <a:fillRect l="-21735" t="-205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2C857E1B-3F95-9B90-4899-3D67279C45A7}"/>
              </a:ext>
            </a:extLst>
          </p:cNvPr>
          <p:cNvSpPr/>
          <p:nvPr/>
        </p:nvSpPr>
        <p:spPr>
          <a:xfrm>
            <a:off x="4745380" y="2200008"/>
            <a:ext cx="2683001" cy="2629434"/>
          </a:xfrm>
          <a:custGeom>
            <a:avLst/>
            <a:gdLst/>
            <a:ahLst/>
            <a:cxnLst/>
            <a:rect l="l" t="t" r="r" b="b"/>
            <a:pathLst>
              <a:path w="2683001" h="2629434">
                <a:moveTo>
                  <a:pt x="0" y="0"/>
                </a:moveTo>
                <a:lnTo>
                  <a:pt x="2683002" y="0"/>
                </a:lnTo>
                <a:lnTo>
                  <a:pt x="2683002" y="2629434"/>
                </a:lnTo>
                <a:lnTo>
                  <a:pt x="0" y="2629434"/>
                </a:lnTo>
                <a:lnTo>
                  <a:pt x="0" y="0"/>
                </a:lnTo>
                <a:close/>
              </a:path>
            </a:pathLst>
          </a:custGeom>
          <a:blipFill>
            <a:blip r:embed="rId6">
              <a:extLst>
                <a:ext uri="{96DAC541-7B7A-43D3-8B79-37D633B846F1}">
                  <asvg:svgBlip xmlns:asvg="http://schemas.microsoft.com/office/drawing/2016/SVG/main" r:embed="rId7"/>
                </a:ext>
              </a:extLst>
            </a:blip>
            <a:stretch>
              <a:fillRect l="-3433" t="-30104" r="-234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0C87F847-D00B-EF25-1A06-B80B02121C4E}"/>
              </a:ext>
            </a:extLst>
          </p:cNvPr>
          <p:cNvSpPr txBox="1"/>
          <p:nvPr/>
        </p:nvSpPr>
        <p:spPr>
          <a:xfrm>
            <a:off x="5240014" y="531536"/>
            <a:ext cx="4014437" cy="3749261"/>
          </a:xfrm>
          <a:prstGeom prst="rect">
            <a:avLst/>
          </a:prstGeom>
        </p:spPr>
        <p:txBody>
          <a:bodyPr lIns="0" tIns="0" rIns="0" bIns="0" rtlCol="0" anchor="t">
            <a:spAutoFit/>
          </a:bodyPr>
          <a:lstStyle/>
          <a:p>
            <a:pPr marL="412490" marR="0" lvl="1" indent="-206245" algn="l" defTabSz="914400" rtl="0" eaLnBrk="1" fontAlgn="auto" latinLnBrk="0" hangingPunct="1">
              <a:lnSpc>
                <a:spcPts val="2674"/>
              </a:lnSpc>
              <a:spcBef>
                <a:spcPts val="0"/>
              </a:spcBef>
              <a:spcAft>
                <a:spcPts val="0"/>
              </a:spcAft>
              <a:buClrTx/>
              <a:buSzTx/>
              <a:buFont typeface="Arial"/>
              <a:buChar char="•"/>
              <a:tabLst/>
              <a:defRPr/>
            </a:pPr>
            <a:r>
              <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closest with a sibling based on gender or age? How does this compare to others?</a:t>
            </a:r>
          </a:p>
          <a:p>
            <a:pPr marL="0" marR="0" lvl="0" indent="0" algn="l" defTabSz="914400" rtl="0" eaLnBrk="1" fontAlgn="auto" latinLnBrk="0" hangingPunct="1">
              <a:lnSpc>
                <a:spcPts val="2674"/>
              </a:lnSpc>
              <a:spcBef>
                <a:spcPts val="0"/>
              </a:spcBef>
              <a:spcAft>
                <a:spcPts val="0"/>
              </a:spcAft>
              <a:buClrTx/>
              <a:buSzTx/>
              <a:buFontTx/>
              <a:buNone/>
              <a:tabLst/>
              <a:defRPr/>
            </a:pPr>
            <a:endPar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12490" marR="0" lvl="1" indent="-206245" algn="l" defTabSz="914400" rtl="0" eaLnBrk="1" fontAlgn="auto" latinLnBrk="0" hangingPunct="1">
              <a:lnSpc>
                <a:spcPts val="2674"/>
              </a:lnSpc>
              <a:spcBef>
                <a:spcPts val="0"/>
              </a:spcBef>
              <a:spcAft>
                <a:spcPts val="0"/>
              </a:spcAft>
              <a:buClrTx/>
              <a:buSzTx/>
              <a:buFont typeface="Arial"/>
              <a:buChar char="•"/>
              <a:tabLst/>
              <a:defRPr/>
            </a:pPr>
            <a:r>
              <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notice gender or age differences in your children’s or others’ sibling relationships?</a:t>
            </a:r>
          </a:p>
          <a:p>
            <a:pPr marL="0" marR="0" lvl="0" indent="0" algn="l" defTabSz="914400" rtl="0" eaLnBrk="1" fontAlgn="auto" latinLnBrk="0" hangingPunct="1">
              <a:lnSpc>
                <a:spcPts val="2674"/>
              </a:lnSpc>
              <a:spcBef>
                <a:spcPts val="0"/>
              </a:spcBef>
              <a:spcAft>
                <a:spcPts val="0"/>
              </a:spcAft>
              <a:buClrTx/>
              <a:buSzTx/>
              <a:buFontTx/>
              <a:buNone/>
              <a:tabLst/>
              <a:defRPr/>
            </a:pPr>
            <a:endPar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12490" marR="0" lvl="1" indent="-206245" algn="l" defTabSz="914400" rtl="0" eaLnBrk="1" fontAlgn="auto" latinLnBrk="0" hangingPunct="1">
              <a:lnSpc>
                <a:spcPts val="2674"/>
              </a:lnSpc>
              <a:spcBef>
                <a:spcPts val="0"/>
              </a:spcBef>
              <a:spcAft>
                <a:spcPts val="0"/>
              </a:spcAft>
              <a:buClrTx/>
              <a:buSzTx/>
              <a:buFont typeface="Arial"/>
              <a:buChar char="•"/>
              <a:tabLst/>
              <a:defRPr/>
            </a:pPr>
            <a:r>
              <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more conflicts with certain siblings? What do you observe?</a:t>
            </a:r>
          </a:p>
        </p:txBody>
      </p:sp>
      <p:sp>
        <p:nvSpPr>
          <p:cNvPr id="11" name="Freeform 11">
            <a:extLst>
              <a:ext uri="{FF2B5EF4-FFF2-40B4-BE49-F238E27FC236}">
                <a16:creationId xmlns:a16="http://schemas.microsoft.com/office/drawing/2014/main" id="{1E820F66-57EC-04D4-F650-6508B318461A}"/>
              </a:ext>
            </a:extLst>
          </p:cNvPr>
          <p:cNvSpPr/>
          <p:nvPr/>
        </p:nvSpPr>
        <p:spPr>
          <a:xfrm>
            <a:off x="4038730" y="3500524"/>
            <a:ext cx="5714870" cy="3814676"/>
          </a:xfrm>
          <a:custGeom>
            <a:avLst/>
            <a:gdLst/>
            <a:ahLst/>
            <a:cxnLst/>
            <a:rect l="l" t="t" r="r" b="b"/>
            <a:pathLst>
              <a:path w="5714870" h="3814676">
                <a:moveTo>
                  <a:pt x="0" y="0"/>
                </a:moveTo>
                <a:lnTo>
                  <a:pt x="5714870" y="0"/>
                </a:lnTo>
                <a:lnTo>
                  <a:pt x="5714870" y="3814676"/>
                </a:lnTo>
                <a:lnTo>
                  <a:pt x="0" y="38146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696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A690"/>
        </a:solidFill>
        <a:effectLst/>
      </p:bgPr>
    </p:bg>
    <p:spTree>
      <p:nvGrpSpPr>
        <p:cNvPr id="1" name=""/>
        <p:cNvGrpSpPr/>
        <p:nvPr/>
      </p:nvGrpSpPr>
      <p:grpSpPr>
        <a:xfrm>
          <a:off x="0" y="0"/>
          <a:ext cx="0" cy="0"/>
          <a:chOff x="0" y="0"/>
          <a:chExt cx="0" cy="0"/>
        </a:xfrm>
      </p:grpSpPr>
      <p:grpSp>
        <p:nvGrpSpPr>
          <p:cNvPr id="2" name="Group 2"/>
          <p:cNvGrpSpPr/>
          <p:nvPr/>
        </p:nvGrpSpPr>
        <p:grpSpPr>
          <a:xfrm>
            <a:off x="423502" y="0"/>
            <a:ext cx="2327197" cy="1599419"/>
            <a:chOff x="0" y="0"/>
            <a:chExt cx="3102929" cy="2132558"/>
          </a:xfrm>
        </p:grpSpPr>
        <p:sp>
          <p:nvSpPr>
            <p:cNvPr id="3" name="Freeform 3"/>
            <p:cNvSpPr/>
            <p:nvPr/>
          </p:nvSpPr>
          <p:spPr>
            <a:xfrm>
              <a:off x="0" y="0"/>
              <a:ext cx="3102929" cy="2132558"/>
            </a:xfrm>
            <a:custGeom>
              <a:avLst/>
              <a:gdLst/>
              <a:ahLst/>
              <a:cxnLst/>
              <a:rect l="l" t="t" r="r" b="b"/>
              <a:pathLst>
                <a:path w="3102929" h="2132558">
                  <a:moveTo>
                    <a:pt x="0" y="0"/>
                  </a:moveTo>
                  <a:lnTo>
                    <a:pt x="3102929" y="0"/>
                  </a:lnTo>
                  <a:lnTo>
                    <a:pt x="3102929" y="2132558"/>
                  </a:lnTo>
                  <a:lnTo>
                    <a:pt x="0" y="21325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21129" y="568061"/>
              <a:ext cx="2860670" cy="1027551"/>
            </a:xfrm>
            <a:prstGeom prst="rect">
              <a:avLst/>
            </a:prstGeom>
          </p:spPr>
          <p:txBody>
            <a:bodyPr lIns="0" tIns="0" rIns="0" bIns="0" rtlCol="0" anchor="t">
              <a:spAutoFit/>
            </a:bodyPr>
            <a:lstStyle/>
            <a:p>
              <a:pPr algn="ctr">
                <a:lnSpc>
                  <a:spcPts val="3066"/>
                </a:lnSpc>
                <a:spcBef>
                  <a:spcPct val="0"/>
                </a:spcBef>
              </a:pPr>
              <a:r>
                <a:rPr lang="en-US" sz="2190" b="1">
                  <a:solidFill>
                    <a:srgbClr val="000000"/>
                  </a:solidFill>
                  <a:latin typeface="Calibri (MS) Bold"/>
                  <a:ea typeface="Calibri (MS) Bold"/>
                  <a:cs typeface="Calibri (MS) Bold"/>
                  <a:sym typeface="Calibri (MS) Bold"/>
                </a:rPr>
                <a:t>Siblings Becoming Adults Together</a:t>
              </a:r>
            </a:p>
          </p:txBody>
        </p:sp>
      </p:grpSp>
      <p:sp>
        <p:nvSpPr>
          <p:cNvPr id="5" name="Freeform 5"/>
          <p:cNvSpPr/>
          <p:nvPr/>
        </p:nvSpPr>
        <p:spPr>
          <a:xfrm>
            <a:off x="216822" y="2187419"/>
            <a:ext cx="3881608" cy="5030050"/>
          </a:xfrm>
          <a:custGeom>
            <a:avLst/>
            <a:gdLst/>
            <a:ahLst/>
            <a:cxnLst/>
            <a:rect l="l" t="t" r="r" b="b"/>
            <a:pathLst>
              <a:path w="3881608" h="5030050">
                <a:moveTo>
                  <a:pt x="0" y="0"/>
                </a:moveTo>
                <a:lnTo>
                  <a:pt x="3881607" y="0"/>
                </a:lnTo>
                <a:lnTo>
                  <a:pt x="3881607" y="5030050"/>
                </a:lnTo>
                <a:lnTo>
                  <a:pt x="0" y="5030050"/>
                </a:lnTo>
                <a:lnTo>
                  <a:pt x="0" y="0"/>
                </a:lnTo>
                <a:close/>
              </a:path>
            </a:pathLst>
          </a:custGeom>
          <a:blipFill>
            <a:blip r:embed="rId5"/>
            <a:stretch>
              <a:fillRect/>
            </a:stretch>
          </a:blipFill>
          <a:ln w="38100" cap="sq">
            <a:solidFill>
              <a:srgbClr val="595F37"/>
            </a:solidFill>
            <a:prstDash val="solid"/>
            <a:miter/>
          </a:ln>
        </p:spPr>
        <p:txBody>
          <a:bodyPr/>
          <a:lstStyle/>
          <a:p>
            <a:endParaRPr lang="en-US"/>
          </a:p>
        </p:txBody>
      </p:sp>
      <p:sp>
        <p:nvSpPr>
          <p:cNvPr id="6" name="Freeform 6"/>
          <p:cNvSpPr/>
          <p:nvPr/>
        </p:nvSpPr>
        <p:spPr>
          <a:xfrm>
            <a:off x="3563523" y="3191061"/>
            <a:ext cx="6190077" cy="4124139"/>
          </a:xfrm>
          <a:custGeom>
            <a:avLst/>
            <a:gdLst/>
            <a:ahLst/>
            <a:cxnLst/>
            <a:rect l="l" t="t" r="r" b="b"/>
            <a:pathLst>
              <a:path w="6190077" h="4124139">
                <a:moveTo>
                  <a:pt x="0" y="0"/>
                </a:moveTo>
                <a:lnTo>
                  <a:pt x="6190077" y="0"/>
                </a:lnTo>
                <a:lnTo>
                  <a:pt x="6190077" y="4124139"/>
                </a:lnTo>
                <a:lnTo>
                  <a:pt x="0" y="4124139"/>
                </a:lnTo>
                <a:lnTo>
                  <a:pt x="0" y="0"/>
                </a:lnTo>
                <a:close/>
              </a:path>
            </a:pathLst>
          </a:custGeom>
          <a:blipFill>
            <a:blip r:embed="rId6"/>
            <a:stretch>
              <a:fillRect/>
            </a:stretch>
          </a:blipFill>
        </p:spPr>
        <p:txBody>
          <a:bodyPr/>
          <a:lstStyle/>
          <a:p>
            <a:endParaRPr lang="en-US"/>
          </a:p>
        </p:txBody>
      </p:sp>
      <p:sp>
        <p:nvSpPr>
          <p:cNvPr id="7" name="Freeform 7"/>
          <p:cNvSpPr/>
          <p:nvPr/>
        </p:nvSpPr>
        <p:spPr>
          <a:xfrm>
            <a:off x="5161527" y="1922656"/>
            <a:ext cx="3901440" cy="726643"/>
          </a:xfrm>
          <a:custGeom>
            <a:avLst/>
            <a:gdLst/>
            <a:ahLst/>
            <a:cxnLst/>
            <a:rect l="l" t="t" r="r" b="b"/>
            <a:pathLst>
              <a:path w="3901440" h="726643">
                <a:moveTo>
                  <a:pt x="0" y="0"/>
                </a:moveTo>
                <a:lnTo>
                  <a:pt x="3901440" y="0"/>
                </a:lnTo>
                <a:lnTo>
                  <a:pt x="3901440" y="726644"/>
                </a:lnTo>
                <a:lnTo>
                  <a:pt x="0" y="7266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938044" y="212218"/>
            <a:ext cx="6627032" cy="1797299"/>
          </a:xfrm>
          <a:prstGeom prst="rect">
            <a:avLst/>
          </a:prstGeom>
        </p:spPr>
        <p:txBody>
          <a:bodyPr lIns="0" tIns="0" rIns="0" bIns="0" rtlCol="0" anchor="t">
            <a:spAutoFit/>
          </a:bodyPr>
          <a:lstStyle/>
          <a:p>
            <a:pPr marL="429679" lvl="1" indent="-214840" algn="l">
              <a:lnSpc>
                <a:spcPts val="2786"/>
              </a:lnSpc>
              <a:buFont typeface="Arial"/>
              <a:buChar char="•"/>
            </a:pPr>
            <a:r>
              <a:rPr lang="en-US" sz="1990" b="1">
                <a:solidFill>
                  <a:srgbClr val="000000"/>
                </a:solidFill>
                <a:latin typeface="Calibri (MS) Bold"/>
                <a:ea typeface="Calibri (MS) Bold"/>
                <a:cs typeface="Calibri (MS) Bold"/>
                <a:sym typeface="Calibri (MS) Bold"/>
              </a:rPr>
              <a:t>How do the sibling experiences discussed compare to yours or your child(ren)’s?</a:t>
            </a:r>
          </a:p>
          <a:p>
            <a:pPr algn="l">
              <a:lnSpc>
                <a:spcPts val="2786"/>
              </a:lnSpc>
            </a:pPr>
            <a:endParaRPr lang="en-US" sz="1990" b="1">
              <a:solidFill>
                <a:srgbClr val="000000"/>
              </a:solidFill>
              <a:latin typeface="Calibri (MS) Bold"/>
              <a:ea typeface="Calibri (MS) Bold"/>
              <a:cs typeface="Calibri (MS) Bold"/>
              <a:sym typeface="Calibri (MS) Bold"/>
            </a:endParaRPr>
          </a:p>
          <a:p>
            <a:pPr marL="429679" lvl="1" indent="-214840" algn="l">
              <a:lnSpc>
                <a:spcPts val="2786"/>
              </a:lnSpc>
              <a:buFont typeface="Arial"/>
              <a:buChar char="•"/>
            </a:pPr>
            <a:r>
              <a:rPr lang="en-US" sz="1990" b="1">
                <a:solidFill>
                  <a:srgbClr val="000000"/>
                </a:solidFill>
                <a:latin typeface="Calibri (MS) Bold"/>
                <a:ea typeface="Calibri (MS) Bold"/>
                <a:cs typeface="Calibri (MS) Bold"/>
                <a:sym typeface="Calibri (MS) Bold"/>
              </a:rPr>
              <a:t>What factors (e.g., gender, age, development) influenced your sibling relationships or your child(ren)’s?</a:t>
            </a:r>
          </a:p>
        </p:txBody>
      </p:sp>
      <p:sp>
        <p:nvSpPr>
          <p:cNvPr id="9" name="TextBox 9"/>
          <p:cNvSpPr txBox="1"/>
          <p:nvPr/>
        </p:nvSpPr>
        <p:spPr>
          <a:xfrm>
            <a:off x="5161527" y="2664520"/>
            <a:ext cx="4329538" cy="740024"/>
          </a:xfrm>
          <a:prstGeom prst="rect">
            <a:avLst/>
          </a:prstGeom>
        </p:spPr>
        <p:txBody>
          <a:bodyPr lIns="0" tIns="0" rIns="0" bIns="0" rtlCol="0" anchor="t">
            <a:spAutoFit/>
          </a:bodyPr>
          <a:lstStyle/>
          <a:p>
            <a:pPr marL="429679" lvl="1" indent="-214840" algn="l">
              <a:lnSpc>
                <a:spcPts val="2786"/>
              </a:lnSpc>
              <a:buFont typeface="Arial"/>
              <a:buChar char="•"/>
            </a:pPr>
            <a:r>
              <a:rPr lang="en-US" sz="1990" b="1">
                <a:solidFill>
                  <a:srgbClr val="000000"/>
                </a:solidFill>
                <a:latin typeface="Calibri (MS) Bold"/>
                <a:ea typeface="Calibri (MS) Bold"/>
                <a:cs typeface="Calibri (MS) Bold"/>
                <a:sym typeface="Calibri (MS) Bold"/>
              </a:rPr>
              <a:t>Share one word that represents your key takeaway from Session 1.</a:t>
            </a:r>
          </a:p>
        </p:txBody>
      </p:sp>
    </p:spTree>
    <p:extLst>
      <p:ext uri="{BB962C8B-B14F-4D97-AF65-F5344CB8AC3E}">
        <p14:creationId xmlns:p14="http://schemas.microsoft.com/office/powerpoint/2010/main" val="378980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9CD9-E302-F411-EA04-EB7282506B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CD09E4C-1FC5-835D-9C91-BA7E24D961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445" y="2595739"/>
            <a:ext cx="5902355" cy="1427644"/>
          </a:xfrm>
          <a:prstGeom prst="rect">
            <a:avLst/>
          </a:prstGeom>
        </p:spPr>
      </p:pic>
      <p:sp>
        <p:nvSpPr>
          <p:cNvPr id="5" name="TextBox 4">
            <a:extLst>
              <a:ext uri="{FF2B5EF4-FFF2-40B4-BE49-F238E27FC236}">
                <a16:creationId xmlns:a16="http://schemas.microsoft.com/office/drawing/2014/main" id="{32F4CA6D-3088-B047-BB75-DCE0D7748FCF}"/>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Session 2: How Do Siblings Impact Our Lives?, Session 3: External Influences on Sibling Relationships, and the Wrap Up</a:t>
            </a:r>
            <a:endParaRPr lang="en-US" sz="2000" b="1" i="1" u="sng" dirty="0">
              <a:solidFill>
                <a:prstClr val="black"/>
              </a:solidFill>
              <a:ea typeface="Calibri"/>
              <a:cs typeface="Calibri"/>
            </a:endParaRPr>
          </a:p>
        </p:txBody>
      </p:sp>
      <p:sp>
        <p:nvSpPr>
          <p:cNvPr id="8" name="Freeform 6">
            <a:extLst>
              <a:ext uri="{FF2B5EF4-FFF2-40B4-BE49-F238E27FC236}">
                <a16:creationId xmlns:a16="http://schemas.microsoft.com/office/drawing/2014/main" id="{84669E34-DF87-D68F-CAE9-5CAF10AA12C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3CD400EE-CE80-2956-3ACB-4BA0E498CD8E}"/>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98097B27-CCD8-0D99-C2F0-705647D593A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sp>
        <p:nvSpPr>
          <p:cNvPr id="4" name="Rectangle 3">
            <a:extLst>
              <a:ext uri="{FF2B5EF4-FFF2-40B4-BE49-F238E27FC236}">
                <a16:creationId xmlns:a16="http://schemas.microsoft.com/office/drawing/2014/main" id="{8F1682C8-2AF6-6569-1D44-C09D60C013E7}"/>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744DE1D-EF56-9439-7F37-8BF46B2670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78688" y="4027719"/>
            <a:ext cx="3018570" cy="469909"/>
          </a:xfrm>
          <a:prstGeom prst="rect">
            <a:avLst/>
          </a:prstGeom>
        </p:spPr>
      </p:pic>
      <p:sp>
        <p:nvSpPr>
          <p:cNvPr id="6" name="Freeform 6">
            <a:extLst>
              <a:ext uri="{FF2B5EF4-FFF2-40B4-BE49-F238E27FC236}">
                <a16:creationId xmlns:a16="http://schemas.microsoft.com/office/drawing/2014/main" id="{6AFE185A-35B7-0F29-F223-EFA20040C99F}"/>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28E76B33-460E-8D05-4783-5467621D9533}"/>
              </a:ext>
            </a:extLst>
          </p:cNvPr>
          <p:cNvPicPr>
            <a:picLocks noChangeAspect="1"/>
          </p:cNvPicPr>
          <p:nvPr/>
        </p:nvPicPr>
        <p:blipFill>
          <a:blip r:embed="rId8">
            <a:extLst>
              <a:ext uri="{28A0092B-C50C-407E-A947-70E740481C1C}">
                <a14:useLocalDpi xmlns:a14="http://schemas.microsoft.com/office/drawing/2010/main" val="0"/>
              </a:ext>
            </a:extLst>
          </a:blip>
          <a:srcRect l="252" t="-183" r="4255" b="183"/>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C700E5CD-0048-F322-B08A-173E4EEE7D4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C98CA17-806B-2BDF-CC5E-A2A1A38BECB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1B0E2F69-7B8C-B100-B94A-92B9824069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361574" y="4541996"/>
            <a:ext cx="3849025" cy="486192"/>
          </a:xfrm>
          <a:prstGeom prst="rect">
            <a:avLst/>
          </a:prstGeom>
        </p:spPr>
      </p:pic>
      <p:sp>
        <p:nvSpPr>
          <p:cNvPr id="21" name="Freeform 6">
            <a:extLst>
              <a:ext uri="{FF2B5EF4-FFF2-40B4-BE49-F238E27FC236}">
                <a16:creationId xmlns:a16="http://schemas.microsoft.com/office/drawing/2014/main" id="{2105AD95-E10A-02C4-C237-0E3F4AD0A228}"/>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D4CCCAD1-6438-0622-E044-ACDD7FA21A08}"/>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37FC6EE2-47EB-95E4-13B4-2F3189FABED4}"/>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3204D0-2984-B34C-D527-A40B838FD2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6070" y="5144463"/>
            <a:ext cx="866771" cy="341937"/>
          </a:xfrm>
          <a:prstGeom prst="rect">
            <a:avLst/>
          </a:prstGeom>
        </p:spPr>
      </p:pic>
      <p:sp>
        <p:nvSpPr>
          <p:cNvPr id="2" name="Rectangle 1">
            <a:extLst>
              <a:ext uri="{FF2B5EF4-FFF2-40B4-BE49-F238E27FC236}">
                <a16:creationId xmlns:a16="http://schemas.microsoft.com/office/drawing/2014/main" id="{A931C7AB-B6BC-7291-5C47-147D41A6505F}"/>
              </a:ext>
            </a:extLst>
          </p:cNvPr>
          <p:cNvSpPr/>
          <p:nvPr/>
        </p:nvSpPr>
        <p:spPr>
          <a:xfrm>
            <a:off x="232396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87B51-41A9-03A3-66D4-BA50FF48FD2D}"/>
              </a:ext>
            </a:extLst>
          </p:cNvPr>
          <p:cNvSpPr/>
          <p:nvPr/>
        </p:nvSpPr>
        <p:spPr>
          <a:xfrm>
            <a:off x="5560774" y="2670071"/>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2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C314001C-C9A5-F593-0DF0-08B825C31CE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163358"/>
            <a:ext cx="7391400" cy="988484"/>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50180365-768D-CDAD-B5E7-FF50D222F7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626D1-B04F-B51C-53F4-BEB9BE34FB9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14054F-2356-AF22-0DA9-2FA123CD09D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B341266-C3B4-EF06-8E6D-9BA015BD0541}"/>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an activity you enjoy doing with your child?</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EF665CE-779C-89B5-935F-1A5773C85B6D}"/>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86660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10340B7F-5681-8525-74DF-7142EFBBAE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7B6EF8-1666-39A2-BF2D-23D4122A9D91}"/>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78001A84-6A86-EA23-519D-49BA49C52EE6}"/>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C8B4A9B0-B6F3-CA98-143B-4CD031523E85}"/>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E364552A-5A0E-60ED-1192-AAF7BAAB8C65}"/>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341940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2E2E"/>
        </a:solidFill>
        <a:effectLst/>
      </p:bgPr>
    </p:bg>
    <p:spTree>
      <p:nvGrpSpPr>
        <p:cNvPr id="1" name=""/>
        <p:cNvGrpSpPr/>
        <p:nvPr/>
      </p:nvGrpSpPr>
      <p:grpSpPr>
        <a:xfrm>
          <a:off x="0" y="0"/>
          <a:ext cx="0" cy="0"/>
          <a:chOff x="0" y="0"/>
          <a:chExt cx="0" cy="0"/>
        </a:xfrm>
      </p:grpSpPr>
      <p:sp>
        <p:nvSpPr>
          <p:cNvPr id="2" name="Freeform 2"/>
          <p:cNvSpPr/>
          <p:nvPr/>
        </p:nvSpPr>
        <p:spPr>
          <a:xfrm>
            <a:off x="0" y="0"/>
            <a:ext cx="7011463" cy="7315200"/>
          </a:xfrm>
          <a:custGeom>
            <a:avLst/>
            <a:gdLst/>
            <a:ahLst/>
            <a:cxnLst/>
            <a:rect l="l" t="t" r="r" b="b"/>
            <a:pathLst>
              <a:path w="7011463" h="7315200">
                <a:moveTo>
                  <a:pt x="0" y="0"/>
                </a:moveTo>
                <a:lnTo>
                  <a:pt x="7011463" y="0"/>
                </a:lnTo>
                <a:lnTo>
                  <a:pt x="7011463" y="7315200"/>
                </a:lnTo>
                <a:lnTo>
                  <a:pt x="0" y="7315200"/>
                </a:lnTo>
                <a:lnTo>
                  <a:pt x="0" y="0"/>
                </a:lnTo>
                <a:close/>
              </a:path>
            </a:pathLst>
          </a:custGeom>
          <a:blipFill>
            <a:blip r:embed="rId3"/>
            <a:stretch>
              <a:fillRect l="-28297" r="-28297"/>
            </a:stretch>
          </a:blipFill>
        </p:spPr>
        <p:txBody>
          <a:bodyPr/>
          <a:lstStyle/>
          <a:p>
            <a:endParaRPr lang="en-US"/>
          </a:p>
        </p:txBody>
      </p:sp>
      <p:sp>
        <p:nvSpPr>
          <p:cNvPr id="3" name="Freeform 3"/>
          <p:cNvSpPr/>
          <p:nvPr/>
        </p:nvSpPr>
        <p:spPr>
          <a:xfrm>
            <a:off x="204481" y="0"/>
            <a:ext cx="2012536" cy="1383161"/>
          </a:xfrm>
          <a:custGeom>
            <a:avLst/>
            <a:gdLst/>
            <a:ahLst/>
            <a:cxnLst/>
            <a:rect l="l" t="t" r="r" b="b"/>
            <a:pathLst>
              <a:path w="2012536" h="1383161">
                <a:moveTo>
                  <a:pt x="0" y="0"/>
                </a:moveTo>
                <a:lnTo>
                  <a:pt x="2012537" y="0"/>
                </a:lnTo>
                <a:lnTo>
                  <a:pt x="2012537" y="1383161"/>
                </a:lnTo>
                <a:lnTo>
                  <a:pt x="0" y="138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47989" y="0"/>
            <a:ext cx="4105611" cy="5262216"/>
          </a:xfrm>
          <a:custGeom>
            <a:avLst/>
            <a:gdLst/>
            <a:ahLst/>
            <a:cxnLst/>
            <a:rect l="l" t="t" r="r" b="b"/>
            <a:pathLst>
              <a:path w="4105611" h="5262216">
                <a:moveTo>
                  <a:pt x="0" y="0"/>
                </a:moveTo>
                <a:lnTo>
                  <a:pt x="4105611" y="0"/>
                </a:lnTo>
                <a:lnTo>
                  <a:pt x="4105611" y="5262216"/>
                </a:lnTo>
                <a:lnTo>
                  <a:pt x="0" y="5262216"/>
                </a:lnTo>
                <a:lnTo>
                  <a:pt x="0" y="0"/>
                </a:lnTo>
                <a:close/>
              </a:path>
            </a:pathLst>
          </a:custGeom>
          <a:blipFill>
            <a:blip r:embed="rId6"/>
            <a:stretch>
              <a:fillRect/>
            </a:stretch>
          </a:blipFill>
          <a:ln w="38100" cap="sq">
            <a:solidFill>
              <a:srgbClr val="D6B99E"/>
            </a:solidFill>
            <a:prstDash val="solid"/>
            <a:miter/>
          </a:ln>
        </p:spPr>
        <p:txBody>
          <a:bodyPr/>
          <a:lstStyle/>
          <a:p>
            <a:endParaRPr lang="en-US"/>
          </a:p>
        </p:txBody>
      </p:sp>
      <p:sp>
        <p:nvSpPr>
          <p:cNvPr id="5" name="Freeform 5"/>
          <p:cNvSpPr/>
          <p:nvPr/>
        </p:nvSpPr>
        <p:spPr>
          <a:xfrm>
            <a:off x="3005105" y="5499387"/>
            <a:ext cx="3524533" cy="1608068"/>
          </a:xfrm>
          <a:custGeom>
            <a:avLst/>
            <a:gdLst/>
            <a:ahLst/>
            <a:cxnLst/>
            <a:rect l="l" t="t" r="r" b="b"/>
            <a:pathLst>
              <a:path w="3524533" h="1608068">
                <a:moveTo>
                  <a:pt x="0" y="0"/>
                </a:moveTo>
                <a:lnTo>
                  <a:pt x="3524533" y="0"/>
                </a:lnTo>
                <a:lnTo>
                  <a:pt x="3524533" y="1608068"/>
                </a:lnTo>
                <a:lnTo>
                  <a:pt x="0" y="16080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83045" y="347841"/>
            <a:ext cx="1855409" cy="687061"/>
          </a:xfrm>
          <a:prstGeom prst="rect">
            <a:avLst/>
          </a:prstGeom>
        </p:spPr>
        <p:txBody>
          <a:bodyPr lIns="0" tIns="0" rIns="0" bIns="0" rtlCol="0" anchor="t">
            <a:spAutoFit/>
          </a:bodyPr>
          <a:lstStyle/>
          <a:p>
            <a:pPr algn="ctr">
              <a:lnSpc>
                <a:spcPts val="2651"/>
              </a:lnSpc>
              <a:spcBef>
                <a:spcPct val="0"/>
              </a:spcBef>
            </a:pPr>
            <a:r>
              <a:rPr lang="en-US" sz="1894" b="1">
                <a:solidFill>
                  <a:srgbClr val="000000"/>
                </a:solidFill>
                <a:latin typeface="Calibri (MS) Bold"/>
                <a:ea typeface="Calibri (MS) Bold"/>
                <a:cs typeface="Calibri (MS) Bold"/>
                <a:sym typeface="Calibri (MS) Bold"/>
              </a:rPr>
              <a:t>Siblings Conflict and Negativity </a:t>
            </a:r>
          </a:p>
        </p:txBody>
      </p:sp>
      <p:sp>
        <p:nvSpPr>
          <p:cNvPr id="7" name="Freeform 7"/>
          <p:cNvSpPr/>
          <p:nvPr/>
        </p:nvSpPr>
        <p:spPr>
          <a:xfrm>
            <a:off x="-236343" y="5286953"/>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355452" y="5429298"/>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455896" y="5355867"/>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215007" y="5339094"/>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397056" y="5429298"/>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5397056" y="5652004"/>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6201946" y="5347517"/>
            <a:ext cx="3551654" cy="1620442"/>
          </a:xfrm>
          <a:custGeom>
            <a:avLst/>
            <a:gdLst/>
            <a:ahLst/>
            <a:cxnLst/>
            <a:rect l="l" t="t" r="r" b="b"/>
            <a:pathLst>
              <a:path w="3551654" h="1620442">
                <a:moveTo>
                  <a:pt x="0" y="0"/>
                </a:moveTo>
                <a:lnTo>
                  <a:pt x="3551654" y="0"/>
                </a:lnTo>
                <a:lnTo>
                  <a:pt x="3551654" y="1620442"/>
                </a:lnTo>
                <a:lnTo>
                  <a:pt x="0" y="16204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flipV="1">
            <a:off x="2548709" y="5578374"/>
            <a:ext cx="3806743" cy="1736826"/>
          </a:xfrm>
          <a:custGeom>
            <a:avLst/>
            <a:gdLst/>
            <a:ahLst/>
            <a:cxnLst/>
            <a:rect l="l" t="t" r="r" b="b"/>
            <a:pathLst>
              <a:path w="3806743" h="1736826">
                <a:moveTo>
                  <a:pt x="0" y="1736826"/>
                </a:moveTo>
                <a:lnTo>
                  <a:pt x="3806743" y="1736826"/>
                </a:lnTo>
                <a:lnTo>
                  <a:pt x="3806743" y="0"/>
                </a:lnTo>
                <a:lnTo>
                  <a:pt x="0" y="0"/>
                </a:lnTo>
                <a:lnTo>
                  <a:pt x="0" y="173682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1880" y="5710290"/>
            <a:ext cx="3517612" cy="1604910"/>
          </a:xfrm>
          <a:custGeom>
            <a:avLst/>
            <a:gdLst/>
            <a:ahLst/>
            <a:cxnLst/>
            <a:rect l="l" t="t" r="r" b="b"/>
            <a:pathLst>
              <a:path w="3517612" h="1604910">
                <a:moveTo>
                  <a:pt x="0" y="0"/>
                </a:moveTo>
                <a:lnTo>
                  <a:pt x="3517612" y="0"/>
                </a:lnTo>
                <a:lnTo>
                  <a:pt x="3517612" y="1604910"/>
                </a:lnTo>
                <a:lnTo>
                  <a:pt x="0" y="1604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flipH="1">
            <a:off x="2616039" y="5652004"/>
            <a:ext cx="3672083" cy="1675388"/>
          </a:xfrm>
          <a:custGeom>
            <a:avLst/>
            <a:gdLst/>
            <a:ahLst/>
            <a:cxnLst/>
            <a:rect l="l" t="t" r="r" b="b"/>
            <a:pathLst>
              <a:path w="3672083" h="1675388">
                <a:moveTo>
                  <a:pt x="3672083" y="0"/>
                </a:moveTo>
                <a:lnTo>
                  <a:pt x="0" y="0"/>
                </a:lnTo>
                <a:lnTo>
                  <a:pt x="0" y="1675388"/>
                </a:lnTo>
                <a:lnTo>
                  <a:pt x="3672083" y="1675388"/>
                </a:lnTo>
                <a:lnTo>
                  <a:pt x="36720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187603" y="5577740"/>
            <a:ext cx="9403311" cy="1529715"/>
          </a:xfrm>
          <a:prstGeom prst="rect">
            <a:avLst/>
          </a:prstGeom>
        </p:spPr>
        <p:txBody>
          <a:bodyPr lIns="0" tIns="0" rIns="0" bIns="0" rtlCol="0" anchor="t">
            <a:spAutoFit/>
          </a:bodyPr>
          <a:lstStyle/>
          <a:p>
            <a:pPr marL="431801" lvl="1" indent="-215900" algn="l">
              <a:lnSpc>
                <a:spcPts val="1980"/>
              </a:lnSpc>
              <a:buFont typeface="Arial"/>
              <a:buChar char="•"/>
            </a:pPr>
            <a:r>
              <a:rPr lang="en-US" sz="2000" b="1">
                <a:solidFill>
                  <a:srgbClr val="000000"/>
                </a:solidFill>
                <a:latin typeface="Calibri (MS) Bold"/>
                <a:ea typeface="Calibri (MS) Bold"/>
                <a:cs typeface="Calibri (MS) Bold"/>
                <a:sym typeface="Calibri (MS) Bold"/>
              </a:rPr>
              <a:t>Which sibling situations did you experience growing up? Which do you referee with your children?</a:t>
            </a:r>
          </a:p>
          <a:p>
            <a:pPr algn="l">
              <a:lnSpc>
                <a:spcPts val="1980"/>
              </a:lnSpc>
            </a:pPr>
            <a:endParaRPr lang="en-US" sz="2000" b="1">
              <a:solidFill>
                <a:srgbClr val="000000"/>
              </a:solidFill>
              <a:latin typeface="Calibri (MS) Bold"/>
              <a:ea typeface="Calibri (MS) Bold"/>
              <a:cs typeface="Calibri (MS) Bold"/>
              <a:sym typeface="Calibri (MS) Bold"/>
            </a:endParaRPr>
          </a:p>
          <a:p>
            <a:pPr marL="431801" lvl="1" indent="-215900" algn="l">
              <a:lnSpc>
                <a:spcPts val="1980"/>
              </a:lnSpc>
              <a:buFont typeface="Arial"/>
              <a:buChar char="•"/>
            </a:pPr>
            <a:r>
              <a:rPr lang="en-US" sz="2000" b="1">
                <a:solidFill>
                  <a:srgbClr val="000000"/>
                </a:solidFill>
                <a:latin typeface="Calibri (MS) Bold"/>
                <a:ea typeface="Calibri (MS) Bold"/>
                <a:cs typeface="Calibri (MS) Bold"/>
                <a:sym typeface="Calibri (MS) Bold"/>
              </a:rPr>
              <a:t>Which disagreements frustrate you most as a parent, and how do you handle them?</a:t>
            </a:r>
          </a:p>
          <a:p>
            <a:pPr algn="l">
              <a:lnSpc>
                <a:spcPts val="1980"/>
              </a:lnSpc>
            </a:pPr>
            <a:endParaRPr lang="en-US" sz="2000" b="1">
              <a:solidFill>
                <a:srgbClr val="000000"/>
              </a:solidFill>
              <a:latin typeface="Calibri (MS) Bold"/>
              <a:ea typeface="Calibri (MS) Bold"/>
              <a:cs typeface="Calibri (MS) Bold"/>
              <a:sym typeface="Calibri (MS) Bold"/>
            </a:endParaRPr>
          </a:p>
          <a:p>
            <a:pPr marL="431801" lvl="1" indent="-215900" algn="l">
              <a:lnSpc>
                <a:spcPts val="1980"/>
              </a:lnSpc>
              <a:buFont typeface="Arial"/>
              <a:buChar char="•"/>
            </a:pPr>
            <a:r>
              <a:rPr lang="en-US" sz="2000" b="1">
                <a:solidFill>
                  <a:srgbClr val="000000"/>
                </a:solidFill>
                <a:latin typeface="Calibri (MS) Bold"/>
                <a:ea typeface="Calibri (MS) Bold"/>
                <a:cs typeface="Calibri (MS) Bold"/>
                <a:sym typeface="Calibri (MS) Bold"/>
              </a:rPr>
              <a:t>Do your strategies work short term or long term?</a:t>
            </a:r>
          </a:p>
        </p:txBody>
      </p:sp>
    </p:spTree>
    <p:extLst>
      <p:ext uri="{BB962C8B-B14F-4D97-AF65-F5344CB8AC3E}">
        <p14:creationId xmlns:p14="http://schemas.microsoft.com/office/powerpoint/2010/main" val="4259280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2E2E"/>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55139"/>
          </a:xfrm>
          <a:custGeom>
            <a:avLst/>
            <a:gdLst/>
            <a:ahLst/>
            <a:cxnLst/>
            <a:rect l="l" t="t" r="r" b="b"/>
            <a:pathLst>
              <a:path w="9753600" h="7355139">
                <a:moveTo>
                  <a:pt x="0" y="0"/>
                </a:moveTo>
                <a:lnTo>
                  <a:pt x="9753600" y="0"/>
                </a:lnTo>
                <a:lnTo>
                  <a:pt x="9753600" y="7355139"/>
                </a:lnTo>
                <a:lnTo>
                  <a:pt x="0" y="7355139"/>
                </a:lnTo>
                <a:lnTo>
                  <a:pt x="0" y="0"/>
                </a:lnTo>
                <a:close/>
              </a:path>
            </a:pathLst>
          </a:custGeom>
          <a:blipFill>
            <a:blip r:embed="rId3"/>
            <a:stretch>
              <a:fillRect l="-34260" t="-9310" b="-93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5906" y="0"/>
            <a:ext cx="2012536" cy="1383161"/>
          </a:xfrm>
          <a:custGeom>
            <a:avLst/>
            <a:gdLst/>
            <a:ahLst/>
            <a:cxnLst/>
            <a:rect l="l" t="t" r="r" b="b"/>
            <a:pathLst>
              <a:path w="2012536" h="1383161">
                <a:moveTo>
                  <a:pt x="0" y="0"/>
                </a:moveTo>
                <a:lnTo>
                  <a:pt x="2012537" y="0"/>
                </a:lnTo>
                <a:lnTo>
                  <a:pt x="2012537" y="1383161"/>
                </a:lnTo>
                <a:lnTo>
                  <a:pt x="0" y="138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4470" y="309950"/>
            <a:ext cx="1855409" cy="687061"/>
          </a:xfrm>
          <a:prstGeom prst="rect">
            <a:avLst/>
          </a:prstGeom>
        </p:spPr>
        <p:txBody>
          <a:bodyPr lIns="0" tIns="0" rIns="0" bIns="0" rtlCol="0" anchor="t">
            <a:spAutoFit/>
          </a:bodyPr>
          <a:lstStyle/>
          <a:p>
            <a:pPr marL="0" marR="0" lvl="0" indent="0" algn="ctr" defTabSz="914400" rtl="0" eaLnBrk="1" fontAlgn="auto" latinLnBrk="0" hangingPunct="1">
              <a:lnSpc>
                <a:spcPts val="2651"/>
              </a:lnSpc>
              <a:spcBef>
                <a:spcPct val="0"/>
              </a:spcBef>
              <a:spcAft>
                <a:spcPts val="0"/>
              </a:spcAft>
              <a:buClrTx/>
              <a:buSzTx/>
              <a:buFontTx/>
              <a:buNone/>
              <a:tabLst/>
              <a:defRPr/>
            </a:pPr>
            <a:r>
              <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 Warmth and Conflict</a:t>
            </a:r>
          </a:p>
        </p:txBody>
      </p:sp>
      <p:sp>
        <p:nvSpPr>
          <p:cNvPr id="5" name="Freeform 5"/>
          <p:cNvSpPr/>
          <p:nvPr/>
        </p:nvSpPr>
        <p:spPr>
          <a:xfrm>
            <a:off x="6002053" y="3192179"/>
            <a:ext cx="3155170" cy="2662174"/>
          </a:xfrm>
          <a:custGeom>
            <a:avLst/>
            <a:gdLst/>
            <a:ahLst/>
            <a:cxnLst/>
            <a:rect l="l" t="t" r="r" b="b"/>
            <a:pathLst>
              <a:path w="3155170" h="2662174">
                <a:moveTo>
                  <a:pt x="0" y="0"/>
                </a:moveTo>
                <a:lnTo>
                  <a:pt x="3155169" y="0"/>
                </a:lnTo>
                <a:lnTo>
                  <a:pt x="3155169" y="2662174"/>
                </a:lnTo>
                <a:lnTo>
                  <a:pt x="0" y="26621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598430" y="3192179"/>
            <a:ext cx="3155170" cy="2662174"/>
          </a:xfrm>
          <a:custGeom>
            <a:avLst/>
            <a:gdLst/>
            <a:ahLst/>
            <a:cxnLst/>
            <a:rect l="l" t="t" r="r" b="b"/>
            <a:pathLst>
              <a:path w="3155170" h="2662174">
                <a:moveTo>
                  <a:pt x="0" y="0"/>
                </a:moveTo>
                <a:lnTo>
                  <a:pt x="3155170" y="0"/>
                </a:lnTo>
                <a:lnTo>
                  <a:pt x="3155170" y="2662174"/>
                </a:lnTo>
                <a:lnTo>
                  <a:pt x="0" y="26621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6262920" y="4617876"/>
            <a:ext cx="2816309" cy="2376260"/>
          </a:xfrm>
          <a:custGeom>
            <a:avLst/>
            <a:gdLst/>
            <a:ahLst/>
            <a:cxnLst/>
            <a:rect l="l" t="t" r="r" b="b"/>
            <a:pathLst>
              <a:path w="2816309" h="2376260">
                <a:moveTo>
                  <a:pt x="2816309" y="0"/>
                </a:moveTo>
                <a:lnTo>
                  <a:pt x="0" y="0"/>
                </a:lnTo>
                <a:lnTo>
                  <a:pt x="0" y="2376260"/>
                </a:lnTo>
                <a:lnTo>
                  <a:pt x="2816309" y="2376260"/>
                </a:lnTo>
                <a:lnTo>
                  <a:pt x="28163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598430" y="4368299"/>
            <a:ext cx="3155170" cy="2662174"/>
          </a:xfrm>
          <a:custGeom>
            <a:avLst/>
            <a:gdLst/>
            <a:ahLst/>
            <a:cxnLst/>
            <a:rect l="l" t="t" r="r" b="b"/>
            <a:pathLst>
              <a:path w="3155170" h="2662174">
                <a:moveTo>
                  <a:pt x="0" y="0"/>
                </a:moveTo>
                <a:lnTo>
                  <a:pt x="3155170" y="0"/>
                </a:lnTo>
                <a:lnTo>
                  <a:pt x="3155170" y="2662174"/>
                </a:lnTo>
                <a:lnTo>
                  <a:pt x="0" y="26621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6428393" y="3571875"/>
            <a:ext cx="2927799" cy="3154847"/>
          </a:xfrm>
          <a:prstGeom prst="rect">
            <a:avLst/>
          </a:prstGeom>
        </p:spPr>
        <p:txBody>
          <a:bodyPr lIns="0" tIns="0" rIns="0" bIns="0" rtlCol="0" anchor="t">
            <a:spAutoFit/>
          </a:bodyPr>
          <a:lstStyle/>
          <a:p>
            <a:pPr marL="430211" marR="0" lvl="1" indent="-215105" algn="l" defTabSz="914400" rtl="0" eaLnBrk="1" fontAlgn="auto" latinLnBrk="0" hangingPunct="1">
              <a:lnSpc>
                <a:spcPts val="2789"/>
              </a:lnSpc>
              <a:spcBef>
                <a:spcPts val="0"/>
              </a:spcBef>
              <a:spcAft>
                <a:spcPts val="0"/>
              </a:spcAft>
              <a:buClrTx/>
              <a:buSzTx/>
              <a:buFont typeface="Arial"/>
              <a:buChar char="•"/>
              <a:tabLst/>
              <a:defRPr/>
            </a:pPr>
            <a:r>
              <a:rPr kumimoji="0" lang="en-US" sz="19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your favorite memories with your siblings or your children together?</a:t>
            </a:r>
          </a:p>
          <a:p>
            <a:pPr marL="0" marR="0" lvl="0" indent="0" algn="l" defTabSz="914400" rtl="0" eaLnBrk="1" fontAlgn="auto" latinLnBrk="0" hangingPunct="1">
              <a:lnSpc>
                <a:spcPts val="2789"/>
              </a:lnSpc>
              <a:spcBef>
                <a:spcPts val="0"/>
              </a:spcBef>
              <a:spcAft>
                <a:spcPts val="0"/>
              </a:spcAft>
              <a:buClrTx/>
              <a:buSzTx/>
              <a:buFontTx/>
              <a:buNone/>
              <a:tabLst/>
              <a:defRPr/>
            </a:pPr>
            <a:endParaRPr kumimoji="0" lang="en-US" sz="19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211" marR="0" lvl="1" indent="-215105" algn="l" defTabSz="914400" rtl="0" eaLnBrk="1" fontAlgn="auto" latinLnBrk="0" hangingPunct="1">
              <a:lnSpc>
                <a:spcPts val="2789"/>
              </a:lnSpc>
              <a:spcBef>
                <a:spcPts val="0"/>
              </a:spcBef>
              <a:spcAft>
                <a:spcPts val="0"/>
              </a:spcAft>
              <a:buClrTx/>
              <a:buSzTx/>
              <a:buFont typeface="Arial"/>
              <a:buChar char="•"/>
              <a:tabLst/>
              <a:defRPr/>
            </a:pPr>
            <a:r>
              <a:rPr kumimoji="0" lang="en-US" sz="19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new experiences you hope your children will create as they grow?</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3B61"/>
        </a:solidFill>
        <a:effectLst/>
      </p:bgPr>
    </p:bg>
    <p:spTree>
      <p:nvGrpSpPr>
        <p:cNvPr id="1" name=""/>
        <p:cNvGrpSpPr/>
        <p:nvPr/>
      </p:nvGrpSpPr>
      <p:grpSpPr>
        <a:xfrm>
          <a:off x="0" y="0"/>
          <a:ext cx="0" cy="0"/>
          <a:chOff x="0" y="0"/>
          <a:chExt cx="0" cy="0"/>
        </a:xfrm>
      </p:grpSpPr>
      <p:sp>
        <p:nvSpPr>
          <p:cNvPr id="2" name="Freeform 2"/>
          <p:cNvSpPr/>
          <p:nvPr/>
        </p:nvSpPr>
        <p:spPr>
          <a:xfrm>
            <a:off x="147331" y="11364"/>
            <a:ext cx="2012536" cy="1383161"/>
          </a:xfrm>
          <a:custGeom>
            <a:avLst/>
            <a:gdLst/>
            <a:ahLst/>
            <a:cxnLst/>
            <a:rect l="l" t="t" r="r" b="b"/>
            <a:pathLst>
              <a:path w="2012536" h="1383161">
                <a:moveTo>
                  <a:pt x="0" y="0"/>
                </a:moveTo>
                <a:lnTo>
                  <a:pt x="2012537" y="0"/>
                </a:lnTo>
                <a:lnTo>
                  <a:pt x="2012537" y="1383162"/>
                </a:lnTo>
                <a:lnTo>
                  <a:pt x="0" y="1383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15645" y="77830"/>
            <a:ext cx="7074105" cy="4425148"/>
          </a:xfrm>
          <a:custGeom>
            <a:avLst/>
            <a:gdLst/>
            <a:ahLst/>
            <a:cxnLst/>
            <a:rect l="l" t="t" r="r" b="b"/>
            <a:pathLst>
              <a:path w="7074105" h="4425148">
                <a:moveTo>
                  <a:pt x="0" y="0"/>
                </a:moveTo>
                <a:lnTo>
                  <a:pt x="7074105" y="0"/>
                </a:lnTo>
                <a:lnTo>
                  <a:pt x="7074105" y="4425148"/>
                </a:lnTo>
                <a:lnTo>
                  <a:pt x="0" y="4425148"/>
                </a:lnTo>
                <a:lnTo>
                  <a:pt x="0" y="0"/>
                </a:lnTo>
                <a:close/>
              </a:path>
            </a:pathLst>
          </a:custGeom>
          <a:blipFill>
            <a:blip r:embed="rId5"/>
            <a:stretch>
              <a:fillRect t="-1302" r="-6519" b="-6839"/>
            </a:stretch>
          </a:blipFill>
          <a:ln w="66675" cap="sq">
            <a:solidFill>
              <a:srgbClr val="383B61"/>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25895" y="214872"/>
            <a:ext cx="1855409" cy="909471"/>
          </a:xfrm>
          <a:prstGeom prst="rect">
            <a:avLst/>
          </a:prstGeom>
        </p:spPr>
        <p:txBody>
          <a:bodyPr lIns="0" tIns="0" rIns="0" bIns="0" rtlCol="0" anchor="t">
            <a:spAutoFit/>
          </a:bodyPr>
          <a:lstStyle/>
          <a:p>
            <a:pPr marL="0" marR="0" lvl="0" indent="0" algn="ctr" defTabSz="914400" rtl="0" eaLnBrk="1" fontAlgn="auto" latinLnBrk="0" hangingPunct="1">
              <a:lnSpc>
                <a:spcPts val="2371"/>
              </a:lnSpc>
              <a:spcBef>
                <a:spcPct val="0"/>
              </a:spcBef>
              <a:spcAft>
                <a:spcPts val="0"/>
              </a:spcAft>
              <a:buClrTx/>
              <a:buSzTx/>
              <a:buFontTx/>
              <a:buNone/>
              <a:tabLst/>
              <a:defRPr/>
            </a:pPr>
            <a:r>
              <a:rPr kumimoji="0" lang="en-US" sz="16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Impact of Warmth on Sibling Relationships</a:t>
            </a:r>
          </a:p>
        </p:txBody>
      </p:sp>
      <p:sp>
        <p:nvSpPr>
          <p:cNvPr id="5" name="TextBox 5"/>
          <p:cNvSpPr txBox="1"/>
          <p:nvPr/>
        </p:nvSpPr>
        <p:spPr>
          <a:xfrm>
            <a:off x="0" y="2244530"/>
            <a:ext cx="2517170" cy="21497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 classify your children’s sibling relationships?      Do they differ between siblings?</a:t>
            </a:r>
          </a:p>
        </p:txBody>
      </p:sp>
      <p:sp>
        <p:nvSpPr>
          <p:cNvPr id="6" name="TextBox 6"/>
          <p:cNvSpPr txBox="1"/>
          <p:nvPr/>
        </p:nvSpPr>
        <p:spPr>
          <a:xfrm>
            <a:off x="37746" y="4899080"/>
            <a:ext cx="9420176" cy="7400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 classify your own sibling relationships growing up? Did they change over time?</a:t>
            </a:r>
          </a:p>
        </p:txBody>
      </p:sp>
      <p:sp>
        <p:nvSpPr>
          <p:cNvPr id="7" name="TextBox 7"/>
          <p:cNvSpPr txBox="1"/>
          <p:nvPr/>
        </p:nvSpPr>
        <p:spPr>
          <a:xfrm>
            <a:off x="37746" y="6144770"/>
            <a:ext cx="9420176" cy="7400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you didn’t have siblings, how would you classify sibling relationships you’ve observed (friends, family, media)? What stands out about them?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83B61"/>
        </a:solidFill>
        <a:effectLst/>
      </p:bgPr>
    </p:bg>
    <p:spTree>
      <p:nvGrpSpPr>
        <p:cNvPr id="1" name=""/>
        <p:cNvGrpSpPr/>
        <p:nvPr/>
      </p:nvGrpSpPr>
      <p:grpSpPr>
        <a:xfrm>
          <a:off x="0" y="0"/>
          <a:ext cx="0" cy="0"/>
          <a:chOff x="0" y="0"/>
          <a:chExt cx="0" cy="0"/>
        </a:xfrm>
      </p:grpSpPr>
      <p:sp>
        <p:nvSpPr>
          <p:cNvPr id="2" name="Freeform 2"/>
          <p:cNvSpPr/>
          <p:nvPr/>
        </p:nvSpPr>
        <p:spPr>
          <a:xfrm flipH="1">
            <a:off x="0" y="0"/>
            <a:ext cx="7416232" cy="5258650"/>
          </a:xfrm>
          <a:custGeom>
            <a:avLst/>
            <a:gdLst/>
            <a:ahLst/>
            <a:cxnLst/>
            <a:rect l="l" t="t" r="r" b="b"/>
            <a:pathLst>
              <a:path w="7416232" h="5258650">
                <a:moveTo>
                  <a:pt x="7416232" y="0"/>
                </a:moveTo>
                <a:lnTo>
                  <a:pt x="0" y="0"/>
                </a:lnTo>
                <a:lnTo>
                  <a:pt x="0" y="5258650"/>
                </a:lnTo>
                <a:lnTo>
                  <a:pt x="7416232" y="5258650"/>
                </a:lnTo>
                <a:lnTo>
                  <a:pt x="7416232" y="0"/>
                </a:lnTo>
                <a:close/>
              </a:path>
            </a:pathLst>
          </a:custGeom>
          <a:blipFill>
            <a:blip r:embed="rId3"/>
            <a:stretch>
              <a:fillRect l="-2703" r="-5446" b="-1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8281" y="0"/>
            <a:ext cx="1823832" cy="1253470"/>
          </a:xfrm>
          <a:custGeom>
            <a:avLst/>
            <a:gdLst/>
            <a:ahLst/>
            <a:cxnLst/>
            <a:rect l="l" t="t" r="r" b="b"/>
            <a:pathLst>
              <a:path w="1823832" h="1253470">
                <a:moveTo>
                  <a:pt x="0" y="0"/>
                </a:moveTo>
                <a:lnTo>
                  <a:pt x="1823832" y="0"/>
                </a:lnTo>
                <a:lnTo>
                  <a:pt x="1823832" y="1253470"/>
                </a:lnTo>
                <a:lnTo>
                  <a:pt x="0" y="125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966549" y="0"/>
            <a:ext cx="3787051" cy="4908217"/>
          </a:xfrm>
          <a:custGeom>
            <a:avLst/>
            <a:gdLst/>
            <a:ahLst/>
            <a:cxnLst/>
            <a:rect l="l" t="t" r="r" b="b"/>
            <a:pathLst>
              <a:path w="3787051" h="4908217">
                <a:moveTo>
                  <a:pt x="0" y="0"/>
                </a:moveTo>
                <a:lnTo>
                  <a:pt x="3787051" y="0"/>
                </a:lnTo>
                <a:lnTo>
                  <a:pt x="3787051" y="4908217"/>
                </a:lnTo>
                <a:lnTo>
                  <a:pt x="0" y="4908217"/>
                </a:lnTo>
                <a:lnTo>
                  <a:pt x="0" y="0"/>
                </a:lnTo>
                <a:close/>
              </a:path>
            </a:pathLst>
          </a:custGeom>
          <a:blipFill>
            <a:blip r:embed="rId6"/>
            <a:stretch>
              <a:fillRect/>
            </a:stretch>
          </a:blipFill>
          <a:ln w="38100" cap="sq">
            <a:solidFill>
              <a:srgbClr val="344F4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99479" y="311968"/>
            <a:ext cx="1681438" cy="562858"/>
          </a:xfrm>
          <a:prstGeom prst="rect">
            <a:avLst/>
          </a:prstGeom>
        </p:spPr>
        <p:txBody>
          <a:bodyPr lIns="0" tIns="0" rIns="0" bIns="0" rtlCol="0" anchor="t">
            <a:spAutoFit/>
          </a:bodyPr>
          <a:lstStyle/>
          <a:p>
            <a:pPr marL="0" marR="0" lvl="0" indent="0" algn="ctr" defTabSz="914400" rtl="0" eaLnBrk="1" fontAlgn="auto" latinLnBrk="0" hangingPunct="1">
              <a:lnSpc>
                <a:spcPts val="2149"/>
              </a:lnSpc>
              <a:spcBef>
                <a:spcPct val="0"/>
              </a:spcBef>
              <a:spcAft>
                <a:spcPts val="0"/>
              </a:spcAft>
              <a:buClrTx/>
              <a:buSzTx/>
              <a:buFontTx/>
              <a:buNone/>
              <a:tabLst/>
              <a:defRPr/>
            </a:pPr>
            <a:r>
              <a:rPr kumimoji="0" lang="en-US" sz="15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Promoting Positive Sibling Relationships</a:t>
            </a:r>
          </a:p>
        </p:txBody>
      </p:sp>
      <p:sp>
        <p:nvSpPr>
          <p:cNvPr id="6" name="Freeform 6"/>
          <p:cNvSpPr/>
          <p:nvPr/>
        </p:nvSpPr>
        <p:spPr>
          <a:xfrm>
            <a:off x="47625" y="4875438"/>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652394" y="4908217"/>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7625" y="5612149"/>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959721" y="4908217"/>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3473505" y="5612149"/>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5652394" y="5612149"/>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5079155"/>
            <a:ext cx="9545191" cy="1872143"/>
          </a:xfrm>
          <a:prstGeom prst="rect">
            <a:avLst/>
          </a:prstGeom>
        </p:spPr>
        <p:txBody>
          <a:bodyPr lIns="0" tIns="0" rIns="0" bIns="0" rtlCol="0" anchor="t">
            <a:spAutoFit/>
          </a:bodyPr>
          <a:lstStyle/>
          <a:p>
            <a:pPr marL="445695" marR="0" lvl="1" indent="-222848" algn="l" defTabSz="914400" rtl="0" eaLnBrk="1" fontAlgn="auto" latinLnBrk="0" hangingPunct="1">
              <a:lnSpc>
                <a:spcPts val="2435"/>
              </a:lnSpc>
              <a:spcBef>
                <a:spcPts val="0"/>
              </a:spcBef>
              <a:spcAft>
                <a:spcPts val="0"/>
              </a:spcAft>
              <a:buClrTx/>
              <a:buSzTx/>
              <a:buFont typeface="Arial"/>
              <a:buChar char="•"/>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made you feel close to your siblings as a child?</a:t>
            </a:r>
          </a:p>
          <a:p>
            <a:pPr marL="0" marR="0" lvl="0" indent="0" algn="l" defTabSz="914400" rtl="0" eaLnBrk="1" fontAlgn="auto" latinLnBrk="0" hangingPunct="1">
              <a:lnSpc>
                <a:spcPts val="2435"/>
              </a:lnSpc>
              <a:spcBef>
                <a:spcPts val="0"/>
              </a:spcBef>
              <a:spcAft>
                <a:spcPts val="0"/>
              </a:spcAft>
              <a:buClrTx/>
              <a:buSzTx/>
              <a:buFontTx/>
              <a:buNone/>
              <a:tabLst/>
              <a:defRPr/>
            </a:pPr>
            <a:endPar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5695" marR="0" lvl="1" indent="-222848" algn="l" defTabSz="914400" rtl="0" eaLnBrk="1" fontAlgn="auto" latinLnBrk="0" hangingPunct="1">
              <a:lnSpc>
                <a:spcPts val="2435"/>
              </a:lnSpc>
              <a:spcBef>
                <a:spcPts val="0"/>
              </a:spcBef>
              <a:spcAft>
                <a:spcPts val="0"/>
              </a:spcAft>
              <a:buClrTx/>
              <a:buSzTx/>
              <a:buFont typeface="Arial"/>
              <a:buChar char="•"/>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have you done or might you try to promote a positive relationship between your children?</a:t>
            </a:r>
          </a:p>
          <a:p>
            <a:pPr marL="0" marR="0" lvl="0" indent="0" algn="l" defTabSz="914400" rtl="0" eaLnBrk="1" fontAlgn="auto" latinLnBrk="0" hangingPunct="1">
              <a:lnSpc>
                <a:spcPts val="2435"/>
              </a:lnSpc>
              <a:spcBef>
                <a:spcPts val="0"/>
              </a:spcBef>
              <a:spcAft>
                <a:spcPts val="0"/>
              </a:spcAft>
              <a:buClrTx/>
              <a:buSzTx/>
              <a:buFontTx/>
              <a:buNone/>
              <a:tabLst/>
              <a:defRPr/>
            </a:pPr>
            <a:endPar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5695" marR="0" lvl="1" indent="-222848" algn="l" defTabSz="914400" rtl="0" eaLnBrk="1" fontAlgn="auto" latinLnBrk="0" hangingPunct="1">
              <a:lnSpc>
                <a:spcPts val="2435"/>
              </a:lnSpc>
              <a:spcBef>
                <a:spcPts val="0"/>
              </a:spcBef>
              <a:spcAft>
                <a:spcPts val="0"/>
              </a:spcAft>
              <a:buClrTx/>
              <a:buSzTx/>
              <a:buFont typeface="Arial"/>
              <a:buChar char="•"/>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have your children said they enjoyed most about these efforts?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83B61"/>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9765" r="-28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04481" y="-9525"/>
            <a:ext cx="1823832" cy="1253470"/>
          </a:xfrm>
          <a:custGeom>
            <a:avLst/>
            <a:gdLst/>
            <a:ahLst/>
            <a:cxnLst/>
            <a:rect l="l" t="t" r="r" b="b"/>
            <a:pathLst>
              <a:path w="1823832" h="1253470">
                <a:moveTo>
                  <a:pt x="0" y="0"/>
                </a:moveTo>
                <a:lnTo>
                  <a:pt x="1823832" y="0"/>
                </a:lnTo>
                <a:lnTo>
                  <a:pt x="1823832" y="1253470"/>
                </a:lnTo>
                <a:lnTo>
                  <a:pt x="0" y="125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552614" y="113691"/>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650193" y="530462"/>
            <a:ext cx="1755793" cy="943739"/>
          </a:xfrm>
          <a:custGeom>
            <a:avLst/>
            <a:gdLst/>
            <a:ahLst/>
            <a:cxnLst/>
            <a:rect l="l" t="t" r="r" b="b"/>
            <a:pathLst>
              <a:path w="1755793" h="943739">
                <a:moveTo>
                  <a:pt x="0" y="0"/>
                </a:moveTo>
                <a:lnTo>
                  <a:pt x="1755793" y="0"/>
                </a:lnTo>
                <a:lnTo>
                  <a:pt x="1755793"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978816" y="48246"/>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831953" y="108789"/>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650193" y="1057430"/>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659718" y="1529300"/>
            <a:ext cx="1755793" cy="943739"/>
          </a:xfrm>
          <a:custGeom>
            <a:avLst/>
            <a:gdLst/>
            <a:ahLst/>
            <a:cxnLst/>
            <a:rect l="l" t="t" r="r" b="b"/>
            <a:pathLst>
              <a:path w="1755793" h="943739">
                <a:moveTo>
                  <a:pt x="0" y="0"/>
                </a:moveTo>
                <a:lnTo>
                  <a:pt x="1755793" y="0"/>
                </a:lnTo>
                <a:lnTo>
                  <a:pt x="1755793"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659718" y="2001169"/>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659718" y="2346786"/>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659718" y="2818656"/>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659718" y="3290525"/>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659718" y="3778251"/>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793853" y="635757"/>
            <a:ext cx="1481982" cy="893542"/>
          </a:xfrm>
          <a:custGeom>
            <a:avLst/>
            <a:gdLst/>
            <a:ahLst/>
            <a:cxnLst/>
            <a:rect l="l" t="t" r="r" b="b"/>
            <a:pathLst>
              <a:path w="1481982" h="893542">
                <a:moveTo>
                  <a:pt x="0" y="0"/>
                </a:moveTo>
                <a:lnTo>
                  <a:pt x="1481982" y="0"/>
                </a:lnTo>
                <a:lnTo>
                  <a:pt x="1481982" y="893543"/>
                </a:lnTo>
                <a:lnTo>
                  <a:pt x="0" y="893543"/>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793853" y="1199654"/>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4793853" y="1728626"/>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93853" y="2293221"/>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4793853" y="2843754"/>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4793853" y="3340722"/>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4822045" y="3828448"/>
            <a:ext cx="1453790" cy="943739"/>
          </a:xfrm>
          <a:custGeom>
            <a:avLst/>
            <a:gdLst/>
            <a:ahLst/>
            <a:cxnLst/>
            <a:rect l="l" t="t" r="r" b="b"/>
            <a:pathLst>
              <a:path w="1453790" h="943739">
                <a:moveTo>
                  <a:pt x="0" y="0"/>
                </a:moveTo>
                <a:lnTo>
                  <a:pt x="1453790" y="0"/>
                </a:lnTo>
                <a:lnTo>
                  <a:pt x="1453790"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l="-207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3705005" y="3828448"/>
            <a:ext cx="1755793" cy="943739"/>
          </a:xfrm>
          <a:custGeom>
            <a:avLst/>
            <a:gdLst/>
            <a:ahLst/>
            <a:cxnLst/>
            <a:rect l="l" t="t" r="r" b="b"/>
            <a:pathLst>
              <a:path w="1755793" h="943739">
                <a:moveTo>
                  <a:pt x="0" y="0"/>
                </a:moveTo>
                <a:lnTo>
                  <a:pt x="1755793" y="0"/>
                </a:lnTo>
                <a:lnTo>
                  <a:pt x="1755793"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2803305" y="381087"/>
            <a:ext cx="3224413" cy="4182586"/>
          </a:xfrm>
          <a:custGeom>
            <a:avLst/>
            <a:gdLst/>
            <a:ahLst/>
            <a:cxnLst/>
            <a:rect l="l" t="t" r="r" b="b"/>
            <a:pathLst>
              <a:path w="3224413" h="4182586">
                <a:moveTo>
                  <a:pt x="0" y="0"/>
                </a:moveTo>
                <a:lnTo>
                  <a:pt x="3224413" y="0"/>
                </a:lnTo>
                <a:lnTo>
                  <a:pt x="3224413" y="4182586"/>
                </a:lnTo>
                <a:lnTo>
                  <a:pt x="0" y="4182586"/>
                </a:lnTo>
                <a:lnTo>
                  <a:pt x="0" y="0"/>
                </a:lnTo>
                <a:close/>
              </a:path>
            </a:pathLst>
          </a:custGeom>
          <a:blipFill>
            <a:blip r:embed="rId8"/>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6530653">
            <a:off x="6164691" y="-102731"/>
            <a:ext cx="748182" cy="824671"/>
          </a:xfrm>
          <a:custGeom>
            <a:avLst/>
            <a:gdLst/>
            <a:ahLst/>
            <a:cxnLst/>
            <a:rect l="l" t="t" r="r" b="b"/>
            <a:pathLst>
              <a:path w="748182" h="824671">
                <a:moveTo>
                  <a:pt x="0" y="0"/>
                </a:moveTo>
                <a:lnTo>
                  <a:pt x="748182" y="0"/>
                </a:lnTo>
                <a:lnTo>
                  <a:pt x="748182" y="824671"/>
                </a:lnTo>
                <a:lnTo>
                  <a:pt x="0" y="824671"/>
                </a:lnTo>
                <a:lnTo>
                  <a:pt x="0" y="0"/>
                </a:lnTo>
                <a:close/>
              </a:path>
            </a:pathLst>
          </a:custGeom>
          <a:blipFill>
            <a:blip r:embed="rId9">
              <a:extLst>
                <a:ext uri="{96DAC541-7B7A-43D3-8B79-37D633B846F1}">
                  <asvg:svgBlip xmlns:asvg="http://schemas.microsoft.com/office/drawing/2016/SVG/main" r:embed="rId10"/>
                </a:ext>
              </a:extLst>
            </a:blip>
            <a:stretch>
              <a:fillRect l="-137793" t="-198868" r="-1277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4905832" flipH="1">
            <a:off x="2014533" y="1072243"/>
            <a:ext cx="653236" cy="720018"/>
          </a:xfrm>
          <a:custGeom>
            <a:avLst/>
            <a:gdLst/>
            <a:ahLst/>
            <a:cxnLst/>
            <a:rect l="l" t="t" r="r" b="b"/>
            <a:pathLst>
              <a:path w="653236" h="720018">
                <a:moveTo>
                  <a:pt x="653236" y="0"/>
                </a:moveTo>
                <a:lnTo>
                  <a:pt x="0" y="0"/>
                </a:lnTo>
                <a:lnTo>
                  <a:pt x="0" y="720018"/>
                </a:lnTo>
                <a:lnTo>
                  <a:pt x="653236" y="720018"/>
                </a:lnTo>
                <a:lnTo>
                  <a:pt x="653236" y="0"/>
                </a:lnTo>
                <a:close/>
              </a:path>
            </a:pathLst>
          </a:custGeom>
          <a:blipFill>
            <a:blip r:embed="rId9">
              <a:extLst>
                <a:ext uri="{96DAC541-7B7A-43D3-8B79-37D633B846F1}">
                  <asvg:svgBlip xmlns:asvg="http://schemas.microsoft.com/office/drawing/2016/SVG/main" r:embed="rId10"/>
                </a:ext>
              </a:extLst>
            </a:blip>
            <a:stretch>
              <a:fillRect l="-137793" t="-198868" r="-1277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rot="-5880802">
            <a:off x="2598705" y="1595451"/>
            <a:ext cx="310112" cy="101949"/>
          </a:xfrm>
          <a:custGeom>
            <a:avLst/>
            <a:gdLst/>
            <a:ahLst/>
            <a:cxnLst/>
            <a:rect l="l" t="t" r="r" b="b"/>
            <a:pathLst>
              <a:path w="310112" h="101949">
                <a:moveTo>
                  <a:pt x="0" y="0"/>
                </a:moveTo>
                <a:lnTo>
                  <a:pt x="310113" y="0"/>
                </a:lnTo>
                <a:lnTo>
                  <a:pt x="310113" y="101949"/>
                </a:lnTo>
                <a:lnTo>
                  <a:pt x="0" y="1019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rot="-5880802">
            <a:off x="6048686" y="604691"/>
            <a:ext cx="310112" cy="101949"/>
          </a:xfrm>
          <a:custGeom>
            <a:avLst/>
            <a:gdLst/>
            <a:ahLst/>
            <a:cxnLst/>
            <a:rect l="l" t="t" r="r" b="b"/>
            <a:pathLst>
              <a:path w="310112" h="101949">
                <a:moveTo>
                  <a:pt x="0" y="0"/>
                </a:moveTo>
                <a:lnTo>
                  <a:pt x="310112" y="0"/>
                </a:lnTo>
                <a:lnTo>
                  <a:pt x="310112" y="101949"/>
                </a:lnTo>
                <a:lnTo>
                  <a:pt x="0" y="1019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67860" y="5388740"/>
            <a:ext cx="3901440" cy="1118413"/>
          </a:xfrm>
          <a:custGeom>
            <a:avLst/>
            <a:gdLst/>
            <a:ahLst/>
            <a:cxnLst/>
            <a:rect l="l" t="t" r="r" b="b"/>
            <a:pathLst>
              <a:path w="3901440" h="1118413">
                <a:moveTo>
                  <a:pt x="0" y="0"/>
                </a:moveTo>
                <a:lnTo>
                  <a:pt x="3901440" y="0"/>
                </a:lnTo>
                <a:lnTo>
                  <a:pt x="3901440" y="1118412"/>
                </a:lnTo>
                <a:lnTo>
                  <a:pt x="0" y="11184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275679" y="302443"/>
            <a:ext cx="1681438" cy="562858"/>
          </a:xfrm>
          <a:prstGeom prst="rect">
            <a:avLst/>
          </a:prstGeom>
        </p:spPr>
        <p:txBody>
          <a:bodyPr lIns="0" tIns="0" rIns="0" bIns="0" rtlCol="0" anchor="t">
            <a:spAutoFit/>
          </a:bodyPr>
          <a:lstStyle/>
          <a:p>
            <a:pPr marL="0" marR="0" lvl="0" indent="0" algn="ctr" defTabSz="914400" rtl="0" eaLnBrk="1" fontAlgn="auto" latinLnBrk="0" hangingPunct="1">
              <a:lnSpc>
                <a:spcPts val="2149"/>
              </a:lnSpc>
              <a:spcBef>
                <a:spcPct val="0"/>
              </a:spcBef>
              <a:spcAft>
                <a:spcPts val="0"/>
              </a:spcAft>
              <a:buClrTx/>
              <a:buSzTx/>
              <a:buFontTx/>
              <a:buNone/>
              <a:tabLst/>
              <a:defRPr/>
            </a:pPr>
            <a:r>
              <a:rPr kumimoji="0" lang="en-US" sz="15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Parents Influence Siblings</a:t>
            </a:r>
          </a:p>
        </p:txBody>
      </p:sp>
      <p:sp>
        <p:nvSpPr>
          <p:cNvPr id="30" name="Freeform 30"/>
          <p:cNvSpPr/>
          <p:nvPr/>
        </p:nvSpPr>
        <p:spPr>
          <a:xfrm>
            <a:off x="1754285" y="5388740"/>
            <a:ext cx="3901440" cy="1118413"/>
          </a:xfrm>
          <a:custGeom>
            <a:avLst/>
            <a:gdLst/>
            <a:ahLst/>
            <a:cxnLst/>
            <a:rect l="l" t="t" r="r" b="b"/>
            <a:pathLst>
              <a:path w="3901440" h="1118413">
                <a:moveTo>
                  <a:pt x="0" y="0"/>
                </a:moveTo>
                <a:lnTo>
                  <a:pt x="3901440" y="0"/>
                </a:lnTo>
                <a:lnTo>
                  <a:pt x="3901440" y="1118412"/>
                </a:lnTo>
                <a:lnTo>
                  <a:pt x="0" y="11184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flipH="1">
            <a:off x="-110710" y="6219986"/>
            <a:ext cx="3901440" cy="1118413"/>
          </a:xfrm>
          <a:custGeom>
            <a:avLst/>
            <a:gdLst/>
            <a:ahLst/>
            <a:cxnLst/>
            <a:rect l="l" t="t" r="r" b="b"/>
            <a:pathLst>
              <a:path w="3901440" h="1118413">
                <a:moveTo>
                  <a:pt x="3901440" y="0"/>
                </a:moveTo>
                <a:lnTo>
                  <a:pt x="0" y="0"/>
                </a:lnTo>
                <a:lnTo>
                  <a:pt x="0" y="1118413"/>
                </a:lnTo>
                <a:lnTo>
                  <a:pt x="3901440" y="1118413"/>
                </a:lnTo>
                <a:lnTo>
                  <a:pt x="39014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flipH="1">
            <a:off x="1938066" y="6210461"/>
            <a:ext cx="3901440" cy="1118413"/>
          </a:xfrm>
          <a:custGeom>
            <a:avLst/>
            <a:gdLst/>
            <a:ahLst/>
            <a:cxnLst/>
            <a:rect l="l" t="t" r="r" b="b"/>
            <a:pathLst>
              <a:path w="3901440" h="1118413">
                <a:moveTo>
                  <a:pt x="3901440" y="0"/>
                </a:moveTo>
                <a:lnTo>
                  <a:pt x="0" y="0"/>
                </a:lnTo>
                <a:lnTo>
                  <a:pt x="0" y="1118413"/>
                </a:lnTo>
                <a:lnTo>
                  <a:pt x="3901440" y="1118413"/>
                </a:lnTo>
                <a:lnTo>
                  <a:pt x="39014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48730" y="5658011"/>
            <a:ext cx="5460798" cy="1471564"/>
          </a:xfrm>
          <a:prstGeom prst="rect">
            <a:avLst/>
          </a:prstGeom>
        </p:spPr>
        <p:txBody>
          <a:bodyPr lIns="0" tIns="0" rIns="0" bIns="0" rtlCol="0" anchor="t">
            <a:spAutoFit/>
          </a:bodyPr>
          <a:lstStyle/>
          <a:p>
            <a:pPr marL="408924" marR="0" lvl="1" indent="-204462" algn="l" defTabSz="914400" rtl="0" eaLnBrk="1" fontAlgn="auto" latinLnBrk="0" hangingPunct="1">
              <a:lnSpc>
                <a:spcPts val="2310"/>
              </a:lnSpc>
              <a:spcBef>
                <a:spcPts val="0"/>
              </a:spcBef>
              <a:spcAft>
                <a:spcPts val="0"/>
              </a:spcAft>
              <a:buClrTx/>
              <a:buSzTx/>
              <a:buFont typeface="Arial"/>
              <a:buChar char="•"/>
              <a:tabLst/>
              <a:defRPr/>
            </a:pPr>
            <a:r>
              <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your child imitating a positive behavior of yours? How did it make you feel?</a:t>
            </a:r>
          </a:p>
          <a:p>
            <a:pPr marL="0" marR="0" lvl="0" indent="0" algn="l" defTabSz="914400" rtl="0" eaLnBrk="1" fontAlgn="auto" latinLnBrk="0" hangingPunct="1">
              <a:lnSpc>
                <a:spcPts val="2310"/>
              </a:lnSpc>
              <a:spcBef>
                <a:spcPts val="0"/>
              </a:spcBef>
              <a:spcAft>
                <a:spcPts val="0"/>
              </a:spcAft>
              <a:buClrTx/>
              <a:buSzTx/>
              <a:buFontTx/>
              <a:buNone/>
              <a:tabLst/>
              <a:defRPr/>
            </a:pPr>
            <a:endPar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924" marR="0" lvl="1" indent="-204462" algn="l" defTabSz="914400" rtl="0" eaLnBrk="1" fontAlgn="auto" latinLnBrk="0" hangingPunct="1">
              <a:lnSpc>
                <a:spcPts val="2310"/>
              </a:lnSpc>
              <a:spcBef>
                <a:spcPts val="0"/>
              </a:spcBef>
              <a:spcAft>
                <a:spcPts val="0"/>
              </a:spcAft>
              <a:buClrTx/>
              <a:buSzTx/>
              <a:buFont typeface="Arial"/>
              <a:buChar char="•"/>
              <a:tabLst/>
              <a:defRPr/>
            </a:pPr>
            <a:r>
              <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your child imitating an unflattering behavior? How did it make you feel?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p:cNvGrpSpPr/>
        <p:nvPr/>
      </p:nvGrpSpPr>
      <p:grpSpPr>
        <a:xfrm>
          <a:off x="0" y="0"/>
          <a:ext cx="0" cy="0"/>
          <a:chOff x="0" y="0"/>
          <a:chExt cx="0" cy="0"/>
        </a:xfrm>
      </p:grpSpPr>
      <p:sp>
        <p:nvSpPr>
          <p:cNvPr id="2" name="Freeform 2"/>
          <p:cNvSpPr/>
          <p:nvPr/>
        </p:nvSpPr>
        <p:spPr>
          <a:xfrm>
            <a:off x="0" y="8600"/>
            <a:ext cx="5679862" cy="7324061"/>
          </a:xfrm>
          <a:custGeom>
            <a:avLst/>
            <a:gdLst/>
            <a:ahLst/>
            <a:cxnLst/>
            <a:rect l="l" t="t" r="r" b="b"/>
            <a:pathLst>
              <a:path w="5679862" h="7324061">
                <a:moveTo>
                  <a:pt x="0" y="0"/>
                </a:moveTo>
                <a:lnTo>
                  <a:pt x="5679862" y="0"/>
                </a:lnTo>
                <a:lnTo>
                  <a:pt x="5679862" y="7324062"/>
                </a:lnTo>
                <a:lnTo>
                  <a:pt x="0" y="7324062"/>
                </a:lnTo>
                <a:lnTo>
                  <a:pt x="0" y="0"/>
                </a:lnTo>
                <a:close/>
              </a:path>
            </a:pathLst>
          </a:custGeom>
          <a:blipFill>
            <a:blip r:embed="rId3"/>
            <a:stretch>
              <a:fillRect l="-44483" r="-490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04481" y="0"/>
            <a:ext cx="1662553" cy="1142627"/>
          </a:xfrm>
          <a:custGeom>
            <a:avLst/>
            <a:gdLst/>
            <a:ahLst/>
            <a:cxnLst/>
            <a:rect l="l" t="t" r="r" b="b"/>
            <a:pathLst>
              <a:path w="1662553" h="1142627">
                <a:moveTo>
                  <a:pt x="0" y="0"/>
                </a:moveTo>
                <a:lnTo>
                  <a:pt x="1662553" y="0"/>
                </a:lnTo>
                <a:lnTo>
                  <a:pt x="1662553" y="1142627"/>
                </a:lnTo>
                <a:lnTo>
                  <a:pt x="0" y="1142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3989669" y="1522731"/>
            <a:ext cx="7294520" cy="4249058"/>
          </a:xfrm>
          <a:custGeom>
            <a:avLst/>
            <a:gdLst/>
            <a:ahLst/>
            <a:cxnLst/>
            <a:rect l="l" t="t" r="r" b="b"/>
            <a:pathLst>
              <a:path w="7294520" h="4249058">
                <a:moveTo>
                  <a:pt x="0" y="0"/>
                </a:moveTo>
                <a:lnTo>
                  <a:pt x="7294521" y="0"/>
                </a:lnTo>
                <a:lnTo>
                  <a:pt x="7294521" y="4249058"/>
                </a:lnTo>
                <a:lnTo>
                  <a:pt x="0" y="4249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116221" y="287237"/>
            <a:ext cx="3041418" cy="3969051"/>
          </a:xfrm>
          <a:custGeom>
            <a:avLst/>
            <a:gdLst/>
            <a:ahLst/>
            <a:cxnLst/>
            <a:rect l="l" t="t" r="r" b="b"/>
            <a:pathLst>
              <a:path w="3041418" h="3969051">
                <a:moveTo>
                  <a:pt x="0" y="0"/>
                </a:moveTo>
                <a:lnTo>
                  <a:pt x="3041418" y="0"/>
                </a:lnTo>
                <a:lnTo>
                  <a:pt x="3041418" y="3969051"/>
                </a:lnTo>
                <a:lnTo>
                  <a:pt x="0" y="3969051"/>
                </a:lnTo>
                <a:lnTo>
                  <a:pt x="0" y="0"/>
                </a:lnTo>
                <a:close/>
              </a:path>
            </a:pathLst>
          </a:custGeom>
          <a:blipFill>
            <a:blip r:embed="rId8"/>
            <a:stretch>
              <a:fillRect/>
            </a:stretch>
          </a:blipFill>
          <a:ln w="38100" cap="sq">
            <a:solidFill>
              <a:srgbClr val="75342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36932" y="166047"/>
            <a:ext cx="1597652" cy="753383"/>
          </a:xfrm>
          <a:prstGeom prst="rect">
            <a:avLst/>
          </a:prstGeom>
        </p:spPr>
        <p:txBody>
          <a:bodyPr lIns="0" tIns="0" rIns="0" bIns="0" rtlCol="0" anchor="t">
            <a:spAutoFit/>
          </a:bodyPr>
          <a:lstStyle/>
          <a:p>
            <a:pPr marL="0" marR="0" lvl="0" indent="0" algn="ctr" defTabSz="914400" rtl="0" eaLnBrk="1" fontAlgn="auto" latinLnBrk="0" hangingPunct="1">
              <a:lnSpc>
                <a:spcPts val="1959"/>
              </a:lnSpc>
              <a:spcBef>
                <a:spcPct val="0"/>
              </a:spcBef>
              <a:spcAft>
                <a:spcPts val="0"/>
              </a:spcAft>
              <a:buClrTx/>
              <a:buSzTx/>
              <a:buFontTx/>
              <a:buNone/>
              <a:tabLst/>
              <a:defRPr/>
            </a:pPr>
            <a:r>
              <a:rPr kumimoji="0" lang="en-US" sz="13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Fair and Equal Parenting Through Sensitive Responding </a:t>
            </a:r>
          </a:p>
        </p:txBody>
      </p:sp>
      <p:sp>
        <p:nvSpPr>
          <p:cNvPr id="7" name="TextBox 7"/>
          <p:cNvSpPr txBox="1"/>
          <p:nvPr/>
        </p:nvSpPr>
        <p:spPr>
          <a:xfrm>
            <a:off x="5866992" y="4283543"/>
            <a:ext cx="3750602" cy="3010977"/>
          </a:xfrm>
          <a:prstGeom prst="rect">
            <a:avLst/>
          </a:prstGeom>
        </p:spPr>
        <p:txBody>
          <a:bodyPr lIns="0" tIns="0" rIns="0" bIns="0" rtlCol="0" anchor="t">
            <a:spAutoFit/>
          </a:bodyPr>
          <a:lstStyle/>
          <a:p>
            <a:pPr marL="407933" marR="0" lvl="1" indent="-203966" algn="l" defTabSz="914400" rtl="0" eaLnBrk="1" fontAlgn="auto" latinLnBrk="0" hangingPunct="1">
              <a:lnSpc>
                <a:spcPts val="2645"/>
              </a:lnSpc>
              <a:spcBef>
                <a:spcPts val="0"/>
              </a:spcBef>
              <a:spcAft>
                <a:spcPts val="0"/>
              </a:spcAft>
              <a:buClrTx/>
              <a:buSzTx/>
              <a:buFont typeface="Arial"/>
              <a:buChar char="•"/>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your words or actions differ between your children?</a:t>
            </a:r>
          </a:p>
          <a:p>
            <a:pPr marL="0" marR="0" lvl="0" indent="0" algn="l" defTabSz="914400" rtl="0" eaLnBrk="1" fontAlgn="auto" latinLnBrk="0" hangingPunct="1">
              <a:lnSpc>
                <a:spcPts val="2645"/>
              </a:lnSpc>
              <a:spcBef>
                <a:spcPts val="0"/>
              </a:spcBef>
              <a:spcAft>
                <a:spcPts val="0"/>
              </a:spcAft>
              <a:buClrTx/>
              <a:buSzTx/>
              <a:buFontTx/>
              <a:buNone/>
              <a:tabLst/>
              <a:defRPr/>
            </a:pPr>
            <a:endPar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7933" marR="0" lvl="1" indent="-203966" algn="l" defTabSz="914400" rtl="0" eaLnBrk="1" fontAlgn="auto" latinLnBrk="0" hangingPunct="1">
              <a:lnSpc>
                <a:spcPts val="2645"/>
              </a:lnSpc>
              <a:spcBef>
                <a:spcPts val="0"/>
              </a:spcBef>
              <a:spcAft>
                <a:spcPts val="0"/>
              </a:spcAft>
              <a:buClrTx/>
              <a:buSzTx/>
              <a:buFont typeface="Arial"/>
              <a:buChar char="•"/>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your children perceive these differences?</a:t>
            </a:r>
          </a:p>
          <a:p>
            <a:pPr marL="0" marR="0" lvl="0" indent="0" algn="l" defTabSz="914400" rtl="0" eaLnBrk="1" fontAlgn="auto" latinLnBrk="0" hangingPunct="1">
              <a:lnSpc>
                <a:spcPts val="2645"/>
              </a:lnSpc>
              <a:spcBef>
                <a:spcPts val="0"/>
              </a:spcBef>
              <a:spcAft>
                <a:spcPts val="0"/>
              </a:spcAft>
              <a:buClrTx/>
              <a:buSzTx/>
              <a:buFontTx/>
              <a:buNone/>
              <a:tabLst/>
              <a:defRPr/>
            </a:pPr>
            <a:endPar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7933" marR="0" lvl="1" indent="-203966" algn="l" defTabSz="914400" rtl="0" eaLnBrk="1" fontAlgn="auto" latinLnBrk="0" hangingPunct="1">
              <a:lnSpc>
                <a:spcPts val="2645"/>
              </a:lnSpc>
              <a:spcBef>
                <a:spcPts val="0"/>
              </a:spcBef>
              <a:spcAft>
                <a:spcPts val="0"/>
              </a:spcAft>
              <a:buClrTx/>
              <a:buSzTx/>
              <a:buFont typeface="Arial"/>
              <a:buChar char="•"/>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Could any behavior be seen as favoritism?</a:t>
            </a:r>
          </a:p>
          <a:p>
            <a:pPr marL="0" marR="0" lvl="0" indent="0" algn="l" defTabSz="914400" rtl="0" eaLnBrk="1" fontAlgn="auto" latinLnBrk="0" hangingPunct="1">
              <a:lnSpc>
                <a:spcPts val="2486"/>
              </a:lnSpc>
              <a:spcBef>
                <a:spcPts val="0"/>
              </a:spcBef>
              <a:spcAft>
                <a:spcPts val="0"/>
              </a:spcAft>
              <a:buClrTx/>
              <a:buSzTx/>
              <a:buFontTx/>
              <a:buNone/>
              <a:tabLst/>
              <a:defRPr/>
            </a:pPr>
            <a:endPar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D9E7"/>
        </a:solidFill>
        <a:effectLst/>
      </p:bgPr>
    </p:bg>
    <p:spTree>
      <p:nvGrpSpPr>
        <p:cNvPr id="1" name=""/>
        <p:cNvGrpSpPr/>
        <p:nvPr/>
      </p:nvGrpSpPr>
      <p:grpSpPr>
        <a:xfrm>
          <a:off x="0" y="0"/>
          <a:ext cx="0" cy="0"/>
          <a:chOff x="0" y="0"/>
          <a:chExt cx="0" cy="0"/>
        </a:xfrm>
      </p:grpSpPr>
      <p:sp>
        <p:nvSpPr>
          <p:cNvPr id="2" name="Freeform 2"/>
          <p:cNvSpPr/>
          <p:nvPr/>
        </p:nvSpPr>
        <p:spPr>
          <a:xfrm>
            <a:off x="3844939" y="230413"/>
            <a:ext cx="3507852" cy="4604789"/>
          </a:xfrm>
          <a:custGeom>
            <a:avLst/>
            <a:gdLst/>
            <a:ahLst/>
            <a:cxnLst/>
            <a:rect l="l" t="t" r="r" b="b"/>
            <a:pathLst>
              <a:path w="3507852" h="4604789">
                <a:moveTo>
                  <a:pt x="0" y="0"/>
                </a:moveTo>
                <a:lnTo>
                  <a:pt x="3507852" y="0"/>
                </a:lnTo>
                <a:lnTo>
                  <a:pt x="3507852" y="4604789"/>
                </a:lnTo>
                <a:lnTo>
                  <a:pt x="0" y="4604789"/>
                </a:lnTo>
                <a:lnTo>
                  <a:pt x="0" y="0"/>
                </a:lnTo>
                <a:close/>
              </a:path>
            </a:pathLst>
          </a:custGeom>
          <a:blipFill>
            <a:blip r:embed="rId3"/>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615215" y="2234743"/>
            <a:ext cx="3778902" cy="4923834"/>
          </a:xfrm>
          <a:custGeom>
            <a:avLst/>
            <a:gdLst/>
            <a:ahLst/>
            <a:cxnLst/>
            <a:rect l="l" t="t" r="r" b="b"/>
            <a:pathLst>
              <a:path w="3778902" h="4923834">
                <a:moveTo>
                  <a:pt x="0" y="0"/>
                </a:moveTo>
                <a:lnTo>
                  <a:pt x="3778901" y="0"/>
                </a:lnTo>
                <a:lnTo>
                  <a:pt x="3778901" y="4923833"/>
                </a:lnTo>
                <a:lnTo>
                  <a:pt x="0" y="4923833"/>
                </a:lnTo>
                <a:lnTo>
                  <a:pt x="0" y="0"/>
                </a:lnTo>
                <a:close/>
              </a:path>
            </a:pathLst>
          </a:custGeom>
          <a:blipFill>
            <a:blip r:embed="rId4"/>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88117" y="2325660"/>
            <a:ext cx="2203416" cy="4923834"/>
          </a:xfrm>
          <a:custGeom>
            <a:avLst/>
            <a:gdLst/>
            <a:ahLst/>
            <a:cxnLst/>
            <a:rect l="l" t="t" r="r" b="b"/>
            <a:pathLst>
              <a:path w="2203416" h="4923834">
                <a:moveTo>
                  <a:pt x="0" y="0"/>
                </a:moveTo>
                <a:lnTo>
                  <a:pt x="2203416" y="0"/>
                </a:lnTo>
                <a:lnTo>
                  <a:pt x="2203416" y="4923834"/>
                </a:lnTo>
                <a:lnTo>
                  <a:pt x="0" y="4923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487426" y="0"/>
            <a:ext cx="2534969" cy="1742215"/>
            <a:chOff x="0" y="0"/>
            <a:chExt cx="3379958" cy="2322953"/>
          </a:xfrm>
        </p:grpSpPr>
        <p:sp>
          <p:nvSpPr>
            <p:cNvPr id="6" name="Freeform 6"/>
            <p:cNvSpPr/>
            <p:nvPr/>
          </p:nvSpPr>
          <p:spPr>
            <a:xfrm>
              <a:off x="0" y="0"/>
              <a:ext cx="3379958" cy="2322953"/>
            </a:xfrm>
            <a:custGeom>
              <a:avLst/>
              <a:gdLst/>
              <a:ahLst/>
              <a:cxnLst/>
              <a:rect l="l" t="t" r="r" b="b"/>
              <a:pathLst>
                <a:path w="3379958" h="2322953">
                  <a:moveTo>
                    <a:pt x="0" y="0"/>
                  </a:moveTo>
                  <a:lnTo>
                    <a:pt x="3379958" y="0"/>
                  </a:lnTo>
                  <a:lnTo>
                    <a:pt x="3379958" y="2322953"/>
                  </a:lnTo>
                  <a:lnTo>
                    <a:pt x="0" y="2322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5972" y="368033"/>
              <a:ext cx="3248014" cy="1501161"/>
            </a:xfrm>
            <a:prstGeom prst="rect">
              <a:avLst/>
            </a:prstGeom>
          </p:spPr>
          <p:txBody>
            <a:bodyPr lIns="0" tIns="0" rIns="0" bIns="0" rtlCol="0" anchor="t">
              <a:spAutoFit/>
            </a:bodyPr>
            <a:lstStyle/>
            <a:p>
              <a:pPr marL="0" marR="0" lvl="0" indent="0" algn="ctr" defTabSz="914400" rtl="0" eaLnBrk="1" fontAlgn="auto" latinLnBrk="0" hangingPunct="1">
                <a:lnSpc>
                  <a:spcPts val="2987"/>
                </a:lnSpc>
                <a:spcBef>
                  <a:spcPct val="0"/>
                </a:spcBef>
                <a:spcAft>
                  <a:spcPts val="0"/>
                </a:spcAft>
                <a:buClrTx/>
                <a:buSzTx/>
                <a:buFontTx/>
                <a:buNone/>
                <a:tabLst/>
                <a:defRPr/>
              </a:pPr>
              <a:r>
                <a:rPr kumimoji="0" lang="en-US" sz="213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for Stronger Sibling Relationships </a:t>
              </a:r>
            </a:p>
          </p:txBody>
        </p:sp>
      </p:grpSp>
      <p:sp>
        <p:nvSpPr>
          <p:cNvPr id="8" name="Freeform 8"/>
          <p:cNvSpPr/>
          <p:nvPr/>
        </p:nvSpPr>
        <p:spPr>
          <a:xfrm>
            <a:off x="5801446" y="230413"/>
            <a:ext cx="1986671" cy="1318653"/>
          </a:xfrm>
          <a:custGeom>
            <a:avLst/>
            <a:gdLst/>
            <a:ahLst/>
            <a:cxnLst/>
            <a:rect l="l" t="t" r="r" b="b"/>
            <a:pathLst>
              <a:path w="1986671" h="1318653">
                <a:moveTo>
                  <a:pt x="0" y="0"/>
                </a:moveTo>
                <a:lnTo>
                  <a:pt x="1986671" y="0"/>
                </a:lnTo>
                <a:lnTo>
                  <a:pt x="1986671" y="1318653"/>
                </a:lnTo>
                <a:lnTo>
                  <a:pt x="0" y="131865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522232" y="1462487"/>
            <a:ext cx="871884" cy="1070321"/>
          </a:xfrm>
          <a:custGeom>
            <a:avLst/>
            <a:gdLst/>
            <a:ahLst/>
            <a:cxnLst/>
            <a:rect l="l" t="t" r="r" b="b"/>
            <a:pathLst>
              <a:path w="871884" h="1070321">
                <a:moveTo>
                  <a:pt x="0" y="0"/>
                </a:moveTo>
                <a:lnTo>
                  <a:pt x="871884" y="0"/>
                </a:lnTo>
                <a:lnTo>
                  <a:pt x="871884" y="1070321"/>
                </a:lnTo>
                <a:lnTo>
                  <a:pt x="0" y="1070321"/>
                </a:lnTo>
                <a:lnTo>
                  <a:pt x="0" y="0"/>
                </a:lnTo>
                <a:close/>
              </a:path>
            </a:pathLst>
          </a:custGeom>
          <a:blipFill>
            <a:blip r:embed="rId9"/>
            <a:stretch>
              <a:fillRect l="-77869" t="-31996" r="-653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23859" y="2239935"/>
            <a:ext cx="3262102" cy="144487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your current conflict-resolution method align with strategies from this module?</a:t>
            </a:r>
          </a:p>
        </p:txBody>
      </p:sp>
      <p:sp>
        <p:nvSpPr>
          <p:cNvPr id="11" name="TextBox 11"/>
          <p:cNvSpPr txBox="1"/>
          <p:nvPr/>
        </p:nvSpPr>
        <p:spPr>
          <a:xfrm>
            <a:off x="207046" y="5463852"/>
            <a:ext cx="4408168" cy="1092449"/>
          </a:xfrm>
          <a:prstGeom prst="rect">
            <a:avLst/>
          </a:prstGeom>
        </p:spPr>
        <p:txBody>
          <a:bodyPr lIns="0" tIns="0" rIns="0" bIns="0" rtlCol="0" anchor="t">
            <a:spAutoFit/>
          </a:bodyPr>
          <a:lstStyle/>
          <a:p>
            <a:pPr marL="0" marR="0" lvl="0" indent="0" algn="l" defTabSz="914400" rtl="0" eaLnBrk="1" fontAlgn="auto" latinLnBrk="0" hangingPunct="1">
              <a:lnSpc>
                <a:spcPts val="278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new strategies might you incorporate?</a:t>
            </a:r>
          </a:p>
        </p:txBody>
      </p:sp>
      <p:sp>
        <p:nvSpPr>
          <p:cNvPr id="12" name="TextBox 12"/>
          <p:cNvSpPr txBox="1"/>
          <p:nvPr/>
        </p:nvSpPr>
        <p:spPr>
          <a:xfrm>
            <a:off x="207046" y="4380531"/>
            <a:ext cx="2425601" cy="38759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it differ?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9660" r="-1792" b="-78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029897" y="284620"/>
            <a:ext cx="2415304" cy="3157234"/>
          </a:xfrm>
          <a:custGeom>
            <a:avLst/>
            <a:gdLst/>
            <a:ahLst/>
            <a:cxnLst/>
            <a:rect l="l" t="t" r="r" b="b"/>
            <a:pathLst>
              <a:path w="2415304" h="3157234">
                <a:moveTo>
                  <a:pt x="0" y="0"/>
                </a:moveTo>
                <a:lnTo>
                  <a:pt x="2415304" y="0"/>
                </a:lnTo>
                <a:lnTo>
                  <a:pt x="2415304" y="3157234"/>
                </a:lnTo>
                <a:lnTo>
                  <a:pt x="0" y="3157234"/>
                </a:lnTo>
                <a:lnTo>
                  <a:pt x="0" y="0"/>
                </a:lnTo>
                <a:close/>
              </a:path>
            </a:pathLst>
          </a:custGeom>
          <a:blipFill>
            <a:blip r:embed="rId4"/>
            <a:stretch>
              <a:fillRect/>
            </a:stretch>
          </a:blipFill>
          <a:ln w="38100" cap="sq">
            <a:solidFill>
              <a:srgbClr val="5D6FA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394237" y="0"/>
            <a:ext cx="1861573" cy="1279408"/>
            <a:chOff x="0" y="0"/>
            <a:chExt cx="2482097" cy="1705878"/>
          </a:xfrm>
        </p:grpSpPr>
        <p:sp>
          <p:nvSpPr>
            <p:cNvPr id="5" name="Freeform 5"/>
            <p:cNvSpPr/>
            <p:nvPr/>
          </p:nvSpPr>
          <p:spPr>
            <a:xfrm>
              <a:off x="0" y="0"/>
              <a:ext cx="2482097" cy="1705878"/>
            </a:xfrm>
            <a:custGeom>
              <a:avLst/>
              <a:gdLst/>
              <a:ahLst/>
              <a:cxnLst/>
              <a:rect l="l" t="t" r="r" b="b"/>
              <a:pathLst>
                <a:path w="2482097" h="1705878">
                  <a:moveTo>
                    <a:pt x="0" y="0"/>
                  </a:moveTo>
                  <a:lnTo>
                    <a:pt x="2482097" y="0"/>
                  </a:lnTo>
                  <a:lnTo>
                    <a:pt x="2482097" y="1705878"/>
                  </a:lnTo>
                  <a:lnTo>
                    <a:pt x="0" y="1705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8447" y="266546"/>
              <a:ext cx="2385203" cy="1106111"/>
            </a:xfrm>
            <a:prstGeom prst="rect">
              <a:avLst/>
            </a:prstGeom>
          </p:spPr>
          <p:txBody>
            <a:bodyPr lIns="0" tIns="0" rIns="0" bIns="0" rtlCol="0" anchor="t">
              <a:spAutoFit/>
            </a:bodyPr>
            <a:lstStyle/>
            <a:p>
              <a:pPr marL="0" marR="0" lvl="0" indent="0" algn="ctr" defTabSz="914400" rtl="0" eaLnBrk="1" fontAlgn="auto" latinLnBrk="0" hangingPunct="1">
                <a:lnSpc>
                  <a:spcPts val="2193"/>
                </a:lnSpc>
                <a:spcBef>
                  <a:spcPts val="0"/>
                </a:spcBef>
                <a:spcAft>
                  <a:spcPts val="0"/>
                </a:spcAft>
                <a:buClrTx/>
                <a:buSzTx/>
                <a:buFontTx/>
                <a:buNone/>
                <a:tabLst/>
                <a:defRPr/>
              </a:pPr>
              <a:r>
                <a:rPr kumimoji="0" lang="en-US" sz="15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a:t>
              </a:r>
            </a:p>
            <a:p>
              <a:pPr marL="0" marR="0" lvl="0" indent="0" algn="ctr" defTabSz="914400" rtl="0" eaLnBrk="1" fontAlgn="auto" latinLnBrk="0" hangingPunct="1">
                <a:lnSpc>
                  <a:spcPts val="2193"/>
                </a:lnSpc>
                <a:spcBef>
                  <a:spcPts val="0"/>
                </a:spcBef>
                <a:spcAft>
                  <a:spcPts val="0"/>
                </a:spcAft>
                <a:buClrTx/>
                <a:buSzTx/>
                <a:buFontTx/>
                <a:buNone/>
                <a:tabLst/>
                <a:defRPr/>
              </a:pPr>
              <a:r>
                <a:rPr kumimoji="0" lang="en-US" sz="15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Family </a:t>
              </a:r>
            </a:p>
            <a:p>
              <a:pPr marL="0" marR="0" lvl="0" indent="0" algn="ctr" defTabSz="914400" rtl="0" eaLnBrk="1" fontAlgn="auto" latinLnBrk="0" hangingPunct="1">
                <a:lnSpc>
                  <a:spcPts val="2193"/>
                </a:lnSpc>
                <a:spcBef>
                  <a:spcPct val="0"/>
                </a:spcBef>
                <a:spcAft>
                  <a:spcPts val="0"/>
                </a:spcAft>
                <a:buClrTx/>
                <a:buSzTx/>
                <a:buFontTx/>
                <a:buNone/>
                <a:tabLst/>
                <a:defRPr/>
              </a:pPr>
              <a:r>
                <a:rPr kumimoji="0" lang="en-US" sz="15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Meeting </a:t>
              </a:r>
            </a:p>
          </p:txBody>
        </p:sp>
      </p:grpSp>
      <p:sp>
        <p:nvSpPr>
          <p:cNvPr id="7" name="Freeform 7"/>
          <p:cNvSpPr/>
          <p:nvPr/>
        </p:nvSpPr>
        <p:spPr>
          <a:xfrm>
            <a:off x="7029897" y="3904963"/>
            <a:ext cx="2415304" cy="3119102"/>
          </a:xfrm>
          <a:custGeom>
            <a:avLst/>
            <a:gdLst/>
            <a:ahLst/>
            <a:cxnLst/>
            <a:rect l="l" t="t" r="r" b="b"/>
            <a:pathLst>
              <a:path w="2415304" h="3119102">
                <a:moveTo>
                  <a:pt x="0" y="0"/>
                </a:moveTo>
                <a:lnTo>
                  <a:pt x="2415304" y="0"/>
                </a:lnTo>
                <a:lnTo>
                  <a:pt x="2415304" y="3119102"/>
                </a:lnTo>
                <a:lnTo>
                  <a:pt x="0" y="3119102"/>
                </a:lnTo>
                <a:lnTo>
                  <a:pt x="0" y="0"/>
                </a:lnTo>
                <a:close/>
              </a:path>
            </a:pathLst>
          </a:custGeom>
          <a:blipFill>
            <a:blip r:embed="rId7"/>
            <a:stretch>
              <a:fillRect/>
            </a:stretch>
          </a:blipFill>
          <a:ln w="38100" cap="sq">
            <a:solidFill>
              <a:srgbClr val="5D6FA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506137" y="514109"/>
            <a:ext cx="3833261" cy="144487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anyone do family meetings, or did they try a family meeting? How did that go for you and your family?</a:t>
            </a:r>
          </a:p>
        </p:txBody>
      </p:sp>
      <p:sp>
        <p:nvSpPr>
          <p:cNvPr id="9" name="Freeform 9"/>
          <p:cNvSpPr/>
          <p:nvPr/>
        </p:nvSpPr>
        <p:spPr>
          <a:xfrm rot="7368116" flipH="1">
            <a:off x="5498915" y="880513"/>
            <a:ext cx="1680966" cy="482577"/>
          </a:xfrm>
          <a:custGeom>
            <a:avLst/>
            <a:gdLst/>
            <a:ahLst/>
            <a:cxnLst/>
            <a:rect l="l" t="t" r="r" b="b"/>
            <a:pathLst>
              <a:path w="1680966" h="482577">
                <a:moveTo>
                  <a:pt x="1680966" y="0"/>
                </a:moveTo>
                <a:lnTo>
                  <a:pt x="0" y="0"/>
                </a:lnTo>
                <a:lnTo>
                  <a:pt x="0" y="482577"/>
                </a:lnTo>
                <a:lnTo>
                  <a:pt x="1680966" y="482577"/>
                </a:lnTo>
                <a:lnTo>
                  <a:pt x="168096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084041" flipH="1" flipV="1">
            <a:off x="5385957" y="2675875"/>
            <a:ext cx="2253502" cy="646943"/>
          </a:xfrm>
          <a:custGeom>
            <a:avLst/>
            <a:gdLst/>
            <a:ahLst/>
            <a:cxnLst/>
            <a:rect l="l" t="t" r="r" b="b"/>
            <a:pathLst>
              <a:path w="2253502" h="646943">
                <a:moveTo>
                  <a:pt x="2253502" y="646943"/>
                </a:moveTo>
                <a:lnTo>
                  <a:pt x="0" y="646943"/>
                </a:lnTo>
                <a:lnTo>
                  <a:pt x="0" y="0"/>
                </a:lnTo>
                <a:lnTo>
                  <a:pt x="2253502" y="0"/>
                </a:lnTo>
                <a:lnTo>
                  <a:pt x="2253502" y="64694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05858"/>
          </a:xfrm>
          <a:custGeom>
            <a:avLst/>
            <a:gdLst/>
            <a:ahLst/>
            <a:cxnLst/>
            <a:rect l="l" t="t" r="r" b="b"/>
            <a:pathLst>
              <a:path w="9753600" h="7305858">
                <a:moveTo>
                  <a:pt x="0" y="0"/>
                </a:moveTo>
                <a:lnTo>
                  <a:pt x="9753600" y="0"/>
                </a:lnTo>
                <a:lnTo>
                  <a:pt x="9753600" y="7305858"/>
                </a:lnTo>
                <a:lnTo>
                  <a:pt x="0" y="7305858"/>
                </a:lnTo>
                <a:lnTo>
                  <a:pt x="0" y="0"/>
                </a:lnTo>
                <a:close/>
              </a:path>
            </a:pathLst>
          </a:custGeom>
          <a:blipFill>
            <a:blip r:embed="rId3"/>
            <a:stretch>
              <a:fillRect l="-12459" r="-12459" b="-111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6587" y="0"/>
            <a:ext cx="1861573" cy="1279408"/>
          </a:xfrm>
          <a:custGeom>
            <a:avLst/>
            <a:gdLst/>
            <a:ahLst/>
            <a:cxnLst/>
            <a:rect l="l" t="t" r="r" b="b"/>
            <a:pathLst>
              <a:path w="1861573" h="1279408">
                <a:moveTo>
                  <a:pt x="0" y="0"/>
                </a:moveTo>
                <a:lnTo>
                  <a:pt x="1861573" y="0"/>
                </a:lnTo>
                <a:lnTo>
                  <a:pt x="1861573" y="1279408"/>
                </a:lnTo>
                <a:lnTo>
                  <a:pt x="0" y="12794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323774" y="60033"/>
            <a:ext cx="5714293" cy="2685718"/>
          </a:xfrm>
          <a:custGeom>
            <a:avLst/>
            <a:gdLst/>
            <a:ahLst/>
            <a:cxnLst/>
            <a:rect l="l" t="t" r="r" b="b"/>
            <a:pathLst>
              <a:path w="5714293" h="2685718">
                <a:moveTo>
                  <a:pt x="0" y="0"/>
                </a:moveTo>
                <a:lnTo>
                  <a:pt x="5714292" y="0"/>
                </a:lnTo>
                <a:lnTo>
                  <a:pt x="5714292" y="2685718"/>
                </a:lnTo>
                <a:lnTo>
                  <a:pt x="0" y="2685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2922" y="310279"/>
            <a:ext cx="1788903" cy="747599"/>
          </a:xfrm>
          <a:prstGeom prst="rect">
            <a:avLst/>
          </a:prstGeom>
        </p:spPr>
        <p:txBody>
          <a:bodyPr lIns="0" tIns="0" rIns="0" bIns="0" rtlCol="0" anchor="t">
            <a:spAutoFit/>
          </a:bodyPr>
          <a:lstStyle/>
          <a:p>
            <a:pPr marL="0" marR="0" lvl="0" indent="0" algn="ctr" defTabSz="914400" rtl="0" eaLnBrk="1" fontAlgn="auto" latinLnBrk="0" hangingPunct="1">
              <a:lnSpc>
                <a:spcPts val="2893"/>
              </a:lnSpc>
              <a:spcBef>
                <a:spcPts val="0"/>
              </a:spcBef>
              <a:spcAft>
                <a:spcPts val="0"/>
              </a:spcAft>
              <a:buClrTx/>
              <a:buSzTx/>
              <a:buFontTx/>
              <a:buNone/>
              <a:tabLst/>
              <a:defRPr/>
            </a:pPr>
            <a:r>
              <a:rPr kumimoji="0" lang="en-US" sz="20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Summary </a:t>
            </a:r>
          </a:p>
          <a:p>
            <a:pPr marL="0" marR="0" lvl="0" indent="0" algn="ctr" defTabSz="914400" rtl="0" eaLnBrk="1" fontAlgn="auto" latinLnBrk="0" hangingPunct="1">
              <a:lnSpc>
                <a:spcPts val="2893"/>
              </a:lnSpc>
              <a:spcBef>
                <a:spcPct val="0"/>
              </a:spcBef>
              <a:spcAft>
                <a:spcPts val="0"/>
              </a:spcAft>
              <a:buClrTx/>
              <a:buSzTx/>
              <a:buFontTx/>
              <a:buNone/>
              <a:tabLst/>
              <a:defRPr/>
            </a:pPr>
            <a:r>
              <a:rPr kumimoji="0" lang="en-US" sz="20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Questions</a:t>
            </a:r>
          </a:p>
        </p:txBody>
      </p:sp>
      <p:sp>
        <p:nvSpPr>
          <p:cNvPr id="6" name="Freeform 6"/>
          <p:cNvSpPr/>
          <p:nvPr/>
        </p:nvSpPr>
        <p:spPr>
          <a:xfrm>
            <a:off x="4318298" y="74982"/>
            <a:ext cx="5284851" cy="2655821"/>
          </a:xfrm>
          <a:custGeom>
            <a:avLst/>
            <a:gdLst/>
            <a:ahLst/>
            <a:cxnLst/>
            <a:rect l="l" t="t" r="r" b="b"/>
            <a:pathLst>
              <a:path w="5284851" h="2655821">
                <a:moveTo>
                  <a:pt x="0" y="0"/>
                </a:moveTo>
                <a:lnTo>
                  <a:pt x="5284851" y="0"/>
                </a:lnTo>
                <a:lnTo>
                  <a:pt x="5284851" y="2655821"/>
                </a:lnTo>
                <a:lnTo>
                  <a:pt x="0" y="2655821"/>
                </a:lnTo>
                <a:lnTo>
                  <a:pt x="0" y="0"/>
                </a:lnTo>
                <a:close/>
              </a:path>
            </a:pathLst>
          </a:custGeom>
          <a:blipFill>
            <a:blip r:embed="rId6">
              <a:extLst>
                <a:ext uri="{96DAC541-7B7A-43D3-8B79-37D633B846F1}">
                  <asvg:svgBlip xmlns:asvg="http://schemas.microsoft.com/office/drawing/2016/SVG/main" r:embed="rId7"/>
                </a:ext>
              </a:extLst>
            </a:blip>
            <a:stretch>
              <a:fillRect l="-8125" b="-11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2234374" y="89930"/>
            <a:ext cx="5284851" cy="2655821"/>
          </a:xfrm>
          <a:custGeom>
            <a:avLst/>
            <a:gdLst/>
            <a:ahLst/>
            <a:cxnLst/>
            <a:rect l="l" t="t" r="r" b="b"/>
            <a:pathLst>
              <a:path w="5284851" h="2655821">
                <a:moveTo>
                  <a:pt x="5284852" y="0"/>
                </a:moveTo>
                <a:lnTo>
                  <a:pt x="0" y="0"/>
                </a:lnTo>
                <a:lnTo>
                  <a:pt x="0" y="2655821"/>
                </a:lnTo>
                <a:lnTo>
                  <a:pt x="5284852" y="2655821"/>
                </a:lnTo>
                <a:lnTo>
                  <a:pt x="5284852" y="0"/>
                </a:lnTo>
                <a:close/>
              </a:path>
            </a:pathLst>
          </a:custGeom>
          <a:blipFill>
            <a:blip r:embed="rId6">
              <a:extLst>
                <a:ext uri="{96DAC541-7B7A-43D3-8B79-37D633B846F1}">
                  <asvg:svgBlip xmlns:asvg="http://schemas.microsoft.com/office/drawing/2016/SVG/main" r:embed="rId7"/>
                </a:ext>
              </a:extLst>
            </a:blip>
            <a:stretch>
              <a:fillRect l="-8125" b="-11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513226" y="297259"/>
            <a:ext cx="6911844" cy="2192217"/>
          </a:xfrm>
          <a:prstGeom prst="rect">
            <a:avLst/>
          </a:prstGeom>
        </p:spPr>
        <p:txBody>
          <a:bodyPr lIns="0" tIns="0" rIns="0" bIns="0" rtlCol="0" anchor="t">
            <a:spAutoFit/>
          </a:bodyPr>
          <a:lstStyle/>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topic from the module was most beneficial to you as a parent? Why?</a:t>
            </a:r>
          </a:p>
          <a:p>
            <a:pPr marL="0" marR="0" lvl="0" indent="0" algn="l" defTabSz="914400" rtl="0" eaLnBrk="1" fontAlgn="auto" latinLnBrk="0" hangingPunct="1">
              <a:lnSpc>
                <a:spcPts val="1947"/>
              </a:lnSpc>
              <a:spcBef>
                <a:spcPts val="0"/>
              </a:spcBef>
              <a:spcAft>
                <a:spcPts val="0"/>
              </a:spcAft>
              <a:buClrTx/>
              <a:buSzTx/>
              <a:buFontTx/>
              <a:buNone/>
              <a:tabLst/>
              <a:defRPr/>
            </a:pPr>
            <a:endPar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will help you achieve your family goals?</a:t>
            </a:r>
          </a:p>
          <a:p>
            <a:pPr marL="0" marR="0" lvl="0" indent="0" algn="l" defTabSz="914400" rtl="0" eaLnBrk="1" fontAlgn="auto" latinLnBrk="0" hangingPunct="1">
              <a:lnSpc>
                <a:spcPts val="1947"/>
              </a:lnSpc>
              <a:spcBef>
                <a:spcPts val="0"/>
              </a:spcBef>
              <a:spcAft>
                <a:spcPts val="0"/>
              </a:spcAft>
              <a:buClrTx/>
              <a:buSzTx/>
              <a:buFontTx/>
              <a:buNone/>
              <a:tabLst/>
              <a:defRPr/>
            </a:pPr>
            <a:endPar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changes have you noticed in your interactions with your child?</a:t>
            </a:r>
          </a:p>
          <a:p>
            <a:pPr marL="0" marR="0" lvl="0" indent="0" algn="l" defTabSz="914400" rtl="0" eaLnBrk="1" fontAlgn="auto" latinLnBrk="0" hangingPunct="1">
              <a:lnSpc>
                <a:spcPts val="1947"/>
              </a:lnSpc>
              <a:spcBef>
                <a:spcPts val="0"/>
              </a:spcBef>
              <a:spcAft>
                <a:spcPts val="0"/>
              </a:spcAft>
              <a:buClrTx/>
              <a:buSzTx/>
              <a:buFontTx/>
              <a:buNone/>
              <a:tabLst/>
              <a:defRPr/>
            </a:pPr>
            <a:endPar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your child’s response to your parenting changed?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endParaRPr lang="en-US"/>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endParaRPr lang="en-US"/>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algn="ctr">
              <a:lnSpc>
                <a:spcPts val="5485"/>
              </a:lnSpc>
              <a:spcBef>
                <a:spcPct val="0"/>
              </a:spcBef>
            </a:pPr>
            <a:r>
              <a:rPr lang="en-US" sz="3918" b="1" dirty="0">
                <a:solidFill>
                  <a:srgbClr val="303B71"/>
                </a:solidFill>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dirty="0">
                <a:solidFill>
                  <a:srgbClr val="303B71"/>
                </a:solidFill>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dirty="0">
                <a:solidFill>
                  <a:srgbClr val="303B71"/>
                </a:solidFill>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endParaRPr lang="en-US"/>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dirty="0">
                <a:solidFill>
                  <a:srgbClr val="303B71"/>
                </a:solidFill>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endParaRPr lang="en-US"/>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dirty="0">
                <a:solidFill>
                  <a:srgbClr val="303B71"/>
                </a:solidFill>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750563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050272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dirty="0">
                  <a:ln>
                    <a:noFill/>
                  </a:ln>
                  <a:solidFill>
                    <a:srgbClr val="2C251E"/>
                  </a:solidFill>
                  <a:effectLst/>
                  <a:uLnTx/>
                  <a:uFillTx/>
                  <a:latin typeface="Calibri (MS) Bold"/>
                  <a:ea typeface="+mn-ea"/>
                  <a:cs typeface="+mn-cs"/>
                </a:rPr>
                <a:t>Introduction</a:t>
              </a:r>
            </a:p>
          </p:txBody>
        </p:sp>
      </p:grpSp>
      <p:pic>
        <p:nvPicPr>
          <p:cNvPr id="6" name="Picture 5">
            <a:extLst>
              <a:ext uri="{FF2B5EF4-FFF2-40B4-BE49-F238E27FC236}">
                <a16:creationId xmlns:a16="http://schemas.microsoft.com/office/drawing/2014/main" id="{6634C3BE-C178-87A3-D09F-DFDDE48D53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163358"/>
            <a:ext cx="7391400" cy="988484"/>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extLst>
      <p:ext uri="{BB962C8B-B14F-4D97-AF65-F5344CB8AC3E}">
        <p14:creationId xmlns:p14="http://schemas.microsoft.com/office/powerpoint/2010/main" val="2693580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E39D5B0-5FD7-66D1-D923-D8F4D4E23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8FC028-90C2-C01B-1FA3-3589FC225D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50C35E6-7CD2-3BCB-03AD-7B9B3F30E9E8}"/>
              </a:ext>
            </a:extLst>
          </p:cNvPr>
          <p:cNvSpPr txBox="1"/>
          <p:nvPr/>
        </p:nvSpPr>
        <p:spPr>
          <a:xfrm>
            <a:off x="3505200" y="2690111"/>
            <a:ext cx="3800996" cy="3825919"/>
          </a:xfrm>
          <a:prstGeom prst="rect">
            <a:avLst/>
          </a:prstGeom>
        </p:spPr>
        <p:txBody>
          <a:bodyPr wrap="square" lIns="0" tIns="0" rIns="0" bIns="0" rtlCol="0" anchor="t">
            <a:spAutoFit/>
          </a:bodyPr>
          <a:lstStyle/>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Overview</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lang="en-US" sz="3064" b="1" dirty="0">
                <a:solidFill>
                  <a:srgbClr val="000000"/>
                </a:solidFill>
                <a:latin typeface="Calibri (MS) Bold"/>
                <a:ea typeface="Calibri (MS) Bold"/>
                <a:cs typeface="Calibri (MS) Bold"/>
                <a:sym typeface="Calibri (MS) Bold"/>
              </a:rPr>
              <a:t>Ice Breaker</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Ground Rules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Syllabus</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Expectations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Registration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Homework </a:t>
            </a:r>
          </a:p>
        </p:txBody>
      </p:sp>
      <p:sp>
        <p:nvSpPr>
          <p:cNvPr id="4" name="TextBox 4">
            <a:extLst>
              <a:ext uri="{FF2B5EF4-FFF2-40B4-BE49-F238E27FC236}">
                <a16:creationId xmlns:a16="http://schemas.microsoft.com/office/drawing/2014/main" id="{ADD85F6E-90A7-ECEB-7B2E-9130364B9E7A}"/>
              </a:ext>
            </a:extLst>
          </p:cNvPr>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96B7543-B5D4-CBDB-60FF-3630C1E7CDBC}"/>
              </a:ext>
            </a:extLst>
          </p:cNvPr>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97456D3-7164-6CF9-CA28-3187AE331CC5}"/>
              </a:ext>
            </a:extLst>
          </p:cNvPr>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extLst>
      <p:ext uri="{BB962C8B-B14F-4D97-AF65-F5344CB8AC3E}">
        <p14:creationId xmlns:p14="http://schemas.microsoft.com/office/powerpoint/2010/main" val="1721770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a:extLst>
            <a:ext uri="{FF2B5EF4-FFF2-40B4-BE49-F238E27FC236}">
              <a16:creationId xmlns:a16="http://schemas.microsoft.com/office/drawing/2014/main" id="{258D9E40-AECD-3B36-C1CF-30BBBEDC79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D2DBADE-C742-AEB2-50C0-AF96968B3A1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593E968-1CB3-AFD3-617C-2F44A9D3AB82}"/>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93F1638-47AB-364F-CB9D-23A920D305B8}"/>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C92928E-2010-AB17-42D3-559C894781B9}"/>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7C5D322-85EE-91C0-2B0F-44FE27FC1A39}"/>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51C3E47-BF2B-11A8-8C08-6DDD5DCBB9BE}"/>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F76F7451-CFB6-4579-C50E-3B05C7F46EC4}"/>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6FFEBA7-5648-DB33-9CCC-5915A663B42F}"/>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AE4A9F1A-77C6-35B7-D40A-DAFFD3D3DA38}"/>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39171EC1-B9D1-5A0B-248A-724C4F4435FF}"/>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4689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4899803"/>
          </a:xfrm>
          <a:prstGeom prst="rect">
            <a:avLst/>
          </a:prstGeom>
          <a:noFill/>
        </p:spPr>
        <p:txBody>
          <a:bodyPr wrap="square" rtlCol="0">
            <a:spAutoFit/>
          </a:bodyPr>
          <a:lstStyle/>
          <a:p>
            <a:pPr marL="515919" lvl="1" indent="-257959" algn="l">
              <a:lnSpc>
                <a:spcPts val="3345"/>
              </a:lnSpc>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Tell us your name, your coparent’s name, your child’s name(s), your child’s age(s), and one of the following: </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child’s strengths</a:t>
            </a: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extLst>
                <a:ext uri="{28A0092B-C50C-407E-A947-70E740481C1C}">
                  <a14:useLocalDpi xmlns:a14="http://schemas.microsoft.com/office/drawing/2010/main" val="0"/>
                </a:ext>
              </a:extLst>
            </a:blip>
            <a:stretch>
              <a:fillRect l="-1808" t="147" r="1808" b="-147"/>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185506" y="912548"/>
            <a:ext cx="2436278" cy="3540857"/>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extLst>
                <a:ext uri="{28A0092B-C50C-407E-A947-70E740481C1C}">
                  <a14:useLocalDpi xmlns:a14="http://schemas.microsoft.com/office/drawing/2010/main" val="0"/>
                </a:ext>
              </a:extLst>
            </a:blip>
            <a:stretch>
              <a:fillRect l="-5496" r="5496"/>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extLst>
                <a:ext uri="{28A0092B-C50C-407E-A947-70E740481C1C}">
                  <a14:useLocalDpi xmlns:a14="http://schemas.microsoft.com/office/drawing/2010/main" val="0"/>
                </a:ext>
              </a:extLst>
            </a:blip>
            <a:stretch>
              <a:fillRect l="-4000" r="4000"/>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730707" y="3280172"/>
            <a:ext cx="247610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9">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endParaRPr lang="en-US"/>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229273" y="531495"/>
            <a:ext cx="3295055" cy="842475"/>
          </a:xfrm>
          <a:prstGeom prst="rect">
            <a:avLst/>
          </a:prstGeom>
        </p:spPr>
        <p:txBody>
          <a:bodyPr lIns="0" tIns="0" rIns="0" bIns="0" rtlCol="0" anchor="t">
            <a:spAutoFit/>
          </a:bodyPr>
          <a:lstStyle/>
          <a:p>
            <a:pPr algn="ctr">
              <a:lnSpc>
                <a:spcPts val="6999"/>
              </a:lnSpc>
              <a:spcBef>
                <a:spcPct val="0"/>
              </a:spcBef>
            </a:pPr>
            <a:r>
              <a:rPr lang="en-US" sz="4999" dirty="0">
                <a:solidFill>
                  <a:srgbClr val="000000"/>
                </a:solidFill>
              </a:rPr>
              <a:t>Expectations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78061" y="2977873"/>
            <a:ext cx="2548299" cy="3575327"/>
          </a:xfrm>
          <a:prstGeom prst="roundRect">
            <a:avLst/>
          </a:prstGeom>
          <a:blipFill>
            <a:blip r:embed="rId9"/>
            <a:srcRect/>
            <a:stretch>
              <a:fillRect l="-901" t="1" r="-4918" b="-2994"/>
            </a:stretch>
          </a:blipFill>
          <a:ln w="76200" cap="rnd">
            <a:solidFill>
              <a:srgbClr val="629B45"/>
            </a:solidFill>
            <a:prstDash val="solid"/>
            <a:round/>
          </a:ln>
          <a:scene3d>
            <a:camera prst="orthographicFront"/>
            <a:lightRig rig="threePt" dir="t"/>
          </a:scene3d>
          <a:sp3d>
            <a:bevelT w="165100" prst="coolSlant"/>
          </a:sp3d>
        </p:spPr>
        <p:txBody>
          <a:bodyPr/>
          <a:lstStyle/>
          <a:p>
            <a:endParaRPr lang="en-US">
              <a:ln>
                <a:solidFill>
                  <a:srgbClr val="669C49"/>
                </a:solidFill>
              </a:ln>
            </a:endParaRPr>
          </a:p>
        </p:txBody>
      </p:sp>
      <p:sp>
        <p:nvSpPr>
          <p:cNvPr id="9" name="Freeform 9"/>
          <p:cNvSpPr/>
          <p:nvPr/>
        </p:nvSpPr>
        <p:spPr>
          <a:xfrm flipH="1">
            <a:off x="6601270" y="4671804"/>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858509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AFFEB-E18B-AC5B-901B-C4C5DEEACCD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2D46A12-D9A4-5043-37CC-98558CA4C483}"/>
              </a:ext>
            </a:extLst>
          </p:cNvPr>
          <p:cNvPicPr>
            <a:picLocks noChangeAspect="1"/>
          </p:cNvPicPr>
          <p:nvPr/>
        </p:nvPicPr>
        <p:blipFill>
          <a:blip r:embed="rId3">
            <a:extLst>
              <a:ext uri="{28A0092B-C50C-407E-A947-70E740481C1C}">
                <a14:useLocalDpi xmlns:a14="http://schemas.microsoft.com/office/drawing/2010/main" val="0"/>
              </a:ext>
            </a:extLst>
          </a:blip>
          <a:srcRect l="1296" t="-8385" r="2090" b="4396"/>
          <a:stretch/>
        </p:blipFill>
        <p:spPr>
          <a:xfrm>
            <a:off x="304800" y="2288402"/>
            <a:ext cx="5702507" cy="1800337"/>
          </a:xfrm>
          <a:prstGeom prst="rect">
            <a:avLst/>
          </a:prstGeom>
        </p:spPr>
      </p:pic>
      <p:sp>
        <p:nvSpPr>
          <p:cNvPr id="5" name="TextBox 4">
            <a:extLst>
              <a:ext uri="{FF2B5EF4-FFF2-40B4-BE49-F238E27FC236}">
                <a16:creationId xmlns:a16="http://schemas.microsoft.com/office/drawing/2014/main" id="{B103834F-C60A-A917-BC5C-0B28F2295BE7}"/>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1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the Introduction Module and Session 1: Introduction to the Sibling Relationship</a:t>
            </a:r>
          </a:p>
        </p:txBody>
      </p:sp>
      <p:sp>
        <p:nvSpPr>
          <p:cNvPr id="8" name="Freeform 6">
            <a:extLst>
              <a:ext uri="{FF2B5EF4-FFF2-40B4-BE49-F238E27FC236}">
                <a16:creationId xmlns:a16="http://schemas.microsoft.com/office/drawing/2014/main" id="{B2D80DD2-CB92-965C-F7EE-E415FE78E116}"/>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0013D4E-3908-39FE-5698-F10654AC8837}"/>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85B0C169-6D81-2CA0-5866-3F12802EEAAB}"/>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sp>
        <p:nvSpPr>
          <p:cNvPr id="4" name="Rectangle 3">
            <a:extLst>
              <a:ext uri="{FF2B5EF4-FFF2-40B4-BE49-F238E27FC236}">
                <a16:creationId xmlns:a16="http://schemas.microsoft.com/office/drawing/2014/main" id="{9638D1E3-465E-84B0-793C-B94C429D4AE4}"/>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B99022CE-F19D-6FCB-E105-92BA12178F87}"/>
              </a:ext>
            </a:extLst>
          </p:cNvPr>
          <p:cNvPicPr>
            <a:picLocks noChangeAspect="1"/>
          </p:cNvPicPr>
          <p:nvPr/>
        </p:nvPicPr>
        <p:blipFill>
          <a:blip r:embed="rId5">
            <a:extLst>
              <a:ext uri="{28A0092B-C50C-407E-A947-70E740481C1C}">
                <a14:useLocalDpi xmlns:a14="http://schemas.microsoft.com/office/drawing/2010/main" val="0"/>
              </a:ext>
            </a:extLst>
          </a:blip>
          <a:srcRect l="713" t="-4244" r="894" b="-817"/>
          <a:stretch/>
        </p:blipFill>
        <p:spPr>
          <a:xfrm>
            <a:off x="2063637" y="4420639"/>
            <a:ext cx="2805034" cy="377755"/>
          </a:xfrm>
          <a:prstGeom prst="rect">
            <a:avLst/>
          </a:prstGeom>
        </p:spPr>
      </p:pic>
      <p:sp>
        <p:nvSpPr>
          <p:cNvPr id="6" name="Freeform 6">
            <a:extLst>
              <a:ext uri="{FF2B5EF4-FFF2-40B4-BE49-F238E27FC236}">
                <a16:creationId xmlns:a16="http://schemas.microsoft.com/office/drawing/2014/main" id="{EBA67CBC-D218-6A5B-38DA-70BACC9F5928}"/>
              </a:ext>
            </a:extLst>
          </p:cNvPr>
          <p:cNvSpPr/>
          <p:nvPr/>
        </p:nvSpPr>
        <p:spPr>
          <a:xfrm rot="10372223" flipH="1">
            <a:off x="1396646" y="4015982"/>
            <a:ext cx="611759" cy="74903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descr="A screenshot of a questionnaire&#10;&#10;AI-generated content may be incorrect.">
            <a:extLst>
              <a:ext uri="{FF2B5EF4-FFF2-40B4-BE49-F238E27FC236}">
                <a16:creationId xmlns:a16="http://schemas.microsoft.com/office/drawing/2014/main" id="{02EC51A4-BBD5-94CC-5C76-9E1047511FAE}"/>
              </a:ext>
            </a:extLst>
          </p:cNvPr>
          <p:cNvPicPr>
            <a:picLocks noChangeAspect="1"/>
          </p:cNvPicPr>
          <p:nvPr/>
        </p:nvPicPr>
        <p:blipFill>
          <a:blip r:embed="rId8"/>
          <a:srcRect l="735" t="-279" r="4044" b="557"/>
          <a:stretch/>
        </p:blipFill>
        <p:spPr>
          <a:xfrm>
            <a:off x="6400800" y="2618572"/>
            <a:ext cx="2937953" cy="4054178"/>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F27BE6B5-36CC-39BE-8158-EAC20388347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525B24B0-C14A-0F63-A350-7CE2EC357C14}"/>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6">
            <a:extLst>
              <a:ext uri="{FF2B5EF4-FFF2-40B4-BE49-F238E27FC236}">
                <a16:creationId xmlns:a16="http://schemas.microsoft.com/office/drawing/2014/main" id="{DA15E5F4-9063-4EFD-596A-C9386912114F}"/>
              </a:ext>
            </a:extLst>
          </p:cNvPr>
          <p:cNvSpPr/>
          <p:nvPr/>
        </p:nvSpPr>
        <p:spPr>
          <a:xfrm rot="8586543" flipH="1">
            <a:off x="1441685" y="3866246"/>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97F1B7F8-2287-03FB-08C8-1384725D72DB}"/>
              </a:ext>
            </a:extLst>
          </p:cNvPr>
          <p:cNvSpPr/>
          <p:nvPr/>
        </p:nvSpPr>
        <p:spPr>
          <a:xfrm>
            <a:off x="6211298"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C5AEE04-2B7A-54FC-2268-9BF2D7413229}"/>
              </a:ext>
            </a:extLst>
          </p:cNvPr>
          <p:cNvSpPr/>
          <p:nvPr/>
        </p:nvSpPr>
        <p:spPr>
          <a:xfrm>
            <a:off x="5410200" y="2618572"/>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5080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dirty="0">
                  <a:solidFill>
                    <a:srgbClr val="2C251E"/>
                  </a:solidFill>
                  <a:latin typeface="Calibri (MS) Bold"/>
                </a:rPr>
                <a:t>Meeting 1</a:t>
              </a:r>
              <a:endParaRPr kumimoji="0" lang="en-US" sz="3127" b="0" i="0" u="none" strike="noStrike" kern="1200" cap="none" spc="0" normalizeH="0" baseline="0" noProof="0" dirty="0">
                <a:ln>
                  <a:noFill/>
                </a:ln>
                <a:solidFill>
                  <a:srgbClr val="2C251E"/>
                </a:solidFill>
                <a:effectLst/>
                <a:uLnTx/>
                <a:uFillTx/>
                <a:latin typeface="Calibri (MS) Bold"/>
                <a:ea typeface="+mn-ea"/>
                <a:cs typeface="+mn-cs"/>
              </a:endParaRPr>
            </a:p>
          </p:txBody>
        </p:sp>
      </p:grpSp>
      <p:pic>
        <p:nvPicPr>
          <p:cNvPr id="6" name="Picture 5">
            <a:extLst>
              <a:ext uri="{FF2B5EF4-FFF2-40B4-BE49-F238E27FC236}">
                <a16:creationId xmlns:a16="http://schemas.microsoft.com/office/drawing/2014/main" id="{75546E50-ADEE-0DCD-8FA1-70FAD62E497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163358"/>
            <a:ext cx="7391400" cy="988484"/>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60C542D-6027-96D9-ABC5-DD9F074491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FBE82-C543-8643-3184-E701BA02DF7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CEE8AB6-38B1-E229-4CDC-187782F384C3}"/>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BC904F6-FE1C-621F-0C3B-7286A3FF4991}"/>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DA514069-A92A-3326-5BDC-F83F73871F7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1579741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14A2C-238A-1C88-11EE-EC39569639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70789F2-D994-6354-E081-F58D44C1EB7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1957" t="-2073" b="-62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3F34659-B491-2683-9E4D-09C1CB0A2FCD}"/>
              </a:ext>
            </a:extLst>
          </p:cNvPr>
          <p:cNvSpPr/>
          <p:nvPr/>
        </p:nvSpPr>
        <p:spPr>
          <a:xfrm>
            <a:off x="262819" y="60601"/>
            <a:ext cx="2748515" cy="670919"/>
          </a:xfrm>
          <a:custGeom>
            <a:avLst/>
            <a:gdLst/>
            <a:ahLst/>
            <a:cxnLst/>
            <a:rect l="l" t="t" r="r" b="b"/>
            <a:pathLst>
              <a:path w="2748515" h="670919">
                <a:moveTo>
                  <a:pt x="0" y="0"/>
                </a:moveTo>
                <a:lnTo>
                  <a:pt x="2748515" y="0"/>
                </a:lnTo>
                <a:lnTo>
                  <a:pt x="2748515" y="670919"/>
                </a:lnTo>
                <a:lnTo>
                  <a:pt x="0" y="670919"/>
                </a:lnTo>
                <a:lnTo>
                  <a:pt x="0" y="0"/>
                </a:lnTo>
                <a:close/>
              </a:path>
            </a:pathLst>
          </a:custGeom>
          <a:blipFill>
            <a:blip r:embed="rId4"/>
            <a:stretch>
              <a:fillRect l="-19907" t="-132626" r="-24331" b="-2075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8C640E5-32E4-C8C4-9952-D1299B99C54C}"/>
              </a:ext>
            </a:extLst>
          </p:cNvPr>
          <p:cNvSpPr/>
          <p:nvPr/>
        </p:nvSpPr>
        <p:spPr>
          <a:xfrm>
            <a:off x="6811135" y="639219"/>
            <a:ext cx="2593238" cy="2926080"/>
          </a:xfrm>
          <a:custGeom>
            <a:avLst/>
            <a:gdLst/>
            <a:ahLst/>
            <a:cxnLst/>
            <a:rect l="l" t="t" r="r" b="b"/>
            <a:pathLst>
              <a:path w="2593238" h="2926080">
                <a:moveTo>
                  <a:pt x="0" y="0"/>
                </a:moveTo>
                <a:lnTo>
                  <a:pt x="2593239" y="0"/>
                </a:lnTo>
                <a:lnTo>
                  <a:pt x="2593239"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CBC16883-9F85-DE0D-F615-A6B8F899E526}"/>
              </a:ext>
            </a:extLst>
          </p:cNvPr>
          <p:cNvSpPr txBox="1"/>
          <p:nvPr/>
        </p:nvSpPr>
        <p:spPr>
          <a:xfrm>
            <a:off x="7019876" y="1501547"/>
            <a:ext cx="2175758" cy="1087126"/>
          </a:xfrm>
          <a:prstGeom prst="rect">
            <a:avLst/>
          </a:prstGeom>
        </p:spPr>
        <p:txBody>
          <a:bodyPr lIns="0" tIns="0" rIns="0" bIns="0" rtlCol="0" anchor="t">
            <a:spAutoFit/>
          </a:bodyPr>
          <a:lstStyle/>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 </a:t>
            </a:r>
          </a:p>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Dynamics</a:t>
            </a:r>
          </a:p>
        </p:txBody>
      </p:sp>
      <p:sp>
        <p:nvSpPr>
          <p:cNvPr id="6" name="Freeform 6">
            <a:extLst>
              <a:ext uri="{FF2B5EF4-FFF2-40B4-BE49-F238E27FC236}">
                <a16:creationId xmlns:a16="http://schemas.microsoft.com/office/drawing/2014/main" id="{F18EA14F-68EA-82EB-B5FA-EDB0EDC3A670}"/>
              </a:ext>
            </a:extLst>
          </p:cNvPr>
          <p:cNvSpPr/>
          <p:nvPr/>
        </p:nvSpPr>
        <p:spPr>
          <a:xfrm flipH="1">
            <a:off x="6811135" y="3803446"/>
            <a:ext cx="2593238" cy="2926080"/>
          </a:xfrm>
          <a:custGeom>
            <a:avLst/>
            <a:gdLst/>
            <a:ahLst/>
            <a:cxnLst/>
            <a:rect l="l" t="t" r="r" b="b"/>
            <a:pathLst>
              <a:path w="2593238" h="2926080">
                <a:moveTo>
                  <a:pt x="2593239" y="0"/>
                </a:moveTo>
                <a:lnTo>
                  <a:pt x="0" y="0"/>
                </a:lnTo>
                <a:lnTo>
                  <a:pt x="0" y="2926080"/>
                </a:lnTo>
                <a:lnTo>
                  <a:pt x="2593239" y="2926080"/>
                </a:lnTo>
                <a:lnTo>
                  <a:pt x="259323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BB0E6F5-D9FC-D05B-4A3A-EF9B0CA14D39}"/>
              </a:ext>
            </a:extLst>
          </p:cNvPr>
          <p:cNvSpPr txBox="1"/>
          <p:nvPr/>
        </p:nvSpPr>
        <p:spPr>
          <a:xfrm>
            <a:off x="6893271" y="4665774"/>
            <a:ext cx="2610576" cy="1087126"/>
          </a:xfrm>
          <a:prstGeom prst="rect">
            <a:avLst/>
          </a:prstGeom>
        </p:spPr>
        <p:txBody>
          <a:bodyPr lIns="0" tIns="0" rIns="0" bIns="0" rtlCol="0" anchor="t">
            <a:spAutoFit/>
          </a:bodyPr>
          <a:lstStyle/>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a:t>
            </a:r>
          </a:p>
          <a:p>
            <a:pPr marL="0" marR="0" lvl="0" indent="0" algn="ctr" defTabSz="914400" rtl="0" eaLnBrk="1" fontAlgn="auto" latinLnBrk="0" hangingPunct="1">
              <a:lnSpc>
                <a:spcPts val="4129"/>
              </a:lnSpc>
              <a:spcBef>
                <a:spcPct val="0"/>
              </a:spcBef>
              <a:spcAft>
                <a:spcPts val="0"/>
              </a:spcAft>
              <a:buClrTx/>
              <a:buSzTx/>
              <a:buFontTx/>
              <a:buNone/>
              <a:tabLst/>
              <a:defRPr/>
            </a:pPr>
            <a:r>
              <a:rPr kumimoji="0" lang="en-US" sz="294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Strategies</a:t>
            </a:r>
          </a:p>
        </p:txBody>
      </p:sp>
    </p:spTree>
    <p:extLst>
      <p:ext uri="{BB962C8B-B14F-4D97-AF65-F5344CB8AC3E}">
        <p14:creationId xmlns:p14="http://schemas.microsoft.com/office/powerpoint/2010/main" val="406964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E904-8D3A-C378-C2E2-B1F39FF5B59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930405-D49B-1860-347F-7E068DA792E4}"/>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355" r="-102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0A95F72-7AD8-2715-CE84-31A3D3803A5B}"/>
              </a:ext>
            </a:extLst>
          </p:cNvPr>
          <p:cNvSpPr/>
          <p:nvPr/>
        </p:nvSpPr>
        <p:spPr>
          <a:xfrm>
            <a:off x="0" y="0"/>
            <a:ext cx="4690633" cy="1693534"/>
          </a:xfrm>
          <a:custGeom>
            <a:avLst/>
            <a:gdLst/>
            <a:ahLst/>
            <a:cxnLst/>
            <a:rect l="l" t="t" r="r" b="b"/>
            <a:pathLst>
              <a:path w="4690633" h="1693534">
                <a:moveTo>
                  <a:pt x="0" y="0"/>
                </a:moveTo>
                <a:lnTo>
                  <a:pt x="4690633" y="0"/>
                </a:lnTo>
                <a:lnTo>
                  <a:pt x="4690633" y="1693534"/>
                </a:lnTo>
                <a:lnTo>
                  <a:pt x="0" y="1693534"/>
                </a:lnTo>
                <a:lnTo>
                  <a:pt x="0" y="0"/>
                </a:lnTo>
                <a:close/>
              </a:path>
            </a:pathLst>
          </a:custGeom>
          <a:blipFill>
            <a:blip r:embed="rId4"/>
            <a:stretch>
              <a:fillRect l="-10141" t="-49061" r="-3968" b="-615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C77EA9E3-5B3A-C1D2-CF8F-AD3F27690975}"/>
              </a:ext>
            </a:extLst>
          </p:cNvPr>
          <p:cNvSpPr/>
          <p:nvPr/>
        </p:nvSpPr>
        <p:spPr>
          <a:xfrm>
            <a:off x="404020" y="1358660"/>
            <a:ext cx="3882592" cy="334874"/>
          </a:xfrm>
          <a:custGeom>
            <a:avLst/>
            <a:gdLst/>
            <a:ahLst/>
            <a:cxnLst/>
            <a:rect l="l" t="t" r="r" b="b"/>
            <a:pathLst>
              <a:path w="3882592" h="334874">
                <a:moveTo>
                  <a:pt x="0" y="0"/>
                </a:moveTo>
                <a:lnTo>
                  <a:pt x="3882593" y="0"/>
                </a:lnTo>
                <a:lnTo>
                  <a:pt x="3882593" y="334874"/>
                </a:lnTo>
                <a:lnTo>
                  <a:pt x="0" y="334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D1A01D2-F401-720B-3ACE-F6AD0DACE627}"/>
              </a:ext>
            </a:extLst>
          </p:cNvPr>
          <p:cNvSpPr txBox="1"/>
          <p:nvPr/>
        </p:nvSpPr>
        <p:spPr>
          <a:xfrm>
            <a:off x="248245" y="1917196"/>
            <a:ext cx="4194142" cy="49691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Understand sibling dynamics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Examine parenting influence</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Differentiate favoritism vs. treatment</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Apply positive parenting practices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Resolve sibling conflicts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Identify conflict red flags</a:t>
            </a:r>
          </a:p>
          <a:p>
            <a:pPr marL="0" marR="0" lvl="0" indent="0" algn="l" defTabSz="914400" rtl="0" eaLnBrk="1" fontAlgn="auto" latinLnBrk="0" hangingPunct="1">
              <a:lnSpc>
                <a:spcPts val="2786"/>
              </a:lnSpc>
              <a:spcBef>
                <a:spcPts val="0"/>
              </a:spcBef>
              <a:spcAft>
                <a:spcPts val="0"/>
              </a:spcAft>
              <a:buClrTx/>
              <a:buSzTx/>
              <a:buFontTx/>
              <a:buNone/>
              <a:tabLst/>
              <a:defRPr/>
            </a:pPr>
            <a:endPar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Promote positive interactions</a:t>
            </a:r>
          </a:p>
        </p:txBody>
      </p:sp>
    </p:spTree>
    <p:extLst>
      <p:ext uri="{BB962C8B-B14F-4D97-AF65-F5344CB8AC3E}">
        <p14:creationId xmlns:p14="http://schemas.microsoft.com/office/powerpoint/2010/main" val="1851946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81087" y="719628"/>
            <a:ext cx="4326438" cy="4654165"/>
          </a:xfrm>
          <a:prstGeom prst="rect">
            <a:avLst/>
          </a:prstGeom>
        </p:spPr>
        <p:txBody>
          <a:bodyPr lIns="0" tIns="0" rIns="0" bIns="0" rtlCol="0" anchor="t">
            <a:spAutoFit/>
          </a:bodyPr>
          <a:lstStyle/>
          <a:p>
            <a:pPr marL="516037" marR="0" lvl="1" indent="-258019" algn="l" defTabSz="914400" rtl="0" eaLnBrk="1" fontAlgn="auto" latinLnBrk="0" hangingPunct="1">
              <a:lnSpc>
                <a:spcPts val="3346"/>
              </a:lnSpc>
              <a:spcBef>
                <a:spcPts val="0"/>
              </a:spcBef>
              <a:spcAft>
                <a:spcPts val="0"/>
              </a:spcAft>
              <a:buClrTx/>
              <a:buSzTx/>
              <a:buFont typeface="Arial"/>
              <a:buChar char="•"/>
              <a:tabLst/>
              <a:defRPr/>
            </a:pPr>
            <a:r>
              <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have siblings?          What was your relationship like as a child and now?</a:t>
            </a:r>
          </a:p>
          <a:p>
            <a:pPr marL="0" marR="0" lvl="0" indent="0" algn="l" defTabSz="914400" rtl="0" eaLnBrk="1" fontAlgn="auto" latinLnBrk="0" hangingPunct="1">
              <a:lnSpc>
                <a:spcPts val="3346"/>
              </a:lnSpc>
              <a:spcBef>
                <a:spcPts val="0"/>
              </a:spcBef>
              <a:spcAft>
                <a:spcPts val="0"/>
              </a:spcAft>
              <a:buClrTx/>
              <a:buSzTx/>
              <a:buFontTx/>
              <a:buNone/>
              <a:tabLst/>
              <a:defRPr/>
            </a:pPr>
            <a:endPar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16037" marR="0" lvl="1" indent="-258019" algn="l" defTabSz="914400" rtl="0" eaLnBrk="1" fontAlgn="auto" latinLnBrk="0" hangingPunct="1">
              <a:lnSpc>
                <a:spcPts val="3346"/>
              </a:lnSpc>
              <a:spcBef>
                <a:spcPts val="0"/>
              </a:spcBef>
              <a:spcAft>
                <a:spcPts val="0"/>
              </a:spcAft>
              <a:buClrTx/>
              <a:buSzTx/>
              <a:buFont typeface="Arial"/>
              <a:buChar char="•"/>
              <a:tabLst/>
              <a:defRPr/>
            </a:pPr>
            <a:r>
              <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want the same experience for your child(ren)? Why or why not?</a:t>
            </a:r>
          </a:p>
          <a:p>
            <a:pPr marL="0" marR="0" lvl="0" indent="0" algn="l" defTabSz="914400" rtl="0" eaLnBrk="1" fontAlgn="auto" latinLnBrk="0" hangingPunct="1">
              <a:lnSpc>
                <a:spcPts val="3346"/>
              </a:lnSpc>
              <a:spcBef>
                <a:spcPts val="0"/>
              </a:spcBef>
              <a:spcAft>
                <a:spcPts val="0"/>
              </a:spcAft>
              <a:buClrTx/>
              <a:buSzTx/>
              <a:buFontTx/>
              <a:buNone/>
              <a:tabLst/>
              <a:defRPr/>
            </a:pPr>
            <a:endPar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516037" marR="0" lvl="1" indent="-258019" algn="l" defTabSz="914400" rtl="0" eaLnBrk="1" fontAlgn="auto" latinLnBrk="0" hangingPunct="1">
              <a:lnSpc>
                <a:spcPts val="3346"/>
              </a:lnSpc>
              <a:spcBef>
                <a:spcPts val="0"/>
              </a:spcBef>
              <a:spcAft>
                <a:spcPts val="0"/>
              </a:spcAft>
              <a:buClrTx/>
              <a:buSzTx/>
              <a:buFont typeface="Arial"/>
              <a:buChar char="•"/>
              <a:tabLst/>
              <a:defRPr/>
            </a:pPr>
            <a:r>
              <a:rPr kumimoji="0" lang="en-US" sz="23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no siblings, did you enjoy being an only child or wish for siblings?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166"/>
            <a:ext cx="9753600" cy="7290934"/>
          </a:xfrm>
          <a:custGeom>
            <a:avLst/>
            <a:gdLst/>
            <a:ahLst/>
            <a:cxnLst/>
            <a:rect l="l" t="t" r="r" b="b"/>
            <a:pathLst>
              <a:path w="9753600" h="7290934">
                <a:moveTo>
                  <a:pt x="0" y="0"/>
                </a:moveTo>
                <a:lnTo>
                  <a:pt x="9753600" y="0"/>
                </a:lnTo>
                <a:lnTo>
                  <a:pt x="9753600" y="7290934"/>
                </a:lnTo>
                <a:lnTo>
                  <a:pt x="0" y="7290934"/>
                </a:lnTo>
                <a:lnTo>
                  <a:pt x="0" y="0"/>
                </a:lnTo>
                <a:close/>
              </a:path>
            </a:pathLst>
          </a:custGeom>
          <a:blipFill>
            <a:blip r:embed="rId3"/>
            <a:stretch>
              <a:fillRect l="-17591" r="-5455" b="-11111"/>
            </a:stretch>
          </a:blipFill>
        </p:spPr>
        <p:txBody>
          <a:bodyPr/>
          <a:lstStyle/>
          <a:p>
            <a:endParaRPr lang="en-US"/>
          </a:p>
        </p:txBody>
      </p:sp>
      <p:sp>
        <p:nvSpPr>
          <p:cNvPr id="3" name="Freeform 3"/>
          <p:cNvSpPr/>
          <p:nvPr/>
        </p:nvSpPr>
        <p:spPr>
          <a:xfrm>
            <a:off x="236749" y="21100"/>
            <a:ext cx="2067360" cy="1420840"/>
          </a:xfrm>
          <a:custGeom>
            <a:avLst/>
            <a:gdLst/>
            <a:ahLst/>
            <a:cxnLst/>
            <a:rect l="l" t="t" r="r" b="b"/>
            <a:pathLst>
              <a:path w="2067360" h="1420840">
                <a:moveTo>
                  <a:pt x="0" y="0"/>
                </a:moveTo>
                <a:lnTo>
                  <a:pt x="2067360" y="0"/>
                </a:lnTo>
                <a:lnTo>
                  <a:pt x="2067360" y="1420840"/>
                </a:lnTo>
                <a:lnTo>
                  <a:pt x="0" y="1420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379717" y="315156"/>
            <a:ext cx="3054068" cy="4005237"/>
          </a:xfrm>
          <a:prstGeom prst="rect">
            <a:avLst/>
          </a:prstGeom>
        </p:spPr>
        <p:txBody>
          <a:bodyPr lIns="0" tIns="0" rIns="0" bIns="0" rtlCol="0" anchor="t">
            <a:spAutoFit/>
          </a:bodyPr>
          <a:lstStyle/>
          <a:p>
            <a:pPr marL="445514" lvl="1" indent="-222757" algn="l">
              <a:lnSpc>
                <a:spcPts val="2888"/>
              </a:lnSpc>
              <a:buFont typeface="Arial"/>
              <a:buChar char="•"/>
            </a:pPr>
            <a:r>
              <a:rPr lang="en-US" sz="2063" b="1">
                <a:solidFill>
                  <a:srgbClr val="000000"/>
                </a:solidFill>
                <a:latin typeface="Calibri (MS) Bold"/>
                <a:ea typeface="Calibri (MS) Bold"/>
                <a:cs typeface="Calibri (MS) Bold"/>
                <a:sym typeface="Calibri (MS) Bold"/>
              </a:rPr>
              <a:t>Do you see “love-hate” dynamics in your sibling or your children’s sibling relationships?</a:t>
            </a:r>
          </a:p>
          <a:p>
            <a:pPr algn="l">
              <a:lnSpc>
                <a:spcPts val="2888"/>
              </a:lnSpc>
            </a:pPr>
            <a:endParaRPr lang="en-US" sz="2063" b="1">
              <a:solidFill>
                <a:srgbClr val="000000"/>
              </a:solidFill>
              <a:latin typeface="Calibri (MS) Bold"/>
              <a:ea typeface="Calibri (MS) Bold"/>
              <a:cs typeface="Calibri (MS) Bold"/>
              <a:sym typeface="Calibri (MS) Bold"/>
            </a:endParaRPr>
          </a:p>
          <a:p>
            <a:pPr marL="445514" lvl="1" indent="-222757" algn="l">
              <a:lnSpc>
                <a:spcPts val="2888"/>
              </a:lnSpc>
              <a:buFont typeface="Arial"/>
              <a:buChar char="•"/>
            </a:pPr>
            <a:r>
              <a:rPr lang="en-US" sz="2063" b="1">
                <a:solidFill>
                  <a:srgbClr val="000000"/>
                </a:solidFill>
                <a:latin typeface="Calibri (MS) Bold"/>
                <a:ea typeface="Calibri (MS) Bold"/>
                <a:cs typeface="Calibri (MS) Bold"/>
                <a:sym typeface="Calibri (MS) Bold"/>
              </a:rPr>
              <a:t>If no siblings, have you noticed siblings who fight but defend each other against outsiders?</a:t>
            </a:r>
          </a:p>
        </p:txBody>
      </p:sp>
      <p:sp>
        <p:nvSpPr>
          <p:cNvPr id="5" name="TextBox 5"/>
          <p:cNvSpPr txBox="1"/>
          <p:nvPr/>
        </p:nvSpPr>
        <p:spPr>
          <a:xfrm>
            <a:off x="288525" y="102110"/>
            <a:ext cx="1963809" cy="1173095"/>
          </a:xfrm>
          <a:prstGeom prst="rect">
            <a:avLst/>
          </a:prstGeom>
        </p:spPr>
        <p:txBody>
          <a:bodyPr lIns="0" tIns="0" rIns="0" bIns="0" rtlCol="0" anchor="t">
            <a:spAutoFit/>
          </a:bodyPr>
          <a:lstStyle/>
          <a:p>
            <a:pPr algn="ctr">
              <a:lnSpc>
                <a:spcPts val="3066"/>
              </a:lnSpc>
              <a:spcBef>
                <a:spcPct val="0"/>
              </a:spcBef>
            </a:pPr>
            <a:r>
              <a:rPr lang="en-US" sz="2190" b="1">
                <a:solidFill>
                  <a:srgbClr val="000000"/>
                </a:solidFill>
                <a:latin typeface="Calibri (MS) Bold"/>
                <a:ea typeface="Calibri (MS) Bold"/>
                <a:cs typeface="Calibri (MS) Bold"/>
                <a:sym typeface="Calibri (MS) Bold"/>
              </a:rPr>
              <a:t>Siblings </a:t>
            </a:r>
          </a:p>
          <a:p>
            <a:pPr algn="ctr">
              <a:lnSpc>
                <a:spcPts val="3066"/>
              </a:lnSpc>
              <a:spcBef>
                <a:spcPct val="0"/>
              </a:spcBef>
            </a:pPr>
            <a:r>
              <a:rPr lang="en-US" sz="2190" b="1">
                <a:solidFill>
                  <a:srgbClr val="000000"/>
                </a:solidFill>
                <a:latin typeface="Calibri (MS) Bold"/>
                <a:ea typeface="Calibri (MS) Bold"/>
                <a:cs typeface="Calibri (MS) Bold"/>
                <a:sym typeface="Calibri (MS) Bold"/>
              </a:rPr>
              <a:t> Unique Relationship</a:t>
            </a:r>
          </a:p>
        </p:txBody>
      </p:sp>
    </p:spTree>
    <p:extLst>
      <p:ext uri="{BB962C8B-B14F-4D97-AF65-F5344CB8AC3E}">
        <p14:creationId xmlns:p14="http://schemas.microsoft.com/office/powerpoint/2010/main" val="1992710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100"/>
            <a:ext cx="9753600" cy="7294100"/>
          </a:xfrm>
          <a:custGeom>
            <a:avLst/>
            <a:gdLst/>
            <a:ahLst/>
            <a:cxnLst/>
            <a:rect l="l" t="t" r="r" b="b"/>
            <a:pathLst>
              <a:path w="9753600" h="7294100">
                <a:moveTo>
                  <a:pt x="0" y="0"/>
                </a:moveTo>
                <a:lnTo>
                  <a:pt x="9753600" y="0"/>
                </a:lnTo>
                <a:lnTo>
                  <a:pt x="9753600" y="7294100"/>
                </a:lnTo>
                <a:lnTo>
                  <a:pt x="0" y="7294100"/>
                </a:lnTo>
                <a:lnTo>
                  <a:pt x="0" y="0"/>
                </a:lnTo>
                <a:close/>
              </a:path>
            </a:pathLst>
          </a:custGeom>
          <a:blipFill>
            <a:blip r:embed="rId3"/>
            <a:stretch>
              <a:fillRect t="-7937" r="-30065" b="-79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2925" y="21100"/>
            <a:ext cx="2067360" cy="1420840"/>
            <a:chOff x="0" y="0"/>
            <a:chExt cx="2756480" cy="1894453"/>
          </a:xfrm>
        </p:grpSpPr>
        <p:sp>
          <p:nvSpPr>
            <p:cNvPr id="4" name="Freeform 4"/>
            <p:cNvSpPr/>
            <p:nvPr/>
          </p:nvSpPr>
          <p:spPr>
            <a:xfrm>
              <a:off x="0" y="0"/>
              <a:ext cx="2756480" cy="1894453"/>
            </a:xfrm>
            <a:custGeom>
              <a:avLst/>
              <a:gdLst/>
              <a:ahLst/>
              <a:cxnLst/>
              <a:rect l="l" t="t" r="r" b="b"/>
              <a:pathLst>
                <a:path w="2756480" h="1894453">
                  <a:moveTo>
                    <a:pt x="0" y="0"/>
                  </a:moveTo>
                  <a:lnTo>
                    <a:pt x="2756480" y="0"/>
                  </a:lnTo>
                  <a:lnTo>
                    <a:pt x="2756480" y="1894453"/>
                  </a:lnTo>
                  <a:lnTo>
                    <a:pt x="0" y="189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9034" y="136589"/>
              <a:ext cx="2618411" cy="1535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Different Types of Sibling Relationships</a:t>
              </a:r>
            </a:p>
          </p:txBody>
        </p:sp>
      </p:grpSp>
      <p:grpSp>
        <p:nvGrpSpPr>
          <p:cNvPr id="6" name="Group 6"/>
          <p:cNvGrpSpPr/>
          <p:nvPr/>
        </p:nvGrpSpPr>
        <p:grpSpPr>
          <a:xfrm>
            <a:off x="286240" y="3920024"/>
            <a:ext cx="3283793" cy="3205623"/>
            <a:chOff x="0" y="0"/>
            <a:chExt cx="4378391" cy="4274164"/>
          </a:xfrm>
        </p:grpSpPr>
        <p:sp>
          <p:nvSpPr>
            <p:cNvPr id="7" name="Freeform 7"/>
            <p:cNvSpPr/>
            <p:nvPr/>
          </p:nvSpPr>
          <p:spPr>
            <a:xfrm>
              <a:off x="104227" y="0"/>
              <a:ext cx="4274164" cy="4274164"/>
            </a:xfrm>
            <a:custGeom>
              <a:avLst/>
              <a:gdLst/>
              <a:ahLst/>
              <a:cxnLst/>
              <a:rect l="l" t="t" r="r" b="b"/>
              <a:pathLst>
                <a:path w="4274164" h="4274164">
                  <a:moveTo>
                    <a:pt x="0" y="0"/>
                  </a:moveTo>
                  <a:lnTo>
                    <a:pt x="4274164" y="0"/>
                  </a:lnTo>
                  <a:lnTo>
                    <a:pt x="4274164" y="4274164"/>
                  </a:lnTo>
                  <a:lnTo>
                    <a:pt x="0" y="42741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33061"/>
              <a:ext cx="3960783" cy="3731843"/>
            </a:xfrm>
            <a:prstGeom prst="rect">
              <a:avLst/>
            </a:prstGeom>
          </p:spPr>
          <p:txBody>
            <a:bodyPr lIns="0" tIns="0" rIns="0" bIns="0" rtlCol="0" anchor="t">
              <a:spAutoFit/>
            </a:bodyPr>
            <a:lstStyle/>
            <a:p>
              <a:pPr marL="433252" marR="0" lvl="1" indent="-216626" algn="l" defTabSz="914400" rtl="0" eaLnBrk="1" fontAlgn="auto" latinLnBrk="0" hangingPunct="1">
                <a:lnSpc>
                  <a:spcPts val="2809"/>
                </a:lnSpc>
                <a:spcBef>
                  <a:spcPts val="0"/>
                </a:spcBef>
                <a:spcAft>
                  <a:spcPts val="0"/>
                </a:spcAft>
                <a:buClrTx/>
                <a:buSzTx/>
                <a:buFont typeface="Arial"/>
                <a:buChar char="•"/>
                <a:tabLst/>
                <a:defRPr/>
              </a:pPr>
              <a:r>
                <a:rPr kumimoji="0" lang="en-US" sz="200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would you define the relationship between your children?</a:t>
              </a:r>
            </a:p>
            <a:p>
              <a:pPr marL="0" marR="0" lvl="0" indent="0" algn="l" defTabSz="914400" rtl="0" eaLnBrk="1" fontAlgn="auto" latinLnBrk="0" hangingPunct="1">
                <a:lnSpc>
                  <a:spcPts val="2809"/>
                </a:lnSpc>
                <a:spcBef>
                  <a:spcPts val="0"/>
                </a:spcBef>
                <a:spcAft>
                  <a:spcPts val="0"/>
                </a:spcAft>
                <a:buClrTx/>
                <a:buSzTx/>
                <a:buFontTx/>
                <a:buNone/>
                <a:tabLst/>
                <a:defRPr/>
              </a:pPr>
              <a:endParaRPr kumimoji="0" lang="en-US" sz="200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3252" marR="0" lvl="1" indent="-216626" algn="l" defTabSz="914400" rtl="0" eaLnBrk="1" fontAlgn="auto" latinLnBrk="0" hangingPunct="1">
                <a:lnSpc>
                  <a:spcPts val="2809"/>
                </a:lnSpc>
                <a:spcBef>
                  <a:spcPts val="0"/>
                </a:spcBef>
                <a:spcAft>
                  <a:spcPts val="0"/>
                </a:spcAft>
                <a:buClrTx/>
                <a:buSzTx/>
                <a:buFont typeface="Arial"/>
                <a:buChar char="•"/>
                <a:tabLst/>
                <a:defRPr/>
              </a:pPr>
              <a:r>
                <a:rPr kumimoji="0" lang="en-US" sz="200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If adding another child, what do you hope their relationship will be like?</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0493F"/>
        </a:solidFill>
        <a:effectLst/>
      </p:bgPr>
    </p:bg>
    <p:spTree>
      <p:nvGrpSpPr>
        <p:cNvPr id="1" name=""/>
        <p:cNvGrpSpPr/>
        <p:nvPr/>
      </p:nvGrpSpPr>
      <p:grpSpPr>
        <a:xfrm>
          <a:off x="0" y="0"/>
          <a:ext cx="0" cy="0"/>
          <a:chOff x="0" y="0"/>
          <a:chExt cx="0" cy="0"/>
        </a:xfrm>
      </p:grpSpPr>
      <p:sp>
        <p:nvSpPr>
          <p:cNvPr id="2" name="Freeform 2"/>
          <p:cNvSpPr/>
          <p:nvPr/>
        </p:nvSpPr>
        <p:spPr>
          <a:xfrm>
            <a:off x="5727204" y="487594"/>
            <a:ext cx="3799479" cy="4891283"/>
          </a:xfrm>
          <a:custGeom>
            <a:avLst/>
            <a:gdLst/>
            <a:ahLst/>
            <a:cxnLst/>
            <a:rect l="l" t="t" r="r" b="b"/>
            <a:pathLst>
              <a:path w="3799479" h="4891283">
                <a:moveTo>
                  <a:pt x="0" y="0"/>
                </a:moveTo>
                <a:lnTo>
                  <a:pt x="3799479" y="0"/>
                </a:lnTo>
                <a:lnTo>
                  <a:pt x="3799479" y="4891283"/>
                </a:lnTo>
                <a:lnTo>
                  <a:pt x="0" y="4891283"/>
                </a:lnTo>
                <a:lnTo>
                  <a:pt x="0" y="0"/>
                </a:lnTo>
                <a:close/>
              </a:path>
            </a:pathLst>
          </a:custGeom>
          <a:blipFill>
            <a:blip r:embed="rId3"/>
            <a:stretch>
              <a:fillRect/>
            </a:stretch>
          </a:blipFill>
          <a:ln w="38100" cap="sq">
            <a:solidFill>
              <a:srgbClr val="875A8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714098" y="2265282"/>
            <a:ext cx="3434327" cy="4451069"/>
          </a:xfrm>
          <a:custGeom>
            <a:avLst/>
            <a:gdLst/>
            <a:ahLst/>
            <a:cxnLst/>
            <a:rect l="l" t="t" r="r" b="b"/>
            <a:pathLst>
              <a:path w="3434327" h="4451069">
                <a:moveTo>
                  <a:pt x="0" y="0"/>
                </a:moveTo>
                <a:lnTo>
                  <a:pt x="3434328" y="0"/>
                </a:lnTo>
                <a:lnTo>
                  <a:pt x="3434328" y="4451069"/>
                </a:lnTo>
                <a:lnTo>
                  <a:pt x="0" y="4451069"/>
                </a:lnTo>
                <a:lnTo>
                  <a:pt x="0" y="0"/>
                </a:lnTo>
                <a:close/>
              </a:path>
            </a:pathLst>
          </a:custGeom>
          <a:blipFill>
            <a:blip r:embed="rId4"/>
            <a:stretch>
              <a:fillRect/>
            </a:stretch>
          </a:blipFill>
          <a:ln w="38100" cap="sq">
            <a:solidFill>
              <a:srgbClr val="A8667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71805" y="3657600"/>
            <a:ext cx="3405333" cy="3725900"/>
          </a:xfrm>
          <a:custGeom>
            <a:avLst/>
            <a:gdLst/>
            <a:ahLst/>
            <a:cxnLst/>
            <a:rect l="l" t="t" r="r" b="b"/>
            <a:pathLst>
              <a:path w="3405333" h="3725900">
                <a:moveTo>
                  <a:pt x="0" y="0"/>
                </a:moveTo>
                <a:lnTo>
                  <a:pt x="3405333" y="0"/>
                </a:lnTo>
                <a:lnTo>
                  <a:pt x="3405333" y="3725900"/>
                </a:lnTo>
                <a:lnTo>
                  <a:pt x="0" y="3725900"/>
                </a:lnTo>
                <a:lnTo>
                  <a:pt x="0" y="0"/>
                </a:lnTo>
                <a:close/>
              </a:path>
            </a:pathLst>
          </a:custGeom>
          <a:blipFill>
            <a:blip r:embed="rId5"/>
            <a:stretch>
              <a:fillRect l="-38077" r="-36822" b="-65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08206" y="0"/>
            <a:ext cx="2327197" cy="1599419"/>
          </a:xfrm>
          <a:custGeom>
            <a:avLst/>
            <a:gdLst/>
            <a:ahLst/>
            <a:cxnLst/>
            <a:rect l="l" t="t" r="r" b="b"/>
            <a:pathLst>
              <a:path w="2327197" h="1599419">
                <a:moveTo>
                  <a:pt x="0" y="0"/>
                </a:moveTo>
                <a:lnTo>
                  <a:pt x="2327197" y="0"/>
                </a:lnTo>
                <a:lnTo>
                  <a:pt x="2327197" y="1599419"/>
                </a:lnTo>
                <a:lnTo>
                  <a:pt x="0" y="15994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689900" y="80765"/>
            <a:ext cx="1963809" cy="1361689"/>
          </a:xfrm>
          <a:prstGeom prst="rect">
            <a:avLst/>
          </a:prstGeom>
        </p:spPr>
        <p:txBody>
          <a:bodyPr lIns="0" tIns="0" rIns="0" bIns="0" rtlCol="0" anchor="t">
            <a:spAutoFit/>
          </a:bodyPr>
          <a:lstStyle/>
          <a:p>
            <a:pPr marL="0" marR="0" lvl="0" indent="0" algn="ctr" defTabSz="914400" rtl="0" eaLnBrk="1" fontAlgn="auto" latinLnBrk="0" hangingPunct="1">
              <a:lnSpc>
                <a:spcPts val="2646"/>
              </a:lnSpc>
              <a:spcBef>
                <a:spcPct val="0"/>
              </a:spcBef>
              <a:spcAft>
                <a:spcPts val="0"/>
              </a:spcAft>
              <a:buClrTx/>
              <a:buSzTx/>
              <a:buFontTx/>
              <a:buNone/>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Development and Change in the Sibling Relationships</a:t>
            </a:r>
          </a:p>
        </p:txBody>
      </p:sp>
      <p:sp>
        <p:nvSpPr>
          <p:cNvPr id="7" name="TextBox 7"/>
          <p:cNvSpPr txBox="1"/>
          <p:nvPr/>
        </p:nvSpPr>
        <p:spPr>
          <a:xfrm>
            <a:off x="126155" y="2300782"/>
            <a:ext cx="3248317" cy="3078095"/>
          </a:xfrm>
          <a:prstGeom prst="rect">
            <a:avLst/>
          </a:prstGeom>
        </p:spPr>
        <p:txBody>
          <a:bodyPr lIns="0" tIns="0" rIns="0" bIns="0" rtlCol="0" anchor="t">
            <a:spAutoFit/>
          </a:bodyPr>
          <a:lstStyle/>
          <a:p>
            <a:pPr marL="472858" marR="0" lvl="1" indent="-236429" algn="l" defTabSz="914400" rtl="0" eaLnBrk="1" fontAlgn="auto" latinLnBrk="0" hangingPunct="1">
              <a:lnSpc>
                <a:spcPts val="3066"/>
              </a:lnSpc>
              <a:spcBef>
                <a:spcPts val="0"/>
              </a:spcBef>
              <a:spcAft>
                <a:spcPts val="0"/>
              </a:spcAft>
              <a:buClrTx/>
              <a:buSzTx/>
              <a:buFont typeface="Arial"/>
              <a:buChar char="•"/>
              <a:tabLst/>
              <a:defRPr/>
            </a:pPr>
            <a:r>
              <a:rPr kumimoji="0" lang="en-US" sz="21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did you prepare your child(ren) for a new sibling?</a:t>
            </a:r>
          </a:p>
          <a:p>
            <a:pPr marL="0" marR="0" lvl="0" indent="0" algn="l" defTabSz="914400" rtl="0" eaLnBrk="1" fontAlgn="auto" latinLnBrk="0" hangingPunct="1">
              <a:lnSpc>
                <a:spcPts val="3066"/>
              </a:lnSpc>
              <a:spcBef>
                <a:spcPts val="0"/>
              </a:spcBef>
              <a:spcAft>
                <a:spcPts val="0"/>
              </a:spcAft>
              <a:buClrTx/>
              <a:buSzTx/>
              <a:buFontTx/>
              <a:buNone/>
              <a:tabLst/>
              <a:defRPr/>
            </a:pPr>
            <a:endParaRPr kumimoji="0" lang="en-US" sz="21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72858" marR="0" lvl="1" indent="-236429" algn="l" defTabSz="914400" rtl="0" eaLnBrk="1" fontAlgn="auto" latinLnBrk="0" hangingPunct="1">
              <a:lnSpc>
                <a:spcPts val="3066"/>
              </a:lnSpc>
              <a:spcBef>
                <a:spcPts val="0"/>
              </a:spcBef>
              <a:spcAft>
                <a:spcPts val="0"/>
              </a:spcAft>
              <a:buClrTx/>
              <a:buSzTx/>
              <a:buFont typeface="Arial"/>
              <a:buChar char="•"/>
              <a:tabLst/>
              <a:defRPr/>
            </a:pPr>
            <a:r>
              <a:rPr kumimoji="0" lang="en-US" sz="21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Did you start any rituals, and are they still part of your routine?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F5A71"/>
        </a:solidFill>
        <a:effectLst/>
      </p:bgPr>
    </p:bg>
    <p:spTree>
      <p:nvGrpSpPr>
        <p:cNvPr id="1" name=""/>
        <p:cNvGrpSpPr/>
        <p:nvPr/>
      </p:nvGrpSpPr>
      <p:grpSpPr>
        <a:xfrm>
          <a:off x="0" y="0"/>
          <a:ext cx="0" cy="0"/>
          <a:chOff x="0" y="0"/>
          <a:chExt cx="0" cy="0"/>
        </a:xfrm>
      </p:grpSpPr>
      <p:sp>
        <p:nvSpPr>
          <p:cNvPr id="2" name="Freeform 2"/>
          <p:cNvSpPr/>
          <p:nvPr/>
        </p:nvSpPr>
        <p:spPr>
          <a:xfrm>
            <a:off x="246478" y="1866321"/>
            <a:ext cx="4012534" cy="5191133"/>
          </a:xfrm>
          <a:custGeom>
            <a:avLst/>
            <a:gdLst/>
            <a:ahLst/>
            <a:cxnLst/>
            <a:rect l="l" t="t" r="r" b="b"/>
            <a:pathLst>
              <a:path w="4012534" h="5191133">
                <a:moveTo>
                  <a:pt x="0" y="0"/>
                </a:moveTo>
                <a:lnTo>
                  <a:pt x="4012534" y="0"/>
                </a:lnTo>
                <a:lnTo>
                  <a:pt x="4012534" y="5191133"/>
                </a:lnTo>
                <a:lnTo>
                  <a:pt x="0" y="5191133"/>
                </a:lnTo>
                <a:lnTo>
                  <a:pt x="0" y="0"/>
                </a:lnTo>
                <a:close/>
              </a:path>
            </a:pathLst>
          </a:custGeom>
          <a:blipFill>
            <a:blip r:embed="rId3"/>
            <a:stretch>
              <a:fillRect/>
            </a:stretch>
          </a:blipFill>
          <a:ln w="38100" cap="sq">
            <a:solidFill>
              <a:srgbClr val="24201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820851" y="3362506"/>
            <a:ext cx="5932749" cy="3952694"/>
          </a:xfrm>
          <a:custGeom>
            <a:avLst/>
            <a:gdLst/>
            <a:ahLst/>
            <a:cxnLst/>
            <a:rect l="l" t="t" r="r" b="b"/>
            <a:pathLst>
              <a:path w="5932749" h="3952694">
                <a:moveTo>
                  <a:pt x="0" y="0"/>
                </a:moveTo>
                <a:lnTo>
                  <a:pt x="5932749" y="0"/>
                </a:lnTo>
                <a:lnTo>
                  <a:pt x="5932749" y="3952694"/>
                </a:lnTo>
                <a:lnTo>
                  <a:pt x="0" y="395269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731520" y="0"/>
            <a:ext cx="2327197" cy="1599419"/>
            <a:chOff x="0" y="0"/>
            <a:chExt cx="3102929" cy="2132558"/>
          </a:xfrm>
        </p:grpSpPr>
        <p:sp>
          <p:nvSpPr>
            <p:cNvPr id="5" name="Freeform 5"/>
            <p:cNvSpPr/>
            <p:nvPr/>
          </p:nvSpPr>
          <p:spPr>
            <a:xfrm>
              <a:off x="0" y="0"/>
              <a:ext cx="3102929" cy="2132558"/>
            </a:xfrm>
            <a:custGeom>
              <a:avLst/>
              <a:gdLst/>
              <a:ahLst/>
              <a:cxnLst/>
              <a:rect l="l" t="t" r="r" b="b"/>
              <a:pathLst>
                <a:path w="3102929" h="2132558">
                  <a:moveTo>
                    <a:pt x="0" y="0"/>
                  </a:moveTo>
                  <a:lnTo>
                    <a:pt x="3102929" y="0"/>
                  </a:lnTo>
                  <a:lnTo>
                    <a:pt x="3102929" y="2132558"/>
                  </a:lnTo>
                  <a:lnTo>
                    <a:pt x="0" y="21325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42259" y="385490"/>
              <a:ext cx="2618411" cy="1084490"/>
            </a:xfrm>
            <a:prstGeom prst="rect">
              <a:avLst/>
            </a:prstGeom>
          </p:spPr>
          <p:txBody>
            <a:bodyPr lIns="0" tIns="0" rIns="0" bIns="0" rtlCol="0" anchor="t">
              <a:spAutoFit/>
            </a:bodyPr>
            <a:lstStyle/>
            <a:p>
              <a:pPr marL="0" marR="0" lvl="0" indent="0" algn="ctr" defTabSz="914400" rtl="0" eaLnBrk="1" fontAlgn="auto" latinLnBrk="0" hangingPunct="1">
                <a:lnSpc>
                  <a:spcPts val="3206"/>
                </a:lnSpc>
                <a:spcBef>
                  <a:spcPts val="0"/>
                </a:spcBef>
                <a:spcAft>
                  <a:spcPts val="0"/>
                </a:spcAft>
                <a:buClrTx/>
                <a:buSzTx/>
                <a:buFontTx/>
                <a:buNone/>
                <a:tabLst/>
                <a:defRPr/>
              </a:pPr>
              <a:r>
                <a:rPr kumimoji="0" lang="en-US" sz="22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Siblings in </a:t>
              </a:r>
            </a:p>
            <a:p>
              <a:pPr marL="0" marR="0" lvl="0" indent="0" algn="ctr" defTabSz="914400" rtl="0" eaLnBrk="1" fontAlgn="auto" latinLnBrk="0" hangingPunct="1">
                <a:lnSpc>
                  <a:spcPts val="3206"/>
                </a:lnSpc>
                <a:spcBef>
                  <a:spcPct val="0"/>
                </a:spcBef>
                <a:spcAft>
                  <a:spcPts val="0"/>
                </a:spcAft>
                <a:buClrTx/>
                <a:buSzTx/>
                <a:buFontTx/>
                <a:buNone/>
                <a:tabLst/>
                <a:defRPr/>
              </a:pPr>
              <a:r>
                <a:rPr kumimoji="0" lang="en-US" sz="22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Early Childhood</a:t>
              </a:r>
            </a:p>
          </p:txBody>
        </p:sp>
      </p:grpSp>
      <p:sp>
        <p:nvSpPr>
          <p:cNvPr id="7" name="Freeform 7"/>
          <p:cNvSpPr/>
          <p:nvPr/>
        </p:nvSpPr>
        <p:spPr>
          <a:xfrm>
            <a:off x="4536045" y="57150"/>
            <a:ext cx="4194090" cy="3370521"/>
          </a:xfrm>
          <a:custGeom>
            <a:avLst/>
            <a:gdLst/>
            <a:ahLst/>
            <a:cxnLst/>
            <a:rect l="l" t="t" r="r" b="b"/>
            <a:pathLst>
              <a:path w="4194090" h="3370521">
                <a:moveTo>
                  <a:pt x="0" y="0"/>
                </a:moveTo>
                <a:lnTo>
                  <a:pt x="4194090" y="0"/>
                </a:lnTo>
                <a:lnTo>
                  <a:pt x="4194090" y="3370521"/>
                </a:lnTo>
                <a:lnTo>
                  <a:pt x="0" y="3370521"/>
                </a:lnTo>
                <a:lnTo>
                  <a:pt x="0" y="0"/>
                </a:lnTo>
                <a:close/>
              </a:path>
            </a:pathLst>
          </a:custGeom>
          <a:blipFill>
            <a:blip r:embed="rId7">
              <a:extLst>
                <a:ext uri="{96DAC541-7B7A-43D3-8B79-37D633B846F1}">
                  <asvg:svgBlip xmlns:asvg="http://schemas.microsoft.com/office/drawing/2016/SVG/main" r:embed="rId8"/>
                </a:ext>
              </a:extLst>
            </a:blip>
            <a:stretch>
              <a:fillRect b="-1131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738474" y="0"/>
            <a:ext cx="3015126" cy="2803463"/>
          </a:xfrm>
          <a:custGeom>
            <a:avLst/>
            <a:gdLst/>
            <a:ahLst/>
            <a:cxnLst/>
            <a:rect l="l" t="t" r="r" b="b"/>
            <a:pathLst>
              <a:path w="3015126" h="2803463">
                <a:moveTo>
                  <a:pt x="0" y="0"/>
                </a:moveTo>
                <a:lnTo>
                  <a:pt x="3015126" y="0"/>
                </a:lnTo>
                <a:lnTo>
                  <a:pt x="3015126" y="2803463"/>
                </a:lnTo>
                <a:lnTo>
                  <a:pt x="0" y="2803463"/>
                </a:lnTo>
                <a:lnTo>
                  <a:pt x="0" y="0"/>
                </a:lnTo>
                <a:close/>
              </a:path>
            </a:pathLst>
          </a:custGeom>
          <a:blipFill>
            <a:blip r:embed="rId7">
              <a:extLst>
                <a:ext uri="{96DAC541-7B7A-43D3-8B79-37D633B846F1}">
                  <asvg:svgBlip xmlns:asvg="http://schemas.microsoft.com/office/drawing/2016/SVG/main" r:embed="rId8"/>
                </a:ext>
              </a:extLst>
            </a:blip>
            <a:stretch>
              <a:fillRect l="-37891" b="-326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31270" y="2284486"/>
            <a:ext cx="4144932" cy="1500291"/>
          </a:xfrm>
          <a:custGeom>
            <a:avLst/>
            <a:gdLst/>
            <a:ahLst/>
            <a:cxnLst/>
            <a:rect l="l" t="t" r="r" b="b"/>
            <a:pathLst>
              <a:path w="4144932" h="1500291">
                <a:moveTo>
                  <a:pt x="0" y="0"/>
                </a:moveTo>
                <a:lnTo>
                  <a:pt x="4144932" y="0"/>
                </a:lnTo>
                <a:lnTo>
                  <a:pt x="4144932" y="1500291"/>
                </a:lnTo>
                <a:lnTo>
                  <a:pt x="0" y="1500291"/>
                </a:lnTo>
                <a:lnTo>
                  <a:pt x="0" y="0"/>
                </a:lnTo>
                <a:close/>
              </a:path>
            </a:pathLst>
          </a:custGeom>
          <a:blipFill>
            <a:blip r:embed="rId7">
              <a:extLst>
                <a:ext uri="{96DAC541-7B7A-43D3-8B79-37D633B846F1}">
                  <asvg:svgBlip xmlns:asvg="http://schemas.microsoft.com/office/drawing/2016/SVG/main" r:embed="rId8"/>
                </a:ext>
              </a:extLst>
            </a:blip>
            <a:stretch>
              <a:fillRect t="-87361" r="-1185" b="-627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94670" y="2201156"/>
            <a:ext cx="3058930" cy="1467438"/>
          </a:xfrm>
          <a:custGeom>
            <a:avLst/>
            <a:gdLst/>
            <a:ahLst/>
            <a:cxnLst/>
            <a:rect l="l" t="t" r="r" b="b"/>
            <a:pathLst>
              <a:path w="3058930" h="1467438">
                <a:moveTo>
                  <a:pt x="0" y="0"/>
                </a:moveTo>
                <a:lnTo>
                  <a:pt x="3058930" y="0"/>
                </a:lnTo>
                <a:lnTo>
                  <a:pt x="3058930" y="1467438"/>
                </a:lnTo>
                <a:lnTo>
                  <a:pt x="0" y="1467438"/>
                </a:lnTo>
                <a:lnTo>
                  <a:pt x="0" y="0"/>
                </a:lnTo>
                <a:close/>
              </a:path>
            </a:pathLst>
          </a:custGeom>
          <a:blipFill>
            <a:blip r:embed="rId7">
              <a:extLst>
                <a:ext uri="{96DAC541-7B7A-43D3-8B79-37D633B846F1}">
                  <asvg:svgBlip xmlns:asvg="http://schemas.microsoft.com/office/drawing/2016/SVG/main" r:embed="rId8"/>
                </a:ext>
              </a:extLst>
            </a:blip>
            <a:stretch>
              <a:fillRect l="-37109" t="-92025" b="-636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567536" y="2270683"/>
            <a:ext cx="3157489" cy="2419220"/>
          </a:xfrm>
          <a:custGeom>
            <a:avLst/>
            <a:gdLst/>
            <a:ahLst/>
            <a:cxnLst/>
            <a:rect l="l" t="t" r="r" b="b"/>
            <a:pathLst>
              <a:path w="3157489" h="2419220">
                <a:moveTo>
                  <a:pt x="0" y="0"/>
                </a:moveTo>
                <a:lnTo>
                  <a:pt x="3157489" y="0"/>
                </a:lnTo>
                <a:lnTo>
                  <a:pt x="3157489" y="2419220"/>
                </a:lnTo>
                <a:lnTo>
                  <a:pt x="0" y="2419220"/>
                </a:lnTo>
                <a:lnTo>
                  <a:pt x="0" y="0"/>
                </a:lnTo>
                <a:close/>
              </a:path>
            </a:pathLst>
          </a:custGeom>
          <a:blipFill>
            <a:blip r:embed="rId7">
              <a:extLst>
                <a:ext uri="{96DAC541-7B7A-43D3-8B79-37D633B846F1}">
                  <asvg:svgBlip xmlns:asvg="http://schemas.microsoft.com/office/drawing/2016/SVG/main" r:embed="rId8"/>
                </a:ext>
              </a:extLst>
            </a:blip>
            <a:stretch>
              <a:fillRect l="-32829" t="-550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21543">
            <a:off x="6530741" y="3115012"/>
            <a:ext cx="669141" cy="470072"/>
          </a:xfrm>
          <a:custGeom>
            <a:avLst/>
            <a:gdLst/>
            <a:ahLst/>
            <a:cxnLst/>
            <a:rect l="l" t="t" r="r" b="b"/>
            <a:pathLst>
              <a:path w="669141" h="470072">
                <a:moveTo>
                  <a:pt x="0" y="0"/>
                </a:moveTo>
                <a:lnTo>
                  <a:pt x="669141" y="0"/>
                </a:lnTo>
                <a:lnTo>
                  <a:pt x="669141" y="470072"/>
                </a:lnTo>
                <a:lnTo>
                  <a:pt x="0" y="4700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4933950" y="667316"/>
            <a:ext cx="4624117" cy="2695189"/>
          </a:xfrm>
          <a:prstGeom prst="rect">
            <a:avLst/>
          </a:prstGeom>
        </p:spPr>
        <p:txBody>
          <a:bodyPr lIns="0" tIns="0" rIns="0" bIns="0" rtlCol="0" anchor="t">
            <a:spAutoFit/>
          </a:bodyPr>
          <a:lstStyle/>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skills did you learn from or teach your siblings?</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skills have your children learned from or taught each other?</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Were these experiences positive or negative?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7B8156"/>
        </a:solidFill>
        <a:effectLst/>
      </p:bgPr>
    </p:bg>
    <p:spTree>
      <p:nvGrpSpPr>
        <p:cNvPr id="1" name=""/>
        <p:cNvGrpSpPr/>
        <p:nvPr/>
      </p:nvGrpSpPr>
      <p:grpSpPr>
        <a:xfrm>
          <a:off x="0" y="0"/>
          <a:ext cx="0" cy="0"/>
          <a:chOff x="0" y="0"/>
          <a:chExt cx="0" cy="0"/>
        </a:xfrm>
      </p:grpSpPr>
      <p:sp>
        <p:nvSpPr>
          <p:cNvPr id="2" name="Freeform 2"/>
          <p:cNvSpPr/>
          <p:nvPr/>
        </p:nvSpPr>
        <p:spPr>
          <a:xfrm>
            <a:off x="243509" y="1802056"/>
            <a:ext cx="4177204" cy="5390385"/>
          </a:xfrm>
          <a:custGeom>
            <a:avLst/>
            <a:gdLst/>
            <a:ahLst/>
            <a:cxnLst/>
            <a:rect l="l" t="t" r="r" b="b"/>
            <a:pathLst>
              <a:path w="4177204" h="5390385">
                <a:moveTo>
                  <a:pt x="0" y="0"/>
                </a:moveTo>
                <a:lnTo>
                  <a:pt x="4177204" y="0"/>
                </a:lnTo>
                <a:lnTo>
                  <a:pt x="4177204" y="5390385"/>
                </a:lnTo>
                <a:lnTo>
                  <a:pt x="0" y="5390385"/>
                </a:lnTo>
                <a:lnTo>
                  <a:pt x="0" y="0"/>
                </a:lnTo>
                <a:close/>
              </a:path>
            </a:pathLst>
          </a:custGeom>
          <a:blipFill>
            <a:blip r:embed="rId3"/>
            <a:stretch>
              <a:fillRect/>
            </a:stretch>
          </a:blipFill>
          <a:ln w="38100" cap="sq">
            <a:solidFill>
              <a:srgbClr val="534B4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68512" y="0"/>
            <a:ext cx="2327197" cy="1599419"/>
            <a:chOff x="0" y="0"/>
            <a:chExt cx="3102929" cy="2132558"/>
          </a:xfrm>
        </p:grpSpPr>
        <p:sp>
          <p:nvSpPr>
            <p:cNvPr id="4" name="Freeform 4"/>
            <p:cNvSpPr/>
            <p:nvPr/>
          </p:nvSpPr>
          <p:spPr>
            <a:xfrm>
              <a:off x="0" y="0"/>
              <a:ext cx="3102929" cy="2132558"/>
            </a:xfrm>
            <a:custGeom>
              <a:avLst/>
              <a:gdLst/>
              <a:ahLst/>
              <a:cxnLst/>
              <a:rect l="l" t="t" r="r" b="b"/>
              <a:pathLst>
                <a:path w="3102929" h="2132558">
                  <a:moveTo>
                    <a:pt x="0" y="0"/>
                  </a:moveTo>
                  <a:lnTo>
                    <a:pt x="3102929" y="0"/>
                  </a:lnTo>
                  <a:lnTo>
                    <a:pt x="3102929" y="2132558"/>
                  </a:lnTo>
                  <a:lnTo>
                    <a:pt x="0" y="2132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21129" y="355336"/>
              <a:ext cx="2860670" cy="1345686"/>
            </a:xfrm>
            <a:prstGeom prst="rect">
              <a:avLst/>
            </a:prstGeom>
          </p:spPr>
          <p:txBody>
            <a:bodyPr lIns="0" tIns="0" rIns="0" bIns="0" rtlCol="0" anchor="t">
              <a:spAutoFit/>
            </a:bodyPr>
            <a:lstStyle/>
            <a:p>
              <a:pPr marL="0" marR="0" lvl="0" indent="0" algn="ctr" defTabSz="914400" rtl="0" eaLnBrk="1" fontAlgn="auto" latinLnBrk="0" hangingPunct="1">
                <a:lnSpc>
                  <a:spcPts val="2646"/>
                </a:lnSpc>
                <a:spcBef>
                  <a:spcPts val="0"/>
                </a:spcBef>
                <a:spcAft>
                  <a:spcPts val="0"/>
                </a:spcAft>
                <a:buClrTx/>
                <a:buSzTx/>
                <a:buFontTx/>
                <a:buNone/>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 Relationships: Gender and </a:t>
              </a:r>
            </a:p>
            <a:p>
              <a:pPr marL="0" marR="0" lvl="0" indent="0" algn="ctr" defTabSz="914400" rtl="0" eaLnBrk="1" fontAlgn="auto" latinLnBrk="0" hangingPunct="1">
                <a:lnSpc>
                  <a:spcPts val="2646"/>
                </a:lnSpc>
                <a:spcBef>
                  <a:spcPct val="0"/>
                </a:spcBef>
                <a:spcAft>
                  <a:spcPts val="0"/>
                </a:spcAft>
                <a:buClrTx/>
                <a:buSzTx/>
                <a:buFontTx/>
                <a:buNone/>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Age-Spacing</a:t>
              </a:r>
            </a:p>
          </p:txBody>
        </p:sp>
      </p:grpSp>
      <p:sp>
        <p:nvSpPr>
          <p:cNvPr id="6" name="Freeform 6"/>
          <p:cNvSpPr/>
          <p:nvPr/>
        </p:nvSpPr>
        <p:spPr>
          <a:xfrm>
            <a:off x="4653257" y="0"/>
            <a:ext cx="3403848" cy="3421010"/>
          </a:xfrm>
          <a:custGeom>
            <a:avLst/>
            <a:gdLst/>
            <a:ahLst/>
            <a:cxnLst/>
            <a:rect l="l" t="t" r="r" b="b"/>
            <a:pathLst>
              <a:path w="3403848" h="3421010">
                <a:moveTo>
                  <a:pt x="0" y="0"/>
                </a:moveTo>
                <a:lnTo>
                  <a:pt x="3403848" y="0"/>
                </a:lnTo>
                <a:lnTo>
                  <a:pt x="3403848" y="3421010"/>
                </a:lnTo>
                <a:lnTo>
                  <a:pt x="0" y="342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045096" y="24090"/>
            <a:ext cx="2796112" cy="3396920"/>
          </a:xfrm>
          <a:custGeom>
            <a:avLst/>
            <a:gdLst/>
            <a:ahLst/>
            <a:cxnLst/>
            <a:rect l="l" t="t" r="r" b="b"/>
            <a:pathLst>
              <a:path w="2796112" h="3396920">
                <a:moveTo>
                  <a:pt x="0" y="0"/>
                </a:moveTo>
                <a:lnTo>
                  <a:pt x="2796112" y="0"/>
                </a:lnTo>
                <a:lnTo>
                  <a:pt x="2796112" y="3396920"/>
                </a:lnTo>
                <a:lnTo>
                  <a:pt x="0" y="3396920"/>
                </a:lnTo>
                <a:lnTo>
                  <a:pt x="0" y="0"/>
                </a:lnTo>
                <a:close/>
              </a:path>
            </a:pathLst>
          </a:custGeom>
          <a:blipFill>
            <a:blip r:embed="rId6">
              <a:extLst>
                <a:ext uri="{96DAC541-7B7A-43D3-8B79-37D633B846F1}">
                  <asvg:svgBlip xmlns:asvg="http://schemas.microsoft.com/office/drawing/2016/SVG/main" r:embed="rId7"/>
                </a:ext>
              </a:extLst>
            </a:blip>
            <a:stretch>
              <a:fillRect l="-21735" t="-7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045096" y="1991938"/>
            <a:ext cx="2796112" cy="2837504"/>
          </a:xfrm>
          <a:custGeom>
            <a:avLst/>
            <a:gdLst/>
            <a:ahLst/>
            <a:cxnLst/>
            <a:rect l="l" t="t" r="r" b="b"/>
            <a:pathLst>
              <a:path w="2796112" h="2837504">
                <a:moveTo>
                  <a:pt x="0" y="0"/>
                </a:moveTo>
                <a:lnTo>
                  <a:pt x="2796112" y="0"/>
                </a:lnTo>
                <a:lnTo>
                  <a:pt x="2796112" y="2837504"/>
                </a:lnTo>
                <a:lnTo>
                  <a:pt x="0" y="2837504"/>
                </a:lnTo>
                <a:lnTo>
                  <a:pt x="0" y="0"/>
                </a:lnTo>
                <a:close/>
              </a:path>
            </a:pathLst>
          </a:custGeom>
          <a:blipFill>
            <a:blip r:embed="rId6">
              <a:extLst>
                <a:ext uri="{96DAC541-7B7A-43D3-8B79-37D633B846F1}">
                  <asvg:svgBlip xmlns:asvg="http://schemas.microsoft.com/office/drawing/2016/SVG/main" r:embed="rId7"/>
                </a:ext>
              </a:extLst>
            </a:blip>
            <a:stretch>
              <a:fillRect l="-21735" t="-205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745380" y="2200008"/>
            <a:ext cx="2683001" cy="2629434"/>
          </a:xfrm>
          <a:custGeom>
            <a:avLst/>
            <a:gdLst/>
            <a:ahLst/>
            <a:cxnLst/>
            <a:rect l="l" t="t" r="r" b="b"/>
            <a:pathLst>
              <a:path w="2683001" h="2629434">
                <a:moveTo>
                  <a:pt x="0" y="0"/>
                </a:moveTo>
                <a:lnTo>
                  <a:pt x="2683002" y="0"/>
                </a:lnTo>
                <a:lnTo>
                  <a:pt x="2683002" y="2629434"/>
                </a:lnTo>
                <a:lnTo>
                  <a:pt x="0" y="2629434"/>
                </a:lnTo>
                <a:lnTo>
                  <a:pt x="0" y="0"/>
                </a:lnTo>
                <a:close/>
              </a:path>
            </a:pathLst>
          </a:custGeom>
          <a:blipFill>
            <a:blip r:embed="rId6">
              <a:extLst>
                <a:ext uri="{96DAC541-7B7A-43D3-8B79-37D633B846F1}">
                  <asvg:svgBlip xmlns:asvg="http://schemas.microsoft.com/office/drawing/2016/SVG/main" r:embed="rId7"/>
                </a:ext>
              </a:extLst>
            </a:blip>
            <a:stretch>
              <a:fillRect l="-3433" t="-30104" r="-234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5240014" y="531536"/>
            <a:ext cx="4014437" cy="3749261"/>
          </a:xfrm>
          <a:prstGeom prst="rect">
            <a:avLst/>
          </a:prstGeom>
        </p:spPr>
        <p:txBody>
          <a:bodyPr lIns="0" tIns="0" rIns="0" bIns="0" rtlCol="0" anchor="t">
            <a:spAutoFit/>
          </a:bodyPr>
          <a:lstStyle/>
          <a:p>
            <a:pPr marL="412490" marR="0" lvl="1" indent="-206245" algn="l" defTabSz="914400" rtl="0" eaLnBrk="1" fontAlgn="auto" latinLnBrk="0" hangingPunct="1">
              <a:lnSpc>
                <a:spcPts val="2674"/>
              </a:lnSpc>
              <a:spcBef>
                <a:spcPts val="0"/>
              </a:spcBef>
              <a:spcAft>
                <a:spcPts val="0"/>
              </a:spcAft>
              <a:buClrTx/>
              <a:buSzTx/>
              <a:buFont typeface="Arial"/>
              <a:buChar char="•"/>
              <a:tabLst/>
              <a:defRPr/>
            </a:pPr>
            <a:r>
              <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closest with a sibling based on gender or age? How does this compare to others?</a:t>
            </a:r>
          </a:p>
          <a:p>
            <a:pPr marL="0" marR="0" lvl="0" indent="0" algn="l" defTabSz="914400" rtl="0" eaLnBrk="1" fontAlgn="auto" latinLnBrk="0" hangingPunct="1">
              <a:lnSpc>
                <a:spcPts val="2674"/>
              </a:lnSpc>
              <a:spcBef>
                <a:spcPts val="0"/>
              </a:spcBef>
              <a:spcAft>
                <a:spcPts val="0"/>
              </a:spcAft>
              <a:buClrTx/>
              <a:buSzTx/>
              <a:buFontTx/>
              <a:buNone/>
              <a:tabLst/>
              <a:defRPr/>
            </a:pPr>
            <a:endPar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12490" marR="0" lvl="1" indent="-206245" algn="l" defTabSz="914400" rtl="0" eaLnBrk="1" fontAlgn="auto" latinLnBrk="0" hangingPunct="1">
              <a:lnSpc>
                <a:spcPts val="2674"/>
              </a:lnSpc>
              <a:spcBef>
                <a:spcPts val="0"/>
              </a:spcBef>
              <a:spcAft>
                <a:spcPts val="0"/>
              </a:spcAft>
              <a:buClrTx/>
              <a:buSzTx/>
              <a:buFont typeface="Arial"/>
              <a:buChar char="•"/>
              <a:tabLst/>
              <a:defRPr/>
            </a:pPr>
            <a:r>
              <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notice gender or age differences in your children’s or others’ sibling relationships?</a:t>
            </a:r>
          </a:p>
          <a:p>
            <a:pPr marL="0" marR="0" lvl="0" indent="0" algn="l" defTabSz="914400" rtl="0" eaLnBrk="1" fontAlgn="auto" latinLnBrk="0" hangingPunct="1">
              <a:lnSpc>
                <a:spcPts val="2674"/>
              </a:lnSpc>
              <a:spcBef>
                <a:spcPts val="0"/>
              </a:spcBef>
              <a:spcAft>
                <a:spcPts val="0"/>
              </a:spcAft>
              <a:buClrTx/>
              <a:buSzTx/>
              <a:buFontTx/>
              <a:buNone/>
              <a:tabLst/>
              <a:defRPr/>
            </a:pPr>
            <a:endPar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12490" marR="0" lvl="1" indent="-206245" algn="l" defTabSz="914400" rtl="0" eaLnBrk="1" fontAlgn="auto" latinLnBrk="0" hangingPunct="1">
              <a:lnSpc>
                <a:spcPts val="2674"/>
              </a:lnSpc>
              <a:spcBef>
                <a:spcPts val="0"/>
              </a:spcBef>
              <a:spcAft>
                <a:spcPts val="0"/>
              </a:spcAft>
              <a:buClrTx/>
              <a:buSzTx/>
              <a:buFont typeface="Arial"/>
              <a:buChar char="•"/>
              <a:tabLst/>
              <a:defRPr/>
            </a:pPr>
            <a:r>
              <a:rPr kumimoji="0" lang="en-US" sz="191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more conflicts with certain siblings? What do you observe?</a:t>
            </a:r>
          </a:p>
        </p:txBody>
      </p:sp>
      <p:sp>
        <p:nvSpPr>
          <p:cNvPr id="11" name="Freeform 11"/>
          <p:cNvSpPr/>
          <p:nvPr/>
        </p:nvSpPr>
        <p:spPr>
          <a:xfrm>
            <a:off x="4038730" y="3500524"/>
            <a:ext cx="5714870" cy="3814676"/>
          </a:xfrm>
          <a:custGeom>
            <a:avLst/>
            <a:gdLst/>
            <a:ahLst/>
            <a:cxnLst/>
            <a:rect l="l" t="t" r="r" b="b"/>
            <a:pathLst>
              <a:path w="5714870" h="3814676">
                <a:moveTo>
                  <a:pt x="0" y="0"/>
                </a:moveTo>
                <a:lnTo>
                  <a:pt x="5714870" y="0"/>
                </a:lnTo>
                <a:lnTo>
                  <a:pt x="5714870" y="3814676"/>
                </a:lnTo>
                <a:lnTo>
                  <a:pt x="0" y="38146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BA690"/>
        </a:solidFill>
        <a:effectLst/>
      </p:bgPr>
    </p:bg>
    <p:spTree>
      <p:nvGrpSpPr>
        <p:cNvPr id="1" name=""/>
        <p:cNvGrpSpPr/>
        <p:nvPr/>
      </p:nvGrpSpPr>
      <p:grpSpPr>
        <a:xfrm>
          <a:off x="0" y="0"/>
          <a:ext cx="0" cy="0"/>
          <a:chOff x="0" y="0"/>
          <a:chExt cx="0" cy="0"/>
        </a:xfrm>
      </p:grpSpPr>
      <p:grpSp>
        <p:nvGrpSpPr>
          <p:cNvPr id="2" name="Group 2"/>
          <p:cNvGrpSpPr/>
          <p:nvPr/>
        </p:nvGrpSpPr>
        <p:grpSpPr>
          <a:xfrm>
            <a:off x="423502" y="0"/>
            <a:ext cx="2327197" cy="1599419"/>
            <a:chOff x="0" y="0"/>
            <a:chExt cx="3102929" cy="2132558"/>
          </a:xfrm>
        </p:grpSpPr>
        <p:sp>
          <p:nvSpPr>
            <p:cNvPr id="3" name="Freeform 3"/>
            <p:cNvSpPr/>
            <p:nvPr/>
          </p:nvSpPr>
          <p:spPr>
            <a:xfrm>
              <a:off x="0" y="0"/>
              <a:ext cx="3102929" cy="2132558"/>
            </a:xfrm>
            <a:custGeom>
              <a:avLst/>
              <a:gdLst/>
              <a:ahLst/>
              <a:cxnLst/>
              <a:rect l="l" t="t" r="r" b="b"/>
              <a:pathLst>
                <a:path w="3102929" h="2132558">
                  <a:moveTo>
                    <a:pt x="0" y="0"/>
                  </a:moveTo>
                  <a:lnTo>
                    <a:pt x="3102929" y="0"/>
                  </a:lnTo>
                  <a:lnTo>
                    <a:pt x="3102929" y="2132558"/>
                  </a:lnTo>
                  <a:lnTo>
                    <a:pt x="0" y="21325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21129" y="568061"/>
              <a:ext cx="2860670" cy="1027551"/>
            </a:xfrm>
            <a:prstGeom prst="rect">
              <a:avLst/>
            </a:prstGeom>
          </p:spPr>
          <p:txBody>
            <a:bodyPr lIns="0" tIns="0" rIns="0" bIns="0" rtlCol="0" anchor="t">
              <a:spAutoFit/>
            </a:bodyPr>
            <a:lstStyle/>
            <a:p>
              <a:pPr algn="ctr">
                <a:lnSpc>
                  <a:spcPts val="3066"/>
                </a:lnSpc>
                <a:spcBef>
                  <a:spcPct val="0"/>
                </a:spcBef>
              </a:pPr>
              <a:r>
                <a:rPr lang="en-US" sz="2190" b="1">
                  <a:solidFill>
                    <a:srgbClr val="000000"/>
                  </a:solidFill>
                  <a:latin typeface="Calibri (MS) Bold"/>
                  <a:ea typeface="Calibri (MS) Bold"/>
                  <a:cs typeface="Calibri (MS) Bold"/>
                  <a:sym typeface="Calibri (MS) Bold"/>
                </a:rPr>
                <a:t>Siblings Becoming Adults Together</a:t>
              </a:r>
            </a:p>
          </p:txBody>
        </p:sp>
      </p:grpSp>
      <p:sp>
        <p:nvSpPr>
          <p:cNvPr id="5" name="Freeform 5"/>
          <p:cNvSpPr/>
          <p:nvPr/>
        </p:nvSpPr>
        <p:spPr>
          <a:xfrm>
            <a:off x="216822" y="2187419"/>
            <a:ext cx="3881608" cy="5030050"/>
          </a:xfrm>
          <a:custGeom>
            <a:avLst/>
            <a:gdLst/>
            <a:ahLst/>
            <a:cxnLst/>
            <a:rect l="l" t="t" r="r" b="b"/>
            <a:pathLst>
              <a:path w="3881608" h="5030050">
                <a:moveTo>
                  <a:pt x="0" y="0"/>
                </a:moveTo>
                <a:lnTo>
                  <a:pt x="3881607" y="0"/>
                </a:lnTo>
                <a:lnTo>
                  <a:pt x="3881607" y="5030050"/>
                </a:lnTo>
                <a:lnTo>
                  <a:pt x="0" y="5030050"/>
                </a:lnTo>
                <a:lnTo>
                  <a:pt x="0" y="0"/>
                </a:lnTo>
                <a:close/>
              </a:path>
            </a:pathLst>
          </a:custGeom>
          <a:blipFill>
            <a:blip r:embed="rId5"/>
            <a:stretch>
              <a:fillRect/>
            </a:stretch>
          </a:blipFill>
          <a:ln w="38100" cap="sq">
            <a:solidFill>
              <a:srgbClr val="595F37"/>
            </a:solidFill>
            <a:prstDash val="solid"/>
            <a:miter/>
          </a:ln>
        </p:spPr>
        <p:txBody>
          <a:bodyPr/>
          <a:lstStyle/>
          <a:p>
            <a:endParaRPr lang="en-US"/>
          </a:p>
        </p:txBody>
      </p:sp>
      <p:sp>
        <p:nvSpPr>
          <p:cNvPr id="6" name="Freeform 6"/>
          <p:cNvSpPr/>
          <p:nvPr/>
        </p:nvSpPr>
        <p:spPr>
          <a:xfrm>
            <a:off x="3563523" y="3191061"/>
            <a:ext cx="6190077" cy="4124139"/>
          </a:xfrm>
          <a:custGeom>
            <a:avLst/>
            <a:gdLst/>
            <a:ahLst/>
            <a:cxnLst/>
            <a:rect l="l" t="t" r="r" b="b"/>
            <a:pathLst>
              <a:path w="6190077" h="4124139">
                <a:moveTo>
                  <a:pt x="0" y="0"/>
                </a:moveTo>
                <a:lnTo>
                  <a:pt x="6190077" y="0"/>
                </a:lnTo>
                <a:lnTo>
                  <a:pt x="6190077" y="4124139"/>
                </a:lnTo>
                <a:lnTo>
                  <a:pt x="0" y="4124139"/>
                </a:lnTo>
                <a:lnTo>
                  <a:pt x="0" y="0"/>
                </a:lnTo>
                <a:close/>
              </a:path>
            </a:pathLst>
          </a:custGeom>
          <a:blipFill>
            <a:blip r:embed="rId6"/>
            <a:stretch>
              <a:fillRect/>
            </a:stretch>
          </a:blipFill>
        </p:spPr>
        <p:txBody>
          <a:bodyPr/>
          <a:lstStyle/>
          <a:p>
            <a:endParaRPr lang="en-US"/>
          </a:p>
        </p:txBody>
      </p:sp>
      <p:sp>
        <p:nvSpPr>
          <p:cNvPr id="7" name="Freeform 7"/>
          <p:cNvSpPr/>
          <p:nvPr/>
        </p:nvSpPr>
        <p:spPr>
          <a:xfrm>
            <a:off x="5161527" y="1922656"/>
            <a:ext cx="3901440" cy="726643"/>
          </a:xfrm>
          <a:custGeom>
            <a:avLst/>
            <a:gdLst/>
            <a:ahLst/>
            <a:cxnLst/>
            <a:rect l="l" t="t" r="r" b="b"/>
            <a:pathLst>
              <a:path w="3901440" h="726643">
                <a:moveTo>
                  <a:pt x="0" y="0"/>
                </a:moveTo>
                <a:lnTo>
                  <a:pt x="3901440" y="0"/>
                </a:lnTo>
                <a:lnTo>
                  <a:pt x="3901440" y="726644"/>
                </a:lnTo>
                <a:lnTo>
                  <a:pt x="0" y="7266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938044" y="212218"/>
            <a:ext cx="6627032" cy="1797299"/>
          </a:xfrm>
          <a:prstGeom prst="rect">
            <a:avLst/>
          </a:prstGeom>
        </p:spPr>
        <p:txBody>
          <a:bodyPr lIns="0" tIns="0" rIns="0" bIns="0" rtlCol="0" anchor="t">
            <a:spAutoFit/>
          </a:bodyPr>
          <a:lstStyle/>
          <a:p>
            <a:pPr marL="429679" lvl="1" indent="-214840" algn="l">
              <a:lnSpc>
                <a:spcPts val="2786"/>
              </a:lnSpc>
              <a:buFont typeface="Arial"/>
              <a:buChar char="•"/>
            </a:pPr>
            <a:r>
              <a:rPr lang="en-US" sz="1990" b="1">
                <a:solidFill>
                  <a:srgbClr val="000000"/>
                </a:solidFill>
                <a:latin typeface="Calibri (MS) Bold"/>
                <a:ea typeface="Calibri (MS) Bold"/>
                <a:cs typeface="Calibri (MS) Bold"/>
                <a:sym typeface="Calibri (MS) Bold"/>
              </a:rPr>
              <a:t>How do the sibling experiences discussed compare to yours or your child(ren)’s?</a:t>
            </a:r>
          </a:p>
          <a:p>
            <a:pPr algn="l">
              <a:lnSpc>
                <a:spcPts val="2786"/>
              </a:lnSpc>
            </a:pPr>
            <a:endParaRPr lang="en-US" sz="1990" b="1">
              <a:solidFill>
                <a:srgbClr val="000000"/>
              </a:solidFill>
              <a:latin typeface="Calibri (MS) Bold"/>
              <a:ea typeface="Calibri (MS) Bold"/>
              <a:cs typeface="Calibri (MS) Bold"/>
              <a:sym typeface="Calibri (MS) Bold"/>
            </a:endParaRPr>
          </a:p>
          <a:p>
            <a:pPr marL="429679" lvl="1" indent="-214840" algn="l">
              <a:lnSpc>
                <a:spcPts val="2786"/>
              </a:lnSpc>
              <a:buFont typeface="Arial"/>
              <a:buChar char="•"/>
            </a:pPr>
            <a:r>
              <a:rPr lang="en-US" sz="1990" b="1">
                <a:solidFill>
                  <a:srgbClr val="000000"/>
                </a:solidFill>
                <a:latin typeface="Calibri (MS) Bold"/>
                <a:ea typeface="Calibri (MS) Bold"/>
                <a:cs typeface="Calibri (MS) Bold"/>
                <a:sym typeface="Calibri (MS) Bold"/>
              </a:rPr>
              <a:t>What factors (e.g., gender, age, development) influenced your sibling relationships or your child(ren)’s?</a:t>
            </a:r>
          </a:p>
        </p:txBody>
      </p:sp>
      <p:sp>
        <p:nvSpPr>
          <p:cNvPr id="9" name="TextBox 9"/>
          <p:cNvSpPr txBox="1"/>
          <p:nvPr/>
        </p:nvSpPr>
        <p:spPr>
          <a:xfrm>
            <a:off x="5161527" y="2664520"/>
            <a:ext cx="4329538" cy="740024"/>
          </a:xfrm>
          <a:prstGeom prst="rect">
            <a:avLst/>
          </a:prstGeom>
        </p:spPr>
        <p:txBody>
          <a:bodyPr lIns="0" tIns="0" rIns="0" bIns="0" rtlCol="0" anchor="t">
            <a:spAutoFit/>
          </a:bodyPr>
          <a:lstStyle/>
          <a:p>
            <a:pPr marL="429679" lvl="1" indent="-214840" algn="l">
              <a:lnSpc>
                <a:spcPts val="2786"/>
              </a:lnSpc>
              <a:buFont typeface="Arial"/>
              <a:buChar char="•"/>
            </a:pPr>
            <a:r>
              <a:rPr lang="en-US" sz="1990" b="1">
                <a:solidFill>
                  <a:srgbClr val="000000"/>
                </a:solidFill>
                <a:latin typeface="Calibri (MS) Bold"/>
                <a:ea typeface="Calibri (MS) Bold"/>
                <a:cs typeface="Calibri (MS) Bold"/>
                <a:sym typeface="Calibri (MS) Bold"/>
              </a:rPr>
              <a:t>Share one word that represents your key takeaway from Session 1.</a:t>
            </a:r>
          </a:p>
        </p:txBody>
      </p:sp>
    </p:spTree>
    <p:extLst>
      <p:ext uri="{BB962C8B-B14F-4D97-AF65-F5344CB8AC3E}">
        <p14:creationId xmlns:p14="http://schemas.microsoft.com/office/powerpoint/2010/main" val="2400342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9EA1-8E7B-42B4-C3C3-BD962655C68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53B7FAF-065A-541E-987D-351A77A0E1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445" y="2595739"/>
            <a:ext cx="5902355" cy="1427644"/>
          </a:xfrm>
          <a:prstGeom prst="rect">
            <a:avLst/>
          </a:prstGeom>
        </p:spPr>
      </p:pic>
      <p:sp>
        <p:nvSpPr>
          <p:cNvPr id="5" name="TextBox 4">
            <a:extLst>
              <a:ext uri="{FF2B5EF4-FFF2-40B4-BE49-F238E27FC236}">
                <a16:creationId xmlns:a16="http://schemas.microsoft.com/office/drawing/2014/main" id="{CAD86248-755D-AD90-6104-3FD64EA9C4D2}"/>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Session 2: How Do Siblings Impact Our Lives?, Session 3: External Influences on Sibling Relationships, and the Wrap Up</a:t>
            </a:r>
            <a:endParaRPr lang="en-US" sz="2000" b="1" i="1" u="sng" dirty="0">
              <a:solidFill>
                <a:prstClr val="black"/>
              </a:solidFill>
              <a:ea typeface="Calibri"/>
              <a:cs typeface="Calibri"/>
            </a:endParaRPr>
          </a:p>
        </p:txBody>
      </p:sp>
      <p:sp>
        <p:nvSpPr>
          <p:cNvPr id="8" name="Freeform 6">
            <a:extLst>
              <a:ext uri="{FF2B5EF4-FFF2-40B4-BE49-F238E27FC236}">
                <a16:creationId xmlns:a16="http://schemas.microsoft.com/office/drawing/2014/main" id="{10406549-CC56-B842-1DEA-F2BC5EC9F3DD}"/>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2783D6EF-7F65-C46D-6F9E-061DC4961A0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6FA2F2DD-02CB-20A6-AA9C-10B2213375F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sp>
        <p:nvSpPr>
          <p:cNvPr id="4" name="Rectangle 3">
            <a:extLst>
              <a:ext uri="{FF2B5EF4-FFF2-40B4-BE49-F238E27FC236}">
                <a16:creationId xmlns:a16="http://schemas.microsoft.com/office/drawing/2014/main" id="{9523F24E-FCDE-6CB7-E90E-EB27CB65E8E8}"/>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1C978E5-2D2D-987F-B23E-7E260D61E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78688" y="4027719"/>
            <a:ext cx="3018570" cy="469909"/>
          </a:xfrm>
          <a:prstGeom prst="rect">
            <a:avLst/>
          </a:prstGeom>
        </p:spPr>
      </p:pic>
      <p:sp>
        <p:nvSpPr>
          <p:cNvPr id="6" name="Freeform 6">
            <a:extLst>
              <a:ext uri="{FF2B5EF4-FFF2-40B4-BE49-F238E27FC236}">
                <a16:creationId xmlns:a16="http://schemas.microsoft.com/office/drawing/2014/main" id="{4C849B7D-F0D6-BA77-BA75-87A8E1892D38}"/>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descr="A screenshot of a questionnaire&#10;&#10;AI-generated content may be incorrect.">
            <a:extLst>
              <a:ext uri="{FF2B5EF4-FFF2-40B4-BE49-F238E27FC236}">
                <a16:creationId xmlns:a16="http://schemas.microsoft.com/office/drawing/2014/main" id="{3CF9F9C7-49E2-5347-8102-057AFAAA97B1}"/>
              </a:ext>
            </a:extLst>
          </p:cNvPr>
          <p:cNvPicPr>
            <a:picLocks noChangeAspect="1"/>
          </p:cNvPicPr>
          <p:nvPr/>
        </p:nvPicPr>
        <p:blipFill>
          <a:blip r:embed="rId8"/>
          <a:srcRect l="-483" t="1095" r="5797" b="-730"/>
          <a:stretch/>
        </p:blipFill>
        <p:spPr>
          <a:xfrm>
            <a:off x="6544779" y="2672326"/>
            <a:ext cx="2909040" cy="4050670"/>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53377F4-BF46-5331-E4F5-7E0CD1B50A3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11BE411F-099F-EA2F-3BB8-54BADE11DBF1}"/>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6C7216-279B-7F9A-988F-366C757B072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361574" y="4541996"/>
            <a:ext cx="3849025" cy="486192"/>
          </a:xfrm>
          <a:prstGeom prst="rect">
            <a:avLst/>
          </a:prstGeom>
        </p:spPr>
      </p:pic>
      <p:sp>
        <p:nvSpPr>
          <p:cNvPr id="21" name="Freeform 6">
            <a:extLst>
              <a:ext uri="{FF2B5EF4-FFF2-40B4-BE49-F238E27FC236}">
                <a16:creationId xmlns:a16="http://schemas.microsoft.com/office/drawing/2014/main" id="{0AA9C376-BB28-4D9F-7D67-F81DD872C1A0}"/>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409B78EF-D997-CB60-B80A-636836C30F18}"/>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52FCE721-9696-23F4-F154-F5436952558D}"/>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A1292F-C2B8-66E0-47CA-7005DD040F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6070" y="5144463"/>
            <a:ext cx="866771" cy="341937"/>
          </a:xfrm>
          <a:prstGeom prst="rect">
            <a:avLst/>
          </a:prstGeom>
        </p:spPr>
      </p:pic>
      <p:sp>
        <p:nvSpPr>
          <p:cNvPr id="2" name="Rectangle 1">
            <a:extLst>
              <a:ext uri="{FF2B5EF4-FFF2-40B4-BE49-F238E27FC236}">
                <a16:creationId xmlns:a16="http://schemas.microsoft.com/office/drawing/2014/main" id="{36464F17-175C-E19F-DB06-696B4585A51A}"/>
              </a:ext>
            </a:extLst>
          </p:cNvPr>
          <p:cNvSpPr/>
          <p:nvPr/>
        </p:nvSpPr>
        <p:spPr>
          <a:xfrm>
            <a:off x="232396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F826B-1A0C-862B-B745-BFB4A17AFEEE}"/>
              </a:ext>
            </a:extLst>
          </p:cNvPr>
          <p:cNvSpPr/>
          <p:nvPr/>
        </p:nvSpPr>
        <p:spPr>
          <a:xfrm>
            <a:off x="5560774" y="2670071"/>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238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78061" y="2977873"/>
            <a:ext cx="2548299" cy="3575327"/>
          </a:xfrm>
          <a:prstGeom prst="roundRect">
            <a:avLst/>
          </a:prstGeom>
          <a:blipFill>
            <a:blip r:embed="rId9"/>
            <a:srcRect/>
            <a:stretch>
              <a:fillRect l="-901" t="1" r="-4918" b="-2994"/>
            </a:stretch>
          </a:blipFill>
          <a:ln w="76200" cap="rnd">
            <a:solidFill>
              <a:srgbClr val="629B45"/>
            </a:solidFill>
            <a:prstDash val="solid"/>
            <a:round/>
          </a:ln>
          <a:scene3d>
            <a:camera prst="orthographicFront"/>
            <a:lightRig rig="threePt" dir="t"/>
          </a:scene3d>
          <a:sp3d>
            <a:bevelT w="165100" prst="coolSlant"/>
          </a:sp3d>
        </p:spPr>
        <p:txBody>
          <a:bodyPr/>
          <a:lstStyle/>
          <a:p>
            <a:endParaRPr lang="en-US">
              <a:ln>
                <a:solidFill>
                  <a:srgbClr val="669C49"/>
                </a:solidFill>
              </a:ln>
            </a:endParaRPr>
          </a:p>
        </p:txBody>
      </p:sp>
      <p:sp>
        <p:nvSpPr>
          <p:cNvPr id="9" name="Freeform 9"/>
          <p:cNvSpPr/>
          <p:nvPr/>
        </p:nvSpPr>
        <p:spPr>
          <a:xfrm flipH="1">
            <a:off x="6601270" y="4671804"/>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581753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639A9BD2-6E4D-CD08-A995-AEBD393B8F5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163358"/>
            <a:ext cx="7391400" cy="988484"/>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t>
            </a:r>
            <a:r>
              <a:rPr lang="en-US" sz="2400" b="1" dirty="0"/>
              <a:t>an activity you enjoy doing with your child?</a:t>
            </a:r>
          </a:p>
          <a:p>
            <a:pPr marR="0" lvl="0" algn="l" defTabSz="914400" rtl="0" eaLnBrk="1" fontAlgn="auto" latinLnBrk="0" hangingPunct="1">
              <a:lnSpc>
                <a:spcPts val="3360"/>
              </a:lnSpc>
              <a:spcBef>
                <a:spcPts val="0"/>
              </a:spcBef>
              <a:spcAft>
                <a:spcPts val="0"/>
              </a:spcAft>
              <a:buClrTx/>
              <a:buSzTx/>
              <a:tabLst/>
              <a:defRPr/>
            </a:pPr>
            <a:endParaRPr lang="en-US" sz="2400" b="1" dirty="0"/>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a:t>
            </a:r>
            <a:r>
              <a:rPr lang="en-US" sz="2400" b="1" dirty="0"/>
              <a:t>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3BF5DADE-2EE6-450D-6EC0-80ED70B2DDC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599B81-2A92-CA50-BC65-A94277B308FE}"/>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A66F92-E231-1DFE-8257-3E5738EFACFB}"/>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D75D24B8-7CB6-3C76-5104-79ECC8C3134C}"/>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AFD723A2-35ED-BAD1-F33B-7521C8E80E77}"/>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3871632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52E2E"/>
        </a:solidFill>
        <a:effectLst/>
      </p:bgPr>
    </p:bg>
    <p:spTree>
      <p:nvGrpSpPr>
        <p:cNvPr id="1" name=""/>
        <p:cNvGrpSpPr/>
        <p:nvPr/>
      </p:nvGrpSpPr>
      <p:grpSpPr>
        <a:xfrm>
          <a:off x="0" y="0"/>
          <a:ext cx="0" cy="0"/>
          <a:chOff x="0" y="0"/>
          <a:chExt cx="0" cy="0"/>
        </a:xfrm>
      </p:grpSpPr>
      <p:sp>
        <p:nvSpPr>
          <p:cNvPr id="2" name="Freeform 2"/>
          <p:cNvSpPr/>
          <p:nvPr/>
        </p:nvSpPr>
        <p:spPr>
          <a:xfrm>
            <a:off x="0" y="0"/>
            <a:ext cx="7011463" cy="7315200"/>
          </a:xfrm>
          <a:custGeom>
            <a:avLst/>
            <a:gdLst/>
            <a:ahLst/>
            <a:cxnLst/>
            <a:rect l="l" t="t" r="r" b="b"/>
            <a:pathLst>
              <a:path w="7011463" h="7315200">
                <a:moveTo>
                  <a:pt x="0" y="0"/>
                </a:moveTo>
                <a:lnTo>
                  <a:pt x="7011463" y="0"/>
                </a:lnTo>
                <a:lnTo>
                  <a:pt x="7011463" y="7315200"/>
                </a:lnTo>
                <a:lnTo>
                  <a:pt x="0" y="7315200"/>
                </a:lnTo>
                <a:lnTo>
                  <a:pt x="0" y="0"/>
                </a:lnTo>
                <a:close/>
              </a:path>
            </a:pathLst>
          </a:custGeom>
          <a:blipFill>
            <a:blip r:embed="rId3"/>
            <a:stretch>
              <a:fillRect l="-28297" r="-28297"/>
            </a:stretch>
          </a:blipFill>
        </p:spPr>
        <p:txBody>
          <a:bodyPr/>
          <a:lstStyle/>
          <a:p>
            <a:endParaRPr lang="en-US"/>
          </a:p>
        </p:txBody>
      </p:sp>
      <p:sp>
        <p:nvSpPr>
          <p:cNvPr id="3" name="Freeform 3"/>
          <p:cNvSpPr/>
          <p:nvPr/>
        </p:nvSpPr>
        <p:spPr>
          <a:xfrm>
            <a:off x="204481" y="0"/>
            <a:ext cx="2012536" cy="1383161"/>
          </a:xfrm>
          <a:custGeom>
            <a:avLst/>
            <a:gdLst/>
            <a:ahLst/>
            <a:cxnLst/>
            <a:rect l="l" t="t" r="r" b="b"/>
            <a:pathLst>
              <a:path w="2012536" h="1383161">
                <a:moveTo>
                  <a:pt x="0" y="0"/>
                </a:moveTo>
                <a:lnTo>
                  <a:pt x="2012537" y="0"/>
                </a:lnTo>
                <a:lnTo>
                  <a:pt x="2012537" y="1383161"/>
                </a:lnTo>
                <a:lnTo>
                  <a:pt x="0" y="138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47989" y="0"/>
            <a:ext cx="4105611" cy="5262216"/>
          </a:xfrm>
          <a:custGeom>
            <a:avLst/>
            <a:gdLst/>
            <a:ahLst/>
            <a:cxnLst/>
            <a:rect l="l" t="t" r="r" b="b"/>
            <a:pathLst>
              <a:path w="4105611" h="5262216">
                <a:moveTo>
                  <a:pt x="0" y="0"/>
                </a:moveTo>
                <a:lnTo>
                  <a:pt x="4105611" y="0"/>
                </a:lnTo>
                <a:lnTo>
                  <a:pt x="4105611" y="5262216"/>
                </a:lnTo>
                <a:lnTo>
                  <a:pt x="0" y="5262216"/>
                </a:lnTo>
                <a:lnTo>
                  <a:pt x="0" y="0"/>
                </a:lnTo>
                <a:close/>
              </a:path>
            </a:pathLst>
          </a:custGeom>
          <a:blipFill>
            <a:blip r:embed="rId6"/>
            <a:stretch>
              <a:fillRect/>
            </a:stretch>
          </a:blipFill>
          <a:ln w="38100" cap="sq">
            <a:solidFill>
              <a:srgbClr val="D6B99E"/>
            </a:solidFill>
            <a:prstDash val="solid"/>
            <a:miter/>
          </a:ln>
        </p:spPr>
        <p:txBody>
          <a:bodyPr/>
          <a:lstStyle/>
          <a:p>
            <a:endParaRPr lang="en-US"/>
          </a:p>
        </p:txBody>
      </p:sp>
      <p:sp>
        <p:nvSpPr>
          <p:cNvPr id="5" name="Freeform 5"/>
          <p:cNvSpPr/>
          <p:nvPr/>
        </p:nvSpPr>
        <p:spPr>
          <a:xfrm>
            <a:off x="3005105" y="5499387"/>
            <a:ext cx="3524533" cy="1608068"/>
          </a:xfrm>
          <a:custGeom>
            <a:avLst/>
            <a:gdLst/>
            <a:ahLst/>
            <a:cxnLst/>
            <a:rect l="l" t="t" r="r" b="b"/>
            <a:pathLst>
              <a:path w="3524533" h="1608068">
                <a:moveTo>
                  <a:pt x="0" y="0"/>
                </a:moveTo>
                <a:lnTo>
                  <a:pt x="3524533" y="0"/>
                </a:lnTo>
                <a:lnTo>
                  <a:pt x="3524533" y="1608068"/>
                </a:lnTo>
                <a:lnTo>
                  <a:pt x="0" y="16080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83045" y="347841"/>
            <a:ext cx="1855409" cy="687061"/>
          </a:xfrm>
          <a:prstGeom prst="rect">
            <a:avLst/>
          </a:prstGeom>
        </p:spPr>
        <p:txBody>
          <a:bodyPr lIns="0" tIns="0" rIns="0" bIns="0" rtlCol="0" anchor="t">
            <a:spAutoFit/>
          </a:bodyPr>
          <a:lstStyle/>
          <a:p>
            <a:pPr algn="ctr">
              <a:lnSpc>
                <a:spcPts val="2651"/>
              </a:lnSpc>
              <a:spcBef>
                <a:spcPct val="0"/>
              </a:spcBef>
            </a:pPr>
            <a:r>
              <a:rPr lang="en-US" sz="1894" b="1">
                <a:solidFill>
                  <a:srgbClr val="000000"/>
                </a:solidFill>
                <a:latin typeface="Calibri (MS) Bold"/>
                <a:ea typeface="Calibri (MS) Bold"/>
                <a:cs typeface="Calibri (MS) Bold"/>
                <a:sym typeface="Calibri (MS) Bold"/>
              </a:rPr>
              <a:t>Siblings Conflict and Negativity </a:t>
            </a:r>
          </a:p>
        </p:txBody>
      </p:sp>
      <p:sp>
        <p:nvSpPr>
          <p:cNvPr id="7" name="Freeform 7"/>
          <p:cNvSpPr/>
          <p:nvPr/>
        </p:nvSpPr>
        <p:spPr>
          <a:xfrm>
            <a:off x="-236343" y="5286953"/>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355452" y="5429298"/>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455896" y="5355867"/>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215007" y="5339094"/>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397056" y="5429298"/>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5397056" y="5652004"/>
            <a:ext cx="3672083" cy="1675388"/>
          </a:xfrm>
          <a:custGeom>
            <a:avLst/>
            <a:gdLst/>
            <a:ahLst/>
            <a:cxnLst/>
            <a:rect l="l" t="t" r="r" b="b"/>
            <a:pathLst>
              <a:path w="3672083" h="1675388">
                <a:moveTo>
                  <a:pt x="0" y="0"/>
                </a:moveTo>
                <a:lnTo>
                  <a:pt x="3672083" y="0"/>
                </a:lnTo>
                <a:lnTo>
                  <a:pt x="3672083" y="1675388"/>
                </a:lnTo>
                <a:lnTo>
                  <a:pt x="0" y="16753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6201946" y="5347517"/>
            <a:ext cx="3551654" cy="1620442"/>
          </a:xfrm>
          <a:custGeom>
            <a:avLst/>
            <a:gdLst/>
            <a:ahLst/>
            <a:cxnLst/>
            <a:rect l="l" t="t" r="r" b="b"/>
            <a:pathLst>
              <a:path w="3551654" h="1620442">
                <a:moveTo>
                  <a:pt x="0" y="0"/>
                </a:moveTo>
                <a:lnTo>
                  <a:pt x="3551654" y="0"/>
                </a:lnTo>
                <a:lnTo>
                  <a:pt x="3551654" y="1620442"/>
                </a:lnTo>
                <a:lnTo>
                  <a:pt x="0" y="16204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flipV="1">
            <a:off x="2548709" y="5578374"/>
            <a:ext cx="3806743" cy="1736826"/>
          </a:xfrm>
          <a:custGeom>
            <a:avLst/>
            <a:gdLst/>
            <a:ahLst/>
            <a:cxnLst/>
            <a:rect l="l" t="t" r="r" b="b"/>
            <a:pathLst>
              <a:path w="3806743" h="1736826">
                <a:moveTo>
                  <a:pt x="0" y="1736826"/>
                </a:moveTo>
                <a:lnTo>
                  <a:pt x="3806743" y="1736826"/>
                </a:lnTo>
                <a:lnTo>
                  <a:pt x="3806743" y="0"/>
                </a:lnTo>
                <a:lnTo>
                  <a:pt x="0" y="0"/>
                </a:lnTo>
                <a:lnTo>
                  <a:pt x="0" y="173682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1880" y="5710290"/>
            <a:ext cx="3517612" cy="1604910"/>
          </a:xfrm>
          <a:custGeom>
            <a:avLst/>
            <a:gdLst/>
            <a:ahLst/>
            <a:cxnLst/>
            <a:rect l="l" t="t" r="r" b="b"/>
            <a:pathLst>
              <a:path w="3517612" h="1604910">
                <a:moveTo>
                  <a:pt x="0" y="0"/>
                </a:moveTo>
                <a:lnTo>
                  <a:pt x="3517612" y="0"/>
                </a:lnTo>
                <a:lnTo>
                  <a:pt x="3517612" y="1604910"/>
                </a:lnTo>
                <a:lnTo>
                  <a:pt x="0" y="1604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flipH="1">
            <a:off x="2616039" y="5652004"/>
            <a:ext cx="3672083" cy="1675388"/>
          </a:xfrm>
          <a:custGeom>
            <a:avLst/>
            <a:gdLst/>
            <a:ahLst/>
            <a:cxnLst/>
            <a:rect l="l" t="t" r="r" b="b"/>
            <a:pathLst>
              <a:path w="3672083" h="1675388">
                <a:moveTo>
                  <a:pt x="3672083" y="0"/>
                </a:moveTo>
                <a:lnTo>
                  <a:pt x="0" y="0"/>
                </a:lnTo>
                <a:lnTo>
                  <a:pt x="0" y="1675388"/>
                </a:lnTo>
                <a:lnTo>
                  <a:pt x="3672083" y="1675388"/>
                </a:lnTo>
                <a:lnTo>
                  <a:pt x="36720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187603" y="5577740"/>
            <a:ext cx="9403311" cy="1529715"/>
          </a:xfrm>
          <a:prstGeom prst="rect">
            <a:avLst/>
          </a:prstGeom>
        </p:spPr>
        <p:txBody>
          <a:bodyPr lIns="0" tIns="0" rIns="0" bIns="0" rtlCol="0" anchor="t">
            <a:spAutoFit/>
          </a:bodyPr>
          <a:lstStyle/>
          <a:p>
            <a:pPr marL="431801" lvl="1" indent="-215900" algn="l">
              <a:lnSpc>
                <a:spcPts val="1980"/>
              </a:lnSpc>
              <a:buFont typeface="Arial"/>
              <a:buChar char="•"/>
            </a:pPr>
            <a:r>
              <a:rPr lang="en-US" sz="2000" b="1">
                <a:solidFill>
                  <a:srgbClr val="000000"/>
                </a:solidFill>
                <a:latin typeface="Calibri (MS) Bold"/>
                <a:ea typeface="Calibri (MS) Bold"/>
                <a:cs typeface="Calibri (MS) Bold"/>
                <a:sym typeface="Calibri (MS) Bold"/>
              </a:rPr>
              <a:t>Which sibling situations did you experience growing up? Which do you referee with your children?</a:t>
            </a:r>
          </a:p>
          <a:p>
            <a:pPr algn="l">
              <a:lnSpc>
                <a:spcPts val="1980"/>
              </a:lnSpc>
            </a:pPr>
            <a:endParaRPr lang="en-US" sz="2000" b="1">
              <a:solidFill>
                <a:srgbClr val="000000"/>
              </a:solidFill>
              <a:latin typeface="Calibri (MS) Bold"/>
              <a:ea typeface="Calibri (MS) Bold"/>
              <a:cs typeface="Calibri (MS) Bold"/>
              <a:sym typeface="Calibri (MS) Bold"/>
            </a:endParaRPr>
          </a:p>
          <a:p>
            <a:pPr marL="431801" lvl="1" indent="-215900" algn="l">
              <a:lnSpc>
                <a:spcPts val="1980"/>
              </a:lnSpc>
              <a:buFont typeface="Arial"/>
              <a:buChar char="•"/>
            </a:pPr>
            <a:r>
              <a:rPr lang="en-US" sz="2000" b="1">
                <a:solidFill>
                  <a:srgbClr val="000000"/>
                </a:solidFill>
                <a:latin typeface="Calibri (MS) Bold"/>
                <a:ea typeface="Calibri (MS) Bold"/>
                <a:cs typeface="Calibri (MS) Bold"/>
                <a:sym typeface="Calibri (MS) Bold"/>
              </a:rPr>
              <a:t>Which disagreements frustrate you most as a parent, and how do you handle them?</a:t>
            </a:r>
          </a:p>
          <a:p>
            <a:pPr algn="l">
              <a:lnSpc>
                <a:spcPts val="1980"/>
              </a:lnSpc>
            </a:pPr>
            <a:endParaRPr lang="en-US" sz="2000" b="1">
              <a:solidFill>
                <a:srgbClr val="000000"/>
              </a:solidFill>
              <a:latin typeface="Calibri (MS) Bold"/>
              <a:ea typeface="Calibri (MS) Bold"/>
              <a:cs typeface="Calibri (MS) Bold"/>
              <a:sym typeface="Calibri (MS) Bold"/>
            </a:endParaRPr>
          </a:p>
          <a:p>
            <a:pPr marL="431801" lvl="1" indent="-215900" algn="l">
              <a:lnSpc>
                <a:spcPts val="1980"/>
              </a:lnSpc>
              <a:buFont typeface="Arial"/>
              <a:buChar char="•"/>
            </a:pPr>
            <a:r>
              <a:rPr lang="en-US" sz="2000" b="1">
                <a:solidFill>
                  <a:srgbClr val="000000"/>
                </a:solidFill>
                <a:latin typeface="Calibri (MS) Bold"/>
                <a:ea typeface="Calibri (MS) Bold"/>
                <a:cs typeface="Calibri (MS) Bold"/>
                <a:sym typeface="Calibri (MS) Bold"/>
              </a:rPr>
              <a:t>Do your strategies work short term or long term?</a:t>
            </a:r>
          </a:p>
        </p:txBody>
      </p:sp>
    </p:spTree>
    <p:extLst>
      <p:ext uri="{BB962C8B-B14F-4D97-AF65-F5344CB8AC3E}">
        <p14:creationId xmlns:p14="http://schemas.microsoft.com/office/powerpoint/2010/main" val="38588479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52E2E"/>
        </a:solidFill>
        <a:effectLst/>
      </p:bgPr>
    </p:bg>
    <p:spTree>
      <p:nvGrpSpPr>
        <p:cNvPr id="1" name="">
          <a:extLst>
            <a:ext uri="{FF2B5EF4-FFF2-40B4-BE49-F238E27FC236}">
              <a16:creationId xmlns:a16="http://schemas.microsoft.com/office/drawing/2014/main" id="{60FACA37-5D6D-49EB-3F51-6F5B3899BC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B1B10A-4FDC-0A08-0293-D5CC5338888A}"/>
              </a:ext>
            </a:extLst>
          </p:cNvPr>
          <p:cNvSpPr/>
          <p:nvPr/>
        </p:nvSpPr>
        <p:spPr>
          <a:xfrm>
            <a:off x="0" y="0"/>
            <a:ext cx="9753600" cy="7355139"/>
          </a:xfrm>
          <a:custGeom>
            <a:avLst/>
            <a:gdLst/>
            <a:ahLst/>
            <a:cxnLst/>
            <a:rect l="l" t="t" r="r" b="b"/>
            <a:pathLst>
              <a:path w="9753600" h="7355139">
                <a:moveTo>
                  <a:pt x="0" y="0"/>
                </a:moveTo>
                <a:lnTo>
                  <a:pt x="9753600" y="0"/>
                </a:lnTo>
                <a:lnTo>
                  <a:pt x="9753600" y="7355139"/>
                </a:lnTo>
                <a:lnTo>
                  <a:pt x="0" y="7355139"/>
                </a:lnTo>
                <a:lnTo>
                  <a:pt x="0" y="0"/>
                </a:lnTo>
                <a:close/>
              </a:path>
            </a:pathLst>
          </a:custGeom>
          <a:blipFill>
            <a:blip r:embed="rId3"/>
            <a:stretch>
              <a:fillRect l="-34260" t="-9310" b="-93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F52789-4CD2-40F7-5395-750AB8B04CEB}"/>
              </a:ext>
            </a:extLst>
          </p:cNvPr>
          <p:cNvSpPr/>
          <p:nvPr/>
        </p:nvSpPr>
        <p:spPr>
          <a:xfrm>
            <a:off x="175906" y="0"/>
            <a:ext cx="2012536" cy="1383161"/>
          </a:xfrm>
          <a:custGeom>
            <a:avLst/>
            <a:gdLst/>
            <a:ahLst/>
            <a:cxnLst/>
            <a:rect l="l" t="t" r="r" b="b"/>
            <a:pathLst>
              <a:path w="2012536" h="1383161">
                <a:moveTo>
                  <a:pt x="0" y="0"/>
                </a:moveTo>
                <a:lnTo>
                  <a:pt x="2012537" y="0"/>
                </a:lnTo>
                <a:lnTo>
                  <a:pt x="2012537" y="1383161"/>
                </a:lnTo>
                <a:lnTo>
                  <a:pt x="0" y="138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42CC3DA-4801-8C73-1476-AB9A7D6BA807}"/>
              </a:ext>
            </a:extLst>
          </p:cNvPr>
          <p:cNvSpPr txBox="1"/>
          <p:nvPr/>
        </p:nvSpPr>
        <p:spPr>
          <a:xfrm>
            <a:off x="254470" y="309950"/>
            <a:ext cx="1855409" cy="687061"/>
          </a:xfrm>
          <a:prstGeom prst="rect">
            <a:avLst/>
          </a:prstGeom>
        </p:spPr>
        <p:txBody>
          <a:bodyPr lIns="0" tIns="0" rIns="0" bIns="0" rtlCol="0" anchor="t">
            <a:spAutoFit/>
          </a:bodyPr>
          <a:lstStyle/>
          <a:p>
            <a:pPr marL="0" marR="0" lvl="0" indent="0" algn="ctr" defTabSz="914400" rtl="0" eaLnBrk="1" fontAlgn="auto" latinLnBrk="0" hangingPunct="1">
              <a:lnSpc>
                <a:spcPts val="2651"/>
              </a:lnSpc>
              <a:spcBef>
                <a:spcPct val="0"/>
              </a:spcBef>
              <a:spcAft>
                <a:spcPts val="0"/>
              </a:spcAft>
              <a:buClrTx/>
              <a:buSzTx/>
              <a:buFontTx/>
              <a:buNone/>
              <a:tabLst/>
              <a:defRPr/>
            </a:pPr>
            <a:r>
              <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Sibling Warmth and Conflict</a:t>
            </a:r>
          </a:p>
        </p:txBody>
      </p:sp>
      <p:sp>
        <p:nvSpPr>
          <p:cNvPr id="5" name="Freeform 5">
            <a:extLst>
              <a:ext uri="{FF2B5EF4-FFF2-40B4-BE49-F238E27FC236}">
                <a16:creationId xmlns:a16="http://schemas.microsoft.com/office/drawing/2014/main" id="{851AD379-6AB3-3243-13FB-6BC9455B77B3}"/>
              </a:ext>
            </a:extLst>
          </p:cNvPr>
          <p:cNvSpPr/>
          <p:nvPr/>
        </p:nvSpPr>
        <p:spPr>
          <a:xfrm>
            <a:off x="6002053" y="3192179"/>
            <a:ext cx="3155170" cy="2662174"/>
          </a:xfrm>
          <a:custGeom>
            <a:avLst/>
            <a:gdLst/>
            <a:ahLst/>
            <a:cxnLst/>
            <a:rect l="l" t="t" r="r" b="b"/>
            <a:pathLst>
              <a:path w="3155170" h="2662174">
                <a:moveTo>
                  <a:pt x="0" y="0"/>
                </a:moveTo>
                <a:lnTo>
                  <a:pt x="3155169" y="0"/>
                </a:lnTo>
                <a:lnTo>
                  <a:pt x="3155169" y="2662174"/>
                </a:lnTo>
                <a:lnTo>
                  <a:pt x="0" y="26621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AA4DD25-8E80-3DA1-4861-1327BCE1834E}"/>
              </a:ext>
            </a:extLst>
          </p:cNvPr>
          <p:cNvSpPr/>
          <p:nvPr/>
        </p:nvSpPr>
        <p:spPr>
          <a:xfrm>
            <a:off x="6598430" y="3192179"/>
            <a:ext cx="3155170" cy="2662174"/>
          </a:xfrm>
          <a:custGeom>
            <a:avLst/>
            <a:gdLst/>
            <a:ahLst/>
            <a:cxnLst/>
            <a:rect l="l" t="t" r="r" b="b"/>
            <a:pathLst>
              <a:path w="3155170" h="2662174">
                <a:moveTo>
                  <a:pt x="0" y="0"/>
                </a:moveTo>
                <a:lnTo>
                  <a:pt x="3155170" y="0"/>
                </a:lnTo>
                <a:lnTo>
                  <a:pt x="3155170" y="2662174"/>
                </a:lnTo>
                <a:lnTo>
                  <a:pt x="0" y="26621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B0411C2-4FD8-19D6-C88C-58ACF1D23C47}"/>
              </a:ext>
            </a:extLst>
          </p:cNvPr>
          <p:cNvSpPr/>
          <p:nvPr/>
        </p:nvSpPr>
        <p:spPr>
          <a:xfrm flipH="1">
            <a:off x="6262920" y="4617876"/>
            <a:ext cx="2816309" cy="2376260"/>
          </a:xfrm>
          <a:custGeom>
            <a:avLst/>
            <a:gdLst/>
            <a:ahLst/>
            <a:cxnLst/>
            <a:rect l="l" t="t" r="r" b="b"/>
            <a:pathLst>
              <a:path w="2816309" h="2376260">
                <a:moveTo>
                  <a:pt x="2816309" y="0"/>
                </a:moveTo>
                <a:lnTo>
                  <a:pt x="0" y="0"/>
                </a:lnTo>
                <a:lnTo>
                  <a:pt x="0" y="2376260"/>
                </a:lnTo>
                <a:lnTo>
                  <a:pt x="2816309" y="2376260"/>
                </a:lnTo>
                <a:lnTo>
                  <a:pt x="28163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48489CA3-42F1-01CF-00A4-FE0FDA738B0D}"/>
              </a:ext>
            </a:extLst>
          </p:cNvPr>
          <p:cNvSpPr/>
          <p:nvPr/>
        </p:nvSpPr>
        <p:spPr>
          <a:xfrm>
            <a:off x="6598430" y="4368299"/>
            <a:ext cx="3155170" cy="2662174"/>
          </a:xfrm>
          <a:custGeom>
            <a:avLst/>
            <a:gdLst/>
            <a:ahLst/>
            <a:cxnLst/>
            <a:rect l="l" t="t" r="r" b="b"/>
            <a:pathLst>
              <a:path w="3155170" h="2662174">
                <a:moveTo>
                  <a:pt x="0" y="0"/>
                </a:moveTo>
                <a:lnTo>
                  <a:pt x="3155170" y="0"/>
                </a:lnTo>
                <a:lnTo>
                  <a:pt x="3155170" y="2662174"/>
                </a:lnTo>
                <a:lnTo>
                  <a:pt x="0" y="26621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6000B91-A868-98B2-5E06-C35B7DD9D64B}"/>
              </a:ext>
            </a:extLst>
          </p:cNvPr>
          <p:cNvSpPr txBox="1"/>
          <p:nvPr/>
        </p:nvSpPr>
        <p:spPr>
          <a:xfrm>
            <a:off x="6428393" y="3571875"/>
            <a:ext cx="2927799" cy="3154847"/>
          </a:xfrm>
          <a:prstGeom prst="rect">
            <a:avLst/>
          </a:prstGeom>
        </p:spPr>
        <p:txBody>
          <a:bodyPr lIns="0" tIns="0" rIns="0" bIns="0" rtlCol="0" anchor="t">
            <a:spAutoFit/>
          </a:bodyPr>
          <a:lstStyle/>
          <a:p>
            <a:pPr marL="430211" marR="0" lvl="1" indent="-215105" algn="l" defTabSz="914400" rtl="0" eaLnBrk="1" fontAlgn="auto" latinLnBrk="0" hangingPunct="1">
              <a:lnSpc>
                <a:spcPts val="2789"/>
              </a:lnSpc>
              <a:spcBef>
                <a:spcPts val="0"/>
              </a:spcBef>
              <a:spcAft>
                <a:spcPts val="0"/>
              </a:spcAft>
              <a:buClrTx/>
              <a:buSzTx/>
              <a:buFont typeface="Arial"/>
              <a:buChar char="•"/>
              <a:tabLst/>
              <a:defRPr/>
            </a:pPr>
            <a:r>
              <a:rPr kumimoji="0" lang="en-US" sz="19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your favorite memories with your siblings or your children together?</a:t>
            </a:r>
          </a:p>
          <a:p>
            <a:pPr marL="0" marR="0" lvl="0" indent="0" algn="l" defTabSz="914400" rtl="0" eaLnBrk="1" fontAlgn="auto" latinLnBrk="0" hangingPunct="1">
              <a:lnSpc>
                <a:spcPts val="2789"/>
              </a:lnSpc>
              <a:spcBef>
                <a:spcPts val="0"/>
              </a:spcBef>
              <a:spcAft>
                <a:spcPts val="0"/>
              </a:spcAft>
              <a:buClrTx/>
              <a:buSzTx/>
              <a:buFontTx/>
              <a:buNone/>
              <a:tabLst/>
              <a:defRPr/>
            </a:pPr>
            <a:endParaRPr kumimoji="0" lang="en-US" sz="19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211" marR="0" lvl="1" indent="-215105" algn="l" defTabSz="914400" rtl="0" eaLnBrk="1" fontAlgn="auto" latinLnBrk="0" hangingPunct="1">
              <a:lnSpc>
                <a:spcPts val="2789"/>
              </a:lnSpc>
              <a:spcBef>
                <a:spcPts val="0"/>
              </a:spcBef>
              <a:spcAft>
                <a:spcPts val="0"/>
              </a:spcAft>
              <a:buClrTx/>
              <a:buSzTx/>
              <a:buFont typeface="Arial"/>
              <a:buChar char="•"/>
              <a:tabLst/>
              <a:defRPr/>
            </a:pPr>
            <a:r>
              <a:rPr kumimoji="0" lang="en-US" sz="19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new experiences you hope your children will create as they grow?</a:t>
            </a:r>
          </a:p>
        </p:txBody>
      </p:sp>
    </p:spTree>
    <p:extLst>
      <p:ext uri="{BB962C8B-B14F-4D97-AF65-F5344CB8AC3E}">
        <p14:creationId xmlns:p14="http://schemas.microsoft.com/office/powerpoint/2010/main" val="38869403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383B61"/>
        </a:solidFill>
        <a:effectLst/>
      </p:bgPr>
    </p:bg>
    <p:spTree>
      <p:nvGrpSpPr>
        <p:cNvPr id="1" name="">
          <a:extLst>
            <a:ext uri="{FF2B5EF4-FFF2-40B4-BE49-F238E27FC236}">
              <a16:creationId xmlns:a16="http://schemas.microsoft.com/office/drawing/2014/main" id="{A35EB248-D2C5-1B81-918D-B954E3E355D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FB065D-D3BF-13CA-C7F4-55E0624F43C7}"/>
              </a:ext>
            </a:extLst>
          </p:cNvPr>
          <p:cNvSpPr/>
          <p:nvPr/>
        </p:nvSpPr>
        <p:spPr>
          <a:xfrm>
            <a:off x="147331" y="11364"/>
            <a:ext cx="2012536" cy="1383161"/>
          </a:xfrm>
          <a:custGeom>
            <a:avLst/>
            <a:gdLst/>
            <a:ahLst/>
            <a:cxnLst/>
            <a:rect l="l" t="t" r="r" b="b"/>
            <a:pathLst>
              <a:path w="2012536" h="1383161">
                <a:moveTo>
                  <a:pt x="0" y="0"/>
                </a:moveTo>
                <a:lnTo>
                  <a:pt x="2012537" y="0"/>
                </a:lnTo>
                <a:lnTo>
                  <a:pt x="2012537" y="1383162"/>
                </a:lnTo>
                <a:lnTo>
                  <a:pt x="0" y="1383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D43C097-3522-61D4-632D-6C1788D089ED}"/>
              </a:ext>
            </a:extLst>
          </p:cNvPr>
          <p:cNvSpPr/>
          <p:nvPr/>
        </p:nvSpPr>
        <p:spPr>
          <a:xfrm>
            <a:off x="2615645" y="77830"/>
            <a:ext cx="7074105" cy="4425148"/>
          </a:xfrm>
          <a:custGeom>
            <a:avLst/>
            <a:gdLst/>
            <a:ahLst/>
            <a:cxnLst/>
            <a:rect l="l" t="t" r="r" b="b"/>
            <a:pathLst>
              <a:path w="7074105" h="4425148">
                <a:moveTo>
                  <a:pt x="0" y="0"/>
                </a:moveTo>
                <a:lnTo>
                  <a:pt x="7074105" y="0"/>
                </a:lnTo>
                <a:lnTo>
                  <a:pt x="7074105" y="4425148"/>
                </a:lnTo>
                <a:lnTo>
                  <a:pt x="0" y="4425148"/>
                </a:lnTo>
                <a:lnTo>
                  <a:pt x="0" y="0"/>
                </a:lnTo>
                <a:close/>
              </a:path>
            </a:pathLst>
          </a:custGeom>
          <a:blipFill>
            <a:blip r:embed="rId5"/>
            <a:stretch>
              <a:fillRect t="-1302" r="-6519" b="-6839"/>
            </a:stretch>
          </a:blipFill>
          <a:ln w="66675" cap="sq">
            <a:solidFill>
              <a:srgbClr val="383B61"/>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C7235E81-6CCA-E64A-56F3-2E690AEDF95C}"/>
              </a:ext>
            </a:extLst>
          </p:cNvPr>
          <p:cNvSpPr txBox="1"/>
          <p:nvPr/>
        </p:nvSpPr>
        <p:spPr>
          <a:xfrm>
            <a:off x="225895" y="214872"/>
            <a:ext cx="1855409" cy="909471"/>
          </a:xfrm>
          <a:prstGeom prst="rect">
            <a:avLst/>
          </a:prstGeom>
        </p:spPr>
        <p:txBody>
          <a:bodyPr lIns="0" tIns="0" rIns="0" bIns="0" rtlCol="0" anchor="t">
            <a:spAutoFit/>
          </a:bodyPr>
          <a:lstStyle/>
          <a:p>
            <a:pPr marL="0" marR="0" lvl="0" indent="0" algn="ctr" defTabSz="914400" rtl="0" eaLnBrk="1" fontAlgn="auto" latinLnBrk="0" hangingPunct="1">
              <a:lnSpc>
                <a:spcPts val="2371"/>
              </a:lnSpc>
              <a:spcBef>
                <a:spcPct val="0"/>
              </a:spcBef>
              <a:spcAft>
                <a:spcPts val="0"/>
              </a:spcAft>
              <a:buClrTx/>
              <a:buSzTx/>
              <a:buFontTx/>
              <a:buNone/>
              <a:tabLst/>
              <a:defRPr/>
            </a:pPr>
            <a:r>
              <a:rPr kumimoji="0" lang="en-US" sz="16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Impact of Warmth on Sibling Relationships</a:t>
            </a:r>
          </a:p>
        </p:txBody>
      </p:sp>
      <p:sp>
        <p:nvSpPr>
          <p:cNvPr id="5" name="TextBox 5">
            <a:extLst>
              <a:ext uri="{FF2B5EF4-FFF2-40B4-BE49-F238E27FC236}">
                <a16:creationId xmlns:a16="http://schemas.microsoft.com/office/drawing/2014/main" id="{7674000F-29AD-59AF-E20B-D8C8FAD19CEE}"/>
              </a:ext>
            </a:extLst>
          </p:cNvPr>
          <p:cNvSpPr txBox="1"/>
          <p:nvPr/>
        </p:nvSpPr>
        <p:spPr>
          <a:xfrm>
            <a:off x="0" y="2244530"/>
            <a:ext cx="2517170" cy="21497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 classify your children’s sibling relationships?      Do they differ between siblings?</a:t>
            </a:r>
          </a:p>
        </p:txBody>
      </p:sp>
      <p:sp>
        <p:nvSpPr>
          <p:cNvPr id="6" name="TextBox 6">
            <a:extLst>
              <a:ext uri="{FF2B5EF4-FFF2-40B4-BE49-F238E27FC236}">
                <a16:creationId xmlns:a16="http://schemas.microsoft.com/office/drawing/2014/main" id="{7887900E-DEDF-9E70-EFB1-E4789E02B194}"/>
              </a:ext>
            </a:extLst>
          </p:cNvPr>
          <p:cNvSpPr txBox="1"/>
          <p:nvPr/>
        </p:nvSpPr>
        <p:spPr>
          <a:xfrm>
            <a:off x="37746" y="4899080"/>
            <a:ext cx="9420176" cy="7400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would you classify your own sibling relationships growing up? Did they change over time?</a:t>
            </a:r>
          </a:p>
        </p:txBody>
      </p:sp>
      <p:sp>
        <p:nvSpPr>
          <p:cNvPr id="7" name="TextBox 7">
            <a:extLst>
              <a:ext uri="{FF2B5EF4-FFF2-40B4-BE49-F238E27FC236}">
                <a16:creationId xmlns:a16="http://schemas.microsoft.com/office/drawing/2014/main" id="{D4ABE4D5-78EC-5D2C-0E02-9630937E0962}"/>
              </a:ext>
            </a:extLst>
          </p:cNvPr>
          <p:cNvSpPr txBox="1"/>
          <p:nvPr/>
        </p:nvSpPr>
        <p:spPr>
          <a:xfrm>
            <a:off x="37746" y="6144770"/>
            <a:ext cx="9420176" cy="74002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If you didn’t have siblings, how would you classify sibling relationships you’ve observed (friends, family, media)? What stands out about them?</a:t>
            </a:r>
          </a:p>
        </p:txBody>
      </p:sp>
    </p:spTree>
    <p:extLst>
      <p:ext uri="{BB962C8B-B14F-4D97-AF65-F5344CB8AC3E}">
        <p14:creationId xmlns:p14="http://schemas.microsoft.com/office/powerpoint/2010/main" val="34942762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383B61"/>
        </a:solidFill>
        <a:effectLst/>
      </p:bgPr>
    </p:bg>
    <p:spTree>
      <p:nvGrpSpPr>
        <p:cNvPr id="1" name="">
          <a:extLst>
            <a:ext uri="{FF2B5EF4-FFF2-40B4-BE49-F238E27FC236}">
              <a16:creationId xmlns:a16="http://schemas.microsoft.com/office/drawing/2014/main" id="{1CC08B4F-36CA-D501-F2D5-3510E0A422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97374E2-6E78-9190-E74A-9278089DD40F}"/>
              </a:ext>
            </a:extLst>
          </p:cNvPr>
          <p:cNvSpPr/>
          <p:nvPr/>
        </p:nvSpPr>
        <p:spPr>
          <a:xfrm flipH="1">
            <a:off x="0" y="0"/>
            <a:ext cx="7416232" cy="5258650"/>
          </a:xfrm>
          <a:custGeom>
            <a:avLst/>
            <a:gdLst/>
            <a:ahLst/>
            <a:cxnLst/>
            <a:rect l="l" t="t" r="r" b="b"/>
            <a:pathLst>
              <a:path w="7416232" h="5258650">
                <a:moveTo>
                  <a:pt x="7416232" y="0"/>
                </a:moveTo>
                <a:lnTo>
                  <a:pt x="0" y="0"/>
                </a:lnTo>
                <a:lnTo>
                  <a:pt x="0" y="5258650"/>
                </a:lnTo>
                <a:lnTo>
                  <a:pt x="7416232" y="5258650"/>
                </a:lnTo>
                <a:lnTo>
                  <a:pt x="7416232" y="0"/>
                </a:lnTo>
                <a:close/>
              </a:path>
            </a:pathLst>
          </a:custGeom>
          <a:blipFill>
            <a:blip r:embed="rId3"/>
            <a:stretch>
              <a:fillRect l="-2703" r="-5446" b="-1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D5ABEE9-ED0E-6F23-692D-3AB6FC08DE04}"/>
              </a:ext>
            </a:extLst>
          </p:cNvPr>
          <p:cNvSpPr/>
          <p:nvPr/>
        </p:nvSpPr>
        <p:spPr>
          <a:xfrm>
            <a:off x="128281" y="0"/>
            <a:ext cx="1823832" cy="1253470"/>
          </a:xfrm>
          <a:custGeom>
            <a:avLst/>
            <a:gdLst/>
            <a:ahLst/>
            <a:cxnLst/>
            <a:rect l="l" t="t" r="r" b="b"/>
            <a:pathLst>
              <a:path w="1823832" h="1253470">
                <a:moveTo>
                  <a:pt x="0" y="0"/>
                </a:moveTo>
                <a:lnTo>
                  <a:pt x="1823832" y="0"/>
                </a:lnTo>
                <a:lnTo>
                  <a:pt x="1823832" y="1253470"/>
                </a:lnTo>
                <a:lnTo>
                  <a:pt x="0" y="125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CA379D1F-C3D9-E90E-05FE-C721F8B41632}"/>
              </a:ext>
            </a:extLst>
          </p:cNvPr>
          <p:cNvSpPr/>
          <p:nvPr/>
        </p:nvSpPr>
        <p:spPr>
          <a:xfrm>
            <a:off x="5966549" y="0"/>
            <a:ext cx="3787051" cy="4908217"/>
          </a:xfrm>
          <a:custGeom>
            <a:avLst/>
            <a:gdLst/>
            <a:ahLst/>
            <a:cxnLst/>
            <a:rect l="l" t="t" r="r" b="b"/>
            <a:pathLst>
              <a:path w="3787051" h="4908217">
                <a:moveTo>
                  <a:pt x="0" y="0"/>
                </a:moveTo>
                <a:lnTo>
                  <a:pt x="3787051" y="0"/>
                </a:lnTo>
                <a:lnTo>
                  <a:pt x="3787051" y="4908217"/>
                </a:lnTo>
                <a:lnTo>
                  <a:pt x="0" y="4908217"/>
                </a:lnTo>
                <a:lnTo>
                  <a:pt x="0" y="0"/>
                </a:lnTo>
                <a:close/>
              </a:path>
            </a:pathLst>
          </a:custGeom>
          <a:blipFill>
            <a:blip r:embed="rId6"/>
            <a:stretch>
              <a:fillRect/>
            </a:stretch>
          </a:blipFill>
          <a:ln w="38100" cap="sq">
            <a:solidFill>
              <a:srgbClr val="344F4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C0C98AA0-7907-3FDE-575D-1BA02AA4DBCF}"/>
              </a:ext>
            </a:extLst>
          </p:cNvPr>
          <p:cNvSpPr txBox="1"/>
          <p:nvPr/>
        </p:nvSpPr>
        <p:spPr>
          <a:xfrm>
            <a:off x="199479" y="311968"/>
            <a:ext cx="1681438" cy="562858"/>
          </a:xfrm>
          <a:prstGeom prst="rect">
            <a:avLst/>
          </a:prstGeom>
        </p:spPr>
        <p:txBody>
          <a:bodyPr lIns="0" tIns="0" rIns="0" bIns="0" rtlCol="0" anchor="t">
            <a:spAutoFit/>
          </a:bodyPr>
          <a:lstStyle/>
          <a:p>
            <a:pPr marL="0" marR="0" lvl="0" indent="0" algn="ctr" defTabSz="914400" rtl="0" eaLnBrk="1" fontAlgn="auto" latinLnBrk="0" hangingPunct="1">
              <a:lnSpc>
                <a:spcPts val="2149"/>
              </a:lnSpc>
              <a:spcBef>
                <a:spcPct val="0"/>
              </a:spcBef>
              <a:spcAft>
                <a:spcPts val="0"/>
              </a:spcAft>
              <a:buClrTx/>
              <a:buSzTx/>
              <a:buFontTx/>
              <a:buNone/>
              <a:tabLst/>
              <a:defRPr/>
            </a:pPr>
            <a:r>
              <a:rPr kumimoji="0" lang="en-US" sz="15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Promoting Positive Sibling Relationships</a:t>
            </a:r>
          </a:p>
        </p:txBody>
      </p:sp>
      <p:sp>
        <p:nvSpPr>
          <p:cNvPr id="6" name="Freeform 6">
            <a:extLst>
              <a:ext uri="{FF2B5EF4-FFF2-40B4-BE49-F238E27FC236}">
                <a16:creationId xmlns:a16="http://schemas.microsoft.com/office/drawing/2014/main" id="{89863B16-0C0A-BC87-8111-D366599263BF}"/>
              </a:ext>
            </a:extLst>
          </p:cNvPr>
          <p:cNvSpPr/>
          <p:nvPr/>
        </p:nvSpPr>
        <p:spPr>
          <a:xfrm>
            <a:off x="47625" y="4875438"/>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7362F2BA-095C-B7A4-4FC3-809EEF92B831}"/>
              </a:ext>
            </a:extLst>
          </p:cNvPr>
          <p:cNvSpPr/>
          <p:nvPr/>
        </p:nvSpPr>
        <p:spPr>
          <a:xfrm>
            <a:off x="5652394" y="4908217"/>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C7CA7771-5362-9ADF-7471-2EE80127AD1C}"/>
              </a:ext>
            </a:extLst>
          </p:cNvPr>
          <p:cNvSpPr/>
          <p:nvPr/>
        </p:nvSpPr>
        <p:spPr>
          <a:xfrm>
            <a:off x="47625" y="5612149"/>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6B02F4B2-B561-F652-75D3-25D1E4794D71}"/>
              </a:ext>
            </a:extLst>
          </p:cNvPr>
          <p:cNvSpPr/>
          <p:nvPr/>
        </p:nvSpPr>
        <p:spPr>
          <a:xfrm>
            <a:off x="2959721" y="4908217"/>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5F36A77D-D373-61C5-F3C0-D9BF8A02D011}"/>
              </a:ext>
            </a:extLst>
          </p:cNvPr>
          <p:cNvSpPr/>
          <p:nvPr/>
        </p:nvSpPr>
        <p:spPr>
          <a:xfrm>
            <a:off x="3473505" y="5612149"/>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74755410-F6A7-EE8D-1BF3-A622DEE2C879}"/>
              </a:ext>
            </a:extLst>
          </p:cNvPr>
          <p:cNvSpPr/>
          <p:nvPr/>
        </p:nvSpPr>
        <p:spPr>
          <a:xfrm>
            <a:off x="5652394" y="5612149"/>
            <a:ext cx="4063106" cy="1645558"/>
          </a:xfrm>
          <a:custGeom>
            <a:avLst/>
            <a:gdLst/>
            <a:ahLst/>
            <a:cxnLst/>
            <a:rect l="l" t="t" r="r" b="b"/>
            <a:pathLst>
              <a:path w="4063106" h="1645558">
                <a:moveTo>
                  <a:pt x="0" y="0"/>
                </a:moveTo>
                <a:lnTo>
                  <a:pt x="4063106" y="0"/>
                </a:lnTo>
                <a:lnTo>
                  <a:pt x="4063106" y="1645558"/>
                </a:lnTo>
                <a:lnTo>
                  <a:pt x="0" y="1645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4C0458C4-4C68-925C-3D61-1B53246C2400}"/>
              </a:ext>
            </a:extLst>
          </p:cNvPr>
          <p:cNvSpPr txBox="1"/>
          <p:nvPr/>
        </p:nvSpPr>
        <p:spPr>
          <a:xfrm>
            <a:off x="0" y="5079155"/>
            <a:ext cx="9545191" cy="1872143"/>
          </a:xfrm>
          <a:prstGeom prst="rect">
            <a:avLst/>
          </a:prstGeom>
        </p:spPr>
        <p:txBody>
          <a:bodyPr lIns="0" tIns="0" rIns="0" bIns="0" rtlCol="0" anchor="t">
            <a:spAutoFit/>
          </a:bodyPr>
          <a:lstStyle/>
          <a:p>
            <a:pPr marL="445695" marR="0" lvl="1" indent="-222848" algn="l" defTabSz="914400" rtl="0" eaLnBrk="1" fontAlgn="auto" latinLnBrk="0" hangingPunct="1">
              <a:lnSpc>
                <a:spcPts val="2435"/>
              </a:lnSpc>
              <a:spcBef>
                <a:spcPts val="0"/>
              </a:spcBef>
              <a:spcAft>
                <a:spcPts val="0"/>
              </a:spcAft>
              <a:buClrTx/>
              <a:buSzTx/>
              <a:buFont typeface="Arial"/>
              <a:buChar char="•"/>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made you feel close to your siblings as a child?</a:t>
            </a:r>
          </a:p>
          <a:p>
            <a:pPr marL="0" marR="0" lvl="0" indent="0" algn="l" defTabSz="914400" rtl="0" eaLnBrk="1" fontAlgn="auto" latinLnBrk="0" hangingPunct="1">
              <a:lnSpc>
                <a:spcPts val="2435"/>
              </a:lnSpc>
              <a:spcBef>
                <a:spcPts val="0"/>
              </a:spcBef>
              <a:spcAft>
                <a:spcPts val="0"/>
              </a:spcAft>
              <a:buClrTx/>
              <a:buSzTx/>
              <a:buFontTx/>
              <a:buNone/>
              <a:tabLst/>
              <a:defRPr/>
            </a:pPr>
            <a:endPar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5695" marR="0" lvl="1" indent="-222848" algn="l" defTabSz="914400" rtl="0" eaLnBrk="1" fontAlgn="auto" latinLnBrk="0" hangingPunct="1">
              <a:lnSpc>
                <a:spcPts val="2435"/>
              </a:lnSpc>
              <a:spcBef>
                <a:spcPts val="0"/>
              </a:spcBef>
              <a:spcAft>
                <a:spcPts val="0"/>
              </a:spcAft>
              <a:buClrTx/>
              <a:buSzTx/>
              <a:buFont typeface="Arial"/>
              <a:buChar char="•"/>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have you done or might you try to promote a positive relationship between your children?</a:t>
            </a:r>
          </a:p>
          <a:p>
            <a:pPr marL="0" marR="0" lvl="0" indent="0" algn="l" defTabSz="914400" rtl="0" eaLnBrk="1" fontAlgn="auto" latinLnBrk="0" hangingPunct="1">
              <a:lnSpc>
                <a:spcPts val="2435"/>
              </a:lnSpc>
              <a:spcBef>
                <a:spcPts val="0"/>
              </a:spcBef>
              <a:spcAft>
                <a:spcPts val="0"/>
              </a:spcAft>
              <a:buClrTx/>
              <a:buSzTx/>
              <a:buFontTx/>
              <a:buNone/>
              <a:tabLst/>
              <a:defRPr/>
            </a:pPr>
            <a:endPar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5695" marR="0" lvl="1" indent="-222848" algn="l" defTabSz="914400" rtl="0" eaLnBrk="1" fontAlgn="auto" latinLnBrk="0" hangingPunct="1">
              <a:lnSpc>
                <a:spcPts val="2435"/>
              </a:lnSpc>
              <a:spcBef>
                <a:spcPts val="0"/>
              </a:spcBef>
              <a:spcAft>
                <a:spcPts val="0"/>
              </a:spcAft>
              <a:buClrTx/>
              <a:buSzTx/>
              <a:buFont typeface="Arial"/>
              <a:buChar char="•"/>
              <a:tabLst/>
              <a:defRPr/>
            </a:pPr>
            <a:r>
              <a:rPr kumimoji="0" lang="en-US" sz="2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have your children said they enjoyed most about these efforts?</a:t>
            </a:r>
          </a:p>
        </p:txBody>
      </p:sp>
    </p:spTree>
    <p:extLst>
      <p:ext uri="{BB962C8B-B14F-4D97-AF65-F5344CB8AC3E}">
        <p14:creationId xmlns:p14="http://schemas.microsoft.com/office/powerpoint/2010/main" val="5894606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383B61"/>
        </a:solidFill>
        <a:effectLst/>
      </p:bgPr>
    </p:bg>
    <p:spTree>
      <p:nvGrpSpPr>
        <p:cNvPr id="1" name="">
          <a:extLst>
            <a:ext uri="{FF2B5EF4-FFF2-40B4-BE49-F238E27FC236}">
              <a16:creationId xmlns:a16="http://schemas.microsoft.com/office/drawing/2014/main" id="{408E9EEA-4DA9-C3BF-8EBF-81E696E6EB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2F2552-BE01-2013-CAD8-167519908BBD}"/>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9765" r="-28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834021A-6733-4F72-9C7A-8CA591AA4E99}"/>
              </a:ext>
            </a:extLst>
          </p:cNvPr>
          <p:cNvSpPr/>
          <p:nvPr/>
        </p:nvSpPr>
        <p:spPr>
          <a:xfrm>
            <a:off x="204481" y="-9525"/>
            <a:ext cx="1823832" cy="1253470"/>
          </a:xfrm>
          <a:custGeom>
            <a:avLst/>
            <a:gdLst/>
            <a:ahLst/>
            <a:cxnLst/>
            <a:rect l="l" t="t" r="r" b="b"/>
            <a:pathLst>
              <a:path w="1823832" h="1253470">
                <a:moveTo>
                  <a:pt x="0" y="0"/>
                </a:moveTo>
                <a:lnTo>
                  <a:pt x="1823832" y="0"/>
                </a:lnTo>
                <a:lnTo>
                  <a:pt x="1823832" y="1253470"/>
                </a:lnTo>
                <a:lnTo>
                  <a:pt x="0" y="125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282A449-B87C-CB7E-889A-8B77DF45806E}"/>
              </a:ext>
            </a:extLst>
          </p:cNvPr>
          <p:cNvSpPr/>
          <p:nvPr/>
        </p:nvSpPr>
        <p:spPr>
          <a:xfrm>
            <a:off x="2552614" y="113691"/>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AC2115C-F119-7E11-C587-8469EFE2C5B5}"/>
              </a:ext>
            </a:extLst>
          </p:cNvPr>
          <p:cNvSpPr/>
          <p:nvPr/>
        </p:nvSpPr>
        <p:spPr>
          <a:xfrm>
            <a:off x="2650193" y="530462"/>
            <a:ext cx="1755793" cy="943739"/>
          </a:xfrm>
          <a:custGeom>
            <a:avLst/>
            <a:gdLst/>
            <a:ahLst/>
            <a:cxnLst/>
            <a:rect l="l" t="t" r="r" b="b"/>
            <a:pathLst>
              <a:path w="1755793" h="943739">
                <a:moveTo>
                  <a:pt x="0" y="0"/>
                </a:moveTo>
                <a:lnTo>
                  <a:pt x="1755793" y="0"/>
                </a:lnTo>
                <a:lnTo>
                  <a:pt x="1755793"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2236767-15EC-F08F-30D0-184F35170831}"/>
              </a:ext>
            </a:extLst>
          </p:cNvPr>
          <p:cNvSpPr/>
          <p:nvPr/>
        </p:nvSpPr>
        <p:spPr>
          <a:xfrm>
            <a:off x="3978816" y="48246"/>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C8EA7C3-17B6-361F-E7B8-CFEDBA3055A1}"/>
              </a:ext>
            </a:extLst>
          </p:cNvPr>
          <p:cNvSpPr/>
          <p:nvPr/>
        </p:nvSpPr>
        <p:spPr>
          <a:xfrm>
            <a:off x="4831953" y="108789"/>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F59CBEB-1EC0-C4EC-B005-053E7C656E7C}"/>
              </a:ext>
            </a:extLst>
          </p:cNvPr>
          <p:cNvSpPr/>
          <p:nvPr/>
        </p:nvSpPr>
        <p:spPr>
          <a:xfrm>
            <a:off x="2650193" y="1057430"/>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125046BB-0F17-EFEA-F084-203C0E2F05DF}"/>
              </a:ext>
            </a:extLst>
          </p:cNvPr>
          <p:cNvSpPr/>
          <p:nvPr/>
        </p:nvSpPr>
        <p:spPr>
          <a:xfrm>
            <a:off x="2659718" y="1529300"/>
            <a:ext cx="1755793" cy="943739"/>
          </a:xfrm>
          <a:custGeom>
            <a:avLst/>
            <a:gdLst/>
            <a:ahLst/>
            <a:cxnLst/>
            <a:rect l="l" t="t" r="r" b="b"/>
            <a:pathLst>
              <a:path w="1755793" h="943739">
                <a:moveTo>
                  <a:pt x="0" y="0"/>
                </a:moveTo>
                <a:lnTo>
                  <a:pt x="1755793" y="0"/>
                </a:lnTo>
                <a:lnTo>
                  <a:pt x="1755793"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34360A40-99A3-4EE9-CE80-07971D7FA511}"/>
              </a:ext>
            </a:extLst>
          </p:cNvPr>
          <p:cNvSpPr/>
          <p:nvPr/>
        </p:nvSpPr>
        <p:spPr>
          <a:xfrm>
            <a:off x="2659718" y="2001169"/>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34ECA9ED-EC22-F186-AECF-EDD41F587051}"/>
              </a:ext>
            </a:extLst>
          </p:cNvPr>
          <p:cNvSpPr/>
          <p:nvPr/>
        </p:nvSpPr>
        <p:spPr>
          <a:xfrm>
            <a:off x="2659718" y="2346786"/>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0581E192-4760-7C5F-B434-EE8BA7B70F6A}"/>
              </a:ext>
            </a:extLst>
          </p:cNvPr>
          <p:cNvSpPr/>
          <p:nvPr/>
        </p:nvSpPr>
        <p:spPr>
          <a:xfrm>
            <a:off x="2659718" y="2818656"/>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B17720F6-0BCA-04D0-DD0F-53B740D5509F}"/>
              </a:ext>
            </a:extLst>
          </p:cNvPr>
          <p:cNvSpPr/>
          <p:nvPr/>
        </p:nvSpPr>
        <p:spPr>
          <a:xfrm>
            <a:off x="2659718" y="3290525"/>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E653E576-6158-67F3-A5D1-10B81866180A}"/>
              </a:ext>
            </a:extLst>
          </p:cNvPr>
          <p:cNvSpPr/>
          <p:nvPr/>
        </p:nvSpPr>
        <p:spPr>
          <a:xfrm>
            <a:off x="2659718" y="3778251"/>
            <a:ext cx="1755793" cy="943739"/>
          </a:xfrm>
          <a:custGeom>
            <a:avLst/>
            <a:gdLst/>
            <a:ahLst/>
            <a:cxnLst/>
            <a:rect l="l" t="t" r="r" b="b"/>
            <a:pathLst>
              <a:path w="1755793" h="943739">
                <a:moveTo>
                  <a:pt x="0" y="0"/>
                </a:moveTo>
                <a:lnTo>
                  <a:pt x="1755793" y="0"/>
                </a:lnTo>
                <a:lnTo>
                  <a:pt x="1755793" y="943739"/>
                </a:lnTo>
                <a:lnTo>
                  <a:pt x="0" y="943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6FB0A6E0-FF8A-4214-20BD-2E72D5DB60E7}"/>
              </a:ext>
            </a:extLst>
          </p:cNvPr>
          <p:cNvSpPr/>
          <p:nvPr/>
        </p:nvSpPr>
        <p:spPr>
          <a:xfrm>
            <a:off x="4793853" y="635757"/>
            <a:ext cx="1481982" cy="893542"/>
          </a:xfrm>
          <a:custGeom>
            <a:avLst/>
            <a:gdLst/>
            <a:ahLst/>
            <a:cxnLst/>
            <a:rect l="l" t="t" r="r" b="b"/>
            <a:pathLst>
              <a:path w="1481982" h="893542">
                <a:moveTo>
                  <a:pt x="0" y="0"/>
                </a:moveTo>
                <a:lnTo>
                  <a:pt x="1481982" y="0"/>
                </a:lnTo>
                <a:lnTo>
                  <a:pt x="1481982" y="893543"/>
                </a:lnTo>
                <a:lnTo>
                  <a:pt x="0" y="893543"/>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342C7E2F-41A8-C402-AE60-D4105D87720B}"/>
              </a:ext>
            </a:extLst>
          </p:cNvPr>
          <p:cNvSpPr/>
          <p:nvPr/>
        </p:nvSpPr>
        <p:spPr>
          <a:xfrm>
            <a:off x="4793853" y="1199654"/>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4ED505D0-140A-71F6-3A51-93308DA288CE}"/>
              </a:ext>
            </a:extLst>
          </p:cNvPr>
          <p:cNvSpPr/>
          <p:nvPr/>
        </p:nvSpPr>
        <p:spPr>
          <a:xfrm>
            <a:off x="4793853" y="1728626"/>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907791C3-E2A3-5EFC-BEB2-19F84BDA4649}"/>
              </a:ext>
            </a:extLst>
          </p:cNvPr>
          <p:cNvSpPr/>
          <p:nvPr/>
        </p:nvSpPr>
        <p:spPr>
          <a:xfrm>
            <a:off x="4793853" y="2293221"/>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1EC5CDC9-82E2-4D59-D30F-6A1709B9B0BD}"/>
              </a:ext>
            </a:extLst>
          </p:cNvPr>
          <p:cNvSpPr/>
          <p:nvPr/>
        </p:nvSpPr>
        <p:spPr>
          <a:xfrm>
            <a:off x="4793853" y="2843754"/>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F1FBD31C-609D-C5E2-913D-BA3C0FB9FE60}"/>
              </a:ext>
            </a:extLst>
          </p:cNvPr>
          <p:cNvSpPr/>
          <p:nvPr/>
        </p:nvSpPr>
        <p:spPr>
          <a:xfrm>
            <a:off x="4793853" y="3340722"/>
            <a:ext cx="1481982" cy="893542"/>
          </a:xfrm>
          <a:custGeom>
            <a:avLst/>
            <a:gdLst/>
            <a:ahLst/>
            <a:cxnLst/>
            <a:rect l="l" t="t" r="r" b="b"/>
            <a:pathLst>
              <a:path w="1481982" h="893542">
                <a:moveTo>
                  <a:pt x="0" y="0"/>
                </a:moveTo>
                <a:lnTo>
                  <a:pt x="1481982" y="0"/>
                </a:lnTo>
                <a:lnTo>
                  <a:pt x="1481982" y="893542"/>
                </a:lnTo>
                <a:lnTo>
                  <a:pt x="0" y="893542"/>
                </a:lnTo>
                <a:lnTo>
                  <a:pt x="0" y="0"/>
                </a:lnTo>
                <a:close/>
              </a:path>
            </a:pathLst>
          </a:custGeom>
          <a:blipFill>
            <a:blip r:embed="rId6">
              <a:extLst>
                <a:ext uri="{96DAC541-7B7A-43D3-8B79-37D633B846F1}">
                  <asvg:svgBlip xmlns:asvg="http://schemas.microsoft.com/office/drawing/2016/SVG/main" r:embed="rId7"/>
                </a:ext>
              </a:extLst>
            </a:blip>
            <a:stretch>
              <a:fillRect l="-18476" b="-56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1E2C5F78-7D67-4624-D078-D384A01F7D4F}"/>
              </a:ext>
            </a:extLst>
          </p:cNvPr>
          <p:cNvSpPr/>
          <p:nvPr/>
        </p:nvSpPr>
        <p:spPr>
          <a:xfrm>
            <a:off x="4822045" y="3828448"/>
            <a:ext cx="1453790" cy="943739"/>
          </a:xfrm>
          <a:custGeom>
            <a:avLst/>
            <a:gdLst/>
            <a:ahLst/>
            <a:cxnLst/>
            <a:rect l="l" t="t" r="r" b="b"/>
            <a:pathLst>
              <a:path w="1453790" h="943739">
                <a:moveTo>
                  <a:pt x="0" y="0"/>
                </a:moveTo>
                <a:lnTo>
                  <a:pt x="1453790" y="0"/>
                </a:lnTo>
                <a:lnTo>
                  <a:pt x="1453790"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l="-2077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a:extLst>
              <a:ext uri="{FF2B5EF4-FFF2-40B4-BE49-F238E27FC236}">
                <a16:creationId xmlns:a16="http://schemas.microsoft.com/office/drawing/2014/main" id="{8B05B0B3-BF1E-8910-7712-BF44F9807671}"/>
              </a:ext>
            </a:extLst>
          </p:cNvPr>
          <p:cNvSpPr/>
          <p:nvPr/>
        </p:nvSpPr>
        <p:spPr>
          <a:xfrm>
            <a:off x="3705005" y="3828448"/>
            <a:ext cx="1755793" cy="943739"/>
          </a:xfrm>
          <a:custGeom>
            <a:avLst/>
            <a:gdLst/>
            <a:ahLst/>
            <a:cxnLst/>
            <a:rect l="l" t="t" r="r" b="b"/>
            <a:pathLst>
              <a:path w="1755793" h="943739">
                <a:moveTo>
                  <a:pt x="0" y="0"/>
                </a:moveTo>
                <a:lnTo>
                  <a:pt x="1755793" y="0"/>
                </a:lnTo>
                <a:lnTo>
                  <a:pt x="1755793" y="943738"/>
                </a:lnTo>
                <a:lnTo>
                  <a:pt x="0" y="943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a:extLst>
              <a:ext uri="{FF2B5EF4-FFF2-40B4-BE49-F238E27FC236}">
                <a16:creationId xmlns:a16="http://schemas.microsoft.com/office/drawing/2014/main" id="{3D002D26-53BA-29E9-C156-AD37871B91E5}"/>
              </a:ext>
            </a:extLst>
          </p:cNvPr>
          <p:cNvSpPr/>
          <p:nvPr/>
        </p:nvSpPr>
        <p:spPr>
          <a:xfrm>
            <a:off x="2803305" y="381087"/>
            <a:ext cx="3224413" cy="4182586"/>
          </a:xfrm>
          <a:custGeom>
            <a:avLst/>
            <a:gdLst/>
            <a:ahLst/>
            <a:cxnLst/>
            <a:rect l="l" t="t" r="r" b="b"/>
            <a:pathLst>
              <a:path w="3224413" h="4182586">
                <a:moveTo>
                  <a:pt x="0" y="0"/>
                </a:moveTo>
                <a:lnTo>
                  <a:pt x="3224413" y="0"/>
                </a:lnTo>
                <a:lnTo>
                  <a:pt x="3224413" y="4182586"/>
                </a:lnTo>
                <a:lnTo>
                  <a:pt x="0" y="4182586"/>
                </a:lnTo>
                <a:lnTo>
                  <a:pt x="0" y="0"/>
                </a:lnTo>
                <a:close/>
              </a:path>
            </a:pathLst>
          </a:custGeom>
          <a:blipFill>
            <a:blip r:embed="rId8"/>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B7B88294-EE44-D286-729C-74AE772F73A3}"/>
              </a:ext>
            </a:extLst>
          </p:cNvPr>
          <p:cNvSpPr/>
          <p:nvPr/>
        </p:nvSpPr>
        <p:spPr>
          <a:xfrm rot="-6530653">
            <a:off x="6164691" y="-102731"/>
            <a:ext cx="748182" cy="824671"/>
          </a:xfrm>
          <a:custGeom>
            <a:avLst/>
            <a:gdLst/>
            <a:ahLst/>
            <a:cxnLst/>
            <a:rect l="l" t="t" r="r" b="b"/>
            <a:pathLst>
              <a:path w="748182" h="824671">
                <a:moveTo>
                  <a:pt x="0" y="0"/>
                </a:moveTo>
                <a:lnTo>
                  <a:pt x="748182" y="0"/>
                </a:lnTo>
                <a:lnTo>
                  <a:pt x="748182" y="824671"/>
                </a:lnTo>
                <a:lnTo>
                  <a:pt x="0" y="824671"/>
                </a:lnTo>
                <a:lnTo>
                  <a:pt x="0" y="0"/>
                </a:lnTo>
                <a:close/>
              </a:path>
            </a:pathLst>
          </a:custGeom>
          <a:blipFill>
            <a:blip r:embed="rId9">
              <a:extLst>
                <a:ext uri="{96DAC541-7B7A-43D3-8B79-37D633B846F1}">
                  <asvg:svgBlip xmlns:asvg="http://schemas.microsoft.com/office/drawing/2016/SVG/main" r:embed="rId10"/>
                </a:ext>
              </a:extLst>
            </a:blip>
            <a:stretch>
              <a:fillRect l="-137793" t="-198868" r="-1277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a:extLst>
              <a:ext uri="{FF2B5EF4-FFF2-40B4-BE49-F238E27FC236}">
                <a16:creationId xmlns:a16="http://schemas.microsoft.com/office/drawing/2014/main" id="{9D8D4002-A65C-02D2-2C8A-AE7A50646B86}"/>
              </a:ext>
            </a:extLst>
          </p:cNvPr>
          <p:cNvSpPr/>
          <p:nvPr/>
        </p:nvSpPr>
        <p:spPr>
          <a:xfrm rot="4905832" flipH="1">
            <a:off x="2014533" y="1072243"/>
            <a:ext cx="653236" cy="720018"/>
          </a:xfrm>
          <a:custGeom>
            <a:avLst/>
            <a:gdLst/>
            <a:ahLst/>
            <a:cxnLst/>
            <a:rect l="l" t="t" r="r" b="b"/>
            <a:pathLst>
              <a:path w="653236" h="720018">
                <a:moveTo>
                  <a:pt x="653236" y="0"/>
                </a:moveTo>
                <a:lnTo>
                  <a:pt x="0" y="0"/>
                </a:lnTo>
                <a:lnTo>
                  <a:pt x="0" y="720018"/>
                </a:lnTo>
                <a:lnTo>
                  <a:pt x="653236" y="720018"/>
                </a:lnTo>
                <a:lnTo>
                  <a:pt x="653236" y="0"/>
                </a:lnTo>
                <a:close/>
              </a:path>
            </a:pathLst>
          </a:custGeom>
          <a:blipFill>
            <a:blip r:embed="rId9">
              <a:extLst>
                <a:ext uri="{96DAC541-7B7A-43D3-8B79-37D633B846F1}">
                  <asvg:svgBlip xmlns:asvg="http://schemas.microsoft.com/office/drawing/2016/SVG/main" r:embed="rId10"/>
                </a:ext>
              </a:extLst>
            </a:blip>
            <a:stretch>
              <a:fillRect l="-137793" t="-198868" r="-1277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a:extLst>
              <a:ext uri="{FF2B5EF4-FFF2-40B4-BE49-F238E27FC236}">
                <a16:creationId xmlns:a16="http://schemas.microsoft.com/office/drawing/2014/main" id="{09ADD19B-B35B-BE45-548D-6032FEDE44FF}"/>
              </a:ext>
            </a:extLst>
          </p:cNvPr>
          <p:cNvSpPr/>
          <p:nvPr/>
        </p:nvSpPr>
        <p:spPr>
          <a:xfrm rot="-5880802">
            <a:off x="2598705" y="1595451"/>
            <a:ext cx="310112" cy="101949"/>
          </a:xfrm>
          <a:custGeom>
            <a:avLst/>
            <a:gdLst/>
            <a:ahLst/>
            <a:cxnLst/>
            <a:rect l="l" t="t" r="r" b="b"/>
            <a:pathLst>
              <a:path w="310112" h="101949">
                <a:moveTo>
                  <a:pt x="0" y="0"/>
                </a:moveTo>
                <a:lnTo>
                  <a:pt x="310113" y="0"/>
                </a:lnTo>
                <a:lnTo>
                  <a:pt x="310113" y="101949"/>
                </a:lnTo>
                <a:lnTo>
                  <a:pt x="0" y="1019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a:extLst>
              <a:ext uri="{FF2B5EF4-FFF2-40B4-BE49-F238E27FC236}">
                <a16:creationId xmlns:a16="http://schemas.microsoft.com/office/drawing/2014/main" id="{D54489FC-6939-4A0C-5C9C-5697B14FA5E6}"/>
              </a:ext>
            </a:extLst>
          </p:cNvPr>
          <p:cNvSpPr/>
          <p:nvPr/>
        </p:nvSpPr>
        <p:spPr>
          <a:xfrm rot="-5880802">
            <a:off x="6048686" y="604691"/>
            <a:ext cx="310112" cy="101949"/>
          </a:xfrm>
          <a:custGeom>
            <a:avLst/>
            <a:gdLst/>
            <a:ahLst/>
            <a:cxnLst/>
            <a:rect l="l" t="t" r="r" b="b"/>
            <a:pathLst>
              <a:path w="310112" h="101949">
                <a:moveTo>
                  <a:pt x="0" y="0"/>
                </a:moveTo>
                <a:lnTo>
                  <a:pt x="310112" y="0"/>
                </a:lnTo>
                <a:lnTo>
                  <a:pt x="310112" y="101949"/>
                </a:lnTo>
                <a:lnTo>
                  <a:pt x="0" y="1019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a:extLst>
              <a:ext uri="{FF2B5EF4-FFF2-40B4-BE49-F238E27FC236}">
                <a16:creationId xmlns:a16="http://schemas.microsoft.com/office/drawing/2014/main" id="{407BF1DB-349A-ED4D-5B5E-21E92E093C5B}"/>
              </a:ext>
            </a:extLst>
          </p:cNvPr>
          <p:cNvSpPr/>
          <p:nvPr/>
        </p:nvSpPr>
        <p:spPr>
          <a:xfrm>
            <a:off x="-167860" y="5388740"/>
            <a:ext cx="3901440" cy="1118413"/>
          </a:xfrm>
          <a:custGeom>
            <a:avLst/>
            <a:gdLst/>
            <a:ahLst/>
            <a:cxnLst/>
            <a:rect l="l" t="t" r="r" b="b"/>
            <a:pathLst>
              <a:path w="3901440" h="1118413">
                <a:moveTo>
                  <a:pt x="0" y="0"/>
                </a:moveTo>
                <a:lnTo>
                  <a:pt x="3901440" y="0"/>
                </a:lnTo>
                <a:lnTo>
                  <a:pt x="3901440" y="1118412"/>
                </a:lnTo>
                <a:lnTo>
                  <a:pt x="0" y="11184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a:extLst>
              <a:ext uri="{FF2B5EF4-FFF2-40B4-BE49-F238E27FC236}">
                <a16:creationId xmlns:a16="http://schemas.microsoft.com/office/drawing/2014/main" id="{B72EC92A-347D-E64F-0318-3E0BFEA06200}"/>
              </a:ext>
            </a:extLst>
          </p:cNvPr>
          <p:cNvSpPr txBox="1"/>
          <p:nvPr/>
        </p:nvSpPr>
        <p:spPr>
          <a:xfrm>
            <a:off x="275679" y="302443"/>
            <a:ext cx="1681438" cy="562858"/>
          </a:xfrm>
          <a:prstGeom prst="rect">
            <a:avLst/>
          </a:prstGeom>
        </p:spPr>
        <p:txBody>
          <a:bodyPr lIns="0" tIns="0" rIns="0" bIns="0" rtlCol="0" anchor="t">
            <a:spAutoFit/>
          </a:bodyPr>
          <a:lstStyle/>
          <a:p>
            <a:pPr marL="0" marR="0" lvl="0" indent="0" algn="ctr" defTabSz="914400" rtl="0" eaLnBrk="1" fontAlgn="auto" latinLnBrk="0" hangingPunct="1">
              <a:lnSpc>
                <a:spcPts val="2149"/>
              </a:lnSpc>
              <a:spcBef>
                <a:spcPct val="0"/>
              </a:spcBef>
              <a:spcAft>
                <a:spcPts val="0"/>
              </a:spcAft>
              <a:buClrTx/>
              <a:buSzTx/>
              <a:buFontTx/>
              <a:buNone/>
              <a:tabLst/>
              <a:defRPr/>
            </a:pPr>
            <a:r>
              <a:rPr kumimoji="0" lang="en-US" sz="15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Parents Influence Siblings</a:t>
            </a:r>
          </a:p>
        </p:txBody>
      </p:sp>
      <p:sp>
        <p:nvSpPr>
          <p:cNvPr id="30" name="Freeform 30">
            <a:extLst>
              <a:ext uri="{FF2B5EF4-FFF2-40B4-BE49-F238E27FC236}">
                <a16:creationId xmlns:a16="http://schemas.microsoft.com/office/drawing/2014/main" id="{96D92E56-CF27-03F2-B2D3-AE768BADCEE1}"/>
              </a:ext>
            </a:extLst>
          </p:cNvPr>
          <p:cNvSpPr/>
          <p:nvPr/>
        </p:nvSpPr>
        <p:spPr>
          <a:xfrm>
            <a:off x="1754285" y="5388740"/>
            <a:ext cx="3901440" cy="1118413"/>
          </a:xfrm>
          <a:custGeom>
            <a:avLst/>
            <a:gdLst/>
            <a:ahLst/>
            <a:cxnLst/>
            <a:rect l="l" t="t" r="r" b="b"/>
            <a:pathLst>
              <a:path w="3901440" h="1118413">
                <a:moveTo>
                  <a:pt x="0" y="0"/>
                </a:moveTo>
                <a:lnTo>
                  <a:pt x="3901440" y="0"/>
                </a:lnTo>
                <a:lnTo>
                  <a:pt x="3901440" y="1118412"/>
                </a:lnTo>
                <a:lnTo>
                  <a:pt x="0" y="11184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a:extLst>
              <a:ext uri="{FF2B5EF4-FFF2-40B4-BE49-F238E27FC236}">
                <a16:creationId xmlns:a16="http://schemas.microsoft.com/office/drawing/2014/main" id="{C7197270-F5C1-43C6-82EB-059AACDD94F0}"/>
              </a:ext>
            </a:extLst>
          </p:cNvPr>
          <p:cNvSpPr/>
          <p:nvPr/>
        </p:nvSpPr>
        <p:spPr>
          <a:xfrm flipH="1">
            <a:off x="-110710" y="6219986"/>
            <a:ext cx="3901440" cy="1118413"/>
          </a:xfrm>
          <a:custGeom>
            <a:avLst/>
            <a:gdLst/>
            <a:ahLst/>
            <a:cxnLst/>
            <a:rect l="l" t="t" r="r" b="b"/>
            <a:pathLst>
              <a:path w="3901440" h="1118413">
                <a:moveTo>
                  <a:pt x="3901440" y="0"/>
                </a:moveTo>
                <a:lnTo>
                  <a:pt x="0" y="0"/>
                </a:lnTo>
                <a:lnTo>
                  <a:pt x="0" y="1118413"/>
                </a:lnTo>
                <a:lnTo>
                  <a:pt x="3901440" y="1118413"/>
                </a:lnTo>
                <a:lnTo>
                  <a:pt x="39014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a:extLst>
              <a:ext uri="{FF2B5EF4-FFF2-40B4-BE49-F238E27FC236}">
                <a16:creationId xmlns:a16="http://schemas.microsoft.com/office/drawing/2014/main" id="{23CC1BA8-05B1-0389-47FC-F955BC525E84}"/>
              </a:ext>
            </a:extLst>
          </p:cNvPr>
          <p:cNvSpPr/>
          <p:nvPr/>
        </p:nvSpPr>
        <p:spPr>
          <a:xfrm flipH="1">
            <a:off x="1938066" y="6210461"/>
            <a:ext cx="3901440" cy="1118413"/>
          </a:xfrm>
          <a:custGeom>
            <a:avLst/>
            <a:gdLst/>
            <a:ahLst/>
            <a:cxnLst/>
            <a:rect l="l" t="t" r="r" b="b"/>
            <a:pathLst>
              <a:path w="3901440" h="1118413">
                <a:moveTo>
                  <a:pt x="3901440" y="0"/>
                </a:moveTo>
                <a:lnTo>
                  <a:pt x="0" y="0"/>
                </a:lnTo>
                <a:lnTo>
                  <a:pt x="0" y="1118413"/>
                </a:lnTo>
                <a:lnTo>
                  <a:pt x="3901440" y="1118413"/>
                </a:lnTo>
                <a:lnTo>
                  <a:pt x="390144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a:extLst>
              <a:ext uri="{FF2B5EF4-FFF2-40B4-BE49-F238E27FC236}">
                <a16:creationId xmlns:a16="http://schemas.microsoft.com/office/drawing/2014/main" id="{49517AE2-FB3D-B538-65D5-ADECFF1FAE4C}"/>
              </a:ext>
            </a:extLst>
          </p:cNvPr>
          <p:cNvSpPr txBox="1"/>
          <p:nvPr/>
        </p:nvSpPr>
        <p:spPr>
          <a:xfrm>
            <a:off x="-48730" y="5658011"/>
            <a:ext cx="5460798" cy="1471564"/>
          </a:xfrm>
          <a:prstGeom prst="rect">
            <a:avLst/>
          </a:prstGeom>
        </p:spPr>
        <p:txBody>
          <a:bodyPr lIns="0" tIns="0" rIns="0" bIns="0" rtlCol="0" anchor="t">
            <a:spAutoFit/>
          </a:bodyPr>
          <a:lstStyle/>
          <a:p>
            <a:pPr marL="408924" marR="0" lvl="1" indent="-204462" algn="l" defTabSz="914400" rtl="0" eaLnBrk="1" fontAlgn="auto" latinLnBrk="0" hangingPunct="1">
              <a:lnSpc>
                <a:spcPts val="2310"/>
              </a:lnSpc>
              <a:spcBef>
                <a:spcPts val="0"/>
              </a:spcBef>
              <a:spcAft>
                <a:spcPts val="0"/>
              </a:spcAft>
              <a:buClrTx/>
              <a:buSzTx/>
              <a:buFont typeface="Arial"/>
              <a:buChar char="•"/>
              <a:tabLst/>
              <a:defRPr/>
            </a:pPr>
            <a:r>
              <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your child imitating a positive behavior of yours? How did it make you feel?</a:t>
            </a:r>
          </a:p>
          <a:p>
            <a:pPr marL="0" marR="0" lvl="0" indent="0" algn="l" defTabSz="914400" rtl="0" eaLnBrk="1" fontAlgn="auto" latinLnBrk="0" hangingPunct="1">
              <a:lnSpc>
                <a:spcPts val="2310"/>
              </a:lnSpc>
              <a:spcBef>
                <a:spcPts val="0"/>
              </a:spcBef>
              <a:spcAft>
                <a:spcPts val="0"/>
              </a:spcAft>
              <a:buClrTx/>
              <a:buSzTx/>
              <a:buFontTx/>
              <a:buNone/>
              <a:tabLst/>
              <a:defRPr/>
            </a:pPr>
            <a:endPar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924" marR="0" lvl="1" indent="-204462" algn="l" defTabSz="914400" rtl="0" eaLnBrk="1" fontAlgn="auto" latinLnBrk="0" hangingPunct="1">
              <a:lnSpc>
                <a:spcPts val="2310"/>
              </a:lnSpc>
              <a:spcBef>
                <a:spcPts val="0"/>
              </a:spcBef>
              <a:spcAft>
                <a:spcPts val="0"/>
              </a:spcAft>
              <a:buClrTx/>
              <a:buSzTx/>
              <a:buFont typeface="Arial"/>
              <a:buChar char="•"/>
              <a:tabLst/>
              <a:defRPr/>
            </a:pPr>
            <a:r>
              <a:rPr kumimoji="0" lang="en-US" sz="189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your child imitating an unflattering behavior? How did it make you feel?</a:t>
            </a:r>
          </a:p>
        </p:txBody>
      </p:sp>
    </p:spTree>
    <p:extLst>
      <p:ext uri="{BB962C8B-B14F-4D97-AF65-F5344CB8AC3E}">
        <p14:creationId xmlns:p14="http://schemas.microsoft.com/office/powerpoint/2010/main" val="1021096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F2A803-4E60-33F7-81C3-7C53EB1D64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00" y="2433119"/>
            <a:ext cx="5902355" cy="1731284"/>
          </a:xfrm>
          <a:prstGeom prst="rect">
            <a:avLst/>
          </a:prstGeom>
        </p:spPr>
      </p:pic>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1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the Introduction Module and Session 1: Introduction to the Sibling Relationship</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sp>
        <p:nvSpPr>
          <p:cNvPr id="4" name="Rectangle 3">
            <a:extLst>
              <a:ext uri="{FF2B5EF4-FFF2-40B4-BE49-F238E27FC236}">
                <a16:creationId xmlns:a16="http://schemas.microsoft.com/office/drawing/2014/main" id="{F5B0E111-FA8D-22C8-D42D-F8275C9C8CFA}"/>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E1421C8-B29B-F59C-17CE-22B0AAFDB4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43380" y="4435852"/>
            <a:ext cx="2850837" cy="359560"/>
          </a:xfrm>
          <a:prstGeom prst="rect">
            <a:avLst/>
          </a:prstGeom>
        </p:spPr>
      </p:pic>
      <p:sp>
        <p:nvSpPr>
          <p:cNvPr id="6" name="Freeform 6">
            <a:extLst>
              <a:ext uri="{FF2B5EF4-FFF2-40B4-BE49-F238E27FC236}">
                <a16:creationId xmlns:a16="http://schemas.microsoft.com/office/drawing/2014/main" id="{5086F123-88C8-A35C-1C8D-DDC30D36C413}"/>
              </a:ext>
            </a:extLst>
          </p:cNvPr>
          <p:cNvSpPr/>
          <p:nvPr/>
        </p:nvSpPr>
        <p:spPr>
          <a:xfrm rot="10372223" flipH="1">
            <a:off x="1396646" y="4015982"/>
            <a:ext cx="611759" cy="74903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8">
            <a:extLst>
              <a:ext uri="{28A0092B-C50C-407E-A947-70E740481C1C}">
                <a14:useLocalDpi xmlns:a14="http://schemas.microsoft.com/office/drawing/2010/main" val="0"/>
              </a:ext>
            </a:extLst>
          </a:blip>
          <a:srcRect l="-711" t="332" r="4745" b="-332"/>
          <a:stretch/>
        </p:blipFill>
        <p:spPr>
          <a:xfrm>
            <a:off x="6400800"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72F3F404-91FF-051E-5C23-402D29FFA326}"/>
              </a:ext>
            </a:extLst>
          </p:cNvPr>
          <p:cNvSpPr/>
          <p:nvPr/>
        </p:nvSpPr>
        <p:spPr>
          <a:xfrm rot="8586543" flipH="1">
            <a:off x="1441685" y="3866246"/>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6211298"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C0CEA6-BF5A-1560-02D5-0E8D6A50CF0A}"/>
              </a:ext>
            </a:extLst>
          </p:cNvPr>
          <p:cNvSpPr/>
          <p:nvPr/>
        </p:nvSpPr>
        <p:spPr>
          <a:xfrm>
            <a:off x="5410200" y="2618572"/>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526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a:extLst>
            <a:ext uri="{FF2B5EF4-FFF2-40B4-BE49-F238E27FC236}">
              <a16:creationId xmlns:a16="http://schemas.microsoft.com/office/drawing/2014/main" id="{D687F795-4DF4-C6E7-0CA9-A6F2D107F7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D20035-20CE-EF1E-3B77-6E42E2ED02DB}"/>
              </a:ext>
            </a:extLst>
          </p:cNvPr>
          <p:cNvSpPr/>
          <p:nvPr/>
        </p:nvSpPr>
        <p:spPr>
          <a:xfrm>
            <a:off x="0" y="8600"/>
            <a:ext cx="5679862" cy="7324061"/>
          </a:xfrm>
          <a:custGeom>
            <a:avLst/>
            <a:gdLst/>
            <a:ahLst/>
            <a:cxnLst/>
            <a:rect l="l" t="t" r="r" b="b"/>
            <a:pathLst>
              <a:path w="5679862" h="7324061">
                <a:moveTo>
                  <a:pt x="0" y="0"/>
                </a:moveTo>
                <a:lnTo>
                  <a:pt x="5679862" y="0"/>
                </a:lnTo>
                <a:lnTo>
                  <a:pt x="5679862" y="7324062"/>
                </a:lnTo>
                <a:lnTo>
                  <a:pt x="0" y="7324062"/>
                </a:lnTo>
                <a:lnTo>
                  <a:pt x="0" y="0"/>
                </a:lnTo>
                <a:close/>
              </a:path>
            </a:pathLst>
          </a:custGeom>
          <a:blipFill>
            <a:blip r:embed="rId3"/>
            <a:stretch>
              <a:fillRect l="-44483" r="-490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97475BF-F512-81B4-B306-A6AB3FAEA649}"/>
              </a:ext>
            </a:extLst>
          </p:cNvPr>
          <p:cNvSpPr/>
          <p:nvPr/>
        </p:nvSpPr>
        <p:spPr>
          <a:xfrm>
            <a:off x="204481" y="0"/>
            <a:ext cx="1662553" cy="1142627"/>
          </a:xfrm>
          <a:custGeom>
            <a:avLst/>
            <a:gdLst/>
            <a:ahLst/>
            <a:cxnLst/>
            <a:rect l="l" t="t" r="r" b="b"/>
            <a:pathLst>
              <a:path w="1662553" h="1142627">
                <a:moveTo>
                  <a:pt x="0" y="0"/>
                </a:moveTo>
                <a:lnTo>
                  <a:pt x="1662553" y="0"/>
                </a:lnTo>
                <a:lnTo>
                  <a:pt x="1662553" y="1142627"/>
                </a:lnTo>
                <a:lnTo>
                  <a:pt x="0" y="1142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E6C7401-96CF-44E8-F1C9-4B2ACC665E1D}"/>
              </a:ext>
            </a:extLst>
          </p:cNvPr>
          <p:cNvSpPr/>
          <p:nvPr/>
        </p:nvSpPr>
        <p:spPr>
          <a:xfrm rot="5400000">
            <a:off x="3989669" y="1522731"/>
            <a:ext cx="7294520" cy="4249058"/>
          </a:xfrm>
          <a:custGeom>
            <a:avLst/>
            <a:gdLst/>
            <a:ahLst/>
            <a:cxnLst/>
            <a:rect l="l" t="t" r="r" b="b"/>
            <a:pathLst>
              <a:path w="7294520" h="4249058">
                <a:moveTo>
                  <a:pt x="0" y="0"/>
                </a:moveTo>
                <a:lnTo>
                  <a:pt x="7294521" y="0"/>
                </a:lnTo>
                <a:lnTo>
                  <a:pt x="7294521" y="4249058"/>
                </a:lnTo>
                <a:lnTo>
                  <a:pt x="0" y="4249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8F89824-05FD-1394-E79D-98928DD34FAD}"/>
              </a:ext>
            </a:extLst>
          </p:cNvPr>
          <p:cNvSpPr/>
          <p:nvPr/>
        </p:nvSpPr>
        <p:spPr>
          <a:xfrm>
            <a:off x="6116221" y="287237"/>
            <a:ext cx="3041418" cy="3969051"/>
          </a:xfrm>
          <a:custGeom>
            <a:avLst/>
            <a:gdLst/>
            <a:ahLst/>
            <a:cxnLst/>
            <a:rect l="l" t="t" r="r" b="b"/>
            <a:pathLst>
              <a:path w="3041418" h="3969051">
                <a:moveTo>
                  <a:pt x="0" y="0"/>
                </a:moveTo>
                <a:lnTo>
                  <a:pt x="3041418" y="0"/>
                </a:lnTo>
                <a:lnTo>
                  <a:pt x="3041418" y="3969051"/>
                </a:lnTo>
                <a:lnTo>
                  <a:pt x="0" y="3969051"/>
                </a:lnTo>
                <a:lnTo>
                  <a:pt x="0" y="0"/>
                </a:lnTo>
                <a:close/>
              </a:path>
            </a:pathLst>
          </a:custGeom>
          <a:blipFill>
            <a:blip r:embed="rId8"/>
            <a:stretch>
              <a:fillRect/>
            </a:stretch>
          </a:blipFill>
          <a:ln w="38100" cap="sq">
            <a:solidFill>
              <a:srgbClr val="75342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F833FF8-3927-FD09-555A-DCD1E47C7229}"/>
              </a:ext>
            </a:extLst>
          </p:cNvPr>
          <p:cNvSpPr txBox="1"/>
          <p:nvPr/>
        </p:nvSpPr>
        <p:spPr>
          <a:xfrm>
            <a:off x="236932" y="166047"/>
            <a:ext cx="1597652" cy="753383"/>
          </a:xfrm>
          <a:prstGeom prst="rect">
            <a:avLst/>
          </a:prstGeom>
        </p:spPr>
        <p:txBody>
          <a:bodyPr lIns="0" tIns="0" rIns="0" bIns="0" rtlCol="0" anchor="t">
            <a:spAutoFit/>
          </a:bodyPr>
          <a:lstStyle/>
          <a:p>
            <a:pPr marL="0" marR="0" lvl="0" indent="0" algn="ctr" defTabSz="914400" rtl="0" eaLnBrk="1" fontAlgn="auto" latinLnBrk="0" hangingPunct="1">
              <a:lnSpc>
                <a:spcPts val="1959"/>
              </a:lnSpc>
              <a:spcBef>
                <a:spcPct val="0"/>
              </a:spcBef>
              <a:spcAft>
                <a:spcPts val="0"/>
              </a:spcAft>
              <a:buClrTx/>
              <a:buSzTx/>
              <a:buFontTx/>
              <a:buNone/>
              <a:tabLst/>
              <a:defRPr/>
            </a:pPr>
            <a:r>
              <a:rPr kumimoji="0" lang="en-US" sz="13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Fair and Equal Parenting Through Sensitive Responding </a:t>
            </a:r>
          </a:p>
        </p:txBody>
      </p:sp>
      <p:sp>
        <p:nvSpPr>
          <p:cNvPr id="7" name="TextBox 7">
            <a:extLst>
              <a:ext uri="{FF2B5EF4-FFF2-40B4-BE49-F238E27FC236}">
                <a16:creationId xmlns:a16="http://schemas.microsoft.com/office/drawing/2014/main" id="{CF4C0A57-1D53-8142-BB83-2DD043A2149A}"/>
              </a:ext>
            </a:extLst>
          </p:cNvPr>
          <p:cNvSpPr txBox="1"/>
          <p:nvPr/>
        </p:nvSpPr>
        <p:spPr>
          <a:xfrm>
            <a:off x="5866992" y="4283543"/>
            <a:ext cx="3750602" cy="3010977"/>
          </a:xfrm>
          <a:prstGeom prst="rect">
            <a:avLst/>
          </a:prstGeom>
        </p:spPr>
        <p:txBody>
          <a:bodyPr lIns="0" tIns="0" rIns="0" bIns="0" rtlCol="0" anchor="t">
            <a:spAutoFit/>
          </a:bodyPr>
          <a:lstStyle/>
          <a:p>
            <a:pPr marL="407933" marR="0" lvl="1" indent="-203966" algn="l" defTabSz="914400" rtl="0" eaLnBrk="1" fontAlgn="auto" latinLnBrk="0" hangingPunct="1">
              <a:lnSpc>
                <a:spcPts val="2645"/>
              </a:lnSpc>
              <a:spcBef>
                <a:spcPts val="0"/>
              </a:spcBef>
              <a:spcAft>
                <a:spcPts val="0"/>
              </a:spcAft>
              <a:buClrTx/>
              <a:buSzTx/>
              <a:buFont typeface="Arial"/>
              <a:buChar char="•"/>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your words or actions differ between your children?</a:t>
            </a:r>
          </a:p>
          <a:p>
            <a:pPr marL="0" marR="0" lvl="0" indent="0" algn="l" defTabSz="914400" rtl="0" eaLnBrk="1" fontAlgn="auto" latinLnBrk="0" hangingPunct="1">
              <a:lnSpc>
                <a:spcPts val="2645"/>
              </a:lnSpc>
              <a:spcBef>
                <a:spcPts val="0"/>
              </a:spcBef>
              <a:spcAft>
                <a:spcPts val="0"/>
              </a:spcAft>
              <a:buClrTx/>
              <a:buSzTx/>
              <a:buFontTx/>
              <a:buNone/>
              <a:tabLst/>
              <a:defRPr/>
            </a:pPr>
            <a:endPar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7933" marR="0" lvl="1" indent="-203966" algn="l" defTabSz="914400" rtl="0" eaLnBrk="1" fontAlgn="auto" latinLnBrk="0" hangingPunct="1">
              <a:lnSpc>
                <a:spcPts val="2645"/>
              </a:lnSpc>
              <a:spcBef>
                <a:spcPts val="0"/>
              </a:spcBef>
              <a:spcAft>
                <a:spcPts val="0"/>
              </a:spcAft>
              <a:buClrTx/>
              <a:buSzTx/>
              <a:buFont typeface="Arial"/>
              <a:buChar char="•"/>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your children perceive these differences?</a:t>
            </a:r>
          </a:p>
          <a:p>
            <a:pPr marL="0" marR="0" lvl="0" indent="0" algn="l" defTabSz="914400" rtl="0" eaLnBrk="1" fontAlgn="auto" latinLnBrk="0" hangingPunct="1">
              <a:lnSpc>
                <a:spcPts val="2645"/>
              </a:lnSpc>
              <a:spcBef>
                <a:spcPts val="0"/>
              </a:spcBef>
              <a:spcAft>
                <a:spcPts val="0"/>
              </a:spcAft>
              <a:buClrTx/>
              <a:buSzTx/>
              <a:buFontTx/>
              <a:buNone/>
              <a:tabLst/>
              <a:defRPr/>
            </a:pPr>
            <a:endPar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7933" marR="0" lvl="1" indent="-203966" algn="l" defTabSz="914400" rtl="0" eaLnBrk="1" fontAlgn="auto" latinLnBrk="0" hangingPunct="1">
              <a:lnSpc>
                <a:spcPts val="2645"/>
              </a:lnSpc>
              <a:spcBef>
                <a:spcPts val="0"/>
              </a:spcBef>
              <a:spcAft>
                <a:spcPts val="0"/>
              </a:spcAft>
              <a:buClrTx/>
              <a:buSzTx/>
              <a:buFont typeface="Arial"/>
              <a:buChar char="•"/>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Could any behavior be seen as favoritism?</a:t>
            </a:r>
          </a:p>
          <a:p>
            <a:pPr marL="0" marR="0" lvl="0" indent="0" algn="l" defTabSz="914400" rtl="0" eaLnBrk="1" fontAlgn="auto" latinLnBrk="0" hangingPunct="1">
              <a:lnSpc>
                <a:spcPts val="2486"/>
              </a:lnSpc>
              <a:spcBef>
                <a:spcPts val="0"/>
              </a:spcBef>
              <a:spcAft>
                <a:spcPts val="0"/>
              </a:spcAft>
              <a:buClrTx/>
              <a:buSzTx/>
              <a:buFontTx/>
              <a:buNone/>
              <a:tabLst/>
              <a:defRPr/>
            </a:pPr>
            <a:endPar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Tree>
    <p:extLst>
      <p:ext uri="{BB962C8B-B14F-4D97-AF65-F5344CB8AC3E}">
        <p14:creationId xmlns:p14="http://schemas.microsoft.com/office/powerpoint/2010/main" val="2920088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0D9E7"/>
        </a:solidFill>
        <a:effectLst/>
      </p:bgPr>
    </p:bg>
    <p:spTree>
      <p:nvGrpSpPr>
        <p:cNvPr id="1" name="">
          <a:extLst>
            <a:ext uri="{FF2B5EF4-FFF2-40B4-BE49-F238E27FC236}">
              <a16:creationId xmlns:a16="http://schemas.microsoft.com/office/drawing/2014/main" id="{F5E13493-AD51-02E2-6FFF-47C3E9371D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AA0A0C-AB09-5BBF-57E9-E9980CCCB7B0}"/>
              </a:ext>
            </a:extLst>
          </p:cNvPr>
          <p:cNvSpPr/>
          <p:nvPr/>
        </p:nvSpPr>
        <p:spPr>
          <a:xfrm>
            <a:off x="3844939" y="230413"/>
            <a:ext cx="3507852" cy="4604789"/>
          </a:xfrm>
          <a:custGeom>
            <a:avLst/>
            <a:gdLst/>
            <a:ahLst/>
            <a:cxnLst/>
            <a:rect l="l" t="t" r="r" b="b"/>
            <a:pathLst>
              <a:path w="3507852" h="4604789">
                <a:moveTo>
                  <a:pt x="0" y="0"/>
                </a:moveTo>
                <a:lnTo>
                  <a:pt x="3507852" y="0"/>
                </a:lnTo>
                <a:lnTo>
                  <a:pt x="3507852" y="4604789"/>
                </a:lnTo>
                <a:lnTo>
                  <a:pt x="0" y="4604789"/>
                </a:lnTo>
                <a:lnTo>
                  <a:pt x="0" y="0"/>
                </a:lnTo>
                <a:close/>
              </a:path>
            </a:pathLst>
          </a:custGeom>
          <a:blipFill>
            <a:blip r:embed="rId3"/>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F244D0B-3065-C27F-9857-D3E93A410C86}"/>
              </a:ext>
            </a:extLst>
          </p:cNvPr>
          <p:cNvSpPr/>
          <p:nvPr/>
        </p:nvSpPr>
        <p:spPr>
          <a:xfrm>
            <a:off x="4615215" y="2234743"/>
            <a:ext cx="3778902" cy="4923834"/>
          </a:xfrm>
          <a:custGeom>
            <a:avLst/>
            <a:gdLst/>
            <a:ahLst/>
            <a:cxnLst/>
            <a:rect l="l" t="t" r="r" b="b"/>
            <a:pathLst>
              <a:path w="3778902" h="4923834">
                <a:moveTo>
                  <a:pt x="0" y="0"/>
                </a:moveTo>
                <a:lnTo>
                  <a:pt x="3778901" y="0"/>
                </a:lnTo>
                <a:lnTo>
                  <a:pt x="3778901" y="4923833"/>
                </a:lnTo>
                <a:lnTo>
                  <a:pt x="0" y="4923833"/>
                </a:lnTo>
                <a:lnTo>
                  <a:pt x="0" y="0"/>
                </a:lnTo>
                <a:close/>
              </a:path>
            </a:pathLst>
          </a:custGeom>
          <a:blipFill>
            <a:blip r:embed="rId4"/>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E7D3706-60AE-4A17-21F0-43F1A392208C}"/>
              </a:ext>
            </a:extLst>
          </p:cNvPr>
          <p:cNvSpPr/>
          <p:nvPr/>
        </p:nvSpPr>
        <p:spPr>
          <a:xfrm>
            <a:off x="7788117" y="2325660"/>
            <a:ext cx="2203416" cy="4923834"/>
          </a:xfrm>
          <a:custGeom>
            <a:avLst/>
            <a:gdLst/>
            <a:ahLst/>
            <a:cxnLst/>
            <a:rect l="l" t="t" r="r" b="b"/>
            <a:pathLst>
              <a:path w="2203416" h="4923834">
                <a:moveTo>
                  <a:pt x="0" y="0"/>
                </a:moveTo>
                <a:lnTo>
                  <a:pt x="2203416" y="0"/>
                </a:lnTo>
                <a:lnTo>
                  <a:pt x="2203416" y="4923834"/>
                </a:lnTo>
                <a:lnTo>
                  <a:pt x="0" y="49238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3AFDEF0E-D147-7FC3-1AEC-A566D3B9BCE2}"/>
              </a:ext>
            </a:extLst>
          </p:cNvPr>
          <p:cNvGrpSpPr/>
          <p:nvPr/>
        </p:nvGrpSpPr>
        <p:grpSpPr>
          <a:xfrm>
            <a:off x="487426" y="0"/>
            <a:ext cx="2534969" cy="1742215"/>
            <a:chOff x="0" y="0"/>
            <a:chExt cx="3379958" cy="2322953"/>
          </a:xfrm>
        </p:grpSpPr>
        <p:sp>
          <p:nvSpPr>
            <p:cNvPr id="6" name="Freeform 6">
              <a:extLst>
                <a:ext uri="{FF2B5EF4-FFF2-40B4-BE49-F238E27FC236}">
                  <a16:creationId xmlns:a16="http://schemas.microsoft.com/office/drawing/2014/main" id="{C0AD36B1-7C8A-0733-491D-C2258509FFE3}"/>
                </a:ext>
              </a:extLst>
            </p:cNvPr>
            <p:cNvSpPr/>
            <p:nvPr/>
          </p:nvSpPr>
          <p:spPr>
            <a:xfrm>
              <a:off x="0" y="0"/>
              <a:ext cx="3379958" cy="2322953"/>
            </a:xfrm>
            <a:custGeom>
              <a:avLst/>
              <a:gdLst/>
              <a:ahLst/>
              <a:cxnLst/>
              <a:rect l="l" t="t" r="r" b="b"/>
              <a:pathLst>
                <a:path w="3379958" h="2322953">
                  <a:moveTo>
                    <a:pt x="0" y="0"/>
                  </a:moveTo>
                  <a:lnTo>
                    <a:pt x="3379958" y="0"/>
                  </a:lnTo>
                  <a:lnTo>
                    <a:pt x="3379958" y="2322953"/>
                  </a:lnTo>
                  <a:lnTo>
                    <a:pt x="0" y="2322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DB7824FB-46E6-3ACA-90D5-20DF516CCACD}"/>
                </a:ext>
              </a:extLst>
            </p:cNvPr>
            <p:cNvSpPr txBox="1"/>
            <p:nvPr/>
          </p:nvSpPr>
          <p:spPr>
            <a:xfrm>
              <a:off x="65972" y="368033"/>
              <a:ext cx="3248014" cy="1501161"/>
            </a:xfrm>
            <a:prstGeom prst="rect">
              <a:avLst/>
            </a:prstGeom>
          </p:spPr>
          <p:txBody>
            <a:bodyPr lIns="0" tIns="0" rIns="0" bIns="0" rtlCol="0" anchor="t">
              <a:spAutoFit/>
            </a:bodyPr>
            <a:lstStyle/>
            <a:p>
              <a:pPr marL="0" marR="0" lvl="0" indent="0" algn="ctr" defTabSz="914400" rtl="0" eaLnBrk="1" fontAlgn="auto" latinLnBrk="0" hangingPunct="1">
                <a:lnSpc>
                  <a:spcPts val="2987"/>
                </a:lnSpc>
                <a:spcBef>
                  <a:spcPct val="0"/>
                </a:spcBef>
                <a:spcAft>
                  <a:spcPts val="0"/>
                </a:spcAft>
                <a:buClrTx/>
                <a:buSzTx/>
                <a:buFontTx/>
                <a:buNone/>
                <a:tabLst/>
                <a:defRPr/>
              </a:pPr>
              <a:r>
                <a:rPr kumimoji="0" lang="en-US" sz="213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for Stronger Sibling Relationships </a:t>
              </a:r>
            </a:p>
          </p:txBody>
        </p:sp>
      </p:grpSp>
      <p:sp>
        <p:nvSpPr>
          <p:cNvPr id="8" name="Freeform 8">
            <a:extLst>
              <a:ext uri="{FF2B5EF4-FFF2-40B4-BE49-F238E27FC236}">
                <a16:creationId xmlns:a16="http://schemas.microsoft.com/office/drawing/2014/main" id="{A1A3962D-0D39-B9F0-0133-A369759D495D}"/>
              </a:ext>
            </a:extLst>
          </p:cNvPr>
          <p:cNvSpPr/>
          <p:nvPr/>
        </p:nvSpPr>
        <p:spPr>
          <a:xfrm>
            <a:off x="5801446" y="230413"/>
            <a:ext cx="1986671" cy="1318653"/>
          </a:xfrm>
          <a:custGeom>
            <a:avLst/>
            <a:gdLst/>
            <a:ahLst/>
            <a:cxnLst/>
            <a:rect l="l" t="t" r="r" b="b"/>
            <a:pathLst>
              <a:path w="1986671" h="1318653">
                <a:moveTo>
                  <a:pt x="0" y="0"/>
                </a:moveTo>
                <a:lnTo>
                  <a:pt x="1986671" y="0"/>
                </a:lnTo>
                <a:lnTo>
                  <a:pt x="1986671" y="1318653"/>
                </a:lnTo>
                <a:lnTo>
                  <a:pt x="0" y="131865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12B15872-F641-573F-18E4-8D5A1BE2B84B}"/>
              </a:ext>
            </a:extLst>
          </p:cNvPr>
          <p:cNvSpPr/>
          <p:nvPr/>
        </p:nvSpPr>
        <p:spPr>
          <a:xfrm>
            <a:off x="7522232" y="1462487"/>
            <a:ext cx="871884" cy="1070321"/>
          </a:xfrm>
          <a:custGeom>
            <a:avLst/>
            <a:gdLst/>
            <a:ahLst/>
            <a:cxnLst/>
            <a:rect l="l" t="t" r="r" b="b"/>
            <a:pathLst>
              <a:path w="871884" h="1070321">
                <a:moveTo>
                  <a:pt x="0" y="0"/>
                </a:moveTo>
                <a:lnTo>
                  <a:pt x="871884" y="0"/>
                </a:lnTo>
                <a:lnTo>
                  <a:pt x="871884" y="1070321"/>
                </a:lnTo>
                <a:lnTo>
                  <a:pt x="0" y="1070321"/>
                </a:lnTo>
                <a:lnTo>
                  <a:pt x="0" y="0"/>
                </a:lnTo>
                <a:close/>
              </a:path>
            </a:pathLst>
          </a:custGeom>
          <a:blipFill>
            <a:blip r:embed="rId9"/>
            <a:stretch>
              <a:fillRect l="-77869" t="-31996" r="-653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F1B3E6FC-B661-F06C-7288-E5D3C871B2DF}"/>
              </a:ext>
            </a:extLst>
          </p:cNvPr>
          <p:cNvSpPr txBox="1"/>
          <p:nvPr/>
        </p:nvSpPr>
        <p:spPr>
          <a:xfrm>
            <a:off x="123859" y="2239935"/>
            <a:ext cx="3262102" cy="144487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your current conflict-resolution method align with strategies from this module?</a:t>
            </a:r>
          </a:p>
        </p:txBody>
      </p:sp>
      <p:sp>
        <p:nvSpPr>
          <p:cNvPr id="11" name="TextBox 11">
            <a:extLst>
              <a:ext uri="{FF2B5EF4-FFF2-40B4-BE49-F238E27FC236}">
                <a16:creationId xmlns:a16="http://schemas.microsoft.com/office/drawing/2014/main" id="{CA40023C-552B-1608-AE60-BA78786A5986}"/>
              </a:ext>
            </a:extLst>
          </p:cNvPr>
          <p:cNvSpPr txBox="1"/>
          <p:nvPr/>
        </p:nvSpPr>
        <p:spPr>
          <a:xfrm>
            <a:off x="207046" y="5463852"/>
            <a:ext cx="4408168" cy="1092449"/>
          </a:xfrm>
          <a:prstGeom prst="rect">
            <a:avLst/>
          </a:prstGeom>
        </p:spPr>
        <p:txBody>
          <a:bodyPr lIns="0" tIns="0" rIns="0" bIns="0" rtlCol="0" anchor="t">
            <a:spAutoFit/>
          </a:bodyPr>
          <a:lstStyle/>
          <a:p>
            <a:pPr marL="0" marR="0" lvl="0" indent="0" algn="l" defTabSz="914400" rtl="0" eaLnBrk="1" fontAlgn="auto" latinLnBrk="0" hangingPunct="1">
              <a:lnSpc>
                <a:spcPts val="278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new strategies might you incorporate?</a:t>
            </a:r>
          </a:p>
        </p:txBody>
      </p:sp>
      <p:sp>
        <p:nvSpPr>
          <p:cNvPr id="12" name="TextBox 12">
            <a:extLst>
              <a:ext uri="{FF2B5EF4-FFF2-40B4-BE49-F238E27FC236}">
                <a16:creationId xmlns:a16="http://schemas.microsoft.com/office/drawing/2014/main" id="{EB6B8701-5DA5-B617-D6B8-B3C800184632}"/>
              </a:ext>
            </a:extLst>
          </p:cNvPr>
          <p:cNvSpPr txBox="1"/>
          <p:nvPr/>
        </p:nvSpPr>
        <p:spPr>
          <a:xfrm>
            <a:off x="207046" y="4380531"/>
            <a:ext cx="2425601" cy="387599"/>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it differ?</a:t>
            </a:r>
          </a:p>
        </p:txBody>
      </p:sp>
    </p:spTree>
    <p:extLst>
      <p:ext uri="{BB962C8B-B14F-4D97-AF65-F5344CB8AC3E}">
        <p14:creationId xmlns:p14="http://schemas.microsoft.com/office/powerpoint/2010/main" val="3495630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a:extLst>
            <a:ext uri="{FF2B5EF4-FFF2-40B4-BE49-F238E27FC236}">
              <a16:creationId xmlns:a16="http://schemas.microsoft.com/office/drawing/2014/main" id="{82AAF72A-8B0F-25E9-A2E7-D0FA082F79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11DC9E-9D4A-D8A7-0798-E7664C00001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9660" r="-1792" b="-789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4C39AE0-C006-96B9-4759-9320555F584F}"/>
              </a:ext>
            </a:extLst>
          </p:cNvPr>
          <p:cNvSpPr/>
          <p:nvPr/>
        </p:nvSpPr>
        <p:spPr>
          <a:xfrm>
            <a:off x="7029897" y="284620"/>
            <a:ext cx="2415304" cy="3157234"/>
          </a:xfrm>
          <a:custGeom>
            <a:avLst/>
            <a:gdLst/>
            <a:ahLst/>
            <a:cxnLst/>
            <a:rect l="l" t="t" r="r" b="b"/>
            <a:pathLst>
              <a:path w="2415304" h="3157234">
                <a:moveTo>
                  <a:pt x="0" y="0"/>
                </a:moveTo>
                <a:lnTo>
                  <a:pt x="2415304" y="0"/>
                </a:lnTo>
                <a:lnTo>
                  <a:pt x="2415304" y="3157234"/>
                </a:lnTo>
                <a:lnTo>
                  <a:pt x="0" y="3157234"/>
                </a:lnTo>
                <a:lnTo>
                  <a:pt x="0" y="0"/>
                </a:lnTo>
                <a:close/>
              </a:path>
            </a:pathLst>
          </a:custGeom>
          <a:blipFill>
            <a:blip r:embed="rId4"/>
            <a:stretch>
              <a:fillRect/>
            </a:stretch>
          </a:blipFill>
          <a:ln w="38100" cap="sq">
            <a:solidFill>
              <a:srgbClr val="5D6FA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D533C83F-A602-BB21-1A9F-BDEFF2D7AAD1}"/>
              </a:ext>
            </a:extLst>
          </p:cNvPr>
          <p:cNvGrpSpPr/>
          <p:nvPr/>
        </p:nvGrpSpPr>
        <p:grpSpPr>
          <a:xfrm>
            <a:off x="394237" y="0"/>
            <a:ext cx="1861573" cy="1279408"/>
            <a:chOff x="0" y="0"/>
            <a:chExt cx="2482097" cy="1705878"/>
          </a:xfrm>
        </p:grpSpPr>
        <p:sp>
          <p:nvSpPr>
            <p:cNvPr id="5" name="Freeform 5">
              <a:extLst>
                <a:ext uri="{FF2B5EF4-FFF2-40B4-BE49-F238E27FC236}">
                  <a16:creationId xmlns:a16="http://schemas.microsoft.com/office/drawing/2014/main" id="{5419A2D6-6FA1-A074-1633-3133C4A84073}"/>
                </a:ext>
              </a:extLst>
            </p:cNvPr>
            <p:cNvSpPr/>
            <p:nvPr/>
          </p:nvSpPr>
          <p:spPr>
            <a:xfrm>
              <a:off x="0" y="0"/>
              <a:ext cx="2482097" cy="1705878"/>
            </a:xfrm>
            <a:custGeom>
              <a:avLst/>
              <a:gdLst/>
              <a:ahLst/>
              <a:cxnLst/>
              <a:rect l="l" t="t" r="r" b="b"/>
              <a:pathLst>
                <a:path w="2482097" h="1705878">
                  <a:moveTo>
                    <a:pt x="0" y="0"/>
                  </a:moveTo>
                  <a:lnTo>
                    <a:pt x="2482097" y="0"/>
                  </a:lnTo>
                  <a:lnTo>
                    <a:pt x="2482097" y="1705878"/>
                  </a:lnTo>
                  <a:lnTo>
                    <a:pt x="0" y="1705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6635A16A-1C69-2343-D102-F1DC1ECC8983}"/>
                </a:ext>
              </a:extLst>
            </p:cNvPr>
            <p:cNvSpPr txBox="1"/>
            <p:nvPr/>
          </p:nvSpPr>
          <p:spPr>
            <a:xfrm>
              <a:off x="48447" y="266546"/>
              <a:ext cx="2385203" cy="1106111"/>
            </a:xfrm>
            <a:prstGeom prst="rect">
              <a:avLst/>
            </a:prstGeom>
          </p:spPr>
          <p:txBody>
            <a:bodyPr lIns="0" tIns="0" rIns="0" bIns="0" rtlCol="0" anchor="t">
              <a:spAutoFit/>
            </a:bodyPr>
            <a:lstStyle/>
            <a:p>
              <a:pPr marL="0" marR="0" lvl="0" indent="0" algn="ctr" defTabSz="914400" rtl="0" eaLnBrk="1" fontAlgn="auto" latinLnBrk="0" hangingPunct="1">
                <a:lnSpc>
                  <a:spcPts val="2193"/>
                </a:lnSpc>
                <a:spcBef>
                  <a:spcPts val="0"/>
                </a:spcBef>
                <a:spcAft>
                  <a:spcPts val="0"/>
                </a:spcAft>
                <a:buClrTx/>
                <a:buSzTx/>
                <a:buFontTx/>
                <a:buNone/>
                <a:tabLst/>
                <a:defRPr/>
              </a:pPr>
              <a:r>
                <a:rPr kumimoji="0" lang="en-US" sz="15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a:t>
              </a:r>
            </a:p>
            <a:p>
              <a:pPr marL="0" marR="0" lvl="0" indent="0" algn="ctr" defTabSz="914400" rtl="0" eaLnBrk="1" fontAlgn="auto" latinLnBrk="0" hangingPunct="1">
                <a:lnSpc>
                  <a:spcPts val="2193"/>
                </a:lnSpc>
                <a:spcBef>
                  <a:spcPts val="0"/>
                </a:spcBef>
                <a:spcAft>
                  <a:spcPts val="0"/>
                </a:spcAft>
                <a:buClrTx/>
                <a:buSzTx/>
                <a:buFontTx/>
                <a:buNone/>
                <a:tabLst/>
                <a:defRPr/>
              </a:pPr>
              <a:r>
                <a:rPr kumimoji="0" lang="en-US" sz="15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Family </a:t>
              </a:r>
            </a:p>
            <a:p>
              <a:pPr marL="0" marR="0" lvl="0" indent="0" algn="ctr" defTabSz="914400" rtl="0" eaLnBrk="1" fontAlgn="auto" latinLnBrk="0" hangingPunct="1">
                <a:lnSpc>
                  <a:spcPts val="2193"/>
                </a:lnSpc>
                <a:spcBef>
                  <a:spcPct val="0"/>
                </a:spcBef>
                <a:spcAft>
                  <a:spcPts val="0"/>
                </a:spcAft>
                <a:buClrTx/>
                <a:buSzTx/>
                <a:buFontTx/>
                <a:buNone/>
                <a:tabLst/>
                <a:defRPr/>
              </a:pPr>
              <a:r>
                <a:rPr kumimoji="0" lang="en-US" sz="15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Meeting </a:t>
              </a:r>
            </a:p>
          </p:txBody>
        </p:sp>
      </p:grpSp>
      <p:sp>
        <p:nvSpPr>
          <p:cNvPr id="7" name="Freeform 7">
            <a:extLst>
              <a:ext uri="{FF2B5EF4-FFF2-40B4-BE49-F238E27FC236}">
                <a16:creationId xmlns:a16="http://schemas.microsoft.com/office/drawing/2014/main" id="{A27CBD87-DCF1-5A74-2E35-461CA0CE41E7}"/>
              </a:ext>
            </a:extLst>
          </p:cNvPr>
          <p:cNvSpPr/>
          <p:nvPr/>
        </p:nvSpPr>
        <p:spPr>
          <a:xfrm>
            <a:off x="7029897" y="3904963"/>
            <a:ext cx="2415304" cy="3119102"/>
          </a:xfrm>
          <a:custGeom>
            <a:avLst/>
            <a:gdLst/>
            <a:ahLst/>
            <a:cxnLst/>
            <a:rect l="l" t="t" r="r" b="b"/>
            <a:pathLst>
              <a:path w="2415304" h="3119102">
                <a:moveTo>
                  <a:pt x="0" y="0"/>
                </a:moveTo>
                <a:lnTo>
                  <a:pt x="2415304" y="0"/>
                </a:lnTo>
                <a:lnTo>
                  <a:pt x="2415304" y="3119102"/>
                </a:lnTo>
                <a:lnTo>
                  <a:pt x="0" y="3119102"/>
                </a:lnTo>
                <a:lnTo>
                  <a:pt x="0" y="0"/>
                </a:lnTo>
                <a:close/>
              </a:path>
            </a:pathLst>
          </a:custGeom>
          <a:blipFill>
            <a:blip r:embed="rId7"/>
            <a:stretch>
              <a:fillRect/>
            </a:stretch>
          </a:blipFill>
          <a:ln w="38100" cap="sq">
            <a:solidFill>
              <a:srgbClr val="5D6FA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A68D0EB7-3727-E867-E44E-8E6E830E210D}"/>
              </a:ext>
            </a:extLst>
          </p:cNvPr>
          <p:cNvSpPr txBox="1"/>
          <p:nvPr/>
        </p:nvSpPr>
        <p:spPr>
          <a:xfrm>
            <a:off x="2506137" y="514109"/>
            <a:ext cx="3833261" cy="1444874"/>
          </a:xfrm>
          <a:prstGeom prst="rect">
            <a:avLst/>
          </a:prstGeom>
        </p:spPr>
        <p:txBody>
          <a:bodyPr lIns="0" tIns="0" rIns="0" bIns="0" rtlCol="0" anchor="t">
            <a:spAutoFit/>
          </a:bodyPr>
          <a:lstStyle/>
          <a:p>
            <a:pPr marL="429679" marR="0" lvl="1" indent="-214840" algn="l" defTabSz="914400" rtl="0" eaLnBrk="1" fontAlgn="auto" latinLnBrk="0" hangingPunct="1">
              <a:lnSpc>
                <a:spcPts val="2786"/>
              </a:lnSpc>
              <a:spcBef>
                <a:spcPts val="0"/>
              </a:spcBef>
              <a:spcAft>
                <a:spcPts val="0"/>
              </a:spcAft>
              <a:buClrTx/>
              <a:buSzTx/>
              <a:buFont typeface="Arial"/>
              <a:buChar char="•"/>
              <a:tabLst/>
              <a:defRPr/>
            </a:pPr>
            <a:r>
              <a:rPr kumimoji="0" lang="en-US" sz="19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anyone do family meetings, or did they try a family meeting? How did that go for you and your family?</a:t>
            </a:r>
          </a:p>
        </p:txBody>
      </p:sp>
      <p:sp>
        <p:nvSpPr>
          <p:cNvPr id="9" name="Freeform 9">
            <a:extLst>
              <a:ext uri="{FF2B5EF4-FFF2-40B4-BE49-F238E27FC236}">
                <a16:creationId xmlns:a16="http://schemas.microsoft.com/office/drawing/2014/main" id="{64DA0BA3-D738-8C7C-690A-62A350D25A07}"/>
              </a:ext>
            </a:extLst>
          </p:cNvPr>
          <p:cNvSpPr/>
          <p:nvPr/>
        </p:nvSpPr>
        <p:spPr>
          <a:xfrm rot="7368116" flipH="1">
            <a:off x="5498915" y="880513"/>
            <a:ext cx="1680966" cy="482577"/>
          </a:xfrm>
          <a:custGeom>
            <a:avLst/>
            <a:gdLst/>
            <a:ahLst/>
            <a:cxnLst/>
            <a:rect l="l" t="t" r="r" b="b"/>
            <a:pathLst>
              <a:path w="1680966" h="482577">
                <a:moveTo>
                  <a:pt x="1680966" y="0"/>
                </a:moveTo>
                <a:lnTo>
                  <a:pt x="0" y="0"/>
                </a:lnTo>
                <a:lnTo>
                  <a:pt x="0" y="482577"/>
                </a:lnTo>
                <a:lnTo>
                  <a:pt x="1680966" y="482577"/>
                </a:lnTo>
                <a:lnTo>
                  <a:pt x="168096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5276085F-43C6-F4EC-7C93-656871111476}"/>
              </a:ext>
            </a:extLst>
          </p:cNvPr>
          <p:cNvSpPr/>
          <p:nvPr/>
        </p:nvSpPr>
        <p:spPr>
          <a:xfrm rot="-7084041" flipH="1" flipV="1">
            <a:off x="5385957" y="2675875"/>
            <a:ext cx="2253502" cy="646943"/>
          </a:xfrm>
          <a:custGeom>
            <a:avLst/>
            <a:gdLst/>
            <a:ahLst/>
            <a:cxnLst/>
            <a:rect l="l" t="t" r="r" b="b"/>
            <a:pathLst>
              <a:path w="2253502" h="646943">
                <a:moveTo>
                  <a:pt x="2253502" y="646943"/>
                </a:moveTo>
                <a:lnTo>
                  <a:pt x="0" y="646943"/>
                </a:lnTo>
                <a:lnTo>
                  <a:pt x="0" y="0"/>
                </a:lnTo>
                <a:lnTo>
                  <a:pt x="2253502" y="0"/>
                </a:lnTo>
                <a:lnTo>
                  <a:pt x="2253502" y="64694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682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B1ACAD"/>
        </a:solidFill>
        <a:effectLst/>
      </p:bgPr>
    </p:bg>
    <p:spTree>
      <p:nvGrpSpPr>
        <p:cNvPr id="1" name="">
          <a:extLst>
            <a:ext uri="{FF2B5EF4-FFF2-40B4-BE49-F238E27FC236}">
              <a16:creationId xmlns:a16="http://schemas.microsoft.com/office/drawing/2014/main" id="{2E04822E-CC29-6822-9B58-034A3C30E3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C81C40-71D6-FDB2-3F56-27E6245CE0A6}"/>
              </a:ext>
            </a:extLst>
          </p:cNvPr>
          <p:cNvSpPr/>
          <p:nvPr/>
        </p:nvSpPr>
        <p:spPr>
          <a:xfrm>
            <a:off x="0" y="0"/>
            <a:ext cx="9753600" cy="7305858"/>
          </a:xfrm>
          <a:custGeom>
            <a:avLst/>
            <a:gdLst/>
            <a:ahLst/>
            <a:cxnLst/>
            <a:rect l="l" t="t" r="r" b="b"/>
            <a:pathLst>
              <a:path w="9753600" h="7305858">
                <a:moveTo>
                  <a:pt x="0" y="0"/>
                </a:moveTo>
                <a:lnTo>
                  <a:pt x="9753600" y="0"/>
                </a:lnTo>
                <a:lnTo>
                  <a:pt x="9753600" y="7305858"/>
                </a:lnTo>
                <a:lnTo>
                  <a:pt x="0" y="7305858"/>
                </a:lnTo>
                <a:lnTo>
                  <a:pt x="0" y="0"/>
                </a:lnTo>
                <a:close/>
              </a:path>
            </a:pathLst>
          </a:custGeom>
          <a:blipFill>
            <a:blip r:embed="rId3"/>
            <a:stretch>
              <a:fillRect l="-12459" r="-12459" b="-111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5198E9F-DD70-D00F-22DD-0FBBF9F0BBC5}"/>
              </a:ext>
            </a:extLst>
          </p:cNvPr>
          <p:cNvSpPr/>
          <p:nvPr/>
        </p:nvSpPr>
        <p:spPr>
          <a:xfrm>
            <a:off x="146587" y="0"/>
            <a:ext cx="1861573" cy="1279408"/>
          </a:xfrm>
          <a:custGeom>
            <a:avLst/>
            <a:gdLst/>
            <a:ahLst/>
            <a:cxnLst/>
            <a:rect l="l" t="t" r="r" b="b"/>
            <a:pathLst>
              <a:path w="1861573" h="1279408">
                <a:moveTo>
                  <a:pt x="0" y="0"/>
                </a:moveTo>
                <a:lnTo>
                  <a:pt x="1861573" y="0"/>
                </a:lnTo>
                <a:lnTo>
                  <a:pt x="1861573" y="1279408"/>
                </a:lnTo>
                <a:lnTo>
                  <a:pt x="0" y="12794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DF10B0D-2915-601A-8FF3-87CF3505505B}"/>
              </a:ext>
            </a:extLst>
          </p:cNvPr>
          <p:cNvSpPr/>
          <p:nvPr/>
        </p:nvSpPr>
        <p:spPr>
          <a:xfrm>
            <a:off x="2323774" y="60033"/>
            <a:ext cx="5714293" cy="2685718"/>
          </a:xfrm>
          <a:custGeom>
            <a:avLst/>
            <a:gdLst/>
            <a:ahLst/>
            <a:cxnLst/>
            <a:rect l="l" t="t" r="r" b="b"/>
            <a:pathLst>
              <a:path w="5714293" h="2685718">
                <a:moveTo>
                  <a:pt x="0" y="0"/>
                </a:moveTo>
                <a:lnTo>
                  <a:pt x="5714292" y="0"/>
                </a:lnTo>
                <a:lnTo>
                  <a:pt x="5714292" y="2685718"/>
                </a:lnTo>
                <a:lnTo>
                  <a:pt x="0" y="2685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BFA30FB9-72B0-EAB9-7DC9-21AC9BB72984}"/>
              </a:ext>
            </a:extLst>
          </p:cNvPr>
          <p:cNvSpPr txBox="1"/>
          <p:nvPr/>
        </p:nvSpPr>
        <p:spPr>
          <a:xfrm>
            <a:off x="182922" y="310279"/>
            <a:ext cx="1788903" cy="747599"/>
          </a:xfrm>
          <a:prstGeom prst="rect">
            <a:avLst/>
          </a:prstGeom>
        </p:spPr>
        <p:txBody>
          <a:bodyPr lIns="0" tIns="0" rIns="0" bIns="0" rtlCol="0" anchor="t">
            <a:spAutoFit/>
          </a:bodyPr>
          <a:lstStyle/>
          <a:p>
            <a:pPr marL="0" marR="0" lvl="0" indent="0" algn="ctr" defTabSz="914400" rtl="0" eaLnBrk="1" fontAlgn="auto" latinLnBrk="0" hangingPunct="1">
              <a:lnSpc>
                <a:spcPts val="2893"/>
              </a:lnSpc>
              <a:spcBef>
                <a:spcPts val="0"/>
              </a:spcBef>
              <a:spcAft>
                <a:spcPts val="0"/>
              </a:spcAft>
              <a:buClrTx/>
              <a:buSzTx/>
              <a:buFontTx/>
              <a:buNone/>
              <a:tabLst/>
              <a:defRPr/>
            </a:pPr>
            <a:r>
              <a:rPr kumimoji="0" lang="en-US" sz="20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Summary </a:t>
            </a:r>
          </a:p>
          <a:p>
            <a:pPr marL="0" marR="0" lvl="0" indent="0" algn="ctr" defTabSz="914400" rtl="0" eaLnBrk="1" fontAlgn="auto" latinLnBrk="0" hangingPunct="1">
              <a:lnSpc>
                <a:spcPts val="2893"/>
              </a:lnSpc>
              <a:spcBef>
                <a:spcPct val="0"/>
              </a:spcBef>
              <a:spcAft>
                <a:spcPts val="0"/>
              </a:spcAft>
              <a:buClrTx/>
              <a:buSzTx/>
              <a:buFontTx/>
              <a:buNone/>
              <a:tabLst/>
              <a:defRPr/>
            </a:pPr>
            <a:r>
              <a:rPr kumimoji="0" lang="en-US" sz="206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Questions</a:t>
            </a:r>
          </a:p>
        </p:txBody>
      </p:sp>
      <p:sp>
        <p:nvSpPr>
          <p:cNvPr id="6" name="Freeform 6">
            <a:extLst>
              <a:ext uri="{FF2B5EF4-FFF2-40B4-BE49-F238E27FC236}">
                <a16:creationId xmlns:a16="http://schemas.microsoft.com/office/drawing/2014/main" id="{D6A165CB-5635-DB45-F362-8B4D8F1B065A}"/>
              </a:ext>
            </a:extLst>
          </p:cNvPr>
          <p:cNvSpPr/>
          <p:nvPr/>
        </p:nvSpPr>
        <p:spPr>
          <a:xfrm>
            <a:off x="4318298" y="74982"/>
            <a:ext cx="5284851" cy="2655821"/>
          </a:xfrm>
          <a:custGeom>
            <a:avLst/>
            <a:gdLst/>
            <a:ahLst/>
            <a:cxnLst/>
            <a:rect l="l" t="t" r="r" b="b"/>
            <a:pathLst>
              <a:path w="5284851" h="2655821">
                <a:moveTo>
                  <a:pt x="0" y="0"/>
                </a:moveTo>
                <a:lnTo>
                  <a:pt x="5284851" y="0"/>
                </a:lnTo>
                <a:lnTo>
                  <a:pt x="5284851" y="2655821"/>
                </a:lnTo>
                <a:lnTo>
                  <a:pt x="0" y="2655821"/>
                </a:lnTo>
                <a:lnTo>
                  <a:pt x="0" y="0"/>
                </a:lnTo>
                <a:close/>
              </a:path>
            </a:pathLst>
          </a:custGeom>
          <a:blipFill>
            <a:blip r:embed="rId6">
              <a:extLst>
                <a:ext uri="{96DAC541-7B7A-43D3-8B79-37D633B846F1}">
                  <asvg:svgBlip xmlns:asvg="http://schemas.microsoft.com/office/drawing/2016/SVG/main" r:embed="rId7"/>
                </a:ext>
              </a:extLst>
            </a:blip>
            <a:stretch>
              <a:fillRect l="-8125" b="-11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B377076-3A0A-5ADB-7DC0-AFDC5C3DC996}"/>
              </a:ext>
            </a:extLst>
          </p:cNvPr>
          <p:cNvSpPr/>
          <p:nvPr/>
        </p:nvSpPr>
        <p:spPr>
          <a:xfrm flipH="1">
            <a:off x="2234374" y="89930"/>
            <a:ext cx="5284851" cy="2655821"/>
          </a:xfrm>
          <a:custGeom>
            <a:avLst/>
            <a:gdLst/>
            <a:ahLst/>
            <a:cxnLst/>
            <a:rect l="l" t="t" r="r" b="b"/>
            <a:pathLst>
              <a:path w="5284851" h="2655821">
                <a:moveTo>
                  <a:pt x="5284852" y="0"/>
                </a:moveTo>
                <a:lnTo>
                  <a:pt x="0" y="0"/>
                </a:lnTo>
                <a:lnTo>
                  <a:pt x="0" y="2655821"/>
                </a:lnTo>
                <a:lnTo>
                  <a:pt x="5284852" y="2655821"/>
                </a:lnTo>
                <a:lnTo>
                  <a:pt x="5284852" y="0"/>
                </a:lnTo>
                <a:close/>
              </a:path>
            </a:pathLst>
          </a:custGeom>
          <a:blipFill>
            <a:blip r:embed="rId6">
              <a:extLst>
                <a:ext uri="{96DAC541-7B7A-43D3-8B79-37D633B846F1}">
                  <asvg:svgBlip xmlns:asvg="http://schemas.microsoft.com/office/drawing/2016/SVG/main" r:embed="rId7"/>
                </a:ext>
              </a:extLst>
            </a:blip>
            <a:stretch>
              <a:fillRect l="-8125" b="-11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FE4DB6FF-5BAC-1A3A-A253-2F57F770AD86}"/>
              </a:ext>
            </a:extLst>
          </p:cNvPr>
          <p:cNvSpPr txBox="1"/>
          <p:nvPr/>
        </p:nvSpPr>
        <p:spPr>
          <a:xfrm>
            <a:off x="2513226" y="297259"/>
            <a:ext cx="6911844" cy="2192217"/>
          </a:xfrm>
          <a:prstGeom prst="rect">
            <a:avLst/>
          </a:prstGeom>
        </p:spPr>
        <p:txBody>
          <a:bodyPr lIns="0" tIns="0" rIns="0" bIns="0" rtlCol="0" anchor="t">
            <a:spAutoFit/>
          </a:bodyPr>
          <a:lstStyle/>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topic from the module was most beneficial to you as a parent? Why?</a:t>
            </a:r>
          </a:p>
          <a:p>
            <a:pPr marL="0" marR="0" lvl="0" indent="0" algn="l" defTabSz="914400" rtl="0" eaLnBrk="1" fontAlgn="auto" latinLnBrk="0" hangingPunct="1">
              <a:lnSpc>
                <a:spcPts val="1947"/>
              </a:lnSpc>
              <a:spcBef>
                <a:spcPts val="0"/>
              </a:spcBef>
              <a:spcAft>
                <a:spcPts val="0"/>
              </a:spcAft>
              <a:buClrTx/>
              <a:buSzTx/>
              <a:buFontTx/>
              <a:buNone/>
              <a:tabLst/>
              <a:defRPr/>
            </a:pPr>
            <a:endPar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will help you achieve your family goals?</a:t>
            </a:r>
          </a:p>
          <a:p>
            <a:pPr marL="0" marR="0" lvl="0" indent="0" algn="l" defTabSz="914400" rtl="0" eaLnBrk="1" fontAlgn="auto" latinLnBrk="0" hangingPunct="1">
              <a:lnSpc>
                <a:spcPts val="1947"/>
              </a:lnSpc>
              <a:spcBef>
                <a:spcPts val="0"/>
              </a:spcBef>
              <a:spcAft>
                <a:spcPts val="0"/>
              </a:spcAft>
              <a:buClrTx/>
              <a:buSzTx/>
              <a:buFontTx/>
              <a:buNone/>
              <a:tabLst/>
              <a:defRPr/>
            </a:pPr>
            <a:endPar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changes have you noticed in your interactions with your child?</a:t>
            </a:r>
          </a:p>
          <a:p>
            <a:pPr marL="0" marR="0" lvl="0" indent="0" algn="l" defTabSz="914400" rtl="0" eaLnBrk="1" fontAlgn="auto" latinLnBrk="0" hangingPunct="1">
              <a:lnSpc>
                <a:spcPts val="1947"/>
              </a:lnSpc>
              <a:spcBef>
                <a:spcPts val="0"/>
              </a:spcBef>
              <a:spcAft>
                <a:spcPts val="0"/>
              </a:spcAft>
              <a:buClrTx/>
              <a:buSzTx/>
              <a:buFontTx/>
              <a:buNone/>
              <a:tabLst/>
              <a:defRPr/>
            </a:pPr>
            <a:endPar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92858" marR="0" lvl="1" indent="-196429" algn="l" defTabSz="914400" rtl="0" eaLnBrk="1" fontAlgn="auto" latinLnBrk="0" hangingPunct="1">
              <a:lnSpc>
                <a:spcPts val="1947"/>
              </a:lnSpc>
              <a:spcBef>
                <a:spcPts val="0"/>
              </a:spcBef>
              <a:spcAft>
                <a:spcPts val="0"/>
              </a:spcAft>
              <a:buClrTx/>
              <a:buSzTx/>
              <a:buFont typeface="Arial"/>
              <a:buChar char="•"/>
              <a:tabLst/>
              <a:defRPr/>
            </a:pPr>
            <a:r>
              <a:rPr kumimoji="0" lang="en-US" sz="181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your child’s response to your parenting changed?</a:t>
            </a:r>
          </a:p>
        </p:txBody>
      </p:sp>
    </p:spTree>
    <p:extLst>
      <p:ext uri="{BB962C8B-B14F-4D97-AF65-F5344CB8AC3E}">
        <p14:creationId xmlns:p14="http://schemas.microsoft.com/office/powerpoint/2010/main" val="22123218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endParaRPr lang="en-US"/>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endParaRPr lang="en-US"/>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algn="ctr">
              <a:lnSpc>
                <a:spcPts val="5485"/>
              </a:lnSpc>
              <a:spcBef>
                <a:spcPct val="0"/>
              </a:spcBef>
            </a:pPr>
            <a:r>
              <a:rPr lang="en-US" sz="3918" b="1">
                <a:solidFill>
                  <a:srgbClr val="303B71"/>
                </a:solidFill>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endParaRPr lang="en-US"/>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endParaRPr lang="en-US"/>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4060894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138905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6293</TotalTime>
  <Words>16260</Words>
  <Application>Microsoft Office PowerPoint</Application>
  <PresentationFormat>Custom</PresentationFormat>
  <Paragraphs>1251</Paragraphs>
  <Slides>86</Slides>
  <Notes>86</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lastModifiedBy>Wolbert, Evie Diane</cp:lastModifiedBy>
  <cp:revision>172</cp:revision>
  <dcterms:created xsi:type="dcterms:W3CDTF">2006-08-16T00:00:00Z</dcterms:created>
  <dcterms:modified xsi:type="dcterms:W3CDTF">2025-02-24T19:22:28Z</dcterms:modified>
  <dc:identifier>DAGHMrpNIvI</dc:identifier>
</cp:coreProperties>
</file>