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2"/>
  </p:notesMasterIdLst>
  <p:sldIdLst>
    <p:sldId id="272" r:id="rId2"/>
    <p:sldId id="273" r:id="rId3"/>
    <p:sldId id="257" r:id="rId4"/>
    <p:sldId id="277" r:id="rId5"/>
    <p:sldId id="279" r:id="rId6"/>
    <p:sldId id="259" r:id="rId7"/>
    <p:sldId id="260" r:id="rId8"/>
    <p:sldId id="261" r:id="rId9"/>
    <p:sldId id="262" r:id="rId10"/>
    <p:sldId id="270" r:id="rId11"/>
    <p:sldId id="265" r:id="rId12"/>
    <p:sldId id="280" r:id="rId13"/>
    <p:sldId id="269" r:id="rId14"/>
    <p:sldId id="281" r:id="rId15"/>
    <p:sldId id="271" r:id="rId16"/>
    <p:sldId id="282" r:id="rId17"/>
    <p:sldId id="283" r:id="rId18"/>
    <p:sldId id="298" r:id="rId19"/>
    <p:sldId id="299" r:id="rId20"/>
    <p:sldId id="300" r:id="rId21"/>
    <p:sldId id="302" r:id="rId22"/>
    <p:sldId id="303" r:id="rId23"/>
    <p:sldId id="304" r:id="rId24"/>
    <p:sldId id="305" r:id="rId25"/>
    <p:sldId id="301" r:id="rId26"/>
    <p:sldId id="306" r:id="rId27"/>
    <p:sldId id="307" r:id="rId28"/>
    <p:sldId id="258"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46" r:id="rId59"/>
    <p:sldId id="337" r:id="rId60"/>
    <p:sldId id="338" r:id="rId61"/>
    <p:sldId id="256" r:id="rId62"/>
    <p:sldId id="278" r:id="rId63"/>
    <p:sldId id="340" r:id="rId64"/>
    <p:sldId id="341" r:id="rId65"/>
    <p:sldId id="342" r:id="rId66"/>
    <p:sldId id="343" r:id="rId67"/>
    <p:sldId id="344" r:id="rId68"/>
    <p:sldId id="356" r:id="rId69"/>
    <p:sldId id="345" r:id="rId70"/>
    <p:sldId id="347" r:id="rId71"/>
    <p:sldId id="348" r:id="rId72"/>
    <p:sldId id="349" r:id="rId73"/>
    <p:sldId id="350" r:id="rId74"/>
    <p:sldId id="351" r:id="rId75"/>
    <p:sldId id="352" r:id="rId76"/>
    <p:sldId id="353" r:id="rId77"/>
    <p:sldId id="354" r:id="rId78"/>
    <p:sldId id="275" r:id="rId79"/>
    <p:sldId id="357" r:id="rId80"/>
    <p:sldId id="276"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749FDE-6C31-C0B2-0117-B2F119AA57C5}" name="Wolbert, Evie Diane" initials="EW" userId="S::edj114@psu.edu::102f0402-31d0-4b21-b106-54d95bb4d9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AF0C82-7806-4410-9E33-E3A908070E28}" v="196" dt="2025-06-05T12:46:45.775"/>
    <p1510:client id="{C58DFF59-2960-4D8B-940F-13001420C031}" v="12" dt="2025-06-04T14:40:19.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B912E-21C5-471E-97E0-06DB7F2D1467}" type="datetimeFigureOut">
              <a:rPr lang="en-US" smtClean="0"/>
              <a:t>6/5/2025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41438-DD07-43A5-8293-D12AC8211A99}" type="slidenum">
              <a:rPr lang="en-US" smtClean="0"/>
              <a:t>‹#›</a:t>
            </a:fld>
            <a:endParaRPr lang="en-US"/>
          </a:p>
        </p:txBody>
      </p:sp>
    </p:spTree>
    <p:extLst>
      <p:ext uri="{BB962C8B-B14F-4D97-AF65-F5344CB8AC3E}">
        <p14:creationId xmlns:p14="http://schemas.microsoft.com/office/powerpoint/2010/main" val="55051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thrive.psu.edu/supplemental-modules/"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0092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Modules 1 &amp; 2, “Introduction and Communication,"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Branch Out Parent Workbook and Syllabus related to these topics </a:t>
            </a:r>
          </a:p>
          <a:p>
            <a:endParaRPr lang="en-US"/>
          </a:p>
          <a:p>
            <a:r>
              <a:rPr lang="en-US" b="1"/>
              <a:t>Step 3 Clarification</a:t>
            </a:r>
            <a:r>
              <a:rPr lang="en-US"/>
              <a:t>: Assign workbook discussion questions</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97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b="0"/>
          </a:p>
          <a:p>
            <a:r>
              <a:rPr lang="en-US" b="0" i="1"/>
              <a:t>*</a:t>
            </a:r>
            <a:r>
              <a:rPr lang="en-US" i="1"/>
              <a:t>If any of your participants are not registered, walk them through the process. Ensure they can log in and find the information they need to get started. Detailed instructions for creating a Thrive account and registering for Sprout are in Appendix D: Sprout Parent Workbook and Syllabus.</a:t>
            </a:r>
            <a:endParaRPr lang="en-US" b="0" i="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3285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r>
              <a:rPr lang="en-US" i="1"/>
              <a:t>Welcome back, families! We’re glad to see for our second meeting. </a:t>
            </a:r>
          </a:p>
          <a:p>
            <a:endParaRPr lang="en-US" i="1"/>
          </a:p>
          <a:p>
            <a:r>
              <a:rPr lang="en-US" b="1"/>
              <a:t>Review Meeting 2 Agenda:</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5625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u="sng"/>
              <a:t>Example language:</a:t>
            </a:r>
          </a:p>
          <a:p>
            <a:endParaRPr lang="en-US"/>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endParaRPr lang="en-US"/>
          </a:p>
          <a:p>
            <a:pPr lvl="1"/>
            <a:r>
              <a:rPr lang="en-US" b="1"/>
              <a:t>Consistency is key: </a:t>
            </a:r>
            <a:r>
              <a:rPr lang="en-US"/>
              <a:t>Regularly applying the strategies ensures the best chance for success. </a:t>
            </a:r>
          </a:p>
          <a:p>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way to make the adolescent years more enjoyable and less stressful for you and </a:t>
            </a:r>
          </a:p>
          <a:p>
            <a:r>
              <a:rPr lang="en-US"/>
              <a:t>your child is to intentionally create an environment that promotes trust and communication. You can encourage communication by using a daily check-in. </a:t>
            </a:r>
          </a:p>
          <a:p>
            <a:endParaRPr lang="en-US"/>
          </a:p>
          <a:p>
            <a:pPr marL="171450" indent="-171450">
              <a:buFont typeface="Arial" panose="020B0604020202020204" pitchFamily="34" charset="0"/>
              <a:buChar char="•"/>
            </a:pPr>
            <a:r>
              <a:rPr lang="en-US"/>
              <a:t>Do you practice daily check-ins with your child? If so, what topics do you </a:t>
            </a:r>
          </a:p>
          <a:p>
            <a:r>
              <a:rPr lang="en-US"/>
              <a:t>discuss? </a:t>
            </a:r>
          </a:p>
          <a:p>
            <a:endParaRPr lang="en-US"/>
          </a:p>
          <a:p>
            <a:pPr marL="171450" indent="-171450">
              <a:buFont typeface="Arial" panose="020B0604020202020204" pitchFamily="34" charset="0"/>
              <a:buChar char="•"/>
            </a:pPr>
            <a:r>
              <a:rPr lang="en-US"/>
              <a:t>For those of you who are new to the concept of a daily check-in, did you try it </a:t>
            </a:r>
          </a:p>
          <a:p>
            <a:r>
              <a:rPr lang="en-US"/>
              <a:t>with your child? Did you use the Daily Agenda template? How did your child </a:t>
            </a:r>
          </a:p>
          <a:p>
            <a:r>
              <a:rPr lang="en-US"/>
              <a:t>respond? </a:t>
            </a:r>
          </a:p>
          <a:p>
            <a:endParaRPr lang="en-US"/>
          </a:p>
          <a:p>
            <a:pPr marL="171450" indent="-171450">
              <a:buFont typeface="Arial" panose="020B0604020202020204" pitchFamily="34" charset="0"/>
              <a:buChar char="•"/>
            </a:pPr>
            <a:r>
              <a:rPr lang="en-US"/>
              <a:t>What are the potential benefits your family might experience by incorporating </a:t>
            </a:r>
          </a:p>
          <a:p>
            <a:r>
              <a:rPr lang="en-US"/>
              <a:t>a daily check-in into your household routine?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409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Module 2 describes additional strategies you can use to create an environment that promotes trust and communication such as planned family activities; rituals; and routines, like family meals, Friday movie nights, and family hikes. </a:t>
            </a:r>
          </a:p>
          <a:p>
            <a:endParaRPr lang="en-US"/>
          </a:p>
          <a:p>
            <a:pPr marL="171450" indent="-171450">
              <a:buFont typeface="Arial" panose="020B0604020202020204" pitchFamily="34" charset="0"/>
              <a:buChar char="•"/>
            </a:pPr>
            <a:r>
              <a:rPr lang="en-US"/>
              <a:t>What kinds of activities does your family participate in together?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Are there any new or additional activities you would like to start doing together as a family?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5948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Trust within communication is very important - especially to an adolescent. As a parent, you may increase the likelihood that your child will discuss difficult topics with you if your child understands and are comfortable with the boundaries you establish regarding your conversations. </a:t>
            </a:r>
          </a:p>
          <a:p>
            <a:endParaRPr lang="en-US"/>
          </a:p>
          <a:p>
            <a:r>
              <a:rPr lang="en-US"/>
              <a:t>Confidentiality is one boundary that was discussed in the module. </a:t>
            </a:r>
          </a:p>
          <a:p>
            <a:endParaRPr lang="en-US"/>
          </a:p>
          <a:p>
            <a:pPr marL="171450" indent="-171450">
              <a:buFont typeface="Arial" panose="020B0604020202020204" pitchFamily="34" charset="0"/>
              <a:buChar char="•"/>
            </a:pPr>
            <a:r>
              <a:rPr lang="en-US"/>
              <a:t>Have you discussed your confidentiality boundaries with your child? If so, is your child aware of the steps that will be followed if you need to break confidentiality? Does your child understand the reason for and the importance of breaking that confidentiality?</a:t>
            </a:r>
          </a:p>
          <a:p>
            <a:endParaRPr lang="en-US"/>
          </a:p>
          <a:p>
            <a:r>
              <a:rPr lang="en-US"/>
              <a:t>The module also introduced the concept of “non-negotiable” rules in your home.</a:t>
            </a:r>
          </a:p>
          <a:p>
            <a:pPr marL="171450" indent="-171450">
              <a:buFont typeface="Arial" panose="020B0604020202020204" pitchFamily="34" charset="0"/>
              <a:buChar char="•"/>
            </a:pPr>
            <a:r>
              <a:rPr lang="en-US"/>
              <a:t>Are there rules in your house that you consider “non-negotiable”? What is your reasoning behind those rules?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1911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2437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I-statements are a great way to start a conversation in a positive manner.</a:t>
            </a:r>
          </a:p>
          <a:p>
            <a:endParaRPr lang="en-US"/>
          </a:p>
          <a:p>
            <a:r>
              <a:rPr lang="en-US"/>
              <a:t>The I-statement formula is: I (Emotion) — when (Behavior) — I (How the Behavior Affects Me)…..and I Need (Requested Behavior). In the parent workbook, you were asked to rephrase a statement you made to your child that was not well received. </a:t>
            </a:r>
          </a:p>
          <a:p>
            <a:endParaRPr lang="en-US"/>
          </a:p>
          <a:p>
            <a:pPr marL="171450" indent="-171450">
              <a:buFont typeface="Arial" panose="020B0604020202020204" pitchFamily="34" charset="0"/>
              <a:buChar char="•"/>
            </a:pPr>
            <a:r>
              <a:rPr lang="en-US"/>
              <a:t>Does anyone want to share how they would rephrase something they said to their child into an I-Statement?</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3630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practice positive communication by rephrasing a few statements using I-statements. </a:t>
            </a:r>
          </a:p>
          <a:p>
            <a:endParaRPr lang="en-US"/>
          </a:p>
          <a:p>
            <a:pPr marL="228600" indent="-228600">
              <a:buAutoNum type="arabicPeriod"/>
            </a:pPr>
            <a:r>
              <a:rPr lang="en-US"/>
              <a:t>Your room is such a mess! Why can’t you clean up after yourself? (Example: I feel disappointed to see your new clothes on the floor in your room. Money is tight right now, and I want to make sure we make the most of what we buy. Can I get your help to make sure your clothes maintain their good condition by putting them away in your closet?) </a:t>
            </a:r>
          </a:p>
          <a:p>
            <a:pPr marL="228600" indent="-228600">
              <a:buAutoNum type="arabicPeriod"/>
            </a:pPr>
            <a:endParaRPr lang="en-US"/>
          </a:p>
          <a:p>
            <a:pPr marL="228600" indent="-228600">
              <a:buAutoNum type="arabicPeriod"/>
            </a:pPr>
            <a:r>
              <a:rPr lang="en-US"/>
              <a:t>Hurry up! We are always waiting on you to get out the door. (Example: I feel stressed when we run behind schedule. I worry that if you’re late to school, you’ll miss something important. What can we do to make our morning run more smoothly, so we can get out the door on time?) </a:t>
            </a:r>
          </a:p>
          <a:p>
            <a:pPr marL="228600" indent="-228600">
              <a:buAutoNum type="arabicPeriod"/>
            </a:pPr>
            <a:endParaRPr lang="en-US"/>
          </a:p>
          <a:p>
            <a:pPr marL="228600" indent="-228600">
              <a:buAutoNum type="arabicPeriod"/>
            </a:pPr>
            <a:r>
              <a:rPr lang="en-US"/>
              <a:t>How many times do I need to remind you to do your homework? (Example: I feel worried about your commitment to getting your homework done on your own. If your grades suffer, you may need to do extra work or even summer school. What can I do to help you get started on your homework without reminders?)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2436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Active listening can help you build trust in your parent-child relationship, can help you better understand what your child needs, and can help you find solutions together. Active listening can also prevent or diffuse conflicts. </a:t>
            </a:r>
          </a:p>
          <a:p>
            <a:endParaRPr lang="en-US"/>
          </a:p>
          <a:p>
            <a:r>
              <a:rPr lang="en-US"/>
              <a:t>The Parent Toolkit in this section contains a resource that outlines four steps to help you actively listen to your adolescent. </a:t>
            </a:r>
          </a:p>
          <a:p>
            <a:endParaRPr lang="en-US"/>
          </a:p>
          <a:p>
            <a:r>
              <a:rPr lang="en-US"/>
              <a:t>The four steps are as follows: </a:t>
            </a:r>
          </a:p>
          <a:p>
            <a:pPr marL="228600" indent="-228600">
              <a:buAutoNum type="arabicPeriod"/>
            </a:pPr>
            <a:r>
              <a:rPr lang="en-US"/>
              <a:t>Be present and limit distractions</a:t>
            </a:r>
          </a:p>
          <a:p>
            <a:pPr marL="228600" indent="-228600">
              <a:buAutoNum type="arabicPeriod"/>
            </a:pPr>
            <a:r>
              <a:rPr lang="en-US"/>
              <a:t>Listen with intent</a:t>
            </a:r>
          </a:p>
          <a:p>
            <a:pPr marL="228600" indent="-228600">
              <a:buAutoNum type="arabicPeriod"/>
            </a:pPr>
            <a:r>
              <a:rPr lang="en-US"/>
              <a:t>Withhold judgment</a:t>
            </a:r>
          </a:p>
          <a:p>
            <a:pPr marL="228600" indent="-228600">
              <a:buAutoNum type="arabicPeriod"/>
            </a:pPr>
            <a:r>
              <a:rPr lang="en-US"/>
              <a:t>Paraphrase what was said</a:t>
            </a:r>
          </a:p>
          <a:p>
            <a:pPr marL="228600" indent="-228600">
              <a:buAutoNum type="arabicPeriod"/>
            </a:pPr>
            <a:endParaRPr lang="en-US"/>
          </a:p>
          <a:p>
            <a:pPr marL="171450" indent="-171450">
              <a:buFont typeface="Arial" panose="020B0604020202020204" pitchFamily="34" charset="0"/>
              <a:buChar char="•"/>
            </a:pPr>
            <a:r>
              <a:rPr lang="en-US"/>
              <a:t>Was anyone able to practice active listening with their child this week? </a:t>
            </a:r>
          </a:p>
          <a:p>
            <a:pPr marL="171450" indent="-171450">
              <a:buFont typeface="Arial" panose="020B0604020202020204" pitchFamily="34" charset="0"/>
              <a:buChar char="•"/>
            </a:pPr>
            <a:r>
              <a:rPr lang="en-US"/>
              <a:t>How did you feel when conversing with your child while using active listening? </a:t>
            </a:r>
          </a:p>
          <a:p>
            <a:pPr marL="171450" indent="-171450">
              <a:buFont typeface="Arial" panose="020B0604020202020204" pitchFamily="34" charset="0"/>
              <a:buChar char="•"/>
            </a:pPr>
            <a:r>
              <a:rPr lang="en-US"/>
              <a:t>How did your child respond? </a:t>
            </a:r>
          </a:p>
          <a:p>
            <a:pPr marL="171450" indent="-171450">
              <a:buFont typeface="Arial" panose="020B0604020202020204" pitchFamily="34" charset="0"/>
              <a:buChar char="•"/>
            </a:pPr>
            <a:r>
              <a:rPr lang="en-US"/>
              <a:t>Did you find any of the steps to be easier or more challenging than others? </a:t>
            </a:r>
          </a:p>
          <a:p>
            <a:pPr marL="228600" indent="-228600">
              <a:buAutoNum type="arabicPeriod"/>
            </a:pPr>
            <a:endParaRPr lang="en-US"/>
          </a:p>
          <a:p>
            <a:pPr marL="228600" indent="-228600">
              <a:buAutoNum type="arabicPeriod"/>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9135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Module 2 shares multiple examples of parent statements, information regarding the parent’s intent, and explanations for how the phrase that was spoken may have impacted the child. When you are communicating with your adolescent, sometimes, what you mean – your intent – and what your child hears – the impact – are two different things. You were asked to think about a recent conversation with your child in which you may have said something that was not received the way in which you intended. </a:t>
            </a:r>
          </a:p>
          <a:p>
            <a:endParaRPr lang="en-US"/>
          </a:p>
          <a:p>
            <a:pPr marL="171450" indent="-171450">
              <a:buFont typeface="Arial" panose="020B0604020202020204" pitchFamily="34" charset="0"/>
              <a:buChar char="•"/>
            </a:pPr>
            <a:r>
              <a:rPr lang="en-US"/>
              <a:t>Does anyone want to share about their experience?</a:t>
            </a:r>
          </a:p>
          <a:p>
            <a:pPr marL="171450" indent="-171450">
              <a:buFont typeface="Arial" panose="020B0604020202020204" pitchFamily="34" charset="0"/>
              <a:buChar char="•"/>
            </a:pPr>
            <a:r>
              <a:rPr lang="en-US"/>
              <a:t> How could you have said it better? </a:t>
            </a:r>
          </a:p>
          <a:p>
            <a:pPr marL="171450" indent="-171450">
              <a:buFont typeface="Arial" panose="020B0604020202020204" pitchFamily="34" charset="0"/>
              <a:buChar char="•"/>
            </a:pPr>
            <a:r>
              <a:rPr lang="en-US"/>
              <a:t>What impact do you think the revised statement might have had on your child?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0912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Modules 3 &amp; 4, “Developmental Milestones &amp; Mental Health,"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Branch Out Parent Workbook and Syllabus related to these topics </a:t>
            </a:r>
          </a:p>
          <a:p>
            <a:endParaRPr lang="en-US"/>
          </a:p>
          <a:p>
            <a:r>
              <a:rPr lang="en-US" b="1"/>
              <a:t>Step 3 Clarification</a:t>
            </a:r>
            <a:r>
              <a:rPr lang="en-US"/>
              <a:t>: Assign workbook discussion questions.</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97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2676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Choose one bullet point to display (the first bullet point is for in-person, the second is for virtual). </a:t>
            </a:r>
          </a:p>
          <a:p>
            <a:endParaRPr lang="en-US"/>
          </a:p>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084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Welcome back, everyone! We're glad to see you for our third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and review of ground rules are optional for today's session. If you prefer to skip these, simply remove the first bullet points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We'll also outline and assign the homework for our next meeting, ensuring everyone is prepared and clear on the expectations.</a:t>
            </a:r>
          </a:p>
          <a:p>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Today's Agenda</a:t>
            </a:r>
            <a:r>
              <a:rPr lang="en-US"/>
              <a:t>: </a:t>
            </a:r>
            <a:r>
              <a:rPr lang="en-US" i="1"/>
              <a:t>After our initial activities, we will discuss the workbook questions based on your experiences with the last set of homework followed by an explanation of the homework for our next meeting. Let’s get started!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4273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Welcome</a:t>
            </a:r>
            <a:r>
              <a:rPr lang="en-US"/>
              <a:t>: Introduce yourself and thank participants for choosing to be a part of the Sprout Parenting Program. Explain that Meeting 1 will provide an overview of the program, who is in our group, and what is expected of parents who participate. We will discuss the materials you received and provide instructions on how to use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Encourage participants to ask questions as they arise or to jot them down and ask at the end of the meeting.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32662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u="sng"/>
              <a:t>Example language:</a:t>
            </a:r>
          </a:p>
          <a:p>
            <a:endParaRPr lang="en-US" i="1"/>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pPr lvl="1"/>
            <a:endParaRPr lang="en-US"/>
          </a:p>
          <a:p>
            <a:pPr lvl="1"/>
            <a:r>
              <a:rPr lang="en-US" b="1"/>
              <a:t>Consistency is key: </a:t>
            </a:r>
            <a:r>
              <a:rPr lang="en-US"/>
              <a:t>Regularly applying the strategies ensures the best chance for success. </a:t>
            </a:r>
          </a:p>
          <a:p>
            <a:pPr lvl="1"/>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most significant milestones that all adolescents experience is puberty.  Every child is unique and will develop on their own timeline. These changes can take up to 4 years to complete! Think about your own experience as you went through puberty. </a:t>
            </a:r>
          </a:p>
          <a:p>
            <a:endParaRPr lang="en-US"/>
          </a:p>
          <a:p>
            <a:pPr marL="171450" indent="-171450">
              <a:buFont typeface="Arial" panose="020B0604020202020204" pitchFamily="34" charset="0"/>
              <a:buChar char="•"/>
            </a:pPr>
            <a:r>
              <a:rPr lang="en-US"/>
              <a:t>What conversations did you have, or wish you would have had, with your parent or caregiver about how your body was changing? </a:t>
            </a:r>
          </a:p>
          <a:p>
            <a:pPr marL="171450" indent="-171450">
              <a:buFont typeface="Arial" panose="020B0604020202020204" pitchFamily="34" charset="0"/>
              <a:buChar char="•"/>
            </a:pPr>
            <a:r>
              <a:rPr lang="en-US"/>
              <a:t>How do you want your child to feel about their own experience?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Adolescents experience multiple emotional changes as they develop, and these may include aggression, cognitive changes, depression, low self-esteem, and mood swings. Complex feelings and emotions may arise as they become interested in romantic relationships, build independence, and explore their own identity.</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How can you support your child through the array of feelings and challenging emotional changes your child may experience?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8362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Mental health includes our emotional, psychological, and social well-being and affects how we think, feel, and act. </a:t>
            </a:r>
          </a:p>
          <a:p>
            <a:endParaRPr lang="en-US"/>
          </a:p>
          <a:p>
            <a:r>
              <a:rPr lang="en-US"/>
              <a:t>Module 4 describes children with good mental health as children who can do the following: interact positively with family members and friends, meet and achieve educational milestones, and actively participate in their community. </a:t>
            </a:r>
          </a:p>
          <a:p>
            <a:endParaRPr lang="en-US"/>
          </a:p>
          <a:p>
            <a:r>
              <a:rPr lang="en-US"/>
              <a:t>In which of the areas do you feel your child is currently experiencing success?  </a:t>
            </a:r>
          </a:p>
          <a:p>
            <a:endParaRPr lang="en-US"/>
          </a:p>
          <a:p>
            <a:r>
              <a:rPr lang="en-US"/>
              <a:t>Are there areas in which your child may be struggling or in which your child could benefit from additional support?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3635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Module 4 shares a list of potential risks for mental health problems and early warning signs. You were asked to review the list and consider whether your child may be exhibiting any of the behaviors listed. Although we will not discuss your thoughts here, the following resources are available to you for further exploration.</a:t>
            </a:r>
          </a:p>
          <a:p>
            <a:endParaRPr lang="en-US"/>
          </a:p>
          <a:p>
            <a:r>
              <a:rPr lang="en-US" sz="3200" b="1"/>
              <a:t>[Note to Facilitator]: Prepare a list of local resources to share with parents and caregivers. • Local mental health hospital/facility numbers • Military and Family Counselor (MFLC) contact information • Military OneSource Non-Medical Counseling information • SAMHSA’s National Helpline: 1-800-662-HELP (4357)</a:t>
            </a:r>
          </a:p>
          <a:p>
            <a:endParaRPr lang="en-US"/>
          </a:p>
          <a:p>
            <a:endParaRPr lang="en-US"/>
          </a:p>
          <a:p>
            <a:endParaRPr lang="en-US"/>
          </a:p>
          <a:p>
            <a:r>
              <a:rPr lang="en-US"/>
              <a:t> One of the first steps parents can take if they are worried about their teen’s mental health is to talk to the child about the child's emotions, feelings, and behaviors in a non-confrontational way. Talking to the other adults in your child’s life, such as your child’s school counselor, pediatrician, or spiritual leader, can also be important. </a:t>
            </a:r>
          </a:p>
          <a:p>
            <a:endParaRPr lang="en-US"/>
          </a:p>
          <a:p>
            <a:pPr marL="171450" indent="-171450">
              <a:buFont typeface="Arial" panose="020B0604020202020204" pitchFamily="34" charset="0"/>
              <a:buChar char="•"/>
            </a:pPr>
            <a:r>
              <a:rPr lang="en-US"/>
              <a:t>Were you able to list adults in your child’s life whom you can check in with about your child’s mental health? </a:t>
            </a:r>
          </a:p>
          <a:p>
            <a:pPr marL="171450" indent="-171450">
              <a:buFont typeface="Arial" panose="020B0604020202020204" pitchFamily="34" charset="0"/>
              <a:buChar char="•"/>
            </a:pPr>
            <a:r>
              <a:rPr lang="en-US"/>
              <a:t>Who is on your list - teachers, coaches, youth group leaders, family members? </a:t>
            </a:r>
          </a:p>
          <a:p>
            <a:pPr marL="171450" indent="-171450">
              <a:buFont typeface="Arial" panose="020B0604020202020204" pitchFamily="34" charset="0"/>
              <a:buChar char="•"/>
            </a:pPr>
            <a:r>
              <a:rPr lang="en-US"/>
              <a:t>Did anyone try to check in with any of these individuals regarding their child this week? </a:t>
            </a:r>
          </a:p>
          <a:p>
            <a:pPr marL="171450" indent="-171450">
              <a:buFont typeface="Arial" panose="020B0604020202020204" pitchFamily="34" charset="0"/>
              <a:buChar char="•"/>
            </a:pPr>
            <a:r>
              <a:rPr lang="en-US"/>
              <a:t>Would anyone like to share his or her experience?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6517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parent, you can help your child feel happy and positive about himself or herself. Module 4 lists examples of ways in which you can support your child’s mental health: </a:t>
            </a:r>
          </a:p>
          <a:p>
            <a:pPr marL="0" indent="0">
              <a:buFontTx/>
              <a:buNone/>
            </a:pPr>
            <a:endParaRPr lang="en-US"/>
          </a:p>
          <a:p>
            <a:pPr marL="171450" indent="-171450">
              <a:buFont typeface="Wingdings" panose="05000000000000000000" pitchFamily="2" charset="2"/>
              <a:buChar char="v"/>
            </a:pPr>
            <a:r>
              <a:rPr lang="en-US"/>
              <a:t>show love and affection,</a:t>
            </a:r>
          </a:p>
          <a:p>
            <a:pPr marL="171450" indent="-171450">
              <a:buFont typeface="Wingdings" panose="05000000000000000000" pitchFamily="2" charset="2"/>
              <a:buChar char="v"/>
            </a:pPr>
            <a:r>
              <a:rPr lang="en-US"/>
              <a:t>spend undistracted or focused time with your child,</a:t>
            </a:r>
          </a:p>
          <a:p>
            <a:pPr marL="171450" indent="-171450">
              <a:buFont typeface="Wingdings" panose="05000000000000000000" pitchFamily="2" charset="2"/>
              <a:buChar char="v"/>
            </a:pPr>
            <a:r>
              <a:rPr lang="en-US"/>
              <a:t>encourage your child to talk with you about your child's feelings,</a:t>
            </a:r>
          </a:p>
          <a:p>
            <a:pPr marL="171450" indent="-171450">
              <a:buFont typeface="Wingdings" panose="05000000000000000000" pitchFamily="2" charset="2"/>
              <a:buChar char="v"/>
            </a:pPr>
            <a:r>
              <a:rPr lang="en-US"/>
              <a:t>be interested in what’s happening in your child’s life</a:t>
            </a:r>
          </a:p>
          <a:p>
            <a:pPr marL="171450" indent="-171450">
              <a:buFont typeface="Wingdings" panose="05000000000000000000" pitchFamily="2" charset="2"/>
              <a:buChar char="v"/>
            </a:pPr>
            <a:r>
              <a:rPr lang="en-US"/>
              <a:t>encourage your child to engage in physical activity</a:t>
            </a:r>
          </a:p>
          <a:p>
            <a:pPr marL="171450" indent="-171450">
              <a:buFont typeface="Wingdings" panose="05000000000000000000" pitchFamily="2" charset="2"/>
              <a:buChar char="v"/>
            </a:pPr>
            <a:r>
              <a:rPr lang="en-US"/>
              <a:t>provide your child with nutritious foods, and</a:t>
            </a:r>
          </a:p>
          <a:p>
            <a:pPr marL="171450" indent="-171450">
              <a:buFont typeface="Wingdings" panose="05000000000000000000" pitchFamily="2" charset="2"/>
              <a:buChar char="v"/>
            </a:pPr>
            <a:r>
              <a:rPr lang="en-US"/>
              <a:t>encourage your child to get enough sleep. </a:t>
            </a:r>
          </a:p>
          <a:p>
            <a:endParaRPr lang="en-US"/>
          </a:p>
          <a:p>
            <a:pPr marL="171450" indent="-171450">
              <a:buFont typeface="Arial" panose="020B0604020202020204" pitchFamily="34" charset="0"/>
              <a:buChar char="•"/>
            </a:pPr>
            <a:r>
              <a:rPr lang="en-US"/>
              <a:t>Which of these examples do you practice often with your child? </a:t>
            </a:r>
          </a:p>
          <a:p>
            <a:pPr marL="171450" indent="-171450">
              <a:buFont typeface="Arial" panose="020B0604020202020204" pitchFamily="34" charset="0"/>
              <a:buChar char="•"/>
            </a:pPr>
            <a:r>
              <a:rPr lang="en-US"/>
              <a:t>How would you like to show, or offer, more mental health support to your child?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0221F-3728-44D3-A278-8B74EC70D4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6902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Modules 5 &amp; 6, “Working Together and Growing as a Family and Setting Expectations and Encouraging Personal Growth,"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Branch Out Parent Workbook and Syllabus related to these topic.</a:t>
            </a:r>
          </a:p>
          <a:p>
            <a:endParaRPr lang="en-US"/>
          </a:p>
          <a:p>
            <a:r>
              <a:rPr lang="en-US" b="1"/>
              <a:t>Step 3 Clarification</a:t>
            </a:r>
            <a:r>
              <a:rPr lang="en-US"/>
              <a:t>: Assign workbook discussion questions.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97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6854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Replace text on screen with : </a:t>
            </a:r>
            <a:r>
              <a:rPr lang="en-US" sz="1200" b="1"/>
              <a:t>If possible, please turn on your camera and enter your preferred name. We will begin soon.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5823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Welcome to Branch Out!</a:t>
            </a:r>
            <a:r>
              <a:rPr lang="en-US"/>
              <a:t> This program is designed for parents and caregivers of adolescents aged 10-18. Adolescence is a time full of changes, excitement, and sometimes anxiety, not just for teens but for parents too.</a:t>
            </a:r>
          </a:p>
          <a:p>
            <a:endParaRPr lang="en-US" b="1"/>
          </a:p>
          <a:p>
            <a:pPr marL="171450" indent="-171450">
              <a:buFont typeface="Arial" panose="020B0604020202020204" pitchFamily="34" charset="0"/>
              <a:buChar char="•"/>
            </a:pPr>
            <a:r>
              <a:rPr lang="en-US" b="1"/>
              <a:t>What You’ll Get:</a:t>
            </a:r>
            <a:r>
              <a:rPr lang="en-US"/>
              <a:t> We’ll provide you with information and parenting strategies tailored to your child’s unique needs. Our goal is to help you enhance your communication skills and build a relationship with your teen that’s based on respect and trust.</a:t>
            </a:r>
          </a:p>
          <a:p>
            <a:endParaRPr lang="en-US" b="1"/>
          </a:p>
          <a:p>
            <a:pPr marL="171450" indent="-171450">
              <a:buFont typeface="Arial" panose="020B0604020202020204" pitchFamily="34" charset="0"/>
              <a:buChar char="•"/>
            </a:pPr>
            <a:r>
              <a:rPr lang="en-US" b="1"/>
              <a:t>What You’ll Find:</a:t>
            </a:r>
            <a:r>
              <a:rPr lang="en-US"/>
              <a:t> Some of the content might be familiar to you. That’s okay! This is a great opportunity to reflect on what’s already working well for you and your child.</a:t>
            </a:r>
          </a:p>
          <a:p>
            <a:endParaRPr lang="en-US" b="1"/>
          </a:p>
          <a:p>
            <a:pPr marL="171450" indent="-171450">
              <a:buFont typeface="Arial" panose="020B0604020202020204" pitchFamily="34" charset="0"/>
              <a:buChar char="•"/>
            </a:pPr>
            <a:r>
              <a:rPr lang="en-US" b="1"/>
              <a:t>How It Works:</a:t>
            </a:r>
            <a:r>
              <a:rPr lang="en-US"/>
              <a:t> Branch Out is divided into 8 modules. We start with an introduction, followed by a communication module to help you connect better with your teen. We’ll also dive into the developmental milestones your adolescent is going through, focusing on their mental health. The remaining modules are scenario-based, giving you the chance to apply what you’ve learned in real-life situations that reflect different family dynamics.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4266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Welcome back, everyone! We're glad to see you for our fourth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and review of ground rules are optional for today's session. If you prefer to skip these, simply remove the first bullet points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We'll also outline and assign the homework for our next meeting, ensuring everyone is prepared and clear on the expectations.</a:t>
            </a:r>
          </a:p>
          <a:p>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0436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u="sng"/>
              <a:t>Example language:</a:t>
            </a:r>
          </a:p>
          <a:p>
            <a:endParaRPr lang="en-US"/>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pPr lvl="1"/>
            <a:endParaRPr lang="en-US"/>
          </a:p>
          <a:p>
            <a:pPr lvl="1"/>
            <a:r>
              <a:rPr lang="en-US" b="1"/>
              <a:t>Consistency is key: </a:t>
            </a:r>
            <a:r>
              <a:rPr lang="en-US"/>
              <a:t>Regularly applying the strategies ensures the best chance for success. </a:t>
            </a:r>
          </a:p>
          <a:p>
            <a:pPr lvl="1"/>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Research shows that when a child has strong developmental assets, the child is more likely to get good grades and do well in school, to positively contribute and be actively involved in the community, and to recognize and understand the differences between people and value diversity. The child is also less likely to encounter problems with alcohol use, engage in violence, partake in illicit drug use, and participate in sexually risky behaviors.</a:t>
            </a:r>
          </a:p>
          <a:p>
            <a:endParaRPr lang="en-US"/>
          </a:p>
          <a:p>
            <a:r>
              <a:rPr lang="en-US"/>
              <a:t>You were asked to select one internal asset and one external asset that you would like to focus on with your child. </a:t>
            </a:r>
          </a:p>
          <a:p>
            <a:endParaRPr lang="en-US"/>
          </a:p>
          <a:p>
            <a:pPr marL="171450" indent="-171450">
              <a:buFont typeface="Arial" panose="020B0604020202020204" pitchFamily="34" charset="0"/>
              <a:buChar char="•"/>
            </a:pPr>
            <a:r>
              <a:rPr lang="en-US"/>
              <a:t>What assets did you select? </a:t>
            </a:r>
          </a:p>
          <a:p>
            <a:pPr marL="171450" indent="-171450">
              <a:buFont typeface="Arial" panose="020B0604020202020204" pitchFamily="34" charset="0"/>
              <a:buChar char="•"/>
            </a:pPr>
            <a:r>
              <a:rPr lang="en-US"/>
              <a:t>What actions have you taken, or do you plan to take, to support your child in developing that asset?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29242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way to provide a supportive environment for your child is to establish a routine of holding family meetings. Family meetings are a safe way for children to discuss topics and concerns openly with their parents, and they offer opportunities for parents to learn more about each family member’s needs and desires.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Does your family regularly hold family meetings? If so, what does your family meeting look like (e.g., who attends, how often do you hold the meetings, what topics do you discuss)? </a:t>
            </a:r>
          </a:p>
          <a:p>
            <a:pPr marL="171450" indent="-171450">
              <a:buFont typeface="Arial" panose="020B0604020202020204" pitchFamily="34" charset="0"/>
              <a:buChar char="•"/>
            </a:pPr>
            <a:r>
              <a:rPr lang="en-US"/>
              <a:t>For those of you who are new to family meetings, did you try holding one or more? What topics did you discuss? How did your family members react to the meeting? </a:t>
            </a:r>
          </a:p>
          <a:p>
            <a:pPr marL="171450" indent="-171450">
              <a:buFont typeface="Arial" panose="020B0604020202020204" pitchFamily="34" charset="0"/>
              <a:buChar char="•"/>
            </a:pPr>
            <a:r>
              <a:rPr lang="en-US"/>
              <a:t>Will you continue to hold family meetings in the future?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93337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Spending planned quality time with your child promotes an emotionally healthy parent-child attachment and models good behaviors for your child as your child forms friendships and romantic relationships. </a:t>
            </a:r>
          </a:p>
          <a:p>
            <a:endParaRPr lang="en-US"/>
          </a:p>
          <a:p>
            <a:pPr marL="171450" indent="-171450">
              <a:buFont typeface="Arial" panose="020B0604020202020204" pitchFamily="34" charset="0"/>
              <a:buChar char="•"/>
            </a:pPr>
            <a:r>
              <a:rPr lang="en-US"/>
              <a:t>How do you typically plan for family activities? Do you involve your child and your family in the planning process? What does that process look like? </a:t>
            </a:r>
          </a:p>
          <a:p>
            <a:pPr marL="171450" indent="-171450">
              <a:buFont typeface="Arial" panose="020B0604020202020204" pitchFamily="34" charset="0"/>
              <a:buChar char="•"/>
            </a:pPr>
            <a:r>
              <a:rPr lang="en-US"/>
              <a:t>Did anyone plan for a new activity with their child or family this week? </a:t>
            </a:r>
          </a:p>
          <a:p>
            <a:pPr marL="171450" indent="-171450">
              <a:buFont typeface="Arial" panose="020B0604020202020204" pitchFamily="34" charset="0"/>
              <a:buChar char="•"/>
            </a:pPr>
            <a:r>
              <a:rPr lang="en-US"/>
              <a:t>How did your child or your family react to being a part of the planning process? Were you able to develop a successful plan?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88153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talk about friendships. Adolescence is a time when friendships become especially important, and your teen’s friends can have a significant influence on your teen's choices and behaviors. As friendships become a bigger part of your adolescent’s life, your child may ask you more frequently if their friends can visit your home and if your child can visit a friend’s home. You will want to be prepared for these situations, so your adolescent knows your expectations for those visits. </a:t>
            </a:r>
          </a:p>
          <a:p>
            <a:endParaRPr lang="en-US"/>
          </a:p>
          <a:p>
            <a:r>
              <a:rPr lang="en-US"/>
              <a:t>Let’s do an exercise together. Remember, in this module, you learned that for boundaries, limits, rules, and expectations to help children become successful adults, these restrictions and opportunities need to be developmentally appropriate. For this exercise, think of a rule you have in your household that is related to your child having friends over at your home. For example, some families do not allow friends over when a parent is not home. Some families may require that a bedroom door remains open when friends are visiting.  </a:t>
            </a:r>
          </a:p>
          <a:p>
            <a:pPr lvl="1"/>
            <a:endParaRPr lang="en-US"/>
          </a:p>
          <a:p>
            <a:pPr marL="628650" lvl="1" indent="-171450">
              <a:buFont typeface="Wingdings" panose="05000000000000000000" pitchFamily="2" charset="2"/>
              <a:buChar char="Ø"/>
            </a:pPr>
            <a:r>
              <a:rPr lang="en-US"/>
              <a:t>Raise your hand if your adolescent understands the rule. </a:t>
            </a:r>
          </a:p>
          <a:p>
            <a:pPr marL="628650" lvl="1" indent="-171450">
              <a:buFont typeface="Wingdings" panose="05000000000000000000" pitchFamily="2" charset="2"/>
              <a:buChar char="Ø"/>
            </a:pPr>
            <a:r>
              <a:rPr lang="en-US"/>
              <a:t>Raise your hand if your child was involved in the development of the rule. </a:t>
            </a:r>
          </a:p>
          <a:p>
            <a:pPr marL="628650" lvl="1" indent="-171450">
              <a:buFont typeface="Wingdings" panose="05000000000000000000" pitchFamily="2" charset="2"/>
              <a:buChar char="Ø"/>
            </a:pPr>
            <a:r>
              <a:rPr lang="en-US"/>
              <a:t>Raise your hand if the expectations of the rule can be met by your child. </a:t>
            </a:r>
          </a:p>
          <a:p>
            <a:pPr marL="628650" lvl="1" indent="-171450">
              <a:buFont typeface="Arial" panose="020B0604020202020204" pitchFamily="34" charset="0"/>
              <a:buChar char="•"/>
            </a:pPr>
            <a:endParaRPr lang="en-US"/>
          </a:p>
          <a:p>
            <a:pPr marL="171450" lvl="0" indent="-171450">
              <a:buFont typeface="Arial" panose="020B0604020202020204" pitchFamily="34" charset="0"/>
              <a:buChar char="•"/>
            </a:pPr>
            <a:r>
              <a:rPr lang="en-US"/>
              <a:t>Would anyone like to share their rule or expectation regarding their child’s friends visiting their home? </a:t>
            </a:r>
          </a:p>
          <a:p>
            <a:pPr marL="171450" lvl="0" indent="-171450">
              <a:buFont typeface="Arial" panose="020B0604020202020204" pitchFamily="34" charset="0"/>
              <a:buChar char="•"/>
            </a:pPr>
            <a:r>
              <a:rPr lang="en-US"/>
              <a:t>How do you think this rule might change as your child gets older?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521336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teens will have homework. Although many adolescents dread doing schoolwork at home, completing homework is important because it helps your child relearn information and retain what your child is learning over longer periods of time. This module outlines ways in which you can support your child as your child completes homework. </a:t>
            </a:r>
          </a:p>
          <a:p>
            <a:endParaRPr lang="en-US"/>
          </a:p>
          <a:p>
            <a:pPr marL="171450" indent="-171450">
              <a:buFont typeface="Arial" panose="020B0604020202020204" pitchFamily="34" charset="0"/>
              <a:buChar char="•"/>
            </a:pPr>
            <a:r>
              <a:rPr lang="en-US"/>
              <a:t>Does your child have a homework routine? </a:t>
            </a:r>
          </a:p>
          <a:p>
            <a:pPr marL="171450" indent="-171450">
              <a:buFont typeface="Arial" panose="020B0604020202020204" pitchFamily="34" charset="0"/>
              <a:buChar char="•"/>
            </a:pPr>
            <a:r>
              <a:rPr lang="en-US"/>
              <a:t>What does it look like? </a:t>
            </a:r>
          </a:p>
          <a:p>
            <a:pPr marL="171450" indent="-171450">
              <a:buFont typeface="Arial" panose="020B0604020202020204" pitchFamily="34" charset="0"/>
              <a:buChar char="•"/>
            </a:pPr>
            <a:r>
              <a:rPr lang="en-US"/>
              <a:t>What can you do to better support your child with your child's homework or overall feelings regarding school?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1953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adolescents build their social circles, they may be exposed to unsafe behaviors, or may even engage in behaviors that are known to have safety issues, such as risky driving and exposure to drugs and alcohol. Establishing rules to promote good choices and having discussions about the dangers of various topics are important because they can help keep your child safe and healthy. </a:t>
            </a:r>
          </a:p>
          <a:p>
            <a:endParaRPr lang="en-US"/>
          </a:p>
          <a:p>
            <a:pPr marL="171450" indent="-171450">
              <a:buFont typeface="Arial" panose="020B0604020202020204" pitchFamily="34" charset="0"/>
              <a:buChar char="•"/>
            </a:pPr>
            <a:r>
              <a:rPr lang="en-US"/>
              <a:t>Have you spoken with your child about any of the safety issues addressed in this module? Have you developed any specific rules about any of these issues? </a:t>
            </a:r>
          </a:p>
          <a:p>
            <a:pPr marL="171450" indent="-171450">
              <a:buFont typeface="Arial" panose="020B0604020202020204" pitchFamily="34" charset="0"/>
              <a:buChar char="•"/>
            </a:pPr>
            <a:r>
              <a:rPr lang="en-US"/>
              <a:t>If you have not had conversations or set rules regarding these safety issues, why haven’t you? </a:t>
            </a:r>
          </a:p>
          <a:p>
            <a:pPr marL="171450" indent="-171450">
              <a:buFont typeface="Arial" panose="020B0604020202020204" pitchFamily="34" charset="0"/>
              <a:buChar char="•"/>
            </a:pPr>
            <a:r>
              <a:rPr lang="en-US"/>
              <a:t>If you feel that some of these safety issues do not apply to your child (e.g., your child is still too young), when do you plan to have these conversations with your child? </a:t>
            </a:r>
          </a:p>
          <a:p>
            <a:pPr marL="171450" indent="-171450">
              <a:buFont typeface="Arial" panose="020B0604020202020204" pitchFamily="34" charset="0"/>
              <a:buChar char="•"/>
            </a:pPr>
            <a:r>
              <a:rPr lang="en-US"/>
              <a:t>What safety-related rules might be beneficial for you to begin enforcing with your child?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23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a:p>
          <a:p>
            <a:r>
              <a:rPr lang="en-US" b="1"/>
              <a:t>What We Hope This Program Can Offer You:</a:t>
            </a:r>
          </a:p>
          <a:p>
            <a:endParaRPr lang="en-US"/>
          </a:p>
          <a:p>
            <a:pPr>
              <a:buFont typeface="Arial" panose="020B0604020202020204" pitchFamily="34" charset="0"/>
              <a:buChar char="•"/>
            </a:pPr>
            <a:r>
              <a:rPr lang="en-US" b="1"/>
              <a:t>Improved Communication:</a:t>
            </a:r>
            <a:r>
              <a:rPr lang="en-US"/>
              <a:t> The ability to engage in more open and honest conversations with your adolescent.</a:t>
            </a:r>
          </a:p>
          <a:p>
            <a:pPr>
              <a:buFont typeface="Arial" panose="020B0604020202020204" pitchFamily="34" charset="0"/>
              <a:buChar char="•"/>
            </a:pPr>
            <a:endParaRPr lang="en-US"/>
          </a:p>
          <a:p>
            <a:pPr>
              <a:buFont typeface="Arial" panose="020B0604020202020204" pitchFamily="34" charset="0"/>
              <a:buChar char="•"/>
            </a:pPr>
            <a:r>
              <a:rPr lang="en-US" b="1"/>
              <a:t>Support for Growth and Development:</a:t>
            </a:r>
            <a:r>
              <a:rPr lang="en-US"/>
              <a:t> New strategies to help support your teen’s growth and independence.</a:t>
            </a:r>
          </a:p>
          <a:p>
            <a:pPr>
              <a:buFont typeface="Arial" panose="020B0604020202020204" pitchFamily="34" charset="0"/>
              <a:buChar char="•"/>
            </a:pPr>
            <a:endParaRPr lang="en-US"/>
          </a:p>
          <a:p>
            <a:pPr>
              <a:buFont typeface="Arial" panose="020B0604020202020204" pitchFamily="34" charset="0"/>
              <a:buChar char="•"/>
            </a:pPr>
            <a:r>
              <a:rPr lang="en-US" b="1"/>
              <a:t>Deeper Understanding:</a:t>
            </a:r>
            <a:r>
              <a:rPr lang="en-US"/>
              <a:t> A better understanding that your adolescent is their own person, along with tools to acknowledge and respect their viewpoints.</a:t>
            </a:r>
          </a:p>
          <a:p>
            <a:pPr>
              <a:buFont typeface="Arial" panose="020B0604020202020204" pitchFamily="34" charset="0"/>
              <a:buChar char="•"/>
            </a:pPr>
            <a:endParaRPr lang="en-US"/>
          </a:p>
          <a:p>
            <a:pPr>
              <a:buFont typeface="Arial" panose="020B0604020202020204" pitchFamily="34" charset="0"/>
              <a:buChar char="•"/>
            </a:pPr>
            <a:r>
              <a:rPr lang="en-US" b="1"/>
              <a:t>Setting Boundaries:</a:t>
            </a:r>
            <a:r>
              <a:rPr lang="en-US"/>
              <a:t> Guidance on when and how to set developmentally appropriate boundaries and guidelines.</a:t>
            </a:r>
          </a:p>
          <a:p>
            <a:pPr>
              <a:buFont typeface="Arial" panose="020B0604020202020204" pitchFamily="34" charset="0"/>
              <a:buChar char="•"/>
            </a:pPr>
            <a:endParaRPr lang="en-US"/>
          </a:p>
          <a:p>
            <a:pPr>
              <a:buFont typeface="Arial" panose="020B0604020202020204" pitchFamily="34" charset="0"/>
              <a:buChar char="•"/>
            </a:pPr>
            <a:r>
              <a:rPr lang="en-US" b="1"/>
              <a:t>Positive Relationship Modeling:</a:t>
            </a:r>
            <a:r>
              <a:rPr lang="en-US"/>
              <a:t> Opportunities to cultivate and model positive relationships for your teen.</a:t>
            </a:r>
          </a:p>
          <a:p>
            <a:pPr>
              <a:buFont typeface="Arial" panose="020B0604020202020204" pitchFamily="34" charset="0"/>
              <a:buChar char="•"/>
            </a:pPr>
            <a:endParaRPr lang="en-US"/>
          </a:p>
          <a:p>
            <a:pPr>
              <a:buFont typeface="Arial" panose="020B0604020202020204" pitchFamily="34" charset="0"/>
              <a:buChar char="•"/>
            </a:pPr>
            <a:r>
              <a:rPr lang="en-US" b="1"/>
              <a:t>Stronger Connections:</a:t>
            </a:r>
            <a:r>
              <a:rPr lang="en-US"/>
              <a:t> Ways to help your adolescent build positive relationships with others.</a:t>
            </a:r>
          </a:p>
          <a:p>
            <a:pPr>
              <a:buFont typeface="Arial" panose="020B0604020202020204" pitchFamily="34" charset="0"/>
              <a:buChar char="•"/>
            </a:pPr>
            <a:endParaRPr lang="en-US"/>
          </a:p>
          <a:p>
            <a:pPr>
              <a:buFont typeface="Arial" panose="020B0604020202020204" pitchFamily="34" charset="0"/>
              <a:buChar char="•"/>
            </a:pPr>
            <a:r>
              <a:rPr lang="en-US" b="1"/>
              <a:t>Safety Measures:</a:t>
            </a:r>
            <a:r>
              <a:rPr lang="en-US"/>
              <a:t> Insight into establishing appropriate safety measures for your adolescent and family.</a:t>
            </a:r>
          </a:p>
          <a:p>
            <a:pPr>
              <a:buFont typeface="Arial" panose="020B0604020202020204" pitchFamily="34" charset="0"/>
              <a:buChar char="•"/>
            </a:pPr>
            <a:endParaRPr lang="en-US"/>
          </a:p>
          <a:p>
            <a:pPr>
              <a:buFont typeface="Arial" panose="020B0604020202020204" pitchFamily="34" charset="0"/>
              <a:buChar char="•"/>
            </a:pPr>
            <a:r>
              <a:rPr lang="en-US" b="1"/>
              <a:t>Digital Awareness:</a:t>
            </a:r>
            <a:r>
              <a:rPr lang="en-US"/>
              <a:t> A balanced perspective on the benefits and risks of digital-media engagement.</a:t>
            </a:r>
          </a:p>
          <a:p>
            <a:pPr>
              <a:buFont typeface="Arial" panose="020B0604020202020204" pitchFamily="34" charset="0"/>
              <a:buChar char="•"/>
            </a:pPr>
            <a:endParaRPr lang="en-US"/>
          </a:p>
          <a:p>
            <a:r>
              <a:rPr lang="en-US" b="1"/>
              <a:t>Our Plan:</a:t>
            </a:r>
            <a:r>
              <a:rPr lang="en-US"/>
              <a:t> After you’ve worked through the modules on your own, we’ll come together as a group to discuss questions and share experiences related to the content.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24227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to make appropriate and healthy decisions can help children establish independence and autonomy. Parents can help teens learn to be independent in emotional, behavioral, and values-based ways. Remember, in Module 6, you learned that one of the ways you can help your teenager develop emotional autonomy is to ensure that your household has family cohesion. Family cohesion exists when there is warmth and affection, closeness, and support in family relationships. </a:t>
            </a:r>
          </a:p>
          <a:p>
            <a:endParaRPr lang="en-US"/>
          </a:p>
          <a:p>
            <a:r>
              <a:rPr lang="en-US"/>
              <a:t>Let’s review some examples of family cohesion . Raise your hand if you feel your family is experiencing success with any of the following: </a:t>
            </a:r>
          </a:p>
          <a:p>
            <a:endParaRPr lang="en-US"/>
          </a:p>
          <a:p>
            <a:pPr marL="628650" lvl="1" indent="-171450">
              <a:buFont typeface="Wingdings" panose="05000000000000000000" pitchFamily="2" charset="2"/>
              <a:buChar char="Ø"/>
            </a:pPr>
            <a:r>
              <a:rPr lang="en-US"/>
              <a:t>Family members know each other’s close friends. </a:t>
            </a:r>
          </a:p>
          <a:p>
            <a:pPr marL="628650" lvl="1" indent="-171450">
              <a:buFont typeface="Wingdings" panose="05000000000000000000" pitchFamily="2" charset="2"/>
              <a:buChar char="Ø"/>
            </a:pPr>
            <a:r>
              <a:rPr lang="en-US"/>
              <a:t>Family members enjoy spending some amount of their free time together. </a:t>
            </a:r>
          </a:p>
          <a:p>
            <a:pPr marL="628650" lvl="1" indent="-171450">
              <a:buFont typeface="Wingdings" panose="05000000000000000000" pitchFamily="2" charset="2"/>
              <a:buChar char="Ø"/>
            </a:pPr>
            <a:r>
              <a:rPr lang="en-US"/>
              <a:t>Family members know who in the household is responsible for specific roles and tasks. </a:t>
            </a:r>
          </a:p>
          <a:p>
            <a:pPr marL="628650" lvl="1" indent="-171450">
              <a:buFont typeface="Wingdings" panose="05000000000000000000" pitchFamily="2" charset="2"/>
              <a:buChar char="Ø"/>
            </a:pPr>
            <a:r>
              <a:rPr lang="en-US"/>
              <a:t>Family sets, and accomplishes, goals together. </a:t>
            </a:r>
          </a:p>
          <a:p>
            <a:pPr marL="628650" lvl="1" indent="-171450">
              <a:buFont typeface="Wingdings" panose="05000000000000000000" pitchFamily="2" charset="2"/>
              <a:buChar char="Ø"/>
            </a:pPr>
            <a:r>
              <a:rPr lang="en-US"/>
              <a:t>There are clear and consistent consequences when a family member breaks a rule. </a:t>
            </a:r>
          </a:p>
          <a:p>
            <a:pPr marL="628650" lvl="1" indent="-171450">
              <a:buFont typeface="Wingdings" panose="05000000000000000000" pitchFamily="2" charset="2"/>
              <a:buChar char="Ø"/>
            </a:pPr>
            <a:r>
              <a:rPr lang="en-US"/>
              <a:t>If someone has a problem, he or she knows he or she can trust family members to help them resolve it. </a:t>
            </a:r>
          </a:p>
          <a:p>
            <a:pPr marL="628650" lvl="1" indent="-171450">
              <a:buFont typeface="Wingdings" panose="05000000000000000000" pitchFamily="2" charset="2"/>
              <a:buChar char="Ø"/>
            </a:pPr>
            <a:r>
              <a:rPr lang="en-US"/>
              <a:t>Family members can talk through disagreements and come to a positive resolution. </a:t>
            </a:r>
          </a:p>
          <a:p>
            <a:endParaRPr lang="en-US"/>
          </a:p>
          <a:p>
            <a:endParaRPr lang="en-US"/>
          </a:p>
          <a:p>
            <a:pPr marL="171450" indent="-171450">
              <a:buFont typeface="Arial" panose="020B0604020202020204" pitchFamily="34" charset="0"/>
              <a:buChar char="•"/>
            </a:pPr>
            <a:r>
              <a:rPr lang="en-US"/>
              <a:t>What are some other examples of family cohesion in your family? </a:t>
            </a:r>
          </a:p>
          <a:p>
            <a:pPr marL="171450" indent="-171450">
              <a:buFont typeface="Arial" panose="020B0604020202020204" pitchFamily="34" charset="0"/>
              <a:buChar char="•"/>
            </a:pPr>
            <a:r>
              <a:rPr lang="en-US"/>
              <a:t>Are there areas where you can improve your family cohesion? </a:t>
            </a:r>
          </a:p>
          <a:p>
            <a:pPr marL="171450" indent="-171450">
              <a:buFont typeface="Arial" panose="020B0604020202020204" pitchFamily="34" charset="0"/>
              <a:buChar char="•"/>
            </a:pPr>
            <a:r>
              <a:rPr lang="en-US"/>
              <a:t>What action(s) can you initiate in the near future to improve your family cohesion?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E905-6F35-406B-9DFB-404EB0CBA9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57281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Modules 7 &amp; 8, “Healthy Relationships and Sexuality &amp; Technology in Family Life,"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Branch Out Parent Workbook and Syllabus related to these topics.</a:t>
            </a:r>
          </a:p>
          <a:p>
            <a:endParaRPr lang="en-US"/>
          </a:p>
          <a:p>
            <a:r>
              <a:rPr lang="en-US" b="1"/>
              <a:t>Step 3 Clarification</a:t>
            </a:r>
            <a:r>
              <a:rPr lang="en-US"/>
              <a:t>: Assign workbook discussion questions. </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971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Replace text on screen with : </a:t>
            </a:r>
            <a:r>
              <a:rPr lang="en-US" sz="1200" b="1"/>
              <a:t>If possible, please turn on your camera and enter your preferred name. We will begin soon.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99676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Welcome back, everyone! We're glad to see you for our fifth meeting.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are optional. If you prefer to skip these, simply remove the first bullet point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We'll also outline and assign the homework for our next meeting, ensuring everyone is prepared and clear on the expectations.</a:t>
            </a:r>
          </a:p>
          <a:p>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a:buFont typeface="Arial" panose="020B0604020202020204" pitchFamily="34" charset="0"/>
              <a:buChar char="•"/>
            </a:pPr>
            <a:endParaRPr lang="en-US"/>
          </a:p>
          <a:p>
            <a:pPr lvl="1"/>
            <a:endParaRPr lang="en-US"/>
          </a:p>
          <a:p>
            <a:pPr lvl="1"/>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811717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2E323-6DFF-2A13-BC28-DAAEF4887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36710-9FB4-530D-338A-BF7D3C14CC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8B7BA3-9B93-602A-1EDE-581694F8E7F6}"/>
              </a:ext>
            </a:extLst>
          </p:cNvPr>
          <p:cNvSpPr>
            <a:spLocks noGrp="1"/>
          </p:cNvSpPr>
          <p:nvPr>
            <p:ph type="body" idx="1"/>
          </p:nvPr>
        </p:nvSpPr>
        <p:spPr/>
        <p:txBody>
          <a:bodyPr/>
          <a:lstStyle/>
          <a:p>
            <a:endParaRPr lang="en-US"/>
          </a:p>
          <a:p>
            <a:r>
              <a:rPr lang="en-US" u="sng"/>
              <a:t>Example language:</a:t>
            </a:r>
          </a:p>
          <a:p>
            <a:endParaRPr lang="en-US"/>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a:extLst>
              <a:ext uri="{FF2B5EF4-FFF2-40B4-BE49-F238E27FC236}">
                <a16:creationId xmlns:a16="http://schemas.microsoft.com/office/drawing/2014/main" id="{7EF69011-3BB2-0D32-1DDA-C95BA8A522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30335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pPr lvl="1"/>
            <a:endParaRPr lang="en-US"/>
          </a:p>
          <a:p>
            <a:pPr lvl="1"/>
            <a:r>
              <a:rPr lang="en-US" b="1"/>
              <a:t>Consistency is key: </a:t>
            </a:r>
            <a:r>
              <a:rPr lang="en-US"/>
              <a:t>Regularly applying the strategies ensures the best chance for success. </a:t>
            </a:r>
          </a:p>
          <a:p>
            <a:pPr lvl="1"/>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best ways for your child to have healthy relationships is for you to understand and model healthy relationships to your child. Examples of positive behavior you could model follow:</a:t>
            </a:r>
          </a:p>
          <a:p>
            <a:endParaRPr lang="en-US"/>
          </a:p>
          <a:p>
            <a:pPr lvl="1"/>
            <a:r>
              <a:rPr lang="en-US"/>
              <a:t>• Use “I” statements when talking with your child.</a:t>
            </a:r>
          </a:p>
          <a:p>
            <a:pPr lvl="1"/>
            <a:r>
              <a:rPr lang="en-US"/>
              <a:t>• Give your teen your full attention when your teen is talking to you.</a:t>
            </a:r>
          </a:p>
          <a:p>
            <a:pPr lvl="1"/>
            <a:r>
              <a:rPr lang="en-US"/>
              <a:t>• Calmly and rationally talk through challenges with your child.</a:t>
            </a:r>
          </a:p>
          <a:p>
            <a:pPr lvl="1"/>
            <a:r>
              <a:rPr lang="en-US"/>
              <a:t>• When disagreeing with your teen, try to find a “middle ground” solution that</a:t>
            </a:r>
          </a:p>
          <a:p>
            <a:pPr lvl="1"/>
            <a:r>
              <a:rPr lang="en-US"/>
              <a:t>both parties are comfortable with.</a:t>
            </a:r>
          </a:p>
          <a:p>
            <a:pPr lvl="1"/>
            <a:r>
              <a:rPr lang="en-US"/>
              <a:t>• Continually demonstrate that, for the most part, other human beings, regardless</a:t>
            </a:r>
          </a:p>
          <a:p>
            <a:pPr lvl="1"/>
            <a:r>
              <a:rPr lang="en-US"/>
              <a:t>of differences, hold value and deserve respect.</a:t>
            </a:r>
          </a:p>
          <a:p>
            <a:pPr lvl="1"/>
            <a:r>
              <a:rPr lang="en-US"/>
              <a:t>• Discuss with others what behaviors you are comfortable and uncomfortable with.</a:t>
            </a:r>
          </a:p>
          <a:p>
            <a:pPr lvl="1"/>
            <a:r>
              <a:rPr lang="en-US"/>
              <a:t>• Show care and compassion and expect nothing in return.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 Own your mistakes, and discuss them with others.</a:t>
            </a:r>
          </a:p>
          <a:p>
            <a:endParaRPr lang="en-US"/>
          </a:p>
          <a:p>
            <a:endParaRPr lang="en-US"/>
          </a:p>
          <a:p>
            <a:r>
              <a:rPr lang="en-US"/>
              <a:t>You were encouraged to select one behavior from the list above to focus on for the week.</a:t>
            </a:r>
          </a:p>
          <a:p>
            <a:endParaRPr lang="en-US"/>
          </a:p>
          <a:p>
            <a:pPr marL="171450" indent="-171450">
              <a:buFont typeface="Arial" panose="020B0604020202020204" pitchFamily="34" charset="0"/>
              <a:buChar char="•"/>
            </a:pPr>
            <a:r>
              <a:rPr lang="en-US"/>
              <a:t>What behavior did you choose? </a:t>
            </a:r>
          </a:p>
          <a:p>
            <a:pPr marL="171450" indent="-171450">
              <a:buFont typeface="Arial" panose="020B0604020202020204" pitchFamily="34" charset="0"/>
              <a:buChar char="•"/>
            </a:pPr>
            <a:r>
              <a:rPr lang="en-US"/>
              <a:t>Did you notice anything different in your child’s interactions with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54530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Healthy relationships in the adolescent years can help promote trust and security, but they may also promote risk-taking behaviors and lead to other challenges. Module 7 introduces </a:t>
            </a:r>
          </a:p>
          <a:p>
            <a:r>
              <a:rPr lang="en-US"/>
              <a:t>topics such as sexting, teen dating violence, teen pregnancy, and sexually transmitted diseases. </a:t>
            </a:r>
          </a:p>
          <a:p>
            <a:endParaRPr lang="en-US"/>
          </a:p>
          <a:p>
            <a:r>
              <a:rPr lang="en-US"/>
              <a:t>Depending on your child’s age and maturity, you may feel that you are years away from encountering these risks, or you may be navigating one or more of these challenges now. </a:t>
            </a:r>
          </a:p>
          <a:p>
            <a:endParaRPr lang="en-US"/>
          </a:p>
          <a:p>
            <a:pPr marL="171450" indent="-171450">
              <a:buFont typeface="Arial" panose="020B0604020202020204" pitchFamily="34" charset="0"/>
              <a:buChar char="•"/>
            </a:pPr>
            <a:r>
              <a:rPr lang="en-US"/>
              <a:t>Based on the information shared in the module, do you feel you are aware of the available resources that can help you provide guidance and support for your child in these areas?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If not, in what areas would you like additional support?</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i="1"/>
              <a:t>Note to Facilitator]: Prepare a list of resources for parents. Suggested resources are listed below.</a:t>
            </a:r>
          </a:p>
          <a:p>
            <a:pPr marL="171450" indent="-171450">
              <a:buFont typeface="Arial" panose="020B0604020202020204" pitchFamily="34" charset="0"/>
              <a:buChar char="•"/>
            </a:pPr>
            <a:endParaRPr lang="en-US" i="1"/>
          </a:p>
          <a:p>
            <a:pPr marL="0" indent="0">
              <a:buFont typeface="Arial" panose="020B0604020202020204" pitchFamily="34" charset="0"/>
              <a:buNone/>
            </a:pPr>
            <a:r>
              <a:rPr lang="en-US"/>
              <a:t>Healthy Relationships and Sexuality resources from the Parent Toolkit:</a:t>
            </a:r>
          </a:p>
          <a:p>
            <a:pPr marL="0" indent="0">
              <a:buFont typeface="Arial" panose="020B0604020202020204" pitchFamily="34" charset="0"/>
              <a:buNone/>
            </a:pPr>
            <a:endParaRPr lang="en-US"/>
          </a:p>
          <a:p>
            <a:pPr marL="457200" lvl="1" indent="0">
              <a:buFont typeface="Arial" panose="020B0604020202020204" pitchFamily="34" charset="0"/>
              <a:buNone/>
            </a:pPr>
            <a:r>
              <a:rPr lang="en-US" i="1"/>
              <a:t>• Credible Resources for Teen Relationships and Teen Domestic Violence</a:t>
            </a:r>
          </a:p>
          <a:p>
            <a:pPr marL="457200" lvl="1" indent="0">
              <a:buFont typeface="Arial" panose="020B0604020202020204" pitchFamily="34" charset="0"/>
              <a:buNone/>
            </a:pPr>
            <a:r>
              <a:rPr lang="en-US" i="1"/>
              <a:t>• Credible Resources for Your Teen Sex, Pregnancy, and STDs </a:t>
            </a:r>
          </a:p>
          <a:p>
            <a:pPr marL="457200" lvl="1" indent="0">
              <a:buFont typeface="Arial" panose="020B0604020202020204" pitchFamily="34" charset="0"/>
              <a:buNone/>
            </a:pPr>
            <a:endParaRPr lang="en-US" i="1"/>
          </a:p>
          <a:p>
            <a:pPr marL="0" lvl="0" indent="0">
              <a:buFont typeface="Arial" panose="020B0604020202020204" pitchFamily="34" charset="0"/>
              <a:buNone/>
            </a:pPr>
            <a:r>
              <a:rPr lang="en-US" i="1"/>
              <a:t>Local Resources:</a:t>
            </a:r>
          </a:p>
          <a:p>
            <a:pPr marL="457200" lvl="1" indent="0">
              <a:buFont typeface="Arial" panose="020B0604020202020204" pitchFamily="34" charset="0"/>
              <a:buNone/>
            </a:pPr>
            <a:r>
              <a:rPr lang="en-US" i="1"/>
              <a:t>• Suggestions may include school professionals, installation programs and professionals, community programs and professionals.</a:t>
            </a:r>
          </a:p>
          <a:p>
            <a:endParaRPr lang="en-US"/>
          </a:p>
        </p:txBody>
      </p:sp>
      <p:sp>
        <p:nvSpPr>
          <p:cNvPr id="4" name="Slide Number Placeholder 3"/>
          <p:cNvSpPr>
            <a:spLocks noGrp="1"/>
          </p:cNvSpPr>
          <p:nvPr>
            <p:ph type="sldNum" sz="quarter" idx="5"/>
          </p:nvPr>
        </p:nvSpPr>
        <p:spPr/>
        <p:txBody>
          <a:bodyPr/>
          <a:lstStyle/>
          <a:p>
            <a:fld id="{EAF41438-DD07-43A5-8293-D12AC8211A99}" type="slidenum">
              <a:rPr lang="en-US" smtClean="0"/>
              <a:t>61</a:t>
            </a:fld>
            <a:endParaRPr lang="en-US"/>
          </a:p>
        </p:txBody>
      </p:sp>
    </p:spTree>
    <p:extLst>
      <p:ext uri="{BB962C8B-B14F-4D97-AF65-F5344CB8AC3E}">
        <p14:creationId xmlns:p14="http://schemas.microsoft.com/office/powerpoint/2010/main" val="2248259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Personal Introduction</a:t>
            </a:r>
            <a:r>
              <a:rPr lang="en-US"/>
              <a:t>: Start with a brief introduction of yourself, highlighting your expertise in child development and any personal affiliations (e.g., community, organization, military) that connect you to the audience.</a:t>
            </a:r>
          </a:p>
          <a:p>
            <a:pPr>
              <a:buFont typeface="Arial" panose="020B0604020202020204" pitchFamily="34" charset="0"/>
              <a:buChar char="•"/>
            </a:pPr>
            <a:endParaRPr lang="en-US" b="1"/>
          </a:p>
          <a:p>
            <a:pPr>
              <a:buFont typeface="Arial" panose="020B0604020202020204" pitchFamily="34" charset="0"/>
              <a:buChar char="•"/>
            </a:pPr>
            <a:r>
              <a:rPr lang="en-US" b="1"/>
              <a:t>Combining Introductions</a:t>
            </a:r>
            <a:r>
              <a:rPr lang="en-US"/>
              <a:t>: Merge the participants' introductions with an icebreaker activity to create a more engaging and efficient session.</a:t>
            </a:r>
          </a:p>
          <a:p>
            <a:pPr>
              <a:buFont typeface="Arial" panose="020B0604020202020204" pitchFamily="34" charset="0"/>
              <a:buChar char="•"/>
            </a:pPr>
            <a:endParaRPr lang="en-US" b="1"/>
          </a:p>
          <a:p>
            <a:pPr>
              <a:buFont typeface="Arial" panose="020B0604020202020204" pitchFamily="34" charset="0"/>
              <a:buChar char="•"/>
            </a:pPr>
            <a:r>
              <a:rPr lang="en-US" b="1"/>
              <a:t>Icebreaker Questions</a:t>
            </a:r>
            <a:r>
              <a:rPr lang="en-US"/>
              <a:t>: Ask each participant to share their name, their partner’s name, their child’s name, and age. Additional questions to choose:</a:t>
            </a:r>
          </a:p>
          <a:p>
            <a:pPr>
              <a:buFont typeface="Arial" panose="020B0604020202020204" pitchFamily="34" charset="0"/>
              <a:buChar char="•"/>
            </a:pPr>
            <a:endParaRPr lang="en-US"/>
          </a:p>
          <a:p>
            <a:pPr lvl="4">
              <a:buFont typeface="Arial" panose="020B0604020202020204" pitchFamily="34" charset="0"/>
              <a:buChar char="•"/>
            </a:pPr>
            <a:r>
              <a:rPr lang="en-US"/>
              <a:t>The location of their child’s birth (hospital/state/country), </a:t>
            </a:r>
          </a:p>
          <a:p>
            <a:pPr lvl="4">
              <a:buFont typeface="Arial" panose="020B0604020202020204" pitchFamily="34" charset="0"/>
              <a:buChar char="•"/>
            </a:pPr>
            <a:r>
              <a:rPr lang="en-US"/>
              <a:t>child’s birthday, </a:t>
            </a:r>
          </a:p>
          <a:p>
            <a:pPr lvl="4">
              <a:buFont typeface="Arial" panose="020B0604020202020204" pitchFamily="34" charset="0"/>
              <a:buChar char="•"/>
            </a:pPr>
            <a:r>
              <a:rPr lang="en-US"/>
              <a:t>child’s favorite book, </a:t>
            </a:r>
          </a:p>
          <a:p>
            <a:pPr lvl="4">
              <a:buFont typeface="Arial" panose="020B0604020202020204" pitchFamily="34" charset="0"/>
              <a:buChar char="•"/>
            </a:pPr>
            <a:r>
              <a:rPr lang="en-US"/>
              <a:t>or a favorite thing about their child.</a:t>
            </a:r>
          </a:p>
          <a:p>
            <a:pPr lvl="4">
              <a:buFont typeface="Arial" panose="020B0604020202020204" pitchFamily="34" charset="0"/>
              <a:buChar char="•"/>
            </a:pPr>
            <a:endParaRPr lang="en-US"/>
          </a:p>
          <a:p>
            <a:r>
              <a:rPr lang="en-US" b="1"/>
              <a:t>Future Use</a:t>
            </a:r>
            <a:r>
              <a:rPr lang="en-US"/>
              <a:t>: Note the icebreaker questions used; consider revisiting unused ones in future sessions as needed.</a:t>
            </a:r>
          </a:p>
          <a:p>
            <a:endParaRPr lang="en-US"/>
          </a:p>
          <a:p>
            <a:r>
              <a:rPr lang="en-US"/>
              <a:t>Additional icebreaker questions: </a:t>
            </a:r>
          </a:p>
          <a:p>
            <a:pPr marL="285750" indent="-285750">
              <a:buFont typeface="Arial" panose="020B0604020202020204" pitchFamily="34" charset="0"/>
              <a:buChar char="•"/>
            </a:pPr>
            <a:r>
              <a:rPr lang="en-US" sz="1800" b="0" i="0" u="none" strike="noStrike" baseline="0">
                <a:solidFill>
                  <a:srgbClr val="000000"/>
                </a:solidFill>
                <a:latin typeface="Avenir Medium"/>
              </a:rPr>
              <a:t>What was your least favorite food as a child? Do you still dislike it? </a:t>
            </a:r>
          </a:p>
          <a:p>
            <a:pPr marL="285750" indent="-285750">
              <a:buFont typeface="Arial" panose="020B0604020202020204" pitchFamily="34" charset="0"/>
              <a:buChar char="•"/>
            </a:pPr>
            <a:r>
              <a:rPr lang="en-US" sz="1800" b="0" i="0" u="none" strike="noStrike" baseline="0">
                <a:solidFill>
                  <a:srgbClr val="000000"/>
                </a:solidFill>
                <a:latin typeface="Avenir Medium"/>
              </a:rPr>
              <a:t>What’s the best piece of advice you’ve ever been given? </a:t>
            </a:r>
          </a:p>
          <a:p>
            <a:pPr marL="285750" indent="-285750">
              <a:buFont typeface="Arial" panose="020B0604020202020204" pitchFamily="34" charset="0"/>
              <a:buChar char="•"/>
            </a:pPr>
            <a:r>
              <a:rPr lang="en-US" sz="1800" b="0" i="0" u="none" strike="noStrike" baseline="0">
                <a:solidFill>
                  <a:srgbClr val="000000"/>
                </a:solidFill>
                <a:latin typeface="Avenir Medium"/>
              </a:rPr>
              <a:t>What is your favorite item that you’ve purchased this year? </a:t>
            </a:r>
          </a:p>
          <a:p>
            <a:pPr marL="285750" indent="-285750">
              <a:buFont typeface="Arial" panose="020B0604020202020204" pitchFamily="34" charset="0"/>
              <a:buChar char="•"/>
            </a:pPr>
            <a:r>
              <a:rPr lang="en-US" sz="1800" b="0" i="0" u="none" strike="noStrike" baseline="0">
                <a:solidFill>
                  <a:srgbClr val="000000"/>
                </a:solidFill>
                <a:latin typeface="Avenir Medium"/>
              </a:rPr>
              <a:t>What fictional family would you like to be a member of? </a:t>
            </a:r>
          </a:p>
          <a:p>
            <a:pPr marL="285750" indent="-285750">
              <a:buFont typeface="Arial" panose="020B0604020202020204" pitchFamily="34" charset="0"/>
              <a:buChar char="•"/>
            </a:pPr>
            <a:r>
              <a:rPr lang="en-US" sz="1800" b="0" i="0" u="none" strike="noStrike" baseline="0">
                <a:solidFill>
                  <a:srgbClr val="000000"/>
                </a:solidFill>
                <a:latin typeface="Avenir Medium"/>
              </a:rPr>
              <a:t>What’s your favorite tradition or holiday? </a:t>
            </a:r>
          </a:p>
          <a:p>
            <a:pPr marL="285750" indent="-285750">
              <a:buFont typeface="Arial" panose="020B0604020202020204" pitchFamily="34" charset="0"/>
              <a:buChar char="•"/>
            </a:pPr>
            <a:r>
              <a:rPr lang="en-US" sz="1800" b="0" i="0" u="none" strike="noStrike" baseline="0">
                <a:solidFill>
                  <a:srgbClr val="000000"/>
                </a:solidFill>
                <a:latin typeface="Avenir Medium"/>
              </a:rPr>
              <a:t>What was your favorite game to play as a child? </a:t>
            </a:r>
          </a:p>
          <a:p>
            <a:pPr marL="285750" indent="-285750">
              <a:buFont typeface="Arial" panose="020B0604020202020204" pitchFamily="34" charset="0"/>
              <a:buChar char="•"/>
            </a:pPr>
            <a:r>
              <a:rPr lang="en-US" sz="1800" b="0" i="0" u="none" strike="noStrike" baseline="0">
                <a:solidFill>
                  <a:srgbClr val="000000"/>
                </a:solidFill>
                <a:latin typeface="Avenir Medium"/>
              </a:rPr>
              <a:t>If you could rename yourself, what name would you pick? </a:t>
            </a:r>
          </a:p>
          <a:p>
            <a:pPr marL="285750" marR="3600" indent="-285750">
              <a:buFont typeface="Arial" panose="020B0604020202020204" pitchFamily="34" charset="0"/>
              <a:buChar char="•"/>
            </a:pPr>
            <a:r>
              <a:rPr lang="en-US" sz="1800" b="0" i="0" u="none" strike="noStrike" baseline="0">
                <a:solidFill>
                  <a:srgbClr val="000000"/>
                </a:solidFill>
                <a:latin typeface="Avenir Medium"/>
              </a:rPr>
              <a:t>Would you rather be able to run at 100 miles per hour or fly at 10 miles per hour? </a:t>
            </a:r>
          </a:p>
          <a:p>
            <a:pPr marL="285750" indent="-285750">
              <a:buFont typeface="Arial" panose="020B0604020202020204" pitchFamily="34" charset="0"/>
              <a:buChar char="•"/>
            </a:pPr>
            <a:r>
              <a:rPr lang="en-US" sz="1800" b="0" i="0" u="none" strike="noStrike" baseline="0">
                <a:solidFill>
                  <a:srgbClr val="000000"/>
                </a:solidFill>
                <a:latin typeface="Avenir Medium"/>
              </a:rPr>
              <a:t>What are you most excited about this year? </a:t>
            </a:r>
          </a:p>
          <a:p>
            <a:endParaRPr lang="en-US" sz="1800" b="0" i="0" u="none" strike="noStrike" baseline="0">
              <a:solidFill>
                <a:srgbClr val="000000"/>
              </a:solidFill>
              <a:latin typeface="Avenir Medium"/>
            </a:endParaRPr>
          </a:p>
          <a:p>
            <a:r>
              <a:rPr lang="en-US" sz="4800" b="1" i="0" u="none" strike="noStrike" baseline="0">
                <a:solidFill>
                  <a:srgbClr val="000000"/>
                </a:solidFill>
                <a:latin typeface="Avenir Medium"/>
              </a:rPr>
              <a:t>You can also start each meeting with an icebreaker if you find your group is reserved. Use your judgment and </a:t>
            </a:r>
            <a:r>
              <a:rPr lang="en-US" sz="4800" b="1" i="1" u="sng" strike="noStrike" baseline="0">
                <a:solidFill>
                  <a:srgbClr val="000000"/>
                </a:solidFill>
                <a:latin typeface="Avenir Medium"/>
              </a:rPr>
              <a:t>avoid controversial topics.</a:t>
            </a:r>
            <a:endParaRPr lang="en-US" sz="4800" b="1" i="1" u="sng"/>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6242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Having ongoing open and honest discussions about relationships, sex, and associated risks with your teen is extremely important. These discussions can help your child stay safe and grow into </a:t>
            </a:r>
          </a:p>
          <a:p>
            <a:r>
              <a:rPr lang="en-US"/>
              <a:t>a confident, caring, and compassionate adult. Although these conversations can be difficult, it is critical that you to talk with your child early and often. </a:t>
            </a:r>
          </a:p>
          <a:p>
            <a:endParaRPr lang="en-US"/>
          </a:p>
          <a:p>
            <a:r>
              <a:rPr lang="en-US"/>
              <a:t>According to the Centers for Disease Control and Prevention (CDC), some factors that can make a difference as you talk with your teen about matters related to sex and relationships include </a:t>
            </a:r>
          </a:p>
          <a:p>
            <a:r>
              <a:rPr lang="en-US"/>
              <a:t>the following: </a:t>
            </a:r>
          </a:p>
          <a:p>
            <a:endParaRPr lang="en-US"/>
          </a:p>
          <a:p>
            <a:pPr lvl="1"/>
            <a:r>
              <a:rPr lang="en-US"/>
              <a:t>• HOW you talk about it</a:t>
            </a:r>
          </a:p>
          <a:p>
            <a:pPr lvl="1"/>
            <a:r>
              <a:rPr lang="en-US"/>
              <a:t>• HOW OFTEN you talk about it</a:t>
            </a:r>
          </a:p>
          <a:p>
            <a:pPr lvl="1"/>
            <a:r>
              <a:rPr lang="en-US"/>
              <a:t>• If the TEEN FEELS he or she is IMPORTANT and LOVED by his or her parents, and</a:t>
            </a:r>
          </a:p>
          <a:p>
            <a:pPr lvl="1"/>
            <a:r>
              <a:rPr lang="en-US"/>
              <a:t>• WHAT is said</a:t>
            </a:r>
          </a:p>
          <a:p>
            <a:pPr lvl="1"/>
            <a:endParaRPr lang="en-US"/>
          </a:p>
          <a:p>
            <a:r>
              <a:rPr lang="en-US"/>
              <a:t>Think about your conversations, or lack of conversations, about sex and the associated risks with your own parent or caregiver when you were an adolescent. </a:t>
            </a:r>
          </a:p>
          <a:p>
            <a:endParaRPr lang="en-US"/>
          </a:p>
          <a:p>
            <a:pPr marL="171450" indent="-171450">
              <a:buFont typeface="Arial" panose="020B0604020202020204" pitchFamily="34" charset="0"/>
              <a:buChar char="•"/>
            </a:pPr>
            <a:r>
              <a:rPr lang="en-US"/>
              <a:t>What impact did these conversations, or lack of them, have on you? </a:t>
            </a:r>
          </a:p>
          <a:p>
            <a:pPr marL="171450" indent="-171450">
              <a:buFont typeface="Arial" panose="020B0604020202020204" pitchFamily="34" charset="0"/>
              <a:buChar char="•"/>
            </a:pPr>
            <a:r>
              <a:rPr lang="en-US"/>
              <a:t>If relevant, what were the positive take-aways from these conversations? </a:t>
            </a:r>
          </a:p>
          <a:p>
            <a:pPr marL="171450" indent="-171450">
              <a:buFont typeface="Arial" panose="020B0604020202020204" pitchFamily="34" charset="0"/>
              <a:buChar char="•"/>
            </a:pPr>
            <a:r>
              <a:rPr lang="en-US"/>
              <a:t>What would you say or do differently in your conversations with your child?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6953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Multiple resources are available in the Parent Toolkits throughout this module to help parents and caregivers navigate these difficult and important topics.</a:t>
            </a:r>
          </a:p>
          <a:p>
            <a:endParaRPr lang="en-US"/>
          </a:p>
          <a:p>
            <a:r>
              <a:rPr lang="en-US"/>
              <a:t>Encourage parents to explore the following resources from the Parent Toolkit. If possible, have printed versions available for participants to take home.</a:t>
            </a:r>
          </a:p>
          <a:p>
            <a:endParaRPr lang="en-US"/>
          </a:p>
          <a:p>
            <a:r>
              <a:rPr lang="en-US" b="1"/>
              <a:t>Module 7:</a:t>
            </a:r>
          </a:p>
          <a:p>
            <a:r>
              <a:rPr lang="en-US"/>
              <a:t>• Modeling Healthy Relationships</a:t>
            </a:r>
          </a:p>
          <a:p>
            <a:r>
              <a:rPr lang="en-US"/>
              <a:t>• Parental Self Care</a:t>
            </a:r>
          </a:p>
          <a:p>
            <a:r>
              <a:rPr lang="en-US"/>
              <a:t>• Credible Resources for Teen Relationships and Teen Domestic Violence</a:t>
            </a:r>
          </a:p>
          <a:p>
            <a:r>
              <a:rPr lang="en-US"/>
              <a:t>• Credible Resources for Your Teen Sex, Pregnancy, and STDs</a:t>
            </a:r>
          </a:p>
          <a:p>
            <a:r>
              <a:rPr lang="en-US"/>
              <a:t>• Preventing Sexually Transmitted Diseases</a:t>
            </a:r>
          </a:p>
          <a:p>
            <a:endParaRPr lang="en-US"/>
          </a:p>
          <a:p>
            <a:r>
              <a:rPr lang="en-US" b="1"/>
              <a:t>Module 8:</a:t>
            </a:r>
          </a:p>
          <a:p>
            <a:r>
              <a:rPr lang="en-US"/>
              <a:t>• Acronyms and Teen Codes</a:t>
            </a:r>
          </a:p>
          <a:p>
            <a:r>
              <a:rPr lang="en-US"/>
              <a:t>• Tips for Online Safety at Home</a:t>
            </a:r>
          </a:p>
          <a:p>
            <a:r>
              <a:rPr lang="en-US"/>
              <a:t>• Talking Tips to Protect your Child from Online Predators and Grooming</a:t>
            </a:r>
          </a:p>
          <a:p>
            <a:r>
              <a:rPr lang="en-US"/>
              <a:t>• Screen Time Recommendations</a:t>
            </a:r>
          </a:p>
          <a:p>
            <a:r>
              <a:rPr lang="en-US"/>
              <a:t>• Physical Activity Guidelines</a:t>
            </a:r>
          </a:p>
          <a:p>
            <a:r>
              <a:rPr lang="en-US"/>
              <a:t>• Resources to Navigate Appropriate Media</a:t>
            </a:r>
          </a:p>
          <a:p>
            <a:r>
              <a:rPr lang="en-US"/>
              <a:t>• Harmful Digital Footprint Impacts</a:t>
            </a:r>
          </a:p>
          <a:p>
            <a:r>
              <a:rPr lang="en-US"/>
              <a:t>• Parent Guide: Internet Safety</a:t>
            </a:r>
          </a:p>
          <a:p>
            <a:r>
              <a:rPr lang="en-US"/>
              <a:t>• Safety and Social Media</a:t>
            </a:r>
          </a:p>
          <a:p>
            <a:r>
              <a:rPr lang="en-US"/>
              <a:t>• Internet Safety Pledge</a:t>
            </a:r>
          </a:p>
          <a:p>
            <a:r>
              <a:rPr lang="en-US"/>
              <a:t>• Helping Kids Fight Cyberbullying</a:t>
            </a:r>
          </a:p>
          <a:p>
            <a:r>
              <a:rPr lang="en-US"/>
              <a:t>• Tips to Assist with Cyberbullying</a:t>
            </a:r>
          </a:p>
          <a:p>
            <a:r>
              <a:rPr lang="en-US"/>
              <a:t>• Respectful Communication for Pre-Teens and Teens</a:t>
            </a:r>
          </a:p>
          <a:p>
            <a:r>
              <a:rPr lang="en-US"/>
              <a:t>• Teaching Teens about Hate Speech</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28405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in Module 8, you learned that the appropriate use of technology and digital media can positively affect adolescent self-image; peer engagement; aspirational, career engagement; and entrepreneurial spirit. However, it also comes with risks such as obesity, sleep disturbances, isolation, and exposure to inappropriate content. Using technology and digital media can also increase your child’s potential for forming inappropriate relationships or becoming the target of grooming. </a:t>
            </a:r>
          </a:p>
          <a:p>
            <a:endParaRPr lang="en-US"/>
          </a:p>
          <a:p>
            <a:pPr marL="171450" indent="-171450">
              <a:buFont typeface="Arial" panose="020B0604020202020204" pitchFamily="34" charset="0"/>
              <a:buChar char="•"/>
            </a:pPr>
            <a:r>
              <a:rPr lang="en-US"/>
              <a:t>How is your child engaging with technology? </a:t>
            </a:r>
          </a:p>
          <a:p>
            <a:pPr marL="171450" indent="-171450">
              <a:buFont typeface="Arial" panose="020B0604020202020204" pitchFamily="34" charset="0"/>
              <a:buChar char="•"/>
            </a:pPr>
            <a:r>
              <a:rPr lang="en-US"/>
              <a:t>Did you speak with your child about your child’s digital use to better understand how, why, and when your child is using technology? </a:t>
            </a:r>
          </a:p>
          <a:p>
            <a:pPr marL="171450" indent="-171450">
              <a:buFont typeface="Arial" panose="020B0604020202020204" pitchFamily="34" charset="0"/>
              <a:buChar char="•"/>
            </a:pPr>
            <a:r>
              <a:rPr lang="en-US"/>
              <a:t>Were you surprised to find out how your child is using it or how much time your child spends on their devices?</a:t>
            </a:r>
          </a:p>
          <a:p>
            <a:pPr marL="171450" indent="-171450">
              <a:buFont typeface="Arial" panose="020B0604020202020204" pitchFamily="34" charset="0"/>
              <a:buChar char="•"/>
            </a:pPr>
            <a:r>
              <a:rPr lang="en-US"/>
              <a:t>What safeguards do you have in place to protect against negative situations that may arise out of digital media use? </a:t>
            </a:r>
          </a:p>
          <a:p>
            <a:pPr marL="628650" lvl="1" indent="-171450">
              <a:buFont typeface="Arial" panose="020B0604020202020204" pitchFamily="34" charset="0"/>
              <a:buChar char="•"/>
            </a:pPr>
            <a:r>
              <a:rPr lang="en-US"/>
              <a:t> Safeguards may include setting screen-time limits, putting screens down - or turning them off - during family dinner time, storing screens overnight in a common area like the kitchen, and/or encouraging your child to participate in physical activity each day.</a:t>
            </a:r>
          </a:p>
          <a:p>
            <a:pPr marL="171450" indent="-171450">
              <a:buFont typeface="Arial" panose="020B0604020202020204" pitchFamily="34" charset="0"/>
              <a:buChar char="•"/>
            </a:pPr>
            <a:r>
              <a:rPr lang="en-US"/>
              <a:t>Now that you are aware of the potential risks of digital media, what additional safeguards, actions, or conversations could you incorporate into your family’s interactions with and use of technology?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12631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Family Media Plans are a great way to negotiate expectations and rules and set goals. </a:t>
            </a:r>
          </a:p>
          <a:p>
            <a:endParaRPr lang="en-US"/>
          </a:p>
          <a:p>
            <a:pPr marL="171450" indent="-171450">
              <a:buFont typeface="Arial" panose="020B0604020202020204" pitchFamily="34" charset="0"/>
              <a:buChar char="•"/>
            </a:pPr>
            <a:r>
              <a:rPr lang="en-US"/>
              <a:t>Does your family have a Family Media Plan? </a:t>
            </a:r>
          </a:p>
          <a:p>
            <a:pPr marL="171450" indent="-171450">
              <a:buFont typeface="Arial" panose="020B0604020202020204" pitchFamily="34" charset="0"/>
              <a:buChar char="•"/>
            </a:pPr>
            <a:r>
              <a:rPr lang="en-US"/>
              <a:t>How is this plan working for you and your family?</a:t>
            </a:r>
          </a:p>
          <a:p>
            <a:pPr marL="171450" indent="-171450">
              <a:buFont typeface="Arial" panose="020B0604020202020204" pitchFamily="34" charset="0"/>
              <a:buChar char="•"/>
            </a:pPr>
            <a:r>
              <a:rPr lang="en-US"/>
              <a:t>After completing Module 8, are you interested in creating a Family Media Plan? </a:t>
            </a:r>
          </a:p>
          <a:p>
            <a:pPr marL="171450" indent="-171450">
              <a:buFont typeface="Arial" panose="020B0604020202020204" pitchFamily="34" charset="0"/>
              <a:buChar char="•"/>
            </a:pPr>
            <a:r>
              <a:rPr lang="en-US"/>
              <a:t>How do you think this plan will impact your family’s use of digital technology?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27738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Parents need to be aware of the possibility that their child may be bullied (or may be bullying) and the effects the child may experience because of the bullying. Bullying, like many other youth topics, should be openly discussed with your child. </a:t>
            </a:r>
          </a:p>
          <a:p>
            <a:endParaRPr lang="en-US"/>
          </a:p>
          <a:p>
            <a:pPr marL="171450" indent="-171450">
              <a:buFont typeface="Arial" panose="020B0604020202020204" pitchFamily="34" charset="0"/>
              <a:buChar char="•"/>
            </a:pPr>
            <a:r>
              <a:rPr lang="en-US"/>
              <a:t>Have you had conversations with your child about bullying? </a:t>
            </a:r>
          </a:p>
          <a:p>
            <a:pPr marL="171450" indent="-171450">
              <a:buFont typeface="Arial" panose="020B0604020202020204" pitchFamily="34" charset="0"/>
              <a:buChar char="•"/>
            </a:pPr>
            <a:r>
              <a:rPr lang="en-US"/>
              <a:t>What did you discuss, and how did your child respond?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Additional Branch Out Resources:</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Warning Signs of Cyberbullying:</a:t>
            </a:r>
          </a:p>
          <a:p>
            <a:pPr marL="457200" lvl="1" indent="0">
              <a:buFont typeface="Arial" panose="020B0604020202020204" pitchFamily="34" charset="0"/>
              <a:buNone/>
            </a:pPr>
            <a:r>
              <a:rPr lang="en-US"/>
              <a:t>• The child suddenly wants to stop using social media on any type of device.</a:t>
            </a:r>
          </a:p>
          <a:p>
            <a:pPr marL="457200" lvl="1" indent="0">
              <a:buFont typeface="Arial" panose="020B0604020202020204" pitchFamily="34" charset="0"/>
              <a:buNone/>
            </a:pPr>
            <a:r>
              <a:rPr lang="en-US"/>
              <a:t>• The child wants to avoid school or other activities.</a:t>
            </a:r>
          </a:p>
          <a:p>
            <a:pPr marL="457200" lvl="1" indent="0">
              <a:buFont typeface="Arial" panose="020B0604020202020204" pitchFamily="34" charset="0"/>
              <a:buNone/>
            </a:pPr>
            <a:r>
              <a:rPr lang="en-US"/>
              <a:t>• The child wants to hide his or her social media from you.</a:t>
            </a:r>
          </a:p>
          <a:p>
            <a:pPr marL="457200" lvl="1" indent="0">
              <a:buFont typeface="Arial" panose="020B0604020202020204" pitchFamily="34" charset="0"/>
              <a:buNone/>
            </a:pPr>
            <a:r>
              <a:rPr lang="en-US"/>
              <a:t>• The child refuses to meet the requirements of the family contract (requirements the child met before).</a:t>
            </a:r>
          </a:p>
          <a:p>
            <a:pPr marL="457200" lvl="1" indent="0">
              <a:buFont typeface="Arial" panose="020B0604020202020204" pitchFamily="34" charset="0"/>
              <a:buNone/>
            </a:pPr>
            <a:r>
              <a:rPr lang="en-US"/>
              <a:t>• The child seems to have increased anxiety or depression.</a:t>
            </a:r>
          </a:p>
          <a:p>
            <a:pPr marL="457200" lvl="1" indent="0">
              <a:buFont typeface="Arial" panose="020B0604020202020204" pitchFamily="34" charset="0"/>
              <a:buNone/>
            </a:pPr>
            <a:r>
              <a:rPr lang="en-US"/>
              <a:t>• The child has changes in his or her mood, behavior, sleep, or appetite.</a:t>
            </a:r>
          </a:p>
          <a:p>
            <a:pPr marL="457200" lvl="1" indent="0">
              <a:buFont typeface="Arial" panose="020B0604020202020204" pitchFamily="34" charset="0"/>
              <a:buNone/>
            </a:pPr>
            <a:r>
              <a:rPr lang="en-US"/>
              <a:t>• The child seems nervous or jumpy after getting an instant message, text, or email</a:t>
            </a:r>
          </a:p>
          <a:p>
            <a:pPr marL="457200" lvl="1" indent="0">
              <a:buFont typeface="Arial" panose="020B0604020202020204" pitchFamily="34" charset="0"/>
              <a:buNone/>
            </a:pPr>
            <a:r>
              <a:rPr lang="en-US"/>
              <a:t>and avoids discussions about computer or phone activities.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CDC Warning Signs Your Child May be Bullied:</a:t>
            </a:r>
          </a:p>
          <a:p>
            <a:pPr marL="457200" lvl="1" indent="0">
              <a:buFont typeface="Arial" panose="020B0604020202020204" pitchFamily="34" charset="0"/>
              <a:buNone/>
            </a:pPr>
            <a:r>
              <a:rPr lang="en-US"/>
              <a:t>• Unexplainable injuries. Lost or destroyed clothing, books, electronics, or jewelry.</a:t>
            </a:r>
          </a:p>
          <a:p>
            <a:pPr marL="457200" lvl="1" indent="0">
              <a:buFont typeface="Arial" panose="020B0604020202020204" pitchFamily="34" charset="0"/>
              <a:buNone/>
            </a:pPr>
            <a:r>
              <a:rPr lang="en-US"/>
              <a:t>• Frequent headaches or stomach aches or feeling sick or faking illness.</a:t>
            </a:r>
          </a:p>
          <a:p>
            <a:pPr marL="457200" lvl="1" indent="0">
              <a:buFont typeface="Arial" panose="020B0604020202020204" pitchFamily="34" charset="0"/>
              <a:buNone/>
            </a:pPr>
            <a:r>
              <a:rPr lang="en-US"/>
              <a:t>• Changes in eating habits, like suddenly skipping meals or binge eating. Kids may come home from school hungry because they did not eat lunch.</a:t>
            </a:r>
          </a:p>
          <a:p>
            <a:pPr marL="457200" lvl="1" indent="0">
              <a:buFont typeface="Arial" panose="020B0604020202020204" pitchFamily="34" charset="0"/>
              <a:buNone/>
            </a:pPr>
            <a:r>
              <a:rPr lang="en-US"/>
              <a:t>• Difficulty sleeping or frequent nightmares.</a:t>
            </a:r>
          </a:p>
          <a:p>
            <a:pPr marL="457200" lvl="1" indent="0">
              <a:buFont typeface="Arial" panose="020B0604020202020204" pitchFamily="34" charset="0"/>
              <a:buNone/>
            </a:pPr>
            <a:r>
              <a:rPr lang="en-US"/>
              <a:t>• Declining grades, loss of interest in schoolwork, or not wanting to go to school.</a:t>
            </a:r>
          </a:p>
          <a:p>
            <a:pPr marL="457200" lvl="1" indent="0">
              <a:buFont typeface="Arial" panose="020B0604020202020204" pitchFamily="34" charset="0"/>
              <a:buNone/>
            </a:pPr>
            <a:r>
              <a:rPr lang="en-US"/>
              <a:t>• Sudden loss of friends or avoidance of social situations.</a:t>
            </a:r>
          </a:p>
          <a:p>
            <a:pPr marL="457200" lvl="1" indent="0">
              <a:buFont typeface="Arial" panose="020B0604020202020204" pitchFamily="34" charset="0"/>
              <a:buNone/>
            </a:pPr>
            <a:r>
              <a:rPr lang="en-US"/>
              <a:t>• Feelings of helplessness or decreased self-esteem. Self-destructive behaviors such as running away from home, harming himself or herself, or talking about suicide.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CDC Warning Signs Your Child May Be Bullying Others:</a:t>
            </a:r>
          </a:p>
          <a:p>
            <a:pPr marL="457200" lvl="1" indent="0">
              <a:buFont typeface="Arial" panose="020B0604020202020204" pitchFamily="34" charset="0"/>
              <a:buNone/>
            </a:pPr>
            <a:r>
              <a:rPr lang="en-US"/>
              <a:t>• Gets into physical or verbal fights.</a:t>
            </a:r>
          </a:p>
          <a:p>
            <a:pPr marL="457200" lvl="1" indent="0">
              <a:buFont typeface="Arial" panose="020B0604020202020204" pitchFamily="34" charset="0"/>
              <a:buNone/>
            </a:pPr>
            <a:r>
              <a:rPr lang="en-US"/>
              <a:t>• Has friends who bully others.</a:t>
            </a:r>
          </a:p>
          <a:p>
            <a:pPr marL="457200" lvl="1" indent="0">
              <a:buFont typeface="Arial" panose="020B0604020202020204" pitchFamily="34" charset="0"/>
              <a:buNone/>
            </a:pPr>
            <a:r>
              <a:rPr lang="en-US"/>
              <a:t>• Is increasingly aggressive.</a:t>
            </a:r>
          </a:p>
          <a:p>
            <a:pPr marL="457200" lvl="1" indent="0">
              <a:buFont typeface="Arial" panose="020B0604020202020204" pitchFamily="34" charset="0"/>
              <a:buNone/>
            </a:pPr>
            <a:r>
              <a:rPr lang="en-US"/>
              <a:t>• Is sent to the principal’s office or to detention frequently.</a:t>
            </a:r>
          </a:p>
          <a:p>
            <a:pPr marL="457200" lvl="1" indent="0">
              <a:buFont typeface="Arial" panose="020B0604020202020204" pitchFamily="34" charset="0"/>
              <a:buNone/>
            </a:pPr>
            <a:r>
              <a:rPr lang="en-US"/>
              <a:t>• Has unexplained extra money or new belongings.</a:t>
            </a:r>
          </a:p>
          <a:p>
            <a:pPr marL="457200" lvl="1" indent="0">
              <a:buFont typeface="Arial" panose="020B0604020202020204" pitchFamily="34" charset="0"/>
              <a:buNone/>
            </a:pPr>
            <a:r>
              <a:rPr lang="en-US"/>
              <a:t>• Blames others for their problems.</a:t>
            </a:r>
          </a:p>
          <a:p>
            <a:pPr marL="457200" lvl="1" indent="0">
              <a:buFont typeface="Arial" panose="020B0604020202020204" pitchFamily="34" charset="0"/>
              <a:buNone/>
            </a:pPr>
            <a:r>
              <a:rPr lang="en-US"/>
              <a:t>• Doesn’t accept responsibility for their actions.</a:t>
            </a:r>
          </a:p>
          <a:p>
            <a:pPr marL="457200" lvl="1" indent="0">
              <a:buFont typeface="Arial" panose="020B0604020202020204" pitchFamily="34" charset="0"/>
              <a:buNone/>
            </a:pPr>
            <a:r>
              <a:rPr lang="en-US"/>
              <a:t>• Is competitive and worries about their reputation or popularity</a:t>
            </a:r>
          </a:p>
          <a:p>
            <a:pPr marL="171450" indent="-171450">
              <a:buFont typeface="Arial" panose="020B0604020202020204" pitchFamily="34" charset="0"/>
              <a:buChar char="•"/>
            </a:pPr>
            <a:endParaRPr lang="en-US" b="1" i="1"/>
          </a:p>
          <a:p>
            <a:pPr marL="0" indent="0">
              <a:buFont typeface="Arial" panose="020B0604020202020204" pitchFamily="34" charset="0"/>
              <a:buNone/>
            </a:pPr>
            <a:r>
              <a:rPr lang="en-US" b="1" i="1"/>
              <a:t>*** If you have any concerns about your child after reviewing the bullying warning signs shared in Module 8, please consider reaching out for additional support.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69328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Homework Tasks</a:t>
            </a:r>
            <a:r>
              <a:rPr lang="en-US"/>
              <a:t>: Assign Module 9, “Conclusion/Wrap Up” as homework.</a:t>
            </a:r>
          </a:p>
          <a:p>
            <a:endParaRPr lang="en-US"/>
          </a:p>
          <a:p>
            <a:r>
              <a:rPr lang="en-US" b="1"/>
              <a:t>Step 2 Clarification</a:t>
            </a:r>
            <a:r>
              <a:rPr lang="en-US"/>
              <a:t>: Remind participants that this homework involves viewing online content and downloading necessary resources as part of Step 2. If time permits, show where to access these materials on the website. </a:t>
            </a:r>
          </a:p>
          <a:p>
            <a:endParaRPr lang="en-US"/>
          </a:p>
          <a:p>
            <a:r>
              <a:rPr lang="en-US" b="1"/>
              <a:t>Workbook Guidance</a:t>
            </a:r>
            <a:r>
              <a:rPr lang="en-US"/>
              <a:t>: Show the specific pages in the Branch Out Parent Workbook and Syllabus related to these topics.</a:t>
            </a:r>
          </a:p>
          <a:p>
            <a:endParaRPr lang="en-US"/>
          </a:p>
          <a:p>
            <a:r>
              <a:rPr lang="en-US" b="1"/>
              <a:t>Step 3 Clarification</a:t>
            </a:r>
            <a:r>
              <a:rPr lang="en-US"/>
              <a:t>: Assign workbook discussion questions.</a:t>
            </a:r>
          </a:p>
          <a:p>
            <a:endParaRPr lang="en-US"/>
          </a:p>
          <a:p>
            <a:r>
              <a:rPr lang="en-US" b="1"/>
              <a:t>Format explanation: </a:t>
            </a:r>
            <a:r>
              <a:rPr lang="en-US" b="0"/>
              <a:t>Explain the reason for 2 boxes per question (one for individual, one for group responses).</a:t>
            </a:r>
          </a:p>
          <a:p>
            <a:endParaRPr lang="en-US"/>
          </a:p>
          <a:p>
            <a:r>
              <a:rPr lang="en-US" b="1"/>
              <a:t>Encourage reflection and engagement: </a:t>
            </a:r>
            <a:r>
              <a:rPr lang="en-US"/>
              <a:t>The more participants, think, reflect, and share the more meaningful the content becomes to each family. </a:t>
            </a:r>
          </a:p>
          <a:p>
            <a:endParaRPr lang="en-US"/>
          </a:p>
          <a:p>
            <a:r>
              <a:rPr lang="en-US" sz="3200" b="1"/>
              <a:t>Pro tip: </a:t>
            </a:r>
            <a:r>
              <a:rPr lang="en-US" sz="3200" b="0"/>
              <a:t>Complete</a:t>
            </a:r>
            <a:r>
              <a:rPr lang="en-US"/>
              <a:t> the workbook while viewing online modules.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0971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Website Walkthrough:</a:t>
            </a:r>
            <a:r>
              <a:rPr lang="en-US"/>
              <a:t> Guide participants through the Thrive website, highlighting key resources like mini video modules, supplemental modules, and additional program options.</a:t>
            </a:r>
          </a:p>
          <a:p>
            <a:endParaRPr lang="en-US"/>
          </a:p>
          <a:p>
            <a:r>
              <a:rPr lang="en-US" b="1"/>
              <a:t>Program Exploration:</a:t>
            </a:r>
            <a:r>
              <a:rPr lang="en-US"/>
              <a:t> Encourage parents to explore other programs that may benefit another child or support different age groups.</a:t>
            </a:r>
          </a:p>
          <a:p>
            <a:endParaRPr lang="en-US"/>
          </a:p>
          <a:p>
            <a:r>
              <a:rPr lang="en-US" b="1"/>
              <a:t>Planning for Growth:</a:t>
            </a:r>
            <a:r>
              <a:rPr lang="en-US"/>
              <a:t> Emphasize the value of these resources for ongoing planning in their child’s development.</a:t>
            </a:r>
          </a:p>
          <a:p>
            <a:endParaRPr lang="en-US"/>
          </a:p>
          <a:p>
            <a:r>
              <a:rPr lang="en-US" b="1"/>
              <a:t>Adolescent Focus:</a:t>
            </a:r>
            <a:r>
              <a:rPr lang="en-US"/>
              <a:t> Point out supplemental modules specific to teens and adolescents and suggest families review these for targeted support.</a:t>
            </a:r>
          </a:p>
          <a:p>
            <a:endParaRPr lang="en-US"/>
          </a:p>
        </p:txBody>
      </p:sp>
      <p:sp>
        <p:nvSpPr>
          <p:cNvPr id="4" name="Slide Number Placeholder 3"/>
          <p:cNvSpPr>
            <a:spLocks noGrp="1"/>
          </p:cNvSpPr>
          <p:nvPr>
            <p:ph type="sldNum" sz="quarter" idx="5"/>
          </p:nvPr>
        </p:nvSpPr>
        <p:spPr/>
        <p:txBody>
          <a:bodyPr/>
          <a:lstStyle/>
          <a:p>
            <a:fld id="{D29876BA-FE99-434D-A671-82C7C6D8C61B}" type="slidenum">
              <a:rPr lang="en-US" smtClean="0"/>
              <a:t>68</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Closing: </a:t>
            </a:r>
            <a:r>
              <a:rPr lang="en-US"/>
              <a:t>Thank participants for their time and engagement.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Questions: </a:t>
            </a:r>
            <a:r>
              <a:rPr lang="en-US"/>
              <a:t>Ask if there are any questions. (If someone needs personal assistance, ask them to speak with you individually after the group is dismissed).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Meeting 2: </a:t>
            </a:r>
            <a:r>
              <a:rPr lang="en-US" b="0"/>
              <a:t>Remind participants of the date/time/location of the next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Homework: </a:t>
            </a:r>
            <a:r>
              <a:rPr lang="en-US" b="0"/>
              <a:t>Remind participants to complete the homework.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r>
              <a:rPr lang="en-US" b="1"/>
              <a:t>Adjourn: </a:t>
            </a:r>
            <a:r>
              <a:rPr lang="en-US" b="0"/>
              <a:t>Say goodbye to participants. </a:t>
            </a:r>
          </a:p>
          <a:p>
            <a:endParaRPr lang="en-US" b="0"/>
          </a:p>
          <a:p>
            <a:endParaRPr lang="en-US" b="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17553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00152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in-person, greet participants as they come in the door and help them find a seat. </a:t>
            </a:r>
          </a:p>
          <a:p>
            <a:endParaRPr lang="en-US"/>
          </a:p>
          <a:p>
            <a:r>
              <a:rPr lang="en-US"/>
              <a:t>If virtual, give participants a heads up when you will be starting. For example, </a:t>
            </a:r>
            <a:r>
              <a:rPr lang="en-US" i="1"/>
              <a:t>“Hi everyone, we will be starting in about one minute.” </a:t>
            </a:r>
          </a:p>
          <a:p>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Replace text on screen with : </a:t>
            </a:r>
            <a:r>
              <a:rPr lang="en-US" sz="1200" b="1"/>
              <a:t>If possible, please turn on your camera and enter your preferred name. We will begin soon.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0541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Introduction of Ground Rules</a:t>
            </a:r>
            <a:r>
              <a:rPr lang="en-US"/>
              <a:t>: Start by stating some basic ground rules to create a supportive environment where families feel safe to share their parenting experiences.</a:t>
            </a:r>
          </a:p>
          <a:p>
            <a:pPr>
              <a:buFont typeface="Arial" panose="020B0604020202020204" pitchFamily="34" charset="0"/>
              <a:buChar char="•"/>
            </a:pPr>
            <a:endParaRPr lang="en-US"/>
          </a:p>
          <a:p>
            <a:pPr>
              <a:buFont typeface="Arial" panose="020B0604020202020204" pitchFamily="34" charset="0"/>
              <a:buChar char="•"/>
            </a:pPr>
            <a:r>
              <a:rPr lang="en-US" b="1"/>
              <a:t>Basic Ground Rules</a:t>
            </a:r>
            <a:r>
              <a:rPr lang="en-US"/>
              <a:t>: </a:t>
            </a:r>
          </a:p>
          <a:p>
            <a:pPr lvl="1">
              <a:buFont typeface="Arial" panose="020B0604020202020204" pitchFamily="34" charset="0"/>
              <a:buChar char="•"/>
            </a:pPr>
            <a:r>
              <a:rPr lang="en-US"/>
              <a:t>Always start and end sessions on time.</a:t>
            </a:r>
          </a:p>
          <a:p>
            <a:pPr lvl="1">
              <a:buFont typeface="Arial" panose="020B0604020202020204" pitchFamily="34" charset="0"/>
              <a:buChar char="•"/>
            </a:pPr>
            <a:r>
              <a:rPr lang="en-US"/>
              <a:t>Cell phones should be on vibrate; members can quietly leave if a call must be taken.</a:t>
            </a:r>
          </a:p>
          <a:p>
            <a:pPr lvl="1">
              <a:buFont typeface="Arial" panose="020B0604020202020204" pitchFamily="34" charset="0"/>
              <a:buChar char="•"/>
            </a:pPr>
            <a:r>
              <a:rPr lang="en-US"/>
              <a:t>In virtual sessions, participants should mute when taking calls outside the session.</a:t>
            </a:r>
          </a:p>
          <a:p>
            <a:pPr lvl="1">
              <a:buFont typeface="Arial" panose="020B0604020202020204" pitchFamily="34" charset="0"/>
              <a:buNone/>
            </a:pPr>
            <a:endParaRPr lang="en-US"/>
          </a:p>
          <a:p>
            <a:pPr>
              <a:buFont typeface="Arial" panose="020B0604020202020204" pitchFamily="34" charset="0"/>
              <a:buChar char="•"/>
            </a:pPr>
            <a:r>
              <a:rPr lang="en-US" b="1"/>
              <a:t>Developing Group-Specific Rules</a:t>
            </a:r>
            <a:r>
              <a:rPr lang="en-US"/>
              <a:t>:</a:t>
            </a:r>
          </a:p>
          <a:p>
            <a:pPr lvl="1">
              <a:buFont typeface="Arial" panose="020B0604020202020204" pitchFamily="34" charset="0"/>
              <a:buChar char="•"/>
            </a:pPr>
            <a:r>
              <a:rPr lang="en-US"/>
              <a:t>Discuss and agree on additional rules as a group, such as:</a:t>
            </a:r>
          </a:p>
          <a:p>
            <a:pPr lvl="1">
              <a:buFont typeface="Arial" panose="020B0604020202020204" pitchFamily="34" charset="0"/>
              <a:buChar char="•"/>
            </a:pPr>
            <a:r>
              <a:rPr lang="en-US"/>
              <a:t>Avoid judgment regarding other participants' parenting practices or knowledge gaps.</a:t>
            </a:r>
          </a:p>
          <a:p>
            <a:pPr lvl="1">
              <a:buFont typeface="Arial" panose="020B0604020202020204" pitchFamily="34" charset="0"/>
              <a:buChar char="•"/>
            </a:pPr>
            <a:r>
              <a:rPr lang="en-US"/>
              <a:t>Ensure one person speaks at a time to maintain order and clarity.</a:t>
            </a:r>
          </a:p>
          <a:p>
            <a:pPr lvl="1">
              <a:buFont typeface="Arial" panose="020B0604020202020204" pitchFamily="34" charset="0"/>
              <a:buChar char="•"/>
            </a:pPr>
            <a:r>
              <a:rPr lang="en-US"/>
              <a:t>Assume positive intent in all interactions to foster a positive atmosphere.</a:t>
            </a:r>
          </a:p>
          <a:p>
            <a:pPr lvl="1">
              <a:buFont typeface="Arial" panose="020B0604020202020204" pitchFamily="34" charset="0"/>
              <a:buChar char="•"/>
            </a:pPr>
            <a:endParaRPr lang="en-US"/>
          </a:p>
          <a:p>
            <a:pPr>
              <a:buFont typeface="Arial" panose="020B0604020202020204" pitchFamily="34" charset="0"/>
              <a:buChar char="•"/>
            </a:pPr>
            <a:r>
              <a:rPr lang="en-US" b="1"/>
              <a:t>Confidentiality Discussion</a:t>
            </a:r>
            <a:r>
              <a:rPr lang="en-US"/>
              <a:t>: Use this time to reinforce the importance of confidentiality, outlining your organization’s specific confidentiality clauses regarding statements related to abuse or neglect mandated reporting..</a:t>
            </a:r>
          </a:p>
          <a:p>
            <a:endParaRPr lang="en-US"/>
          </a:p>
          <a:p>
            <a:endParaRPr lang="en-US"/>
          </a:p>
          <a:p>
            <a:r>
              <a:rPr lang="en-US" u="sng"/>
              <a:t>Example language:</a:t>
            </a:r>
          </a:p>
          <a:p>
            <a:endParaRPr lang="en-US"/>
          </a:p>
          <a:p>
            <a:r>
              <a:rPr lang="en-US" i="1"/>
              <a:t>As we begin, it's crucial to emphasize the importance of confidentiality within our group. We need to agree to keep all shared information within these sessions, including personal stories and sensitive details. This ensures a safe space where everyone feels comfortable sharing their experiences. Please remember that details shared by participants are given in trust and should be treated with respect and discretion.</a:t>
            </a:r>
          </a:p>
          <a:p>
            <a:endParaRPr lang="en-US" i="1"/>
          </a:p>
          <a:p>
            <a:r>
              <a:rPr lang="en-US" i="1"/>
              <a:t>Additionally, it’s important to note our mandated reporting clause for suspected abuse or neglect:</a:t>
            </a:r>
          </a:p>
          <a:p>
            <a:endParaRPr lang="en-US" i="1"/>
          </a:p>
          <a:p>
            <a:pPr lvl="1">
              <a:buFont typeface="Arial" panose="020B0604020202020204" pitchFamily="34" charset="0"/>
              <a:buChar char="•"/>
            </a:pPr>
            <a:r>
              <a:rPr lang="en-US" b="1" i="1"/>
              <a:t>Legal Obligation</a:t>
            </a:r>
            <a:r>
              <a:rPr lang="en-US" i="1"/>
              <a:t>: Our staff and facilitators are legally required to report any suspicions of child abuse or neglect.</a:t>
            </a:r>
          </a:p>
          <a:p>
            <a:pPr lvl="1">
              <a:buFont typeface="Arial" panose="020B0604020202020204" pitchFamily="34" charset="0"/>
              <a:buChar char="•"/>
            </a:pPr>
            <a:r>
              <a:rPr lang="en-US" b="1" i="1"/>
              <a:t>Scope of Reporting</a:t>
            </a:r>
            <a:r>
              <a:rPr lang="en-US" i="1"/>
              <a:t>: We must report any signs of potential harm to a child or vulnerable adult that arise during our sessions.</a:t>
            </a:r>
          </a:p>
          <a:p>
            <a:pPr lvl="1">
              <a:buFont typeface="Arial" panose="020B0604020202020204" pitchFamily="34" charset="0"/>
              <a:buChar char="•"/>
            </a:pPr>
            <a:r>
              <a:rPr lang="en-US" b="1" i="1"/>
              <a:t>Procedure for Reporting</a:t>
            </a:r>
            <a:r>
              <a:rPr lang="en-US" i="1"/>
              <a:t>: We handle these situations sensitively, informing involved individuals about necessary actions, unless it poses further risk.</a:t>
            </a:r>
          </a:p>
          <a:p>
            <a:pPr lvl="1">
              <a:buFont typeface="Arial" panose="020B0604020202020204" pitchFamily="34" charset="0"/>
              <a:buChar char="•"/>
            </a:pPr>
            <a:r>
              <a:rPr lang="en-US" b="1" i="1"/>
              <a:t>Support for Affected Individuals</a:t>
            </a:r>
            <a:r>
              <a:rPr lang="en-US" i="1"/>
              <a:t>: We provide support and resources to help those involved in a reporting situation.</a:t>
            </a:r>
          </a:p>
          <a:p>
            <a:endParaRPr lang="en-US" i="1"/>
          </a:p>
          <a:p>
            <a:r>
              <a:rPr lang="en-US" i="1"/>
              <a:t>Our primary concern is the safety and well-being of all individuals. If you have any questions or concerns about this policy, feel free to discuss them privately with me.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Welcome back, everyone! We're glad to see you for our fifth meeting.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Sections</a:t>
            </a:r>
            <a:r>
              <a:rPr lang="en-US"/>
              <a:t>: Please note that the conversation starters are optional. If you prefer to skip these, simply remove the first bullet point from this slide and proceed to the next relevant slide in the deck.</a:t>
            </a:r>
          </a:p>
          <a:p>
            <a:endParaRPr lang="en-US"/>
          </a:p>
          <a:p>
            <a:pPr>
              <a:buFont typeface="Arial" panose="020B0604020202020204" pitchFamily="34" charset="0"/>
              <a:buChar char="•"/>
            </a:pPr>
            <a:r>
              <a:rPr lang="en-US"/>
              <a:t>Example language if omitting: </a:t>
            </a:r>
            <a:r>
              <a:rPr lang="en-US" i="1"/>
              <a:t>We'll dive straight into discussing the key questions from our last session’s homework. We'll also outline and assign the homework for our next meeting, ensuring everyone is prepared and clear on the expectations.</a:t>
            </a:r>
          </a:p>
          <a:p>
            <a:endParaRPr lang="en-US"/>
          </a:p>
          <a:p>
            <a:pPr>
              <a:buFont typeface="Arial" panose="020B0604020202020204" pitchFamily="34" charset="0"/>
              <a:buChar char="•"/>
            </a:pPr>
            <a:r>
              <a:rPr lang="en-US"/>
              <a:t>Example language if not omitting:</a:t>
            </a:r>
          </a:p>
          <a:p>
            <a:pPr>
              <a:buFont typeface="Arial" panose="020B0604020202020204" pitchFamily="34" charset="0"/>
              <a:buChar char="•"/>
            </a:pPr>
            <a:endParaRPr lang="en-US"/>
          </a:p>
          <a:p>
            <a:pPr>
              <a:buFont typeface="Arial" panose="020B0604020202020204" pitchFamily="34" charset="0"/>
              <a:buChar char="•"/>
            </a:pPr>
            <a:r>
              <a:rPr lang="en-US"/>
              <a:t> </a:t>
            </a:r>
            <a:r>
              <a:rPr lang="en-US" b="1"/>
              <a:t>Conversation Starters</a:t>
            </a:r>
            <a:r>
              <a:rPr lang="en-US"/>
              <a:t>: </a:t>
            </a:r>
            <a:r>
              <a:rPr lang="en-US" i="1"/>
              <a:t>We’ll get started with a quick question to get us all engaged and sharing.</a:t>
            </a:r>
          </a:p>
          <a:p>
            <a:pPr>
              <a:buFont typeface="Arial" panose="020B0604020202020204" pitchFamily="34" charset="0"/>
              <a:buNone/>
            </a:pPr>
            <a:endParaRPr lang="en-US"/>
          </a:p>
          <a:p>
            <a:pPr>
              <a:buFont typeface="Arial" panose="020B0604020202020204" pitchFamily="34" charset="0"/>
              <a:buChar char="•"/>
            </a:pPr>
            <a:r>
              <a:rPr lang="en-US" b="1"/>
              <a:t>Review of Ground Rules</a:t>
            </a:r>
            <a:r>
              <a:rPr lang="en-US"/>
              <a:t>: </a:t>
            </a:r>
            <a:r>
              <a:rPr lang="en-US" i="1"/>
              <a:t>A brief reminder of our ground rules to ensure our discussions remain respectful and productive.</a:t>
            </a:r>
          </a:p>
          <a:p>
            <a:pPr>
              <a:buFont typeface="Arial" panose="020B0604020202020204" pitchFamily="34" charset="0"/>
              <a:buNone/>
            </a:pPr>
            <a:endParaRPr lang="en-US"/>
          </a:p>
          <a:p>
            <a:pPr>
              <a:buFont typeface="Arial" panose="020B0604020202020204" pitchFamily="34" charset="0"/>
              <a:buChar char="•"/>
            </a:pPr>
            <a:r>
              <a:rPr lang="en-US" b="1"/>
              <a:t>Discussion and Homework</a:t>
            </a:r>
            <a:r>
              <a:rPr lang="en-US"/>
              <a:t>: </a:t>
            </a:r>
            <a:r>
              <a:rPr lang="en-US" i="1"/>
              <a:t>After our initial activities, we will discuss the workbook questions based on your experiences with the last set of homework followed by an explanation of the homework for our next meeting. Let’s get started! </a:t>
            </a:r>
          </a:p>
          <a:p>
            <a:pPr>
              <a:buFont typeface="Arial" panose="020B0604020202020204" pitchFamily="34" charset="0"/>
              <a:buChar char="•"/>
            </a:pPr>
            <a:endParaRPr lang="en-US"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a:buFont typeface="Arial" panose="020B0604020202020204" pitchFamily="34" charset="0"/>
              <a:buChar char="•"/>
            </a:pPr>
            <a:endParaRPr lang="en-US"/>
          </a:p>
          <a:p>
            <a:pPr lvl="1"/>
            <a:endParaRPr lang="en-US"/>
          </a:p>
          <a:p>
            <a:pPr lvl="1"/>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96295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Example language: </a:t>
            </a:r>
            <a:r>
              <a:rPr lang="en-US" i="1"/>
              <a:t>"Let's open our session with a fun question that will give us all a chance to share something about ourselves. Review the list of questions provided on the slide. Select one question that resonates with you, or that you feel comfortable sharing. This activity is designed to ease us into the meeting and build a friendly, open atmosphere.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1800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u="sng"/>
              <a:t>Example language:</a:t>
            </a:r>
          </a:p>
          <a:p>
            <a:endParaRPr lang="en-US"/>
          </a:p>
          <a:p>
            <a:r>
              <a:rPr lang="en-US" i="1"/>
              <a:t>Before we dive into today’s discussion, let’s quickly review our ground rules to ensure our meeting runs smoothly and everyone feels comfortable sharing. (Restate rules). Does anyone want to add anything or suggest another rule? </a:t>
            </a:r>
          </a:p>
          <a:p>
            <a:pPr>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31283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Example language: </a:t>
            </a:r>
            <a:r>
              <a:rPr lang="en-US" i="1"/>
              <a:t>Before we begin, let’s take a moment to remind ourselves of three important principles: </a:t>
            </a:r>
          </a:p>
          <a:p>
            <a:endParaRPr lang="en-US"/>
          </a:p>
          <a:p>
            <a:pPr lvl="1"/>
            <a:r>
              <a:rPr lang="en-US" b="1"/>
              <a:t>Patience is essential: </a:t>
            </a:r>
            <a:r>
              <a:rPr lang="en-US"/>
              <a:t>Meaningful changes take time to manifest. Behaviors do not change overnight, which is why (move to next point)</a:t>
            </a:r>
          </a:p>
          <a:p>
            <a:pPr lvl="1"/>
            <a:endParaRPr lang="en-US"/>
          </a:p>
          <a:p>
            <a:pPr lvl="1"/>
            <a:r>
              <a:rPr lang="en-US" b="1"/>
              <a:t>Consistency is key: </a:t>
            </a:r>
            <a:r>
              <a:rPr lang="en-US"/>
              <a:t>Regularly applying the strategies ensures the best chance for success. </a:t>
            </a:r>
          </a:p>
          <a:p>
            <a:pPr lvl="1"/>
            <a:endParaRPr lang="en-US"/>
          </a:p>
          <a:p>
            <a:pPr lvl="1"/>
            <a:r>
              <a:rPr lang="en-US" b="1"/>
              <a:t>Explore alternatives</a:t>
            </a:r>
            <a:r>
              <a:rPr lang="en-US"/>
              <a:t>: If one approach isn’t working, try something else. We will discuss many strategies throughout the program, some may work better than others for you. </a:t>
            </a:r>
          </a:p>
          <a:p>
            <a:endParaRPr lang="en-US"/>
          </a:p>
          <a:p>
            <a:r>
              <a:rPr lang="en-US"/>
              <a:t>The best thing to do is keep trying!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51332-787D-4DB4-8306-7FE713A494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3898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1800" indent="-171450">
              <a:buFont typeface="Arial" panose="020B0604020202020204" pitchFamily="34" charset="0"/>
              <a:buChar char="•"/>
            </a:pPr>
            <a:r>
              <a:rPr lang="en-US" sz="1200" b="0" i="0" u="none" strike="noStrike" baseline="0">
                <a:solidFill>
                  <a:srgbClr val="000000"/>
                </a:solidFill>
                <a:latin typeface="Avenir Medium"/>
              </a:rPr>
              <a:t>Which topic discussed in Branch Out was the most beneficial to you as a parent? Why? </a:t>
            </a:r>
          </a:p>
          <a:p>
            <a:pPr marL="171450" marR="1800" indent="-171450">
              <a:buFont typeface="Arial" panose="020B0604020202020204" pitchFamily="34" charset="0"/>
              <a:buChar char="•"/>
            </a:pPr>
            <a:r>
              <a:rPr lang="en-US" sz="1200" b="0" i="0" u="none" strike="noStrike" baseline="0">
                <a:solidFill>
                  <a:srgbClr val="000000"/>
                </a:solidFill>
                <a:latin typeface="Avenir Medium"/>
              </a:rPr>
              <a:t>You were introduced to multiple families throughout Branch Out, and each family encountered a different challenging situation or developmental milestone. Which family or families’ situation did you most relate to and why? </a:t>
            </a:r>
          </a:p>
          <a:p>
            <a:pPr marL="171450" marR="1800" indent="-171450">
              <a:buFont typeface="Arial" panose="020B0604020202020204" pitchFamily="34" charset="0"/>
              <a:buChar char="•"/>
            </a:pPr>
            <a:r>
              <a:rPr lang="en-US" sz="1200" b="0" i="0" u="none" strike="noStrike" baseline="0">
                <a:solidFill>
                  <a:srgbClr val="000000"/>
                </a:solidFill>
                <a:latin typeface="Avenir Medium"/>
              </a:rPr>
              <a:t>What strategies or skills did you learn in Branch Out that will help you achieve the goals you have for your family?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70698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b="0" i="0" u="none" strike="noStrike" baseline="0">
                <a:solidFill>
                  <a:srgbClr val="000000"/>
                </a:solidFill>
                <a:latin typeface="Avenir Medium"/>
              </a:rPr>
              <a:t>Do you notice a difference in the way you respond to your child’s behaviors? </a:t>
            </a:r>
          </a:p>
          <a:p>
            <a:pPr marL="285750" marR="1800" indent="-285750">
              <a:buFont typeface="Arial" panose="020B0604020202020204" pitchFamily="34" charset="0"/>
              <a:buChar char="•"/>
            </a:pPr>
            <a:r>
              <a:rPr lang="en-US" sz="1800" b="0" i="0" u="none" strike="noStrike" baseline="0">
                <a:solidFill>
                  <a:srgbClr val="000000"/>
                </a:solidFill>
                <a:latin typeface="Avenir Medium"/>
              </a:rPr>
              <a:t>Do you notice a difference in the way your child responds to you? </a:t>
            </a:r>
          </a:p>
          <a:p>
            <a:pPr marL="285750" marR="1800" indent="-285750">
              <a:buFont typeface="Arial" panose="020B0604020202020204" pitchFamily="34" charset="0"/>
              <a:buChar char="•"/>
            </a:pPr>
            <a:r>
              <a:rPr lang="en-US" sz="1800" b="0" i="0" u="none" strike="noStrike" baseline="0">
                <a:solidFill>
                  <a:srgbClr val="000000"/>
                </a:solidFill>
                <a:latin typeface="Avenir Medium"/>
              </a:rPr>
              <a:t>Would anyone like to share a moment when they used a strategy learned in Branch Out and discuss how their current reaction compares to how they may have reacted prior to engaging in Branch Out training? </a:t>
            </a:r>
          </a:p>
          <a:p>
            <a:pPr marL="285750" marR="1800" indent="-285750">
              <a:buFont typeface="Arial" panose="020B0604020202020204" pitchFamily="34" charset="0"/>
              <a:buChar char="•"/>
            </a:pPr>
            <a:r>
              <a:rPr lang="en-US" sz="1800" b="0" i="0" u="none" strike="noStrike" baseline="0">
                <a:solidFill>
                  <a:srgbClr val="000000"/>
                </a:solidFill>
                <a:latin typeface="Avenir Medium"/>
              </a:rPr>
              <a:t>What was different? How did your child respond?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32938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a:t>Additional Thrive Program Options for Different Ages</a:t>
            </a:r>
            <a:r>
              <a:rPr lang="en-US"/>
              <a:t>:</a:t>
            </a:r>
          </a:p>
          <a:p>
            <a:pPr>
              <a:buFont typeface="Arial" panose="020B0604020202020204" pitchFamily="34" charset="0"/>
              <a:buChar char="•"/>
            </a:pPr>
            <a:endParaRPr lang="en-US"/>
          </a:p>
          <a:p>
            <a:pPr marL="742950" lvl="1" indent="-285750">
              <a:buFont typeface="Arial" panose="020B0604020202020204" pitchFamily="34" charset="0"/>
              <a:buChar char="•"/>
            </a:pPr>
            <a:r>
              <a:rPr lang="en-US" b="1"/>
              <a:t>Take Root</a:t>
            </a:r>
            <a:r>
              <a:rPr lang="en-US"/>
              <a:t>: For parents and caregivers of children aged 0 to 3 years.</a:t>
            </a:r>
          </a:p>
          <a:p>
            <a:pPr marL="742950" lvl="1" indent="-285750">
              <a:buFont typeface="Arial" panose="020B0604020202020204" pitchFamily="34" charset="0"/>
              <a:buChar char="•"/>
            </a:pPr>
            <a:r>
              <a:rPr lang="en-US" b="1"/>
              <a:t>Sprout</a:t>
            </a:r>
            <a:r>
              <a:rPr lang="en-US"/>
              <a:t>: Designed for parents and caregivers of children aged 3 to 5 years.</a:t>
            </a:r>
          </a:p>
          <a:p>
            <a:pPr marL="742950" lvl="1" indent="-285750">
              <a:buFont typeface="Arial" panose="020B0604020202020204" pitchFamily="34" charset="0"/>
              <a:buChar char="•"/>
            </a:pPr>
            <a:r>
              <a:rPr lang="en-US" b="1"/>
              <a:t>Grow</a:t>
            </a:r>
            <a:r>
              <a:rPr lang="en-US"/>
              <a:t>: Suitable for parents and caregivers of children aged 5 to 10 years.</a:t>
            </a:r>
          </a:p>
          <a:p>
            <a:pPr marL="457200" lvl="1" indent="0">
              <a:buFont typeface="Arial" panose="020B0604020202020204" pitchFamily="34" charset="0"/>
              <a:buNone/>
            </a:pPr>
            <a:endParaRPr lang="en-US"/>
          </a:p>
          <a:p>
            <a:pPr>
              <a:buFont typeface="Arial" panose="020B0604020202020204" pitchFamily="34" charset="0"/>
              <a:buChar char="•"/>
            </a:pPr>
            <a:r>
              <a:rPr lang="en-US" b="1"/>
              <a:t>Next Steps</a:t>
            </a:r>
            <a:r>
              <a:rPr lang="en-US"/>
              <a:t>: Encourage participants to explore these programs to continue supporting their children's development at various stages.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81129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Thrive Website</a:t>
            </a:r>
            <a:r>
              <a:rPr lang="en-US"/>
              <a:t>: Encourage participants to visit the Thrive website for additional resources.</a:t>
            </a:r>
          </a:p>
          <a:p>
            <a:endParaRPr lang="en-US"/>
          </a:p>
          <a:p>
            <a:r>
              <a:rPr lang="en-US" b="1"/>
              <a:t>Program Exploration</a:t>
            </a:r>
            <a:r>
              <a:rPr lang="en-US"/>
              <a:t>: Suggest exploring other programs that may be beneficial for another child.</a:t>
            </a:r>
          </a:p>
          <a:p>
            <a:endParaRPr lang="en-US"/>
          </a:p>
          <a:p>
            <a:r>
              <a:rPr lang="en-US" b="1"/>
              <a:t>Continued Growth</a:t>
            </a:r>
            <a:r>
              <a:rPr lang="en-US"/>
              <a:t>: Encourage using these resources to plan the next steps in their child’s growth and development.</a:t>
            </a:r>
          </a:p>
          <a:p>
            <a:endParaRPr lang="en-US"/>
          </a:p>
          <a:p>
            <a:r>
              <a:rPr lang="en-US"/>
              <a:t>For an in-depth exploration of specified topics related to teens and adolescents, suggest families visit the Thrive website (</a:t>
            </a:r>
            <a:r>
              <a:rPr lang="en-US" u="sng">
                <a:hlinkClick r:id="rId3"/>
              </a:rPr>
              <a:t>https://thrive.psu.edu/supplemental-modules/</a:t>
            </a:r>
            <a:r>
              <a:rPr lang="en-US"/>
              <a:t>), and review the supplemental module content for the most up-to-date offerings. </a:t>
            </a:r>
          </a:p>
          <a:p>
            <a:endParaRPr lang="en-US"/>
          </a:p>
        </p:txBody>
      </p:sp>
      <p:sp>
        <p:nvSpPr>
          <p:cNvPr id="4" name="Slide Number Placeholder 3"/>
          <p:cNvSpPr>
            <a:spLocks noGrp="1"/>
          </p:cNvSpPr>
          <p:nvPr>
            <p:ph type="sldNum" sz="quarter" idx="5"/>
          </p:nvPr>
        </p:nvSpPr>
        <p:spPr/>
        <p:txBody>
          <a:bodyPr/>
          <a:lstStyle/>
          <a:p>
            <a:fld id="{D29876BA-FE99-434D-A671-82C7C6D8C61B}" type="slidenum">
              <a:rPr lang="en-US" smtClean="0"/>
              <a:t>79</a:t>
            </a:fld>
            <a:endParaRPr lang="en-US"/>
          </a:p>
        </p:txBody>
      </p:sp>
    </p:spTree>
    <p:extLst>
      <p:ext uri="{BB962C8B-B14F-4D97-AF65-F5344CB8AC3E}">
        <p14:creationId xmlns:p14="http://schemas.microsoft.com/office/powerpoint/2010/main" val="42593331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language: </a:t>
            </a:r>
          </a:p>
          <a:p>
            <a:r>
              <a:rPr lang="en-US" i="1"/>
              <a:t>Thank you, parents and caregivers, for your active participation. Please continue to visit the Thrive website as your child develops and grows—it's a valuable resource that can support you through every stage of their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5EEA5-0ACF-4FFB-8DDD-B838AE44255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714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Overview of Expectations</a:t>
            </a:r>
            <a:r>
              <a:rPr lang="en-US"/>
              <a:t>: Clearly define what is expected of participants in the Branch Out program.</a:t>
            </a:r>
          </a:p>
          <a:p>
            <a:endParaRPr lang="en-US" b="1"/>
          </a:p>
          <a:p>
            <a:pPr lvl="1"/>
            <a:r>
              <a:rPr lang="en-US" b="1"/>
              <a:t>Independent Completion</a:t>
            </a:r>
            <a:r>
              <a:rPr lang="en-US"/>
              <a:t>: Inform families that they are expected to independently complete the online modules.</a:t>
            </a:r>
          </a:p>
          <a:p>
            <a:pPr lvl="1"/>
            <a:endParaRPr lang="en-US"/>
          </a:p>
          <a:p>
            <a:pPr lvl="1"/>
            <a:r>
              <a:rPr lang="en-US" b="1"/>
              <a:t>Full Engagement Required</a:t>
            </a:r>
            <a:r>
              <a:rPr lang="en-US"/>
              <a:t>: Emphasize the importance of completing each module in full to maximize learning and benefit from the program.</a:t>
            </a:r>
          </a:p>
          <a:p>
            <a:endParaRPr lang="en-US"/>
          </a:p>
          <a:p>
            <a:pPr lvl="1"/>
            <a:r>
              <a:rPr lang="en-US" b="1"/>
              <a:t>Purpose of Meetings</a:t>
            </a:r>
            <a:r>
              <a:rPr lang="en-US"/>
              <a:t>: Clarify that the in-person meetings are not for revisiting session content but for community building, reflecting on experiences, and discussing insights with other parents and caregivers of adolescents ages 10-18.</a:t>
            </a:r>
          </a:p>
          <a:p>
            <a:endParaRPr lang="en-US"/>
          </a:p>
          <a:p>
            <a:pPr lvl="1"/>
            <a:r>
              <a:rPr lang="en-US" b="1"/>
              <a:t>Preparation for Discussions</a:t>
            </a:r>
            <a:r>
              <a:rPr lang="en-US"/>
              <a:t>: Encourage participants to come to meetings prepared to share their thoughts and engage in discussions based on the content they've learned online.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0990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Distribute Materials</a:t>
            </a:r>
            <a:r>
              <a:rPr lang="en-US"/>
              <a:t>: Provide copies or screen share the Branch Out Parent Workbook and Syllabus to all participants.</a:t>
            </a:r>
          </a:p>
          <a:p>
            <a:endParaRPr lang="en-US"/>
          </a:p>
          <a:p>
            <a:r>
              <a:rPr lang="en-US" b="1"/>
              <a:t>Syllabus Overview</a:t>
            </a:r>
            <a:r>
              <a:rPr lang="en-US"/>
              <a:t>: Review the Summary of Training, focusing on sections with pertinent information for families (homework due dates, meeting dates, times, and location).</a:t>
            </a:r>
          </a:p>
          <a:p>
            <a:endParaRPr lang="en-US"/>
          </a:p>
          <a:p>
            <a:r>
              <a:rPr lang="en-US" b="1"/>
              <a:t>Engagement Encouragement</a:t>
            </a:r>
            <a:r>
              <a:rPr lang="en-US"/>
              <a:t>: Urge families to complete all exercises and discussion questions provided for each meeting session.</a:t>
            </a:r>
          </a:p>
          <a:p>
            <a:endParaRPr lang="en-US"/>
          </a:p>
          <a:p>
            <a:r>
              <a:rPr lang="en-US"/>
              <a:t>Example language: </a:t>
            </a:r>
            <a:r>
              <a:rPr lang="en-US" i="1"/>
              <a:t>I encourage everyone to complete all the exercises and discussion questions in your workbooks before each session. These activities are designed to deepen your understanding and enhance our group discussions. Active participation is essential for maximizing the benefits of our meetings. Please do your best to come prepared to share and learn from each other’s experiences!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96624-056C-4B51-AA09-AD77FFC9F12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4893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4"/>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1017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8372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3"/>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3"/>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1422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7463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69"/>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4"/>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5614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8"/>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5998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1"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1"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2533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3266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5600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6"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5"/>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6"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1829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9485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8"/>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78"/>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6/5/2025</a:t>
            </a:fld>
            <a:endParaRPr lang="en-US"/>
          </a:p>
        </p:txBody>
      </p:sp>
      <p:sp>
        <p:nvSpPr>
          <p:cNvPr id="5" name="Footer Placeholder 4"/>
          <p:cNvSpPr>
            <a:spLocks noGrp="1"/>
          </p:cNvSpPr>
          <p:nvPr>
            <p:ph type="ftr" sz="quarter" idx="3"/>
          </p:nvPr>
        </p:nvSpPr>
        <p:spPr>
          <a:xfrm>
            <a:off x="2928938" y="5959078"/>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5959078"/>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52168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sv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sv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80.jpe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svg"/><Relationship Id="rId9" Type="http://schemas.openxmlformats.org/officeDocument/2006/relationships/image" Target="../media/image78.jpeg"/><Relationship Id="rId14" Type="http://schemas.openxmlformats.org/officeDocument/2006/relationships/image" Target="../media/image83.sv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57.sv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sv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93.png"/><Relationship Id="rId4" Type="http://schemas.openxmlformats.org/officeDocument/2006/relationships/image" Target="../media/image35.png"/><Relationship Id="rId9" Type="http://schemas.openxmlformats.org/officeDocument/2006/relationships/image" Target="../media/image40.sv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94.sv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87.png"/><Relationship Id="rId7"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88.svg"/></Relationships>
</file>

<file path=ppt/slides/_rels/slide3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png"/><Relationship Id="rId9" Type="http://schemas.openxmlformats.org/officeDocument/2006/relationships/image" Target="../media/image111.png"/></Relationships>
</file>

<file path=ppt/slides/_rels/slide36.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07.png"/><Relationship Id="rId7" Type="http://schemas.openxmlformats.org/officeDocument/2006/relationships/image" Target="../media/image11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4.svg"/><Relationship Id="rId5" Type="http://schemas.openxmlformats.org/officeDocument/2006/relationships/image" Target="../media/image113.png"/><Relationship Id="rId10" Type="http://schemas.openxmlformats.org/officeDocument/2006/relationships/image" Target="../media/image112.svg"/><Relationship Id="rId4" Type="http://schemas.openxmlformats.org/officeDocument/2006/relationships/image" Target="../media/image108.svg"/><Relationship Id="rId9" Type="http://schemas.openxmlformats.org/officeDocument/2006/relationships/image" Target="../media/image111.png"/></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11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17.svg"/><Relationship Id="rId11" Type="http://schemas.openxmlformats.org/officeDocument/2006/relationships/image" Target="../media/image40.svg"/><Relationship Id="rId5" Type="http://schemas.openxmlformats.org/officeDocument/2006/relationships/image" Target="../media/image36.png"/><Relationship Id="rId10" Type="http://schemas.openxmlformats.org/officeDocument/2006/relationships/image" Target="../media/image120.png"/><Relationship Id="rId4" Type="http://schemas.openxmlformats.org/officeDocument/2006/relationships/image" Target="../media/image35.png"/><Relationship Id="rId9" Type="http://schemas.openxmlformats.org/officeDocument/2006/relationships/image" Target="../media/image119.sv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94.sv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25.svg"/><Relationship Id="rId4" Type="http://schemas.openxmlformats.org/officeDocument/2006/relationships/image" Target="../media/image124.pn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21.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sv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svg"/><Relationship Id="rId4" Type="http://schemas.openxmlformats.org/officeDocument/2006/relationships/image" Target="../media/image127.png"/></Relationships>
</file>

<file path=ppt/slides/_rels/slide46.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34.sv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33.svg"/><Relationship Id="rId4" Type="http://schemas.openxmlformats.org/officeDocument/2006/relationships/image" Target="../media/image132.png"/></Relationships>
</file>

<file path=ppt/slides/_rels/slide47.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sv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143.svg"/><Relationship Id="rId5" Type="http://schemas.openxmlformats.org/officeDocument/2006/relationships/image" Target="../media/image137.jpeg"/><Relationship Id="rId10" Type="http://schemas.openxmlformats.org/officeDocument/2006/relationships/image" Target="../media/image142.png"/><Relationship Id="rId4" Type="http://schemas.openxmlformats.org/officeDocument/2006/relationships/image" Target="../media/image136.svg"/><Relationship Id="rId9" Type="http://schemas.openxmlformats.org/officeDocument/2006/relationships/image" Target="../media/image141.svg"/></Relationships>
</file>

<file path=ppt/slides/_rels/slide48.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sv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jpeg"/><Relationship Id="rId9" Type="http://schemas.openxmlformats.org/officeDocument/2006/relationships/image" Target="../media/image150.svg"/></Relationships>
</file>

<file path=ppt/slides/_rels/slide49.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1.jpeg"/><Relationship Id="rId7" Type="http://schemas.openxmlformats.org/officeDocument/2006/relationships/image" Target="../media/image153.sv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48.svg"/><Relationship Id="rId4" Type="http://schemas.openxmlformats.org/officeDocument/2006/relationships/image" Target="../media/image147.png"/><Relationship Id="rId9" Type="http://schemas.openxmlformats.org/officeDocument/2006/relationships/image" Target="../media/image155.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sv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svg"/><Relationship Id="rId4" Type="http://schemas.openxmlformats.org/officeDocument/2006/relationships/image" Target="../media/image157.png"/></Relationships>
</file>

<file path=ppt/slides/_rels/slide5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sv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svg"/><Relationship Id="rId9" Type="http://schemas.openxmlformats.org/officeDocument/2006/relationships/image" Target="../media/image168.png"/></Relationships>
</file>

<file path=ppt/slides/_rels/slide5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169.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17.svg"/><Relationship Id="rId5" Type="http://schemas.openxmlformats.org/officeDocument/2006/relationships/image" Target="../media/image36.png"/><Relationship Id="rId10" Type="http://schemas.openxmlformats.org/officeDocument/2006/relationships/image" Target="../media/image170.png"/><Relationship Id="rId4" Type="http://schemas.openxmlformats.org/officeDocument/2006/relationships/image" Target="../media/image35.png"/><Relationship Id="rId9" Type="http://schemas.openxmlformats.org/officeDocument/2006/relationships/image" Target="../media/image119.sv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94.sv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21.png"/><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75.svg"/><Relationship Id="rId4" Type="http://schemas.openxmlformats.org/officeDocument/2006/relationships/image" Target="../media/image174.png"/></Relationships>
</file>

<file path=ppt/slides/_rels/slide61.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png"/><Relationship Id="rId10" Type="http://schemas.openxmlformats.org/officeDocument/2006/relationships/image" Target="../media/image183.svg"/><Relationship Id="rId4" Type="http://schemas.openxmlformats.org/officeDocument/2006/relationships/image" Target="../media/image177.svg"/><Relationship Id="rId9" Type="http://schemas.openxmlformats.org/officeDocument/2006/relationships/image" Target="../media/image182.png"/></Relationships>
</file>

<file path=ppt/slides/_rels/slide62.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87.svg"/><Relationship Id="rId5" Type="http://schemas.openxmlformats.org/officeDocument/2006/relationships/image" Target="../media/image186.png"/><Relationship Id="rId4" Type="http://schemas.openxmlformats.org/officeDocument/2006/relationships/image" Target="../media/image185.svg"/></Relationships>
</file>

<file path=ppt/slides/_rels/slide63.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sv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svg"/><Relationship Id="rId9" Type="http://schemas.openxmlformats.org/officeDocument/2006/relationships/image" Target="../media/image195.svg"/></Relationships>
</file>

<file path=ppt/slides/_rels/slide6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99.jpeg"/><Relationship Id="rId5" Type="http://schemas.openxmlformats.org/officeDocument/2006/relationships/image" Target="../media/image198.png"/><Relationship Id="rId4" Type="http://schemas.openxmlformats.org/officeDocument/2006/relationships/image" Target="../media/image197.svg"/></Relationships>
</file>

<file path=ppt/slides/_rels/slide65.xml.rels><?xml version="1.0" encoding="UTF-8" standalone="yes"?>
<Relationships xmlns="http://schemas.openxmlformats.org/package/2006/relationships"><Relationship Id="rId8" Type="http://schemas.openxmlformats.org/officeDocument/2006/relationships/image" Target="../media/image205.svg"/><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203.svg"/><Relationship Id="rId5" Type="http://schemas.openxmlformats.org/officeDocument/2006/relationships/image" Target="../media/image202.png"/><Relationship Id="rId4" Type="http://schemas.openxmlformats.org/officeDocument/2006/relationships/image" Target="../media/image201.png"/></Relationships>
</file>

<file path=ppt/slides/_rels/slide66.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4.svg"/><Relationship Id="rId3" Type="http://schemas.openxmlformats.org/officeDocument/2006/relationships/image" Target="../media/image206.png"/><Relationship Id="rId7" Type="http://schemas.openxmlformats.org/officeDocument/2006/relationships/image" Target="../media/image208.png"/><Relationship Id="rId12" Type="http://schemas.openxmlformats.org/officeDocument/2006/relationships/image" Target="../media/image213.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207.png"/><Relationship Id="rId11" Type="http://schemas.openxmlformats.org/officeDocument/2006/relationships/image" Target="../media/image212.svg"/><Relationship Id="rId5" Type="http://schemas.openxmlformats.org/officeDocument/2006/relationships/image" Target="../media/image203.svg"/><Relationship Id="rId10" Type="http://schemas.openxmlformats.org/officeDocument/2006/relationships/image" Target="../media/image211.png"/><Relationship Id="rId4" Type="http://schemas.openxmlformats.org/officeDocument/2006/relationships/image" Target="../media/image202.png"/><Relationship Id="rId9" Type="http://schemas.openxmlformats.org/officeDocument/2006/relationships/image" Target="../media/image210.png"/></Relationships>
</file>

<file path=ppt/slides/_rels/slide67.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34.png"/><Relationship Id="rId7" Type="http://schemas.openxmlformats.org/officeDocument/2006/relationships/image" Target="../media/image119.sv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15.png"/><Relationship Id="rId10" Type="http://schemas.openxmlformats.org/officeDocument/2006/relationships/image" Target="../media/image117.svg"/><Relationship Id="rId4" Type="http://schemas.openxmlformats.org/officeDocument/2006/relationships/image" Target="../media/image35.png"/><Relationship Id="rId9" Type="http://schemas.openxmlformats.org/officeDocument/2006/relationships/image" Target="../media/image36.png"/></Relationships>
</file>

<file path=ppt/slides/_rels/slide6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94.sv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21.png"/><Relationship Id="rId4" Type="http://schemas.openxmlformats.org/officeDocument/2006/relationships/image" Target="../media/image20.png"/></Relationships>
</file>

<file path=ppt/slides/_rels/slide7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8" Type="http://schemas.openxmlformats.org/officeDocument/2006/relationships/image" Target="../media/image203.svg"/><Relationship Id="rId3" Type="http://schemas.openxmlformats.org/officeDocument/2006/relationships/image" Target="../media/image220.png"/><Relationship Id="rId7" Type="http://schemas.openxmlformats.org/officeDocument/2006/relationships/image" Target="../media/image202.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223.png"/><Relationship Id="rId5" Type="http://schemas.openxmlformats.org/officeDocument/2006/relationships/image" Target="../media/image222.png"/><Relationship Id="rId10" Type="http://schemas.openxmlformats.org/officeDocument/2006/relationships/image" Target="../media/image225.svg"/><Relationship Id="rId4" Type="http://schemas.openxmlformats.org/officeDocument/2006/relationships/image" Target="../media/image221.png"/><Relationship Id="rId9" Type="http://schemas.openxmlformats.org/officeDocument/2006/relationships/image" Target="../media/image224.png"/></Relationships>
</file>

<file path=ppt/slides/_rels/slide7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226.jpeg"/><Relationship Id="rId7" Type="http://schemas.openxmlformats.org/officeDocument/2006/relationships/image" Target="../media/image230.sv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229.png"/><Relationship Id="rId5" Type="http://schemas.openxmlformats.org/officeDocument/2006/relationships/image" Target="../media/image228.svg"/><Relationship Id="rId4" Type="http://schemas.openxmlformats.org/officeDocument/2006/relationships/image" Target="../media/image227.png"/></Relationships>
</file>

<file path=ppt/slides/_rels/slide78.xml.rels><?xml version="1.0" encoding="UTF-8" standalone="yes"?>
<Relationships xmlns="http://schemas.openxmlformats.org/package/2006/relationships"><Relationship Id="rId3" Type="http://schemas.openxmlformats.org/officeDocument/2006/relationships/image" Target="../media/image231.png"/><Relationship Id="rId7" Type="http://schemas.openxmlformats.org/officeDocument/2006/relationships/image" Target="../media/image235.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234.png"/><Relationship Id="rId5" Type="http://schemas.openxmlformats.org/officeDocument/2006/relationships/image" Target="../media/image233.svg"/><Relationship Id="rId4" Type="http://schemas.openxmlformats.org/officeDocument/2006/relationships/image" Target="../media/image232.png"/></Relationships>
</file>

<file path=ppt/slides/_rels/slide7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238.svg"/><Relationship Id="rId4" Type="http://schemas.openxmlformats.org/officeDocument/2006/relationships/image" Target="../media/image23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63609" y="3707764"/>
            <a:ext cx="6199620" cy="602088"/>
          </a:xfrm>
          <a:prstGeom prst="rect">
            <a:avLst/>
          </a:prstGeom>
        </p:spPr>
        <p:txBody>
          <a:bodyPr wrap="square"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program for parents and caregivers of adolescents ages 10 to 18 years old</a:t>
            </a: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defRPr/>
              </a:pPr>
              <a:r>
                <a:rPr lang="en-US" sz="2900" b="1">
                  <a:solidFill>
                    <a:srgbClr val="2C251E"/>
                  </a:solidFill>
                  <a:latin typeface="Calibri"/>
                  <a:ea typeface="Calibri"/>
                  <a:cs typeface="Calibri"/>
                </a:rPr>
                <a:t>Meeting 1</a:t>
              </a:r>
            </a:p>
          </p:txBody>
        </p:sp>
      </p:grpSp>
      <p:pic>
        <p:nvPicPr>
          <p:cNvPr id="10" name="Picture 9" descr="A green and black logo&#10;&#10;Description automatically generated">
            <a:extLst>
              <a:ext uri="{FF2B5EF4-FFF2-40B4-BE49-F238E27FC236}">
                <a16:creationId xmlns:a16="http://schemas.microsoft.com/office/drawing/2014/main" id="{3FE70212-A8A1-6028-D5D8-1B99E0E641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5" y="2500313"/>
            <a:ext cx="6351343" cy="1258285"/>
          </a:xfrm>
          <a:prstGeom prst="rect">
            <a:avLst/>
          </a:prstGeom>
        </p:spPr>
      </p:pic>
      <p:sp>
        <p:nvSpPr>
          <p:cNvPr id="4" name="TextBox 3">
            <a:extLst>
              <a:ext uri="{FF2B5EF4-FFF2-40B4-BE49-F238E27FC236}">
                <a16:creationId xmlns:a16="http://schemas.microsoft.com/office/drawing/2014/main" id="{027F4EBB-E4FC-8A48-8898-36E85449EA51}"/>
              </a:ext>
            </a:extLst>
          </p:cNvPr>
          <p:cNvSpPr txBox="1"/>
          <p:nvPr/>
        </p:nvSpPr>
        <p:spPr>
          <a:xfrm>
            <a:off x="-8373" y="-1"/>
            <a:ext cx="2743200"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a:solidFill>
                  <a:schemeClr val="accent1">
                    <a:lumMod val="49000"/>
                  </a:schemeClr>
                </a:solidFill>
                <a:ea typeface="Calibri"/>
                <a:cs typeface="Calibri"/>
              </a:rPr>
              <a:t>As of June 4,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446994" y="205751"/>
            <a:ext cx="8282668" cy="1123702"/>
          </a:xfrm>
          <a:prstGeom prst="rect">
            <a:avLst/>
          </a:prstGeom>
          <a:ln>
            <a:noFill/>
          </a:ln>
        </p:spPr>
        <p:txBody>
          <a:bodyPr vert="horz" lIns="85725" tIns="42863" rIns="85725" bIns="42863" rtlCol="0" anchor="b">
            <a:normAutofit lnSpcReduction="10000"/>
          </a:bodyPr>
          <a:lstStyle/>
          <a:p>
            <a:pPr indent="-214313" algn="ctr" defTabSz="857250">
              <a:lnSpc>
                <a:spcPct val="90000"/>
              </a:lnSpc>
              <a:spcBef>
                <a:spcPct val="0"/>
              </a:spcBef>
              <a:spcAft>
                <a:spcPts val="563"/>
              </a:spcAft>
            </a:pPr>
            <a:r>
              <a:rPr lang="en-US" sz="5250">
                <a:solidFill>
                  <a:prstClr val="black"/>
                </a:solidFill>
                <a:latin typeface="Calibri"/>
                <a:ea typeface="Calibri" panose="020F0502020204030204" pitchFamily="34" charset="0"/>
                <a:cs typeface="Calibri" panose="020F0502020204030204" pitchFamily="34" charset="0"/>
              </a:rPr>
              <a:t>Homework</a:t>
            </a:r>
            <a:r>
              <a:rPr lang="en-US" sz="5250" b="1">
                <a:solidFill>
                  <a:prstClr val="black"/>
                </a:solidFill>
                <a:latin typeface="Calibri"/>
                <a:ea typeface="Calibri" panose="020F0502020204030204" pitchFamily="34" charset="0"/>
                <a:cs typeface="Calibri" panose="020F0502020204030204" pitchFamily="34" charset="0"/>
              </a:rPr>
              <a:t> </a:t>
            </a:r>
          </a:p>
          <a:p>
            <a:pPr indent="-214313" algn="ctr" defTabSz="857250">
              <a:lnSpc>
                <a:spcPct val="90000"/>
              </a:lnSpc>
              <a:spcBef>
                <a:spcPct val="0"/>
              </a:spcBef>
              <a:spcAft>
                <a:spcPts val="563"/>
              </a:spcAft>
            </a:pPr>
            <a:r>
              <a:rPr lang="en-US" sz="1875" b="1" i="1" u="sng">
                <a:solidFill>
                  <a:prstClr val="black"/>
                </a:solidFill>
                <a:latin typeface="Calibri"/>
                <a:ea typeface="Calibri" panose="020F0502020204030204" pitchFamily="34" charset="0"/>
                <a:cs typeface="Calibri" panose="020F0502020204030204" pitchFamily="34" charset="0"/>
              </a:rPr>
              <a:t>Complete Modules 1 and 2: Introduction &amp; Communication </a:t>
            </a: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defTabSz="857250"/>
            <a:endParaRPr lang="en-US" sz="1688">
              <a:solidFill>
                <a:prstClr val="black"/>
              </a:solidFill>
              <a:latin typeface="Calibri"/>
            </a:endParaRPr>
          </a:p>
        </p:txBody>
      </p:sp>
      <p:sp>
        <p:nvSpPr>
          <p:cNvPr id="12" name="TextBox 11">
            <a:extLst>
              <a:ext uri="{FF2B5EF4-FFF2-40B4-BE49-F238E27FC236}">
                <a16:creationId xmlns:a16="http://schemas.microsoft.com/office/drawing/2014/main" id="{C9ACF2D8-2F0D-C7CB-75D7-2D82AE6523CA}"/>
              </a:ext>
            </a:extLst>
          </p:cNvPr>
          <p:cNvSpPr txBox="1"/>
          <p:nvPr/>
        </p:nvSpPr>
        <p:spPr>
          <a:xfrm>
            <a:off x="5685853" y="2034727"/>
            <a:ext cx="3489451" cy="352084"/>
          </a:xfrm>
          <a:prstGeom prst="rect">
            <a:avLst/>
          </a:prstGeom>
          <a:noFill/>
        </p:spPr>
        <p:txBody>
          <a:bodyPr wrap="square" rtlCol="0">
            <a:spAutoFit/>
          </a:bodyPr>
          <a:lstStyle/>
          <a:p>
            <a:pPr marL="267891" indent="-267891" defTabSz="857250">
              <a:buFont typeface="Wingdings" panose="05000000000000000000" pitchFamily="2" charset="2"/>
              <a:buChar char="Ø"/>
            </a:pPr>
            <a:r>
              <a:rPr lang="en-US" sz="1688" b="1">
                <a:solidFill>
                  <a:prstClr val="black"/>
                </a:solidFill>
                <a:latin typeface="Calibri"/>
              </a:rPr>
              <a:t>Complete workbook questions</a:t>
            </a:r>
          </a:p>
        </p:txBody>
      </p:sp>
      <p:pic>
        <p:nvPicPr>
          <p:cNvPr id="14" name="Picture 13" descr="A screenshot of a computer&#10;&#10;Description automatically generated">
            <a:extLst>
              <a:ext uri="{FF2B5EF4-FFF2-40B4-BE49-F238E27FC236}">
                <a16:creationId xmlns:a16="http://schemas.microsoft.com/office/drawing/2014/main" id="{EAB1B338-BE91-2688-C79F-E62AFED45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794" y="1970593"/>
            <a:ext cx="4971161" cy="3466598"/>
          </a:xfrm>
          <a:prstGeom prst="rect">
            <a:avLst/>
          </a:prstGeom>
          <a:ln w="28575">
            <a:solidFill>
              <a:schemeClr val="accent3"/>
            </a:solidFill>
          </a:ln>
        </p:spPr>
      </p:pic>
      <p:sp>
        <p:nvSpPr>
          <p:cNvPr id="11" name="TextBox 10">
            <a:extLst>
              <a:ext uri="{FF2B5EF4-FFF2-40B4-BE49-F238E27FC236}">
                <a16:creationId xmlns:a16="http://schemas.microsoft.com/office/drawing/2014/main" id="{2E7DD637-70B5-C48B-6D5C-D5C33D54810A}"/>
              </a:ext>
            </a:extLst>
          </p:cNvPr>
          <p:cNvSpPr txBox="1"/>
          <p:nvPr/>
        </p:nvSpPr>
        <p:spPr>
          <a:xfrm>
            <a:off x="-2041" y="1551089"/>
            <a:ext cx="3196318" cy="352084"/>
          </a:xfrm>
          <a:prstGeom prst="rect">
            <a:avLst/>
          </a:prstGeom>
          <a:noFill/>
        </p:spPr>
        <p:txBody>
          <a:bodyPr wrap="square" rtlCol="0">
            <a:spAutoFit/>
          </a:bodyPr>
          <a:lstStyle/>
          <a:p>
            <a:pPr marL="267891" indent="-267891" algn="ctr" defTabSz="857250">
              <a:buFont typeface="Wingdings" panose="05000000000000000000" pitchFamily="2" charset="2"/>
              <a:buChar char="Ø"/>
            </a:pPr>
            <a:r>
              <a:rPr lang="en-US" sz="1688" b="1">
                <a:solidFill>
                  <a:prstClr val="black"/>
                </a:solidFill>
                <a:latin typeface="Calibri"/>
              </a:rPr>
              <a:t>View online modules</a:t>
            </a:r>
          </a:p>
        </p:txBody>
      </p:sp>
      <p:sp>
        <p:nvSpPr>
          <p:cNvPr id="6" name="Freeform 6">
            <a:extLst>
              <a:ext uri="{FF2B5EF4-FFF2-40B4-BE49-F238E27FC236}">
                <a16:creationId xmlns:a16="http://schemas.microsoft.com/office/drawing/2014/main" id="{5086F123-88C8-A35C-1C8D-DDC30D36C413}"/>
              </a:ext>
            </a:extLst>
          </p:cNvPr>
          <p:cNvSpPr/>
          <p:nvPr/>
        </p:nvSpPr>
        <p:spPr>
          <a:xfrm rot="5726541" flipH="1">
            <a:off x="1821998" y="2883239"/>
            <a:ext cx="414863" cy="56421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
        <p:nvSpPr>
          <p:cNvPr id="16" name="Freeform 6">
            <a:extLst>
              <a:ext uri="{FF2B5EF4-FFF2-40B4-BE49-F238E27FC236}">
                <a16:creationId xmlns:a16="http://schemas.microsoft.com/office/drawing/2014/main" id="{03096C7C-11C5-F0CA-092D-A166FF312BFD}"/>
              </a:ext>
            </a:extLst>
          </p:cNvPr>
          <p:cNvSpPr/>
          <p:nvPr/>
        </p:nvSpPr>
        <p:spPr>
          <a:xfrm rot="9960788" flipH="1">
            <a:off x="1865435" y="3191328"/>
            <a:ext cx="327986" cy="643823"/>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7">
            <a:extLst>
              <a:ext uri="{28A0092B-C50C-407E-A947-70E740481C1C}">
                <a14:useLocalDpi xmlns:a14="http://schemas.microsoft.com/office/drawing/2010/main" val="0"/>
              </a:ext>
            </a:extLst>
          </a:blip>
          <a:srcRect l="-4419" t="-165" r="4419" b="165"/>
          <a:stretch>
            <a:fillRect/>
          </a:stretch>
        </p:blipFill>
        <p:spPr>
          <a:xfrm>
            <a:off x="5814651" y="2438628"/>
            <a:ext cx="2940931" cy="3843975"/>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3" name="Oval 12">
            <a:extLst>
              <a:ext uri="{FF2B5EF4-FFF2-40B4-BE49-F238E27FC236}">
                <a16:creationId xmlns:a16="http://schemas.microsoft.com/office/drawing/2014/main" id="{0097D697-02F5-6A7B-EAED-F59633610CE2}"/>
              </a:ext>
            </a:extLst>
          </p:cNvPr>
          <p:cNvSpPr/>
          <p:nvPr/>
        </p:nvSpPr>
        <p:spPr>
          <a:xfrm>
            <a:off x="5814651" y="6077960"/>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endParaRPr lang="en-US" sz="1688">
              <a:solidFill>
                <a:prstClr val="white"/>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19269728" flipV="1">
            <a:off x="4929567" y="5979742"/>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endParaRPr lang="en-US" sz="1688">
              <a:solidFill>
                <a:prstClr val="black"/>
              </a:solidFill>
              <a:latin typeface="Calibri"/>
            </a:endParaRPr>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endParaRPr lang="en-US" sz="1688">
              <a:solidFill>
                <a:prstClr val="black"/>
              </a:solidFill>
              <a:latin typeface="Calibri"/>
            </a:endParaRPr>
          </a:p>
        </p:txBody>
      </p:sp>
    </p:spTree>
    <p:extLst>
      <p:ext uri="{BB962C8B-B14F-4D97-AF65-F5344CB8AC3E}">
        <p14:creationId xmlns:p14="http://schemas.microsoft.com/office/powerpoint/2010/main" val="1337526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4881632" y="4572000"/>
            <a:ext cx="3374503" cy="1313886"/>
          </a:xfrm>
          <a:prstGeom prst="rect">
            <a:avLst/>
          </a:prstGeom>
        </p:spPr>
        <p:txBody>
          <a:bodyPr lIns="0" tIns="0" rIns="0" bIns="0" rtlCol="0" anchor="t">
            <a:spAutoFit/>
          </a:bodyPr>
          <a:lstStyle/>
          <a:p>
            <a:pPr algn="ctr" defTabSz="857250">
              <a:lnSpc>
                <a:spcPts val="2628"/>
              </a:lnSpc>
            </a:pPr>
            <a:r>
              <a:rPr lang="en-US" sz="1877" b="1">
                <a:solidFill>
                  <a:srgbClr val="000000"/>
                </a:solidFill>
                <a:latin typeface="Calibri (MS)"/>
              </a:rPr>
              <a:t>Thank you for participating today. </a:t>
            </a:r>
          </a:p>
          <a:p>
            <a:pPr algn="ctr" defTabSz="857250">
              <a:lnSpc>
                <a:spcPts val="2628"/>
              </a:lnSpc>
            </a:pPr>
            <a:r>
              <a:rPr lang="en-US" sz="1877" b="1">
                <a:solidFill>
                  <a:srgbClr val="000000"/>
                </a:solidFill>
                <a:latin typeface="Calibri (MS)"/>
              </a:rPr>
              <a:t>Please reach out with any questions or concerns. </a:t>
            </a:r>
          </a:p>
          <a:p>
            <a:pPr algn="ctr" defTabSz="857250">
              <a:lnSpc>
                <a:spcPts val="2628"/>
              </a:lnSpc>
              <a:spcBef>
                <a:spcPct val="0"/>
              </a:spcBef>
            </a:pPr>
            <a:r>
              <a:rPr lang="en-US" sz="1877" b="1">
                <a:solidFill>
                  <a:srgbClr val="000000"/>
                </a:solidFill>
                <a:latin typeface="Calibri (MS)"/>
              </a:rPr>
              <a:t>See you next week!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2"/>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57250"/>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pPr>
              <a:r>
                <a:rPr lang="en-US" sz="2900" b="1">
                  <a:solidFill>
                    <a:srgbClr val="2C251E"/>
                  </a:solidFill>
                  <a:latin typeface="Calibri"/>
                  <a:ea typeface="Calibri"/>
                  <a:cs typeface="Calibri"/>
                </a:rPr>
                <a:t>Meeting 2</a:t>
              </a:r>
            </a:p>
          </p:txBody>
        </p:sp>
      </p:grpSp>
      <p:pic>
        <p:nvPicPr>
          <p:cNvPr id="4" name="Picture 3" descr="A green and black logo&#10;&#10;Description automatically generated">
            <a:extLst>
              <a:ext uri="{FF2B5EF4-FFF2-40B4-BE49-F238E27FC236}">
                <a16:creationId xmlns:a16="http://schemas.microsoft.com/office/drawing/2014/main" id="{1BD6BBC7-69DA-2C32-D3EA-E6A49DAB1B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5" y="2500313"/>
            <a:ext cx="6351343" cy="1258285"/>
          </a:xfrm>
          <a:prstGeom prst="rect">
            <a:avLst/>
          </a:prstGeom>
        </p:spPr>
      </p:pic>
      <p:sp>
        <p:nvSpPr>
          <p:cNvPr id="6" name="TextBox 5">
            <a:extLst>
              <a:ext uri="{FF2B5EF4-FFF2-40B4-BE49-F238E27FC236}">
                <a16:creationId xmlns:a16="http://schemas.microsoft.com/office/drawing/2014/main" id="{2A12BE11-BCB7-5854-8A7E-B13F77FE8980}"/>
              </a:ext>
            </a:extLst>
          </p:cNvPr>
          <p:cNvSpPr txBox="1"/>
          <p:nvPr/>
        </p:nvSpPr>
        <p:spPr>
          <a:xfrm>
            <a:off x="463609" y="3707764"/>
            <a:ext cx="6199620" cy="602088"/>
          </a:xfrm>
          <a:prstGeom prst="rect">
            <a:avLst/>
          </a:prstGeom>
        </p:spPr>
        <p:txBody>
          <a:bodyPr wrap="square"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program for parents and caregivers of adolescents ages 10 to 18 years old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oom with plant">
            <a:extLst>
              <a:ext uri="{FF2B5EF4-FFF2-40B4-BE49-F238E27FC236}">
                <a16:creationId xmlns:a16="http://schemas.microsoft.com/office/drawing/2014/main" id="{AF6FC67F-95A7-9D4F-602C-BFE7800E6CDE}"/>
              </a:ext>
            </a:extLst>
          </p:cNvPr>
          <p:cNvPicPr>
            <a:picLocks noChangeAspect="1"/>
          </p:cNvPicPr>
          <p:nvPr/>
        </p:nvPicPr>
        <p:blipFill rotWithShape="1">
          <a:blip r:embed="rId3"/>
          <a:srcRect l="25000"/>
          <a:stretch/>
        </p:blipFill>
        <p:spPr>
          <a:xfrm>
            <a:off x="-7614" y="9"/>
            <a:ext cx="9143981" cy="6857991"/>
          </a:xfrm>
          <a:prstGeom prst="rect">
            <a:avLst/>
          </a:prstGeom>
        </p:spPr>
      </p:pic>
      <p:sp>
        <p:nvSpPr>
          <p:cNvPr id="3" name="TextBox 2">
            <a:extLst>
              <a:ext uri="{FF2B5EF4-FFF2-40B4-BE49-F238E27FC236}">
                <a16:creationId xmlns:a16="http://schemas.microsoft.com/office/drawing/2014/main" id="{65FFEEDC-40E2-0D66-CF4B-52A26CC89920}"/>
              </a:ext>
            </a:extLst>
          </p:cNvPr>
          <p:cNvSpPr txBox="1"/>
          <p:nvPr/>
        </p:nvSpPr>
        <p:spPr>
          <a:xfrm>
            <a:off x="324143" y="428626"/>
            <a:ext cx="6661498" cy="3569243"/>
          </a:xfrm>
          <a:prstGeom prst="rect">
            <a:avLst/>
          </a:prstGeom>
        </p:spPr>
        <p:txBody>
          <a:bodyPr vert="horz" lIns="85725" tIns="42863" rIns="85725" bIns="42863" rtlCol="0" anchor="t">
            <a:normAutofit/>
          </a:bodyPr>
          <a:lstStyle/>
          <a:p>
            <a:pPr defTabSz="857250">
              <a:lnSpc>
                <a:spcPct val="90000"/>
              </a:lnSpc>
              <a:spcBef>
                <a:spcPct val="0"/>
              </a:spcBef>
              <a:spcAft>
                <a:spcPts val="563"/>
              </a:spcAft>
            </a:pPr>
            <a:r>
              <a:rPr lang="en-US" sz="7500" b="1" i="1">
                <a:ln w="22225">
                  <a:solidFill>
                    <a:srgbClr val="9BBB59">
                      <a:lumMod val="50000"/>
                    </a:srgbClr>
                  </a:solidFill>
                  <a:prstDash val="solid"/>
                </a:ln>
                <a:solidFill>
                  <a:prstClr val="white">
                    <a:lumMod val="95000"/>
                  </a:prstClr>
                </a:solidFill>
                <a:latin typeface="Calibri"/>
              </a:rPr>
              <a:t>Welcome back!</a:t>
            </a:r>
          </a:p>
          <a:p>
            <a:pPr defTabSz="857250">
              <a:lnSpc>
                <a:spcPct val="90000"/>
              </a:lnSpc>
              <a:spcBef>
                <a:spcPct val="0"/>
              </a:spcBef>
              <a:spcAft>
                <a:spcPts val="563"/>
              </a:spcAft>
            </a:pPr>
            <a:endParaRPr lang="en-US" sz="4500">
              <a:solidFill>
                <a:srgbClr val="FFFFFF"/>
              </a:solidFill>
              <a:latin typeface="Calibri"/>
            </a:endParaRPr>
          </a:p>
        </p:txBody>
      </p:sp>
      <p:sp>
        <p:nvSpPr>
          <p:cNvPr id="6" name="TextBox 5">
            <a:extLst>
              <a:ext uri="{FF2B5EF4-FFF2-40B4-BE49-F238E27FC236}">
                <a16:creationId xmlns:a16="http://schemas.microsoft.com/office/drawing/2014/main" id="{EF648D77-EF72-5AB5-33A8-AB291C5C1CA3}"/>
              </a:ext>
            </a:extLst>
          </p:cNvPr>
          <p:cNvSpPr txBox="1"/>
          <p:nvPr/>
        </p:nvSpPr>
        <p:spPr>
          <a:xfrm>
            <a:off x="428626" y="1785938"/>
            <a:ext cx="5643563" cy="3049937"/>
          </a:xfrm>
          <a:prstGeom prst="rect">
            <a:avLst/>
          </a:prstGeom>
          <a:solidFill>
            <a:schemeClr val="bg1">
              <a:lumMod val="95000"/>
            </a:schemeClr>
          </a:solidFill>
          <a:ln>
            <a:noFill/>
          </a:ln>
          <a:effectLst>
            <a:softEdge rad="127000"/>
          </a:effectLst>
        </p:spPr>
        <p:txBody>
          <a:bodyPr wrap="square">
            <a:spAutoFit/>
          </a:bodyPr>
          <a:lstStyle/>
          <a:p>
            <a:pPr defTabSz="857250">
              <a:lnSpc>
                <a:spcPct val="90000"/>
              </a:lnSpc>
              <a:spcAft>
                <a:spcPts val="563"/>
              </a:spcAft>
            </a:pPr>
            <a:endParaRPr lang="en-US" sz="1688">
              <a:solidFill>
                <a:prstClr val="black"/>
              </a:solidFill>
              <a:latin typeface="Calibri"/>
            </a:endParaRPr>
          </a:p>
          <a:p>
            <a:pPr marL="375059" indent="-321479" defTabSz="857250">
              <a:lnSpc>
                <a:spcPct val="90000"/>
              </a:lnSpc>
              <a:spcAft>
                <a:spcPts val="563"/>
              </a:spcAft>
              <a:buFont typeface="Arial" panose="020B0604020202020204" pitchFamily="34" charset="0"/>
              <a:buChar char="•"/>
            </a:pPr>
            <a:r>
              <a:rPr lang="en-US" sz="3000">
                <a:solidFill>
                  <a:prstClr val="black"/>
                </a:solidFill>
                <a:latin typeface="Calibri"/>
              </a:rPr>
              <a:t>Please sign in and find a seat. We will begin soon.</a:t>
            </a:r>
          </a:p>
          <a:p>
            <a:pPr marL="53580" defTabSz="857250">
              <a:lnSpc>
                <a:spcPct val="90000"/>
              </a:lnSpc>
              <a:spcAft>
                <a:spcPts val="563"/>
              </a:spcAft>
            </a:pPr>
            <a:endParaRPr lang="en-US" sz="3000">
              <a:solidFill>
                <a:prstClr val="black"/>
              </a:solidFill>
              <a:latin typeface="Calibri"/>
            </a:endParaRPr>
          </a:p>
          <a:p>
            <a:pPr marL="375059" indent="-321479" defTabSz="857250">
              <a:lnSpc>
                <a:spcPct val="90000"/>
              </a:lnSpc>
              <a:spcAft>
                <a:spcPts val="563"/>
              </a:spcAft>
              <a:buFont typeface="Arial" panose="020B0604020202020204" pitchFamily="34" charset="0"/>
              <a:buChar char="•"/>
            </a:pPr>
            <a:r>
              <a:rPr lang="en-US" sz="3000">
                <a:solidFill>
                  <a:prstClr val="black"/>
                </a:solidFill>
                <a:latin typeface="Calibri"/>
              </a:rPr>
              <a:t>If possible, please turn on your camera and enter your preferred name. We will begin soon.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857250"/>
            <a:endParaRPr lang="en-US" sz="1688">
              <a:solidFill>
                <a:prstClr val="black"/>
              </a:solidFill>
              <a:latin typeface="Calibri"/>
            </a:endParaRPr>
          </a:p>
        </p:txBody>
      </p:sp>
      <p:sp>
        <p:nvSpPr>
          <p:cNvPr id="3" name="TextBox 3"/>
          <p:cNvSpPr txBox="1"/>
          <p:nvPr/>
        </p:nvSpPr>
        <p:spPr>
          <a:xfrm>
            <a:off x="2717229" y="3406263"/>
            <a:ext cx="3042431" cy="1964192"/>
          </a:xfrm>
          <a:prstGeom prst="rect">
            <a:avLst/>
          </a:prstGeom>
        </p:spPr>
        <p:txBody>
          <a:bodyPr lIns="0" tIns="0" rIns="0" bIns="0" rtlCol="0" anchor="t">
            <a:spAutoFit/>
          </a:bodyPr>
          <a:lstStyle/>
          <a:p>
            <a:pPr marL="483235" lvl="1" indent="-241300" defTabSz="857250">
              <a:lnSpc>
                <a:spcPts val="3136"/>
              </a:lnSpc>
              <a:buFont typeface="Arial"/>
              <a:buChar char="•"/>
            </a:pPr>
            <a:r>
              <a:rPr lang="en-US" sz="2200" b="1">
                <a:solidFill>
                  <a:srgbClr val="000000"/>
                </a:solidFill>
                <a:latin typeface="Calibri"/>
                <a:ea typeface="Calibri"/>
                <a:cs typeface="Calibri"/>
              </a:rPr>
              <a:t>Conversation Starter</a:t>
            </a:r>
            <a:endParaRPr lang="en-US" sz="2200" b="1">
              <a:solidFill>
                <a:prstClr val="black"/>
              </a:solidFill>
              <a:latin typeface="Calibri"/>
              <a:ea typeface="Calibri"/>
              <a:cs typeface="Calibri"/>
            </a:endParaRPr>
          </a:p>
          <a:p>
            <a:pPr marL="483235" lvl="1" indent="-241300" defTabSz="857250">
              <a:lnSpc>
                <a:spcPts val="3136"/>
              </a:lnSpc>
              <a:buFont typeface="Arial"/>
              <a:buChar char="•"/>
            </a:pPr>
            <a:r>
              <a:rPr lang="en-US" sz="2200" b="1">
                <a:solidFill>
                  <a:srgbClr val="000000"/>
                </a:solidFill>
                <a:latin typeface="Calibri"/>
                <a:ea typeface="Calibri"/>
                <a:cs typeface="Calibri"/>
              </a:rPr>
              <a:t>Restate Ground Rules</a:t>
            </a:r>
          </a:p>
          <a:p>
            <a:pPr marL="483235" lvl="1" indent="-241300" defTabSz="857250">
              <a:lnSpc>
                <a:spcPts val="3136"/>
              </a:lnSpc>
              <a:buFont typeface="Arial"/>
              <a:buChar char="•"/>
            </a:pPr>
            <a:r>
              <a:rPr lang="en-US" sz="2200" b="1">
                <a:solidFill>
                  <a:srgbClr val="000000"/>
                </a:solidFill>
                <a:latin typeface="Calibri"/>
                <a:ea typeface="Calibri"/>
                <a:cs typeface="Calibri"/>
              </a:rPr>
              <a:t>Group Discussion</a:t>
            </a:r>
          </a:p>
          <a:p>
            <a:pPr marL="483235" lvl="1" indent="-241300" defTabSz="857250">
              <a:lnSpc>
                <a:spcPts val="3136"/>
              </a:lnSpc>
              <a:buFont typeface="Arial"/>
              <a:buChar char="•"/>
            </a:pPr>
            <a:r>
              <a:rPr lang="en-US" sz="2200" b="1">
                <a:solidFill>
                  <a:srgbClr val="000000"/>
                </a:solidFill>
                <a:latin typeface="Calibri"/>
                <a:ea typeface="Calibri"/>
                <a:cs typeface="Calibri"/>
              </a:rPr>
              <a:t>Homework</a:t>
            </a:r>
          </a:p>
          <a:p>
            <a:pPr defTabSz="857250">
              <a:lnSpc>
                <a:spcPts val="3136"/>
              </a:lnSpc>
            </a:pPr>
            <a:endParaRPr lang="en-US" sz="2240" b="1">
              <a:solidFill>
                <a:srgbClr val="000000"/>
              </a:solidFill>
              <a:latin typeface="Calibri (MS) Bold"/>
            </a:endParaRPr>
          </a:p>
        </p:txBody>
      </p:sp>
      <p:sp>
        <p:nvSpPr>
          <p:cNvPr id="4" name="Freeform 4"/>
          <p:cNvSpPr/>
          <p:nvPr/>
        </p:nvSpPr>
        <p:spPr>
          <a:xfrm>
            <a:off x="2800027" y="2883981"/>
            <a:ext cx="2531626" cy="237340"/>
          </a:xfrm>
          <a:custGeom>
            <a:avLst/>
            <a:gdLst/>
            <a:ahLst/>
            <a:cxnLst/>
            <a:rect l="l" t="t" r="r" b="b"/>
            <a:pathLst>
              <a:path w="2700401" h="253163">
                <a:moveTo>
                  <a:pt x="0" y="0"/>
                </a:moveTo>
                <a:lnTo>
                  <a:pt x="2700402" y="0"/>
                </a:lnTo>
                <a:lnTo>
                  <a:pt x="2700402" y="253162"/>
                </a:lnTo>
                <a:lnTo>
                  <a:pt x="0" y="2531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4611268" y="1324636"/>
            <a:ext cx="4004840" cy="5090304"/>
          </a:xfrm>
          <a:prstGeom prst="rect">
            <a:avLst/>
          </a:prstGeom>
        </p:spPr>
        <p:txBody>
          <a:bodyPr wrap="square" lIns="0" tIns="0" rIns="0" bIns="0" rtlCol="0" anchor="t">
            <a:spAutoFit/>
          </a:bodyPr>
          <a:lstStyle/>
          <a:p>
            <a:pPr defTabSz="857250">
              <a:defRPr/>
            </a:pPr>
            <a:endParaRPr lang="en-US" sz="2625" b="1">
              <a:solidFill>
                <a:prstClr val="black"/>
              </a:solidFill>
              <a:latin typeface="Calibri"/>
              <a:cs typeface="Calibri"/>
            </a:endParaRPr>
          </a:p>
          <a:p>
            <a:pPr marL="321469" lvl="1" indent="-160734" defTabSz="857250">
              <a:buFont typeface="Arial"/>
              <a:buChar char="•"/>
              <a:defRPr/>
            </a:pPr>
            <a:r>
              <a:rPr lang="en-US" sz="2625" b="1">
                <a:solidFill>
                  <a:srgbClr val="000000"/>
                </a:solidFill>
                <a:latin typeface="Calibri"/>
                <a:cs typeface="Calibri"/>
              </a:rPr>
              <a:t>What was your least favorite food as a child? Do you still dislike it?</a:t>
            </a: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What’s the best piece of advice you’ve ever been given?</a:t>
            </a: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 is your favorite item that you’ve purchased this year?</a:t>
            </a:r>
          </a:p>
          <a:p>
            <a:pPr defTabSz="857250">
              <a:lnSpc>
                <a:spcPts val="2012"/>
              </a:lnSpc>
              <a:defRPr/>
            </a:pPr>
            <a:endParaRPr lang="en-US" sz="1490">
              <a:solidFill>
                <a:srgbClr val="000000"/>
              </a:solidFill>
              <a:latin typeface="Calibri (MS) Bold"/>
            </a:endParaRP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50" b="1" i="1">
                <a:solidFill>
                  <a:srgbClr val="000000"/>
                </a:solidFill>
                <a:latin typeface="Calibri"/>
                <a:ea typeface="Calibri"/>
                <a:cs typeface="Calibri"/>
              </a:rPr>
              <a:t>Please answer one of the following questions: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251973" y="1331550"/>
            <a:ext cx="4736579" cy="5309146"/>
          </a:xfrm>
          <a:prstGeom prst="rect">
            <a:avLst/>
          </a:prstGeom>
        </p:spPr>
        <p:txBody>
          <a:bodyPr wrap="square" lIns="0" tIns="0" rIns="0" bIns="0" rtlCol="0" anchor="t">
            <a:spAutoFit/>
          </a:bodyPr>
          <a:lstStyle/>
          <a:p>
            <a:pPr defTabSz="857250">
              <a:lnSpc>
                <a:spcPts val="2230"/>
              </a:lnSpc>
              <a:defRPr/>
            </a:pPr>
            <a:r>
              <a:rPr lang="en-US" sz="1550" b="1" u="sng">
                <a:solidFill>
                  <a:srgbClr val="FFFFFF"/>
                </a:solidFill>
                <a:latin typeface="Calibri"/>
                <a:ea typeface="Calibri"/>
                <a:cs typeface="Calibri"/>
              </a:rPr>
              <a:t>Basic Ground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Always start and end sessions on time.</a:t>
            </a:r>
          </a:p>
          <a:p>
            <a:pPr marL="343535" lvl="1" indent="-171450" defTabSz="857250">
              <a:lnSpc>
                <a:spcPts val="2230"/>
              </a:lnSpc>
              <a:buFont typeface="Arial"/>
              <a:buChar char="•"/>
              <a:defRP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50">
              <a:lnSpc>
                <a:spcPts val="2230"/>
              </a:lnSpc>
              <a:buFont typeface="Arial"/>
              <a:buChar char="•"/>
              <a:defRPr/>
            </a:pPr>
            <a:r>
              <a:rPr lang="en-US" sz="1550" b="1">
                <a:solidFill>
                  <a:srgbClr val="FFFFFF"/>
                </a:solidFill>
                <a:latin typeface="Calibri"/>
                <a:ea typeface="Calibri"/>
                <a:cs typeface="Calibri"/>
              </a:rPr>
              <a:t>In virtual sessions, participants should mute themselves when taking calls outside the session.</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Group-Specific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50">
              <a:lnSpc>
                <a:spcPts val="2230"/>
              </a:lnSpc>
              <a:buFont typeface="Arial"/>
              <a:buChar char="•"/>
              <a:defRPr/>
            </a:pPr>
            <a:r>
              <a:rPr lang="en-US" sz="1550" b="1">
                <a:solidFill>
                  <a:srgbClr val="FFFFFF"/>
                </a:solidFill>
                <a:latin typeface="Calibri"/>
                <a:ea typeface="Calibri"/>
                <a:cs typeface="Calibri"/>
              </a:rPr>
              <a:t>One person speaks at a time to maintain order and clarity.</a:t>
            </a:r>
          </a:p>
          <a:p>
            <a:pPr marL="343535" lvl="1" indent="-171450" defTabSz="857250">
              <a:lnSpc>
                <a:spcPts val="2230"/>
              </a:lnSpc>
              <a:buFont typeface="Arial"/>
              <a:buChar char="•"/>
              <a:defRPr/>
            </a:pPr>
            <a:r>
              <a:rPr lang="en-US" sz="1550" b="1">
                <a:solidFill>
                  <a:srgbClr val="FFFFFF"/>
                </a:solidFill>
                <a:latin typeface="Calibri"/>
                <a:ea typeface="Calibri"/>
                <a:cs typeface="Calibri"/>
              </a:rPr>
              <a:t>Assume positive intent in all interactions to foster a positive atmosphere.</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p>
          <a:p>
            <a:pPr defTabSz="857250">
              <a:lnSpc>
                <a:spcPts val="1838"/>
              </a:lnSpc>
              <a:spcBef>
                <a:spcPct val="0"/>
              </a:spcBef>
              <a:defRPr/>
            </a:pPr>
            <a:endParaRPr lang="en-US" sz="1593" b="1">
              <a:solidFill>
                <a:srgbClr val="FFFFFF"/>
              </a:solidFill>
              <a:latin typeface="Calibri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6BBBB"/>
        </a:solidFill>
        <a:effectLst/>
      </p:bgPr>
    </p:bg>
    <p:spTree>
      <p:nvGrpSpPr>
        <p:cNvPr id="1" name=""/>
        <p:cNvGrpSpPr/>
        <p:nvPr/>
      </p:nvGrpSpPr>
      <p:grpSpPr>
        <a:xfrm>
          <a:off x="0" y="0"/>
          <a:ext cx="0" cy="0"/>
          <a:chOff x="0" y="0"/>
          <a:chExt cx="0" cy="0"/>
        </a:xfrm>
      </p:grpSpPr>
      <p:grpSp>
        <p:nvGrpSpPr>
          <p:cNvPr id="2" name="Group 2"/>
          <p:cNvGrpSpPr/>
          <p:nvPr/>
        </p:nvGrpSpPr>
        <p:grpSpPr>
          <a:xfrm>
            <a:off x="222557" y="2897660"/>
            <a:ext cx="3721108" cy="3721108"/>
            <a:chOff x="0" y="0"/>
            <a:chExt cx="6350000" cy="6350000"/>
          </a:xfrm>
        </p:grpSpPr>
        <p:sp>
          <p:nvSpPr>
            <p:cNvPr id="3" name="Freeform 3"/>
            <p:cNvSpPr/>
            <p:nvPr/>
          </p:nvSpPr>
          <p:spPr>
            <a:xfrm>
              <a:off x="0" y="0"/>
              <a:ext cx="6351270" cy="6350000"/>
            </a:xfrm>
            <a:custGeom>
              <a:avLst/>
              <a:gdLst/>
              <a:ahLst/>
              <a:cxnLst/>
              <a:rect l="l" t="t" r="r" b="b"/>
              <a:pathLst>
                <a:path w="6351270" h="6350000">
                  <a:moveTo>
                    <a:pt x="5985510" y="0"/>
                  </a:moveTo>
                  <a:lnTo>
                    <a:pt x="364490" y="0"/>
                  </a:lnTo>
                  <a:cubicBezTo>
                    <a:pt x="162560" y="0"/>
                    <a:pt x="0" y="162560"/>
                    <a:pt x="0" y="364490"/>
                  </a:cubicBezTo>
                  <a:lnTo>
                    <a:pt x="0" y="5986780"/>
                  </a:lnTo>
                  <a:cubicBezTo>
                    <a:pt x="0" y="6187440"/>
                    <a:pt x="162560" y="6350000"/>
                    <a:pt x="364490" y="6350000"/>
                  </a:cubicBezTo>
                  <a:lnTo>
                    <a:pt x="5986780" y="6350000"/>
                  </a:lnTo>
                  <a:cubicBezTo>
                    <a:pt x="6187440" y="6350000"/>
                    <a:pt x="6351270" y="6187440"/>
                    <a:pt x="6351270" y="5985510"/>
                  </a:cubicBezTo>
                  <a:lnTo>
                    <a:pt x="6351270" y="364490"/>
                  </a:lnTo>
                  <a:cubicBezTo>
                    <a:pt x="6350000" y="162560"/>
                    <a:pt x="6187440" y="0"/>
                    <a:pt x="5985510" y="0"/>
                  </a:cubicBezTo>
                  <a:close/>
                </a:path>
              </a:pathLst>
            </a:custGeom>
            <a:blipFill>
              <a:blip r:embed="rId3"/>
              <a:stretch>
                <a:fillRect l="-25088" r="-25088"/>
              </a:stretch>
            </a:blipFill>
          </p:spPr>
          <p:txBody>
            <a:bodyPr/>
            <a:lstStyle/>
            <a:p>
              <a:pPr defTabSz="857250">
                <a:defRPr/>
              </a:pPr>
              <a:endParaRPr lang="en-US" sz="1688">
                <a:solidFill>
                  <a:prstClr val="black"/>
                </a:solidFill>
                <a:latin typeface="Calibri"/>
              </a:endParaRPr>
            </a:p>
          </p:txBody>
        </p:sp>
      </p:grpSp>
      <p:sp>
        <p:nvSpPr>
          <p:cNvPr id="4" name="Freeform 4"/>
          <p:cNvSpPr/>
          <p:nvPr/>
        </p:nvSpPr>
        <p:spPr>
          <a:xfrm>
            <a:off x="851714" y="104951"/>
            <a:ext cx="2571543" cy="2638710"/>
          </a:xfrm>
          <a:custGeom>
            <a:avLst/>
            <a:gdLst/>
            <a:ahLst/>
            <a:cxnLst/>
            <a:rect l="l" t="t" r="r" b="b"/>
            <a:pathLst>
              <a:path w="2742979" h="2814624">
                <a:moveTo>
                  <a:pt x="0" y="0"/>
                </a:moveTo>
                <a:lnTo>
                  <a:pt x="2742979" y="0"/>
                </a:lnTo>
                <a:lnTo>
                  <a:pt x="2742979" y="2814624"/>
                </a:lnTo>
                <a:lnTo>
                  <a:pt x="0" y="2814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653568" y="1506758"/>
            <a:ext cx="2967834" cy="695447"/>
          </a:xfrm>
          <a:prstGeom prst="rect">
            <a:avLst/>
          </a:prstGeom>
        </p:spPr>
        <p:txBody>
          <a:bodyPr lIns="0" tIns="0" rIns="0" bIns="0" rtlCol="0" anchor="t">
            <a:spAutoFit/>
          </a:bodyPr>
          <a:lstStyle/>
          <a:p>
            <a:pPr algn="ctr" defTabSz="857250">
              <a:lnSpc>
                <a:spcPts val="2774"/>
              </a:lnSpc>
              <a:defRPr/>
            </a:pPr>
            <a:r>
              <a:rPr lang="en-US" sz="1950" b="1">
                <a:latin typeface="Calibri"/>
                <a:ea typeface="Calibri"/>
                <a:cs typeface="Calibri"/>
                <a:sym typeface="Calibri (MS) Bold"/>
              </a:rPr>
              <a:t>Daily</a:t>
            </a:r>
            <a:r>
              <a:rPr lang="en-US" sz="1950" b="1">
                <a:solidFill>
                  <a:srgbClr val="000000"/>
                </a:solidFill>
                <a:latin typeface="Calibri"/>
                <a:ea typeface="Calibri (MS) Bold"/>
                <a:cs typeface="Calibri (MS) Bold"/>
                <a:sym typeface="Calibri (MS) Bold"/>
              </a:rPr>
              <a:t> Check-In </a:t>
            </a:r>
            <a:endParaRPr lang="en-US" sz="1950" b="1">
              <a:solidFill>
                <a:srgbClr val="000000"/>
              </a:solidFill>
              <a:latin typeface="Calibri"/>
              <a:ea typeface="Calibri (MS) Bold"/>
              <a:cs typeface="Calibri (MS) Bold"/>
            </a:endParaRPr>
          </a:p>
          <a:p>
            <a:pPr algn="ctr" defTabSz="857250">
              <a:lnSpc>
                <a:spcPts val="2774"/>
              </a:lnSpc>
              <a:spcBef>
                <a:spcPct val="0"/>
              </a:spcBef>
              <a:defRPr/>
            </a:pPr>
            <a:r>
              <a:rPr lang="en-US" sz="1950" b="1">
                <a:solidFill>
                  <a:srgbClr val="000000"/>
                </a:solidFill>
                <a:latin typeface="Calibri"/>
                <a:ea typeface="Calibri (MS) Bold"/>
                <a:cs typeface="Calibri (MS) Bold"/>
                <a:sym typeface="Calibri (MS) Bold"/>
              </a:rPr>
              <a:t>Discussion Questions</a:t>
            </a:r>
            <a:endParaRPr lang="en-US" sz="1950" b="1">
              <a:solidFill>
                <a:srgbClr val="000000"/>
              </a:solidFill>
              <a:latin typeface="Calibri"/>
              <a:ea typeface="Calibri (MS) Bold"/>
              <a:cs typeface="Calibri (MS) Bold"/>
            </a:endParaRPr>
          </a:p>
        </p:txBody>
      </p:sp>
      <p:grpSp>
        <p:nvGrpSpPr>
          <p:cNvPr id="6" name="Group 6"/>
          <p:cNvGrpSpPr/>
          <p:nvPr/>
        </p:nvGrpSpPr>
        <p:grpSpPr>
          <a:xfrm>
            <a:off x="4323384" y="239232"/>
            <a:ext cx="4725863" cy="6379536"/>
            <a:chOff x="0" y="0"/>
            <a:chExt cx="6721227" cy="9073117"/>
          </a:xfrm>
        </p:grpSpPr>
        <p:sp>
          <p:nvSpPr>
            <p:cNvPr id="7" name="Freeform 7"/>
            <p:cNvSpPr/>
            <p:nvPr/>
          </p:nvSpPr>
          <p:spPr>
            <a:xfrm>
              <a:off x="0" y="0"/>
              <a:ext cx="6721227" cy="9073117"/>
            </a:xfrm>
            <a:custGeom>
              <a:avLst/>
              <a:gdLst/>
              <a:ahLst/>
              <a:cxnLst/>
              <a:rect l="l" t="t" r="r" b="b"/>
              <a:pathLst>
                <a:path w="6721227" h="9073117">
                  <a:moveTo>
                    <a:pt x="0" y="0"/>
                  </a:moveTo>
                  <a:lnTo>
                    <a:pt x="6721227" y="0"/>
                  </a:lnTo>
                  <a:lnTo>
                    <a:pt x="6721227" y="9073117"/>
                  </a:lnTo>
                  <a:lnTo>
                    <a:pt x="0" y="9073117"/>
                  </a:lnTo>
                  <a:lnTo>
                    <a:pt x="0" y="0"/>
                  </a:lnTo>
                  <a:close/>
                </a:path>
              </a:pathLst>
            </a:custGeom>
            <a:blipFill>
              <a:blip r:embed="rId6"/>
              <a:stretch>
                <a:fillRect l="-3828" r="-3828"/>
              </a:stretch>
            </a:blipFill>
          </p:spPr>
          <p:txBody>
            <a:bodyPr/>
            <a:lstStyle/>
            <a:p>
              <a:pPr defTabSz="857250">
                <a:defRPr/>
              </a:pPr>
              <a:endParaRPr lang="en-US" sz="1688">
                <a:solidFill>
                  <a:prstClr val="black"/>
                </a:solidFill>
                <a:latin typeface="Calibri"/>
              </a:endParaRPr>
            </a:p>
          </p:txBody>
        </p:sp>
        <p:sp>
          <p:nvSpPr>
            <p:cNvPr id="8" name="TextBox 8"/>
            <p:cNvSpPr txBox="1"/>
            <p:nvPr/>
          </p:nvSpPr>
          <p:spPr>
            <a:xfrm>
              <a:off x="933631" y="1658824"/>
              <a:ext cx="5242177" cy="4960901"/>
            </a:xfrm>
            <a:prstGeom prst="rect">
              <a:avLst/>
            </a:prstGeom>
          </p:spPr>
          <p:txBody>
            <a:bodyPr lIns="0" tIns="0" rIns="0" bIns="0" rtlCol="0" anchor="t">
              <a:spAutoFit/>
            </a:bodyPr>
            <a:lstStyle/>
            <a:p>
              <a:pPr marL="485140" lvl="1" indent="-242570" defTabSz="857250">
                <a:lnSpc>
                  <a:spcPts val="3146"/>
                </a:lnSpc>
                <a:buFont typeface="Arial"/>
                <a:buChar char="•"/>
                <a:defRPr/>
              </a:pPr>
              <a:r>
                <a:rPr lang="en-US" b="1">
                  <a:latin typeface="Calibri"/>
                  <a:ea typeface="Calibri"/>
                  <a:cs typeface="Calibri"/>
                  <a:sym typeface="Calibri (MS) Bold"/>
                </a:rPr>
                <a:t>Do you do daily check-ins? What topics come up?</a:t>
              </a:r>
              <a:endParaRPr lang="en-US" b="1">
                <a:latin typeface="Calibri"/>
                <a:ea typeface="Calibri"/>
                <a:cs typeface="Calibri"/>
              </a:endParaRPr>
            </a:p>
            <a:p>
              <a:pPr defTabSz="857250">
                <a:lnSpc>
                  <a:spcPts val="3146"/>
                </a:lnSpc>
                <a:defRPr/>
              </a:pPr>
              <a:endParaRPr lang="en-US" sz="2200" b="1">
                <a:solidFill>
                  <a:srgbClr val="000000"/>
                </a:solidFill>
                <a:latin typeface="Calibri"/>
                <a:ea typeface="Calibri (MS) Bold"/>
                <a:cs typeface="Calibri (MS) Bold"/>
              </a:endParaRPr>
            </a:p>
            <a:p>
              <a:pPr marL="485140" lvl="1" indent="-242570" defTabSz="857250">
                <a:lnSpc>
                  <a:spcPts val="3146"/>
                </a:lnSpc>
                <a:buFont typeface="Arial"/>
                <a:buChar char="•"/>
                <a:defRPr/>
              </a:pPr>
              <a:r>
                <a:rPr lang="en-US" b="1">
                  <a:latin typeface="Calibri"/>
                  <a:ea typeface="Calibri"/>
                  <a:cs typeface="Calibri"/>
                  <a:sym typeface="Calibri (MS) Bold"/>
                </a:rPr>
                <a:t>If new, did you try it? Use the Daily Agenda? How did it go?</a:t>
              </a:r>
              <a:endParaRPr lang="en-US" b="1">
                <a:latin typeface="Calibri"/>
                <a:ea typeface="Calibri"/>
                <a:cs typeface="Calibri"/>
              </a:endParaRPr>
            </a:p>
            <a:p>
              <a:pPr defTabSz="857250">
                <a:lnSpc>
                  <a:spcPts val="3146"/>
                </a:lnSpc>
                <a:defRPr/>
              </a:pPr>
              <a:endParaRPr lang="en-US" sz="2200" b="1">
                <a:solidFill>
                  <a:srgbClr val="000000"/>
                </a:solidFill>
                <a:latin typeface="Calibri"/>
                <a:ea typeface="Calibri (MS) Bold"/>
                <a:cs typeface="Calibri (MS) Bold"/>
              </a:endParaRPr>
            </a:p>
            <a:p>
              <a:pPr marL="485140" lvl="1" indent="-242570" defTabSz="857250">
                <a:lnSpc>
                  <a:spcPts val="3146"/>
                </a:lnSpc>
                <a:buFont typeface="Arial"/>
                <a:buChar char="•"/>
                <a:defRPr/>
              </a:pPr>
              <a:r>
                <a:rPr lang="en-US" b="1">
                  <a:latin typeface="Calibri"/>
                  <a:ea typeface="Calibri"/>
                  <a:cs typeface="Calibri"/>
                  <a:sym typeface="Calibri (MS) Bold"/>
                </a:rPr>
                <a:t>What benefits could daily check-ins bring to your family?</a:t>
              </a:r>
              <a:endParaRPr lang="en-US" b="1">
                <a:latin typeface="Calibri"/>
                <a:ea typeface="Calibri"/>
                <a:cs typeface="Calibri"/>
              </a:endParaRPr>
            </a:p>
            <a:p>
              <a:pPr algn="ctr" defTabSz="857250">
                <a:lnSpc>
                  <a:spcPts val="2359"/>
                </a:lnSpc>
                <a:spcBef>
                  <a:spcPct val="0"/>
                </a:spcBef>
                <a:defRPr/>
              </a:pPr>
              <a:endParaRPr lang="en-US" sz="2247" b="1">
                <a:solidFill>
                  <a:srgbClr val="000000"/>
                </a:solidFill>
                <a:latin typeface="Calibri (MS) Bold"/>
                <a:ea typeface="Calibri (MS) Bold"/>
                <a:cs typeface="Calibri (MS) Bold"/>
                <a:sym typeface="Calibri (MS) Bold"/>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B442C"/>
        </a:solidFill>
        <a:effectLst/>
      </p:bgPr>
    </p:bg>
    <p:spTree>
      <p:nvGrpSpPr>
        <p:cNvPr id="1" name=""/>
        <p:cNvGrpSpPr/>
        <p:nvPr/>
      </p:nvGrpSpPr>
      <p:grpSpPr>
        <a:xfrm>
          <a:off x="0" y="0"/>
          <a:ext cx="0" cy="0"/>
          <a:chOff x="0" y="0"/>
          <a:chExt cx="0" cy="0"/>
        </a:xfrm>
      </p:grpSpPr>
      <p:sp>
        <p:nvSpPr>
          <p:cNvPr id="2" name="Freeform 2"/>
          <p:cNvSpPr/>
          <p:nvPr/>
        </p:nvSpPr>
        <p:spPr>
          <a:xfrm>
            <a:off x="429678" y="0"/>
            <a:ext cx="2571543" cy="2638710"/>
          </a:xfrm>
          <a:custGeom>
            <a:avLst/>
            <a:gdLst/>
            <a:ahLst/>
            <a:cxnLst/>
            <a:rect l="l" t="t" r="r" b="b"/>
            <a:pathLst>
              <a:path w="2742979" h="2814624">
                <a:moveTo>
                  <a:pt x="0" y="0"/>
                </a:moveTo>
                <a:lnTo>
                  <a:pt x="2742980" y="0"/>
                </a:lnTo>
                <a:lnTo>
                  <a:pt x="2742980" y="2814624"/>
                </a:lnTo>
                <a:lnTo>
                  <a:pt x="0" y="2814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57250">
              <a:defRPr/>
            </a:pPr>
            <a:endParaRPr lang="en-US" sz="1688">
              <a:solidFill>
                <a:prstClr val="black"/>
              </a:solidFill>
              <a:latin typeface="Calibri"/>
            </a:endParaRPr>
          </a:p>
        </p:txBody>
      </p:sp>
      <p:grpSp>
        <p:nvGrpSpPr>
          <p:cNvPr id="3" name="Group 3"/>
          <p:cNvGrpSpPr>
            <a:grpSpLocks noChangeAspect="1"/>
          </p:cNvGrpSpPr>
          <p:nvPr/>
        </p:nvGrpSpPr>
        <p:grpSpPr>
          <a:xfrm>
            <a:off x="199191" y="3056578"/>
            <a:ext cx="8749410" cy="3709073"/>
            <a:chOff x="0" y="0"/>
            <a:chExt cx="7219950" cy="3060700"/>
          </a:xfrm>
        </p:grpSpPr>
        <p:sp>
          <p:nvSpPr>
            <p:cNvPr id="4" name="Freeform 4"/>
            <p:cNvSpPr/>
            <p:nvPr/>
          </p:nvSpPr>
          <p:spPr>
            <a:xfrm>
              <a:off x="0" y="0"/>
              <a:ext cx="7221220" cy="3061970"/>
            </a:xfrm>
            <a:custGeom>
              <a:avLst/>
              <a:gdLst/>
              <a:ahLst/>
              <a:cxnLst/>
              <a:rect l="l" t="t" r="r" b="b"/>
              <a:pathLst>
                <a:path w="7221220" h="3061970">
                  <a:moveTo>
                    <a:pt x="0" y="438150"/>
                  </a:moveTo>
                  <a:lnTo>
                    <a:pt x="2367280" y="438150"/>
                  </a:lnTo>
                  <a:lnTo>
                    <a:pt x="2367280" y="2622550"/>
                  </a:lnTo>
                  <a:lnTo>
                    <a:pt x="0" y="2622550"/>
                  </a:lnTo>
                  <a:lnTo>
                    <a:pt x="0" y="2646680"/>
                  </a:lnTo>
                  <a:lnTo>
                    <a:pt x="7219950" y="2646680"/>
                  </a:lnTo>
                  <a:lnTo>
                    <a:pt x="7219950" y="2622550"/>
                  </a:lnTo>
                  <a:lnTo>
                    <a:pt x="4852670" y="2622550"/>
                  </a:lnTo>
                  <a:lnTo>
                    <a:pt x="4852670" y="438150"/>
                  </a:lnTo>
                  <a:lnTo>
                    <a:pt x="7219950" y="438150"/>
                  </a:lnTo>
                  <a:lnTo>
                    <a:pt x="7219950" y="414020"/>
                  </a:lnTo>
                  <a:lnTo>
                    <a:pt x="0" y="414020"/>
                  </a:lnTo>
                  <a:lnTo>
                    <a:pt x="0" y="438150"/>
                  </a:lnTo>
                  <a:close/>
                  <a:moveTo>
                    <a:pt x="4828540" y="2622550"/>
                  </a:moveTo>
                  <a:lnTo>
                    <a:pt x="2390140" y="2622550"/>
                  </a:lnTo>
                  <a:lnTo>
                    <a:pt x="2390140" y="438150"/>
                  </a:lnTo>
                  <a:lnTo>
                    <a:pt x="4828540" y="438150"/>
                  </a:lnTo>
                  <a:lnTo>
                    <a:pt x="4828540" y="2622550"/>
                  </a:lnTo>
                  <a:close/>
                  <a:moveTo>
                    <a:pt x="7110730" y="322580"/>
                  </a:moveTo>
                  <a:lnTo>
                    <a:pt x="7110730" y="213360"/>
                  </a:lnTo>
                  <a:lnTo>
                    <a:pt x="7062470" y="213360"/>
                  </a:lnTo>
                  <a:lnTo>
                    <a:pt x="7062470" y="322580"/>
                  </a:lnTo>
                  <a:lnTo>
                    <a:pt x="3731260" y="322580"/>
                  </a:lnTo>
                  <a:lnTo>
                    <a:pt x="3643630" y="234950"/>
                  </a:lnTo>
                  <a:lnTo>
                    <a:pt x="3710940" y="167640"/>
                  </a:lnTo>
                  <a:lnTo>
                    <a:pt x="3745230" y="133350"/>
                  </a:lnTo>
                  <a:lnTo>
                    <a:pt x="3610610" y="0"/>
                  </a:lnTo>
                  <a:lnTo>
                    <a:pt x="3475990" y="134620"/>
                  </a:lnTo>
                  <a:lnTo>
                    <a:pt x="3510280" y="168910"/>
                  </a:lnTo>
                  <a:lnTo>
                    <a:pt x="3577590" y="236220"/>
                  </a:lnTo>
                  <a:lnTo>
                    <a:pt x="3489960" y="323850"/>
                  </a:lnTo>
                  <a:lnTo>
                    <a:pt x="157480" y="323850"/>
                  </a:lnTo>
                  <a:lnTo>
                    <a:pt x="157480" y="214630"/>
                  </a:lnTo>
                  <a:lnTo>
                    <a:pt x="109220" y="214630"/>
                  </a:lnTo>
                  <a:lnTo>
                    <a:pt x="109220" y="323850"/>
                  </a:lnTo>
                  <a:lnTo>
                    <a:pt x="0" y="323850"/>
                  </a:lnTo>
                  <a:lnTo>
                    <a:pt x="0" y="372110"/>
                  </a:lnTo>
                  <a:lnTo>
                    <a:pt x="3509010" y="372110"/>
                  </a:lnTo>
                  <a:lnTo>
                    <a:pt x="3610610" y="270510"/>
                  </a:lnTo>
                  <a:lnTo>
                    <a:pt x="3712210" y="372110"/>
                  </a:lnTo>
                  <a:lnTo>
                    <a:pt x="7221220" y="372110"/>
                  </a:lnTo>
                  <a:lnTo>
                    <a:pt x="7221220" y="323850"/>
                  </a:lnTo>
                  <a:lnTo>
                    <a:pt x="7110730" y="323850"/>
                  </a:lnTo>
                  <a:close/>
                  <a:moveTo>
                    <a:pt x="3542030" y="134620"/>
                  </a:moveTo>
                  <a:lnTo>
                    <a:pt x="3609340" y="67310"/>
                  </a:lnTo>
                  <a:lnTo>
                    <a:pt x="3676650" y="134620"/>
                  </a:lnTo>
                  <a:lnTo>
                    <a:pt x="3609340" y="201930"/>
                  </a:lnTo>
                  <a:lnTo>
                    <a:pt x="3542030" y="134620"/>
                  </a:lnTo>
                  <a:close/>
                  <a:moveTo>
                    <a:pt x="3710940" y="2689860"/>
                  </a:moveTo>
                  <a:lnTo>
                    <a:pt x="3609340" y="2791460"/>
                  </a:lnTo>
                  <a:lnTo>
                    <a:pt x="3507740" y="2689860"/>
                  </a:lnTo>
                  <a:lnTo>
                    <a:pt x="0" y="2689860"/>
                  </a:lnTo>
                  <a:lnTo>
                    <a:pt x="0" y="2738120"/>
                  </a:lnTo>
                  <a:lnTo>
                    <a:pt x="109220" y="2738120"/>
                  </a:lnTo>
                  <a:lnTo>
                    <a:pt x="109220" y="2847340"/>
                  </a:lnTo>
                  <a:lnTo>
                    <a:pt x="157480" y="2847340"/>
                  </a:lnTo>
                  <a:lnTo>
                    <a:pt x="157480" y="2738120"/>
                  </a:lnTo>
                  <a:lnTo>
                    <a:pt x="3489960" y="2738120"/>
                  </a:lnTo>
                  <a:lnTo>
                    <a:pt x="3577590" y="2825750"/>
                  </a:lnTo>
                  <a:lnTo>
                    <a:pt x="3510280" y="2893060"/>
                  </a:lnTo>
                  <a:lnTo>
                    <a:pt x="3475990" y="2927350"/>
                  </a:lnTo>
                  <a:lnTo>
                    <a:pt x="3610610" y="3061970"/>
                  </a:lnTo>
                  <a:lnTo>
                    <a:pt x="3712210" y="2960370"/>
                  </a:lnTo>
                  <a:lnTo>
                    <a:pt x="3746500" y="2926080"/>
                  </a:lnTo>
                  <a:lnTo>
                    <a:pt x="3644900" y="2824480"/>
                  </a:lnTo>
                  <a:lnTo>
                    <a:pt x="3732530" y="2736850"/>
                  </a:lnTo>
                  <a:lnTo>
                    <a:pt x="7063739" y="2736850"/>
                  </a:lnTo>
                  <a:lnTo>
                    <a:pt x="7063739" y="2846070"/>
                  </a:lnTo>
                  <a:lnTo>
                    <a:pt x="7110730" y="2846070"/>
                  </a:lnTo>
                  <a:lnTo>
                    <a:pt x="7110730" y="2736850"/>
                  </a:lnTo>
                  <a:lnTo>
                    <a:pt x="7219949" y="2736850"/>
                  </a:lnTo>
                  <a:lnTo>
                    <a:pt x="7219949" y="2688590"/>
                  </a:lnTo>
                  <a:lnTo>
                    <a:pt x="3710939" y="2689860"/>
                  </a:lnTo>
                  <a:close/>
                  <a:moveTo>
                    <a:pt x="3677920" y="2926080"/>
                  </a:moveTo>
                  <a:lnTo>
                    <a:pt x="3610610" y="2993390"/>
                  </a:lnTo>
                  <a:lnTo>
                    <a:pt x="3543300" y="2926080"/>
                  </a:lnTo>
                  <a:lnTo>
                    <a:pt x="3610610" y="2858770"/>
                  </a:lnTo>
                  <a:lnTo>
                    <a:pt x="3677920" y="2926080"/>
                  </a:lnTo>
                  <a:close/>
                </a:path>
              </a:pathLst>
            </a:custGeom>
            <a:solidFill>
              <a:srgbClr val="ECEAE8"/>
            </a:solidFill>
          </p:spPr>
          <p:txBody>
            <a:bodyPr/>
            <a:lstStyle/>
            <a:p>
              <a:pPr defTabSz="857250">
                <a:defRPr/>
              </a:pPr>
              <a:endParaRPr lang="en-US" sz="1688">
                <a:solidFill>
                  <a:prstClr val="black"/>
                </a:solidFill>
                <a:latin typeface="Calibri"/>
              </a:endParaRPr>
            </a:p>
          </p:txBody>
        </p:sp>
        <p:sp>
          <p:nvSpPr>
            <p:cNvPr id="5" name="Freeform 5"/>
            <p:cNvSpPr/>
            <p:nvPr/>
          </p:nvSpPr>
          <p:spPr>
            <a:xfrm>
              <a:off x="0" y="521970"/>
              <a:ext cx="2296160" cy="2016760"/>
            </a:xfrm>
            <a:custGeom>
              <a:avLst/>
              <a:gdLst/>
              <a:ahLst/>
              <a:cxnLst/>
              <a:rect l="l" t="t" r="r" b="b"/>
              <a:pathLst>
                <a:path w="2296160" h="2016760">
                  <a:moveTo>
                    <a:pt x="0" y="0"/>
                  </a:moveTo>
                  <a:lnTo>
                    <a:pt x="2296160" y="0"/>
                  </a:lnTo>
                  <a:lnTo>
                    <a:pt x="2296160" y="2016760"/>
                  </a:lnTo>
                  <a:lnTo>
                    <a:pt x="0" y="2016760"/>
                  </a:lnTo>
                  <a:close/>
                </a:path>
              </a:pathLst>
            </a:custGeom>
            <a:blipFill>
              <a:blip r:embed="rId5"/>
              <a:stretch>
                <a:fillRect l="-15993" r="-15993"/>
              </a:stretch>
            </a:blipFill>
          </p:spPr>
          <p:txBody>
            <a:bodyPr/>
            <a:lstStyle/>
            <a:p>
              <a:pPr defTabSz="857250">
                <a:defRPr/>
              </a:pPr>
              <a:endParaRPr lang="en-US" sz="1688">
                <a:solidFill>
                  <a:prstClr val="black"/>
                </a:solidFill>
                <a:latin typeface="Calibri"/>
              </a:endParaRPr>
            </a:p>
          </p:txBody>
        </p:sp>
        <p:sp>
          <p:nvSpPr>
            <p:cNvPr id="6" name="Freeform 6"/>
            <p:cNvSpPr/>
            <p:nvPr/>
          </p:nvSpPr>
          <p:spPr>
            <a:xfrm>
              <a:off x="2462530" y="521970"/>
              <a:ext cx="2296160" cy="2016760"/>
            </a:xfrm>
            <a:custGeom>
              <a:avLst/>
              <a:gdLst/>
              <a:ahLst/>
              <a:cxnLst/>
              <a:rect l="l" t="t" r="r" b="b"/>
              <a:pathLst>
                <a:path w="2296160" h="2016760">
                  <a:moveTo>
                    <a:pt x="0" y="0"/>
                  </a:moveTo>
                  <a:lnTo>
                    <a:pt x="2296160" y="0"/>
                  </a:lnTo>
                  <a:lnTo>
                    <a:pt x="2296160" y="2016760"/>
                  </a:lnTo>
                  <a:lnTo>
                    <a:pt x="0" y="2016760"/>
                  </a:lnTo>
                  <a:close/>
                </a:path>
              </a:pathLst>
            </a:custGeom>
            <a:blipFill>
              <a:blip r:embed="rId6"/>
              <a:stretch>
                <a:fillRect l="-15993" r="-15993"/>
              </a:stretch>
            </a:blipFill>
          </p:spPr>
          <p:txBody>
            <a:bodyPr/>
            <a:lstStyle/>
            <a:p>
              <a:pPr defTabSz="857250">
                <a:defRPr/>
              </a:pPr>
              <a:endParaRPr lang="en-US" sz="1688">
                <a:solidFill>
                  <a:prstClr val="black"/>
                </a:solidFill>
                <a:latin typeface="Calibri"/>
              </a:endParaRPr>
            </a:p>
          </p:txBody>
        </p:sp>
        <p:sp>
          <p:nvSpPr>
            <p:cNvPr id="7" name="Freeform 7"/>
            <p:cNvSpPr/>
            <p:nvPr/>
          </p:nvSpPr>
          <p:spPr>
            <a:xfrm>
              <a:off x="4923790" y="521970"/>
              <a:ext cx="2296160" cy="2016760"/>
            </a:xfrm>
            <a:custGeom>
              <a:avLst/>
              <a:gdLst/>
              <a:ahLst/>
              <a:cxnLst/>
              <a:rect l="l" t="t" r="r" b="b"/>
              <a:pathLst>
                <a:path w="2296160" h="2016760">
                  <a:moveTo>
                    <a:pt x="0" y="0"/>
                  </a:moveTo>
                  <a:lnTo>
                    <a:pt x="2296160" y="0"/>
                  </a:lnTo>
                  <a:lnTo>
                    <a:pt x="2296160" y="2016760"/>
                  </a:lnTo>
                  <a:lnTo>
                    <a:pt x="0" y="2016760"/>
                  </a:lnTo>
                  <a:close/>
                </a:path>
              </a:pathLst>
            </a:custGeom>
            <a:blipFill>
              <a:blip r:embed="rId7"/>
              <a:stretch>
                <a:fillRect l="-15993" r="-15993"/>
              </a:stretch>
            </a:blipFill>
          </p:spPr>
          <p:txBody>
            <a:bodyPr/>
            <a:lstStyle/>
            <a:p>
              <a:pPr defTabSz="857250">
                <a:defRPr/>
              </a:pPr>
              <a:endParaRPr lang="en-US" sz="1688">
                <a:solidFill>
                  <a:prstClr val="black"/>
                </a:solidFill>
                <a:latin typeface="Calibri"/>
              </a:endParaRPr>
            </a:p>
          </p:txBody>
        </p:sp>
      </p:grpSp>
      <p:sp>
        <p:nvSpPr>
          <p:cNvPr id="8" name="TextBox 8"/>
          <p:cNvSpPr txBox="1"/>
          <p:nvPr/>
        </p:nvSpPr>
        <p:spPr>
          <a:xfrm>
            <a:off x="3262087" y="965821"/>
            <a:ext cx="5789770" cy="1666225"/>
          </a:xfrm>
          <a:prstGeom prst="rect">
            <a:avLst/>
          </a:prstGeom>
        </p:spPr>
        <p:txBody>
          <a:bodyPr lIns="0" tIns="0" rIns="0" bIns="0" rtlCol="0" anchor="t">
            <a:spAutoFit/>
          </a:bodyPr>
          <a:lstStyle/>
          <a:p>
            <a:pPr marL="505460" lvl="1" indent="-252730" defTabSz="857250">
              <a:lnSpc>
                <a:spcPts val="3278"/>
              </a:lnSpc>
              <a:buFont typeface="Arial"/>
              <a:buChar char="•"/>
              <a:defRPr/>
            </a:pPr>
            <a:r>
              <a:rPr lang="en-US" sz="2300" b="1">
                <a:solidFill>
                  <a:srgbClr val="E4DACF"/>
                </a:solidFill>
                <a:latin typeface="Calibri"/>
                <a:ea typeface="Calibri (MS) Bold"/>
                <a:cs typeface="Calibri (MS) Bold"/>
                <a:sym typeface="Calibri (MS) Bold"/>
              </a:rPr>
              <a:t>What activities does your family do together?</a:t>
            </a:r>
            <a:endParaRPr lang="en-US" sz="2300" b="1">
              <a:solidFill>
                <a:srgbClr val="E4DACF"/>
              </a:solidFill>
              <a:latin typeface="Calibri"/>
              <a:ea typeface="Calibri (MS) Bold"/>
              <a:cs typeface="Calibri (MS) Bold"/>
            </a:endParaRPr>
          </a:p>
          <a:p>
            <a:pPr marL="505460" lvl="1" indent="-252730" defTabSz="857250">
              <a:lnSpc>
                <a:spcPts val="3278"/>
              </a:lnSpc>
              <a:buFont typeface="Arial"/>
              <a:buChar char="•"/>
              <a:defRPr/>
            </a:pPr>
            <a:r>
              <a:rPr lang="en-US" sz="2300" b="1">
                <a:solidFill>
                  <a:srgbClr val="E4DACF"/>
                </a:solidFill>
                <a:latin typeface="Calibri"/>
                <a:ea typeface="Calibri (MS) Bold"/>
                <a:cs typeface="Calibri (MS) Bold"/>
                <a:sym typeface="Calibri (MS) Bold"/>
              </a:rPr>
              <a:t>Any new activities you'd like to try as a family?</a:t>
            </a:r>
            <a:endParaRPr lang="en-US" sz="2300" b="1">
              <a:solidFill>
                <a:srgbClr val="E4DACF"/>
              </a:solidFill>
              <a:latin typeface="Calibri"/>
              <a:ea typeface="Calibri (MS) Bold"/>
              <a:cs typeface="Calibri (MS) Bold"/>
            </a:endParaRPr>
          </a:p>
        </p:txBody>
      </p:sp>
      <p:sp>
        <p:nvSpPr>
          <p:cNvPr id="9" name="TextBox 9"/>
          <p:cNvSpPr txBox="1"/>
          <p:nvPr/>
        </p:nvSpPr>
        <p:spPr>
          <a:xfrm>
            <a:off x="552023" y="1247918"/>
            <a:ext cx="2326853" cy="1212063"/>
          </a:xfrm>
          <a:prstGeom prst="rect">
            <a:avLst/>
          </a:prstGeom>
        </p:spPr>
        <p:txBody>
          <a:bodyPr lIns="0" tIns="0" rIns="0" bIns="0" rtlCol="0" anchor="t">
            <a:spAutoFit/>
          </a:bodyPr>
          <a:lstStyle/>
          <a:p>
            <a:pPr algn="ctr" defTabSz="857250">
              <a:lnSpc>
                <a:spcPts val="2393"/>
              </a:lnSpc>
              <a:defRPr/>
            </a:pPr>
            <a:r>
              <a:rPr lang="en-US" sz="1700" b="1">
                <a:solidFill>
                  <a:srgbClr val="000000"/>
                </a:solidFill>
                <a:latin typeface="Calibri (MS) Bold"/>
                <a:ea typeface="Calibri (MS) Bold"/>
                <a:cs typeface="Calibri (MS) Bold"/>
                <a:sym typeface="Calibri (MS) Bold"/>
              </a:rPr>
              <a:t> </a:t>
            </a:r>
            <a:r>
              <a:rPr lang="en-US" sz="1700" b="1">
                <a:solidFill>
                  <a:srgbClr val="000000"/>
                </a:solidFill>
                <a:latin typeface="Calibri"/>
                <a:ea typeface="Calibri (MS) Bold"/>
                <a:cs typeface="Calibri (MS) Bold"/>
                <a:sym typeface="Calibri (MS) Bold"/>
              </a:rPr>
              <a:t>Create an Environment </a:t>
            </a:r>
            <a:endParaRPr lang="en-US" sz="1700" b="1">
              <a:solidFill>
                <a:srgbClr val="000000"/>
              </a:solidFill>
              <a:latin typeface="Calibri"/>
              <a:ea typeface="Calibri (MS) Bold"/>
              <a:cs typeface="Calibri (MS) Bold"/>
            </a:endParaRPr>
          </a:p>
          <a:p>
            <a:pPr algn="ctr" defTabSz="857250">
              <a:lnSpc>
                <a:spcPts val="2393"/>
              </a:lnSpc>
              <a:defRPr/>
            </a:pPr>
            <a:r>
              <a:rPr lang="en-US" sz="1700" b="1">
                <a:solidFill>
                  <a:srgbClr val="000000"/>
                </a:solidFill>
                <a:latin typeface="Calibri"/>
                <a:ea typeface="Calibri (MS) Bold"/>
                <a:cs typeface="Calibri (MS) Bold"/>
                <a:sym typeface="Calibri (MS) Bold"/>
              </a:rPr>
              <a:t>that Encourages </a:t>
            </a:r>
            <a:endParaRPr lang="en-US" sz="1700" b="1">
              <a:solidFill>
                <a:srgbClr val="000000"/>
              </a:solidFill>
              <a:latin typeface="Calibri"/>
              <a:ea typeface="Calibri (MS) Bold"/>
              <a:cs typeface="Calibri (MS) Bold"/>
            </a:endParaRPr>
          </a:p>
          <a:p>
            <a:pPr algn="ctr" defTabSz="857250">
              <a:lnSpc>
                <a:spcPts val="2393"/>
              </a:lnSpc>
              <a:defRPr/>
            </a:pPr>
            <a:r>
              <a:rPr lang="en-US" sz="1700" b="1">
                <a:solidFill>
                  <a:srgbClr val="000000"/>
                </a:solidFill>
                <a:latin typeface="Calibri"/>
                <a:ea typeface="Calibri (MS) Bold"/>
                <a:cs typeface="Calibri (MS) Bold"/>
                <a:sym typeface="Calibri (MS) Bold"/>
              </a:rPr>
              <a:t>Open Communication </a:t>
            </a:r>
            <a:endParaRPr lang="en-US" sz="1700" b="1">
              <a:solidFill>
                <a:srgbClr val="000000"/>
              </a:solidFill>
              <a:latin typeface="Calibri"/>
              <a:ea typeface="Calibri (MS) Bold"/>
              <a:cs typeface="Calibri (MS) Bold"/>
            </a:endParaRPr>
          </a:p>
          <a:p>
            <a:pPr algn="ctr" defTabSz="857250">
              <a:lnSpc>
                <a:spcPts val="2393"/>
              </a:lnSpc>
              <a:spcBef>
                <a:spcPct val="0"/>
              </a:spcBef>
              <a:defRPr/>
            </a:pPr>
            <a:r>
              <a:rPr lang="en-US" sz="1700" b="1">
                <a:solidFill>
                  <a:srgbClr val="000000"/>
                </a:solidFill>
                <a:latin typeface="Calibri"/>
                <a:ea typeface="Calibri (MS) Bold"/>
                <a:cs typeface="Calibri (MS) Bold"/>
                <a:sym typeface="Calibri (MS) Bold"/>
              </a:rPr>
              <a:t>Discussion Questions</a:t>
            </a:r>
            <a:endParaRPr lang="en-US" sz="1700" b="1">
              <a:solidFill>
                <a:srgbClr val="000000"/>
              </a:solidFill>
              <a:latin typeface="Calibri"/>
              <a:ea typeface="Calibri (MS) Bold"/>
              <a:cs typeface="Calibri (MS)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5887194" cy="4509125"/>
          </a:xfrm>
          <a:custGeom>
            <a:avLst/>
            <a:gdLst/>
            <a:ahLst/>
            <a:cxnLst/>
            <a:rect l="l" t="t" r="r" b="b"/>
            <a:pathLst>
              <a:path w="6279674" h="4809733">
                <a:moveTo>
                  <a:pt x="0" y="0"/>
                </a:moveTo>
                <a:lnTo>
                  <a:pt x="6279674" y="0"/>
                </a:lnTo>
                <a:lnTo>
                  <a:pt x="6279674" y="4809733"/>
                </a:lnTo>
                <a:lnTo>
                  <a:pt x="0" y="4809733"/>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7" name="Freeform 7"/>
          <p:cNvSpPr/>
          <p:nvPr/>
        </p:nvSpPr>
        <p:spPr>
          <a:xfrm rot="-1552229">
            <a:off x="6621239" y="73832"/>
            <a:ext cx="2506599" cy="2743200"/>
          </a:xfrm>
          <a:custGeom>
            <a:avLst/>
            <a:gdLst/>
            <a:ahLst/>
            <a:cxnLst/>
            <a:rect l="l" t="t" r="r" b="b"/>
            <a:pathLst>
              <a:path w="2673706" h="2926080">
                <a:moveTo>
                  <a:pt x="0" y="0"/>
                </a:moveTo>
                <a:lnTo>
                  <a:pt x="2673705" y="0"/>
                </a:lnTo>
                <a:lnTo>
                  <a:pt x="2673705"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8" name="TextBox 7">
            <a:extLst>
              <a:ext uri="{FF2B5EF4-FFF2-40B4-BE49-F238E27FC236}">
                <a16:creationId xmlns:a16="http://schemas.microsoft.com/office/drawing/2014/main" id="{DDAB27DF-A331-DFB7-0776-84217B183D55}"/>
              </a:ext>
            </a:extLst>
          </p:cNvPr>
          <p:cNvSpPr txBox="1"/>
          <p:nvPr/>
        </p:nvSpPr>
        <p:spPr>
          <a:xfrm>
            <a:off x="4929187" y="3813897"/>
            <a:ext cx="3929063" cy="3074496"/>
          </a:xfrm>
          <a:prstGeom prst="rect">
            <a:avLst/>
          </a:prstGeom>
          <a:noFill/>
        </p:spPr>
        <p:txBody>
          <a:bodyPr wrap="square" rtlCol="0">
            <a:spAutoFit/>
          </a:bodyPr>
          <a:lstStyle/>
          <a:p>
            <a:pPr algn="ctr" defTabSz="857250">
              <a:lnSpc>
                <a:spcPct val="90000"/>
              </a:lnSpc>
              <a:spcAft>
                <a:spcPts val="563"/>
              </a:spcAft>
            </a:pPr>
            <a:r>
              <a:rPr lang="en-US" sz="5063" b="1">
                <a:solidFill>
                  <a:prstClr val="black"/>
                </a:solidFill>
                <a:latin typeface="Calibri" panose="020F0502020204030204" pitchFamily="34" charset="0"/>
                <a:ea typeface="Calibri" panose="020F0502020204030204" pitchFamily="34" charset="0"/>
                <a:cs typeface="Calibri" panose="020F0502020204030204" pitchFamily="34" charset="0"/>
              </a:rPr>
              <a:t>Welcome!</a:t>
            </a:r>
          </a:p>
          <a:p>
            <a:pPr indent="-214313" defTabSz="857250">
              <a:lnSpc>
                <a:spcPct val="90000"/>
              </a:lnSpc>
              <a:spcAft>
                <a:spcPts val="563"/>
              </a:spcAft>
              <a:buFont typeface="Arial" panose="020B0604020202020204" pitchFamily="34" charset="0"/>
              <a:buChar char="•"/>
            </a:pPr>
            <a:endParaRPr lang="en-US" sz="1688">
              <a:solidFill>
                <a:prstClr val="black"/>
              </a:solidFill>
              <a:latin typeface="Calibri"/>
            </a:endParaRPr>
          </a:p>
          <a:p>
            <a:pPr marL="267891" indent="-214313" defTabSz="857250">
              <a:lnSpc>
                <a:spcPct val="90000"/>
              </a:lnSpc>
              <a:spcAft>
                <a:spcPts val="563"/>
              </a:spcAft>
              <a:buFont typeface="Arial" panose="020B0604020202020204" pitchFamily="34" charset="0"/>
              <a:buChar char="•"/>
            </a:pPr>
            <a:r>
              <a:rPr lang="en-US" sz="1688">
                <a:solidFill>
                  <a:prstClr val="black"/>
                </a:solidFill>
                <a:latin typeface="Calibri"/>
              </a:rPr>
              <a:t>Please sign in and find a seat. We will begin soon.</a:t>
            </a:r>
          </a:p>
          <a:p>
            <a:pPr marL="267891" indent="-214313" defTabSz="857250">
              <a:lnSpc>
                <a:spcPct val="90000"/>
              </a:lnSpc>
              <a:spcAft>
                <a:spcPts val="563"/>
              </a:spcAft>
              <a:buFont typeface="Arial" panose="020B0604020202020204" pitchFamily="34" charset="0"/>
              <a:buChar char="•"/>
            </a:pPr>
            <a:endParaRPr lang="en-US" sz="1688">
              <a:solidFill>
                <a:prstClr val="black"/>
              </a:solidFill>
              <a:latin typeface="Calibri"/>
            </a:endParaRPr>
          </a:p>
          <a:p>
            <a:pPr marL="267891" indent="-214313" defTabSz="857250">
              <a:lnSpc>
                <a:spcPct val="90000"/>
              </a:lnSpc>
              <a:spcAft>
                <a:spcPts val="563"/>
              </a:spcAft>
              <a:buFont typeface="Arial" panose="020B0604020202020204" pitchFamily="34" charset="0"/>
              <a:buChar char="•"/>
            </a:pPr>
            <a:r>
              <a:rPr lang="en-US" sz="1688">
                <a:solidFill>
                  <a:prstClr val="black"/>
                </a:solidFill>
                <a:latin typeface="Calibri"/>
              </a:rPr>
              <a:t>If possible, please turn on your camera and enter your preferred name. We will begin soon. </a:t>
            </a:r>
          </a:p>
          <a:p>
            <a:pPr defTabSz="857250"/>
            <a:endParaRPr lang="en-US" sz="1688">
              <a:solidFill>
                <a:prstClr val="black"/>
              </a:solidFill>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CEBC"/>
        </a:solidFill>
        <a:effectLst/>
      </p:bgPr>
    </p:bg>
    <p:spTree>
      <p:nvGrpSpPr>
        <p:cNvPr id="1" name=""/>
        <p:cNvGrpSpPr/>
        <p:nvPr/>
      </p:nvGrpSpPr>
      <p:grpSpPr>
        <a:xfrm>
          <a:off x="0" y="0"/>
          <a:ext cx="0" cy="0"/>
          <a:chOff x="0" y="0"/>
          <a:chExt cx="0" cy="0"/>
        </a:xfrm>
      </p:grpSpPr>
      <p:sp>
        <p:nvSpPr>
          <p:cNvPr id="2" name="Freeform 2"/>
          <p:cNvSpPr/>
          <p:nvPr/>
        </p:nvSpPr>
        <p:spPr>
          <a:xfrm>
            <a:off x="429678" y="0"/>
            <a:ext cx="2571543" cy="2638710"/>
          </a:xfrm>
          <a:custGeom>
            <a:avLst/>
            <a:gdLst/>
            <a:ahLst/>
            <a:cxnLst/>
            <a:rect l="l" t="t" r="r" b="b"/>
            <a:pathLst>
              <a:path w="2742979" h="2814624">
                <a:moveTo>
                  <a:pt x="0" y="0"/>
                </a:moveTo>
                <a:lnTo>
                  <a:pt x="2742980" y="0"/>
                </a:lnTo>
                <a:lnTo>
                  <a:pt x="2742980" y="2814624"/>
                </a:lnTo>
                <a:lnTo>
                  <a:pt x="0" y="2814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57250">
              <a:defRPr/>
            </a:pPr>
            <a:endParaRPr lang="en-US" sz="1688">
              <a:solidFill>
                <a:prstClr val="black"/>
              </a:solidFill>
              <a:latin typeface="Calibri"/>
            </a:endParaRPr>
          </a:p>
        </p:txBody>
      </p:sp>
      <p:grpSp>
        <p:nvGrpSpPr>
          <p:cNvPr id="3" name="Group 3"/>
          <p:cNvGrpSpPr>
            <a:grpSpLocks noChangeAspect="1"/>
          </p:cNvGrpSpPr>
          <p:nvPr/>
        </p:nvGrpSpPr>
        <p:grpSpPr>
          <a:xfrm>
            <a:off x="3908938" y="685800"/>
            <a:ext cx="4660207" cy="3497580"/>
            <a:chOff x="0" y="0"/>
            <a:chExt cx="8909050" cy="6686423"/>
          </a:xfrm>
        </p:grpSpPr>
        <p:sp>
          <p:nvSpPr>
            <p:cNvPr id="4" name="Freeform 4"/>
            <p:cNvSpPr/>
            <p:nvPr/>
          </p:nvSpPr>
          <p:spPr>
            <a:xfrm>
              <a:off x="9525" y="9525"/>
              <a:ext cx="8890000" cy="6667373"/>
            </a:xfrm>
            <a:custGeom>
              <a:avLst/>
              <a:gdLst/>
              <a:ahLst/>
              <a:cxnLst/>
              <a:rect l="l" t="t" r="r" b="b"/>
              <a:pathLst>
                <a:path w="8890000" h="6667373">
                  <a:moveTo>
                    <a:pt x="0" y="0"/>
                  </a:moveTo>
                  <a:lnTo>
                    <a:pt x="8890000" y="0"/>
                  </a:lnTo>
                  <a:lnTo>
                    <a:pt x="8890000" y="6667373"/>
                  </a:lnTo>
                  <a:lnTo>
                    <a:pt x="0" y="6667373"/>
                  </a:lnTo>
                  <a:close/>
                </a:path>
              </a:pathLst>
            </a:custGeom>
            <a:solidFill>
              <a:srgbClr val="291D1D"/>
            </a:solidFill>
          </p:spPr>
          <p:txBody>
            <a:bodyPr/>
            <a:lstStyle/>
            <a:p>
              <a:pPr defTabSz="857250">
                <a:defRPr/>
              </a:pPr>
              <a:endParaRPr lang="en-US" sz="1688">
                <a:solidFill>
                  <a:prstClr val="black"/>
                </a:solidFill>
                <a:latin typeface="Calibri"/>
              </a:endParaRPr>
            </a:p>
          </p:txBody>
        </p:sp>
        <p:sp>
          <p:nvSpPr>
            <p:cNvPr id="5" name="Freeform 5"/>
            <p:cNvSpPr/>
            <p:nvPr/>
          </p:nvSpPr>
          <p:spPr>
            <a:xfrm>
              <a:off x="182372" y="372872"/>
              <a:ext cx="8544306" cy="5940679"/>
            </a:xfrm>
            <a:custGeom>
              <a:avLst/>
              <a:gdLst/>
              <a:ahLst/>
              <a:cxnLst/>
              <a:rect l="l" t="t" r="r" b="b"/>
              <a:pathLst>
                <a:path w="8544306" h="5940679">
                  <a:moveTo>
                    <a:pt x="0" y="0"/>
                  </a:moveTo>
                  <a:lnTo>
                    <a:pt x="8544306" y="0"/>
                  </a:lnTo>
                  <a:lnTo>
                    <a:pt x="8544306" y="5940679"/>
                  </a:lnTo>
                  <a:lnTo>
                    <a:pt x="0" y="5940679"/>
                  </a:lnTo>
                  <a:close/>
                </a:path>
              </a:pathLst>
            </a:custGeom>
            <a:blipFill>
              <a:blip r:embed="rId5"/>
              <a:stretch>
                <a:fillRect l="-5577" r="-5577"/>
              </a:stretch>
            </a:blipFill>
          </p:spPr>
          <p:txBody>
            <a:bodyPr/>
            <a:lstStyle/>
            <a:p>
              <a:pPr defTabSz="857250">
                <a:defRPr/>
              </a:pPr>
              <a:endParaRPr lang="en-US" sz="1688">
                <a:solidFill>
                  <a:prstClr val="black"/>
                </a:solidFill>
                <a:latin typeface="Calibri"/>
              </a:endParaRPr>
            </a:p>
          </p:txBody>
        </p:sp>
        <p:sp>
          <p:nvSpPr>
            <p:cNvPr id="6" name="Freeform 6"/>
            <p:cNvSpPr/>
            <p:nvPr/>
          </p:nvSpPr>
          <p:spPr>
            <a:xfrm>
              <a:off x="0" y="0"/>
              <a:ext cx="8909050" cy="6686423"/>
            </a:xfrm>
            <a:custGeom>
              <a:avLst/>
              <a:gdLst/>
              <a:ahLst/>
              <a:cxnLst/>
              <a:rect l="l" t="t" r="r" b="b"/>
              <a:pathLst>
                <a:path w="8909050" h="6686423">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B69473"/>
            </a:solidFill>
          </p:spPr>
          <p:txBody>
            <a:bodyPr/>
            <a:lstStyle/>
            <a:p>
              <a:pPr defTabSz="857250">
                <a:defRPr/>
              </a:pPr>
              <a:endParaRPr lang="en-US" sz="1688">
                <a:solidFill>
                  <a:prstClr val="black"/>
                </a:solidFill>
                <a:latin typeface="Calibri"/>
              </a:endParaRPr>
            </a:p>
          </p:txBody>
        </p:sp>
      </p:grpSp>
      <p:sp>
        <p:nvSpPr>
          <p:cNvPr id="7" name="TextBox 7"/>
          <p:cNvSpPr txBox="1"/>
          <p:nvPr/>
        </p:nvSpPr>
        <p:spPr>
          <a:xfrm>
            <a:off x="429678" y="1491082"/>
            <a:ext cx="2571543" cy="621260"/>
          </a:xfrm>
          <a:prstGeom prst="rect">
            <a:avLst/>
          </a:prstGeom>
        </p:spPr>
        <p:txBody>
          <a:bodyPr lIns="0" tIns="0" rIns="0" bIns="0" rtlCol="0" anchor="t">
            <a:spAutoFit/>
          </a:bodyPr>
          <a:lstStyle/>
          <a:p>
            <a:pPr algn="ctr" defTabSz="857250">
              <a:lnSpc>
                <a:spcPts val="2490"/>
              </a:lnSpc>
              <a:spcBef>
                <a:spcPct val="0"/>
              </a:spcBef>
              <a:defRPr/>
            </a:pPr>
            <a:r>
              <a:rPr lang="en-US" sz="1750" b="1">
                <a:solidFill>
                  <a:srgbClr val="000000"/>
                </a:solidFill>
                <a:latin typeface="Calibri"/>
                <a:ea typeface="Calibri (MS) Bold"/>
                <a:cs typeface="Calibri (MS) Bold"/>
                <a:sym typeface="Calibri (MS) Bold"/>
              </a:rPr>
              <a:t>Establishing Boundaries Discussion Questions</a:t>
            </a:r>
          </a:p>
        </p:txBody>
      </p:sp>
      <p:sp>
        <p:nvSpPr>
          <p:cNvPr id="8" name="TextBox 8"/>
          <p:cNvSpPr txBox="1"/>
          <p:nvPr/>
        </p:nvSpPr>
        <p:spPr>
          <a:xfrm>
            <a:off x="261081" y="3230942"/>
            <a:ext cx="3361691" cy="1092415"/>
          </a:xfrm>
          <a:prstGeom prst="rect">
            <a:avLst/>
          </a:prstGeom>
        </p:spPr>
        <p:txBody>
          <a:bodyPr lIns="0" tIns="0" rIns="0" bIns="0" rtlCol="0" anchor="t">
            <a:spAutoFit/>
          </a:bodyPr>
          <a:lstStyle/>
          <a:p>
            <a:pPr marL="444500" lvl="1" indent="-222250" defTabSz="857250">
              <a:lnSpc>
                <a:spcPts val="2884"/>
              </a:lnSpc>
              <a:buFont typeface="Arial"/>
              <a:buChar char="•"/>
              <a:defRPr/>
            </a:pPr>
            <a:r>
              <a:rPr lang="en-US" sz="2050" b="1">
                <a:solidFill>
                  <a:srgbClr val="000000"/>
                </a:solidFill>
                <a:latin typeface="Calibri"/>
                <a:ea typeface="Calibri (MS) Bold"/>
                <a:cs typeface="Calibri (MS) Bold"/>
                <a:sym typeface="Calibri (MS) Bold"/>
              </a:rPr>
              <a:t>Have you talked about confidentiality boundaries with your child?</a:t>
            </a:r>
            <a:endParaRPr lang="en-US" sz="2050">
              <a:latin typeface="Calibri"/>
            </a:endParaRPr>
          </a:p>
        </p:txBody>
      </p:sp>
      <p:sp>
        <p:nvSpPr>
          <p:cNvPr id="9" name="TextBox 9"/>
          <p:cNvSpPr txBox="1"/>
          <p:nvPr/>
        </p:nvSpPr>
        <p:spPr>
          <a:xfrm>
            <a:off x="214840" y="4679690"/>
            <a:ext cx="8714322" cy="1464312"/>
          </a:xfrm>
          <a:prstGeom prst="rect">
            <a:avLst/>
          </a:prstGeom>
        </p:spPr>
        <p:txBody>
          <a:bodyPr lIns="0" tIns="0" rIns="0" bIns="0" rtlCol="0" anchor="t">
            <a:spAutoFit/>
          </a:bodyPr>
          <a:lstStyle/>
          <a:p>
            <a:pPr marL="444500" lvl="1" indent="-222250" defTabSz="857250">
              <a:lnSpc>
                <a:spcPts val="2884"/>
              </a:lnSpc>
              <a:buFont typeface="Arial"/>
              <a:buChar char="•"/>
              <a:defRPr/>
            </a:pPr>
            <a:r>
              <a:rPr lang="en-US" sz="2050" b="1">
                <a:solidFill>
                  <a:srgbClr val="000000"/>
                </a:solidFill>
                <a:latin typeface="Calibri"/>
                <a:ea typeface="Calibri (MS) Bold"/>
                <a:cs typeface="Calibri (MS) Bold"/>
                <a:sym typeface="Calibri (MS) Bold"/>
              </a:rPr>
              <a:t>Does your child understand when and why you might break confidentiality?</a:t>
            </a:r>
            <a:endParaRPr lang="en-US" sz="2050" b="1">
              <a:solidFill>
                <a:srgbClr val="000000"/>
              </a:solidFill>
              <a:latin typeface="Calibri"/>
              <a:ea typeface="Calibri (MS) Bold"/>
              <a:cs typeface="Calibri (MS) Bold"/>
            </a:endParaRPr>
          </a:p>
          <a:p>
            <a:pPr defTabSz="857250">
              <a:lnSpc>
                <a:spcPts val="2884"/>
              </a:lnSpc>
              <a:defRPr/>
            </a:pPr>
            <a:endParaRPr lang="en-US" sz="2050" b="1">
              <a:solidFill>
                <a:srgbClr val="000000"/>
              </a:solidFill>
              <a:latin typeface="Calibri"/>
              <a:ea typeface="Calibri (MS) Bold"/>
              <a:cs typeface="Calibri (MS) Bold"/>
            </a:endParaRPr>
          </a:p>
          <a:p>
            <a:pPr marL="444500" lvl="1" indent="-222250" defTabSz="857250">
              <a:lnSpc>
                <a:spcPts val="2884"/>
              </a:lnSpc>
              <a:buFont typeface="Arial"/>
              <a:buChar char="•"/>
              <a:defRPr/>
            </a:pPr>
            <a:r>
              <a:rPr lang="en-US" sz="2050" b="1">
                <a:solidFill>
                  <a:srgbClr val="000000"/>
                </a:solidFill>
                <a:latin typeface="Calibri"/>
                <a:ea typeface="Calibri (MS) Bold"/>
                <a:cs typeface="Calibri (MS) Bold"/>
                <a:sym typeface="Calibri (MS) Bold"/>
              </a:rPr>
              <a:t>Are there "non-negotiable" rules in your house? What’s the reason for them?</a:t>
            </a:r>
            <a:endParaRPr lang="en-US" sz="2050" b="1">
              <a:solidFill>
                <a:srgbClr val="000000"/>
              </a:solidFill>
              <a:latin typeface="Calibri"/>
              <a:ea typeface="Calibri (MS) Bold"/>
              <a:cs typeface="Calibri (MS)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A5C39"/>
        </a:solidFill>
        <a:effectLst/>
      </p:bgPr>
    </p:bg>
    <p:spTree>
      <p:nvGrpSpPr>
        <p:cNvPr id="1" name=""/>
        <p:cNvGrpSpPr/>
        <p:nvPr/>
      </p:nvGrpSpPr>
      <p:grpSpPr>
        <a:xfrm>
          <a:off x="0" y="0"/>
          <a:ext cx="0" cy="0"/>
          <a:chOff x="0" y="0"/>
          <a:chExt cx="0" cy="0"/>
        </a:xfrm>
      </p:grpSpPr>
      <p:sp>
        <p:nvSpPr>
          <p:cNvPr id="2" name="Freeform 2"/>
          <p:cNvSpPr/>
          <p:nvPr/>
        </p:nvSpPr>
        <p:spPr>
          <a:xfrm>
            <a:off x="4223820" y="404388"/>
            <a:ext cx="4619548" cy="6049225"/>
          </a:xfrm>
          <a:custGeom>
            <a:avLst/>
            <a:gdLst/>
            <a:ahLst/>
            <a:cxnLst/>
            <a:rect l="l" t="t" r="r" b="b"/>
            <a:pathLst>
              <a:path w="4927518" h="6452507">
                <a:moveTo>
                  <a:pt x="0" y="0"/>
                </a:moveTo>
                <a:lnTo>
                  <a:pt x="4927519" y="0"/>
                </a:lnTo>
                <a:lnTo>
                  <a:pt x="4927519" y="6452506"/>
                </a:lnTo>
                <a:lnTo>
                  <a:pt x="0" y="6452506"/>
                </a:lnTo>
                <a:lnTo>
                  <a:pt x="0" y="0"/>
                </a:lnTo>
                <a:close/>
              </a:path>
            </a:pathLst>
          </a:custGeom>
          <a:blipFill>
            <a:blip r:embed="rId3"/>
            <a:stretch>
              <a:fillRect/>
            </a:stretch>
          </a:blipFill>
          <a:ln w="57150">
            <a:solidFill>
              <a:schemeClr val="accent6">
                <a:lumMod val="75000"/>
              </a:schemeClr>
            </a:solidFill>
          </a:ln>
        </p:spPr>
        <p:txBody>
          <a:bodyPr/>
          <a:lstStyle/>
          <a:p>
            <a:pPr defTabSz="857250">
              <a:defRPr/>
            </a:pPr>
            <a:endParaRPr lang="en-US" sz="1688">
              <a:solidFill>
                <a:prstClr val="black"/>
              </a:solidFill>
              <a:latin typeface="Calibri"/>
            </a:endParaRPr>
          </a:p>
        </p:txBody>
      </p:sp>
      <p:grpSp>
        <p:nvGrpSpPr>
          <p:cNvPr id="3" name="Group 3"/>
          <p:cNvGrpSpPr/>
          <p:nvPr/>
        </p:nvGrpSpPr>
        <p:grpSpPr>
          <a:xfrm>
            <a:off x="598493" y="0"/>
            <a:ext cx="2571543" cy="2638710"/>
            <a:chOff x="0" y="0"/>
            <a:chExt cx="3657306" cy="3752832"/>
          </a:xfrm>
        </p:grpSpPr>
        <p:sp>
          <p:nvSpPr>
            <p:cNvPr id="4" name="Freeform 4"/>
            <p:cNvSpPr/>
            <p:nvPr/>
          </p:nvSpPr>
          <p:spPr>
            <a:xfrm>
              <a:off x="0" y="0"/>
              <a:ext cx="3657306" cy="3752832"/>
            </a:xfrm>
            <a:custGeom>
              <a:avLst/>
              <a:gdLst/>
              <a:ahLst/>
              <a:cxnLst/>
              <a:rect l="l" t="t" r="r" b="b"/>
              <a:pathLst>
                <a:path w="3657306" h="3752832">
                  <a:moveTo>
                    <a:pt x="0" y="0"/>
                  </a:moveTo>
                  <a:lnTo>
                    <a:pt x="3657306" y="0"/>
                  </a:lnTo>
                  <a:lnTo>
                    <a:pt x="3657306" y="3752832"/>
                  </a:lnTo>
                  <a:lnTo>
                    <a:pt x="0" y="3752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0" y="2146049"/>
              <a:ext cx="3657306" cy="847184"/>
            </a:xfrm>
            <a:prstGeom prst="rect">
              <a:avLst/>
            </a:prstGeom>
          </p:spPr>
          <p:txBody>
            <a:bodyPr lIns="0" tIns="0" rIns="0" bIns="0" rtlCol="0" anchor="t">
              <a:spAutoFit/>
            </a:bodyPr>
            <a:lstStyle/>
            <a:p>
              <a:pPr algn="ctr" defTabSz="857250">
                <a:lnSpc>
                  <a:spcPts val="2359"/>
                </a:lnSpc>
                <a:spcBef>
                  <a:spcPct val="0"/>
                </a:spcBef>
                <a:defRPr/>
              </a:pPr>
              <a:r>
                <a:rPr lang="en-US" sz="1650" b="1">
                  <a:solidFill>
                    <a:srgbClr val="000000"/>
                  </a:solidFill>
                  <a:latin typeface="Calibri"/>
                  <a:ea typeface="Calibri (MS) Bold"/>
                  <a:cs typeface="Calibri (MS) Bold"/>
                  <a:sym typeface="Calibri (MS) Bold"/>
                </a:rPr>
                <a:t>Positive Communication Discussion Questions</a:t>
              </a:r>
            </a:p>
          </p:txBody>
        </p:sp>
      </p:grpSp>
      <p:sp>
        <p:nvSpPr>
          <p:cNvPr id="6" name="Freeform 6"/>
          <p:cNvSpPr/>
          <p:nvPr/>
        </p:nvSpPr>
        <p:spPr>
          <a:xfrm>
            <a:off x="141863" y="4644294"/>
            <a:ext cx="3639930" cy="313944"/>
          </a:xfrm>
          <a:custGeom>
            <a:avLst/>
            <a:gdLst/>
            <a:ahLst/>
            <a:cxnLst/>
            <a:rect l="l" t="t" r="r" b="b"/>
            <a:pathLst>
              <a:path w="3882592" h="334874">
                <a:moveTo>
                  <a:pt x="0" y="0"/>
                </a:moveTo>
                <a:lnTo>
                  <a:pt x="3882592" y="0"/>
                </a:lnTo>
                <a:lnTo>
                  <a:pt x="3882592" y="334874"/>
                </a:lnTo>
                <a:lnTo>
                  <a:pt x="0" y="3348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grpSp>
        <p:nvGrpSpPr>
          <p:cNvPr id="7" name="Group 7"/>
          <p:cNvGrpSpPr/>
          <p:nvPr/>
        </p:nvGrpSpPr>
        <p:grpSpPr>
          <a:xfrm>
            <a:off x="59911" y="2926614"/>
            <a:ext cx="3648706" cy="1696282"/>
            <a:chOff x="0" y="-85725"/>
            <a:chExt cx="5189270" cy="2412488"/>
          </a:xfrm>
        </p:grpSpPr>
        <p:sp>
          <p:nvSpPr>
            <p:cNvPr id="8" name="TextBox 8"/>
            <p:cNvSpPr txBox="1"/>
            <p:nvPr/>
          </p:nvSpPr>
          <p:spPr>
            <a:xfrm>
              <a:off x="240784" y="-85725"/>
              <a:ext cx="4707706" cy="445751"/>
            </a:xfrm>
            <a:prstGeom prst="rect">
              <a:avLst/>
            </a:prstGeom>
          </p:spPr>
          <p:txBody>
            <a:bodyPr lIns="0" tIns="0" rIns="0" bIns="0" rtlCol="0" anchor="t">
              <a:spAutoFit/>
            </a:bodyPr>
            <a:lstStyle/>
            <a:p>
              <a:pPr algn="ctr" defTabSz="857250">
                <a:lnSpc>
                  <a:spcPts val="2621"/>
                </a:lnSpc>
                <a:spcBef>
                  <a:spcPct val="0"/>
                </a:spcBef>
                <a:defRPr/>
              </a:pPr>
              <a:r>
                <a:rPr lang="en-US" sz="1850" b="1" u="sng">
                  <a:solidFill>
                    <a:srgbClr val="FDFBFD"/>
                  </a:solidFill>
                  <a:latin typeface="Calibri"/>
                  <a:ea typeface="Calibri (MS) Bold"/>
                  <a:cs typeface="Calibri (MS) Bold"/>
                  <a:sym typeface="Calibri (MS) Bold"/>
                </a:rPr>
                <a:t> I-Statement Formula</a:t>
              </a:r>
            </a:p>
          </p:txBody>
        </p:sp>
        <p:sp>
          <p:nvSpPr>
            <p:cNvPr id="9" name="TextBox 9"/>
            <p:cNvSpPr txBox="1"/>
            <p:nvPr/>
          </p:nvSpPr>
          <p:spPr>
            <a:xfrm>
              <a:off x="0" y="459038"/>
              <a:ext cx="5189270" cy="1867725"/>
            </a:xfrm>
            <a:prstGeom prst="rect">
              <a:avLst/>
            </a:prstGeom>
          </p:spPr>
          <p:txBody>
            <a:bodyPr lIns="0" tIns="0" rIns="0" bIns="0" rtlCol="0" anchor="t">
              <a:spAutoFit/>
            </a:bodyPr>
            <a:lstStyle/>
            <a:p>
              <a:pPr algn="ctr" defTabSz="857250">
                <a:lnSpc>
                  <a:spcPts val="2603"/>
                </a:lnSpc>
                <a:spcBef>
                  <a:spcPct val="0"/>
                </a:spcBef>
                <a:defRPr/>
              </a:pPr>
              <a:r>
                <a:rPr lang="en-US" sz="1850" b="1">
                  <a:solidFill>
                    <a:srgbClr val="FDFBFD"/>
                  </a:solidFill>
                  <a:latin typeface="Calibri"/>
                  <a:ea typeface="Calibri (MS) Bold"/>
                  <a:cs typeface="Calibri (MS) Bold"/>
                  <a:sym typeface="Calibri (MS) Bold"/>
                </a:rPr>
                <a:t> I (Emotion) — when (Behavior) — I (How the Behavior Affects Me)…..and I Need (Requested Behavior).</a:t>
              </a:r>
            </a:p>
          </p:txBody>
        </p:sp>
      </p:grpSp>
      <p:sp>
        <p:nvSpPr>
          <p:cNvPr id="10" name="TextBox 10"/>
          <p:cNvSpPr txBox="1"/>
          <p:nvPr/>
        </p:nvSpPr>
        <p:spPr>
          <a:xfrm>
            <a:off x="341649" y="5226129"/>
            <a:ext cx="3366968" cy="1313693"/>
          </a:xfrm>
          <a:prstGeom prst="rect">
            <a:avLst/>
          </a:prstGeom>
        </p:spPr>
        <p:txBody>
          <a:bodyPr lIns="0" tIns="0" rIns="0" bIns="0" rtlCol="0" anchor="t">
            <a:spAutoFit/>
          </a:bodyPr>
          <a:lstStyle/>
          <a:p>
            <a:pPr marL="403860" lvl="1" indent="-201930" defTabSz="857250">
              <a:lnSpc>
                <a:spcPts val="2621"/>
              </a:lnSpc>
              <a:buFont typeface="Arial"/>
              <a:buChar char="•"/>
              <a:defRPr/>
            </a:pPr>
            <a:r>
              <a:rPr lang="en-US" sz="1850" b="1">
                <a:solidFill>
                  <a:srgbClr val="FDFBFD"/>
                </a:solidFill>
                <a:latin typeface="Calibri"/>
                <a:ea typeface="Calibri (MS) Bold"/>
                <a:cs typeface="Calibri (MS) Bold"/>
                <a:sym typeface="Calibri (MS) Bold"/>
              </a:rPr>
              <a:t>Did you rephrase a statement into an "I-Statement"? Anyone want to share?</a:t>
            </a:r>
            <a:endParaRPr lang="en-US" sz="1850">
              <a:latin typeface="Calibri"/>
            </a:endParaRPr>
          </a:p>
          <a:p>
            <a:pPr defTabSz="857250">
              <a:lnSpc>
                <a:spcPts val="2621"/>
              </a:lnSpc>
              <a:defRPr/>
            </a:pPr>
            <a:endParaRPr lang="en-US" sz="1872" b="1">
              <a:solidFill>
                <a:srgbClr val="FDFBFD"/>
              </a:solidFill>
              <a:latin typeface="Calibri (MS) Bold"/>
              <a:ea typeface="Calibri (MS) Bold"/>
              <a:cs typeface="Calibri (MS) Bold"/>
              <a:sym typeface="Calibri (MS) 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B1C0E"/>
        </a:solidFill>
        <a:effectLst/>
      </p:bgPr>
    </p:bg>
    <p:spTree>
      <p:nvGrpSpPr>
        <p:cNvPr id="1" name=""/>
        <p:cNvGrpSpPr/>
        <p:nvPr/>
      </p:nvGrpSpPr>
      <p:grpSpPr>
        <a:xfrm>
          <a:off x="0" y="0"/>
          <a:ext cx="0" cy="0"/>
          <a:chOff x="0" y="0"/>
          <a:chExt cx="0" cy="0"/>
        </a:xfrm>
      </p:grpSpPr>
      <p:sp>
        <p:nvSpPr>
          <p:cNvPr id="2" name="Freeform 2"/>
          <p:cNvSpPr/>
          <p:nvPr/>
        </p:nvSpPr>
        <p:spPr>
          <a:xfrm>
            <a:off x="73848" y="212099"/>
            <a:ext cx="468805" cy="456500"/>
          </a:xfrm>
          <a:custGeom>
            <a:avLst/>
            <a:gdLst/>
            <a:ahLst/>
            <a:cxnLst/>
            <a:rect l="l" t="t" r="r" b="b"/>
            <a:pathLst>
              <a:path w="500059" h="486933">
                <a:moveTo>
                  <a:pt x="0" y="0"/>
                </a:moveTo>
                <a:lnTo>
                  <a:pt x="500060" y="0"/>
                </a:lnTo>
                <a:lnTo>
                  <a:pt x="500060" y="486932"/>
                </a:lnTo>
                <a:lnTo>
                  <a:pt x="0" y="486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106922" y="2398408"/>
            <a:ext cx="435732" cy="426110"/>
          </a:xfrm>
          <a:custGeom>
            <a:avLst/>
            <a:gdLst/>
            <a:ahLst/>
            <a:cxnLst/>
            <a:rect l="l" t="t" r="r" b="b"/>
            <a:pathLst>
              <a:path w="464781" h="454517">
                <a:moveTo>
                  <a:pt x="0" y="0"/>
                </a:moveTo>
                <a:lnTo>
                  <a:pt x="464781" y="0"/>
                </a:lnTo>
                <a:lnTo>
                  <a:pt x="464781" y="454516"/>
                </a:lnTo>
                <a:lnTo>
                  <a:pt x="0" y="4545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106922" y="4632879"/>
            <a:ext cx="443884" cy="430197"/>
          </a:xfrm>
          <a:custGeom>
            <a:avLst/>
            <a:gdLst/>
            <a:ahLst/>
            <a:cxnLst/>
            <a:rect l="l" t="t" r="r" b="b"/>
            <a:pathLst>
              <a:path w="473476" h="458877">
                <a:moveTo>
                  <a:pt x="0" y="0"/>
                </a:moveTo>
                <a:lnTo>
                  <a:pt x="473476" y="0"/>
                </a:lnTo>
                <a:lnTo>
                  <a:pt x="473476" y="458877"/>
                </a:lnTo>
                <a:lnTo>
                  <a:pt x="0" y="458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grpSp>
        <p:nvGrpSpPr>
          <p:cNvPr id="5" name="Group 5"/>
          <p:cNvGrpSpPr>
            <a:grpSpLocks noChangeAspect="1"/>
          </p:cNvGrpSpPr>
          <p:nvPr/>
        </p:nvGrpSpPr>
        <p:grpSpPr>
          <a:xfrm>
            <a:off x="683803" y="82584"/>
            <a:ext cx="2834635" cy="2052276"/>
            <a:chOff x="0" y="0"/>
            <a:chExt cx="19050000" cy="13792200"/>
          </a:xfrm>
        </p:grpSpPr>
        <p:sp>
          <p:nvSpPr>
            <p:cNvPr id="6" name="Freeform 6"/>
            <p:cNvSpPr/>
            <p:nvPr/>
          </p:nvSpPr>
          <p:spPr>
            <a:xfrm>
              <a:off x="493268" y="493776"/>
              <a:ext cx="18087975" cy="12640436"/>
            </a:xfrm>
            <a:custGeom>
              <a:avLst/>
              <a:gdLst/>
              <a:ahLst/>
              <a:cxnLst/>
              <a:rect l="l" t="t" r="r" b="b"/>
              <a:pathLst>
                <a:path w="18087975" h="12640436">
                  <a:moveTo>
                    <a:pt x="17735170" y="12640436"/>
                  </a:moveTo>
                  <a:lnTo>
                    <a:pt x="352806" y="12640436"/>
                  </a:lnTo>
                  <a:cubicBezTo>
                    <a:pt x="157988" y="12640436"/>
                    <a:pt x="0" y="12482448"/>
                    <a:pt x="0" y="12287630"/>
                  </a:cubicBezTo>
                  <a:lnTo>
                    <a:pt x="0" y="352806"/>
                  </a:lnTo>
                  <a:cubicBezTo>
                    <a:pt x="0" y="157988"/>
                    <a:pt x="157988" y="0"/>
                    <a:pt x="352806" y="0"/>
                  </a:cubicBezTo>
                  <a:lnTo>
                    <a:pt x="17735168" y="0"/>
                  </a:lnTo>
                  <a:cubicBezTo>
                    <a:pt x="17929986" y="0"/>
                    <a:pt x="18087975" y="157988"/>
                    <a:pt x="18087975" y="352806"/>
                  </a:cubicBezTo>
                  <a:lnTo>
                    <a:pt x="18087975" y="12287759"/>
                  </a:lnTo>
                  <a:cubicBezTo>
                    <a:pt x="18087975" y="12482576"/>
                    <a:pt x="17929987" y="12640436"/>
                    <a:pt x="17735170" y="12640436"/>
                  </a:cubicBezTo>
                  <a:close/>
                </a:path>
              </a:pathLst>
            </a:custGeom>
            <a:blipFill>
              <a:blip r:embed="rId9"/>
              <a:stretch>
                <a:fillRect l="-3831" r="-3831"/>
              </a:stretch>
            </a:blipFill>
          </p:spPr>
          <p:txBody>
            <a:bodyPr/>
            <a:lstStyle/>
            <a:p>
              <a:pPr defTabSz="857250">
                <a:defRPr/>
              </a:pPr>
              <a:endParaRPr lang="en-US" sz="1688">
                <a:solidFill>
                  <a:prstClr val="black"/>
                </a:solidFill>
                <a:latin typeface="Calibri"/>
              </a:endParaRPr>
            </a:p>
          </p:txBody>
        </p:sp>
        <p:sp>
          <p:nvSpPr>
            <p:cNvPr id="7" name="Freeform 7"/>
            <p:cNvSpPr/>
            <p:nvPr/>
          </p:nvSpPr>
          <p:spPr>
            <a:xfrm>
              <a:off x="0" y="0"/>
              <a:ext cx="19050000" cy="13792200"/>
            </a:xfrm>
            <a:custGeom>
              <a:avLst/>
              <a:gdLst/>
              <a:ahLst/>
              <a:cxnLst/>
              <a:rect l="l" t="t" r="r" b="b"/>
              <a:pathLst>
                <a:path w="19050000" h="13792200">
                  <a:moveTo>
                    <a:pt x="19050000" y="0"/>
                  </a:moveTo>
                  <a:lnTo>
                    <a:pt x="19050000" y="13792200"/>
                  </a:lnTo>
                  <a:lnTo>
                    <a:pt x="0" y="13792200"/>
                  </a:lnTo>
                  <a:lnTo>
                    <a:pt x="0" y="0"/>
                  </a:lnTo>
                  <a:lnTo>
                    <a:pt x="19050000" y="0"/>
                  </a:lnTo>
                  <a:close/>
                </a:path>
              </a:pathLst>
            </a:custGeom>
            <a:blipFill>
              <a:blip r:embed="rId10"/>
              <a:stretch>
                <a:fillRect l="-17" r="-17"/>
              </a:stretch>
            </a:blipFill>
          </p:spPr>
          <p:txBody>
            <a:bodyPr/>
            <a:lstStyle/>
            <a:p>
              <a:pPr defTabSz="857250">
                <a:defRPr/>
              </a:pPr>
              <a:endParaRPr lang="en-US" sz="1688">
                <a:solidFill>
                  <a:prstClr val="black"/>
                </a:solidFill>
                <a:latin typeface="Calibri"/>
              </a:endParaRPr>
            </a:p>
          </p:txBody>
        </p:sp>
      </p:grpSp>
      <p:grpSp>
        <p:nvGrpSpPr>
          <p:cNvPr id="8" name="Group 8"/>
          <p:cNvGrpSpPr>
            <a:grpSpLocks noChangeAspect="1"/>
          </p:cNvGrpSpPr>
          <p:nvPr/>
        </p:nvGrpSpPr>
        <p:grpSpPr>
          <a:xfrm>
            <a:off x="683803" y="2404064"/>
            <a:ext cx="2831315" cy="2049872"/>
            <a:chOff x="0" y="0"/>
            <a:chExt cx="19050000" cy="13792200"/>
          </a:xfrm>
        </p:grpSpPr>
        <p:sp>
          <p:nvSpPr>
            <p:cNvPr id="9" name="Freeform 9"/>
            <p:cNvSpPr/>
            <p:nvPr/>
          </p:nvSpPr>
          <p:spPr>
            <a:xfrm>
              <a:off x="493268" y="493776"/>
              <a:ext cx="18087975" cy="12640436"/>
            </a:xfrm>
            <a:custGeom>
              <a:avLst/>
              <a:gdLst/>
              <a:ahLst/>
              <a:cxnLst/>
              <a:rect l="l" t="t" r="r" b="b"/>
              <a:pathLst>
                <a:path w="18087975" h="12640436">
                  <a:moveTo>
                    <a:pt x="17735170" y="12640436"/>
                  </a:moveTo>
                  <a:lnTo>
                    <a:pt x="352806" y="12640436"/>
                  </a:lnTo>
                  <a:cubicBezTo>
                    <a:pt x="157988" y="12640436"/>
                    <a:pt x="0" y="12482448"/>
                    <a:pt x="0" y="12287630"/>
                  </a:cubicBezTo>
                  <a:lnTo>
                    <a:pt x="0" y="352806"/>
                  </a:lnTo>
                  <a:cubicBezTo>
                    <a:pt x="0" y="157988"/>
                    <a:pt x="157988" y="0"/>
                    <a:pt x="352806" y="0"/>
                  </a:cubicBezTo>
                  <a:lnTo>
                    <a:pt x="17735168" y="0"/>
                  </a:lnTo>
                  <a:cubicBezTo>
                    <a:pt x="17929986" y="0"/>
                    <a:pt x="18087975" y="157988"/>
                    <a:pt x="18087975" y="352806"/>
                  </a:cubicBezTo>
                  <a:lnTo>
                    <a:pt x="18087975" y="12287759"/>
                  </a:lnTo>
                  <a:cubicBezTo>
                    <a:pt x="18087975" y="12482576"/>
                    <a:pt x="17929987" y="12640436"/>
                    <a:pt x="17735170" y="12640436"/>
                  </a:cubicBezTo>
                  <a:close/>
                </a:path>
              </a:pathLst>
            </a:custGeom>
            <a:blipFill>
              <a:blip r:embed="rId11"/>
              <a:stretch>
                <a:fillRect l="-2507" r="-2507"/>
              </a:stretch>
            </a:blipFill>
          </p:spPr>
          <p:txBody>
            <a:bodyPr/>
            <a:lstStyle/>
            <a:p>
              <a:pPr defTabSz="857250">
                <a:defRPr/>
              </a:pPr>
              <a:endParaRPr lang="en-US" sz="1688">
                <a:solidFill>
                  <a:prstClr val="black"/>
                </a:solidFill>
                <a:latin typeface="Calibri"/>
              </a:endParaRPr>
            </a:p>
          </p:txBody>
        </p:sp>
        <p:sp>
          <p:nvSpPr>
            <p:cNvPr id="10" name="Freeform 10"/>
            <p:cNvSpPr/>
            <p:nvPr/>
          </p:nvSpPr>
          <p:spPr>
            <a:xfrm>
              <a:off x="0" y="0"/>
              <a:ext cx="19050000" cy="13792200"/>
            </a:xfrm>
            <a:custGeom>
              <a:avLst/>
              <a:gdLst/>
              <a:ahLst/>
              <a:cxnLst/>
              <a:rect l="l" t="t" r="r" b="b"/>
              <a:pathLst>
                <a:path w="19050000" h="13792200">
                  <a:moveTo>
                    <a:pt x="19050000" y="0"/>
                  </a:moveTo>
                  <a:lnTo>
                    <a:pt x="19050000" y="13792200"/>
                  </a:lnTo>
                  <a:lnTo>
                    <a:pt x="0" y="13792200"/>
                  </a:lnTo>
                  <a:lnTo>
                    <a:pt x="0" y="0"/>
                  </a:lnTo>
                  <a:lnTo>
                    <a:pt x="19050000" y="0"/>
                  </a:lnTo>
                  <a:close/>
                </a:path>
              </a:pathLst>
            </a:custGeom>
            <a:blipFill>
              <a:blip r:embed="rId10"/>
              <a:stretch>
                <a:fillRect l="-17" r="-17"/>
              </a:stretch>
            </a:blipFill>
          </p:spPr>
          <p:txBody>
            <a:bodyPr/>
            <a:lstStyle/>
            <a:p>
              <a:pPr defTabSz="857250">
                <a:defRPr/>
              </a:pPr>
              <a:endParaRPr lang="en-US" sz="1688">
                <a:solidFill>
                  <a:prstClr val="black"/>
                </a:solidFill>
                <a:latin typeface="Calibri"/>
              </a:endParaRPr>
            </a:p>
          </p:txBody>
        </p:sp>
      </p:grpSp>
      <p:grpSp>
        <p:nvGrpSpPr>
          <p:cNvPr id="11" name="Group 11"/>
          <p:cNvGrpSpPr>
            <a:grpSpLocks noChangeAspect="1"/>
          </p:cNvGrpSpPr>
          <p:nvPr/>
        </p:nvGrpSpPr>
        <p:grpSpPr>
          <a:xfrm>
            <a:off x="683803" y="4723139"/>
            <a:ext cx="2834635" cy="2052276"/>
            <a:chOff x="0" y="0"/>
            <a:chExt cx="19050000" cy="13792200"/>
          </a:xfrm>
        </p:grpSpPr>
        <p:sp>
          <p:nvSpPr>
            <p:cNvPr id="12" name="Freeform 12"/>
            <p:cNvSpPr/>
            <p:nvPr/>
          </p:nvSpPr>
          <p:spPr>
            <a:xfrm>
              <a:off x="493268" y="493776"/>
              <a:ext cx="18087975" cy="12640436"/>
            </a:xfrm>
            <a:custGeom>
              <a:avLst/>
              <a:gdLst/>
              <a:ahLst/>
              <a:cxnLst/>
              <a:rect l="l" t="t" r="r" b="b"/>
              <a:pathLst>
                <a:path w="18087975" h="12640436">
                  <a:moveTo>
                    <a:pt x="17735170" y="12640436"/>
                  </a:moveTo>
                  <a:lnTo>
                    <a:pt x="352806" y="12640436"/>
                  </a:lnTo>
                  <a:cubicBezTo>
                    <a:pt x="157988" y="12640436"/>
                    <a:pt x="0" y="12482448"/>
                    <a:pt x="0" y="12287630"/>
                  </a:cubicBezTo>
                  <a:lnTo>
                    <a:pt x="0" y="352806"/>
                  </a:lnTo>
                  <a:cubicBezTo>
                    <a:pt x="0" y="157988"/>
                    <a:pt x="157988" y="0"/>
                    <a:pt x="352806" y="0"/>
                  </a:cubicBezTo>
                  <a:lnTo>
                    <a:pt x="17735168" y="0"/>
                  </a:lnTo>
                  <a:cubicBezTo>
                    <a:pt x="17929986" y="0"/>
                    <a:pt x="18087975" y="157988"/>
                    <a:pt x="18087975" y="352806"/>
                  </a:cubicBezTo>
                  <a:lnTo>
                    <a:pt x="18087975" y="12287759"/>
                  </a:lnTo>
                  <a:cubicBezTo>
                    <a:pt x="18087975" y="12482576"/>
                    <a:pt x="17929987" y="12640436"/>
                    <a:pt x="17735170" y="12640436"/>
                  </a:cubicBezTo>
                  <a:close/>
                </a:path>
              </a:pathLst>
            </a:custGeom>
            <a:blipFill>
              <a:blip r:embed="rId12"/>
              <a:stretch>
                <a:fillRect l="-5015"/>
              </a:stretch>
            </a:blipFill>
          </p:spPr>
          <p:txBody>
            <a:bodyPr/>
            <a:lstStyle/>
            <a:p>
              <a:pPr defTabSz="857250">
                <a:defRPr/>
              </a:pPr>
              <a:endParaRPr lang="en-US" sz="1688">
                <a:solidFill>
                  <a:prstClr val="black"/>
                </a:solidFill>
                <a:latin typeface="Calibri"/>
              </a:endParaRPr>
            </a:p>
          </p:txBody>
        </p:sp>
        <p:sp>
          <p:nvSpPr>
            <p:cNvPr id="13" name="Freeform 13"/>
            <p:cNvSpPr/>
            <p:nvPr/>
          </p:nvSpPr>
          <p:spPr>
            <a:xfrm>
              <a:off x="0" y="0"/>
              <a:ext cx="19050000" cy="13792200"/>
            </a:xfrm>
            <a:custGeom>
              <a:avLst/>
              <a:gdLst/>
              <a:ahLst/>
              <a:cxnLst/>
              <a:rect l="l" t="t" r="r" b="b"/>
              <a:pathLst>
                <a:path w="19050000" h="13792200">
                  <a:moveTo>
                    <a:pt x="19050000" y="0"/>
                  </a:moveTo>
                  <a:lnTo>
                    <a:pt x="19050000" y="13792200"/>
                  </a:lnTo>
                  <a:lnTo>
                    <a:pt x="0" y="13792200"/>
                  </a:lnTo>
                  <a:lnTo>
                    <a:pt x="0" y="0"/>
                  </a:lnTo>
                  <a:lnTo>
                    <a:pt x="19050000" y="0"/>
                  </a:lnTo>
                  <a:close/>
                </a:path>
              </a:pathLst>
            </a:custGeom>
            <a:blipFill>
              <a:blip r:embed="rId10"/>
              <a:stretch>
                <a:fillRect l="-17" r="-17"/>
              </a:stretch>
            </a:blipFill>
          </p:spPr>
          <p:txBody>
            <a:bodyPr/>
            <a:lstStyle/>
            <a:p>
              <a:pPr defTabSz="857250">
                <a:defRPr/>
              </a:pPr>
              <a:endParaRPr lang="en-US" sz="1688">
                <a:solidFill>
                  <a:prstClr val="black"/>
                </a:solidFill>
                <a:latin typeface="Calibri"/>
              </a:endParaRPr>
            </a:p>
          </p:txBody>
        </p:sp>
      </p:grpSp>
      <p:sp>
        <p:nvSpPr>
          <p:cNvPr id="14" name="Freeform 14"/>
          <p:cNvSpPr/>
          <p:nvPr/>
        </p:nvSpPr>
        <p:spPr>
          <a:xfrm>
            <a:off x="3863070" y="5422817"/>
            <a:ext cx="4595130" cy="901794"/>
          </a:xfrm>
          <a:custGeom>
            <a:avLst/>
            <a:gdLst/>
            <a:ahLst/>
            <a:cxnLst/>
            <a:rect l="l" t="t" r="r" b="b"/>
            <a:pathLst>
              <a:path w="4901472" h="961914">
                <a:moveTo>
                  <a:pt x="0" y="0"/>
                </a:moveTo>
                <a:lnTo>
                  <a:pt x="4901472" y="0"/>
                </a:lnTo>
                <a:lnTo>
                  <a:pt x="4901472" y="961914"/>
                </a:lnTo>
                <a:lnTo>
                  <a:pt x="0" y="961914"/>
                </a:lnTo>
                <a:lnTo>
                  <a:pt x="0" y="0"/>
                </a:lnTo>
                <a:close/>
              </a:path>
            </a:pathLst>
          </a:custGeom>
          <a:blipFill>
            <a:blip r:embed="rId13">
              <a:extLst>
                <a:ext uri="{96DAC541-7B7A-43D3-8B79-37D633B846F1}">
                  <asvg:svgBlip xmlns:asvg="http://schemas.microsoft.com/office/drawing/2016/SVG/main" r:embed="rId14"/>
                </a:ext>
              </a:extLst>
            </a:blip>
            <a:stretch>
              <a:fillRect/>
            </a:stretch>
          </a:blipFill>
          <a:effectLst>
            <a:glow rad="228600">
              <a:schemeClr val="accent6">
                <a:satMod val="175000"/>
                <a:alpha val="40000"/>
              </a:schemeClr>
            </a:glow>
          </a:effectLst>
        </p:spPr>
        <p:txBody>
          <a:bodyPr/>
          <a:lstStyle/>
          <a:p>
            <a:pPr defTabSz="857250">
              <a:defRPr/>
            </a:pPr>
            <a:endParaRPr lang="en-US" sz="1688">
              <a:solidFill>
                <a:prstClr val="black"/>
              </a:solidFill>
              <a:latin typeface="Calibri"/>
            </a:endParaRPr>
          </a:p>
        </p:txBody>
      </p:sp>
      <p:sp>
        <p:nvSpPr>
          <p:cNvPr id="15" name="Freeform 15"/>
          <p:cNvSpPr/>
          <p:nvPr/>
        </p:nvSpPr>
        <p:spPr>
          <a:xfrm>
            <a:off x="3863070" y="668598"/>
            <a:ext cx="4595130" cy="901794"/>
          </a:xfrm>
          <a:custGeom>
            <a:avLst/>
            <a:gdLst/>
            <a:ahLst/>
            <a:cxnLst/>
            <a:rect l="l" t="t" r="r" b="b"/>
            <a:pathLst>
              <a:path w="4901472" h="961914">
                <a:moveTo>
                  <a:pt x="0" y="0"/>
                </a:moveTo>
                <a:lnTo>
                  <a:pt x="4901472" y="0"/>
                </a:lnTo>
                <a:lnTo>
                  <a:pt x="4901472" y="961914"/>
                </a:lnTo>
                <a:lnTo>
                  <a:pt x="0" y="961914"/>
                </a:lnTo>
                <a:lnTo>
                  <a:pt x="0" y="0"/>
                </a:lnTo>
                <a:close/>
              </a:path>
            </a:pathLst>
          </a:custGeom>
          <a:blipFill>
            <a:blip r:embed="rId13">
              <a:extLst>
                <a:ext uri="{96DAC541-7B7A-43D3-8B79-37D633B846F1}">
                  <asvg:svgBlip xmlns:asvg="http://schemas.microsoft.com/office/drawing/2016/SVG/main" r:embed="rId14"/>
                </a:ext>
              </a:extLst>
            </a:blip>
            <a:stretch>
              <a:fillRect/>
            </a:stretch>
          </a:blipFill>
          <a:effectLst>
            <a:glow rad="228600">
              <a:schemeClr val="accent6">
                <a:satMod val="175000"/>
                <a:alpha val="40000"/>
              </a:schemeClr>
            </a:glow>
          </a:effectLst>
        </p:spPr>
        <p:txBody>
          <a:bodyPr/>
          <a:lstStyle/>
          <a:p>
            <a:pPr defTabSz="857250">
              <a:defRPr/>
            </a:pPr>
            <a:endParaRPr lang="en-US" sz="1688">
              <a:solidFill>
                <a:prstClr val="black"/>
              </a:solidFill>
              <a:latin typeface="Calibri"/>
            </a:endParaRPr>
          </a:p>
        </p:txBody>
      </p:sp>
      <p:sp>
        <p:nvSpPr>
          <p:cNvPr id="16" name="Freeform 16"/>
          <p:cNvSpPr/>
          <p:nvPr/>
        </p:nvSpPr>
        <p:spPr>
          <a:xfrm>
            <a:off x="3863070" y="3077965"/>
            <a:ext cx="4595130" cy="901794"/>
          </a:xfrm>
          <a:custGeom>
            <a:avLst/>
            <a:gdLst/>
            <a:ahLst/>
            <a:cxnLst/>
            <a:rect l="l" t="t" r="r" b="b"/>
            <a:pathLst>
              <a:path w="4901472" h="961914">
                <a:moveTo>
                  <a:pt x="0" y="0"/>
                </a:moveTo>
                <a:lnTo>
                  <a:pt x="4901472" y="0"/>
                </a:lnTo>
                <a:lnTo>
                  <a:pt x="4901472" y="961914"/>
                </a:lnTo>
                <a:lnTo>
                  <a:pt x="0" y="961914"/>
                </a:lnTo>
                <a:lnTo>
                  <a:pt x="0" y="0"/>
                </a:lnTo>
                <a:close/>
              </a:path>
            </a:pathLst>
          </a:custGeom>
          <a:blipFill>
            <a:blip r:embed="rId13">
              <a:extLst>
                <a:ext uri="{96DAC541-7B7A-43D3-8B79-37D633B846F1}">
                  <asvg:svgBlip xmlns:asvg="http://schemas.microsoft.com/office/drawing/2016/SVG/main" r:embed="rId14"/>
                </a:ext>
              </a:extLst>
            </a:blip>
            <a:stretch>
              <a:fillRect/>
            </a:stretch>
          </a:blipFill>
          <a:effectLst>
            <a:glow rad="228600">
              <a:schemeClr val="accent6">
                <a:satMod val="175000"/>
                <a:alpha val="40000"/>
              </a:schemeClr>
            </a:glow>
          </a:effectLst>
        </p:spPr>
        <p:txBody>
          <a:bodyPr/>
          <a:lstStyle/>
          <a:p>
            <a:pPr defTabSz="857250">
              <a:defRPr/>
            </a:pPr>
            <a:endParaRPr lang="en-US" sz="1688">
              <a:solidFill>
                <a:prstClr val="black"/>
              </a:solidFill>
              <a:latin typeface="Calibri"/>
            </a:endParaRPr>
          </a:p>
        </p:txBody>
      </p:sp>
      <p:sp>
        <p:nvSpPr>
          <p:cNvPr id="17" name="TextBox 17"/>
          <p:cNvSpPr txBox="1"/>
          <p:nvPr/>
        </p:nvSpPr>
        <p:spPr>
          <a:xfrm>
            <a:off x="4096395" y="697470"/>
            <a:ext cx="4151057" cy="720069"/>
          </a:xfrm>
          <a:prstGeom prst="rect">
            <a:avLst/>
          </a:prstGeom>
        </p:spPr>
        <p:txBody>
          <a:bodyPr lIns="0" tIns="0" rIns="0" bIns="0" rtlCol="0" anchor="t">
            <a:spAutoFit/>
          </a:bodyPr>
          <a:lstStyle/>
          <a:p>
            <a:pPr algn="ctr" defTabSz="857250">
              <a:lnSpc>
                <a:spcPts val="2861"/>
              </a:lnSpc>
              <a:defRPr/>
            </a:pPr>
            <a:r>
              <a:rPr lang="en-US" sz="2000" b="1">
                <a:solidFill>
                  <a:srgbClr val="3A5C39"/>
                </a:solidFill>
                <a:latin typeface="Calibri"/>
                <a:ea typeface="Calibri (MS) Bold"/>
                <a:cs typeface="Calibri (MS) Bold"/>
                <a:sym typeface="Calibri (MS) Bold"/>
              </a:rPr>
              <a:t>Your room is such a mess! </a:t>
            </a:r>
            <a:endParaRPr lang="en-US" sz="2000" b="1">
              <a:solidFill>
                <a:srgbClr val="3A5C39"/>
              </a:solidFill>
              <a:latin typeface="Calibri"/>
              <a:ea typeface="Calibri (MS) Bold"/>
              <a:cs typeface="Calibri (MS) Bold"/>
            </a:endParaRPr>
          </a:p>
          <a:p>
            <a:pPr algn="ctr" defTabSz="857250">
              <a:lnSpc>
                <a:spcPts val="2861"/>
              </a:lnSpc>
              <a:spcBef>
                <a:spcPct val="0"/>
              </a:spcBef>
              <a:defRPr/>
            </a:pPr>
            <a:r>
              <a:rPr lang="en-US" sz="2000" b="1">
                <a:solidFill>
                  <a:srgbClr val="3A5C39"/>
                </a:solidFill>
                <a:latin typeface="Calibri"/>
                <a:ea typeface="Calibri (MS) Bold"/>
                <a:cs typeface="Calibri (MS) Bold"/>
                <a:sym typeface="Calibri (MS) Bold"/>
              </a:rPr>
              <a:t>Why can’t you clean up after yourself?</a:t>
            </a:r>
            <a:endParaRPr lang="en-US" sz="2000" b="1">
              <a:solidFill>
                <a:srgbClr val="3A5C39"/>
              </a:solidFill>
              <a:latin typeface="Calibri"/>
              <a:ea typeface="Calibri (MS) Bold"/>
              <a:cs typeface="Calibri (MS) Bold"/>
            </a:endParaRPr>
          </a:p>
        </p:txBody>
      </p:sp>
      <p:sp>
        <p:nvSpPr>
          <p:cNvPr id="18" name="TextBox 18"/>
          <p:cNvSpPr txBox="1"/>
          <p:nvPr/>
        </p:nvSpPr>
        <p:spPr>
          <a:xfrm>
            <a:off x="4284484" y="3118885"/>
            <a:ext cx="3774878" cy="720069"/>
          </a:xfrm>
          <a:prstGeom prst="rect">
            <a:avLst/>
          </a:prstGeom>
        </p:spPr>
        <p:txBody>
          <a:bodyPr lIns="0" tIns="0" rIns="0" bIns="0" rtlCol="0" anchor="t">
            <a:spAutoFit/>
          </a:bodyPr>
          <a:lstStyle/>
          <a:p>
            <a:pPr algn="ctr" defTabSz="857250">
              <a:lnSpc>
                <a:spcPts val="2861"/>
              </a:lnSpc>
              <a:defRPr/>
            </a:pPr>
            <a:r>
              <a:rPr lang="en-US" sz="2000" b="1">
                <a:solidFill>
                  <a:srgbClr val="3A5C39"/>
                </a:solidFill>
                <a:latin typeface="Calibri"/>
                <a:ea typeface="Calibri (MS) Bold"/>
                <a:cs typeface="Calibri (MS) Bold"/>
                <a:sym typeface="Calibri (MS) Bold"/>
              </a:rPr>
              <a:t>Hurry up! We are always </a:t>
            </a:r>
            <a:endParaRPr lang="en-US" sz="2000" b="1">
              <a:solidFill>
                <a:srgbClr val="3A5C39"/>
              </a:solidFill>
              <a:latin typeface="Calibri"/>
              <a:ea typeface="Calibri (MS) Bold"/>
              <a:cs typeface="Calibri (MS) Bold"/>
            </a:endParaRPr>
          </a:p>
          <a:p>
            <a:pPr algn="ctr" defTabSz="857250">
              <a:lnSpc>
                <a:spcPts val="2861"/>
              </a:lnSpc>
              <a:spcBef>
                <a:spcPct val="0"/>
              </a:spcBef>
              <a:defRPr/>
            </a:pPr>
            <a:r>
              <a:rPr lang="en-US" sz="2000" b="1">
                <a:solidFill>
                  <a:srgbClr val="3A5C39"/>
                </a:solidFill>
                <a:latin typeface="Calibri"/>
                <a:ea typeface="Calibri (MS) Bold"/>
                <a:cs typeface="Calibri (MS) Bold"/>
                <a:sym typeface="Calibri (MS) Bold"/>
              </a:rPr>
              <a:t>waiting on you to get out the door.</a:t>
            </a:r>
            <a:endParaRPr lang="en-US" sz="2000" b="1">
              <a:solidFill>
                <a:srgbClr val="3A5C39"/>
              </a:solidFill>
              <a:latin typeface="Calibri"/>
              <a:ea typeface="Calibri (MS) Bold"/>
              <a:cs typeface="Calibri (MS) Bold"/>
            </a:endParaRPr>
          </a:p>
        </p:txBody>
      </p:sp>
      <p:sp>
        <p:nvSpPr>
          <p:cNvPr id="19" name="TextBox 19"/>
          <p:cNvSpPr txBox="1"/>
          <p:nvPr/>
        </p:nvSpPr>
        <p:spPr>
          <a:xfrm>
            <a:off x="4391709" y="5487744"/>
            <a:ext cx="3764842" cy="720069"/>
          </a:xfrm>
          <a:prstGeom prst="rect">
            <a:avLst/>
          </a:prstGeom>
        </p:spPr>
        <p:txBody>
          <a:bodyPr lIns="0" tIns="0" rIns="0" bIns="0" rtlCol="0" anchor="t">
            <a:spAutoFit/>
          </a:bodyPr>
          <a:lstStyle/>
          <a:p>
            <a:pPr algn="ctr" defTabSz="857250">
              <a:lnSpc>
                <a:spcPts val="2861"/>
              </a:lnSpc>
              <a:defRPr/>
            </a:pPr>
            <a:r>
              <a:rPr lang="en-US" sz="2000" b="1">
                <a:solidFill>
                  <a:srgbClr val="3A5C39"/>
                </a:solidFill>
                <a:latin typeface="Calibri"/>
                <a:ea typeface="Calibri (MS) Bold"/>
                <a:cs typeface="Calibri (MS) Bold"/>
                <a:sym typeface="Calibri (MS) Bold"/>
              </a:rPr>
              <a:t>How many times do I need to </a:t>
            </a:r>
            <a:endParaRPr lang="en-US" sz="2000" b="1">
              <a:solidFill>
                <a:srgbClr val="3A5C39"/>
              </a:solidFill>
              <a:latin typeface="Calibri"/>
              <a:ea typeface="Calibri (MS) Bold"/>
              <a:cs typeface="Calibri (MS) Bold"/>
            </a:endParaRPr>
          </a:p>
          <a:p>
            <a:pPr algn="ctr" defTabSz="857250">
              <a:lnSpc>
                <a:spcPts val="2861"/>
              </a:lnSpc>
              <a:spcBef>
                <a:spcPct val="0"/>
              </a:spcBef>
              <a:defRPr/>
            </a:pPr>
            <a:r>
              <a:rPr lang="en-US" sz="2000" b="1">
                <a:solidFill>
                  <a:srgbClr val="3A5C39"/>
                </a:solidFill>
                <a:latin typeface="Calibri"/>
                <a:ea typeface="Calibri (MS) Bold"/>
                <a:cs typeface="Calibri (MS) Bold"/>
                <a:sym typeface="Calibri (MS) Bold"/>
              </a:rPr>
              <a:t>remind you to do your homework?</a:t>
            </a:r>
            <a:endParaRPr lang="en-US" sz="2000" b="1">
              <a:solidFill>
                <a:srgbClr val="3A5C39"/>
              </a:solidFill>
              <a:latin typeface="Calibri"/>
              <a:ea typeface="Calibri (MS) Bold"/>
              <a:cs typeface="Calibri (MS)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EFD3"/>
        </a:solidFill>
        <a:effectLst/>
      </p:bgPr>
    </p:bg>
    <p:spTree>
      <p:nvGrpSpPr>
        <p:cNvPr id="1" name=""/>
        <p:cNvGrpSpPr/>
        <p:nvPr/>
      </p:nvGrpSpPr>
      <p:grpSpPr>
        <a:xfrm>
          <a:off x="0" y="0"/>
          <a:ext cx="0" cy="0"/>
          <a:chOff x="0" y="0"/>
          <a:chExt cx="0" cy="0"/>
        </a:xfrm>
      </p:grpSpPr>
      <p:grpSp>
        <p:nvGrpSpPr>
          <p:cNvPr id="2" name="Group 2"/>
          <p:cNvGrpSpPr/>
          <p:nvPr/>
        </p:nvGrpSpPr>
        <p:grpSpPr>
          <a:xfrm>
            <a:off x="147713" y="0"/>
            <a:ext cx="2967834" cy="2714625"/>
            <a:chOff x="0" y="0"/>
            <a:chExt cx="4220921" cy="3752832"/>
          </a:xfrm>
        </p:grpSpPr>
        <p:sp>
          <p:nvSpPr>
            <p:cNvPr id="3" name="Freeform 3"/>
            <p:cNvSpPr/>
            <p:nvPr/>
          </p:nvSpPr>
          <p:spPr>
            <a:xfrm>
              <a:off x="281807" y="0"/>
              <a:ext cx="3657306" cy="3752832"/>
            </a:xfrm>
            <a:custGeom>
              <a:avLst/>
              <a:gdLst/>
              <a:ahLst/>
              <a:cxnLst/>
              <a:rect l="l" t="t" r="r" b="b"/>
              <a:pathLst>
                <a:path w="3657306" h="3752832">
                  <a:moveTo>
                    <a:pt x="0" y="0"/>
                  </a:moveTo>
                  <a:lnTo>
                    <a:pt x="3657306" y="0"/>
                  </a:lnTo>
                  <a:lnTo>
                    <a:pt x="3657306" y="3752832"/>
                  </a:lnTo>
                  <a:lnTo>
                    <a:pt x="0" y="3752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0" y="2022255"/>
              <a:ext cx="4220921" cy="961420"/>
            </a:xfrm>
            <a:prstGeom prst="rect">
              <a:avLst/>
            </a:prstGeom>
          </p:spPr>
          <p:txBody>
            <a:bodyPr lIns="0" tIns="0" rIns="0" bIns="0" rtlCol="0" anchor="t">
              <a:spAutoFit/>
            </a:bodyPr>
            <a:lstStyle/>
            <a:p>
              <a:pPr algn="ctr" defTabSz="857250">
                <a:lnSpc>
                  <a:spcPts val="2774"/>
                </a:lnSpc>
                <a:defRPr/>
              </a:pPr>
              <a:r>
                <a:rPr lang="en-US" sz="1950" b="1">
                  <a:solidFill>
                    <a:srgbClr val="000000"/>
                  </a:solidFill>
                  <a:latin typeface="Calibri"/>
                  <a:ea typeface="Calibri (MS) Bold"/>
                  <a:cs typeface="Calibri (MS) Bold"/>
                  <a:sym typeface="Calibri (MS) Bold"/>
                </a:rPr>
                <a:t>Active Listening</a:t>
              </a:r>
              <a:endParaRPr lang="en-US" sz="1950" b="1">
                <a:solidFill>
                  <a:srgbClr val="000000"/>
                </a:solidFill>
                <a:latin typeface="Calibri"/>
                <a:ea typeface="Calibri (MS) Bold"/>
                <a:cs typeface="Calibri (MS) Bold"/>
              </a:endParaRPr>
            </a:p>
            <a:p>
              <a:pPr algn="ctr" defTabSz="857250">
                <a:lnSpc>
                  <a:spcPts val="2774"/>
                </a:lnSpc>
                <a:spcBef>
                  <a:spcPct val="0"/>
                </a:spcBef>
                <a:defRPr/>
              </a:pPr>
              <a:r>
                <a:rPr lang="en-US" sz="1950" b="1">
                  <a:solidFill>
                    <a:srgbClr val="000000"/>
                  </a:solidFill>
                  <a:latin typeface="Calibri"/>
                  <a:ea typeface="Calibri (MS) Bold"/>
                  <a:cs typeface="Calibri (MS) Bold"/>
                  <a:sym typeface="Calibri (MS) Bold"/>
                </a:rPr>
                <a:t>Discussion Questions</a:t>
              </a:r>
              <a:endParaRPr lang="en-US" sz="1950" b="1">
                <a:solidFill>
                  <a:srgbClr val="000000"/>
                </a:solidFill>
                <a:latin typeface="Calibri"/>
                <a:ea typeface="Calibri (MS) Bold"/>
                <a:cs typeface="Calibri (MS) Bold"/>
              </a:endParaRPr>
            </a:p>
          </p:txBody>
        </p:sp>
      </p:grpSp>
      <p:sp>
        <p:nvSpPr>
          <p:cNvPr id="5" name="Freeform 5"/>
          <p:cNvSpPr/>
          <p:nvPr/>
        </p:nvSpPr>
        <p:spPr>
          <a:xfrm>
            <a:off x="3834693" y="216253"/>
            <a:ext cx="3247165" cy="4226129"/>
          </a:xfrm>
          <a:custGeom>
            <a:avLst/>
            <a:gdLst/>
            <a:ahLst/>
            <a:cxnLst/>
            <a:rect l="l" t="t" r="r" b="b"/>
            <a:pathLst>
              <a:path w="3463643" h="4507871">
                <a:moveTo>
                  <a:pt x="0" y="0"/>
                </a:moveTo>
                <a:lnTo>
                  <a:pt x="3463643" y="0"/>
                </a:lnTo>
                <a:lnTo>
                  <a:pt x="3463643" y="4507871"/>
                </a:lnTo>
                <a:lnTo>
                  <a:pt x="0" y="4507871"/>
                </a:lnTo>
                <a:lnTo>
                  <a:pt x="0" y="0"/>
                </a:lnTo>
                <a:close/>
              </a:path>
            </a:pathLst>
          </a:custGeom>
          <a:blipFill>
            <a:blip r:embed="rId5">
              <a:extLst>
                <a:ext uri="{28A0092B-C50C-407E-A947-70E740481C1C}">
                  <a14:useLocalDpi xmlns:a14="http://schemas.microsoft.com/office/drawing/2010/main" val="0"/>
                </a:ext>
              </a:extLst>
            </a:blip>
            <a:stretch>
              <a:fillRect/>
            </a:stretch>
          </a:blipFill>
          <a:ln w="28575">
            <a:solidFill>
              <a:schemeClr val="tx1"/>
            </a:solidFill>
          </a:ln>
        </p:spPr>
        <p:txBody>
          <a:bodyPr/>
          <a:lstStyle/>
          <a:p>
            <a:pPr defTabSz="857250">
              <a:defRPr/>
            </a:pPr>
            <a:endParaRPr lang="en-US" sz="1688">
              <a:solidFill>
                <a:prstClr val="black"/>
              </a:solidFill>
              <a:latin typeface="Calibri"/>
            </a:endParaRPr>
          </a:p>
        </p:txBody>
      </p:sp>
      <p:sp>
        <p:nvSpPr>
          <p:cNvPr id="6" name="Freeform 6"/>
          <p:cNvSpPr/>
          <p:nvPr/>
        </p:nvSpPr>
        <p:spPr>
          <a:xfrm>
            <a:off x="5723063" y="3648080"/>
            <a:ext cx="3273233" cy="3078075"/>
          </a:xfrm>
          <a:custGeom>
            <a:avLst/>
            <a:gdLst/>
            <a:ahLst/>
            <a:cxnLst/>
            <a:rect l="l" t="t" r="r" b="b"/>
            <a:pathLst>
              <a:path w="3491449" h="3283280">
                <a:moveTo>
                  <a:pt x="0" y="0"/>
                </a:moveTo>
                <a:lnTo>
                  <a:pt x="3491449" y="0"/>
                </a:lnTo>
                <a:lnTo>
                  <a:pt x="3491449" y="3283280"/>
                </a:lnTo>
                <a:lnTo>
                  <a:pt x="0" y="3283280"/>
                </a:lnTo>
                <a:lnTo>
                  <a:pt x="0" y="0"/>
                </a:lnTo>
                <a:close/>
              </a:path>
            </a:pathLst>
          </a:custGeom>
          <a:blipFill>
            <a:blip r:embed="rId6">
              <a:extLst>
                <a:ext uri="{28A0092B-C50C-407E-A947-70E740481C1C}">
                  <a14:useLocalDpi xmlns:a14="http://schemas.microsoft.com/office/drawing/2010/main" val="0"/>
                </a:ext>
              </a:extLst>
            </a:blip>
            <a:stretch>
              <a:fillRect/>
            </a:stretch>
          </a:blipFill>
          <a:ln w="28575">
            <a:solidFill>
              <a:schemeClr val="tx1"/>
            </a:solidFill>
          </a:ln>
        </p:spPr>
        <p:txBody>
          <a:bodyPr/>
          <a:lstStyle/>
          <a:p>
            <a:pPr defTabSz="857250">
              <a:defRPr/>
            </a:pPr>
            <a:endParaRPr lang="en-US" sz="1688">
              <a:solidFill>
                <a:prstClr val="black"/>
              </a:solidFill>
              <a:latin typeface="Calibri"/>
            </a:endParaRPr>
          </a:p>
        </p:txBody>
      </p:sp>
      <p:sp>
        <p:nvSpPr>
          <p:cNvPr id="7" name="Freeform 7"/>
          <p:cNvSpPr/>
          <p:nvPr/>
        </p:nvSpPr>
        <p:spPr>
          <a:xfrm>
            <a:off x="5929313" y="570006"/>
            <a:ext cx="4429125" cy="3078074"/>
          </a:xfrm>
          <a:custGeom>
            <a:avLst/>
            <a:gdLst/>
            <a:ahLst/>
            <a:cxnLst/>
            <a:rect l="l" t="t" r="r" b="b"/>
            <a:pathLst>
              <a:path w="4559622" h="3043548">
                <a:moveTo>
                  <a:pt x="0" y="0"/>
                </a:moveTo>
                <a:lnTo>
                  <a:pt x="4559622" y="0"/>
                </a:lnTo>
                <a:lnTo>
                  <a:pt x="4559622" y="3043548"/>
                </a:lnTo>
                <a:lnTo>
                  <a:pt x="0" y="3043548"/>
                </a:lnTo>
                <a:lnTo>
                  <a:pt x="0" y="0"/>
                </a:lnTo>
                <a:close/>
              </a:path>
            </a:pathLst>
          </a:custGeom>
          <a:blipFill>
            <a:blip r:embed="rId7"/>
            <a:stretch>
              <a:fillRect/>
            </a:stretch>
          </a:blipFill>
        </p:spPr>
        <p:txBody>
          <a:bodyPr/>
          <a:lstStyle/>
          <a:p>
            <a:pPr defTabSz="857250">
              <a:defRPr/>
            </a:pPr>
            <a:endParaRPr lang="en-US" sz="1688">
              <a:solidFill>
                <a:prstClr val="black"/>
              </a:solidFill>
              <a:latin typeface="Calibri"/>
            </a:endParaRPr>
          </a:p>
        </p:txBody>
      </p:sp>
      <p:sp>
        <p:nvSpPr>
          <p:cNvPr id="8" name="TextBox 8"/>
          <p:cNvSpPr txBox="1"/>
          <p:nvPr/>
        </p:nvSpPr>
        <p:spPr>
          <a:xfrm>
            <a:off x="232120" y="3294776"/>
            <a:ext cx="3247165" cy="2131224"/>
          </a:xfrm>
          <a:prstGeom prst="rect">
            <a:avLst/>
          </a:prstGeom>
        </p:spPr>
        <p:txBody>
          <a:bodyPr wrap="square" lIns="0" tIns="0" rIns="0" bIns="0" rtlCol="0" anchor="t">
            <a:spAutoFit/>
          </a:bodyPr>
          <a:lstStyle/>
          <a:p>
            <a:pPr marL="424180" lvl="1" indent="-212090" defTabSz="857250">
              <a:lnSpc>
                <a:spcPts val="2753"/>
              </a:lnSpc>
              <a:buFont typeface="Arial"/>
              <a:buChar char="•"/>
              <a:defRPr/>
            </a:pPr>
            <a:r>
              <a:rPr lang="en-US" sz="2600" b="1">
                <a:solidFill>
                  <a:srgbClr val="000000"/>
                </a:solidFill>
                <a:latin typeface="Calibri"/>
                <a:ea typeface="Calibri (MS) Bold"/>
                <a:cs typeface="Calibri (MS) Bold"/>
                <a:sym typeface="Calibri (MS) Bold"/>
              </a:rPr>
              <a:t>Did you practice active listening with your child? How did it feel? How did your child respond?</a:t>
            </a:r>
            <a:endParaRPr lang="en-US" sz="2600">
              <a:latin typeface="Calibri"/>
            </a:endParaRPr>
          </a:p>
          <a:p>
            <a:pPr defTabSz="857250">
              <a:lnSpc>
                <a:spcPts val="2753"/>
              </a:lnSpc>
              <a:defRPr/>
            </a:pPr>
            <a:endParaRPr lang="en-US" sz="1966" b="1">
              <a:solidFill>
                <a:srgbClr val="000000"/>
              </a:solidFill>
              <a:latin typeface="Calibri (MS) Bold"/>
              <a:ea typeface="Calibri (MS) Bold"/>
              <a:cs typeface="Calibri (MS) Bold"/>
              <a:sym typeface="Calibri (MS) Bold"/>
            </a:endParaRPr>
          </a:p>
        </p:txBody>
      </p:sp>
      <p:sp>
        <p:nvSpPr>
          <p:cNvPr id="9" name="TextBox 9"/>
          <p:cNvSpPr txBox="1"/>
          <p:nvPr/>
        </p:nvSpPr>
        <p:spPr>
          <a:xfrm>
            <a:off x="232119" y="5596731"/>
            <a:ext cx="5197131" cy="718145"/>
          </a:xfrm>
          <a:prstGeom prst="rect">
            <a:avLst/>
          </a:prstGeom>
        </p:spPr>
        <p:txBody>
          <a:bodyPr wrap="square" lIns="0" tIns="0" rIns="0" bIns="0" rtlCol="0" anchor="t">
            <a:spAutoFit/>
          </a:bodyPr>
          <a:lstStyle/>
          <a:p>
            <a:pPr marL="424180" lvl="1" indent="-212090" defTabSz="857250">
              <a:lnSpc>
                <a:spcPts val="2753"/>
              </a:lnSpc>
              <a:buFont typeface="Arial"/>
              <a:buChar char="•"/>
              <a:defRPr/>
            </a:pPr>
            <a:r>
              <a:rPr lang="en-US" sz="2600" b="1">
                <a:solidFill>
                  <a:srgbClr val="000000"/>
                </a:solidFill>
                <a:latin typeface="Calibri"/>
                <a:ea typeface="Calibri (MS) Bold"/>
                <a:cs typeface="Calibri (MS) Bold"/>
                <a:sym typeface="Calibri (MS) Bold"/>
              </a:rPr>
              <a:t>Were any steps easier or harder for you?</a:t>
            </a:r>
            <a:endParaRPr lang="en-US" sz="2600">
              <a:latin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BAFC4"/>
        </a:solidFill>
        <a:effectLst/>
      </p:bgPr>
    </p:bg>
    <p:spTree>
      <p:nvGrpSpPr>
        <p:cNvPr id="1" name=""/>
        <p:cNvGrpSpPr/>
        <p:nvPr/>
      </p:nvGrpSpPr>
      <p:grpSpPr>
        <a:xfrm>
          <a:off x="0" y="0"/>
          <a:ext cx="0" cy="0"/>
          <a:chOff x="0" y="0"/>
          <a:chExt cx="0" cy="0"/>
        </a:xfrm>
      </p:grpSpPr>
      <p:grpSp>
        <p:nvGrpSpPr>
          <p:cNvPr id="2" name="Group 2"/>
          <p:cNvGrpSpPr/>
          <p:nvPr/>
        </p:nvGrpSpPr>
        <p:grpSpPr>
          <a:xfrm>
            <a:off x="612941" y="0"/>
            <a:ext cx="2967834" cy="2638710"/>
            <a:chOff x="0" y="0"/>
            <a:chExt cx="4220921" cy="3752832"/>
          </a:xfrm>
        </p:grpSpPr>
        <p:sp>
          <p:nvSpPr>
            <p:cNvPr id="3" name="Freeform 3"/>
            <p:cNvSpPr/>
            <p:nvPr/>
          </p:nvSpPr>
          <p:spPr>
            <a:xfrm>
              <a:off x="281807" y="0"/>
              <a:ext cx="3657306" cy="3752832"/>
            </a:xfrm>
            <a:custGeom>
              <a:avLst/>
              <a:gdLst/>
              <a:ahLst/>
              <a:cxnLst/>
              <a:rect l="l" t="t" r="r" b="b"/>
              <a:pathLst>
                <a:path w="3657306" h="3752832">
                  <a:moveTo>
                    <a:pt x="0" y="0"/>
                  </a:moveTo>
                  <a:lnTo>
                    <a:pt x="3657306" y="0"/>
                  </a:lnTo>
                  <a:lnTo>
                    <a:pt x="3657306" y="3752832"/>
                  </a:lnTo>
                  <a:lnTo>
                    <a:pt x="0" y="37528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0" y="2022255"/>
              <a:ext cx="4220921" cy="989080"/>
            </a:xfrm>
            <a:prstGeom prst="rect">
              <a:avLst/>
            </a:prstGeom>
          </p:spPr>
          <p:txBody>
            <a:bodyPr lIns="0" tIns="0" rIns="0" bIns="0" rtlCol="0" anchor="t">
              <a:spAutoFit/>
            </a:bodyPr>
            <a:lstStyle/>
            <a:p>
              <a:pPr algn="ctr" defTabSz="857250">
                <a:lnSpc>
                  <a:spcPts val="2774"/>
                </a:lnSpc>
                <a:defRPr/>
              </a:pPr>
              <a:r>
                <a:rPr lang="en-US" sz="1950" b="1">
                  <a:solidFill>
                    <a:srgbClr val="000000"/>
                  </a:solidFill>
                  <a:latin typeface="Calibri"/>
                  <a:ea typeface="Calibri (MS) Bold"/>
                  <a:cs typeface="Calibri (MS) Bold"/>
                  <a:sym typeface="Calibri (MS) Bold"/>
                </a:rPr>
                <a:t>Impact vs. Intention</a:t>
              </a:r>
              <a:endParaRPr lang="en-US" sz="1950" b="1">
                <a:solidFill>
                  <a:srgbClr val="000000"/>
                </a:solidFill>
                <a:latin typeface="Calibri"/>
                <a:ea typeface="Calibri (MS) Bold"/>
                <a:cs typeface="Calibri (MS) Bold"/>
              </a:endParaRPr>
            </a:p>
            <a:p>
              <a:pPr algn="ctr" defTabSz="857250">
                <a:lnSpc>
                  <a:spcPts val="2774"/>
                </a:lnSpc>
                <a:spcBef>
                  <a:spcPct val="0"/>
                </a:spcBef>
                <a:defRPr/>
              </a:pPr>
              <a:r>
                <a:rPr lang="en-US" sz="1950" b="1">
                  <a:solidFill>
                    <a:srgbClr val="000000"/>
                  </a:solidFill>
                  <a:latin typeface="Calibri"/>
                  <a:ea typeface="Calibri (MS) Bold"/>
                  <a:cs typeface="Calibri (MS) Bold"/>
                  <a:sym typeface="Calibri (MS) Bold"/>
                </a:rPr>
                <a:t>Discussion Questions</a:t>
              </a:r>
              <a:endParaRPr lang="en-US" sz="1950" b="1">
                <a:solidFill>
                  <a:srgbClr val="000000"/>
                </a:solidFill>
                <a:latin typeface="Calibri"/>
                <a:ea typeface="Calibri (MS) Bold"/>
                <a:cs typeface="Calibri (MS) Bold"/>
              </a:endParaRPr>
            </a:p>
          </p:txBody>
        </p:sp>
      </p:grpSp>
      <p:grpSp>
        <p:nvGrpSpPr>
          <p:cNvPr id="5" name="Group 5"/>
          <p:cNvGrpSpPr/>
          <p:nvPr/>
        </p:nvGrpSpPr>
        <p:grpSpPr>
          <a:xfrm>
            <a:off x="159251" y="3062453"/>
            <a:ext cx="4054018" cy="3511700"/>
            <a:chOff x="0" y="0"/>
            <a:chExt cx="938322" cy="812800"/>
          </a:xfrm>
        </p:grpSpPr>
        <p:sp>
          <p:nvSpPr>
            <p:cNvPr id="6" name="Freeform 6"/>
            <p:cNvSpPr/>
            <p:nvPr/>
          </p:nvSpPr>
          <p:spPr>
            <a:xfrm>
              <a:off x="0" y="0"/>
              <a:ext cx="938322" cy="812800"/>
            </a:xfrm>
            <a:custGeom>
              <a:avLst/>
              <a:gdLst/>
              <a:ahLst/>
              <a:cxnLst/>
              <a:rect l="l" t="t" r="r" b="b"/>
              <a:pathLst>
                <a:path w="938322" h="812800">
                  <a:moveTo>
                    <a:pt x="28645" y="0"/>
                  </a:moveTo>
                  <a:lnTo>
                    <a:pt x="909677" y="0"/>
                  </a:lnTo>
                  <a:cubicBezTo>
                    <a:pt x="925497" y="0"/>
                    <a:pt x="938322" y="12825"/>
                    <a:pt x="938322" y="28645"/>
                  </a:cubicBezTo>
                  <a:lnTo>
                    <a:pt x="938322" y="784155"/>
                  </a:lnTo>
                  <a:cubicBezTo>
                    <a:pt x="938322" y="799975"/>
                    <a:pt x="925497" y="812800"/>
                    <a:pt x="909677" y="812800"/>
                  </a:cubicBezTo>
                  <a:lnTo>
                    <a:pt x="28645" y="812800"/>
                  </a:lnTo>
                  <a:cubicBezTo>
                    <a:pt x="12825" y="812800"/>
                    <a:pt x="0" y="799975"/>
                    <a:pt x="0" y="784155"/>
                  </a:cubicBezTo>
                  <a:lnTo>
                    <a:pt x="0" y="28645"/>
                  </a:lnTo>
                  <a:cubicBezTo>
                    <a:pt x="0" y="12825"/>
                    <a:pt x="12825" y="0"/>
                    <a:pt x="28645" y="0"/>
                  </a:cubicBezTo>
                  <a:close/>
                </a:path>
              </a:pathLst>
            </a:custGeom>
            <a:blipFill>
              <a:blip r:embed="rId5"/>
              <a:stretch>
                <a:fillRect l="-2592" r="-2592"/>
              </a:stretch>
            </a:blipFill>
          </p:spPr>
          <p:txBody>
            <a:bodyPr/>
            <a:lstStyle/>
            <a:p>
              <a:pPr defTabSz="857250">
                <a:defRPr/>
              </a:pPr>
              <a:endParaRPr lang="en-US" sz="1688">
                <a:solidFill>
                  <a:prstClr val="black"/>
                </a:solidFill>
                <a:latin typeface="Calibri"/>
              </a:endParaRPr>
            </a:p>
          </p:txBody>
        </p:sp>
      </p:grpSp>
      <p:sp>
        <p:nvSpPr>
          <p:cNvPr id="7" name="Freeform 7"/>
          <p:cNvSpPr/>
          <p:nvPr/>
        </p:nvSpPr>
        <p:spPr>
          <a:xfrm flipH="1">
            <a:off x="4572000" y="575891"/>
            <a:ext cx="4100631" cy="5998263"/>
          </a:xfrm>
          <a:custGeom>
            <a:avLst/>
            <a:gdLst/>
            <a:ahLst/>
            <a:cxnLst/>
            <a:rect l="l" t="t" r="r" b="b"/>
            <a:pathLst>
              <a:path w="4374006" h="6398147">
                <a:moveTo>
                  <a:pt x="4374006" y="0"/>
                </a:moveTo>
                <a:lnTo>
                  <a:pt x="0" y="0"/>
                </a:lnTo>
                <a:lnTo>
                  <a:pt x="0" y="6398146"/>
                </a:lnTo>
                <a:lnTo>
                  <a:pt x="4374006" y="6398146"/>
                </a:lnTo>
                <a:lnTo>
                  <a:pt x="437400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8" name="TextBox 8"/>
          <p:cNvSpPr txBox="1"/>
          <p:nvPr/>
        </p:nvSpPr>
        <p:spPr>
          <a:xfrm>
            <a:off x="4691905" y="1027773"/>
            <a:ext cx="3713109" cy="4312078"/>
          </a:xfrm>
          <a:prstGeom prst="rect">
            <a:avLst/>
          </a:prstGeom>
        </p:spPr>
        <p:txBody>
          <a:bodyPr wrap="square" lIns="0" tIns="0" rIns="0" bIns="0" rtlCol="0" anchor="t">
            <a:spAutoFit/>
          </a:bodyPr>
          <a:lstStyle/>
          <a:p>
            <a:pPr marL="525145" lvl="1" indent="-262255" defTabSz="857250">
              <a:lnSpc>
                <a:spcPts val="3409"/>
              </a:lnSpc>
              <a:buFont typeface="Arial"/>
              <a:buChar char="•"/>
              <a:defRPr/>
            </a:pPr>
            <a:r>
              <a:rPr lang="en-US" sz="1900" b="1">
                <a:solidFill>
                  <a:srgbClr val="000000"/>
                </a:solidFill>
                <a:latin typeface="Calibri"/>
                <a:ea typeface="Calibri (MS) Bold"/>
                <a:cs typeface="Calibri (MS) Bold"/>
                <a:sym typeface="Calibri (MS) Bold"/>
              </a:rPr>
              <a:t>Did anyone have a conversation that didn't go as intended? Want to share?</a:t>
            </a:r>
            <a:endParaRPr lang="en-US" sz="1900" b="1">
              <a:solidFill>
                <a:srgbClr val="000000"/>
              </a:solidFill>
              <a:latin typeface="Calibri"/>
              <a:ea typeface="Calibri (MS) Bold"/>
              <a:cs typeface="Calibri (MS) Bold"/>
            </a:endParaRPr>
          </a:p>
          <a:p>
            <a:pPr defTabSz="857250">
              <a:lnSpc>
                <a:spcPts val="3409"/>
              </a:lnSpc>
              <a:defRPr/>
            </a:pPr>
            <a:endParaRPr lang="en-US" sz="1900" b="1">
              <a:solidFill>
                <a:srgbClr val="000000"/>
              </a:solidFill>
              <a:latin typeface="Calibri"/>
              <a:ea typeface="Calibri (MS) Bold"/>
              <a:cs typeface="Calibri (MS) Bold"/>
            </a:endParaRPr>
          </a:p>
          <a:p>
            <a:pPr marL="525145" lvl="1" indent="-262255" defTabSz="857250">
              <a:lnSpc>
                <a:spcPts val="3409"/>
              </a:lnSpc>
              <a:buFont typeface="Arial"/>
              <a:buChar char="•"/>
              <a:defRPr/>
            </a:pPr>
            <a:r>
              <a:rPr lang="en-US" sz="1900" b="1">
                <a:solidFill>
                  <a:srgbClr val="000000"/>
                </a:solidFill>
                <a:latin typeface="Calibri"/>
                <a:ea typeface="Calibri (MS) Bold"/>
                <a:cs typeface="Calibri (MS) Bold"/>
                <a:sym typeface="Calibri (MS) Bold"/>
              </a:rPr>
              <a:t>How could you have said it better?</a:t>
            </a:r>
            <a:endParaRPr lang="en-US" sz="1900" b="1">
              <a:solidFill>
                <a:srgbClr val="000000"/>
              </a:solidFill>
              <a:latin typeface="Calibri"/>
              <a:ea typeface="Calibri (MS) Bold"/>
              <a:cs typeface="Calibri (MS) Bold"/>
            </a:endParaRPr>
          </a:p>
          <a:p>
            <a:pPr defTabSz="857250">
              <a:lnSpc>
                <a:spcPts val="3409"/>
              </a:lnSpc>
              <a:defRPr/>
            </a:pPr>
            <a:endParaRPr lang="en-US" sz="1900" b="1">
              <a:solidFill>
                <a:srgbClr val="000000"/>
              </a:solidFill>
              <a:latin typeface="Calibri"/>
              <a:ea typeface="Calibri (MS) Bold"/>
              <a:cs typeface="Calibri (MS) Bold"/>
            </a:endParaRPr>
          </a:p>
          <a:p>
            <a:pPr marL="525145" lvl="1" indent="-262255" defTabSz="857250">
              <a:lnSpc>
                <a:spcPts val="3409"/>
              </a:lnSpc>
              <a:buFont typeface="Arial"/>
              <a:buChar char="•"/>
              <a:defRPr/>
            </a:pPr>
            <a:r>
              <a:rPr lang="en-US" sz="1900" b="1">
                <a:solidFill>
                  <a:srgbClr val="000000"/>
                </a:solidFill>
                <a:latin typeface="Calibri"/>
                <a:ea typeface="Calibri (MS) Bold"/>
                <a:cs typeface="Calibri (MS) Bold"/>
                <a:sym typeface="Calibri (MS) Bold"/>
              </a:rPr>
              <a:t>What impact do you think the revised statement might have had?</a:t>
            </a:r>
            <a:endParaRPr lang="en-US" sz="1900" b="1">
              <a:solidFill>
                <a:srgbClr val="000000"/>
              </a:solidFill>
              <a:latin typeface="Calibri"/>
              <a:ea typeface="Calibri (MS) Bold"/>
              <a:cs typeface="Calibri (MS)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446994" y="205751"/>
            <a:ext cx="8282668" cy="1123702"/>
          </a:xfrm>
          <a:prstGeom prst="rect">
            <a:avLst/>
          </a:prstGeom>
          <a:ln>
            <a:noFill/>
          </a:ln>
        </p:spPr>
        <p:txBody>
          <a:bodyPr vert="horz" lIns="85725" tIns="42863" rIns="85725" bIns="42863" rtlCol="0" anchor="b">
            <a:normAutofit lnSpcReduction="10000"/>
          </a:bodyPr>
          <a:lstStyle/>
          <a:p>
            <a:pPr indent="-214313" algn="ctr" defTabSz="857250">
              <a:lnSpc>
                <a:spcPct val="90000"/>
              </a:lnSpc>
              <a:spcBef>
                <a:spcPct val="0"/>
              </a:spcBef>
              <a:spcAft>
                <a:spcPts val="563"/>
              </a:spcAft>
              <a:defRPr/>
            </a:pPr>
            <a:r>
              <a:rPr lang="en-US" sz="5250">
                <a:solidFill>
                  <a:prstClr val="black"/>
                </a:solidFill>
                <a:latin typeface="Calibri"/>
                <a:ea typeface="Calibri" panose="020F0502020204030204" pitchFamily="34" charset="0"/>
                <a:cs typeface="Calibri" panose="020F0502020204030204" pitchFamily="34" charset="0"/>
              </a:rPr>
              <a:t>Homework</a:t>
            </a:r>
            <a:r>
              <a:rPr lang="en-US" sz="5250" b="1">
                <a:solidFill>
                  <a:prstClr val="black"/>
                </a:solidFill>
                <a:latin typeface="Calibri"/>
                <a:ea typeface="Calibri" panose="020F0502020204030204" pitchFamily="34" charset="0"/>
                <a:cs typeface="Calibri" panose="020F0502020204030204" pitchFamily="34" charset="0"/>
              </a:rPr>
              <a:t> </a:t>
            </a:r>
          </a:p>
          <a:p>
            <a:pPr indent="-214313" algn="ctr" defTabSz="857250">
              <a:lnSpc>
                <a:spcPct val="90000"/>
              </a:lnSpc>
              <a:spcBef>
                <a:spcPct val="0"/>
              </a:spcBef>
              <a:spcAft>
                <a:spcPts val="563"/>
              </a:spcAft>
              <a:defRPr/>
            </a:pPr>
            <a:r>
              <a:rPr lang="en-US" sz="1875" b="1" i="1" u="sng">
                <a:solidFill>
                  <a:prstClr val="black"/>
                </a:solidFill>
                <a:latin typeface="Calibri"/>
                <a:ea typeface="Calibri" panose="020F0502020204030204" pitchFamily="34" charset="0"/>
                <a:cs typeface="Calibri" panose="020F0502020204030204" pitchFamily="34" charset="0"/>
              </a:rPr>
              <a:t>Complete Modules 3 and 4: Developmental Milestones &amp; Mental Health </a:t>
            </a: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defTabSz="857250">
              <a:defRPr/>
            </a:pPr>
            <a:endParaRPr lang="en-US" sz="1688">
              <a:solidFill>
                <a:prstClr val="black"/>
              </a:solidFill>
              <a:latin typeface="Calibri"/>
            </a:endParaRPr>
          </a:p>
        </p:txBody>
      </p:sp>
      <p:sp>
        <p:nvSpPr>
          <p:cNvPr id="12" name="TextBox 11">
            <a:extLst>
              <a:ext uri="{FF2B5EF4-FFF2-40B4-BE49-F238E27FC236}">
                <a16:creationId xmlns:a16="http://schemas.microsoft.com/office/drawing/2014/main" id="{C9ACF2D8-2F0D-C7CB-75D7-2D82AE6523CA}"/>
              </a:ext>
            </a:extLst>
          </p:cNvPr>
          <p:cNvSpPr txBox="1"/>
          <p:nvPr/>
        </p:nvSpPr>
        <p:spPr>
          <a:xfrm>
            <a:off x="5685853" y="2034727"/>
            <a:ext cx="3489451" cy="352084"/>
          </a:xfrm>
          <a:prstGeom prst="rect">
            <a:avLst/>
          </a:prstGeom>
          <a:noFill/>
        </p:spPr>
        <p:txBody>
          <a:bodyPr wrap="square" rtlCol="0">
            <a:spAutoFit/>
          </a:bodyPr>
          <a:lstStyle/>
          <a:p>
            <a:pPr marL="267891" indent="-267891" defTabSz="857250">
              <a:buFont typeface="Wingdings" panose="05000000000000000000" pitchFamily="2" charset="2"/>
              <a:buChar char="Ø"/>
              <a:defRPr/>
            </a:pPr>
            <a:r>
              <a:rPr lang="en-US" sz="1688" b="1">
                <a:solidFill>
                  <a:prstClr val="black"/>
                </a:solidFill>
                <a:latin typeface="Calibri"/>
              </a:rPr>
              <a:t>Complete workbook questions</a:t>
            </a:r>
          </a:p>
        </p:txBody>
      </p:sp>
      <p:pic>
        <p:nvPicPr>
          <p:cNvPr id="14" name="Picture 13" descr="A screenshot of a computer&#10;&#10;Description automatically generated">
            <a:extLst>
              <a:ext uri="{FF2B5EF4-FFF2-40B4-BE49-F238E27FC236}">
                <a16:creationId xmlns:a16="http://schemas.microsoft.com/office/drawing/2014/main" id="{EAB1B338-BE91-2688-C79F-E62AFED45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794" y="1970593"/>
            <a:ext cx="4971161" cy="3466598"/>
          </a:xfrm>
          <a:prstGeom prst="rect">
            <a:avLst/>
          </a:prstGeom>
          <a:ln w="28575">
            <a:solidFill>
              <a:schemeClr val="accent3"/>
            </a:solidFill>
          </a:ln>
        </p:spPr>
      </p:pic>
      <p:sp>
        <p:nvSpPr>
          <p:cNvPr id="11" name="TextBox 10">
            <a:extLst>
              <a:ext uri="{FF2B5EF4-FFF2-40B4-BE49-F238E27FC236}">
                <a16:creationId xmlns:a16="http://schemas.microsoft.com/office/drawing/2014/main" id="{2E7DD637-70B5-C48B-6D5C-D5C33D54810A}"/>
              </a:ext>
            </a:extLst>
          </p:cNvPr>
          <p:cNvSpPr txBox="1"/>
          <p:nvPr/>
        </p:nvSpPr>
        <p:spPr>
          <a:xfrm>
            <a:off x="-2041" y="1551089"/>
            <a:ext cx="3196318" cy="352084"/>
          </a:xfrm>
          <a:prstGeom prst="rect">
            <a:avLst/>
          </a:prstGeom>
          <a:noFill/>
        </p:spPr>
        <p:txBody>
          <a:bodyPr wrap="square" rtlCol="0">
            <a:spAutoFit/>
          </a:bodyPr>
          <a:lstStyle/>
          <a:p>
            <a:pPr marL="267891" indent="-267891" algn="ctr" defTabSz="857250">
              <a:buFont typeface="Wingdings" panose="05000000000000000000" pitchFamily="2" charset="2"/>
              <a:buChar char="Ø"/>
              <a:defRPr/>
            </a:pPr>
            <a:r>
              <a:rPr lang="en-US" sz="1688" b="1">
                <a:solidFill>
                  <a:prstClr val="black"/>
                </a:solidFill>
                <a:latin typeface="Calibri"/>
              </a:rPr>
              <a:t>View online modules</a:t>
            </a:r>
          </a:p>
        </p:txBody>
      </p:sp>
      <p:sp>
        <p:nvSpPr>
          <p:cNvPr id="6" name="Freeform 6">
            <a:extLst>
              <a:ext uri="{FF2B5EF4-FFF2-40B4-BE49-F238E27FC236}">
                <a16:creationId xmlns:a16="http://schemas.microsoft.com/office/drawing/2014/main" id="{5086F123-88C8-A35C-1C8D-DDC30D36C413}"/>
              </a:ext>
            </a:extLst>
          </p:cNvPr>
          <p:cNvSpPr/>
          <p:nvPr/>
        </p:nvSpPr>
        <p:spPr>
          <a:xfrm rot="7035589" flipH="1">
            <a:off x="1353650" y="2953653"/>
            <a:ext cx="771259" cy="78848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16" name="Freeform 6">
            <a:extLst>
              <a:ext uri="{FF2B5EF4-FFF2-40B4-BE49-F238E27FC236}">
                <a16:creationId xmlns:a16="http://schemas.microsoft.com/office/drawing/2014/main" id="{03096C7C-11C5-F0CA-092D-A166FF312BFD}"/>
              </a:ext>
            </a:extLst>
          </p:cNvPr>
          <p:cNvSpPr/>
          <p:nvPr/>
        </p:nvSpPr>
        <p:spPr>
          <a:xfrm rot="9960788" flipH="1">
            <a:off x="1544643" y="3292415"/>
            <a:ext cx="590065" cy="136796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14651" y="2509166"/>
            <a:ext cx="2940931" cy="3813035"/>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3" name="Oval 12">
            <a:extLst>
              <a:ext uri="{FF2B5EF4-FFF2-40B4-BE49-F238E27FC236}">
                <a16:creationId xmlns:a16="http://schemas.microsoft.com/office/drawing/2014/main" id="{0097D697-02F5-6A7B-EAED-F59633610CE2}"/>
              </a:ext>
            </a:extLst>
          </p:cNvPr>
          <p:cNvSpPr/>
          <p:nvPr/>
        </p:nvSpPr>
        <p:spPr>
          <a:xfrm>
            <a:off x="5669234" y="6123833"/>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19962891" flipV="1">
            <a:off x="4977480" y="5879725"/>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pic>
        <p:nvPicPr>
          <p:cNvPr id="3" name="Picture 2" descr="A white background with black text&#10;&#10;Description automatically generated">
            <a:extLst>
              <a:ext uri="{FF2B5EF4-FFF2-40B4-BE49-F238E27FC236}">
                <a16:creationId xmlns:a16="http://schemas.microsoft.com/office/drawing/2014/main" id="{61358002-EEB3-4355-DE5D-37B8BC6A3C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66366" y="2780010"/>
            <a:ext cx="3136583" cy="2526901"/>
          </a:xfrm>
          <a:prstGeom prst="rect">
            <a:avLst/>
          </a:prstGeom>
        </p:spPr>
      </p:pic>
    </p:spTree>
    <p:extLst>
      <p:ext uri="{BB962C8B-B14F-4D97-AF65-F5344CB8AC3E}">
        <p14:creationId xmlns:p14="http://schemas.microsoft.com/office/powerpoint/2010/main" val="600158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4857750" y="4576980"/>
            <a:ext cx="3374503" cy="1313886"/>
          </a:xfrm>
          <a:prstGeom prst="rect">
            <a:avLst/>
          </a:prstGeom>
        </p:spPr>
        <p:txBody>
          <a:bodyPr wrap="square" lIns="0" tIns="0" rIns="0" bIns="0" rtlCol="0" anchor="t">
            <a:spAutoFit/>
          </a:bodyPr>
          <a:lstStyle/>
          <a:p>
            <a:pPr algn="ctr" defTabSz="857250">
              <a:lnSpc>
                <a:spcPts val="2628"/>
              </a:lnSpc>
            </a:pPr>
            <a:r>
              <a:rPr lang="en-US" sz="1877" b="1">
                <a:solidFill>
                  <a:srgbClr val="000000"/>
                </a:solidFill>
                <a:latin typeface="Calibri"/>
              </a:rPr>
              <a:t>Thank you for participating today. </a:t>
            </a:r>
          </a:p>
          <a:p>
            <a:pPr algn="ctr" defTabSz="857250">
              <a:lnSpc>
                <a:spcPts val="2628"/>
              </a:lnSpc>
            </a:pPr>
            <a:r>
              <a:rPr lang="en-US" sz="1877" b="1">
                <a:solidFill>
                  <a:srgbClr val="000000"/>
                </a:solidFill>
                <a:latin typeface="Calibri"/>
              </a:rPr>
              <a:t>Please reach out with any questions or concerns. </a:t>
            </a:r>
          </a:p>
          <a:p>
            <a:pPr algn="ctr" defTabSz="857250">
              <a:lnSpc>
                <a:spcPts val="2628"/>
              </a:lnSpc>
              <a:spcBef>
                <a:spcPct val="0"/>
              </a:spcBef>
            </a:pPr>
            <a:r>
              <a:rPr lang="en-US" sz="1877" b="1">
                <a:solidFill>
                  <a:srgbClr val="000000"/>
                </a:solidFill>
                <a:latin typeface="Calibri"/>
              </a:rPr>
              <a:t>See you next week!</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endParaRPr lang="en-US" sz="1688" b="1">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pPr>
              <a:r>
                <a:rPr lang="en-US" sz="2900" b="1">
                  <a:solidFill>
                    <a:srgbClr val="2C251E"/>
                  </a:solidFill>
                  <a:latin typeface="Calibri"/>
                  <a:ea typeface="Calibri"/>
                  <a:cs typeface="Calibri"/>
                </a:rPr>
                <a:t>Meeting</a:t>
              </a:r>
              <a:r>
                <a:rPr lang="en-US" sz="2900">
                  <a:solidFill>
                    <a:srgbClr val="2C251E"/>
                  </a:solidFill>
                  <a:latin typeface="Calibri"/>
                  <a:ea typeface="Calibri"/>
                  <a:cs typeface="Calibri"/>
                </a:rPr>
                <a:t> </a:t>
              </a:r>
              <a:r>
                <a:rPr lang="en-US" sz="2900" b="1">
                  <a:solidFill>
                    <a:srgbClr val="2C251E"/>
                  </a:solidFill>
                  <a:latin typeface="Calibri"/>
                  <a:ea typeface="Calibri"/>
                  <a:cs typeface="Calibri"/>
                </a:rPr>
                <a:t>3</a:t>
              </a:r>
            </a:p>
          </p:txBody>
        </p:sp>
      </p:grpSp>
      <p:pic>
        <p:nvPicPr>
          <p:cNvPr id="4" name="Picture 3" descr="A green and black logo&#10;&#10;Description automatically generated">
            <a:extLst>
              <a:ext uri="{FF2B5EF4-FFF2-40B4-BE49-F238E27FC236}">
                <a16:creationId xmlns:a16="http://schemas.microsoft.com/office/drawing/2014/main" id="{4B1FAE27-0FFE-CC2E-1669-D5A198FBBF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5" y="2400274"/>
            <a:ext cx="6856305" cy="1358325"/>
          </a:xfrm>
          <a:prstGeom prst="rect">
            <a:avLst/>
          </a:prstGeom>
        </p:spPr>
      </p:pic>
      <p:sp>
        <p:nvSpPr>
          <p:cNvPr id="6" name="TextBox 5">
            <a:extLst>
              <a:ext uri="{FF2B5EF4-FFF2-40B4-BE49-F238E27FC236}">
                <a16:creationId xmlns:a16="http://schemas.microsoft.com/office/drawing/2014/main" id="{226DF00D-4352-3135-D9FD-53785554D7A8}"/>
              </a:ext>
            </a:extLst>
          </p:cNvPr>
          <p:cNvSpPr txBox="1"/>
          <p:nvPr/>
        </p:nvSpPr>
        <p:spPr>
          <a:xfrm>
            <a:off x="463609" y="3707764"/>
            <a:ext cx="6199620" cy="602088"/>
          </a:xfrm>
          <a:prstGeom prst="rect">
            <a:avLst/>
          </a:prstGeom>
        </p:spPr>
        <p:txBody>
          <a:bodyPr wrap="square"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program for parents and caregivers of adolescents ages 10 to 18 years old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TextBox 3"/>
          <p:cNvSpPr txBox="1"/>
          <p:nvPr/>
        </p:nvSpPr>
        <p:spPr>
          <a:xfrm>
            <a:off x="2377214" y="4544939"/>
            <a:ext cx="4009741" cy="771558"/>
          </a:xfrm>
          <a:prstGeom prst="rect">
            <a:avLst/>
          </a:prstGeom>
        </p:spPr>
        <p:txBody>
          <a:bodyPr lIns="0" tIns="0" rIns="0" bIns="0" rtlCol="0" anchor="t">
            <a:spAutoFit/>
          </a:bodyPr>
          <a:lstStyle/>
          <a:p>
            <a:pPr algn="ctr" defTabSz="857250">
              <a:lnSpc>
                <a:spcPts val="3136"/>
              </a:lnSpc>
              <a:spcBef>
                <a:spcPct val="0"/>
              </a:spcBef>
            </a:pPr>
            <a:r>
              <a:rPr lang="en-US" sz="2240" b="1">
                <a:solidFill>
                  <a:srgbClr val="000000"/>
                </a:solidFill>
                <a:latin typeface="Calibri"/>
                <a:ea typeface="Calibri"/>
                <a:cs typeface="Calibri"/>
              </a:rPr>
              <a:t>Please sign in and find a seat. </a:t>
            </a:r>
          </a:p>
          <a:p>
            <a:pPr algn="ctr" defTabSz="857250">
              <a:lnSpc>
                <a:spcPts val="3136"/>
              </a:lnSpc>
              <a:spcBef>
                <a:spcPct val="0"/>
              </a:spcBef>
            </a:pPr>
            <a:r>
              <a:rPr lang="en-US" sz="2240" b="1">
                <a:solidFill>
                  <a:srgbClr val="000000"/>
                </a:solidFill>
                <a:latin typeface="Calibri"/>
                <a:ea typeface="Calibri"/>
                <a:cs typeface="Calibri"/>
              </a:rPr>
              <a:t>We will begin soon.</a:t>
            </a:r>
          </a:p>
        </p:txBody>
      </p:sp>
      <p:sp>
        <p:nvSpPr>
          <p:cNvPr id="4" name="TextBox 4"/>
          <p:cNvSpPr txBox="1"/>
          <p:nvPr/>
        </p:nvSpPr>
        <p:spPr>
          <a:xfrm>
            <a:off x="3291888" y="5808490"/>
            <a:ext cx="5166312" cy="771558"/>
          </a:xfrm>
          <a:prstGeom prst="rect">
            <a:avLst/>
          </a:prstGeom>
        </p:spPr>
        <p:txBody>
          <a:bodyPr lIns="0" tIns="0" rIns="0" bIns="0" rtlCol="0" anchor="t">
            <a:spAutoFit/>
          </a:bodyPr>
          <a:lstStyle/>
          <a:p>
            <a:pPr algn="ctr" defTabSz="857250">
              <a:lnSpc>
                <a:spcPts val="3136"/>
              </a:lnSpc>
              <a:spcBef>
                <a:spcPct val="0"/>
              </a:spcBef>
            </a:pPr>
            <a:r>
              <a:rPr lang="en-US" sz="2240" b="1">
                <a:solidFill>
                  <a:srgbClr val="000000"/>
                </a:solidFill>
                <a:latin typeface="Calibri"/>
                <a:ea typeface="Calibri"/>
                <a:cs typeface="Calibri"/>
              </a:rPr>
              <a:t>If possible, please turn on your camera. </a:t>
            </a:r>
          </a:p>
          <a:p>
            <a:pPr algn="ctr" defTabSz="857250">
              <a:lnSpc>
                <a:spcPts val="3136"/>
              </a:lnSpc>
              <a:spcBef>
                <a:spcPct val="0"/>
              </a:spcBef>
            </a:pPr>
            <a:r>
              <a:rPr lang="en-US" sz="2240" b="1">
                <a:solidFill>
                  <a:srgbClr val="000000"/>
                </a:solidFill>
                <a:latin typeface="Calibri"/>
                <a:ea typeface="Calibri"/>
                <a:cs typeface="Calibri"/>
              </a:rPr>
              <a:t>We will begin soon.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61158" cy="6906019"/>
          </a:xfrm>
          <a:custGeom>
            <a:avLst/>
            <a:gdLst/>
            <a:ahLst/>
            <a:cxnLst/>
            <a:rect l="l" t="t" r="r" b="b"/>
            <a:pathLst>
              <a:path w="10411902" h="7366420">
                <a:moveTo>
                  <a:pt x="0" y="0"/>
                </a:moveTo>
                <a:lnTo>
                  <a:pt x="10411902" y="0"/>
                </a:lnTo>
                <a:lnTo>
                  <a:pt x="10411902" y="7366420"/>
                </a:lnTo>
                <a:lnTo>
                  <a:pt x="0" y="7366420"/>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TextBox 3"/>
          <p:cNvSpPr txBox="1"/>
          <p:nvPr/>
        </p:nvSpPr>
        <p:spPr>
          <a:xfrm rot="749152">
            <a:off x="141933" y="2916555"/>
            <a:ext cx="3981859" cy="1970348"/>
          </a:xfrm>
          <a:prstGeom prst="rect">
            <a:avLst/>
          </a:prstGeom>
        </p:spPr>
        <p:txBody>
          <a:bodyPr lIns="0" tIns="0" rIns="0" bIns="0" rtlCol="0" anchor="t">
            <a:spAutoFit/>
          </a:bodyPr>
          <a:lstStyle/>
          <a:p>
            <a:pPr marL="604520" lvl="1" indent="-302260" defTabSz="857250">
              <a:lnSpc>
                <a:spcPts val="3923"/>
              </a:lnSpc>
              <a:buFont typeface="Arial"/>
              <a:buChar char="•"/>
            </a:pPr>
            <a:r>
              <a:rPr lang="en-US" sz="2800" b="1">
                <a:solidFill>
                  <a:srgbClr val="FFFFFF"/>
                </a:solidFill>
                <a:latin typeface="Calibri"/>
                <a:ea typeface="Calibri"/>
                <a:cs typeface="Calibri"/>
              </a:rPr>
              <a:t>Conversation Starters</a:t>
            </a:r>
          </a:p>
          <a:p>
            <a:pPr marL="604520" lvl="1" indent="-302260" defTabSz="857250">
              <a:lnSpc>
                <a:spcPts val="3923"/>
              </a:lnSpc>
              <a:buFont typeface="Arial"/>
              <a:buChar char="•"/>
            </a:pPr>
            <a:r>
              <a:rPr lang="en-US" sz="2800" b="1">
                <a:solidFill>
                  <a:srgbClr val="FFFFFF"/>
                </a:solidFill>
                <a:latin typeface="Calibri"/>
                <a:ea typeface="Calibri"/>
                <a:cs typeface="Calibri"/>
              </a:rPr>
              <a:t>Review Ground Rules</a:t>
            </a:r>
          </a:p>
          <a:p>
            <a:pPr marL="604520" lvl="1" indent="-302260" defTabSz="857250">
              <a:lnSpc>
                <a:spcPts val="3923"/>
              </a:lnSpc>
              <a:buFont typeface="Arial"/>
              <a:buChar char="•"/>
            </a:pPr>
            <a:r>
              <a:rPr lang="en-US" sz="2800" b="1">
                <a:solidFill>
                  <a:srgbClr val="FFFFFF"/>
                </a:solidFill>
                <a:latin typeface="Calibri"/>
                <a:ea typeface="Calibri"/>
                <a:cs typeface="Calibri"/>
              </a:rPr>
              <a:t>Group Discussion</a:t>
            </a:r>
          </a:p>
          <a:p>
            <a:pPr marL="604520" lvl="1" indent="-302260" defTabSz="857250">
              <a:lnSpc>
                <a:spcPts val="3923"/>
              </a:lnSpc>
              <a:buFont typeface="Arial"/>
              <a:buChar char="•"/>
            </a:pPr>
            <a:r>
              <a:rPr lang="en-US" sz="2800" b="1">
                <a:solidFill>
                  <a:srgbClr val="FFFFFF"/>
                </a:solidFill>
                <a:latin typeface="Calibri"/>
                <a:ea typeface="Calibri"/>
                <a:cs typeface="Calibri"/>
              </a:rPr>
              <a:t>Homework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668256" cy="6858000"/>
          </a:xfrm>
          <a:custGeom>
            <a:avLst/>
            <a:gdLst/>
            <a:ahLst/>
            <a:cxnLst/>
            <a:rect l="l" t="t" r="r" b="b"/>
            <a:pathLst>
              <a:path w="10312806" h="7315200">
                <a:moveTo>
                  <a:pt x="0" y="0"/>
                </a:moveTo>
                <a:lnTo>
                  <a:pt x="10312806" y="0"/>
                </a:lnTo>
                <a:lnTo>
                  <a:pt x="10312806" y="7315200"/>
                </a:lnTo>
                <a:lnTo>
                  <a:pt x="0" y="7315200"/>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4" name="TextBox 3">
            <a:extLst>
              <a:ext uri="{FF2B5EF4-FFF2-40B4-BE49-F238E27FC236}">
                <a16:creationId xmlns:a16="http://schemas.microsoft.com/office/drawing/2014/main" id="{1CD94D96-EF31-8D02-42D4-832101A4B62F}"/>
              </a:ext>
            </a:extLst>
          </p:cNvPr>
          <p:cNvSpPr txBox="1"/>
          <p:nvPr/>
        </p:nvSpPr>
        <p:spPr>
          <a:xfrm>
            <a:off x="6357938" y="2286000"/>
            <a:ext cx="3936860" cy="3933348"/>
          </a:xfrm>
          <a:prstGeom prst="rect">
            <a:avLst/>
          </a:prstGeom>
          <a:noFill/>
        </p:spPr>
        <p:txBody>
          <a:bodyPr vert="horz" lIns="85725" tIns="42863" rIns="85725" bIns="42863" rtlCol="0" anchor="b">
            <a:noAutofit/>
          </a:bodyPr>
          <a:lstStyle/>
          <a:p>
            <a:pPr defTabSz="857250">
              <a:lnSpc>
                <a:spcPct val="90000"/>
              </a:lnSpc>
              <a:spcBef>
                <a:spcPct val="0"/>
              </a:spcBef>
              <a:spcAft>
                <a:spcPts val="563"/>
              </a:spcAft>
            </a:pPr>
            <a:r>
              <a:rPr lang="en-US" sz="5063" u="sng">
                <a:solidFill>
                  <a:prstClr val="black"/>
                </a:solidFill>
                <a:latin typeface="Calibri" panose="020F0502020204030204" pitchFamily="34" charset="0"/>
                <a:ea typeface="Calibri" panose="020F0502020204030204" pitchFamily="34" charset="0"/>
                <a:cs typeface="Calibri" panose="020F0502020204030204" pitchFamily="34" charset="0"/>
              </a:rPr>
              <a:t>Agenda</a:t>
            </a:r>
            <a:endParaRPr lang="en-US" sz="2625">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Overview</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Introductions</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Ground Rules</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Expectations</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Review Syllabus</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Homework</a:t>
            </a:r>
          </a:p>
          <a:p>
            <a:pPr marL="428625" indent="-428625" defTabSz="857250">
              <a:lnSpc>
                <a:spcPct val="150000"/>
              </a:lnSpc>
              <a:spcBef>
                <a:spcPct val="0"/>
              </a:spcBef>
              <a:spcAft>
                <a:spcPts val="563"/>
              </a:spcAft>
              <a:buFont typeface="Wingdings" panose="05000000000000000000" pitchFamily="2" charset="2"/>
              <a:buChar char="Ø"/>
            </a:pPr>
            <a:r>
              <a:rPr lang="en-US" sz="2625">
                <a:solidFill>
                  <a:prstClr val="black"/>
                </a:solidFill>
                <a:latin typeface="Calibri" panose="020F0502020204030204" pitchFamily="34" charset="0"/>
                <a:ea typeface="Calibri" panose="020F0502020204030204" pitchFamily="34" charset="0"/>
                <a:cs typeface="Calibri" panose="020F0502020204030204" pitchFamily="34" charset="0"/>
              </a:rPr>
              <a:t>Q &amp; 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4268785" y="1044430"/>
            <a:ext cx="4675236" cy="4627357"/>
          </a:xfrm>
          <a:prstGeom prst="rect">
            <a:avLst/>
          </a:prstGeom>
        </p:spPr>
        <p:txBody>
          <a:bodyPr wrap="square" lIns="0" tIns="0" rIns="0" bIns="0" rtlCol="0" anchor="t">
            <a:spAutoFit/>
          </a:bodyPr>
          <a:lstStyle/>
          <a:p>
            <a:pPr defTabSz="857250">
              <a:lnSpc>
                <a:spcPts val="2963"/>
              </a:lnSpc>
              <a:defRPr/>
            </a:pPr>
            <a:endParaRPr sz="1688">
              <a:solidFill>
                <a:prstClr val="black"/>
              </a:solidFill>
              <a:latin typeface="Calibri"/>
              <a:ea typeface="Calibri"/>
              <a:cs typeface="Calibri"/>
            </a:endParaRPr>
          </a:p>
          <a:p>
            <a:pPr marL="321469" lvl="1" indent="-160734" defTabSz="857250">
              <a:lnSpc>
                <a:spcPts val="2012"/>
              </a:lnSpc>
              <a:buFont typeface="Arial"/>
              <a:buChar char="•"/>
              <a:defRPr/>
            </a:pPr>
            <a:endParaRPr lang="en-US" sz="1453">
              <a:solidFill>
                <a:srgbClr val="000000"/>
              </a:solidFill>
              <a:latin typeface="Calibri"/>
              <a:ea typeface="Calibri"/>
              <a:cs typeface="Calibri"/>
            </a:endParaRPr>
          </a:p>
          <a:p>
            <a:pPr defTabSz="857250">
              <a:lnSpc>
                <a:spcPts val="2012"/>
              </a:lnSpc>
              <a:defRPr/>
            </a:pPr>
            <a:endParaRPr lang="en-US" sz="1490">
              <a:solidFill>
                <a:srgbClr val="000000"/>
              </a:solidFill>
              <a:latin typeface="Calibri"/>
              <a:ea typeface="Calibri"/>
              <a:cs typeface="Calibri"/>
            </a:endParaRPr>
          </a:p>
          <a:p>
            <a:pPr marL="321469" lvl="1" indent="-160734" defTabSz="857250">
              <a:buFont typeface="Arial"/>
              <a:buChar char="•"/>
              <a:defRPr/>
            </a:pPr>
            <a:r>
              <a:rPr lang="en-US" sz="2625" b="1">
                <a:solidFill>
                  <a:srgbClr val="000000"/>
                </a:solidFill>
                <a:latin typeface="Calibri"/>
                <a:ea typeface="Calibri"/>
                <a:cs typeface="Calibri"/>
              </a:rPr>
              <a:t>What fictional family would you like to be a member of?</a:t>
            </a:r>
          </a:p>
          <a:p>
            <a:pPr defTabSz="857250">
              <a:defRPr/>
            </a:pPr>
            <a:endParaRPr lang="en-US" sz="2625" b="1">
              <a:solidFill>
                <a:srgbClr val="000000"/>
              </a:solidFill>
              <a:latin typeface="Calibri"/>
              <a:ea typeface="Calibri"/>
              <a:cs typeface="Calibri"/>
            </a:endParaRPr>
          </a:p>
          <a:p>
            <a:pPr marL="321469" lvl="1" indent="-160734" defTabSz="857250">
              <a:buFont typeface="Arial"/>
              <a:buChar char="•"/>
              <a:defRPr/>
            </a:pPr>
            <a:r>
              <a:rPr lang="en-US" sz="2625" b="1">
                <a:solidFill>
                  <a:srgbClr val="000000"/>
                </a:solidFill>
                <a:latin typeface="Calibri"/>
                <a:ea typeface="Calibri"/>
                <a:cs typeface="Calibri"/>
              </a:rPr>
              <a:t>What’s your favorite tradition or holiday?</a:t>
            </a:r>
          </a:p>
          <a:p>
            <a:pPr defTabSz="857250">
              <a:defRPr/>
            </a:pPr>
            <a:endParaRPr lang="en-US" sz="2625" b="1">
              <a:solidFill>
                <a:srgbClr val="000000"/>
              </a:solidFill>
              <a:latin typeface="Calibri"/>
              <a:ea typeface="Calibri"/>
              <a:cs typeface="Calibri"/>
            </a:endParaRPr>
          </a:p>
          <a:p>
            <a:pPr marL="321469" lvl="1" indent="-160734" defTabSz="857250">
              <a:buFont typeface="Arial"/>
              <a:buChar char="•"/>
              <a:defRPr/>
            </a:pPr>
            <a:r>
              <a:rPr lang="en-US" sz="2625" b="1">
                <a:solidFill>
                  <a:srgbClr val="000000"/>
                </a:solidFill>
                <a:latin typeface="Calibri"/>
                <a:ea typeface="Calibri"/>
                <a:cs typeface="Calibri"/>
              </a:rPr>
              <a:t>What was your favorite game to play as a child?</a:t>
            </a:r>
          </a:p>
          <a:p>
            <a:pPr defTabSz="857250">
              <a:lnSpc>
                <a:spcPts val="2012"/>
              </a:lnSpc>
              <a:defRPr/>
            </a:pPr>
            <a:endParaRPr lang="en-US" sz="1490">
              <a:solidFill>
                <a:srgbClr val="000000"/>
              </a:solidFill>
              <a:latin typeface="Calibri"/>
              <a:ea typeface="Calibri"/>
              <a:cs typeface="Calibri"/>
            </a:endParaRPr>
          </a:p>
          <a:p>
            <a:pPr marL="160734" lvl="1" defTabSz="857250">
              <a:lnSpc>
                <a:spcPts val="2012"/>
              </a:lnSpc>
              <a:defRPr/>
            </a:pPr>
            <a:endParaRPr lang="en-US" sz="1453">
              <a:solidFill>
                <a:srgbClr val="000000"/>
              </a:solidFill>
              <a:latin typeface="Calibri"/>
              <a:ea typeface="Calibri"/>
              <a:cs typeface="Calibri"/>
            </a:endParaRP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83" b="1" i="1">
                <a:solidFill>
                  <a:srgbClr val="000000"/>
                </a:solidFill>
                <a:latin typeface="Calibri"/>
                <a:ea typeface="Calibri"/>
                <a:cs typeface="Calibri"/>
              </a:rPr>
              <a:t>Please answer one of the following questions: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251973" y="1331550"/>
            <a:ext cx="4782299" cy="5309146"/>
          </a:xfrm>
          <a:prstGeom prst="rect">
            <a:avLst/>
          </a:prstGeom>
        </p:spPr>
        <p:txBody>
          <a:bodyPr wrap="square" lIns="0" tIns="0" rIns="0" bIns="0" rtlCol="0" anchor="t">
            <a:spAutoFit/>
          </a:bodyPr>
          <a:lstStyle/>
          <a:p>
            <a:pPr defTabSz="857250">
              <a:lnSpc>
                <a:spcPts val="2230"/>
              </a:lnSpc>
              <a:defRPr/>
            </a:pPr>
            <a:r>
              <a:rPr lang="en-US" sz="1550" b="1" u="sng">
                <a:solidFill>
                  <a:srgbClr val="FFFFFF"/>
                </a:solidFill>
                <a:latin typeface="Calibri"/>
                <a:ea typeface="Calibri"/>
                <a:cs typeface="Calibri"/>
              </a:rPr>
              <a:t>Basic Ground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Always start and end sessions on time.</a:t>
            </a:r>
          </a:p>
          <a:p>
            <a:pPr marL="343535" lvl="1" indent="-171450" defTabSz="857250">
              <a:lnSpc>
                <a:spcPts val="2230"/>
              </a:lnSpc>
              <a:buFont typeface="Arial"/>
              <a:buChar char="•"/>
              <a:defRP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50">
              <a:lnSpc>
                <a:spcPts val="2230"/>
              </a:lnSpc>
              <a:buFont typeface="Arial"/>
              <a:buChar char="•"/>
              <a:defRPr/>
            </a:pPr>
            <a:r>
              <a:rPr lang="en-US" sz="1550" b="1">
                <a:solidFill>
                  <a:srgbClr val="FFFFFF"/>
                </a:solidFill>
                <a:latin typeface="Calibri"/>
                <a:ea typeface="Calibri"/>
                <a:cs typeface="Calibri"/>
              </a:rPr>
              <a:t>In virtual sessions, participants should mute themselves when taking calls outside the session.</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Group-Specific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50">
              <a:lnSpc>
                <a:spcPts val="2230"/>
              </a:lnSpc>
              <a:buFont typeface="Arial"/>
              <a:buChar char="•"/>
              <a:defRPr/>
            </a:pPr>
            <a:r>
              <a:rPr lang="en-US" sz="1550" b="1">
                <a:solidFill>
                  <a:srgbClr val="FFFFFF"/>
                </a:solidFill>
                <a:latin typeface="Calibri"/>
                <a:ea typeface="Calibri"/>
                <a:cs typeface="Calibri"/>
              </a:rPr>
              <a:t>One person speaks at a time to maintain order and clarity.</a:t>
            </a:r>
          </a:p>
          <a:p>
            <a:pPr marL="343535" lvl="1" indent="-171450" defTabSz="857250">
              <a:lnSpc>
                <a:spcPts val="2230"/>
              </a:lnSpc>
              <a:buFont typeface="Arial"/>
              <a:buChar char="•"/>
              <a:defRPr/>
            </a:pPr>
            <a:r>
              <a:rPr lang="en-US" sz="1550" b="1">
                <a:solidFill>
                  <a:srgbClr val="FFFFFF"/>
                </a:solidFill>
                <a:latin typeface="Calibri"/>
                <a:ea typeface="Calibri"/>
                <a:cs typeface="Calibri"/>
              </a:rPr>
              <a:t>Assume positive intent in all interactions to foster a positive atmosphere.</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p>
          <a:p>
            <a:pPr defTabSz="857250">
              <a:lnSpc>
                <a:spcPts val="1838"/>
              </a:lnSpc>
              <a:spcBef>
                <a:spcPct val="0"/>
              </a:spcBef>
              <a:defRPr/>
            </a:pPr>
            <a:endParaRPr lang="en-US" sz="1593" b="1">
              <a:solidFill>
                <a:srgbClr val="FFFFFF"/>
              </a:solidFill>
              <a:latin typeface="Calibri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44C43"/>
        </a:solidFill>
        <a:effectLst/>
      </p:bgPr>
    </p:bg>
    <p:spTree>
      <p:nvGrpSpPr>
        <p:cNvPr id="1" name=""/>
        <p:cNvGrpSpPr/>
        <p:nvPr/>
      </p:nvGrpSpPr>
      <p:grpSpPr>
        <a:xfrm>
          <a:off x="0" y="0"/>
          <a:ext cx="0" cy="0"/>
          <a:chOff x="0" y="0"/>
          <a:chExt cx="0" cy="0"/>
        </a:xfrm>
      </p:grpSpPr>
      <p:sp>
        <p:nvSpPr>
          <p:cNvPr id="2" name="Freeform 2"/>
          <p:cNvSpPr/>
          <p:nvPr/>
        </p:nvSpPr>
        <p:spPr>
          <a:xfrm>
            <a:off x="811086" y="8930"/>
            <a:ext cx="2571543" cy="2638710"/>
          </a:xfrm>
          <a:custGeom>
            <a:avLst/>
            <a:gdLst/>
            <a:ahLst/>
            <a:cxnLst/>
            <a:rect l="l" t="t" r="r" b="b"/>
            <a:pathLst>
              <a:path w="2742979" h="2814624">
                <a:moveTo>
                  <a:pt x="0" y="0"/>
                </a:moveTo>
                <a:lnTo>
                  <a:pt x="2742980" y="0"/>
                </a:lnTo>
                <a:lnTo>
                  <a:pt x="2742980" y="2814624"/>
                </a:lnTo>
                <a:lnTo>
                  <a:pt x="0" y="2814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57250">
              <a:defRPr/>
            </a:pPr>
            <a:endParaRPr lang="en-US" sz="1688">
              <a:solidFill>
                <a:prstClr val="black"/>
              </a:solidFill>
              <a:latin typeface="Calibri"/>
            </a:endParaRPr>
          </a:p>
        </p:txBody>
      </p:sp>
      <p:grpSp>
        <p:nvGrpSpPr>
          <p:cNvPr id="3" name="Group 3"/>
          <p:cNvGrpSpPr>
            <a:grpSpLocks noChangeAspect="1"/>
          </p:cNvGrpSpPr>
          <p:nvPr/>
        </p:nvGrpSpPr>
        <p:grpSpPr>
          <a:xfrm>
            <a:off x="4134736" y="305913"/>
            <a:ext cx="4663440" cy="3376330"/>
            <a:chOff x="0" y="0"/>
            <a:chExt cx="19050000" cy="13792200"/>
          </a:xfrm>
        </p:grpSpPr>
        <p:sp>
          <p:nvSpPr>
            <p:cNvPr id="4" name="Freeform 4"/>
            <p:cNvSpPr/>
            <p:nvPr/>
          </p:nvSpPr>
          <p:spPr>
            <a:xfrm>
              <a:off x="442468" y="443738"/>
              <a:ext cx="18189449" cy="12737719"/>
            </a:xfrm>
            <a:custGeom>
              <a:avLst/>
              <a:gdLst/>
              <a:ahLst/>
              <a:cxnLst/>
              <a:rect l="l" t="t" r="r" b="b"/>
              <a:pathLst>
                <a:path w="18189449" h="12737719">
                  <a:moveTo>
                    <a:pt x="17796383" y="12737211"/>
                  </a:moveTo>
                  <a:lnTo>
                    <a:pt x="280035" y="12689967"/>
                  </a:lnTo>
                  <a:cubicBezTo>
                    <a:pt x="125222" y="12689586"/>
                    <a:pt x="0" y="12563603"/>
                    <a:pt x="508" y="12408916"/>
                  </a:cubicBezTo>
                  <a:lnTo>
                    <a:pt x="32893" y="358902"/>
                  </a:lnTo>
                  <a:cubicBezTo>
                    <a:pt x="33401" y="160401"/>
                    <a:pt x="194818" y="0"/>
                    <a:pt x="393319" y="508"/>
                  </a:cubicBezTo>
                  <a:lnTo>
                    <a:pt x="17830547" y="47498"/>
                  </a:lnTo>
                  <a:cubicBezTo>
                    <a:pt x="18029048" y="48006"/>
                    <a:pt x="18189449" y="209423"/>
                    <a:pt x="18188940" y="407924"/>
                  </a:cubicBezTo>
                  <a:lnTo>
                    <a:pt x="18156555" y="12378690"/>
                  </a:lnTo>
                  <a:cubicBezTo>
                    <a:pt x="18156174" y="12577191"/>
                    <a:pt x="17994884" y="12737719"/>
                    <a:pt x="17796383" y="12737211"/>
                  </a:cubicBezTo>
                  <a:close/>
                </a:path>
              </a:pathLst>
            </a:custGeom>
            <a:blipFill>
              <a:blip r:embed="rId5"/>
              <a:stretch>
                <a:fillRect l="-2532" r="-2532"/>
              </a:stretch>
            </a:blipFill>
          </p:spPr>
          <p:txBody>
            <a:bodyPr/>
            <a:lstStyle/>
            <a:p>
              <a:pPr defTabSz="857250">
                <a:defRPr/>
              </a:pPr>
              <a:endParaRPr lang="en-US" sz="1688">
                <a:solidFill>
                  <a:prstClr val="black"/>
                </a:solidFill>
                <a:latin typeface="Calibri"/>
              </a:endParaRPr>
            </a:p>
          </p:txBody>
        </p:sp>
        <p:sp>
          <p:nvSpPr>
            <p:cNvPr id="5" name="Freeform 5"/>
            <p:cNvSpPr/>
            <p:nvPr/>
          </p:nvSpPr>
          <p:spPr>
            <a:xfrm>
              <a:off x="0" y="0"/>
              <a:ext cx="19050000" cy="13792200"/>
            </a:xfrm>
            <a:custGeom>
              <a:avLst/>
              <a:gdLst/>
              <a:ahLst/>
              <a:cxnLst/>
              <a:rect l="l" t="t" r="r" b="b"/>
              <a:pathLst>
                <a:path w="19050000" h="13792200">
                  <a:moveTo>
                    <a:pt x="19050000" y="0"/>
                  </a:moveTo>
                  <a:lnTo>
                    <a:pt x="19050000" y="13792200"/>
                  </a:lnTo>
                  <a:lnTo>
                    <a:pt x="0" y="13792200"/>
                  </a:lnTo>
                  <a:lnTo>
                    <a:pt x="0" y="0"/>
                  </a:lnTo>
                  <a:lnTo>
                    <a:pt x="19050000" y="0"/>
                  </a:lnTo>
                  <a:close/>
                </a:path>
              </a:pathLst>
            </a:custGeom>
            <a:blipFill>
              <a:blip r:embed="rId6"/>
              <a:stretch>
                <a:fillRect l="-17" r="-17"/>
              </a:stretch>
            </a:blipFill>
          </p:spPr>
          <p:txBody>
            <a:bodyPr/>
            <a:lstStyle/>
            <a:p>
              <a:pPr defTabSz="857250">
                <a:defRPr/>
              </a:pPr>
              <a:endParaRPr lang="en-US" sz="1688">
                <a:solidFill>
                  <a:prstClr val="black"/>
                </a:solidFill>
                <a:latin typeface="Calibri"/>
              </a:endParaRPr>
            </a:p>
          </p:txBody>
        </p:sp>
      </p:grpSp>
      <p:sp>
        <p:nvSpPr>
          <p:cNvPr id="6" name="Freeform 6"/>
          <p:cNvSpPr/>
          <p:nvPr/>
        </p:nvSpPr>
        <p:spPr>
          <a:xfrm>
            <a:off x="105477" y="3872161"/>
            <a:ext cx="5303382" cy="2618545"/>
          </a:xfrm>
          <a:custGeom>
            <a:avLst/>
            <a:gdLst/>
            <a:ahLst/>
            <a:cxnLst/>
            <a:rect l="l" t="t" r="r" b="b"/>
            <a:pathLst>
              <a:path w="5656941" h="2793115">
                <a:moveTo>
                  <a:pt x="0" y="0"/>
                </a:moveTo>
                <a:lnTo>
                  <a:pt x="5656941" y="0"/>
                </a:lnTo>
                <a:lnTo>
                  <a:pt x="5656941" y="2793114"/>
                </a:lnTo>
                <a:lnTo>
                  <a:pt x="0" y="2793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7" name="TextBox 7"/>
          <p:cNvSpPr txBox="1"/>
          <p:nvPr/>
        </p:nvSpPr>
        <p:spPr>
          <a:xfrm>
            <a:off x="612941" y="1312510"/>
            <a:ext cx="2967834" cy="1054519"/>
          </a:xfrm>
          <a:prstGeom prst="rect">
            <a:avLst/>
          </a:prstGeom>
        </p:spPr>
        <p:txBody>
          <a:bodyPr lIns="0" tIns="0" rIns="0" bIns="0" rtlCol="0" anchor="t">
            <a:spAutoFit/>
          </a:bodyPr>
          <a:lstStyle/>
          <a:p>
            <a:pPr algn="ctr" defTabSz="857250">
              <a:lnSpc>
                <a:spcPts val="2774"/>
              </a:lnSpc>
              <a:defRPr/>
            </a:pPr>
            <a:r>
              <a:rPr lang="en-US" sz="1950" b="1">
                <a:solidFill>
                  <a:srgbClr val="000000"/>
                </a:solidFill>
                <a:latin typeface="Calibri"/>
                <a:ea typeface="Calibri (MS) Bold"/>
                <a:cs typeface="Calibri (MS) Bold"/>
                <a:sym typeface="Calibri (MS) Bold"/>
              </a:rPr>
              <a:t>Physical, Emotional, </a:t>
            </a:r>
            <a:endParaRPr lang="en-US" sz="1950" b="1">
              <a:solidFill>
                <a:srgbClr val="000000"/>
              </a:solidFill>
              <a:latin typeface="Calibri"/>
              <a:ea typeface="Calibri (MS) Bold"/>
              <a:cs typeface="Calibri (MS) Bold"/>
            </a:endParaRPr>
          </a:p>
          <a:p>
            <a:pPr algn="ctr" defTabSz="857250">
              <a:lnSpc>
                <a:spcPts val="2774"/>
              </a:lnSpc>
              <a:defRPr/>
            </a:pPr>
            <a:r>
              <a:rPr lang="en-US" sz="1950" b="1">
                <a:solidFill>
                  <a:srgbClr val="000000"/>
                </a:solidFill>
                <a:latin typeface="Calibri"/>
                <a:ea typeface="Calibri (MS) Bold"/>
                <a:cs typeface="Calibri (MS) Bold"/>
                <a:sym typeface="Calibri (MS) Bold"/>
              </a:rPr>
              <a:t>and Mental Changes</a:t>
            </a:r>
            <a:endParaRPr lang="en-US" sz="1950" b="1">
              <a:solidFill>
                <a:srgbClr val="000000"/>
              </a:solidFill>
              <a:latin typeface="Calibri"/>
              <a:ea typeface="Calibri (MS) Bold"/>
              <a:cs typeface="Calibri (MS) Bold"/>
            </a:endParaRPr>
          </a:p>
          <a:p>
            <a:pPr algn="ctr" defTabSz="857250">
              <a:lnSpc>
                <a:spcPts val="2774"/>
              </a:lnSpc>
              <a:spcBef>
                <a:spcPct val="0"/>
              </a:spcBef>
              <a:defRPr/>
            </a:pPr>
            <a:r>
              <a:rPr lang="en-US" sz="1950" b="1">
                <a:solidFill>
                  <a:srgbClr val="000000"/>
                </a:solidFill>
                <a:latin typeface="Calibri"/>
                <a:ea typeface="Calibri (MS) Bold"/>
                <a:cs typeface="Calibri (MS) Bold"/>
                <a:sym typeface="Calibri (MS) Bold"/>
              </a:rPr>
              <a:t>Discussion Questions</a:t>
            </a:r>
            <a:endParaRPr lang="en-US" sz="1950" b="1">
              <a:solidFill>
                <a:srgbClr val="000000"/>
              </a:solidFill>
              <a:latin typeface="Calibri"/>
              <a:ea typeface="Calibri (MS) Bold"/>
              <a:cs typeface="Calibri (MS) Bold"/>
            </a:endParaRPr>
          </a:p>
        </p:txBody>
      </p:sp>
      <p:sp>
        <p:nvSpPr>
          <p:cNvPr id="8" name="Freeform 8"/>
          <p:cNvSpPr/>
          <p:nvPr/>
        </p:nvSpPr>
        <p:spPr>
          <a:xfrm>
            <a:off x="3970599" y="3872160"/>
            <a:ext cx="4913558" cy="2532234"/>
          </a:xfrm>
          <a:custGeom>
            <a:avLst/>
            <a:gdLst/>
            <a:ahLst/>
            <a:cxnLst/>
            <a:rect l="l" t="t" r="r" b="b"/>
            <a:pathLst>
              <a:path w="5241128" h="2701050">
                <a:moveTo>
                  <a:pt x="0" y="0"/>
                </a:moveTo>
                <a:lnTo>
                  <a:pt x="5241128" y="0"/>
                </a:lnTo>
                <a:lnTo>
                  <a:pt x="5241128" y="2701049"/>
                </a:lnTo>
                <a:lnTo>
                  <a:pt x="0" y="2701049"/>
                </a:lnTo>
                <a:lnTo>
                  <a:pt x="0" y="0"/>
                </a:lnTo>
                <a:close/>
              </a:path>
            </a:pathLst>
          </a:custGeom>
          <a:blipFill>
            <a:blip r:embed="rId7">
              <a:extLst>
                <a:ext uri="{96DAC541-7B7A-43D3-8B79-37D633B846F1}">
                  <asvg:svgBlip xmlns:asvg="http://schemas.microsoft.com/office/drawing/2016/SVG/main" r:embed="rId8"/>
                </a:ext>
              </a:extLst>
            </a:blip>
            <a:stretch>
              <a:fillRect l="-7933" b="-3408"/>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685800" y="4394695"/>
            <a:ext cx="8112376" cy="1519006"/>
          </a:xfrm>
          <a:prstGeom prst="rect">
            <a:avLst/>
          </a:prstGeom>
        </p:spPr>
        <p:txBody>
          <a:bodyPr lIns="0" tIns="0" rIns="0" bIns="0" rtlCol="0" anchor="t">
            <a:spAutoFit/>
          </a:bodyPr>
          <a:lstStyle/>
          <a:p>
            <a:pPr marL="363220" lvl="1" indent="-181610" defTabSz="857250">
              <a:lnSpc>
                <a:spcPts val="2359"/>
              </a:lnSpc>
              <a:buFont typeface="Arial"/>
              <a:buChar char="•"/>
              <a:defRPr/>
            </a:pPr>
            <a:r>
              <a:rPr lang="en-US" sz="1650" b="1">
                <a:solidFill>
                  <a:srgbClr val="000000"/>
                </a:solidFill>
                <a:latin typeface="Calibri"/>
                <a:ea typeface="Calibri (MS) Bold"/>
                <a:cs typeface="Calibri (MS) Bold"/>
                <a:sym typeface="Calibri (MS) Bold"/>
              </a:rPr>
              <a:t>What conversations did you have, or wish you had, with your parent about puberty?</a:t>
            </a:r>
            <a:endParaRPr lang="en-US" sz="1650" b="1">
              <a:solidFill>
                <a:srgbClr val="000000"/>
              </a:solidFill>
              <a:latin typeface="Calibri"/>
              <a:ea typeface="Calibri (MS) Bold"/>
              <a:cs typeface="Calibri (MS) Bold"/>
            </a:endParaRPr>
          </a:p>
          <a:p>
            <a:pPr defTabSz="857250">
              <a:lnSpc>
                <a:spcPts val="2359"/>
              </a:lnSpc>
              <a:defRPr/>
            </a:pPr>
            <a:endParaRPr lang="en-US" sz="1650" b="1">
              <a:solidFill>
                <a:srgbClr val="000000"/>
              </a:solidFill>
              <a:latin typeface="Calibri"/>
              <a:ea typeface="Calibri (MS) Bold"/>
              <a:cs typeface="Calibri (MS) Bold"/>
            </a:endParaRPr>
          </a:p>
          <a:p>
            <a:pPr marL="363220" lvl="1" indent="-181610" defTabSz="857250">
              <a:lnSpc>
                <a:spcPts val="2359"/>
              </a:lnSpc>
              <a:buFont typeface="Arial"/>
              <a:buChar char="•"/>
              <a:defRPr/>
            </a:pPr>
            <a:r>
              <a:rPr lang="en-US" sz="1650" b="1">
                <a:solidFill>
                  <a:srgbClr val="000000"/>
                </a:solidFill>
                <a:latin typeface="Calibri"/>
                <a:ea typeface="Calibri (MS) Bold"/>
                <a:cs typeface="Calibri (MS) Bold"/>
                <a:sym typeface="Calibri (MS) Bold"/>
              </a:rPr>
              <a:t>How do you want your child to feel about their own experience?</a:t>
            </a:r>
            <a:endParaRPr lang="en-US" sz="1650" b="1">
              <a:solidFill>
                <a:srgbClr val="000000"/>
              </a:solidFill>
              <a:latin typeface="Calibri"/>
              <a:ea typeface="Calibri (MS) Bold"/>
              <a:cs typeface="Calibri (MS) Bold"/>
            </a:endParaRPr>
          </a:p>
          <a:p>
            <a:pPr defTabSz="857250">
              <a:lnSpc>
                <a:spcPts val="2359"/>
              </a:lnSpc>
              <a:defRPr/>
            </a:pPr>
            <a:endParaRPr lang="en-US" sz="1650" b="1">
              <a:solidFill>
                <a:srgbClr val="000000"/>
              </a:solidFill>
              <a:latin typeface="Calibri"/>
              <a:ea typeface="Calibri (MS) Bold"/>
              <a:cs typeface="Calibri (MS) Bold"/>
            </a:endParaRPr>
          </a:p>
          <a:p>
            <a:pPr marL="363220" lvl="1" indent="-181610" defTabSz="857250">
              <a:lnSpc>
                <a:spcPts val="2359"/>
              </a:lnSpc>
              <a:buFont typeface="Arial"/>
              <a:buChar char="•"/>
              <a:defRPr/>
            </a:pPr>
            <a:r>
              <a:rPr lang="en-US" sz="1650" b="1">
                <a:solidFill>
                  <a:srgbClr val="000000"/>
                </a:solidFill>
                <a:latin typeface="Calibri"/>
                <a:ea typeface="Calibri (MS) Bold"/>
                <a:cs typeface="Calibri (MS) Bold"/>
                <a:sym typeface="Calibri (MS) Bold"/>
              </a:rPr>
              <a:t>How can you support your child through the emotional changes of puberty?</a:t>
            </a:r>
            <a:endParaRPr lang="en-US" sz="1650" b="1">
              <a:solidFill>
                <a:srgbClr val="000000"/>
              </a:solidFill>
              <a:latin typeface="Calibri"/>
              <a:ea typeface="Calibri (MS) Bold"/>
              <a:cs typeface="Calibri (MS)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9144000" cy="68580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6264" r="-6264"/>
            </a:stretch>
          </a:blipFill>
        </p:spPr>
        <p:txBody>
          <a:bodyPr/>
          <a:lstStyle/>
          <a:p>
            <a:pPr defTabSz="857250">
              <a:defRPr/>
            </a:pPr>
            <a:endParaRPr lang="en-US" sz="1688">
              <a:solidFill>
                <a:prstClr val="black"/>
              </a:solidFill>
              <a:latin typeface="Calibri"/>
            </a:endParaRPr>
          </a:p>
        </p:txBody>
      </p:sp>
      <p:grpSp>
        <p:nvGrpSpPr>
          <p:cNvPr id="3" name="Group 3"/>
          <p:cNvGrpSpPr/>
          <p:nvPr/>
        </p:nvGrpSpPr>
        <p:grpSpPr>
          <a:xfrm>
            <a:off x="505110" y="8930"/>
            <a:ext cx="2571543" cy="2638710"/>
            <a:chOff x="0" y="0"/>
            <a:chExt cx="3657306" cy="3752832"/>
          </a:xfrm>
        </p:grpSpPr>
        <p:sp>
          <p:nvSpPr>
            <p:cNvPr id="4" name="Freeform 4"/>
            <p:cNvSpPr/>
            <p:nvPr/>
          </p:nvSpPr>
          <p:spPr>
            <a:xfrm>
              <a:off x="0" y="0"/>
              <a:ext cx="3657306" cy="3752832"/>
            </a:xfrm>
            <a:custGeom>
              <a:avLst/>
              <a:gdLst/>
              <a:ahLst/>
              <a:cxnLst/>
              <a:rect l="l" t="t" r="r" b="b"/>
              <a:pathLst>
                <a:path w="3657306" h="3752832">
                  <a:moveTo>
                    <a:pt x="0" y="0"/>
                  </a:moveTo>
                  <a:lnTo>
                    <a:pt x="3657306" y="0"/>
                  </a:lnTo>
                  <a:lnTo>
                    <a:pt x="3657306" y="3752832"/>
                  </a:lnTo>
                  <a:lnTo>
                    <a:pt x="0" y="3752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136701" y="1800216"/>
              <a:ext cx="3383902" cy="1340265"/>
            </a:xfrm>
            <a:prstGeom prst="rect">
              <a:avLst/>
            </a:prstGeom>
          </p:spPr>
          <p:txBody>
            <a:bodyPr lIns="0" tIns="0" rIns="0" bIns="0" rtlCol="0" anchor="t">
              <a:spAutoFit/>
            </a:bodyPr>
            <a:lstStyle/>
            <a:p>
              <a:pPr algn="ctr" defTabSz="857250">
                <a:lnSpc>
                  <a:spcPts val="2512"/>
                </a:lnSpc>
                <a:defRPr/>
              </a:pPr>
              <a:r>
                <a:rPr lang="en-US" sz="1750" b="1">
                  <a:solidFill>
                    <a:srgbClr val="000000"/>
                  </a:solidFill>
                  <a:latin typeface="Calibri"/>
                  <a:ea typeface="Calibri (MS) Bold"/>
                  <a:cs typeface="Calibri (MS) Bold"/>
                  <a:sym typeface="Calibri (MS) Bold"/>
                </a:rPr>
                <a:t>The Importance of Your Child’s Mental Health</a:t>
              </a:r>
              <a:endParaRPr lang="en-US" sz="1750" b="1">
                <a:solidFill>
                  <a:srgbClr val="000000"/>
                </a:solidFill>
                <a:latin typeface="Calibri"/>
                <a:ea typeface="Calibri (MS) Bold"/>
                <a:cs typeface="Calibri (MS) Bold"/>
              </a:endParaRPr>
            </a:p>
            <a:p>
              <a:pPr algn="ctr" defTabSz="857250">
                <a:lnSpc>
                  <a:spcPts val="2512"/>
                </a:lnSpc>
                <a:spcBef>
                  <a:spcPct val="0"/>
                </a:spcBef>
                <a:defRPr/>
              </a:pPr>
              <a:r>
                <a:rPr lang="en-US" sz="1750" b="1">
                  <a:solidFill>
                    <a:srgbClr val="000000"/>
                  </a:solidFill>
                  <a:latin typeface="Calibri"/>
                  <a:ea typeface="Calibri (MS) Bold"/>
                  <a:cs typeface="Calibri (MS) Bold"/>
                  <a:sym typeface="Calibri (MS) Bold"/>
                </a:rPr>
                <a:t>Discussion Questions</a:t>
              </a:r>
              <a:endParaRPr lang="en-US" sz="1750" b="1">
                <a:solidFill>
                  <a:srgbClr val="000000"/>
                </a:solidFill>
                <a:latin typeface="Calibri"/>
                <a:ea typeface="Calibri (MS) Bold"/>
                <a:cs typeface="Calibri (MS) Bold"/>
              </a:endParaRPr>
            </a:p>
          </p:txBody>
        </p:sp>
      </p:grpSp>
      <p:sp>
        <p:nvSpPr>
          <p:cNvPr id="6" name="Freeform 6"/>
          <p:cNvSpPr/>
          <p:nvPr/>
        </p:nvSpPr>
        <p:spPr>
          <a:xfrm>
            <a:off x="204528" y="3599614"/>
            <a:ext cx="4293616" cy="2984063"/>
          </a:xfrm>
          <a:custGeom>
            <a:avLst/>
            <a:gdLst/>
            <a:ahLst/>
            <a:cxnLst/>
            <a:rect l="l" t="t" r="r" b="b"/>
            <a:pathLst>
              <a:path w="4579857" h="3183000">
                <a:moveTo>
                  <a:pt x="0" y="0"/>
                </a:moveTo>
                <a:lnTo>
                  <a:pt x="4579857" y="0"/>
                </a:lnTo>
                <a:lnTo>
                  <a:pt x="4579857" y="3183000"/>
                </a:lnTo>
                <a:lnTo>
                  <a:pt x="0" y="3183000"/>
                </a:lnTo>
                <a:lnTo>
                  <a:pt x="0" y="0"/>
                </a:lnTo>
                <a:close/>
              </a:path>
            </a:pathLst>
          </a:custGeom>
          <a:blipFill>
            <a:blip r:embed="rId6"/>
            <a:stretch>
              <a:fillRect/>
            </a:stretch>
          </a:blipFill>
        </p:spPr>
        <p:txBody>
          <a:bodyPr/>
          <a:lstStyle/>
          <a:p>
            <a:pPr defTabSz="857250">
              <a:defRPr/>
            </a:pPr>
            <a:endParaRPr lang="en-US" sz="1688">
              <a:solidFill>
                <a:prstClr val="black"/>
              </a:solidFill>
              <a:latin typeface="Calibri"/>
            </a:endParaRPr>
          </a:p>
        </p:txBody>
      </p:sp>
      <p:sp>
        <p:nvSpPr>
          <p:cNvPr id="7" name="TextBox 7"/>
          <p:cNvSpPr txBox="1"/>
          <p:nvPr/>
        </p:nvSpPr>
        <p:spPr>
          <a:xfrm>
            <a:off x="357188" y="4163248"/>
            <a:ext cx="3604788" cy="2442335"/>
          </a:xfrm>
          <a:prstGeom prst="rect">
            <a:avLst/>
          </a:prstGeom>
        </p:spPr>
        <p:txBody>
          <a:bodyPr lIns="0" tIns="0" rIns="0" bIns="0" rtlCol="0" anchor="t">
            <a:spAutoFit/>
          </a:bodyPr>
          <a:lstStyle/>
          <a:p>
            <a:pPr marL="363220" lvl="1" indent="-181610" defTabSz="857250">
              <a:lnSpc>
                <a:spcPts val="2359"/>
              </a:lnSpc>
              <a:buFont typeface="Arial"/>
              <a:buChar char="•"/>
              <a:defRPr/>
            </a:pPr>
            <a:r>
              <a:rPr lang="en-US" sz="2250" b="1">
                <a:solidFill>
                  <a:srgbClr val="000000"/>
                </a:solidFill>
                <a:ea typeface="Calibri (MS) Bold"/>
                <a:cs typeface="Calibri (MS) Bold"/>
                <a:sym typeface="Calibri (MS) Bold"/>
              </a:rPr>
              <a:t>In which areas is your child succeeding?  </a:t>
            </a:r>
            <a:endParaRPr lang="en-US" sz="2250" b="1">
              <a:solidFill>
                <a:srgbClr val="000000"/>
              </a:solidFill>
              <a:ea typeface="Calibri (MS) Bold"/>
              <a:cs typeface="Calibri (MS) Bold"/>
            </a:endParaRPr>
          </a:p>
          <a:p>
            <a:pPr marL="363220" lvl="1" indent="-181610" defTabSz="857250">
              <a:lnSpc>
                <a:spcPts val="2359"/>
              </a:lnSpc>
              <a:buFont typeface="Arial"/>
              <a:buChar char="•"/>
              <a:defRPr/>
            </a:pPr>
            <a:endParaRPr lang="en-US" sz="2250" b="1">
              <a:solidFill>
                <a:srgbClr val="000000"/>
              </a:solidFill>
              <a:ea typeface="Calibri (MS) Bold"/>
              <a:cs typeface="Calibri (MS) Bold"/>
            </a:endParaRPr>
          </a:p>
          <a:p>
            <a:pPr marL="363220" lvl="1" indent="-181610" defTabSz="857250">
              <a:lnSpc>
                <a:spcPts val="2359"/>
              </a:lnSpc>
              <a:buFont typeface="Arial"/>
              <a:buChar char="•"/>
              <a:defRPr/>
            </a:pPr>
            <a:r>
              <a:rPr lang="en-US" sz="2250" b="1">
                <a:solidFill>
                  <a:srgbClr val="000000"/>
                </a:solidFill>
                <a:ea typeface="Calibri (MS) Bold"/>
                <a:cs typeface="Calibri (MS) Bold"/>
                <a:sym typeface="Calibri (MS) Bold"/>
              </a:rPr>
              <a:t>Are there areas where your child may be struggling or need extra support?</a:t>
            </a:r>
            <a:endParaRPr lang="en-US" sz="2250" b="1">
              <a:solidFill>
                <a:srgbClr val="000000"/>
              </a:solidFill>
              <a:ea typeface="Calibri (MS) Bold"/>
              <a:cs typeface="Calibri (MS) Bold"/>
            </a:endParaRPr>
          </a:p>
          <a:p>
            <a:pPr defTabSz="857250">
              <a:lnSpc>
                <a:spcPts val="2359"/>
              </a:lnSpc>
              <a:defRPr/>
            </a:pPr>
            <a:endParaRPr lang="en-US" sz="1685" b="1">
              <a:solidFill>
                <a:srgbClr val="000000"/>
              </a:solidFill>
              <a:latin typeface="Calibri (MS) Bold"/>
              <a:ea typeface="Calibri (MS) Bold"/>
              <a:cs typeface="Calibri (MS) Bold"/>
              <a:sym typeface="Calibri (MS)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EC596"/>
        </a:solidFill>
        <a:effectLst/>
      </p:bgPr>
    </p:bg>
    <p:spTree>
      <p:nvGrpSpPr>
        <p:cNvPr id="1" name=""/>
        <p:cNvGrpSpPr/>
        <p:nvPr/>
      </p:nvGrpSpPr>
      <p:grpSpPr>
        <a:xfrm>
          <a:off x="0" y="0"/>
          <a:ext cx="0" cy="0"/>
          <a:chOff x="0" y="0"/>
          <a:chExt cx="0" cy="0"/>
        </a:xfrm>
      </p:grpSpPr>
      <p:sp>
        <p:nvSpPr>
          <p:cNvPr id="2" name="Freeform 2"/>
          <p:cNvSpPr/>
          <p:nvPr/>
        </p:nvSpPr>
        <p:spPr>
          <a:xfrm>
            <a:off x="125278" y="2720995"/>
            <a:ext cx="4548867" cy="2428828"/>
          </a:xfrm>
          <a:custGeom>
            <a:avLst/>
            <a:gdLst/>
            <a:ahLst/>
            <a:cxnLst/>
            <a:rect l="l" t="t" r="r" b="b"/>
            <a:pathLst>
              <a:path w="4852125" h="2590750">
                <a:moveTo>
                  <a:pt x="0" y="0"/>
                </a:moveTo>
                <a:lnTo>
                  <a:pt x="4852125" y="0"/>
                </a:lnTo>
                <a:lnTo>
                  <a:pt x="4852125" y="2590750"/>
                </a:lnTo>
                <a:lnTo>
                  <a:pt x="0" y="2590750"/>
                </a:lnTo>
                <a:lnTo>
                  <a:pt x="0" y="0"/>
                </a:lnTo>
                <a:close/>
              </a:path>
            </a:pathLst>
          </a:custGeom>
          <a:blipFill>
            <a:blip r:embed="rId3"/>
            <a:stretch>
              <a:fillRect/>
            </a:stretch>
          </a:blipFill>
          <a:ln w="47625" cap="sq">
            <a:solidFill>
              <a:srgbClr val="636463"/>
            </a:solidFill>
            <a:prstDash val="solid"/>
            <a:miter/>
          </a:ln>
        </p:spPr>
        <p:txBody>
          <a:bodyPr/>
          <a:lstStyle/>
          <a:p>
            <a:pPr defTabSz="857250">
              <a:defRPr/>
            </a:pPr>
            <a:endParaRPr lang="en-US" sz="1688">
              <a:solidFill>
                <a:prstClr val="black"/>
              </a:solidFill>
              <a:latin typeface="Calibri"/>
            </a:endParaRPr>
          </a:p>
        </p:txBody>
      </p:sp>
      <p:sp>
        <p:nvSpPr>
          <p:cNvPr id="3" name="Freeform 3"/>
          <p:cNvSpPr/>
          <p:nvPr/>
        </p:nvSpPr>
        <p:spPr>
          <a:xfrm>
            <a:off x="3394669" y="4450222"/>
            <a:ext cx="4664615" cy="2322922"/>
          </a:xfrm>
          <a:custGeom>
            <a:avLst/>
            <a:gdLst/>
            <a:ahLst/>
            <a:cxnLst/>
            <a:rect l="l" t="t" r="r" b="b"/>
            <a:pathLst>
              <a:path w="4975589" h="2477783">
                <a:moveTo>
                  <a:pt x="0" y="0"/>
                </a:moveTo>
                <a:lnTo>
                  <a:pt x="4975589" y="0"/>
                </a:lnTo>
                <a:lnTo>
                  <a:pt x="4975589" y="2477784"/>
                </a:lnTo>
                <a:lnTo>
                  <a:pt x="0" y="2477784"/>
                </a:lnTo>
                <a:lnTo>
                  <a:pt x="0" y="0"/>
                </a:lnTo>
                <a:close/>
              </a:path>
            </a:pathLst>
          </a:custGeom>
          <a:blipFill>
            <a:blip r:embed="rId4"/>
            <a:stretch>
              <a:fillRect/>
            </a:stretch>
          </a:blipFill>
          <a:ln w="47625" cap="sq">
            <a:solidFill>
              <a:srgbClr val="636463"/>
            </a:solidFill>
            <a:prstDash val="solid"/>
            <a:miter/>
          </a:ln>
        </p:spPr>
        <p:txBody>
          <a:bodyPr/>
          <a:lstStyle/>
          <a:p>
            <a:pPr defTabSz="857250">
              <a:defRPr/>
            </a:pPr>
            <a:endParaRPr lang="en-US" sz="1688">
              <a:solidFill>
                <a:prstClr val="black"/>
              </a:solidFill>
              <a:latin typeface="Calibri"/>
            </a:endParaRPr>
          </a:p>
        </p:txBody>
      </p:sp>
      <p:grpSp>
        <p:nvGrpSpPr>
          <p:cNvPr id="4" name="Group 4"/>
          <p:cNvGrpSpPr/>
          <p:nvPr/>
        </p:nvGrpSpPr>
        <p:grpSpPr>
          <a:xfrm>
            <a:off x="596946" y="0"/>
            <a:ext cx="2571543" cy="2638710"/>
            <a:chOff x="0" y="0"/>
            <a:chExt cx="3657306" cy="3752832"/>
          </a:xfrm>
        </p:grpSpPr>
        <p:sp>
          <p:nvSpPr>
            <p:cNvPr id="5" name="Freeform 5"/>
            <p:cNvSpPr/>
            <p:nvPr/>
          </p:nvSpPr>
          <p:spPr>
            <a:xfrm>
              <a:off x="0" y="0"/>
              <a:ext cx="3657306" cy="3752832"/>
            </a:xfrm>
            <a:custGeom>
              <a:avLst/>
              <a:gdLst/>
              <a:ahLst/>
              <a:cxnLst/>
              <a:rect l="l" t="t" r="r" b="b"/>
              <a:pathLst>
                <a:path w="3657306" h="3752832">
                  <a:moveTo>
                    <a:pt x="0" y="0"/>
                  </a:moveTo>
                  <a:lnTo>
                    <a:pt x="3657306" y="0"/>
                  </a:lnTo>
                  <a:lnTo>
                    <a:pt x="3657306" y="3752832"/>
                  </a:lnTo>
                  <a:lnTo>
                    <a:pt x="0" y="37528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6" name="TextBox 6"/>
            <p:cNvSpPr txBox="1"/>
            <p:nvPr/>
          </p:nvSpPr>
          <p:spPr>
            <a:xfrm>
              <a:off x="136701" y="2079616"/>
              <a:ext cx="3383902" cy="884299"/>
            </a:xfrm>
            <a:prstGeom prst="rect">
              <a:avLst/>
            </a:prstGeom>
          </p:spPr>
          <p:txBody>
            <a:bodyPr lIns="0" tIns="0" rIns="0" bIns="0" rtlCol="0" anchor="t">
              <a:spAutoFit/>
            </a:bodyPr>
            <a:lstStyle/>
            <a:p>
              <a:pPr algn="ctr" defTabSz="857250">
                <a:lnSpc>
                  <a:spcPts val="2512"/>
                </a:lnSpc>
                <a:defRPr/>
              </a:pPr>
              <a:r>
                <a:rPr lang="en-US" sz="1793" b="1">
                  <a:solidFill>
                    <a:srgbClr val="000000"/>
                  </a:solidFill>
                  <a:latin typeface="Calibri"/>
                  <a:ea typeface="Calibri"/>
                  <a:cs typeface="Calibri"/>
                  <a:sym typeface="Calibri (MS) Bold"/>
                </a:rPr>
                <a:t>Early Warning Signs</a:t>
              </a:r>
            </a:p>
            <a:p>
              <a:pPr algn="ctr" defTabSz="857250">
                <a:lnSpc>
                  <a:spcPts val="2512"/>
                </a:lnSpc>
                <a:spcBef>
                  <a:spcPct val="0"/>
                </a:spcBef>
                <a:defRPr/>
              </a:pPr>
              <a:r>
                <a:rPr lang="en-US" sz="1793" b="1">
                  <a:solidFill>
                    <a:srgbClr val="000000"/>
                  </a:solidFill>
                  <a:latin typeface="Calibri"/>
                  <a:ea typeface="Calibri"/>
                  <a:cs typeface="Calibri"/>
                  <a:sym typeface="Calibri (MS) Bold"/>
                </a:rPr>
                <a:t>Discussion Questions</a:t>
              </a:r>
            </a:p>
          </p:txBody>
        </p:sp>
      </p:grpSp>
      <p:sp>
        <p:nvSpPr>
          <p:cNvPr id="7" name="Freeform 7"/>
          <p:cNvSpPr/>
          <p:nvPr/>
        </p:nvSpPr>
        <p:spPr>
          <a:xfrm rot="-8370564">
            <a:off x="1017797" y="5196818"/>
            <a:ext cx="2580983" cy="1519553"/>
          </a:xfrm>
          <a:custGeom>
            <a:avLst/>
            <a:gdLst/>
            <a:ahLst/>
            <a:cxnLst/>
            <a:rect l="l" t="t" r="r" b="b"/>
            <a:pathLst>
              <a:path w="2753048" h="1620857">
                <a:moveTo>
                  <a:pt x="0" y="0"/>
                </a:moveTo>
                <a:lnTo>
                  <a:pt x="2753048" y="0"/>
                </a:lnTo>
                <a:lnTo>
                  <a:pt x="2753048" y="1620856"/>
                </a:lnTo>
                <a:lnTo>
                  <a:pt x="0" y="16208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8" name="Freeform 8"/>
          <p:cNvSpPr/>
          <p:nvPr/>
        </p:nvSpPr>
        <p:spPr>
          <a:xfrm flipH="1">
            <a:off x="4776600" y="56927"/>
            <a:ext cx="4185076" cy="4384366"/>
          </a:xfrm>
          <a:custGeom>
            <a:avLst/>
            <a:gdLst/>
            <a:ahLst/>
            <a:cxnLst/>
            <a:rect l="l" t="t" r="r" b="b"/>
            <a:pathLst>
              <a:path w="4464081" h="4676657">
                <a:moveTo>
                  <a:pt x="4464082" y="0"/>
                </a:moveTo>
                <a:lnTo>
                  <a:pt x="0" y="0"/>
                </a:lnTo>
                <a:lnTo>
                  <a:pt x="0" y="4676656"/>
                </a:lnTo>
                <a:lnTo>
                  <a:pt x="4464082" y="4676656"/>
                </a:lnTo>
                <a:lnTo>
                  <a:pt x="446408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5332821" y="591458"/>
            <a:ext cx="3025483" cy="904287"/>
          </a:xfrm>
          <a:prstGeom prst="rect">
            <a:avLst/>
          </a:prstGeom>
        </p:spPr>
        <p:txBody>
          <a:bodyPr lIns="0" tIns="0" rIns="0" bIns="0" rtlCol="0" anchor="t">
            <a:spAutoFit/>
          </a:bodyPr>
          <a:lstStyle/>
          <a:p>
            <a:pPr marL="369444" lvl="1" indent="-184722" defTabSz="857250">
              <a:lnSpc>
                <a:spcPts val="2395"/>
              </a:lnSpc>
              <a:buFont typeface="Arial"/>
              <a:buChar char="•"/>
              <a:defRPr/>
            </a:pPr>
            <a:r>
              <a:rPr lang="en-US" sz="1711" b="1">
                <a:solidFill>
                  <a:srgbClr val="000000"/>
                </a:solidFill>
                <a:latin typeface="Calibri"/>
                <a:ea typeface="Calibri"/>
                <a:cs typeface="Calibri"/>
                <a:sym typeface="Calibri (MS) Bold"/>
              </a:rPr>
              <a:t>Did you list adults you can check in with about your child's mental health? </a:t>
            </a:r>
          </a:p>
        </p:txBody>
      </p:sp>
      <p:sp>
        <p:nvSpPr>
          <p:cNvPr id="10" name="TextBox 10"/>
          <p:cNvSpPr txBox="1"/>
          <p:nvPr/>
        </p:nvSpPr>
        <p:spPr>
          <a:xfrm>
            <a:off x="5249526" y="1712692"/>
            <a:ext cx="3598887" cy="595741"/>
          </a:xfrm>
          <a:prstGeom prst="rect">
            <a:avLst/>
          </a:prstGeom>
        </p:spPr>
        <p:txBody>
          <a:bodyPr lIns="0" tIns="0" rIns="0" bIns="0" rtlCol="0" anchor="t">
            <a:spAutoFit/>
          </a:bodyPr>
          <a:lstStyle/>
          <a:p>
            <a:pPr marL="364321" lvl="1" indent="-182160" defTabSz="857250">
              <a:lnSpc>
                <a:spcPts val="2362"/>
              </a:lnSpc>
              <a:buFont typeface="Arial"/>
              <a:buChar char="•"/>
              <a:defRPr/>
            </a:pPr>
            <a:r>
              <a:rPr lang="en-US" sz="1687" b="1">
                <a:solidFill>
                  <a:srgbClr val="000000"/>
                </a:solidFill>
                <a:latin typeface="Calibri"/>
                <a:ea typeface="Calibri"/>
                <a:cs typeface="Calibri"/>
                <a:sym typeface="Calibri (MS) Bold"/>
              </a:rPr>
              <a:t>Who's on your list—teachers, coaches, family?</a:t>
            </a:r>
          </a:p>
        </p:txBody>
      </p:sp>
      <p:sp>
        <p:nvSpPr>
          <p:cNvPr id="11" name="TextBox 11"/>
          <p:cNvSpPr txBox="1"/>
          <p:nvPr/>
        </p:nvSpPr>
        <p:spPr>
          <a:xfrm>
            <a:off x="5332821" y="2512579"/>
            <a:ext cx="2841242" cy="595741"/>
          </a:xfrm>
          <a:prstGeom prst="rect">
            <a:avLst/>
          </a:prstGeom>
        </p:spPr>
        <p:txBody>
          <a:bodyPr lIns="0" tIns="0" rIns="0" bIns="0" rtlCol="0" anchor="t">
            <a:spAutoFit/>
          </a:bodyPr>
          <a:lstStyle/>
          <a:p>
            <a:pPr marL="364321" lvl="1" indent="-182160" defTabSz="857250">
              <a:lnSpc>
                <a:spcPts val="2362"/>
              </a:lnSpc>
              <a:buFont typeface="Arial"/>
              <a:buChar char="•"/>
              <a:defRPr/>
            </a:pPr>
            <a:r>
              <a:rPr lang="en-US" sz="1687" b="1">
                <a:solidFill>
                  <a:srgbClr val="000000"/>
                </a:solidFill>
                <a:latin typeface="Calibri"/>
                <a:ea typeface="Calibri"/>
                <a:cs typeface="Calibri"/>
                <a:sym typeface="Calibri (MS) Bold"/>
              </a:rPr>
              <a:t>Did anyone check in with them this week?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EC596"/>
        </a:solidFill>
        <a:effectLst/>
      </p:bgPr>
    </p:bg>
    <p:spTree>
      <p:nvGrpSpPr>
        <p:cNvPr id="1" name=""/>
        <p:cNvGrpSpPr/>
        <p:nvPr/>
      </p:nvGrpSpPr>
      <p:grpSpPr>
        <a:xfrm>
          <a:off x="0" y="0"/>
          <a:ext cx="0" cy="0"/>
          <a:chOff x="0" y="0"/>
          <a:chExt cx="0" cy="0"/>
        </a:xfrm>
      </p:grpSpPr>
      <p:grpSp>
        <p:nvGrpSpPr>
          <p:cNvPr id="2" name="Group 2"/>
          <p:cNvGrpSpPr/>
          <p:nvPr/>
        </p:nvGrpSpPr>
        <p:grpSpPr>
          <a:xfrm>
            <a:off x="596946" y="1"/>
            <a:ext cx="2571543" cy="2951249"/>
            <a:chOff x="0" y="0"/>
            <a:chExt cx="3657306" cy="4197332"/>
          </a:xfrm>
        </p:grpSpPr>
        <p:sp>
          <p:nvSpPr>
            <p:cNvPr id="3" name="Freeform 3"/>
            <p:cNvSpPr/>
            <p:nvPr/>
          </p:nvSpPr>
          <p:spPr>
            <a:xfrm>
              <a:off x="0" y="0"/>
              <a:ext cx="3657306" cy="4197332"/>
            </a:xfrm>
            <a:custGeom>
              <a:avLst/>
              <a:gdLst/>
              <a:ahLst/>
              <a:cxnLst/>
              <a:rect l="l" t="t" r="r" b="b"/>
              <a:pathLst>
                <a:path w="3657306" h="4197332">
                  <a:moveTo>
                    <a:pt x="0" y="0"/>
                  </a:moveTo>
                  <a:lnTo>
                    <a:pt x="3657306" y="0"/>
                  </a:lnTo>
                  <a:lnTo>
                    <a:pt x="3657306" y="4197332"/>
                  </a:lnTo>
                  <a:lnTo>
                    <a:pt x="0" y="4197332"/>
                  </a:lnTo>
                  <a:lnTo>
                    <a:pt x="0" y="0"/>
                  </a:lnTo>
                  <a:close/>
                </a:path>
              </a:pathLst>
            </a:custGeom>
            <a:blipFill>
              <a:blip r:embed="rId3">
                <a:extLst>
                  <a:ext uri="{96DAC541-7B7A-43D3-8B79-37D633B846F1}">
                    <asvg:svgBlip xmlns:asvg="http://schemas.microsoft.com/office/drawing/2016/SVG/main" r:embed="rId4"/>
                  </a:ext>
                </a:extLst>
              </a:blip>
              <a:stretch>
                <a:fillRect l="-5922" r="-5922"/>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136701" y="2079616"/>
              <a:ext cx="3383902" cy="1340265"/>
            </a:xfrm>
            <a:prstGeom prst="rect">
              <a:avLst/>
            </a:prstGeom>
          </p:spPr>
          <p:txBody>
            <a:bodyPr lIns="0" tIns="0" rIns="0" bIns="0" rtlCol="0" anchor="t">
              <a:spAutoFit/>
            </a:bodyPr>
            <a:lstStyle/>
            <a:p>
              <a:pPr algn="ctr" defTabSz="857250">
                <a:lnSpc>
                  <a:spcPts val="2512"/>
                </a:lnSpc>
                <a:defRPr/>
              </a:pPr>
              <a:r>
                <a:rPr lang="en-US" sz="1793" b="1">
                  <a:solidFill>
                    <a:srgbClr val="000000"/>
                  </a:solidFill>
                  <a:latin typeface="Calibri"/>
                  <a:ea typeface="Calibri"/>
                  <a:cs typeface="Calibri"/>
                  <a:sym typeface="Calibri (MS) Bold"/>
                </a:rPr>
                <a:t>Early Warning Signs</a:t>
              </a:r>
            </a:p>
            <a:p>
              <a:pPr algn="ctr" defTabSz="857250">
                <a:lnSpc>
                  <a:spcPts val="2512"/>
                </a:lnSpc>
                <a:defRPr/>
              </a:pPr>
              <a:r>
                <a:rPr lang="en-US" sz="1793" b="1">
                  <a:solidFill>
                    <a:srgbClr val="000000"/>
                  </a:solidFill>
                  <a:latin typeface="Calibri"/>
                  <a:ea typeface="Calibri"/>
                  <a:cs typeface="Calibri"/>
                  <a:sym typeface="Calibri (MS) Bold"/>
                </a:rPr>
                <a:t>Discussion Questions</a:t>
              </a:r>
            </a:p>
            <a:p>
              <a:pPr algn="ctr" defTabSz="857250">
                <a:lnSpc>
                  <a:spcPts val="2512"/>
                </a:lnSpc>
                <a:spcBef>
                  <a:spcPct val="0"/>
                </a:spcBef>
                <a:defRPr/>
              </a:pPr>
              <a:r>
                <a:rPr lang="en-US" sz="1793" b="1">
                  <a:solidFill>
                    <a:srgbClr val="000000"/>
                  </a:solidFill>
                  <a:latin typeface="Calibri"/>
                  <a:ea typeface="Calibri"/>
                  <a:cs typeface="Calibri"/>
                  <a:sym typeface="Calibri (MS) Bold"/>
                </a:rPr>
                <a:t>(continued)</a:t>
              </a:r>
            </a:p>
          </p:txBody>
        </p:sp>
      </p:grpSp>
      <p:sp>
        <p:nvSpPr>
          <p:cNvPr id="5" name="Freeform 5"/>
          <p:cNvSpPr/>
          <p:nvPr/>
        </p:nvSpPr>
        <p:spPr>
          <a:xfrm>
            <a:off x="4572000" y="485637"/>
            <a:ext cx="4293049" cy="6111101"/>
          </a:xfrm>
          <a:custGeom>
            <a:avLst/>
            <a:gdLst/>
            <a:ahLst/>
            <a:cxnLst/>
            <a:rect l="l" t="t" r="r" b="b"/>
            <a:pathLst>
              <a:path w="4579252" h="6518508">
                <a:moveTo>
                  <a:pt x="0" y="0"/>
                </a:moveTo>
                <a:lnTo>
                  <a:pt x="4579252" y="0"/>
                </a:lnTo>
                <a:lnTo>
                  <a:pt x="4579252" y="6518508"/>
                </a:lnTo>
                <a:lnTo>
                  <a:pt x="0" y="6518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6" name="Freeform 6"/>
          <p:cNvSpPr/>
          <p:nvPr/>
        </p:nvSpPr>
        <p:spPr>
          <a:xfrm>
            <a:off x="4835735" y="1135011"/>
            <a:ext cx="3657600" cy="681228"/>
          </a:xfrm>
          <a:custGeom>
            <a:avLst/>
            <a:gdLst/>
            <a:ahLst/>
            <a:cxnLst/>
            <a:rect l="l" t="t" r="r" b="b"/>
            <a:pathLst>
              <a:path w="3901440" h="726643">
                <a:moveTo>
                  <a:pt x="0" y="0"/>
                </a:moveTo>
                <a:lnTo>
                  <a:pt x="3901440" y="0"/>
                </a:lnTo>
                <a:lnTo>
                  <a:pt x="3901440" y="726643"/>
                </a:lnTo>
                <a:lnTo>
                  <a:pt x="0" y="726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7" name="Freeform 7"/>
          <p:cNvSpPr/>
          <p:nvPr/>
        </p:nvSpPr>
        <p:spPr>
          <a:xfrm flipV="1">
            <a:off x="363903" y="2951250"/>
            <a:ext cx="3610674" cy="3782611"/>
          </a:xfrm>
          <a:custGeom>
            <a:avLst/>
            <a:gdLst/>
            <a:ahLst/>
            <a:cxnLst/>
            <a:rect l="l" t="t" r="r" b="b"/>
            <a:pathLst>
              <a:path w="3851386" h="4034785">
                <a:moveTo>
                  <a:pt x="0" y="4034785"/>
                </a:moveTo>
                <a:lnTo>
                  <a:pt x="3851386" y="4034785"/>
                </a:lnTo>
                <a:lnTo>
                  <a:pt x="3851386" y="0"/>
                </a:lnTo>
                <a:lnTo>
                  <a:pt x="0" y="0"/>
                </a:lnTo>
                <a:lnTo>
                  <a:pt x="0" y="403478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8" name="TextBox 8"/>
          <p:cNvSpPr txBox="1"/>
          <p:nvPr/>
        </p:nvSpPr>
        <p:spPr>
          <a:xfrm>
            <a:off x="5061382" y="1938966"/>
            <a:ext cx="3314285" cy="3900940"/>
          </a:xfrm>
          <a:prstGeom prst="rect">
            <a:avLst/>
          </a:prstGeom>
        </p:spPr>
        <p:txBody>
          <a:bodyPr lIns="0" tIns="0" rIns="0" bIns="0" rtlCol="0" anchor="t">
            <a:spAutoFit/>
          </a:bodyPr>
          <a:lstStyle/>
          <a:p>
            <a:pPr marL="404288" lvl="1" indent="-202144" defTabSz="857250">
              <a:lnSpc>
                <a:spcPts val="1947"/>
              </a:lnSpc>
              <a:buFont typeface="Arial"/>
              <a:buChar char="•"/>
              <a:defRPr/>
            </a:pPr>
            <a:r>
              <a:rPr lang="en-US" sz="1872" b="1">
                <a:solidFill>
                  <a:srgbClr val="000000"/>
                </a:solidFill>
                <a:latin typeface="Calibri"/>
                <a:ea typeface="Calibri"/>
                <a:cs typeface="Calibri"/>
                <a:sym typeface="Calibri (MS) Bold"/>
              </a:rPr>
              <a:t>Show love and affection</a:t>
            </a:r>
          </a:p>
          <a:p>
            <a:pPr defTabSz="857250">
              <a:lnSpc>
                <a:spcPts val="1947"/>
              </a:lnSpc>
              <a:defRPr/>
            </a:pPr>
            <a:endParaRPr lang="en-US" sz="1872" b="1">
              <a:solidFill>
                <a:srgbClr val="000000"/>
              </a:solidFill>
              <a:latin typeface="Calibri"/>
              <a:ea typeface="Calibri"/>
              <a:cs typeface="Calibri"/>
              <a:sym typeface="Calibri (MS) Bold"/>
            </a:endParaRPr>
          </a:p>
          <a:p>
            <a:pPr marL="404288" lvl="1" indent="-202144" defTabSz="857250">
              <a:lnSpc>
                <a:spcPts val="1947"/>
              </a:lnSpc>
              <a:buFont typeface="Arial"/>
              <a:buChar char="•"/>
              <a:defRPr/>
            </a:pPr>
            <a:r>
              <a:rPr lang="en-US" sz="1872" b="1">
                <a:solidFill>
                  <a:srgbClr val="000000"/>
                </a:solidFill>
                <a:latin typeface="Calibri"/>
                <a:ea typeface="Calibri"/>
                <a:cs typeface="Calibri"/>
                <a:sym typeface="Calibri (MS) Bold"/>
              </a:rPr>
              <a:t>Spend focused, undistracted time together</a:t>
            </a:r>
          </a:p>
          <a:p>
            <a:pPr defTabSz="857250">
              <a:lnSpc>
                <a:spcPts val="1947"/>
              </a:lnSpc>
              <a:defRPr/>
            </a:pPr>
            <a:endParaRPr lang="en-US" sz="1872" b="1">
              <a:solidFill>
                <a:srgbClr val="000000"/>
              </a:solidFill>
              <a:latin typeface="Calibri"/>
              <a:ea typeface="Calibri"/>
              <a:cs typeface="Calibri"/>
              <a:sym typeface="Calibri (MS) Bold"/>
            </a:endParaRPr>
          </a:p>
          <a:p>
            <a:pPr marL="404288" lvl="1" indent="-202144" defTabSz="857250">
              <a:lnSpc>
                <a:spcPts val="1947"/>
              </a:lnSpc>
              <a:buFont typeface="Arial"/>
              <a:buChar char="•"/>
              <a:defRPr/>
            </a:pPr>
            <a:r>
              <a:rPr lang="en-US" sz="1872" b="1">
                <a:solidFill>
                  <a:srgbClr val="000000"/>
                </a:solidFill>
                <a:latin typeface="Calibri"/>
                <a:ea typeface="Calibri"/>
                <a:cs typeface="Calibri"/>
                <a:sym typeface="Calibri (MS) Bold"/>
              </a:rPr>
              <a:t>Encourage open conversations about feelings</a:t>
            </a:r>
          </a:p>
          <a:p>
            <a:pPr defTabSz="857250">
              <a:lnSpc>
                <a:spcPts val="1947"/>
              </a:lnSpc>
              <a:defRPr/>
            </a:pPr>
            <a:endParaRPr lang="en-US" sz="1872" b="1">
              <a:solidFill>
                <a:srgbClr val="000000"/>
              </a:solidFill>
              <a:latin typeface="Calibri"/>
              <a:ea typeface="Calibri"/>
              <a:cs typeface="Calibri"/>
              <a:sym typeface="Calibri (MS) Bold"/>
            </a:endParaRPr>
          </a:p>
          <a:p>
            <a:pPr marL="404288" lvl="1" indent="-202144" defTabSz="857250">
              <a:lnSpc>
                <a:spcPts val="1947"/>
              </a:lnSpc>
              <a:buFont typeface="Arial"/>
              <a:buChar char="•"/>
              <a:defRPr/>
            </a:pPr>
            <a:r>
              <a:rPr lang="en-US" sz="1872" b="1">
                <a:solidFill>
                  <a:srgbClr val="000000"/>
                </a:solidFill>
                <a:latin typeface="Calibri"/>
                <a:ea typeface="Calibri"/>
                <a:cs typeface="Calibri"/>
                <a:sym typeface="Calibri (MS) Bold"/>
              </a:rPr>
              <a:t>Take interest in their daily life</a:t>
            </a:r>
          </a:p>
          <a:p>
            <a:pPr defTabSz="857250">
              <a:lnSpc>
                <a:spcPts val="1947"/>
              </a:lnSpc>
              <a:defRPr/>
            </a:pPr>
            <a:endParaRPr lang="en-US" sz="1872" b="1">
              <a:solidFill>
                <a:srgbClr val="000000"/>
              </a:solidFill>
              <a:latin typeface="Calibri"/>
              <a:ea typeface="Calibri"/>
              <a:cs typeface="Calibri"/>
              <a:sym typeface="Calibri (MS) Bold"/>
            </a:endParaRPr>
          </a:p>
          <a:p>
            <a:pPr marL="404288" lvl="1" indent="-202144" defTabSz="857250">
              <a:lnSpc>
                <a:spcPts val="1947"/>
              </a:lnSpc>
              <a:buFont typeface="Arial"/>
              <a:buChar char="•"/>
              <a:defRPr/>
            </a:pPr>
            <a:r>
              <a:rPr lang="en-US" sz="1872" b="1">
                <a:solidFill>
                  <a:srgbClr val="000000"/>
                </a:solidFill>
                <a:latin typeface="Calibri"/>
                <a:ea typeface="Calibri"/>
                <a:cs typeface="Calibri"/>
                <a:sym typeface="Calibri (MS) Bold"/>
              </a:rPr>
              <a:t>Promote physical activity</a:t>
            </a:r>
          </a:p>
          <a:p>
            <a:pPr defTabSz="857250">
              <a:lnSpc>
                <a:spcPts val="1947"/>
              </a:lnSpc>
              <a:defRPr/>
            </a:pPr>
            <a:endParaRPr lang="en-US" sz="1872" b="1">
              <a:solidFill>
                <a:srgbClr val="000000"/>
              </a:solidFill>
              <a:latin typeface="Calibri"/>
              <a:ea typeface="Calibri"/>
              <a:cs typeface="Calibri"/>
              <a:sym typeface="Calibri (MS) Bold"/>
            </a:endParaRPr>
          </a:p>
          <a:p>
            <a:pPr marL="404288" lvl="1" indent="-202144" defTabSz="857250">
              <a:lnSpc>
                <a:spcPts val="1947"/>
              </a:lnSpc>
              <a:buFont typeface="Arial"/>
              <a:buChar char="•"/>
              <a:defRPr/>
            </a:pPr>
            <a:r>
              <a:rPr lang="en-US" sz="1872" b="1">
                <a:solidFill>
                  <a:srgbClr val="000000"/>
                </a:solidFill>
                <a:latin typeface="Calibri"/>
                <a:ea typeface="Calibri"/>
                <a:cs typeface="Calibri"/>
                <a:sym typeface="Calibri (MS) Bold"/>
              </a:rPr>
              <a:t>Provide nutritious meals</a:t>
            </a:r>
          </a:p>
          <a:p>
            <a:pPr defTabSz="857250">
              <a:lnSpc>
                <a:spcPts val="1947"/>
              </a:lnSpc>
              <a:defRPr/>
            </a:pPr>
            <a:endParaRPr lang="en-US" sz="1872" b="1">
              <a:solidFill>
                <a:srgbClr val="000000"/>
              </a:solidFill>
              <a:latin typeface="Calibri"/>
              <a:ea typeface="Calibri"/>
              <a:cs typeface="Calibri"/>
              <a:sym typeface="Calibri (MS) Bold"/>
            </a:endParaRPr>
          </a:p>
          <a:p>
            <a:pPr marL="404288" lvl="1" indent="-202144" defTabSz="857250">
              <a:lnSpc>
                <a:spcPts val="1947"/>
              </a:lnSpc>
              <a:buFont typeface="Arial"/>
              <a:buChar char="•"/>
              <a:defRPr/>
            </a:pPr>
            <a:r>
              <a:rPr lang="en-US" sz="1872" b="1">
                <a:solidFill>
                  <a:srgbClr val="000000"/>
                </a:solidFill>
                <a:latin typeface="Calibri"/>
                <a:ea typeface="Calibri"/>
                <a:cs typeface="Calibri"/>
                <a:sym typeface="Calibri (MS) Bold"/>
              </a:rPr>
              <a:t>Ensure they get enough sleep</a:t>
            </a:r>
          </a:p>
        </p:txBody>
      </p:sp>
      <p:sp>
        <p:nvSpPr>
          <p:cNvPr id="9" name="TextBox 9"/>
          <p:cNvSpPr txBox="1"/>
          <p:nvPr/>
        </p:nvSpPr>
        <p:spPr>
          <a:xfrm>
            <a:off x="5061382" y="605433"/>
            <a:ext cx="3206306" cy="720518"/>
          </a:xfrm>
          <a:prstGeom prst="rect">
            <a:avLst/>
          </a:prstGeom>
        </p:spPr>
        <p:txBody>
          <a:bodyPr lIns="0" tIns="0" rIns="0" bIns="0" rtlCol="0" anchor="t">
            <a:spAutoFit/>
          </a:bodyPr>
          <a:lstStyle/>
          <a:p>
            <a:pPr algn="ctr" defTabSz="857250">
              <a:lnSpc>
                <a:spcPts val="2884"/>
              </a:lnSpc>
              <a:spcBef>
                <a:spcPct val="0"/>
              </a:spcBef>
              <a:defRPr/>
            </a:pPr>
            <a:r>
              <a:rPr lang="en-US" sz="2060" b="1">
                <a:solidFill>
                  <a:srgbClr val="000000"/>
                </a:solidFill>
                <a:latin typeface="Calibri"/>
                <a:ea typeface="Calibri"/>
                <a:cs typeface="Calibri"/>
                <a:sym typeface="Calibri (MS) Bold"/>
              </a:rPr>
              <a:t>Ways to Support Your Child's Mental Health:</a:t>
            </a:r>
          </a:p>
        </p:txBody>
      </p:sp>
      <p:sp>
        <p:nvSpPr>
          <p:cNvPr id="10" name="TextBox 10"/>
          <p:cNvSpPr txBox="1"/>
          <p:nvPr/>
        </p:nvSpPr>
        <p:spPr>
          <a:xfrm>
            <a:off x="685800" y="4287160"/>
            <a:ext cx="2926408" cy="1826782"/>
          </a:xfrm>
          <a:prstGeom prst="rect">
            <a:avLst/>
          </a:prstGeom>
        </p:spPr>
        <p:txBody>
          <a:bodyPr lIns="0" tIns="0" rIns="0" bIns="0" rtlCol="0" anchor="t">
            <a:spAutoFit/>
          </a:bodyPr>
          <a:lstStyle/>
          <a:p>
            <a:pPr marL="363807" lvl="1" indent="-181904" defTabSz="857250">
              <a:lnSpc>
                <a:spcPts val="2359"/>
              </a:lnSpc>
              <a:buFont typeface="Arial"/>
              <a:buChar char="•"/>
              <a:defRPr/>
            </a:pPr>
            <a:r>
              <a:rPr lang="en-US" sz="1685" b="1">
                <a:solidFill>
                  <a:srgbClr val="000000"/>
                </a:solidFill>
                <a:latin typeface="Calibri"/>
                <a:ea typeface="Calibri"/>
                <a:cs typeface="Calibri"/>
                <a:sym typeface="Calibri (MS) Bold"/>
              </a:rPr>
              <a:t>Which of these do you often practice with your child?</a:t>
            </a:r>
          </a:p>
          <a:p>
            <a:pPr defTabSz="857250">
              <a:lnSpc>
                <a:spcPts val="2359"/>
              </a:lnSpc>
              <a:defRPr/>
            </a:pPr>
            <a:endParaRPr lang="en-US" sz="1685" b="1">
              <a:solidFill>
                <a:srgbClr val="000000"/>
              </a:solidFill>
              <a:latin typeface="Calibri"/>
              <a:ea typeface="Calibri"/>
              <a:cs typeface="Calibri"/>
              <a:sym typeface="Calibri (MS) Bold"/>
            </a:endParaRPr>
          </a:p>
          <a:p>
            <a:pPr marL="363807" lvl="1" indent="-181904" defTabSz="857250">
              <a:lnSpc>
                <a:spcPts val="2359"/>
              </a:lnSpc>
              <a:buFont typeface="Arial"/>
              <a:buChar char="•"/>
              <a:defRPr/>
            </a:pPr>
            <a:r>
              <a:rPr lang="en-US" sz="1685" b="1">
                <a:solidFill>
                  <a:srgbClr val="000000"/>
                </a:solidFill>
                <a:latin typeface="Calibri"/>
                <a:ea typeface="Calibri"/>
                <a:cs typeface="Calibri"/>
                <a:sym typeface="Calibri (MS) Bold"/>
              </a:rPr>
              <a:t>How would you like to offer more mental health support?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446994" y="1"/>
            <a:ext cx="8282668" cy="1501284"/>
          </a:xfrm>
          <a:prstGeom prst="rect">
            <a:avLst/>
          </a:prstGeom>
          <a:ln>
            <a:noFill/>
          </a:ln>
        </p:spPr>
        <p:txBody>
          <a:bodyPr vert="horz" lIns="85725" tIns="42863" rIns="85725" bIns="42863" rtlCol="0" anchor="b">
            <a:normAutofit/>
          </a:bodyPr>
          <a:lstStyle/>
          <a:p>
            <a:pPr indent="-214313" algn="ctr" defTabSz="857250">
              <a:lnSpc>
                <a:spcPct val="90000"/>
              </a:lnSpc>
              <a:spcBef>
                <a:spcPct val="0"/>
              </a:spcBef>
              <a:spcAft>
                <a:spcPts val="563"/>
              </a:spcAft>
              <a:defRPr/>
            </a:pPr>
            <a:r>
              <a:rPr lang="en-US" sz="5250">
                <a:solidFill>
                  <a:prstClr val="black"/>
                </a:solidFill>
                <a:latin typeface="Calibri"/>
                <a:ea typeface="Calibri" panose="020F0502020204030204" pitchFamily="34" charset="0"/>
                <a:cs typeface="Calibri" panose="020F0502020204030204" pitchFamily="34" charset="0"/>
              </a:rPr>
              <a:t>Homework</a:t>
            </a:r>
            <a:r>
              <a:rPr lang="en-US" sz="5250" b="1">
                <a:solidFill>
                  <a:prstClr val="black"/>
                </a:solidFill>
                <a:latin typeface="Calibri"/>
                <a:ea typeface="Calibri" panose="020F0502020204030204" pitchFamily="34" charset="0"/>
                <a:cs typeface="Calibri" panose="020F0502020204030204" pitchFamily="34" charset="0"/>
              </a:rPr>
              <a:t> </a:t>
            </a:r>
          </a:p>
          <a:p>
            <a:pPr indent="-214313" algn="ctr" defTabSz="857250">
              <a:lnSpc>
                <a:spcPct val="90000"/>
              </a:lnSpc>
              <a:spcBef>
                <a:spcPct val="0"/>
              </a:spcBef>
              <a:spcAft>
                <a:spcPts val="563"/>
              </a:spcAft>
              <a:defRPr/>
            </a:pPr>
            <a:r>
              <a:rPr lang="en-US" sz="1875" b="1" i="1" u="sng">
                <a:solidFill>
                  <a:prstClr val="black"/>
                </a:solidFill>
                <a:latin typeface="Calibri"/>
                <a:ea typeface="Calibri" panose="020F0502020204030204" pitchFamily="34" charset="0"/>
                <a:cs typeface="Calibri" panose="020F0502020204030204" pitchFamily="34" charset="0"/>
              </a:rPr>
              <a:t>Complete Modules 5 and 6: Working Together and Growing as a Family &amp; </a:t>
            </a:r>
          </a:p>
          <a:p>
            <a:pPr indent="-214313" algn="ctr" defTabSz="857250">
              <a:lnSpc>
                <a:spcPct val="90000"/>
              </a:lnSpc>
              <a:spcBef>
                <a:spcPct val="0"/>
              </a:spcBef>
              <a:spcAft>
                <a:spcPts val="563"/>
              </a:spcAft>
              <a:defRPr/>
            </a:pPr>
            <a:r>
              <a:rPr lang="en-US" sz="1875" b="1" i="1" u="sng">
                <a:solidFill>
                  <a:prstClr val="black"/>
                </a:solidFill>
                <a:latin typeface="Calibri"/>
                <a:ea typeface="Calibri" panose="020F0502020204030204" pitchFamily="34" charset="0"/>
                <a:cs typeface="Calibri" panose="020F0502020204030204" pitchFamily="34" charset="0"/>
              </a:rPr>
              <a:t>Setting Expectations and Encouraging Personal Growth </a:t>
            </a: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defTabSz="857250">
              <a:defRPr/>
            </a:pPr>
            <a:endParaRPr lang="en-US" sz="1688">
              <a:solidFill>
                <a:prstClr val="black"/>
              </a:solidFill>
              <a:latin typeface="Calibri"/>
            </a:endParaRPr>
          </a:p>
        </p:txBody>
      </p:sp>
      <p:sp>
        <p:nvSpPr>
          <p:cNvPr id="12" name="TextBox 11">
            <a:extLst>
              <a:ext uri="{FF2B5EF4-FFF2-40B4-BE49-F238E27FC236}">
                <a16:creationId xmlns:a16="http://schemas.microsoft.com/office/drawing/2014/main" id="{C9ACF2D8-2F0D-C7CB-75D7-2D82AE6523CA}"/>
              </a:ext>
            </a:extLst>
          </p:cNvPr>
          <p:cNvSpPr txBox="1"/>
          <p:nvPr/>
        </p:nvSpPr>
        <p:spPr>
          <a:xfrm>
            <a:off x="5685853" y="2034727"/>
            <a:ext cx="3489451" cy="352084"/>
          </a:xfrm>
          <a:prstGeom prst="rect">
            <a:avLst/>
          </a:prstGeom>
          <a:noFill/>
        </p:spPr>
        <p:txBody>
          <a:bodyPr wrap="square" rtlCol="0">
            <a:spAutoFit/>
          </a:bodyPr>
          <a:lstStyle/>
          <a:p>
            <a:pPr marL="267891" indent="-267891" defTabSz="857250">
              <a:buFont typeface="Wingdings" panose="05000000000000000000" pitchFamily="2" charset="2"/>
              <a:buChar char="Ø"/>
              <a:defRPr/>
            </a:pPr>
            <a:r>
              <a:rPr lang="en-US" sz="1688" b="1">
                <a:solidFill>
                  <a:prstClr val="black"/>
                </a:solidFill>
                <a:latin typeface="Calibri"/>
              </a:rPr>
              <a:t>Complete workbook questions</a:t>
            </a:r>
          </a:p>
        </p:txBody>
      </p:sp>
      <p:pic>
        <p:nvPicPr>
          <p:cNvPr id="14" name="Picture 13" descr="A screenshot of a computer&#10;&#10;Description automatically generated">
            <a:extLst>
              <a:ext uri="{FF2B5EF4-FFF2-40B4-BE49-F238E27FC236}">
                <a16:creationId xmlns:a16="http://schemas.microsoft.com/office/drawing/2014/main" id="{EAB1B338-BE91-2688-C79F-E62AFED45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794" y="1970593"/>
            <a:ext cx="4971161" cy="3466598"/>
          </a:xfrm>
          <a:prstGeom prst="rect">
            <a:avLst/>
          </a:prstGeom>
          <a:ln w="28575">
            <a:solidFill>
              <a:schemeClr val="accent3"/>
            </a:solidFill>
          </a:ln>
        </p:spPr>
      </p:pic>
      <p:sp>
        <p:nvSpPr>
          <p:cNvPr id="11" name="TextBox 10">
            <a:extLst>
              <a:ext uri="{FF2B5EF4-FFF2-40B4-BE49-F238E27FC236}">
                <a16:creationId xmlns:a16="http://schemas.microsoft.com/office/drawing/2014/main" id="{2E7DD637-70B5-C48B-6D5C-D5C33D54810A}"/>
              </a:ext>
            </a:extLst>
          </p:cNvPr>
          <p:cNvSpPr txBox="1"/>
          <p:nvPr/>
        </p:nvSpPr>
        <p:spPr>
          <a:xfrm>
            <a:off x="-2041" y="1551089"/>
            <a:ext cx="3196318" cy="352084"/>
          </a:xfrm>
          <a:prstGeom prst="rect">
            <a:avLst/>
          </a:prstGeom>
          <a:noFill/>
        </p:spPr>
        <p:txBody>
          <a:bodyPr wrap="square" rtlCol="0">
            <a:spAutoFit/>
          </a:bodyPr>
          <a:lstStyle/>
          <a:p>
            <a:pPr marL="267891" indent="-267891" algn="ctr" defTabSz="857250">
              <a:buFont typeface="Wingdings" panose="05000000000000000000" pitchFamily="2" charset="2"/>
              <a:buChar char="Ø"/>
              <a:defRPr/>
            </a:pPr>
            <a:r>
              <a:rPr lang="en-US" sz="1688" b="1">
                <a:solidFill>
                  <a:prstClr val="black"/>
                </a:solidFill>
                <a:latin typeface="Calibri"/>
              </a:rPr>
              <a:t>View online modules</a:t>
            </a:r>
          </a:p>
        </p:txBody>
      </p:sp>
      <p:sp>
        <p:nvSpPr>
          <p:cNvPr id="6" name="Freeform 6">
            <a:extLst>
              <a:ext uri="{FF2B5EF4-FFF2-40B4-BE49-F238E27FC236}">
                <a16:creationId xmlns:a16="http://schemas.microsoft.com/office/drawing/2014/main" id="{5086F123-88C8-A35C-1C8D-DDC30D36C413}"/>
              </a:ext>
            </a:extLst>
          </p:cNvPr>
          <p:cNvSpPr/>
          <p:nvPr/>
        </p:nvSpPr>
        <p:spPr>
          <a:xfrm rot="7035589" flipH="1">
            <a:off x="1353650" y="2953653"/>
            <a:ext cx="771259" cy="78848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16" name="Freeform 6">
            <a:extLst>
              <a:ext uri="{FF2B5EF4-FFF2-40B4-BE49-F238E27FC236}">
                <a16:creationId xmlns:a16="http://schemas.microsoft.com/office/drawing/2014/main" id="{03096C7C-11C5-F0CA-092D-A166FF312BFD}"/>
              </a:ext>
            </a:extLst>
          </p:cNvPr>
          <p:cNvSpPr/>
          <p:nvPr/>
        </p:nvSpPr>
        <p:spPr>
          <a:xfrm rot="9960788" flipH="1">
            <a:off x="1544643" y="3292415"/>
            <a:ext cx="590065" cy="136796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7">
            <a:extLst>
              <a:ext uri="{28A0092B-C50C-407E-A947-70E740481C1C}">
                <a14:useLocalDpi xmlns:a14="http://schemas.microsoft.com/office/drawing/2010/main" val="0"/>
              </a:ext>
            </a:extLst>
          </a:blip>
          <a:srcRect l="3093" t="167" r="-2212" b="-167"/>
          <a:stretch>
            <a:fillRect/>
          </a:stretch>
        </p:blipFill>
        <p:spPr>
          <a:xfrm>
            <a:off x="5814651" y="2475555"/>
            <a:ext cx="2915011" cy="3880258"/>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3" name="Oval 12">
            <a:extLst>
              <a:ext uri="{FF2B5EF4-FFF2-40B4-BE49-F238E27FC236}">
                <a16:creationId xmlns:a16="http://schemas.microsoft.com/office/drawing/2014/main" id="{0097D697-02F5-6A7B-EAED-F59633610CE2}"/>
              </a:ext>
            </a:extLst>
          </p:cNvPr>
          <p:cNvSpPr/>
          <p:nvPr/>
        </p:nvSpPr>
        <p:spPr>
          <a:xfrm>
            <a:off x="8415624" y="6155917"/>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19962891" flipV="1">
            <a:off x="4977480" y="5879725"/>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pic>
        <p:nvPicPr>
          <p:cNvPr id="3" name="Picture 2">
            <a:extLst>
              <a:ext uri="{FF2B5EF4-FFF2-40B4-BE49-F238E27FC236}">
                <a16:creationId xmlns:a16="http://schemas.microsoft.com/office/drawing/2014/main" id="{61358002-EEB3-4355-DE5D-37B8BC6A3CF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266366" y="2571750"/>
            <a:ext cx="3136583" cy="2865441"/>
          </a:xfrm>
          <a:prstGeom prst="rect">
            <a:avLst/>
          </a:prstGeom>
        </p:spPr>
      </p:pic>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8">
              <a:extLst>
                <a:ext uri="{96DAC541-7B7A-43D3-8B79-37D633B846F1}">
                  <asvg:svgBlip xmlns:asvg="http://schemas.microsoft.com/office/drawing/2016/SVG/main" r:embed="rId11"/>
                </a:ext>
              </a:extLst>
            </a:blip>
            <a:stretch>
              <a:fillRect/>
            </a:stretch>
          </a:blipFill>
        </p:spPr>
        <p:txBody>
          <a:bodyPr/>
          <a:lstStyle/>
          <a:p>
            <a:pPr defTabSz="857250">
              <a:defRPr/>
            </a:pPr>
            <a:endParaRPr lang="en-US" sz="1688">
              <a:solidFill>
                <a:prstClr val="black"/>
              </a:solidFill>
              <a:latin typeface="Calibri"/>
            </a:endParaRPr>
          </a:p>
        </p:txBody>
      </p:sp>
    </p:spTree>
    <p:extLst>
      <p:ext uri="{BB962C8B-B14F-4D97-AF65-F5344CB8AC3E}">
        <p14:creationId xmlns:p14="http://schemas.microsoft.com/office/powerpoint/2010/main" val="3360647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857750" y="4576980"/>
            <a:ext cx="3374503" cy="1313886"/>
          </a:xfrm>
          <a:prstGeom prst="rect">
            <a:avLst/>
          </a:prstGeom>
        </p:spPr>
        <p:txBody>
          <a:bodyPr wrap="square" lIns="0" tIns="0" rIns="0" bIns="0" rtlCol="0" anchor="t">
            <a:spAutoFit/>
          </a:bodyPr>
          <a:lstStyle/>
          <a:p>
            <a:pPr algn="ctr" defTabSz="857250">
              <a:lnSpc>
                <a:spcPts val="2628"/>
              </a:lnSpc>
              <a:defRPr/>
            </a:pPr>
            <a:r>
              <a:rPr lang="en-US" sz="1877" b="1">
                <a:solidFill>
                  <a:srgbClr val="000000"/>
                </a:solidFill>
                <a:latin typeface="Calibri"/>
              </a:rPr>
              <a:t>Thank you for participating today. </a:t>
            </a:r>
          </a:p>
          <a:p>
            <a:pPr algn="ctr" defTabSz="857250">
              <a:lnSpc>
                <a:spcPts val="2628"/>
              </a:lnSpc>
              <a:defRPr/>
            </a:pPr>
            <a:r>
              <a:rPr lang="en-US" sz="1877" b="1">
                <a:solidFill>
                  <a:srgbClr val="000000"/>
                </a:solidFill>
                <a:latin typeface="Calibri"/>
              </a:rPr>
              <a:t>Please reach out with any questions or concerns. </a:t>
            </a:r>
          </a:p>
          <a:p>
            <a:pPr algn="ctr" defTabSz="857250">
              <a:lnSpc>
                <a:spcPts val="2628"/>
              </a:lnSpc>
              <a:spcBef>
                <a:spcPct val="0"/>
              </a:spcBef>
              <a:defRPr/>
            </a:pPr>
            <a:r>
              <a:rPr lang="en-US" sz="1877" b="1">
                <a:solidFill>
                  <a:srgbClr val="000000"/>
                </a:solidFill>
                <a:latin typeface="Calibri"/>
              </a:rPr>
              <a:t>See you next week!</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pPr>
              <a:r>
                <a:rPr lang="en-US" sz="2900" b="1">
                  <a:solidFill>
                    <a:srgbClr val="2C251E"/>
                  </a:solidFill>
                  <a:latin typeface="Calibri"/>
                  <a:ea typeface="Calibri"/>
                  <a:cs typeface="Calibri"/>
                </a:rPr>
                <a:t>Meeting 4</a:t>
              </a:r>
            </a:p>
          </p:txBody>
        </p:sp>
      </p:grpSp>
      <p:pic>
        <p:nvPicPr>
          <p:cNvPr id="6" name="Picture 5">
            <a:extLst>
              <a:ext uri="{FF2B5EF4-FFF2-40B4-BE49-F238E27FC236}">
                <a16:creationId xmlns:a16="http://schemas.microsoft.com/office/drawing/2014/main" id="{C3B6D121-B6C3-0529-E893-0F205D0145D8}"/>
              </a:ext>
            </a:extLst>
          </p:cNvPr>
          <p:cNvPicPr>
            <a:picLocks noChangeAspect="1"/>
          </p:cNvPicPr>
          <p:nvPr/>
        </p:nvPicPr>
        <p:blipFill>
          <a:blip r:embed="rId8"/>
          <a:stretch>
            <a:fillRect/>
          </a:stretch>
        </p:blipFill>
        <p:spPr>
          <a:xfrm>
            <a:off x="86880" y="2416120"/>
            <a:ext cx="6858594" cy="1360288"/>
          </a:xfrm>
          <a:prstGeom prst="rect">
            <a:avLst/>
          </a:prstGeom>
        </p:spPr>
      </p:pic>
      <p:sp>
        <p:nvSpPr>
          <p:cNvPr id="11" name="TextBox 10">
            <a:extLst>
              <a:ext uri="{FF2B5EF4-FFF2-40B4-BE49-F238E27FC236}">
                <a16:creationId xmlns:a16="http://schemas.microsoft.com/office/drawing/2014/main" id="{29014F0C-EF32-8393-3E3F-5B547F40A146}"/>
              </a:ext>
            </a:extLst>
          </p:cNvPr>
          <p:cNvSpPr txBox="1"/>
          <p:nvPr/>
        </p:nvSpPr>
        <p:spPr>
          <a:xfrm>
            <a:off x="463609" y="3707764"/>
            <a:ext cx="6199620" cy="602088"/>
          </a:xfrm>
          <a:prstGeom prst="rect">
            <a:avLst/>
          </a:prstGeom>
        </p:spPr>
        <p:txBody>
          <a:bodyPr wrap="square"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program for parents and caregivers of adolescents ages 10 to 18 years old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9144000" cy="6858000"/>
          </a:xfrm>
          <a:custGeom>
            <a:avLst/>
            <a:gdLst/>
            <a:ahLst/>
            <a:cxnLst/>
            <a:rect l="l" t="t" r="r" b="b"/>
            <a:pathLst>
              <a:path w="9753600" h="7315200">
                <a:moveTo>
                  <a:pt x="9753600" y="0"/>
                </a:moveTo>
                <a:lnTo>
                  <a:pt x="0" y="0"/>
                </a:lnTo>
                <a:lnTo>
                  <a:pt x="0" y="7315200"/>
                </a:lnTo>
                <a:lnTo>
                  <a:pt x="9753600" y="7315200"/>
                </a:lnTo>
                <a:lnTo>
                  <a:pt x="9753600" y="0"/>
                </a:lnTo>
                <a:close/>
              </a:path>
            </a:pathLst>
          </a:custGeom>
          <a:blipFill>
            <a:blip r:embed="rId3"/>
            <a:stretch>
              <a:fillRect l="-14942"/>
            </a:stretch>
          </a:blipFill>
        </p:spPr>
        <p:txBody>
          <a:bodyPr/>
          <a:lstStyle/>
          <a:p>
            <a:pPr defTabSz="857250"/>
            <a:endParaRPr lang="en-US" sz="1688">
              <a:solidFill>
                <a:prstClr val="black"/>
              </a:solidFill>
              <a:latin typeface="Calibri"/>
            </a:endParaRPr>
          </a:p>
        </p:txBody>
      </p:sp>
      <p:sp>
        <p:nvSpPr>
          <p:cNvPr id="3" name="Freeform 3"/>
          <p:cNvSpPr/>
          <p:nvPr/>
        </p:nvSpPr>
        <p:spPr>
          <a:xfrm>
            <a:off x="-116060" y="5083276"/>
            <a:ext cx="3555476" cy="2366614"/>
          </a:xfrm>
          <a:custGeom>
            <a:avLst/>
            <a:gdLst/>
            <a:ahLst/>
            <a:cxnLst/>
            <a:rect l="l" t="t" r="r" b="b"/>
            <a:pathLst>
              <a:path w="3792508" h="2524388">
                <a:moveTo>
                  <a:pt x="0" y="0"/>
                </a:moveTo>
                <a:lnTo>
                  <a:pt x="3792508" y="0"/>
                </a:lnTo>
                <a:lnTo>
                  <a:pt x="3792508" y="2524388"/>
                </a:lnTo>
                <a:lnTo>
                  <a:pt x="0" y="2524388"/>
                </a:lnTo>
                <a:lnTo>
                  <a:pt x="0" y="0"/>
                </a:lnTo>
                <a:close/>
              </a:path>
            </a:pathLst>
          </a:custGeom>
          <a:blipFill>
            <a:blip r:embed="rId4"/>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a:off x="-116060" y="3804600"/>
            <a:ext cx="3555476" cy="2366614"/>
          </a:xfrm>
          <a:custGeom>
            <a:avLst/>
            <a:gdLst/>
            <a:ahLst/>
            <a:cxnLst/>
            <a:rect l="l" t="t" r="r" b="b"/>
            <a:pathLst>
              <a:path w="3792508" h="2524388">
                <a:moveTo>
                  <a:pt x="0" y="0"/>
                </a:moveTo>
                <a:lnTo>
                  <a:pt x="3792508" y="0"/>
                </a:lnTo>
                <a:lnTo>
                  <a:pt x="3792508" y="2524389"/>
                </a:lnTo>
                <a:lnTo>
                  <a:pt x="0" y="2524389"/>
                </a:lnTo>
                <a:lnTo>
                  <a:pt x="0" y="0"/>
                </a:lnTo>
                <a:close/>
              </a:path>
            </a:pathLst>
          </a:custGeom>
          <a:blipFill>
            <a:blip r:embed="rId4"/>
            <a:stretch>
              <a:fillRect/>
            </a:stretch>
          </a:blipFill>
        </p:spPr>
        <p:txBody>
          <a:bodyPr/>
          <a:lstStyle/>
          <a:p>
            <a:pPr defTabSz="857250"/>
            <a:endParaRPr lang="en-US" sz="1688">
              <a:solidFill>
                <a:prstClr val="black"/>
              </a:solidFill>
              <a:latin typeface="Calibri"/>
            </a:endParaRPr>
          </a:p>
        </p:txBody>
      </p:sp>
      <p:sp>
        <p:nvSpPr>
          <p:cNvPr id="5" name="Freeform 5"/>
          <p:cNvSpPr/>
          <p:nvPr/>
        </p:nvSpPr>
        <p:spPr>
          <a:xfrm>
            <a:off x="-116060" y="2621293"/>
            <a:ext cx="3555476" cy="2366614"/>
          </a:xfrm>
          <a:custGeom>
            <a:avLst/>
            <a:gdLst/>
            <a:ahLst/>
            <a:cxnLst/>
            <a:rect l="l" t="t" r="r" b="b"/>
            <a:pathLst>
              <a:path w="3792508" h="2524388">
                <a:moveTo>
                  <a:pt x="0" y="0"/>
                </a:moveTo>
                <a:lnTo>
                  <a:pt x="3792508" y="0"/>
                </a:lnTo>
                <a:lnTo>
                  <a:pt x="3792508" y="2524388"/>
                </a:lnTo>
                <a:lnTo>
                  <a:pt x="0" y="2524388"/>
                </a:lnTo>
                <a:lnTo>
                  <a:pt x="0" y="0"/>
                </a:lnTo>
                <a:close/>
              </a:path>
            </a:pathLst>
          </a:custGeom>
          <a:blipFill>
            <a:blip r:embed="rId4"/>
            <a:stretch>
              <a:fillRect/>
            </a:stretch>
          </a:blipFill>
        </p:spPr>
        <p:txBody>
          <a:bodyPr/>
          <a:lstStyle/>
          <a:p>
            <a:pPr defTabSz="857250"/>
            <a:endParaRPr lang="en-US" sz="1688">
              <a:solidFill>
                <a:prstClr val="black"/>
              </a:solidFill>
              <a:latin typeface="Calibri"/>
            </a:endParaRPr>
          </a:p>
        </p:txBody>
      </p:sp>
      <p:sp>
        <p:nvSpPr>
          <p:cNvPr id="6" name="Freeform 6"/>
          <p:cNvSpPr/>
          <p:nvPr/>
        </p:nvSpPr>
        <p:spPr>
          <a:xfrm>
            <a:off x="-116060" y="1432667"/>
            <a:ext cx="3555476" cy="2166147"/>
          </a:xfrm>
          <a:custGeom>
            <a:avLst/>
            <a:gdLst/>
            <a:ahLst/>
            <a:cxnLst/>
            <a:rect l="l" t="t" r="r" b="b"/>
            <a:pathLst>
              <a:path w="3792508" h="2310557">
                <a:moveTo>
                  <a:pt x="0" y="0"/>
                </a:moveTo>
                <a:lnTo>
                  <a:pt x="3792508" y="0"/>
                </a:lnTo>
                <a:lnTo>
                  <a:pt x="3792508" y="2310557"/>
                </a:lnTo>
                <a:lnTo>
                  <a:pt x="0" y="2310557"/>
                </a:lnTo>
                <a:lnTo>
                  <a:pt x="0" y="0"/>
                </a:lnTo>
                <a:close/>
              </a:path>
            </a:pathLst>
          </a:custGeom>
          <a:blipFill>
            <a:blip r:embed="rId4"/>
            <a:stretch>
              <a:fillRect b="-9254"/>
            </a:stretch>
          </a:blipFill>
        </p:spPr>
        <p:txBody>
          <a:bodyPr/>
          <a:lstStyle/>
          <a:p>
            <a:pPr defTabSz="857250"/>
            <a:endParaRPr lang="en-US" sz="1688">
              <a:solidFill>
                <a:prstClr val="black"/>
              </a:solidFill>
              <a:latin typeface="Calibri"/>
            </a:endParaRPr>
          </a:p>
        </p:txBody>
      </p:sp>
      <p:grpSp>
        <p:nvGrpSpPr>
          <p:cNvPr id="7" name="Group 7"/>
          <p:cNvGrpSpPr/>
          <p:nvPr/>
        </p:nvGrpSpPr>
        <p:grpSpPr>
          <a:xfrm>
            <a:off x="0" y="-474790"/>
            <a:ext cx="3581044" cy="2705459"/>
            <a:chOff x="0" y="0"/>
            <a:chExt cx="5093040" cy="3847764"/>
          </a:xfrm>
        </p:grpSpPr>
        <p:sp>
          <p:nvSpPr>
            <p:cNvPr id="8" name="Freeform 8"/>
            <p:cNvSpPr/>
            <p:nvPr/>
          </p:nvSpPr>
          <p:spPr>
            <a:xfrm>
              <a:off x="0" y="0"/>
              <a:ext cx="5093040" cy="3847764"/>
            </a:xfrm>
            <a:custGeom>
              <a:avLst/>
              <a:gdLst/>
              <a:ahLst/>
              <a:cxnLst/>
              <a:rect l="l" t="t" r="r" b="b"/>
              <a:pathLst>
                <a:path w="5093040" h="3847764">
                  <a:moveTo>
                    <a:pt x="0" y="0"/>
                  </a:moveTo>
                  <a:lnTo>
                    <a:pt x="5093040" y="0"/>
                  </a:lnTo>
                  <a:lnTo>
                    <a:pt x="5093040" y="3847764"/>
                  </a:lnTo>
                  <a:lnTo>
                    <a:pt x="0" y="3847764"/>
                  </a:lnTo>
                  <a:lnTo>
                    <a:pt x="0" y="0"/>
                  </a:lnTo>
                  <a:close/>
                </a:path>
              </a:pathLst>
            </a:custGeom>
            <a:blipFill>
              <a:blip r:embed="rId4"/>
              <a:stretch>
                <a:fillRect l="-29760" r="-21931" b="-33521"/>
              </a:stretch>
            </a:blipFill>
          </p:spPr>
          <p:txBody>
            <a:bodyPr/>
            <a:lstStyle/>
            <a:p>
              <a:pPr defTabSz="857250"/>
              <a:endParaRPr lang="en-US" sz="1688">
                <a:solidFill>
                  <a:prstClr val="black"/>
                </a:solidFill>
                <a:latin typeface="Calibri"/>
              </a:endParaRPr>
            </a:p>
          </p:txBody>
        </p:sp>
        <p:sp>
          <p:nvSpPr>
            <p:cNvPr id="9" name="TextBox 9"/>
            <p:cNvSpPr txBox="1"/>
            <p:nvPr/>
          </p:nvSpPr>
          <p:spPr>
            <a:xfrm>
              <a:off x="51201" y="1589658"/>
              <a:ext cx="4723999" cy="1196635"/>
            </a:xfrm>
            <a:prstGeom prst="rect">
              <a:avLst/>
            </a:prstGeom>
          </p:spPr>
          <p:txBody>
            <a:bodyPr lIns="0" tIns="0" rIns="0" bIns="0" rtlCol="0" anchor="t">
              <a:spAutoFit/>
            </a:bodyPr>
            <a:lstStyle/>
            <a:p>
              <a:pPr algn="ctr" defTabSz="857250">
                <a:lnSpc>
                  <a:spcPts val="6953"/>
                </a:lnSpc>
                <a:spcBef>
                  <a:spcPct val="0"/>
                </a:spcBef>
                <a:defRPr/>
              </a:pPr>
              <a:r>
                <a:rPr lang="en-US" sz="4966" b="1" i="1">
                  <a:solidFill>
                    <a:srgbClr val="000000"/>
                  </a:solidFill>
                  <a:latin typeface="Calibri"/>
                  <a:ea typeface="Calibri (MS) Bold Italics"/>
                  <a:cs typeface="Calibri (MS) Bold Italics"/>
                  <a:sym typeface="Calibri (MS) Bold Italics"/>
                </a:rPr>
                <a:t>Overview</a:t>
              </a:r>
            </a:p>
          </p:txBody>
        </p:sp>
      </p:grpSp>
      <p:sp>
        <p:nvSpPr>
          <p:cNvPr id="10" name="TextBox 10"/>
          <p:cNvSpPr txBox="1"/>
          <p:nvPr/>
        </p:nvSpPr>
        <p:spPr>
          <a:xfrm>
            <a:off x="1218922" y="2080035"/>
            <a:ext cx="1016589" cy="720518"/>
          </a:xfrm>
          <a:prstGeom prst="rect">
            <a:avLst/>
          </a:prstGeom>
        </p:spPr>
        <p:txBody>
          <a:bodyPr lIns="0" tIns="0" rIns="0" bIns="0" rtlCol="0" anchor="t">
            <a:spAutoFit/>
          </a:bodyPr>
          <a:lstStyle/>
          <a:p>
            <a:pPr algn="ctr" defTabSz="857250">
              <a:lnSpc>
                <a:spcPts val="2884"/>
              </a:lnSpc>
              <a:spcBef>
                <a:spcPct val="0"/>
              </a:spcBef>
              <a:defRPr/>
            </a:pPr>
            <a:r>
              <a:rPr lang="en-US" sz="2050" b="1">
                <a:solidFill>
                  <a:srgbClr val="000000"/>
                </a:solidFill>
                <a:latin typeface="Calibri"/>
                <a:ea typeface="Calibri (MS) Bold"/>
                <a:cs typeface="Calibri (MS) Bold"/>
                <a:sym typeface="Calibri (MS) Bold"/>
              </a:rPr>
              <a:t>Target </a:t>
            </a:r>
            <a:endParaRPr lang="en-US" sz="2050" b="1">
              <a:solidFill>
                <a:srgbClr val="000000"/>
              </a:solidFill>
              <a:latin typeface="Calibri"/>
              <a:ea typeface="Calibri (MS) Bold"/>
              <a:cs typeface="Calibri (MS) Bold"/>
            </a:endParaRPr>
          </a:p>
          <a:p>
            <a:pPr algn="ctr" defTabSz="857250">
              <a:lnSpc>
                <a:spcPts val="2884"/>
              </a:lnSpc>
              <a:spcBef>
                <a:spcPct val="0"/>
              </a:spcBef>
              <a:defRPr/>
            </a:pPr>
            <a:r>
              <a:rPr lang="en-US" sz="2050" b="1">
                <a:solidFill>
                  <a:srgbClr val="000000"/>
                </a:solidFill>
                <a:latin typeface="Calibri"/>
                <a:ea typeface="Calibri (MS) Bold"/>
                <a:cs typeface="Calibri (MS) Bold"/>
                <a:sym typeface="Calibri (MS) Bold"/>
              </a:rPr>
              <a:t>Audience</a:t>
            </a:r>
            <a:endParaRPr lang="en-US" sz="2050" b="1">
              <a:solidFill>
                <a:srgbClr val="000000"/>
              </a:solidFill>
              <a:latin typeface="Calibri"/>
              <a:ea typeface="Calibri (MS) Bold"/>
              <a:cs typeface="Calibri (MS) Bold"/>
            </a:endParaRPr>
          </a:p>
        </p:txBody>
      </p:sp>
      <p:sp>
        <p:nvSpPr>
          <p:cNvPr id="11" name="TextBox 11"/>
          <p:cNvSpPr txBox="1"/>
          <p:nvPr/>
        </p:nvSpPr>
        <p:spPr>
          <a:xfrm>
            <a:off x="1424724" y="3410441"/>
            <a:ext cx="604987" cy="348622"/>
          </a:xfrm>
          <a:prstGeom prst="rect">
            <a:avLst/>
          </a:prstGeom>
        </p:spPr>
        <p:txBody>
          <a:bodyPr lIns="0" tIns="0" rIns="0" bIns="0" rtlCol="0" anchor="t">
            <a:spAutoFit/>
          </a:bodyPr>
          <a:lstStyle/>
          <a:p>
            <a:pPr algn="ctr" defTabSz="857250">
              <a:lnSpc>
                <a:spcPts val="2884"/>
              </a:lnSpc>
              <a:spcBef>
                <a:spcPct val="0"/>
              </a:spcBef>
              <a:defRPr/>
            </a:pPr>
            <a:r>
              <a:rPr lang="en-US" sz="2050" b="1">
                <a:solidFill>
                  <a:srgbClr val="000000"/>
                </a:solidFill>
                <a:latin typeface="Calibri"/>
                <a:ea typeface="Calibri (MS) Bold"/>
                <a:cs typeface="Calibri (MS) Bold"/>
                <a:sym typeface="Calibri (MS) Bold"/>
              </a:rPr>
              <a:t>Goals</a:t>
            </a:r>
          </a:p>
        </p:txBody>
      </p:sp>
      <p:sp>
        <p:nvSpPr>
          <p:cNvPr id="12" name="TextBox 12"/>
          <p:cNvSpPr txBox="1"/>
          <p:nvPr/>
        </p:nvSpPr>
        <p:spPr>
          <a:xfrm>
            <a:off x="1290779" y="4655662"/>
            <a:ext cx="872877" cy="348622"/>
          </a:xfrm>
          <a:prstGeom prst="rect">
            <a:avLst/>
          </a:prstGeom>
        </p:spPr>
        <p:txBody>
          <a:bodyPr lIns="0" tIns="0" rIns="0" bIns="0" rtlCol="0" anchor="t">
            <a:spAutoFit/>
          </a:bodyPr>
          <a:lstStyle/>
          <a:p>
            <a:pPr algn="ctr" defTabSz="857250">
              <a:lnSpc>
                <a:spcPts val="2884"/>
              </a:lnSpc>
              <a:spcBef>
                <a:spcPct val="0"/>
              </a:spcBef>
              <a:defRPr/>
            </a:pPr>
            <a:r>
              <a:rPr lang="en-US" sz="2050" b="1">
                <a:solidFill>
                  <a:srgbClr val="000000"/>
                </a:solidFill>
                <a:latin typeface="Calibri"/>
                <a:ea typeface="Calibri (MS) Bold"/>
                <a:cs typeface="Calibri (MS) Bold"/>
                <a:sym typeface="Calibri (MS) Bold"/>
              </a:rPr>
              <a:t>Content</a:t>
            </a:r>
          </a:p>
        </p:txBody>
      </p:sp>
      <p:sp>
        <p:nvSpPr>
          <p:cNvPr id="13" name="TextBox 13"/>
          <p:cNvSpPr txBox="1"/>
          <p:nvPr/>
        </p:nvSpPr>
        <p:spPr>
          <a:xfrm>
            <a:off x="1252129" y="5964908"/>
            <a:ext cx="950175" cy="348622"/>
          </a:xfrm>
          <a:prstGeom prst="rect">
            <a:avLst/>
          </a:prstGeom>
        </p:spPr>
        <p:txBody>
          <a:bodyPr lIns="0" tIns="0" rIns="0" bIns="0" rtlCol="0" anchor="t">
            <a:spAutoFit/>
          </a:bodyPr>
          <a:lstStyle/>
          <a:p>
            <a:pPr algn="ctr" defTabSz="857250">
              <a:lnSpc>
                <a:spcPts val="2884"/>
              </a:lnSpc>
              <a:spcBef>
                <a:spcPct val="0"/>
              </a:spcBef>
              <a:defRPr/>
            </a:pPr>
            <a:r>
              <a:rPr lang="en-US" sz="2050" b="1">
                <a:solidFill>
                  <a:srgbClr val="000000"/>
                </a:solidFill>
                <a:latin typeface="Calibri"/>
                <a:ea typeface="Calibri (MS) Bold"/>
                <a:cs typeface="Calibri (MS) Bold"/>
                <a:sym typeface="Calibri (MS) Bold"/>
              </a:rPr>
              <a:t>Modules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857250"/>
            <a:endParaRPr lang="en-US" sz="1688">
              <a:solidFill>
                <a:prstClr val="black"/>
              </a:solidFill>
              <a:latin typeface="Calibri"/>
            </a:endParaRPr>
          </a:p>
        </p:txBody>
      </p:sp>
      <p:sp>
        <p:nvSpPr>
          <p:cNvPr id="3" name="TextBox 3"/>
          <p:cNvSpPr txBox="1"/>
          <p:nvPr/>
        </p:nvSpPr>
        <p:spPr>
          <a:xfrm>
            <a:off x="285750" y="5715000"/>
            <a:ext cx="3545501" cy="771558"/>
          </a:xfrm>
          <a:custGeom>
            <a:avLst/>
            <a:gdLst>
              <a:gd name="connsiteX0" fmla="*/ 0 w 3545501"/>
              <a:gd name="connsiteY0" fmla="*/ 0 h 771558"/>
              <a:gd name="connsiteX1" fmla="*/ 3545501 w 3545501"/>
              <a:gd name="connsiteY1" fmla="*/ 0 h 771558"/>
              <a:gd name="connsiteX2" fmla="*/ 3545501 w 3545501"/>
              <a:gd name="connsiteY2" fmla="*/ 771558 h 771558"/>
              <a:gd name="connsiteX3" fmla="*/ 0 w 3545501"/>
              <a:gd name="connsiteY3" fmla="*/ 771558 h 771558"/>
              <a:gd name="connsiteX4" fmla="*/ 0 w 3545501"/>
              <a:gd name="connsiteY4" fmla="*/ 0 h 771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501" h="771558" fill="none" extrusionOk="0">
                <a:moveTo>
                  <a:pt x="0" y="0"/>
                </a:moveTo>
                <a:cubicBezTo>
                  <a:pt x="1451760" y="-33775"/>
                  <a:pt x="2259156" y="138873"/>
                  <a:pt x="3545501" y="0"/>
                </a:cubicBezTo>
                <a:cubicBezTo>
                  <a:pt x="3523885" y="114197"/>
                  <a:pt x="3518121" y="576352"/>
                  <a:pt x="3545501" y="771558"/>
                </a:cubicBezTo>
                <a:cubicBezTo>
                  <a:pt x="1969091" y="634228"/>
                  <a:pt x="841777" y="633702"/>
                  <a:pt x="0" y="771558"/>
                </a:cubicBezTo>
                <a:cubicBezTo>
                  <a:pt x="12949" y="667134"/>
                  <a:pt x="44499" y="185232"/>
                  <a:pt x="0" y="0"/>
                </a:cubicBezTo>
                <a:close/>
              </a:path>
              <a:path w="3545501" h="771558" stroke="0" extrusionOk="0">
                <a:moveTo>
                  <a:pt x="0" y="0"/>
                </a:moveTo>
                <a:cubicBezTo>
                  <a:pt x="870932" y="-101487"/>
                  <a:pt x="2546315" y="-162162"/>
                  <a:pt x="3545501" y="0"/>
                </a:cubicBezTo>
                <a:cubicBezTo>
                  <a:pt x="3593939" y="177762"/>
                  <a:pt x="3613253" y="619436"/>
                  <a:pt x="3545501" y="771558"/>
                </a:cubicBezTo>
                <a:cubicBezTo>
                  <a:pt x="2690321" y="821623"/>
                  <a:pt x="389174" y="613109"/>
                  <a:pt x="0" y="771558"/>
                </a:cubicBezTo>
                <a:cubicBezTo>
                  <a:pt x="9339" y="527121"/>
                  <a:pt x="-35246" y="85380"/>
                  <a:pt x="0" y="0"/>
                </a:cubicBezTo>
                <a:close/>
              </a:path>
            </a:pathLst>
          </a:custGeom>
          <a:solidFill>
            <a:srgbClr val="C7F39B"/>
          </a:solidFill>
          <a:ln w="28575">
            <a:solidFill>
              <a:schemeClr val="tx1"/>
            </a:solidFill>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lIns="0" tIns="0" rIns="0" bIns="0" rtlCol="0" anchor="t">
            <a:spAutoFit/>
          </a:bodyPr>
          <a:lstStyle/>
          <a:p>
            <a:pPr algn="ctr" defTabSz="857250">
              <a:lnSpc>
                <a:spcPts val="3136"/>
              </a:lnSpc>
              <a:spcBef>
                <a:spcPct val="0"/>
              </a:spcBef>
            </a:pPr>
            <a:r>
              <a:rPr lang="en-US" sz="2200" b="1">
                <a:solidFill>
                  <a:srgbClr val="000000"/>
                </a:solidFill>
                <a:latin typeface="Calibri"/>
                <a:ea typeface="Calibri"/>
                <a:cs typeface="Calibri"/>
              </a:rPr>
              <a:t>Please sign in and find a seat. </a:t>
            </a:r>
          </a:p>
          <a:p>
            <a:pPr algn="ctr" defTabSz="857250">
              <a:lnSpc>
                <a:spcPts val="3136"/>
              </a:lnSpc>
              <a:spcBef>
                <a:spcPct val="0"/>
              </a:spcBef>
            </a:pPr>
            <a:r>
              <a:rPr lang="en-US" sz="2200" b="1">
                <a:solidFill>
                  <a:srgbClr val="000000"/>
                </a:solidFill>
                <a:latin typeface="Calibri"/>
                <a:ea typeface="Calibri"/>
                <a:cs typeface="Calibri"/>
              </a:rPr>
              <a:t>We will begin soon.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1410" r="-1410" b="-935"/>
            </a:stretch>
          </a:blipFill>
        </p:spPr>
        <p:txBody>
          <a:bodyPr/>
          <a:lstStyle/>
          <a:p>
            <a:pPr defTabSz="857250"/>
            <a:endParaRPr lang="en-US" sz="1688">
              <a:solidFill>
                <a:prstClr val="black"/>
              </a:solidFill>
              <a:latin typeface="Calibri"/>
            </a:endParaRPr>
          </a:p>
        </p:txBody>
      </p:sp>
      <p:sp>
        <p:nvSpPr>
          <p:cNvPr id="3" name="Freeform 3"/>
          <p:cNvSpPr/>
          <p:nvPr/>
        </p:nvSpPr>
        <p:spPr>
          <a:xfrm rot="101255">
            <a:off x="1857177" y="3983021"/>
            <a:ext cx="5318738" cy="425499"/>
          </a:xfrm>
          <a:custGeom>
            <a:avLst/>
            <a:gdLst/>
            <a:ahLst/>
            <a:cxnLst/>
            <a:rect l="l" t="t" r="r" b="b"/>
            <a:pathLst>
              <a:path w="5673320" h="453866">
                <a:moveTo>
                  <a:pt x="0" y="0"/>
                </a:moveTo>
                <a:lnTo>
                  <a:pt x="5673320" y="0"/>
                </a:lnTo>
                <a:lnTo>
                  <a:pt x="5673320" y="453866"/>
                </a:lnTo>
                <a:lnTo>
                  <a:pt x="0" y="4538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4" name="TextBox 4"/>
          <p:cNvSpPr txBox="1"/>
          <p:nvPr/>
        </p:nvSpPr>
        <p:spPr>
          <a:xfrm>
            <a:off x="2750792" y="4288335"/>
            <a:ext cx="3464301" cy="1666225"/>
          </a:xfrm>
          <a:prstGeom prst="rect">
            <a:avLst/>
          </a:prstGeom>
        </p:spPr>
        <p:txBody>
          <a:bodyPr lIns="0" tIns="0" rIns="0" bIns="0" rtlCol="0" anchor="t">
            <a:spAutoFit/>
          </a:bodyPr>
          <a:lstStyle/>
          <a:p>
            <a:pPr marL="505460" lvl="1" indent="-252730" defTabSz="857250">
              <a:lnSpc>
                <a:spcPts val="3278"/>
              </a:lnSpc>
              <a:buFont typeface="Arial"/>
              <a:buChar char="•"/>
            </a:pPr>
            <a:r>
              <a:rPr lang="en-US" sz="2300" b="1">
                <a:solidFill>
                  <a:srgbClr val="FFFFFF"/>
                </a:solidFill>
                <a:latin typeface="Calibri"/>
                <a:ea typeface="Calibri"/>
                <a:cs typeface="Calibri"/>
              </a:rPr>
              <a:t>Conversation Starters</a:t>
            </a:r>
          </a:p>
          <a:p>
            <a:pPr marL="505460" lvl="1" indent="-252730" defTabSz="857250">
              <a:lnSpc>
                <a:spcPts val="3278"/>
              </a:lnSpc>
              <a:buFont typeface="Arial"/>
              <a:buChar char="•"/>
            </a:pPr>
            <a:r>
              <a:rPr lang="en-US" sz="2300" b="1">
                <a:solidFill>
                  <a:srgbClr val="FFFFFF"/>
                </a:solidFill>
                <a:latin typeface="Calibri"/>
                <a:ea typeface="Calibri"/>
                <a:cs typeface="Calibri"/>
              </a:rPr>
              <a:t>Review of Ground Rules</a:t>
            </a:r>
          </a:p>
          <a:p>
            <a:pPr marL="505460" lvl="1" indent="-252730" defTabSz="857250">
              <a:lnSpc>
                <a:spcPts val="3278"/>
              </a:lnSpc>
              <a:buFont typeface="Arial"/>
              <a:buChar char="•"/>
            </a:pPr>
            <a:r>
              <a:rPr lang="en-US" sz="2300" b="1">
                <a:solidFill>
                  <a:srgbClr val="FFFFFF"/>
                </a:solidFill>
                <a:latin typeface="Calibri"/>
                <a:ea typeface="Calibri"/>
                <a:cs typeface="Calibri"/>
              </a:rPr>
              <a:t>Group Discussion</a:t>
            </a:r>
          </a:p>
          <a:p>
            <a:pPr marL="505460" lvl="1" indent="-252730" defTabSz="857250">
              <a:lnSpc>
                <a:spcPts val="3278"/>
              </a:lnSpc>
              <a:buFont typeface="Arial"/>
              <a:buChar char="•"/>
            </a:pPr>
            <a:r>
              <a:rPr lang="en-US" sz="2300" b="1">
                <a:solidFill>
                  <a:srgbClr val="FFFFFF"/>
                </a:solidFill>
                <a:latin typeface="Calibri"/>
                <a:ea typeface="Calibri"/>
                <a:cs typeface="Calibri"/>
              </a:rPr>
              <a:t>Homework</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4508710" y="1219759"/>
            <a:ext cx="4193973" cy="4680769"/>
          </a:xfrm>
          <a:prstGeom prst="rect">
            <a:avLst/>
          </a:prstGeom>
        </p:spPr>
        <p:txBody>
          <a:bodyPr wrap="square" lIns="0" tIns="0" rIns="0" bIns="0" rtlCol="0" anchor="t">
            <a:spAutoFit/>
          </a:bodyPr>
          <a:lstStyle/>
          <a:p>
            <a:pPr defTabSz="857250">
              <a:lnSpc>
                <a:spcPts val="2963"/>
              </a:lnSpc>
              <a:defRPr/>
            </a:pPr>
            <a:endParaRPr sz="1688">
              <a:solidFill>
                <a:prstClr val="black"/>
              </a:solidFill>
              <a:latin typeface="Calibri"/>
              <a:ea typeface="Calibri"/>
              <a:cs typeface="Calibri"/>
            </a:endParaRPr>
          </a:p>
          <a:p>
            <a:pPr defTabSz="857250">
              <a:lnSpc>
                <a:spcPts val="2012"/>
              </a:lnSpc>
              <a:defRPr/>
            </a:pPr>
            <a:endParaRPr lang="en-US" sz="1490">
              <a:solidFill>
                <a:srgbClr val="000000"/>
              </a:solidFill>
              <a:latin typeface="Calibri"/>
              <a:ea typeface="Calibri"/>
              <a:cs typeface="Calibri"/>
            </a:endParaRPr>
          </a:p>
          <a:p>
            <a:pPr marL="321469" lvl="1" indent="-160734" defTabSz="857250">
              <a:buFont typeface="Arial"/>
              <a:buChar char="•"/>
              <a:defRPr/>
            </a:pPr>
            <a:r>
              <a:rPr lang="en-US" sz="2625" b="1">
                <a:solidFill>
                  <a:srgbClr val="000000"/>
                </a:solidFill>
                <a:latin typeface="Calibri"/>
                <a:ea typeface="Calibri"/>
                <a:cs typeface="Calibri"/>
              </a:rPr>
              <a:t>If you could rename yourself, what name would you pick?</a:t>
            </a:r>
          </a:p>
          <a:p>
            <a:pPr defTabSz="857250">
              <a:defRPr/>
            </a:pPr>
            <a:endParaRPr lang="en-US" sz="2625" b="1">
              <a:solidFill>
                <a:srgbClr val="000000"/>
              </a:solidFill>
              <a:latin typeface="Calibri"/>
              <a:ea typeface="Calibri"/>
              <a:cs typeface="Calibri"/>
            </a:endParaRPr>
          </a:p>
          <a:p>
            <a:pPr marL="321469" lvl="1" indent="-160734" defTabSz="857250">
              <a:buFont typeface="Arial"/>
              <a:buChar char="•"/>
              <a:defRPr/>
            </a:pPr>
            <a:r>
              <a:rPr lang="en-US" sz="2625" b="1">
                <a:solidFill>
                  <a:srgbClr val="000000"/>
                </a:solidFill>
                <a:latin typeface="Calibri"/>
                <a:ea typeface="Calibri"/>
                <a:cs typeface="Calibri"/>
              </a:rPr>
              <a:t>Would you rather be able to run at 100 miles per hour or fly at 10 miles per hour?</a:t>
            </a:r>
          </a:p>
          <a:p>
            <a:pPr defTabSz="857250">
              <a:defRPr/>
            </a:pPr>
            <a:endParaRPr lang="en-US" sz="2625" b="1">
              <a:solidFill>
                <a:srgbClr val="000000"/>
              </a:solidFill>
              <a:latin typeface="Calibri"/>
              <a:ea typeface="Calibri"/>
              <a:cs typeface="Calibri"/>
            </a:endParaRPr>
          </a:p>
          <a:p>
            <a:pPr marL="321469" lvl="1" indent="-160734" defTabSz="857250">
              <a:buFont typeface="Arial"/>
              <a:buChar char="•"/>
              <a:defRPr/>
            </a:pPr>
            <a:r>
              <a:rPr lang="en-US" sz="2625" b="1">
                <a:solidFill>
                  <a:srgbClr val="000000"/>
                </a:solidFill>
                <a:latin typeface="Calibri"/>
                <a:ea typeface="Calibri"/>
                <a:cs typeface="Calibri"/>
              </a:rPr>
              <a:t>What are you most excited about this year?</a:t>
            </a: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83" b="1" i="1">
                <a:solidFill>
                  <a:srgbClr val="000000"/>
                </a:solidFill>
                <a:latin typeface="Calibri"/>
                <a:ea typeface="Calibri"/>
                <a:cs typeface="Calibri"/>
              </a:rPr>
              <a:t>Please answer one of the following questions: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251973" y="1331550"/>
            <a:ext cx="4663427" cy="5309146"/>
          </a:xfrm>
          <a:prstGeom prst="rect">
            <a:avLst/>
          </a:prstGeom>
        </p:spPr>
        <p:txBody>
          <a:bodyPr wrap="square" lIns="0" tIns="0" rIns="0" bIns="0" rtlCol="0" anchor="t">
            <a:spAutoFit/>
          </a:bodyPr>
          <a:lstStyle/>
          <a:p>
            <a:pPr defTabSz="857250">
              <a:lnSpc>
                <a:spcPts val="2230"/>
              </a:lnSpc>
              <a:defRPr/>
            </a:pPr>
            <a:r>
              <a:rPr lang="en-US" sz="1550" b="1" u="sng">
                <a:solidFill>
                  <a:srgbClr val="FFFFFF"/>
                </a:solidFill>
                <a:latin typeface="Calibri"/>
                <a:ea typeface="Calibri"/>
                <a:cs typeface="Calibri"/>
              </a:rPr>
              <a:t>Basic Ground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Always start and end sessions on time.</a:t>
            </a:r>
          </a:p>
          <a:p>
            <a:pPr marL="343535" lvl="1" indent="-171450" defTabSz="857250">
              <a:lnSpc>
                <a:spcPts val="2230"/>
              </a:lnSpc>
              <a:buFont typeface="Arial"/>
              <a:buChar char="•"/>
              <a:defRP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50">
              <a:lnSpc>
                <a:spcPts val="2230"/>
              </a:lnSpc>
              <a:buFont typeface="Arial"/>
              <a:buChar char="•"/>
              <a:defRPr/>
            </a:pPr>
            <a:r>
              <a:rPr lang="en-US" sz="1550" b="1">
                <a:solidFill>
                  <a:srgbClr val="FFFFFF"/>
                </a:solidFill>
                <a:latin typeface="Calibri"/>
                <a:ea typeface="Calibri"/>
                <a:cs typeface="Calibri"/>
              </a:rPr>
              <a:t>In virtual sessions, participants should mute themselves when taking calls outside the session.</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Group-Specific Rules:</a:t>
            </a:r>
          </a:p>
          <a:p>
            <a:pPr marL="343535" lvl="1" indent="-171450" defTabSz="857250">
              <a:lnSpc>
                <a:spcPts val="2230"/>
              </a:lnSpc>
              <a:buFont typeface="Arial"/>
              <a:buChar char="•"/>
              <a:defRP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50">
              <a:lnSpc>
                <a:spcPts val="2230"/>
              </a:lnSpc>
              <a:buFont typeface="Arial"/>
              <a:buChar char="•"/>
              <a:defRPr/>
            </a:pPr>
            <a:r>
              <a:rPr lang="en-US" sz="1550" b="1">
                <a:solidFill>
                  <a:srgbClr val="FFFFFF"/>
                </a:solidFill>
                <a:latin typeface="Calibri"/>
                <a:ea typeface="Calibri"/>
                <a:cs typeface="Calibri"/>
              </a:rPr>
              <a:t>One person speaks at a time to maintain order and clarity.</a:t>
            </a:r>
          </a:p>
          <a:p>
            <a:pPr marL="343535" lvl="1" indent="-171450" defTabSz="857250">
              <a:lnSpc>
                <a:spcPts val="2230"/>
              </a:lnSpc>
              <a:buFont typeface="Arial"/>
              <a:buChar char="•"/>
              <a:defRPr/>
            </a:pPr>
            <a:r>
              <a:rPr lang="en-US" sz="1550" b="1">
                <a:solidFill>
                  <a:srgbClr val="FFFFFF"/>
                </a:solidFill>
                <a:latin typeface="Calibri"/>
                <a:ea typeface="Calibri"/>
                <a:cs typeface="Calibri"/>
              </a:rPr>
              <a:t>Assume positive intent in all interactions to foster a positive atmosphere.</a:t>
            </a:r>
          </a:p>
          <a:p>
            <a:pPr defTabSz="857250">
              <a:lnSpc>
                <a:spcPts val="2230"/>
              </a:lnSpc>
              <a:defRPr/>
            </a:pPr>
            <a:endParaRPr lang="en-US" sz="1550" b="1">
              <a:solidFill>
                <a:srgbClr val="FFFFFF"/>
              </a:solidFill>
              <a:latin typeface="Calibri"/>
              <a:ea typeface="Calibri"/>
              <a:cs typeface="Calibri"/>
            </a:endParaRPr>
          </a:p>
          <a:p>
            <a:pPr defTabSz="857250">
              <a:lnSpc>
                <a:spcPts val="2230"/>
              </a:lnSpc>
              <a:defRPr/>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p>
          <a:p>
            <a:pPr defTabSz="857250">
              <a:lnSpc>
                <a:spcPts val="1838"/>
              </a:lnSpc>
              <a:spcBef>
                <a:spcPct val="0"/>
              </a:spcBef>
              <a:defRPr/>
            </a:pPr>
            <a:endParaRPr lang="en-US" sz="1593" b="1">
              <a:solidFill>
                <a:srgbClr val="FFFFFF"/>
              </a:solidFill>
              <a:latin typeface="Calibri (M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65B54"/>
        </a:solidFill>
        <a:effectLst/>
      </p:bgPr>
    </p:bg>
    <p:spTree>
      <p:nvGrpSpPr>
        <p:cNvPr id="1" name=""/>
        <p:cNvGrpSpPr/>
        <p:nvPr/>
      </p:nvGrpSpPr>
      <p:grpSpPr>
        <a:xfrm>
          <a:off x="0" y="0"/>
          <a:ext cx="0" cy="0"/>
          <a:chOff x="0" y="0"/>
          <a:chExt cx="0" cy="0"/>
        </a:xfrm>
      </p:grpSpPr>
      <p:sp>
        <p:nvSpPr>
          <p:cNvPr id="2" name="Freeform 2"/>
          <p:cNvSpPr/>
          <p:nvPr/>
        </p:nvSpPr>
        <p:spPr>
          <a:xfrm>
            <a:off x="4159538" y="333506"/>
            <a:ext cx="4762901" cy="6190988"/>
          </a:xfrm>
          <a:custGeom>
            <a:avLst/>
            <a:gdLst/>
            <a:ahLst/>
            <a:cxnLst/>
            <a:rect l="l" t="t" r="r" b="b"/>
            <a:pathLst>
              <a:path w="5080428" h="6603720">
                <a:moveTo>
                  <a:pt x="0" y="0"/>
                </a:moveTo>
                <a:lnTo>
                  <a:pt x="5080429" y="0"/>
                </a:lnTo>
                <a:lnTo>
                  <a:pt x="5080429" y="6603720"/>
                </a:lnTo>
                <a:lnTo>
                  <a:pt x="0" y="6603720"/>
                </a:lnTo>
                <a:lnTo>
                  <a:pt x="0" y="0"/>
                </a:lnTo>
                <a:close/>
              </a:path>
            </a:pathLst>
          </a:custGeom>
          <a:blipFill>
            <a:blip r:embed="rId3">
              <a:extLst>
                <a:ext uri="{28A0092B-C50C-407E-A947-70E740481C1C}">
                  <a14:useLocalDpi xmlns:a14="http://schemas.microsoft.com/office/drawing/2010/main" val="0"/>
                </a:ext>
              </a:extLst>
            </a:blip>
            <a:stretch>
              <a:fillRect/>
            </a:stretch>
          </a:blipFill>
          <a:ln w="47625" cap="sq">
            <a:solidFill>
              <a:srgbClr val="93477C"/>
            </a:solidFill>
            <a:prstDash val="solid"/>
            <a:miter/>
          </a:ln>
        </p:spPr>
        <p:txBody>
          <a:bodyPr/>
          <a:lstStyle/>
          <a:p>
            <a:pPr defTabSz="857250">
              <a:defRPr/>
            </a:pPr>
            <a:endParaRPr lang="en-US" sz="1688">
              <a:solidFill>
                <a:prstClr val="black"/>
              </a:solidFill>
              <a:latin typeface="Calibri"/>
            </a:endParaRPr>
          </a:p>
        </p:txBody>
      </p:sp>
      <p:grpSp>
        <p:nvGrpSpPr>
          <p:cNvPr id="3" name="Group 3"/>
          <p:cNvGrpSpPr/>
          <p:nvPr/>
        </p:nvGrpSpPr>
        <p:grpSpPr>
          <a:xfrm>
            <a:off x="775116" y="1"/>
            <a:ext cx="2571543" cy="2951249"/>
            <a:chOff x="0" y="0"/>
            <a:chExt cx="3657306" cy="4197332"/>
          </a:xfrm>
        </p:grpSpPr>
        <p:sp>
          <p:nvSpPr>
            <p:cNvPr id="4" name="Freeform 4"/>
            <p:cNvSpPr/>
            <p:nvPr/>
          </p:nvSpPr>
          <p:spPr>
            <a:xfrm>
              <a:off x="0" y="0"/>
              <a:ext cx="3657306" cy="4197332"/>
            </a:xfrm>
            <a:custGeom>
              <a:avLst/>
              <a:gdLst/>
              <a:ahLst/>
              <a:cxnLst/>
              <a:rect l="l" t="t" r="r" b="b"/>
              <a:pathLst>
                <a:path w="3657306" h="4197332">
                  <a:moveTo>
                    <a:pt x="0" y="0"/>
                  </a:moveTo>
                  <a:lnTo>
                    <a:pt x="3657306" y="0"/>
                  </a:lnTo>
                  <a:lnTo>
                    <a:pt x="3657306" y="4197332"/>
                  </a:lnTo>
                  <a:lnTo>
                    <a:pt x="0" y="4197332"/>
                  </a:lnTo>
                  <a:lnTo>
                    <a:pt x="0" y="0"/>
                  </a:lnTo>
                  <a:close/>
                </a:path>
              </a:pathLst>
            </a:custGeom>
            <a:blipFill>
              <a:blip r:embed="rId4">
                <a:extLst>
                  <a:ext uri="{96DAC541-7B7A-43D3-8B79-37D633B846F1}">
                    <asvg:svgBlip xmlns:asvg="http://schemas.microsoft.com/office/drawing/2016/SVG/main" r:embed="rId5"/>
                  </a:ext>
                </a:extLst>
              </a:blip>
              <a:stretch>
                <a:fillRect l="-5922" r="-5922"/>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136701" y="2070091"/>
              <a:ext cx="3383902" cy="2083396"/>
            </a:xfrm>
            <a:prstGeom prst="rect">
              <a:avLst/>
            </a:prstGeom>
          </p:spPr>
          <p:txBody>
            <a:bodyPr lIns="0" tIns="0" rIns="0" bIns="0" rtlCol="0" anchor="t">
              <a:spAutoFit/>
            </a:bodyPr>
            <a:lstStyle/>
            <a:p>
              <a:pPr algn="ctr" defTabSz="857250">
                <a:lnSpc>
                  <a:spcPts val="2905"/>
                </a:lnSpc>
                <a:defRPr/>
              </a:pPr>
              <a:r>
                <a:rPr lang="en-US" sz="2075" b="1">
                  <a:solidFill>
                    <a:srgbClr val="000000"/>
                  </a:solidFill>
                  <a:latin typeface="Calibri"/>
                  <a:ea typeface="Calibri"/>
                  <a:cs typeface="Calibri"/>
                  <a:sym typeface="Calibri (MS) Bold"/>
                </a:rPr>
                <a:t>Developmental Assets</a:t>
              </a:r>
            </a:p>
            <a:p>
              <a:pPr algn="ctr" defTabSz="857250">
                <a:lnSpc>
                  <a:spcPts val="2905"/>
                </a:lnSpc>
                <a:defRPr/>
              </a:pPr>
              <a:r>
                <a:rPr lang="en-US" sz="2075" b="1">
                  <a:solidFill>
                    <a:srgbClr val="000000"/>
                  </a:solidFill>
                  <a:latin typeface="Calibri"/>
                  <a:ea typeface="Calibri"/>
                  <a:cs typeface="Calibri"/>
                  <a:sym typeface="Calibri (MS) Bold"/>
                </a:rPr>
                <a:t>Activity</a:t>
              </a:r>
            </a:p>
            <a:p>
              <a:pPr algn="ctr" defTabSz="857250">
                <a:lnSpc>
                  <a:spcPts val="2905"/>
                </a:lnSpc>
                <a:spcBef>
                  <a:spcPct val="0"/>
                </a:spcBef>
                <a:defRPr/>
              </a:pPr>
              <a:endParaRPr lang="en-US" sz="2075" b="1">
                <a:solidFill>
                  <a:srgbClr val="000000"/>
                </a:solidFill>
                <a:latin typeface="Calibri"/>
                <a:ea typeface="Calibri"/>
                <a:cs typeface="Calibri"/>
                <a:sym typeface="Calibri (MS) Bold"/>
              </a:endParaRPr>
            </a:p>
          </p:txBody>
        </p:sp>
      </p:grpSp>
      <p:grpSp>
        <p:nvGrpSpPr>
          <p:cNvPr id="6" name="Group 6"/>
          <p:cNvGrpSpPr/>
          <p:nvPr/>
        </p:nvGrpSpPr>
        <p:grpSpPr>
          <a:xfrm>
            <a:off x="116301" y="3507996"/>
            <a:ext cx="3889173" cy="2503655"/>
            <a:chOff x="0" y="0"/>
            <a:chExt cx="5531268" cy="3560753"/>
          </a:xfrm>
        </p:grpSpPr>
        <p:sp>
          <p:nvSpPr>
            <p:cNvPr id="7" name="Freeform 7"/>
            <p:cNvSpPr/>
            <p:nvPr/>
          </p:nvSpPr>
          <p:spPr>
            <a:xfrm>
              <a:off x="0" y="0"/>
              <a:ext cx="5531268" cy="3560753"/>
            </a:xfrm>
            <a:custGeom>
              <a:avLst/>
              <a:gdLst/>
              <a:ahLst/>
              <a:cxnLst/>
              <a:rect l="l" t="t" r="r" b="b"/>
              <a:pathLst>
                <a:path w="5531268" h="3560753">
                  <a:moveTo>
                    <a:pt x="0" y="0"/>
                  </a:moveTo>
                  <a:lnTo>
                    <a:pt x="5531268" y="0"/>
                  </a:lnTo>
                  <a:lnTo>
                    <a:pt x="5531268" y="3560753"/>
                  </a:lnTo>
                  <a:lnTo>
                    <a:pt x="0" y="35607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8" name="TextBox 8"/>
            <p:cNvSpPr txBox="1"/>
            <p:nvPr/>
          </p:nvSpPr>
          <p:spPr>
            <a:xfrm>
              <a:off x="488511" y="686863"/>
              <a:ext cx="4918597" cy="2160364"/>
            </a:xfrm>
            <a:prstGeom prst="rect">
              <a:avLst/>
            </a:prstGeom>
          </p:spPr>
          <p:txBody>
            <a:bodyPr lIns="0" tIns="0" rIns="0" bIns="0" rtlCol="0" anchor="t">
              <a:spAutoFit/>
            </a:bodyPr>
            <a:lstStyle/>
            <a:p>
              <a:pPr marL="363807" lvl="1" indent="-181904" defTabSz="857250">
                <a:lnSpc>
                  <a:spcPts val="2359"/>
                </a:lnSpc>
                <a:buFont typeface="Arial"/>
                <a:buChar char="•"/>
                <a:defRPr/>
              </a:pPr>
              <a:r>
                <a:rPr lang="en-US" sz="1685" b="1">
                  <a:solidFill>
                    <a:srgbClr val="000000"/>
                  </a:solidFill>
                  <a:latin typeface="Calibri"/>
                  <a:ea typeface="Calibri"/>
                  <a:cs typeface="Calibri"/>
                  <a:sym typeface="Calibri (MS) Bold"/>
                </a:rPr>
                <a:t>Which assets did you select?</a:t>
              </a:r>
            </a:p>
            <a:p>
              <a:pPr defTabSz="857250">
                <a:lnSpc>
                  <a:spcPts val="2359"/>
                </a:lnSpc>
                <a:defRPr/>
              </a:pPr>
              <a:endParaRPr lang="en-US" sz="1685" b="1">
                <a:solidFill>
                  <a:srgbClr val="000000"/>
                </a:solidFill>
                <a:latin typeface="Calibri"/>
                <a:ea typeface="Calibri"/>
                <a:cs typeface="Calibri"/>
                <a:sym typeface="Calibri (MS) Bold"/>
              </a:endParaRPr>
            </a:p>
            <a:p>
              <a:pPr marL="363807" lvl="1" indent="-181904" defTabSz="857250">
                <a:lnSpc>
                  <a:spcPts val="2359"/>
                </a:lnSpc>
                <a:buFont typeface="Arial"/>
                <a:buChar char="•"/>
                <a:defRPr/>
              </a:pPr>
              <a:r>
                <a:rPr lang="en-US" sz="1685" b="1">
                  <a:solidFill>
                    <a:srgbClr val="000000"/>
                  </a:solidFill>
                  <a:latin typeface="Calibri"/>
                  <a:ea typeface="Calibri"/>
                  <a:cs typeface="Calibri"/>
                  <a:sym typeface="Calibri (MS) Bold"/>
                </a:rPr>
                <a:t>What actions have you taken or plan to take to help your child develop that asset?</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36C37"/>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64" r="-6264"/>
            </a:stretch>
          </a:blipFill>
        </p:spPr>
        <p:txBody>
          <a:bodyPr/>
          <a:lstStyle/>
          <a:p>
            <a:pPr defTabSz="857250">
              <a:defRPr/>
            </a:pPr>
            <a:endParaRPr lang="en-US" sz="1688">
              <a:solidFill>
                <a:prstClr val="black"/>
              </a:solidFill>
              <a:latin typeface="Calibri"/>
            </a:endParaRPr>
          </a:p>
        </p:txBody>
      </p:sp>
      <p:grpSp>
        <p:nvGrpSpPr>
          <p:cNvPr id="3" name="Group 3"/>
          <p:cNvGrpSpPr/>
          <p:nvPr/>
        </p:nvGrpSpPr>
        <p:grpSpPr>
          <a:xfrm>
            <a:off x="226470" y="0"/>
            <a:ext cx="1795619" cy="2060754"/>
            <a:chOff x="0" y="0"/>
            <a:chExt cx="2553769" cy="2930851"/>
          </a:xfrm>
        </p:grpSpPr>
        <p:sp>
          <p:nvSpPr>
            <p:cNvPr id="4" name="Freeform 4"/>
            <p:cNvSpPr/>
            <p:nvPr/>
          </p:nvSpPr>
          <p:spPr>
            <a:xfrm>
              <a:off x="0" y="0"/>
              <a:ext cx="2553769" cy="2930851"/>
            </a:xfrm>
            <a:custGeom>
              <a:avLst/>
              <a:gdLst/>
              <a:ahLst/>
              <a:cxnLst/>
              <a:rect l="l" t="t" r="r" b="b"/>
              <a:pathLst>
                <a:path w="2553769" h="2930851">
                  <a:moveTo>
                    <a:pt x="0" y="0"/>
                  </a:moveTo>
                  <a:lnTo>
                    <a:pt x="2553769" y="0"/>
                  </a:lnTo>
                  <a:lnTo>
                    <a:pt x="2553769" y="2930851"/>
                  </a:lnTo>
                  <a:lnTo>
                    <a:pt x="0" y="2930851"/>
                  </a:lnTo>
                  <a:lnTo>
                    <a:pt x="0" y="0"/>
                  </a:lnTo>
                  <a:close/>
                </a:path>
              </a:pathLst>
            </a:custGeom>
            <a:blipFill>
              <a:blip r:embed="rId4">
                <a:extLst>
                  <a:ext uri="{96DAC541-7B7A-43D3-8B79-37D633B846F1}">
                    <asvg:svgBlip xmlns:asvg="http://schemas.microsoft.com/office/drawing/2016/SVG/main" r:embed="rId5"/>
                  </a:ext>
                </a:extLst>
              </a:blip>
              <a:stretch>
                <a:fillRect l="-5922" r="-5922"/>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95455" y="1438656"/>
              <a:ext cx="2362861" cy="1437659"/>
            </a:xfrm>
            <a:prstGeom prst="rect">
              <a:avLst/>
            </a:prstGeom>
          </p:spPr>
          <p:txBody>
            <a:bodyPr lIns="0" tIns="0" rIns="0" bIns="0" rtlCol="0" anchor="t">
              <a:spAutoFit/>
            </a:bodyPr>
            <a:lstStyle/>
            <a:p>
              <a:pPr algn="ctr" defTabSz="857250">
                <a:lnSpc>
                  <a:spcPts val="2029"/>
                </a:lnSpc>
                <a:defRPr/>
              </a:pPr>
              <a:r>
                <a:rPr lang="en-US" sz="1448" b="1">
                  <a:solidFill>
                    <a:srgbClr val="000000"/>
                  </a:solidFill>
                  <a:latin typeface="Calibri"/>
                  <a:ea typeface="Calibri"/>
                  <a:cs typeface="Calibri"/>
                  <a:sym typeface="Calibri (MS) Bold"/>
                </a:rPr>
                <a:t>Family Meetings Discussion Question and Activity</a:t>
              </a:r>
            </a:p>
            <a:p>
              <a:pPr algn="ctr" defTabSz="857250">
                <a:lnSpc>
                  <a:spcPts val="2029"/>
                </a:lnSpc>
                <a:spcBef>
                  <a:spcPct val="0"/>
                </a:spcBef>
                <a:defRPr/>
              </a:pPr>
              <a:endParaRPr lang="en-US" sz="1448" b="1">
                <a:solidFill>
                  <a:srgbClr val="000000"/>
                </a:solidFill>
                <a:latin typeface="Calibri"/>
                <a:ea typeface="Calibri"/>
                <a:cs typeface="Calibri"/>
                <a:sym typeface="Calibri (MS) Bold"/>
              </a:endParaRPr>
            </a:p>
          </p:txBody>
        </p:sp>
      </p:grpSp>
      <p:sp>
        <p:nvSpPr>
          <p:cNvPr id="6" name="Freeform 6"/>
          <p:cNvSpPr/>
          <p:nvPr/>
        </p:nvSpPr>
        <p:spPr>
          <a:xfrm>
            <a:off x="3488449" y="4086117"/>
            <a:ext cx="5314881" cy="2624223"/>
          </a:xfrm>
          <a:custGeom>
            <a:avLst/>
            <a:gdLst/>
            <a:ahLst/>
            <a:cxnLst/>
            <a:rect l="l" t="t" r="r" b="b"/>
            <a:pathLst>
              <a:path w="5669206" h="2799171">
                <a:moveTo>
                  <a:pt x="0" y="0"/>
                </a:moveTo>
                <a:lnTo>
                  <a:pt x="5669206" y="0"/>
                </a:lnTo>
                <a:lnTo>
                  <a:pt x="5669206" y="2799170"/>
                </a:lnTo>
                <a:lnTo>
                  <a:pt x="0" y="27991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7" name="TextBox 7"/>
          <p:cNvSpPr txBox="1"/>
          <p:nvPr/>
        </p:nvSpPr>
        <p:spPr>
          <a:xfrm>
            <a:off x="3706272" y="4781378"/>
            <a:ext cx="4847583" cy="1282402"/>
          </a:xfrm>
          <a:prstGeom prst="rect">
            <a:avLst/>
          </a:prstGeom>
        </p:spPr>
        <p:txBody>
          <a:bodyPr lIns="0" tIns="0" rIns="0" bIns="0" rtlCol="0" anchor="t">
            <a:spAutoFit/>
          </a:bodyPr>
          <a:lstStyle/>
          <a:p>
            <a:pPr marL="384048" lvl="1" indent="-192023" defTabSz="857250">
              <a:lnSpc>
                <a:spcPts val="1974"/>
              </a:lnSpc>
              <a:buFont typeface="Arial"/>
              <a:buChar char="•"/>
              <a:defRPr/>
            </a:pPr>
            <a:r>
              <a:rPr lang="en-US" sz="1778" b="1">
                <a:solidFill>
                  <a:srgbClr val="000000"/>
                </a:solidFill>
                <a:latin typeface="Calibri"/>
                <a:ea typeface="Calibri"/>
                <a:cs typeface="Calibri"/>
                <a:sym typeface="Calibri (MS) Bold"/>
              </a:rPr>
              <a:t>Do you have regular family meetings? Who attends, how often, and what topics come up?</a:t>
            </a:r>
          </a:p>
          <a:p>
            <a:pPr defTabSz="857250">
              <a:lnSpc>
                <a:spcPts val="1974"/>
              </a:lnSpc>
              <a:defRPr/>
            </a:pPr>
            <a:endParaRPr lang="en-US" sz="1778" b="1">
              <a:solidFill>
                <a:srgbClr val="000000"/>
              </a:solidFill>
              <a:latin typeface="Calibri"/>
              <a:ea typeface="Calibri"/>
              <a:cs typeface="Calibri"/>
              <a:sym typeface="Calibri (MS) Bold"/>
            </a:endParaRPr>
          </a:p>
          <a:p>
            <a:pPr marL="384048" lvl="1" indent="-192023" defTabSz="857250">
              <a:lnSpc>
                <a:spcPts val="1974"/>
              </a:lnSpc>
              <a:buFont typeface="Arial"/>
              <a:buChar char="•"/>
              <a:defRPr/>
            </a:pPr>
            <a:r>
              <a:rPr lang="en-US" sz="1778" b="1">
                <a:solidFill>
                  <a:srgbClr val="000000"/>
                </a:solidFill>
                <a:latin typeface="Calibri"/>
                <a:ea typeface="Calibri"/>
                <a:cs typeface="Calibri"/>
                <a:sym typeface="Calibri (MS) Bold"/>
              </a:rPr>
              <a:t>If new to family meetings, did you try one? How did it go, and will you continue?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93037"/>
        </a:solidFill>
        <a:effectLst/>
      </p:bgPr>
    </p:bg>
    <p:spTree>
      <p:nvGrpSpPr>
        <p:cNvPr id="1" name=""/>
        <p:cNvGrpSpPr/>
        <p:nvPr/>
      </p:nvGrpSpPr>
      <p:grpSpPr>
        <a:xfrm>
          <a:off x="0" y="0"/>
          <a:ext cx="0" cy="0"/>
          <a:chOff x="0" y="0"/>
          <a:chExt cx="0" cy="0"/>
        </a:xfrm>
      </p:grpSpPr>
      <p:sp>
        <p:nvSpPr>
          <p:cNvPr id="2" name="Freeform 2"/>
          <p:cNvSpPr/>
          <p:nvPr/>
        </p:nvSpPr>
        <p:spPr>
          <a:xfrm>
            <a:off x="437487" y="1"/>
            <a:ext cx="2571543" cy="2951249"/>
          </a:xfrm>
          <a:custGeom>
            <a:avLst/>
            <a:gdLst/>
            <a:ahLst/>
            <a:cxnLst/>
            <a:rect l="l" t="t" r="r" b="b"/>
            <a:pathLst>
              <a:path w="2742979" h="3147999">
                <a:moveTo>
                  <a:pt x="0" y="0"/>
                </a:moveTo>
                <a:lnTo>
                  <a:pt x="2742980" y="0"/>
                </a:lnTo>
                <a:lnTo>
                  <a:pt x="2742980" y="3147999"/>
                </a:lnTo>
                <a:lnTo>
                  <a:pt x="0" y="3147999"/>
                </a:lnTo>
                <a:lnTo>
                  <a:pt x="0" y="0"/>
                </a:lnTo>
                <a:close/>
              </a:path>
            </a:pathLst>
          </a:custGeom>
          <a:blipFill>
            <a:blip r:embed="rId3">
              <a:extLst>
                <a:ext uri="{96DAC541-7B7A-43D3-8B79-37D633B846F1}">
                  <asvg:svgBlip xmlns:asvg="http://schemas.microsoft.com/office/drawing/2016/SVG/main" r:embed="rId4"/>
                </a:ext>
              </a:extLst>
            </a:blip>
            <a:stretch>
              <a:fillRect l="-5922" r="-5922"/>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09867" y="3268800"/>
            <a:ext cx="4989389" cy="3325428"/>
          </a:xfrm>
          <a:custGeom>
            <a:avLst/>
            <a:gdLst/>
            <a:ahLst/>
            <a:cxnLst/>
            <a:rect l="l" t="t" r="r" b="b"/>
            <a:pathLst>
              <a:path w="5322015" h="3547123">
                <a:moveTo>
                  <a:pt x="0" y="0"/>
                </a:moveTo>
                <a:lnTo>
                  <a:pt x="5322015" y="0"/>
                </a:lnTo>
                <a:lnTo>
                  <a:pt x="5322015" y="3547123"/>
                </a:lnTo>
                <a:lnTo>
                  <a:pt x="0" y="3547123"/>
                </a:lnTo>
                <a:lnTo>
                  <a:pt x="0" y="0"/>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rot="8001728">
            <a:off x="3322401" y="-11540"/>
            <a:ext cx="2685233" cy="2922339"/>
          </a:xfrm>
          <a:custGeom>
            <a:avLst/>
            <a:gdLst/>
            <a:ahLst/>
            <a:cxnLst/>
            <a:rect l="l" t="t" r="r" b="b"/>
            <a:pathLst>
              <a:path w="2864248" h="3117162">
                <a:moveTo>
                  <a:pt x="0" y="0"/>
                </a:moveTo>
                <a:lnTo>
                  <a:pt x="2864248" y="0"/>
                </a:lnTo>
                <a:lnTo>
                  <a:pt x="2864248" y="3117162"/>
                </a:lnTo>
                <a:lnTo>
                  <a:pt x="0" y="31171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5" name="Freeform 5"/>
          <p:cNvSpPr/>
          <p:nvPr/>
        </p:nvSpPr>
        <p:spPr>
          <a:xfrm rot="1379980">
            <a:off x="6001454" y="914703"/>
            <a:ext cx="2860458" cy="3113036"/>
          </a:xfrm>
          <a:custGeom>
            <a:avLst/>
            <a:gdLst/>
            <a:ahLst/>
            <a:cxnLst/>
            <a:rect l="l" t="t" r="r" b="b"/>
            <a:pathLst>
              <a:path w="3051155" h="3320572">
                <a:moveTo>
                  <a:pt x="0" y="0"/>
                </a:moveTo>
                <a:lnTo>
                  <a:pt x="3051155" y="0"/>
                </a:lnTo>
                <a:lnTo>
                  <a:pt x="3051155" y="3320572"/>
                </a:lnTo>
                <a:lnTo>
                  <a:pt x="0" y="33205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6" name="Freeform 6"/>
          <p:cNvSpPr/>
          <p:nvPr/>
        </p:nvSpPr>
        <p:spPr>
          <a:xfrm rot="17471169">
            <a:off x="6037454" y="3834839"/>
            <a:ext cx="2777891" cy="3023180"/>
          </a:xfrm>
          <a:custGeom>
            <a:avLst/>
            <a:gdLst/>
            <a:ahLst/>
            <a:cxnLst/>
            <a:rect l="l" t="t" r="r" b="b"/>
            <a:pathLst>
              <a:path w="2963084" h="3224725">
                <a:moveTo>
                  <a:pt x="0" y="0"/>
                </a:moveTo>
                <a:lnTo>
                  <a:pt x="2963084" y="0"/>
                </a:lnTo>
                <a:lnTo>
                  <a:pt x="2963084" y="3224725"/>
                </a:lnTo>
                <a:lnTo>
                  <a:pt x="0" y="32247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857250">
              <a:defRPr/>
            </a:pPr>
            <a:endParaRPr lang="en-US" sz="1688">
              <a:solidFill>
                <a:prstClr val="black"/>
              </a:solidFill>
              <a:latin typeface="Calibri"/>
            </a:endParaRPr>
          </a:p>
        </p:txBody>
      </p:sp>
      <p:sp>
        <p:nvSpPr>
          <p:cNvPr id="7" name="TextBox 7"/>
          <p:cNvSpPr txBox="1"/>
          <p:nvPr/>
        </p:nvSpPr>
        <p:spPr>
          <a:xfrm>
            <a:off x="533605" y="1435441"/>
            <a:ext cx="2379306" cy="1092992"/>
          </a:xfrm>
          <a:prstGeom prst="rect">
            <a:avLst/>
          </a:prstGeom>
        </p:spPr>
        <p:txBody>
          <a:bodyPr lIns="0" tIns="0" rIns="0" bIns="0" rtlCol="0" anchor="t">
            <a:spAutoFit/>
          </a:bodyPr>
          <a:lstStyle/>
          <a:p>
            <a:pPr algn="ctr" defTabSz="857250">
              <a:lnSpc>
                <a:spcPts val="2905"/>
              </a:lnSpc>
              <a:defRPr/>
            </a:pPr>
            <a:r>
              <a:rPr lang="en-US" sz="2075" b="1">
                <a:solidFill>
                  <a:srgbClr val="000000"/>
                </a:solidFill>
                <a:latin typeface="Calibri"/>
                <a:ea typeface="Calibri"/>
                <a:cs typeface="Calibri"/>
                <a:sym typeface="Calibri (MS) Bold"/>
              </a:rPr>
              <a:t>Planning for </a:t>
            </a:r>
          </a:p>
          <a:p>
            <a:pPr algn="ctr" defTabSz="857250">
              <a:lnSpc>
                <a:spcPts val="2905"/>
              </a:lnSpc>
              <a:defRPr/>
            </a:pPr>
            <a:r>
              <a:rPr lang="en-US" sz="2075" b="1">
                <a:solidFill>
                  <a:srgbClr val="000000"/>
                </a:solidFill>
                <a:latin typeface="Calibri"/>
                <a:ea typeface="Calibri"/>
                <a:cs typeface="Calibri"/>
                <a:sym typeface="Calibri (MS) Bold"/>
              </a:rPr>
              <a:t>Family Time </a:t>
            </a:r>
          </a:p>
          <a:p>
            <a:pPr algn="ctr" defTabSz="857250">
              <a:lnSpc>
                <a:spcPts val="2905"/>
              </a:lnSpc>
              <a:spcBef>
                <a:spcPct val="0"/>
              </a:spcBef>
              <a:defRPr/>
            </a:pPr>
            <a:r>
              <a:rPr lang="en-US" sz="2075" b="1">
                <a:solidFill>
                  <a:srgbClr val="000000"/>
                </a:solidFill>
                <a:latin typeface="Calibri"/>
                <a:ea typeface="Calibri"/>
                <a:cs typeface="Calibri"/>
                <a:sym typeface="Calibri (MS) Bold"/>
              </a:rPr>
              <a:t>Discussion Questions</a:t>
            </a:r>
          </a:p>
        </p:txBody>
      </p:sp>
      <p:sp>
        <p:nvSpPr>
          <p:cNvPr id="8" name="TextBox 8"/>
          <p:cNvSpPr txBox="1"/>
          <p:nvPr/>
        </p:nvSpPr>
        <p:spPr>
          <a:xfrm>
            <a:off x="4086362" y="1169712"/>
            <a:ext cx="1536672" cy="941861"/>
          </a:xfrm>
          <a:prstGeom prst="rect">
            <a:avLst/>
          </a:prstGeom>
        </p:spPr>
        <p:txBody>
          <a:bodyPr lIns="0" tIns="0" rIns="0" bIns="0" rtlCol="0" anchor="t">
            <a:spAutoFit/>
          </a:bodyPr>
          <a:lstStyle/>
          <a:p>
            <a:pPr algn="ctr" defTabSz="857250">
              <a:lnSpc>
                <a:spcPts val="2490"/>
              </a:lnSpc>
              <a:defRPr/>
            </a:pPr>
            <a:r>
              <a:rPr lang="en-US" sz="1778" b="1">
                <a:solidFill>
                  <a:srgbClr val="000000"/>
                </a:solidFill>
                <a:latin typeface="Calibri"/>
                <a:ea typeface="Calibri"/>
                <a:cs typeface="Calibri"/>
                <a:sym typeface="Calibri (MS) Bold"/>
              </a:rPr>
              <a:t>How do you plan family activities?</a:t>
            </a:r>
          </a:p>
        </p:txBody>
      </p:sp>
      <p:sp>
        <p:nvSpPr>
          <p:cNvPr id="9" name="TextBox 9"/>
          <p:cNvSpPr txBox="1"/>
          <p:nvPr/>
        </p:nvSpPr>
        <p:spPr>
          <a:xfrm>
            <a:off x="6538950" y="1953566"/>
            <a:ext cx="2016653" cy="941861"/>
          </a:xfrm>
          <a:prstGeom prst="rect">
            <a:avLst/>
          </a:prstGeom>
        </p:spPr>
        <p:txBody>
          <a:bodyPr lIns="0" tIns="0" rIns="0" bIns="0" rtlCol="0" anchor="t">
            <a:spAutoFit/>
          </a:bodyPr>
          <a:lstStyle/>
          <a:p>
            <a:pPr algn="ctr" defTabSz="857250">
              <a:lnSpc>
                <a:spcPts val="2490"/>
              </a:lnSpc>
              <a:defRPr/>
            </a:pPr>
            <a:r>
              <a:rPr lang="en-US" sz="1778" b="1">
                <a:solidFill>
                  <a:srgbClr val="000000"/>
                </a:solidFill>
                <a:latin typeface="Calibri"/>
                <a:ea typeface="Calibri"/>
                <a:cs typeface="Calibri"/>
                <a:sym typeface="Calibri (MS) Bold"/>
              </a:rPr>
              <a:t>Did anyone plan a new activity this week? </a:t>
            </a:r>
          </a:p>
        </p:txBody>
      </p:sp>
      <p:sp>
        <p:nvSpPr>
          <p:cNvPr id="10" name="TextBox 10"/>
          <p:cNvSpPr txBox="1"/>
          <p:nvPr/>
        </p:nvSpPr>
        <p:spPr>
          <a:xfrm>
            <a:off x="6538949" y="4765469"/>
            <a:ext cx="1314098" cy="1262461"/>
          </a:xfrm>
          <a:prstGeom prst="rect">
            <a:avLst/>
          </a:prstGeom>
        </p:spPr>
        <p:txBody>
          <a:bodyPr wrap="square" lIns="0" tIns="0" rIns="0" bIns="0" rtlCol="0" anchor="t">
            <a:spAutoFit/>
          </a:bodyPr>
          <a:lstStyle/>
          <a:p>
            <a:pPr algn="ctr" defTabSz="857250">
              <a:lnSpc>
                <a:spcPts val="2490"/>
              </a:lnSpc>
              <a:defRPr/>
            </a:pPr>
            <a:r>
              <a:rPr lang="en-US" sz="1778" b="1">
                <a:solidFill>
                  <a:srgbClr val="000000"/>
                </a:solidFill>
                <a:latin typeface="Calibri"/>
                <a:ea typeface="Calibri"/>
                <a:cs typeface="Calibri"/>
                <a:sym typeface="Calibri (MS) Bold"/>
              </a:rPr>
              <a:t>How did your family react to being involved?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1DAFA8"/>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3435814" y="201679"/>
            <a:ext cx="5356521" cy="3227321"/>
            <a:chOff x="0" y="0"/>
            <a:chExt cx="17655540" cy="10637520"/>
          </a:xfrm>
        </p:grpSpPr>
        <p:sp>
          <p:nvSpPr>
            <p:cNvPr id="3" name="Freeform 3"/>
            <p:cNvSpPr/>
            <p:nvPr/>
          </p:nvSpPr>
          <p:spPr>
            <a:xfrm>
              <a:off x="255270" y="154940"/>
              <a:ext cx="8853170" cy="9916160"/>
            </a:xfrm>
            <a:custGeom>
              <a:avLst/>
              <a:gdLst/>
              <a:ahLst/>
              <a:cxnLst/>
              <a:rect l="l" t="t" r="r" b="b"/>
              <a:pathLst>
                <a:path w="8853170" h="9916160">
                  <a:moveTo>
                    <a:pt x="8790940" y="9916160"/>
                  </a:moveTo>
                  <a:lnTo>
                    <a:pt x="6471919" y="9893300"/>
                  </a:lnTo>
                  <a:lnTo>
                    <a:pt x="904240" y="9683750"/>
                  </a:lnTo>
                  <a:lnTo>
                    <a:pt x="68580" y="9358630"/>
                  </a:lnTo>
                  <a:cubicBezTo>
                    <a:pt x="68580" y="9358630"/>
                    <a:pt x="111760" y="6710680"/>
                    <a:pt x="55880" y="5285740"/>
                  </a:cubicBezTo>
                  <a:cubicBezTo>
                    <a:pt x="0" y="3860800"/>
                    <a:pt x="55880" y="2228850"/>
                    <a:pt x="55880" y="2228850"/>
                  </a:cubicBezTo>
                  <a:lnTo>
                    <a:pt x="55880" y="666750"/>
                  </a:lnTo>
                  <a:cubicBezTo>
                    <a:pt x="55880" y="666750"/>
                    <a:pt x="887730" y="453390"/>
                    <a:pt x="1978660" y="412750"/>
                  </a:cubicBezTo>
                  <a:cubicBezTo>
                    <a:pt x="3069590" y="372110"/>
                    <a:pt x="4594860" y="165100"/>
                    <a:pt x="6000750" y="82550"/>
                  </a:cubicBezTo>
                  <a:cubicBezTo>
                    <a:pt x="7406641" y="0"/>
                    <a:pt x="8853170" y="0"/>
                    <a:pt x="8853170" y="0"/>
                  </a:cubicBezTo>
                  <a:lnTo>
                    <a:pt x="8728710" y="4709160"/>
                  </a:lnTo>
                  <a:lnTo>
                    <a:pt x="8728710" y="7724140"/>
                  </a:lnTo>
                  <a:lnTo>
                    <a:pt x="8790940" y="9916160"/>
                  </a:lnTo>
                  <a:close/>
                </a:path>
              </a:pathLst>
            </a:custGeom>
            <a:blipFill>
              <a:blip r:embed="rId3"/>
              <a:stretch>
                <a:fillRect l="-39779" r="-47555"/>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8497570" y="572770"/>
              <a:ext cx="8855711" cy="9812019"/>
            </a:xfrm>
            <a:custGeom>
              <a:avLst/>
              <a:gdLst/>
              <a:ahLst/>
              <a:cxnLst/>
              <a:rect l="l" t="t" r="r" b="b"/>
              <a:pathLst>
                <a:path w="8855711" h="9812019">
                  <a:moveTo>
                    <a:pt x="0" y="146050"/>
                  </a:moveTo>
                  <a:lnTo>
                    <a:pt x="2339340" y="0"/>
                  </a:lnTo>
                  <a:lnTo>
                    <a:pt x="7821930" y="36830"/>
                  </a:lnTo>
                  <a:lnTo>
                    <a:pt x="8771891" y="110490"/>
                  </a:lnTo>
                  <a:cubicBezTo>
                    <a:pt x="8771891" y="110490"/>
                    <a:pt x="8713471" y="3030220"/>
                    <a:pt x="8784591" y="4453890"/>
                  </a:cubicBezTo>
                  <a:cubicBezTo>
                    <a:pt x="8855710" y="5877560"/>
                    <a:pt x="8813801" y="7510780"/>
                    <a:pt x="8813801" y="7510780"/>
                  </a:cubicBezTo>
                  <a:lnTo>
                    <a:pt x="8829041" y="9074150"/>
                  </a:lnTo>
                  <a:cubicBezTo>
                    <a:pt x="8829041" y="9074150"/>
                    <a:pt x="7998460" y="9295130"/>
                    <a:pt x="6907530" y="9345930"/>
                  </a:cubicBezTo>
                  <a:cubicBezTo>
                    <a:pt x="5816600" y="9396730"/>
                    <a:pt x="4293870" y="9618980"/>
                    <a:pt x="2889250" y="9715500"/>
                  </a:cubicBezTo>
                  <a:cubicBezTo>
                    <a:pt x="1484629" y="9812019"/>
                    <a:pt x="50800" y="9787890"/>
                    <a:pt x="50800" y="9787890"/>
                  </a:cubicBezTo>
                  <a:lnTo>
                    <a:pt x="115569" y="5116830"/>
                  </a:lnTo>
                  <a:lnTo>
                    <a:pt x="87630" y="2101850"/>
                  </a:lnTo>
                  <a:lnTo>
                    <a:pt x="0" y="146050"/>
                  </a:lnTo>
                  <a:close/>
                </a:path>
              </a:pathLst>
            </a:custGeom>
            <a:blipFill>
              <a:blip r:embed="rId4"/>
              <a:stretch>
                <a:fillRect t="-30720" b="-4794"/>
              </a:stretch>
            </a:blipFill>
          </p:spPr>
          <p:txBody>
            <a:bodyPr/>
            <a:lstStyle/>
            <a:p>
              <a:pPr defTabSz="857250">
                <a:defRPr/>
              </a:pPr>
              <a:endParaRPr lang="en-US" sz="1688">
                <a:solidFill>
                  <a:prstClr val="black"/>
                </a:solidFill>
                <a:latin typeface="Calibri"/>
              </a:endParaRPr>
            </a:p>
          </p:txBody>
        </p:sp>
        <p:sp>
          <p:nvSpPr>
            <p:cNvPr id="5" name="Freeform 5"/>
            <p:cNvSpPr/>
            <p:nvPr/>
          </p:nvSpPr>
          <p:spPr>
            <a:xfrm>
              <a:off x="0" y="-13970"/>
              <a:ext cx="17675861" cy="10638790"/>
            </a:xfrm>
            <a:custGeom>
              <a:avLst/>
              <a:gdLst/>
              <a:ahLst/>
              <a:cxnLst/>
              <a:rect l="l" t="t" r="r" b="b"/>
              <a:pathLst>
                <a:path w="17675861" h="10638790">
                  <a:moveTo>
                    <a:pt x="0" y="0"/>
                  </a:moveTo>
                  <a:lnTo>
                    <a:pt x="17675861" y="0"/>
                  </a:lnTo>
                  <a:lnTo>
                    <a:pt x="17675861" y="10638790"/>
                  </a:lnTo>
                  <a:lnTo>
                    <a:pt x="0" y="10638790"/>
                  </a:lnTo>
                  <a:lnTo>
                    <a:pt x="0" y="0"/>
                  </a:lnTo>
                  <a:close/>
                </a:path>
              </a:pathLst>
            </a:custGeom>
            <a:blipFill>
              <a:blip r:embed="rId5"/>
              <a:stretch>
                <a:fillRect l="-507" r="-507"/>
              </a:stretch>
            </a:blipFill>
          </p:spPr>
          <p:txBody>
            <a:bodyPr/>
            <a:lstStyle/>
            <a:p>
              <a:pPr defTabSz="857250">
                <a:defRPr/>
              </a:pPr>
              <a:endParaRPr lang="en-US" sz="1688">
                <a:solidFill>
                  <a:prstClr val="black"/>
                </a:solidFill>
                <a:latin typeface="Calibri"/>
              </a:endParaRPr>
            </a:p>
          </p:txBody>
        </p:sp>
      </p:grpSp>
      <p:grpSp>
        <p:nvGrpSpPr>
          <p:cNvPr id="6" name="Group 6"/>
          <p:cNvGrpSpPr/>
          <p:nvPr/>
        </p:nvGrpSpPr>
        <p:grpSpPr>
          <a:xfrm>
            <a:off x="237020" y="1"/>
            <a:ext cx="2571543" cy="2951249"/>
            <a:chOff x="0" y="0"/>
            <a:chExt cx="3657306" cy="4197332"/>
          </a:xfrm>
        </p:grpSpPr>
        <p:sp>
          <p:nvSpPr>
            <p:cNvPr id="7" name="Freeform 7"/>
            <p:cNvSpPr/>
            <p:nvPr/>
          </p:nvSpPr>
          <p:spPr>
            <a:xfrm>
              <a:off x="0" y="0"/>
              <a:ext cx="3657306" cy="4197332"/>
            </a:xfrm>
            <a:custGeom>
              <a:avLst/>
              <a:gdLst/>
              <a:ahLst/>
              <a:cxnLst/>
              <a:rect l="l" t="t" r="r" b="b"/>
              <a:pathLst>
                <a:path w="3657306" h="4197332">
                  <a:moveTo>
                    <a:pt x="0" y="0"/>
                  </a:moveTo>
                  <a:lnTo>
                    <a:pt x="3657306" y="0"/>
                  </a:lnTo>
                  <a:lnTo>
                    <a:pt x="3657306" y="4197332"/>
                  </a:lnTo>
                  <a:lnTo>
                    <a:pt x="0" y="4197332"/>
                  </a:lnTo>
                  <a:lnTo>
                    <a:pt x="0" y="0"/>
                  </a:lnTo>
                  <a:close/>
                </a:path>
              </a:pathLst>
            </a:custGeom>
            <a:blipFill>
              <a:blip r:embed="rId6">
                <a:extLst>
                  <a:ext uri="{96DAC541-7B7A-43D3-8B79-37D633B846F1}">
                    <asvg:svgBlip xmlns:asvg="http://schemas.microsoft.com/office/drawing/2016/SVG/main" r:embed="rId7"/>
                  </a:ext>
                </a:extLst>
              </a:blip>
              <a:stretch>
                <a:fillRect l="-5922" r="-5922"/>
              </a:stretch>
            </a:blipFill>
          </p:spPr>
          <p:txBody>
            <a:bodyPr/>
            <a:lstStyle/>
            <a:p>
              <a:pPr defTabSz="857250">
                <a:defRPr/>
              </a:pPr>
              <a:endParaRPr lang="en-US" sz="1688">
                <a:solidFill>
                  <a:prstClr val="black"/>
                </a:solidFill>
                <a:latin typeface="Calibri"/>
              </a:endParaRPr>
            </a:p>
          </p:txBody>
        </p:sp>
        <p:sp>
          <p:nvSpPr>
            <p:cNvPr id="8" name="TextBox 8"/>
            <p:cNvSpPr txBox="1"/>
            <p:nvPr/>
          </p:nvSpPr>
          <p:spPr>
            <a:xfrm>
              <a:off x="136701" y="1898641"/>
              <a:ext cx="3383902" cy="2083396"/>
            </a:xfrm>
            <a:prstGeom prst="rect">
              <a:avLst/>
            </a:prstGeom>
          </p:spPr>
          <p:txBody>
            <a:bodyPr lIns="0" tIns="0" rIns="0" bIns="0" rtlCol="0" anchor="t">
              <a:spAutoFit/>
            </a:bodyPr>
            <a:lstStyle/>
            <a:p>
              <a:pPr algn="ctr" defTabSz="857250">
                <a:lnSpc>
                  <a:spcPts val="2905"/>
                </a:lnSpc>
                <a:defRPr/>
              </a:pPr>
              <a:r>
                <a:rPr lang="en-US" sz="2075" b="1">
                  <a:solidFill>
                    <a:srgbClr val="000000"/>
                  </a:solidFill>
                  <a:latin typeface="Calibri"/>
                  <a:ea typeface="Calibri"/>
                  <a:cs typeface="Calibri"/>
                  <a:sym typeface="Calibri (MS) Bold"/>
                </a:rPr>
                <a:t>Setting Expectations and Encouraging Personal Growth </a:t>
              </a:r>
            </a:p>
            <a:p>
              <a:pPr algn="ctr" defTabSz="857250">
                <a:lnSpc>
                  <a:spcPts val="2905"/>
                </a:lnSpc>
                <a:spcBef>
                  <a:spcPct val="0"/>
                </a:spcBef>
                <a:defRPr/>
              </a:pPr>
              <a:r>
                <a:rPr lang="en-US" sz="2075" b="1">
                  <a:solidFill>
                    <a:srgbClr val="000000"/>
                  </a:solidFill>
                  <a:latin typeface="Calibri"/>
                  <a:ea typeface="Calibri"/>
                  <a:cs typeface="Calibri"/>
                  <a:sym typeface="Calibri (MS) Bold"/>
                </a:rPr>
                <a:t>Discussion Questions</a:t>
              </a:r>
            </a:p>
          </p:txBody>
        </p:sp>
      </p:grpSp>
      <p:sp>
        <p:nvSpPr>
          <p:cNvPr id="9" name="Freeform 9"/>
          <p:cNvSpPr/>
          <p:nvPr/>
        </p:nvSpPr>
        <p:spPr>
          <a:xfrm>
            <a:off x="868527" y="3736759"/>
            <a:ext cx="7534383" cy="3018460"/>
          </a:xfrm>
          <a:custGeom>
            <a:avLst/>
            <a:gdLst/>
            <a:ahLst/>
            <a:cxnLst/>
            <a:rect l="l" t="t" r="r" b="b"/>
            <a:pathLst>
              <a:path w="8036675" h="3219691">
                <a:moveTo>
                  <a:pt x="0" y="0"/>
                </a:moveTo>
                <a:lnTo>
                  <a:pt x="8036675" y="0"/>
                </a:lnTo>
                <a:lnTo>
                  <a:pt x="8036675" y="3219691"/>
                </a:lnTo>
                <a:lnTo>
                  <a:pt x="0" y="32196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10" name="TextBox 10"/>
          <p:cNvSpPr txBox="1"/>
          <p:nvPr/>
        </p:nvSpPr>
        <p:spPr>
          <a:xfrm>
            <a:off x="868526" y="4508361"/>
            <a:ext cx="7716285" cy="819840"/>
          </a:xfrm>
          <a:prstGeom prst="rect">
            <a:avLst/>
          </a:prstGeom>
        </p:spPr>
        <p:txBody>
          <a:bodyPr lIns="0" tIns="0" rIns="0" bIns="0" rtlCol="0" anchor="t">
            <a:spAutoFit/>
          </a:bodyPr>
          <a:lstStyle/>
          <a:p>
            <a:pPr marL="505489" lvl="1" indent="-252744" defTabSz="857250">
              <a:lnSpc>
                <a:spcPts val="3278"/>
              </a:lnSpc>
              <a:buFont typeface="Arial"/>
              <a:buChar char="•"/>
              <a:defRPr/>
            </a:pPr>
            <a:r>
              <a:rPr lang="en-US" sz="2341" b="1">
                <a:solidFill>
                  <a:srgbClr val="000000"/>
                </a:solidFill>
                <a:latin typeface="Calibri"/>
                <a:ea typeface="Calibri"/>
                <a:cs typeface="Calibri"/>
                <a:sym typeface="Calibri (MS) Bold"/>
              </a:rPr>
              <a:t>Would anyone like to share their rule for their child's friends visiting?</a:t>
            </a:r>
          </a:p>
        </p:txBody>
      </p:sp>
      <p:sp>
        <p:nvSpPr>
          <p:cNvPr id="11" name="TextBox 11"/>
          <p:cNvSpPr txBox="1"/>
          <p:nvPr/>
        </p:nvSpPr>
        <p:spPr>
          <a:xfrm>
            <a:off x="868527" y="5401987"/>
            <a:ext cx="7216152" cy="396647"/>
          </a:xfrm>
          <a:prstGeom prst="rect">
            <a:avLst/>
          </a:prstGeom>
        </p:spPr>
        <p:txBody>
          <a:bodyPr lIns="0" tIns="0" rIns="0" bIns="0" rtlCol="0" anchor="t">
            <a:spAutoFit/>
          </a:bodyPr>
          <a:lstStyle/>
          <a:p>
            <a:pPr marL="505489" lvl="1" indent="-252744" defTabSz="857250">
              <a:lnSpc>
                <a:spcPts val="3278"/>
              </a:lnSpc>
              <a:buFont typeface="Arial"/>
              <a:buChar char="•"/>
              <a:defRPr/>
            </a:pPr>
            <a:r>
              <a:rPr lang="en-US" sz="2341" b="1">
                <a:solidFill>
                  <a:srgbClr val="000000"/>
                </a:solidFill>
                <a:latin typeface="Calibri"/>
                <a:ea typeface="Calibri"/>
                <a:cs typeface="Calibri"/>
                <a:sym typeface="Calibri (MS) Bold"/>
              </a:rPr>
              <a:t>How might this rule change as your child grows older?</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533" r="-3533"/>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37020" y="1"/>
            <a:ext cx="2571543" cy="2951249"/>
          </a:xfrm>
          <a:custGeom>
            <a:avLst/>
            <a:gdLst/>
            <a:ahLst/>
            <a:cxnLst/>
            <a:rect l="l" t="t" r="r" b="b"/>
            <a:pathLst>
              <a:path w="2742979" h="3147999">
                <a:moveTo>
                  <a:pt x="0" y="0"/>
                </a:moveTo>
                <a:lnTo>
                  <a:pt x="2742979" y="0"/>
                </a:lnTo>
                <a:lnTo>
                  <a:pt x="2742979" y="3147999"/>
                </a:lnTo>
                <a:lnTo>
                  <a:pt x="0" y="3147999"/>
                </a:lnTo>
                <a:lnTo>
                  <a:pt x="0" y="0"/>
                </a:lnTo>
                <a:close/>
              </a:path>
            </a:pathLst>
          </a:custGeom>
          <a:blipFill>
            <a:blip r:embed="rId4">
              <a:extLst>
                <a:ext uri="{96DAC541-7B7A-43D3-8B79-37D633B846F1}">
                  <asvg:svgBlip xmlns:asvg="http://schemas.microsoft.com/office/drawing/2016/SVG/main" r:embed="rId5"/>
                </a:ext>
              </a:extLst>
            </a:blip>
            <a:stretch>
              <a:fillRect l="-5922" r="-5922"/>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2953343" y="100029"/>
            <a:ext cx="3976095" cy="1952244"/>
          </a:xfrm>
          <a:custGeom>
            <a:avLst/>
            <a:gdLst/>
            <a:ahLst/>
            <a:cxnLst/>
            <a:rect l="l" t="t" r="r" b="b"/>
            <a:pathLst>
              <a:path w="3901440" h="2082394">
                <a:moveTo>
                  <a:pt x="0" y="0"/>
                </a:moveTo>
                <a:lnTo>
                  <a:pt x="3901440" y="0"/>
                </a:lnTo>
                <a:lnTo>
                  <a:pt x="3901440" y="2082393"/>
                </a:lnTo>
                <a:lnTo>
                  <a:pt x="0" y="20823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5" name="Freeform 5"/>
          <p:cNvSpPr/>
          <p:nvPr/>
        </p:nvSpPr>
        <p:spPr>
          <a:xfrm flipV="1">
            <a:off x="65198" y="2395029"/>
            <a:ext cx="3350449" cy="3918654"/>
          </a:xfrm>
          <a:custGeom>
            <a:avLst/>
            <a:gdLst/>
            <a:ahLst/>
            <a:cxnLst/>
            <a:rect l="l" t="t" r="r" b="b"/>
            <a:pathLst>
              <a:path w="3573812" h="4179898">
                <a:moveTo>
                  <a:pt x="0" y="4179898"/>
                </a:moveTo>
                <a:lnTo>
                  <a:pt x="3573813" y="4179898"/>
                </a:lnTo>
                <a:lnTo>
                  <a:pt x="3573813" y="0"/>
                </a:lnTo>
                <a:lnTo>
                  <a:pt x="0" y="0"/>
                </a:lnTo>
                <a:lnTo>
                  <a:pt x="0" y="4179898"/>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pPr defTabSz="857250">
              <a:defRPr/>
            </a:pPr>
            <a:endParaRPr lang="en-US" sz="1688">
              <a:solidFill>
                <a:prstClr val="black"/>
              </a:solidFill>
              <a:latin typeface="Calibri"/>
            </a:endParaRPr>
          </a:p>
        </p:txBody>
      </p:sp>
      <p:sp>
        <p:nvSpPr>
          <p:cNvPr id="6" name="TextBox 6"/>
          <p:cNvSpPr txBox="1"/>
          <p:nvPr/>
        </p:nvSpPr>
        <p:spPr>
          <a:xfrm>
            <a:off x="333138" y="1555014"/>
            <a:ext cx="2379306" cy="721095"/>
          </a:xfrm>
          <a:prstGeom prst="rect">
            <a:avLst/>
          </a:prstGeom>
        </p:spPr>
        <p:txBody>
          <a:bodyPr lIns="0" tIns="0" rIns="0" bIns="0" rtlCol="0" anchor="t">
            <a:spAutoFit/>
          </a:bodyPr>
          <a:lstStyle/>
          <a:p>
            <a:pPr algn="ctr" defTabSz="857250">
              <a:lnSpc>
                <a:spcPts val="2905"/>
              </a:lnSpc>
              <a:spcBef>
                <a:spcPct val="0"/>
              </a:spcBef>
              <a:defRPr/>
            </a:pPr>
            <a:r>
              <a:rPr lang="en-US" sz="2075" b="1">
                <a:solidFill>
                  <a:srgbClr val="000000"/>
                </a:solidFill>
                <a:latin typeface="Calibri"/>
                <a:ea typeface="Calibri"/>
                <a:cs typeface="Calibri"/>
                <a:sym typeface="Calibri (MS) Bold"/>
              </a:rPr>
              <a:t>Achievement Discussion Questions</a:t>
            </a:r>
          </a:p>
        </p:txBody>
      </p:sp>
      <p:sp>
        <p:nvSpPr>
          <p:cNvPr id="7" name="TextBox 7"/>
          <p:cNvSpPr txBox="1"/>
          <p:nvPr/>
        </p:nvSpPr>
        <p:spPr>
          <a:xfrm>
            <a:off x="333138" y="4014011"/>
            <a:ext cx="2834809" cy="1313693"/>
          </a:xfrm>
          <a:prstGeom prst="rect">
            <a:avLst/>
          </a:prstGeom>
        </p:spPr>
        <p:txBody>
          <a:bodyPr lIns="0" tIns="0" rIns="0" bIns="0" rtlCol="0" anchor="t">
            <a:spAutoFit/>
          </a:bodyPr>
          <a:lstStyle/>
          <a:p>
            <a:pPr marL="404288" lvl="1" indent="-202144" defTabSz="857250">
              <a:lnSpc>
                <a:spcPts val="2621"/>
              </a:lnSpc>
              <a:buFont typeface="Arial"/>
              <a:buChar char="•"/>
              <a:defRPr/>
            </a:pPr>
            <a:r>
              <a:rPr lang="en-US" sz="1872" b="1">
                <a:solidFill>
                  <a:srgbClr val="000000"/>
                </a:solidFill>
                <a:latin typeface="Calibri"/>
                <a:ea typeface="Calibri"/>
                <a:cs typeface="Calibri"/>
                <a:sym typeface="Calibri (MS) Bold"/>
              </a:rPr>
              <a:t>Does your child have a homework routine? </a:t>
            </a:r>
          </a:p>
          <a:p>
            <a:pPr defTabSz="857250">
              <a:lnSpc>
                <a:spcPts val="2621"/>
              </a:lnSpc>
              <a:defRPr/>
            </a:pPr>
            <a:endParaRPr lang="en-US" sz="1872" b="1">
              <a:solidFill>
                <a:srgbClr val="000000"/>
              </a:solidFill>
              <a:latin typeface="Calibri"/>
              <a:ea typeface="Calibri"/>
              <a:cs typeface="Calibri"/>
              <a:sym typeface="Calibri (MS) Bold"/>
            </a:endParaRPr>
          </a:p>
          <a:p>
            <a:pPr marL="404288" lvl="1" indent="-202144" defTabSz="857250">
              <a:lnSpc>
                <a:spcPts val="2621"/>
              </a:lnSpc>
              <a:buFont typeface="Arial"/>
              <a:buChar char="•"/>
              <a:defRPr/>
            </a:pPr>
            <a:r>
              <a:rPr lang="en-US" sz="1872" b="1">
                <a:solidFill>
                  <a:srgbClr val="000000"/>
                </a:solidFill>
                <a:latin typeface="Calibri"/>
                <a:ea typeface="Calibri"/>
                <a:cs typeface="Calibri"/>
                <a:sym typeface="Calibri (MS) Bold"/>
              </a:rPr>
              <a:t>What does it look like?</a:t>
            </a:r>
          </a:p>
        </p:txBody>
      </p:sp>
      <p:sp>
        <p:nvSpPr>
          <p:cNvPr id="8" name="TextBox 8"/>
          <p:cNvSpPr txBox="1"/>
          <p:nvPr/>
        </p:nvSpPr>
        <p:spPr>
          <a:xfrm>
            <a:off x="3214688" y="511034"/>
            <a:ext cx="3096346" cy="980268"/>
          </a:xfrm>
          <a:prstGeom prst="rect">
            <a:avLst/>
          </a:prstGeom>
        </p:spPr>
        <p:txBody>
          <a:bodyPr wrap="square" lIns="0" tIns="0" rIns="0" bIns="0" rtlCol="0" anchor="t">
            <a:spAutoFit/>
          </a:bodyPr>
          <a:lstStyle/>
          <a:p>
            <a:pPr marL="321469" indent="-321469" algn="ctr" defTabSz="857250">
              <a:lnSpc>
                <a:spcPts val="2621"/>
              </a:lnSpc>
              <a:spcBef>
                <a:spcPct val="0"/>
              </a:spcBef>
              <a:buFont typeface="Arial" panose="020B0604020202020204" pitchFamily="34" charset="0"/>
              <a:buChar char="•"/>
              <a:defRPr/>
            </a:pPr>
            <a:r>
              <a:rPr lang="en-US" sz="1872" b="1">
                <a:solidFill>
                  <a:srgbClr val="000000"/>
                </a:solidFill>
                <a:latin typeface="Calibri"/>
                <a:ea typeface="Calibri"/>
                <a:cs typeface="Calibri"/>
                <a:sym typeface="Calibri (MS) Bold"/>
              </a:rPr>
              <a:t>How can you better support your child with homework or school feelings?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C8CE"/>
        </a:solidFill>
        <a:effectLst/>
      </p:bgPr>
    </p:bg>
    <p:spTree>
      <p:nvGrpSpPr>
        <p:cNvPr id="1" name=""/>
        <p:cNvGrpSpPr/>
        <p:nvPr/>
      </p:nvGrpSpPr>
      <p:grpSpPr>
        <a:xfrm>
          <a:off x="0" y="0"/>
          <a:ext cx="0" cy="0"/>
          <a:chOff x="0" y="0"/>
          <a:chExt cx="0" cy="0"/>
        </a:xfrm>
      </p:grpSpPr>
      <p:sp>
        <p:nvSpPr>
          <p:cNvPr id="2" name="Freeform 2"/>
          <p:cNvSpPr/>
          <p:nvPr/>
        </p:nvSpPr>
        <p:spPr>
          <a:xfrm>
            <a:off x="0" y="2303302"/>
            <a:ext cx="5089963" cy="4554698"/>
          </a:xfrm>
          <a:custGeom>
            <a:avLst/>
            <a:gdLst/>
            <a:ahLst/>
            <a:cxnLst/>
            <a:rect l="l" t="t" r="r" b="b"/>
            <a:pathLst>
              <a:path w="5429294" h="4858345">
                <a:moveTo>
                  <a:pt x="0" y="0"/>
                </a:moveTo>
                <a:lnTo>
                  <a:pt x="5429294" y="0"/>
                </a:lnTo>
                <a:lnTo>
                  <a:pt x="5429294" y="4858345"/>
                </a:lnTo>
                <a:lnTo>
                  <a:pt x="0" y="4858345"/>
                </a:lnTo>
                <a:lnTo>
                  <a:pt x="0" y="0"/>
                </a:lnTo>
                <a:close/>
              </a:path>
            </a:pathLst>
          </a:custGeom>
          <a:blipFill>
            <a:blip r:embed="rId3"/>
            <a:stretch>
              <a:fillRect b="-13597"/>
            </a:stretch>
          </a:blipFill>
        </p:spPr>
        <p:txBody>
          <a:bodyPr/>
          <a:lstStyle/>
          <a:p>
            <a:pPr defTabSz="857250"/>
            <a:endParaRPr lang="en-US" sz="1688">
              <a:solidFill>
                <a:prstClr val="black"/>
              </a:solidFill>
              <a:latin typeface="Calibri"/>
            </a:endParaRPr>
          </a:p>
        </p:txBody>
      </p:sp>
      <p:sp>
        <p:nvSpPr>
          <p:cNvPr id="3" name="TextBox 3"/>
          <p:cNvSpPr txBox="1"/>
          <p:nvPr/>
        </p:nvSpPr>
        <p:spPr>
          <a:xfrm>
            <a:off x="5155762" y="1394375"/>
            <a:ext cx="5886247" cy="5565050"/>
          </a:xfrm>
          <a:prstGeom prst="rect">
            <a:avLst/>
          </a:prstGeom>
        </p:spPr>
        <p:txBody>
          <a:bodyPr lIns="0" tIns="0" rIns="0" bIns="0" rtlCol="0" anchor="t">
            <a:spAutoFit/>
          </a:bodyPr>
          <a:lstStyle/>
          <a:p>
            <a:pPr algn="ctr" defTabSz="857250">
              <a:lnSpc>
                <a:spcPts val="5993"/>
              </a:lnSpc>
              <a:defRPr/>
            </a:pPr>
            <a:endParaRPr sz="1688">
              <a:solidFill>
                <a:prstClr val="black"/>
              </a:solidFill>
              <a:latin typeface="Calibri"/>
            </a:endParaRPr>
          </a:p>
          <a:p>
            <a:pPr marL="506730" lvl="1" indent="-253365" defTabSz="857250">
              <a:lnSpc>
                <a:spcPts val="4418"/>
              </a:lnSpc>
              <a:buFont typeface="Arial"/>
              <a:buChar char="•"/>
              <a:defRPr/>
            </a:pPr>
            <a:r>
              <a:rPr lang="en-US" sz="2300" b="1">
                <a:solidFill>
                  <a:srgbClr val="401C21"/>
                </a:solidFill>
                <a:latin typeface="Calibri"/>
                <a:ea typeface="Calibri (MS) Bold"/>
                <a:cs typeface="Calibri (MS) Bold"/>
                <a:sym typeface="Calibri (MS) Bold"/>
              </a:rPr>
              <a:t>Improved Communication</a:t>
            </a:r>
            <a:endParaRPr lang="en-US" sz="2300" b="1">
              <a:solidFill>
                <a:srgbClr val="401C21"/>
              </a:solidFill>
              <a:latin typeface="Calibri"/>
              <a:ea typeface="Calibri (MS) Bold"/>
              <a:cs typeface="Calibri (MS) Bold"/>
            </a:endParaRPr>
          </a:p>
          <a:p>
            <a:pPr marL="506730" lvl="1" indent="-253365" defTabSz="857250">
              <a:lnSpc>
                <a:spcPts val="4418"/>
              </a:lnSpc>
              <a:buFont typeface="Arial"/>
              <a:buChar char="•"/>
              <a:defRPr/>
            </a:pPr>
            <a:r>
              <a:rPr lang="en-US" sz="2300" b="1">
                <a:solidFill>
                  <a:srgbClr val="401C21"/>
                </a:solidFill>
                <a:latin typeface="Calibri"/>
                <a:ea typeface="Calibri (MS) Bold"/>
                <a:cs typeface="Calibri (MS) Bold"/>
                <a:sym typeface="Calibri (MS) Bold"/>
              </a:rPr>
              <a:t>Supporting Growth</a:t>
            </a:r>
            <a:endParaRPr lang="en-US" sz="2300" b="1">
              <a:solidFill>
                <a:srgbClr val="401C21"/>
              </a:solidFill>
              <a:latin typeface="Calibri"/>
              <a:ea typeface="Calibri (MS) Bold"/>
              <a:cs typeface="Calibri (MS) Bold"/>
            </a:endParaRPr>
          </a:p>
          <a:p>
            <a:pPr marL="506730" lvl="1" indent="-253365" defTabSz="857250">
              <a:lnSpc>
                <a:spcPts val="4418"/>
              </a:lnSpc>
              <a:buFont typeface="Arial"/>
              <a:buChar char="•"/>
              <a:defRPr/>
            </a:pPr>
            <a:r>
              <a:rPr lang="en-US" sz="2300" b="1">
                <a:solidFill>
                  <a:srgbClr val="401C21"/>
                </a:solidFill>
                <a:latin typeface="Calibri"/>
                <a:ea typeface="Calibri (MS) Bold"/>
                <a:cs typeface="Calibri (MS) Bold"/>
                <a:sym typeface="Calibri (MS) Bold"/>
              </a:rPr>
              <a:t>Understanding Your Teen</a:t>
            </a:r>
            <a:endParaRPr lang="en-US" sz="2300" b="1">
              <a:solidFill>
                <a:srgbClr val="401C21"/>
              </a:solidFill>
              <a:latin typeface="Calibri"/>
              <a:ea typeface="Calibri (MS) Bold"/>
              <a:cs typeface="Calibri (MS) Bold"/>
            </a:endParaRPr>
          </a:p>
          <a:p>
            <a:pPr marL="506730" lvl="1" indent="-253365" defTabSz="857250">
              <a:lnSpc>
                <a:spcPts val="4418"/>
              </a:lnSpc>
              <a:buFont typeface="Arial"/>
              <a:buChar char="•"/>
              <a:defRPr/>
            </a:pPr>
            <a:r>
              <a:rPr lang="en-US" sz="2300" b="1">
                <a:solidFill>
                  <a:srgbClr val="401C21"/>
                </a:solidFill>
                <a:latin typeface="Calibri"/>
                <a:ea typeface="Calibri (MS) Bold"/>
                <a:cs typeface="Calibri (MS) Bold"/>
                <a:sym typeface="Calibri (MS) Bold"/>
              </a:rPr>
              <a:t>Setting Boundaries </a:t>
            </a:r>
            <a:endParaRPr lang="en-US" sz="2300" b="1">
              <a:solidFill>
                <a:srgbClr val="401C21"/>
              </a:solidFill>
              <a:latin typeface="Calibri"/>
              <a:ea typeface="Calibri (MS) Bold"/>
              <a:cs typeface="Calibri (MS) Bold"/>
            </a:endParaRPr>
          </a:p>
          <a:p>
            <a:pPr marL="506730" lvl="1" indent="-253365" defTabSz="857250">
              <a:lnSpc>
                <a:spcPts val="4418"/>
              </a:lnSpc>
              <a:buFont typeface="Arial"/>
              <a:buChar char="•"/>
              <a:defRPr/>
            </a:pPr>
            <a:r>
              <a:rPr lang="en-US" sz="2300" b="1">
                <a:solidFill>
                  <a:srgbClr val="401C21"/>
                </a:solidFill>
                <a:latin typeface="Calibri"/>
                <a:ea typeface="Calibri (MS) Bold"/>
                <a:cs typeface="Calibri (MS) Bold"/>
                <a:sym typeface="Calibri (MS) Bold"/>
              </a:rPr>
              <a:t>Modeling Relationships</a:t>
            </a:r>
            <a:endParaRPr lang="en-US" sz="2300" b="1">
              <a:solidFill>
                <a:srgbClr val="401C21"/>
              </a:solidFill>
              <a:latin typeface="Calibri"/>
              <a:ea typeface="Calibri (MS) Bold"/>
              <a:cs typeface="Calibri (MS) Bold"/>
            </a:endParaRPr>
          </a:p>
          <a:p>
            <a:pPr marL="506730" lvl="1" indent="-253365" defTabSz="857250">
              <a:lnSpc>
                <a:spcPts val="4418"/>
              </a:lnSpc>
              <a:buFont typeface="Arial"/>
              <a:buChar char="•"/>
              <a:defRPr/>
            </a:pPr>
            <a:r>
              <a:rPr lang="en-US" sz="2300" b="1">
                <a:solidFill>
                  <a:srgbClr val="401C21"/>
                </a:solidFill>
                <a:latin typeface="Calibri"/>
                <a:ea typeface="Calibri (MS) Bold"/>
                <a:cs typeface="Calibri (MS) Bold"/>
                <a:sym typeface="Calibri (MS) Bold"/>
              </a:rPr>
              <a:t>Building Connections</a:t>
            </a:r>
            <a:endParaRPr lang="en-US" sz="2300" b="1">
              <a:solidFill>
                <a:srgbClr val="401C21"/>
              </a:solidFill>
              <a:latin typeface="Calibri"/>
              <a:ea typeface="Calibri (MS) Bold"/>
              <a:cs typeface="Calibri (MS) Bold"/>
            </a:endParaRPr>
          </a:p>
          <a:p>
            <a:pPr marL="506730" lvl="1" indent="-253365" defTabSz="857250">
              <a:lnSpc>
                <a:spcPts val="4418"/>
              </a:lnSpc>
              <a:buFont typeface="Arial"/>
              <a:buChar char="•"/>
              <a:defRPr/>
            </a:pPr>
            <a:r>
              <a:rPr lang="en-US" sz="2300" b="1">
                <a:solidFill>
                  <a:srgbClr val="401C21"/>
                </a:solidFill>
                <a:latin typeface="Calibri"/>
                <a:ea typeface="Calibri (MS) Bold"/>
                <a:cs typeface="Calibri (MS) Bold"/>
                <a:sym typeface="Calibri (MS) Bold"/>
              </a:rPr>
              <a:t>Safety First</a:t>
            </a:r>
            <a:endParaRPr lang="en-US" sz="2300" b="1">
              <a:solidFill>
                <a:srgbClr val="401C21"/>
              </a:solidFill>
              <a:latin typeface="Calibri"/>
              <a:ea typeface="Calibri (MS) Bold"/>
              <a:cs typeface="Calibri (MS) Bold"/>
            </a:endParaRPr>
          </a:p>
          <a:p>
            <a:pPr marL="506730" lvl="1" indent="-253365" defTabSz="857250">
              <a:lnSpc>
                <a:spcPts val="4418"/>
              </a:lnSpc>
              <a:buFont typeface="Arial"/>
              <a:buChar char="•"/>
              <a:defRPr/>
            </a:pPr>
            <a:r>
              <a:rPr lang="en-US" sz="2300" b="1">
                <a:solidFill>
                  <a:srgbClr val="401C21"/>
                </a:solidFill>
                <a:latin typeface="Calibri"/>
                <a:ea typeface="Calibri (MS) Bold"/>
                <a:cs typeface="Calibri (MS) Bold"/>
                <a:sym typeface="Calibri (MS) Bold"/>
              </a:rPr>
              <a:t>Digital Awareness</a:t>
            </a:r>
            <a:endParaRPr lang="en-US" sz="2300" b="1">
              <a:solidFill>
                <a:srgbClr val="401C21"/>
              </a:solidFill>
              <a:latin typeface="Calibri"/>
              <a:ea typeface="Calibri (MS) Bold"/>
              <a:cs typeface="Calibri (MS) Bold"/>
            </a:endParaRPr>
          </a:p>
          <a:p>
            <a:pPr algn="ctr" defTabSz="857250">
              <a:lnSpc>
                <a:spcPts val="2113"/>
              </a:lnSpc>
              <a:spcBef>
                <a:spcPct val="0"/>
              </a:spcBef>
              <a:defRPr/>
            </a:pPr>
            <a:endParaRPr lang="en-US" sz="2349" b="1">
              <a:solidFill>
                <a:srgbClr val="401C21"/>
              </a:solidFill>
              <a:latin typeface="Calibri (MS) Bold"/>
              <a:ea typeface="Calibri (MS) Bold"/>
              <a:cs typeface="Calibri (MS) Bold"/>
              <a:sym typeface="Calibri (MS) Bold"/>
            </a:endParaRPr>
          </a:p>
        </p:txBody>
      </p:sp>
      <p:sp>
        <p:nvSpPr>
          <p:cNvPr id="6" name="TextBox 6"/>
          <p:cNvSpPr txBox="1"/>
          <p:nvPr/>
        </p:nvSpPr>
        <p:spPr>
          <a:xfrm>
            <a:off x="1967935" y="932680"/>
            <a:ext cx="5208130" cy="868636"/>
          </a:xfrm>
          <a:prstGeom prst="rect">
            <a:avLst/>
          </a:prstGeom>
        </p:spPr>
        <p:txBody>
          <a:bodyPr lIns="0" tIns="0" rIns="0" bIns="0" rtlCol="0" anchor="t">
            <a:spAutoFit/>
          </a:bodyPr>
          <a:lstStyle/>
          <a:p>
            <a:pPr algn="ctr" defTabSz="857250">
              <a:lnSpc>
                <a:spcPts val="6428"/>
              </a:lnSpc>
              <a:defRPr/>
            </a:pPr>
            <a:endParaRPr lang="en-US" sz="7475" spc="-172">
              <a:solidFill>
                <a:srgbClr val="48191C"/>
              </a:solidFill>
              <a:latin typeface="Trend Slab Four"/>
              <a:ea typeface="Trend Slab Four"/>
              <a:cs typeface="Trend Slab Four"/>
              <a:sym typeface="Trend Slab Four"/>
            </a:endParaRPr>
          </a:p>
        </p:txBody>
      </p:sp>
      <p:pic>
        <p:nvPicPr>
          <p:cNvPr id="9" name="Picture 8" descr="A close up of a sign&#10;&#10;Description automatically generated">
            <a:extLst>
              <a:ext uri="{FF2B5EF4-FFF2-40B4-BE49-F238E27FC236}">
                <a16:creationId xmlns:a16="http://schemas.microsoft.com/office/drawing/2014/main" id="{AAFD0BC6-1E24-0580-F177-655BBB173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7934" y="132711"/>
            <a:ext cx="5208130" cy="192287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8FBF9"/>
        </a:solidFill>
        <a:effectLst/>
      </p:bgPr>
    </p:bg>
    <p:spTree>
      <p:nvGrpSpPr>
        <p:cNvPr id="1" name=""/>
        <p:cNvGrpSpPr/>
        <p:nvPr/>
      </p:nvGrpSpPr>
      <p:grpSpPr>
        <a:xfrm>
          <a:off x="0" y="0"/>
          <a:ext cx="0" cy="0"/>
          <a:chOff x="0" y="0"/>
          <a:chExt cx="0" cy="0"/>
        </a:xfrm>
      </p:grpSpPr>
      <p:sp>
        <p:nvSpPr>
          <p:cNvPr id="2" name="Freeform 2"/>
          <p:cNvSpPr/>
          <p:nvPr/>
        </p:nvSpPr>
        <p:spPr>
          <a:xfrm>
            <a:off x="3284511" y="96731"/>
            <a:ext cx="3366019" cy="4307175"/>
          </a:xfrm>
          <a:custGeom>
            <a:avLst/>
            <a:gdLst/>
            <a:ahLst/>
            <a:cxnLst/>
            <a:rect l="l" t="t" r="r" b="b"/>
            <a:pathLst>
              <a:path w="3590420" h="4594320">
                <a:moveTo>
                  <a:pt x="0" y="0"/>
                </a:moveTo>
                <a:lnTo>
                  <a:pt x="3590421" y="0"/>
                </a:lnTo>
                <a:lnTo>
                  <a:pt x="3590421" y="4594321"/>
                </a:lnTo>
                <a:lnTo>
                  <a:pt x="0" y="4594321"/>
                </a:lnTo>
                <a:lnTo>
                  <a:pt x="0" y="0"/>
                </a:lnTo>
                <a:close/>
              </a:path>
            </a:pathLst>
          </a:custGeom>
          <a:blipFill>
            <a:blip r:embed="rId3"/>
            <a:stretch>
              <a:fillRect/>
            </a:stretch>
          </a:blipFill>
          <a:ln w="28575" cap="sq">
            <a:solidFill>
              <a:srgbClr val="477752"/>
            </a:solidFill>
            <a:prstDash val="solid"/>
            <a:miter/>
          </a:ln>
        </p:spPr>
        <p:txBody>
          <a:bodyPr/>
          <a:lstStyle/>
          <a:p>
            <a:pPr defTabSz="857250">
              <a:defRPr/>
            </a:pPr>
            <a:endParaRPr lang="en-US" sz="1688">
              <a:solidFill>
                <a:prstClr val="black"/>
              </a:solidFill>
              <a:latin typeface="Calibri"/>
            </a:endParaRPr>
          </a:p>
        </p:txBody>
      </p:sp>
      <p:sp>
        <p:nvSpPr>
          <p:cNvPr id="3" name="Freeform 3"/>
          <p:cNvSpPr/>
          <p:nvPr/>
        </p:nvSpPr>
        <p:spPr>
          <a:xfrm>
            <a:off x="237020" y="1"/>
            <a:ext cx="2571543" cy="2951249"/>
          </a:xfrm>
          <a:custGeom>
            <a:avLst/>
            <a:gdLst/>
            <a:ahLst/>
            <a:cxnLst/>
            <a:rect l="l" t="t" r="r" b="b"/>
            <a:pathLst>
              <a:path w="2742979" h="3147999">
                <a:moveTo>
                  <a:pt x="0" y="0"/>
                </a:moveTo>
                <a:lnTo>
                  <a:pt x="2742979" y="0"/>
                </a:lnTo>
                <a:lnTo>
                  <a:pt x="2742979" y="3147999"/>
                </a:lnTo>
                <a:lnTo>
                  <a:pt x="0" y="3147999"/>
                </a:lnTo>
                <a:lnTo>
                  <a:pt x="0" y="0"/>
                </a:lnTo>
                <a:close/>
              </a:path>
            </a:pathLst>
          </a:custGeom>
          <a:blipFill>
            <a:blip r:embed="rId4">
              <a:extLst>
                <a:ext uri="{96DAC541-7B7A-43D3-8B79-37D633B846F1}">
                  <asvg:svgBlip xmlns:asvg="http://schemas.microsoft.com/office/drawing/2016/SVG/main" r:embed="rId5"/>
                </a:ext>
              </a:extLst>
            </a:blip>
            <a:stretch>
              <a:fillRect l="-5922" r="-5922"/>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6904224" y="473505"/>
            <a:ext cx="1968053" cy="1629101"/>
          </a:xfrm>
          <a:custGeom>
            <a:avLst/>
            <a:gdLst/>
            <a:ahLst/>
            <a:cxnLst/>
            <a:rect l="l" t="t" r="r" b="b"/>
            <a:pathLst>
              <a:path w="2099256" h="1737708">
                <a:moveTo>
                  <a:pt x="0" y="0"/>
                </a:moveTo>
                <a:lnTo>
                  <a:pt x="2099255" y="0"/>
                </a:lnTo>
                <a:lnTo>
                  <a:pt x="2099255" y="1737708"/>
                </a:lnTo>
                <a:lnTo>
                  <a:pt x="0" y="17377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5" name="Freeform 5"/>
          <p:cNvSpPr/>
          <p:nvPr/>
        </p:nvSpPr>
        <p:spPr>
          <a:xfrm>
            <a:off x="5561438" y="2374100"/>
            <a:ext cx="3388304" cy="4346109"/>
          </a:xfrm>
          <a:custGeom>
            <a:avLst/>
            <a:gdLst/>
            <a:ahLst/>
            <a:cxnLst/>
            <a:rect l="l" t="t" r="r" b="b"/>
            <a:pathLst>
              <a:path w="3614191" h="4635850">
                <a:moveTo>
                  <a:pt x="0" y="0"/>
                </a:moveTo>
                <a:lnTo>
                  <a:pt x="3614191" y="0"/>
                </a:lnTo>
                <a:lnTo>
                  <a:pt x="3614191" y="4635849"/>
                </a:lnTo>
                <a:lnTo>
                  <a:pt x="0" y="4635849"/>
                </a:lnTo>
                <a:lnTo>
                  <a:pt x="0" y="0"/>
                </a:lnTo>
                <a:close/>
              </a:path>
            </a:pathLst>
          </a:custGeom>
          <a:blipFill>
            <a:blip r:embed="rId8"/>
            <a:stretch>
              <a:fillRect/>
            </a:stretch>
          </a:blipFill>
          <a:ln w="28575" cap="sq">
            <a:solidFill>
              <a:srgbClr val="477752"/>
            </a:solidFill>
            <a:prstDash val="solid"/>
            <a:miter/>
          </a:ln>
        </p:spPr>
        <p:txBody>
          <a:bodyPr/>
          <a:lstStyle/>
          <a:p>
            <a:pPr defTabSz="857250">
              <a:defRPr/>
            </a:pPr>
            <a:endParaRPr lang="en-US" sz="1688">
              <a:solidFill>
                <a:prstClr val="black"/>
              </a:solidFill>
              <a:latin typeface="Calibri"/>
            </a:endParaRPr>
          </a:p>
        </p:txBody>
      </p:sp>
      <p:sp>
        <p:nvSpPr>
          <p:cNvPr id="6" name="TextBox 6"/>
          <p:cNvSpPr txBox="1"/>
          <p:nvPr/>
        </p:nvSpPr>
        <p:spPr>
          <a:xfrm>
            <a:off x="333138" y="1555014"/>
            <a:ext cx="2379306" cy="721095"/>
          </a:xfrm>
          <a:prstGeom prst="rect">
            <a:avLst/>
          </a:prstGeom>
        </p:spPr>
        <p:txBody>
          <a:bodyPr lIns="0" tIns="0" rIns="0" bIns="0" rtlCol="0" anchor="t">
            <a:spAutoFit/>
          </a:bodyPr>
          <a:lstStyle/>
          <a:p>
            <a:pPr algn="ctr" defTabSz="857250">
              <a:lnSpc>
                <a:spcPts val="2905"/>
              </a:lnSpc>
              <a:defRPr/>
            </a:pPr>
            <a:r>
              <a:rPr lang="en-US" sz="2075" b="1">
                <a:solidFill>
                  <a:srgbClr val="000000"/>
                </a:solidFill>
                <a:latin typeface="Calibri"/>
                <a:ea typeface="Calibri"/>
                <a:cs typeface="Calibri"/>
                <a:sym typeface="Calibri (MS) Bold"/>
              </a:rPr>
              <a:t>Safety</a:t>
            </a:r>
          </a:p>
          <a:p>
            <a:pPr algn="ctr" defTabSz="857250">
              <a:lnSpc>
                <a:spcPts val="2905"/>
              </a:lnSpc>
              <a:spcBef>
                <a:spcPct val="0"/>
              </a:spcBef>
              <a:defRPr/>
            </a:pPr>
            <a:r>
              <a:rPr lang="en-US" sz="2075" b="1">
                <a:solidFill>
                  <a:srgbClr val="000000"/>
                </a:solidFill>
                <a:latin typeface="Calibri"/>
                <a:ea typeface="Calibri"/>
                <a:cs typeface="Calibri"/>
                <a:sym typeface="Calibri (MS) Bold"/>
              </a:rPr>
              <a:t> Discussion Questions</a:t>
            </a:r>
          </a:p>
        </p:txBody>
      </p:sp>
      <p:sp>
        <p:nvSpPr>
          <p:cNvPr id="7" name="TextBox 7"/>
          <p:cNvSpPr txBox="1"/>
          <p:nvPr/>
        </p:nvSpPr>
        <p:spPr>
          <a:xfrm>
            <a:off x="93129" y="3088415"/>
            <a:ext cx="2859324" cy="1647118"/>
          </a:xfrm>
          <a:prstGeom prst="rect">
            <a:avLst/>
          </a:prstGeom>
        </p:spPr>
        <p:txBody>
          <a:bodyPr lIns="0" tIns="0" rIns="0" bIns="0" rtlCol="0" anchor="t">
            <a:spAutoFit/>
          </a:bodyPr>
          <a:lstStyle/>
          <a:p>
            <a:pPr marL="404288" lvl="1" indent="-202144" defTabSz="857250">
              <a:lnSpc>
                <a:spcPts val="2621"/>
              </a:lnSpc>
              <a:buFont typeface="Arial"/>
              <a:buChar char="•"/>
              <a:defRPr/>
            </a:pPr>
            <a:r>
              <a:rPr lang="en-US" sz="1872" b="1">
                <a:solidFill>
                  <a:srgbClr val="000000"/>
                </a:solidFill>
                <a:latin typeface="Calibri"/>
                <a:ea typeface="Calibri"/>
                <a:cs typeface="Calibri"/>
                <a:sym typeface="Calibri (MS) Bold"/>
              </a:rPr>
              <a:t>Have you talked to your child about the safety issues in this module? Any specific rules?</a:t>
            </a:r>
          </a:p>
          <a:p>
            <a:pPr defTabSz="857250">
              <a:lnSpc>
                <a:spcPts val="2621"/>
              </a:lnSpc>
              <a:defRPr/>
            </a:pPr>
            <a:endParaRPr lang="en-US" sz="1872" b="1">
              <a:solidFill>
                <a:srgbClr val="000000"/>
              </a:solidFill>
              <a:latin typeface="Calibri"/>
              <a:ea typeface="Calibri"/>
              <a:cs typeface="Calibri"/>
              <a:sym typeface="Calibri (MS) Bold"/>
            </a:endParaRPr>
          </a:p>
        </p:txBody>
      </p:sp>
      <p:sp>
        <p:nvSpPr>
          <p:cNvPr id="8" name="TextBox 8"/>
          <p:cNvSpPr txBox="1"/>
          <p:nvPr/>
        </p:nvSpPr>
        <p:spPr>
          <a:xfrm>
            <a:off x="93129" y="4628515"/>
            <a:ext cx="5151271" cy="646844"/>
          </a:xfrm>
          <a:prstGeom prst="rect">
            <a:avLst/>
          </a:prstGeom>
        </p:spPr>
        <p:txBody>
          <a:bodyPr lIns="0" tIns="0" rIns="0" bIns="0" rtlCol="0" anchor="t">
            <a:spAutoFit/>
          </a:bodyPr>
          <a:lstStyle/>
          <a:p>
            <a:pPr marL="404288" lvl="1" indent="-202144" defTabSz="857250">
              <a:lnSpc>
                <a:spcPts val="2621"/>
              </a:lnSpc>
              <a:buFont typeface="Arial"/>
              <a:buChar char="•"/>
              <a:defRPr/>
            </a:pPr>
            <a:r>
              <a:rPr lang="en-US" sz="1872" b="1">
                <a:solidFill>
                  <a:srgbClr val="000000"/>
                </a:solidFill>
                <a:latin typeface="Calibri"/>
                <a:ea typeface="Calibri"/>
                <a:cs typeface="Calibri"/>
                <a:sym typeface="Calibri (MS) Bold"/>
              </a:rPr>
              <a:t>If not, why haven’t you had these conversations or set rules?</a:t>
            </a:r>
          </a:p>
        </p:txBody>
      </p:sp>
      <p:sp>
        <p:nvSpPr>
          <p:cNvPr id="9" name="TextBox 9"/>
          <p:cNvSpPr txBox="1"/>
          <p:nvPr/>
        </p:nvSpPr>
        <p:spPr>
          <a:xfrm>
            <a:off x="93129" y="5545359"/>
            <a:ext cx="4925829" cy="980268"/>
          </a:xfrm>
          <a:prstGeom prst="rect">
            <a:avLst/>
          </a:prstGeom>
        </p:spPr>
        <p:txBody>
          <a:bodyPr lIns="0" tIns="0" rIns="0" bIns="0" rtlCol="0" anchor="t">
            <a:spAutoFit/>
          </a:bodyPr>
          <a:lstStyle/>
          <a:p>
            <a:pPr marL="404288" lvl="1" indent="-202144" defTabSz="857250">
              <a:lnSpc>
                <a:spcPts val="2621"/>
              </a:lnSpc>
              <a:buFont typeface="Arial"/>
              <a:buChar char="•"/>
              <a:defRPr/>
            </a:pPr>
            <a:r>
              <a:rPr lang="en-US" sz="1872" b="1">
                <a:solidFill>
                  <a:srgbClr val="000000"/>
                </a:solidFill>
                <a:latin typeface="Calibri"/>
                <a:ea typeface="Calibri"/>
                <a:cs typeface="Calibri"/>
                <a:sym typeface="Calibri (MS) Bold"/>
              </a:rPr>
              <a:t>If the issues don’t apply yet, when will you address them?</a:t>
            </a:r>
          </a:p>
          <a:p>
            <a:pPr defTabSz="857250">
              <a:lnSpc>
                <a:spcPts val="2621"/>
              </a:lnSpc>
              <a:defRPr/>
            </a:pPr>
            <a:endParaRPr lang="en-US" sz="1872" b="1">
              <a:solidFill>
                <a:srgbClr val="000000"/>
              </a:solidFill>
              <a:latin typeface="Calibri"/>
              <a:ea typeface="Calibri"/>
              <a:cs typeface="Calibri"/>
              <a:sym typeface="Calibri (MS) Bold"/>
            </a:endParaRPr>
          </a:p>
        </p:txBody>
      </p:sp>
      <p:sp>
        <p:nvSpPr>
          <p:cNvPr id="10" name="TextBox 10"/>
          <p:cNvSpPr txBox="1"/>
          <p:nvPr/>
        </p:nvSpPr>
        <p:spPr>
          <a:xfrm>
            <a:off x="93129" y="6357006"/>
            <a:ext cx="5257632" cy="313419"/>
          </a:xfrm>
          <a:prstGeom prst="rect">
            <a:avLst/>
          </a:prstGeom>
        </p:spPr>
        <p:txBody>
          <a:bodyPr lIns="0" tIns="0" rIns="0" bIns="0" rtlCol="0" anchor="t">
            <a:spAutoFit/>
          </a:bodyPr>
          <a:lstStyle/>
          <a:p>
            <a:pPr marL="404288" lvl="1" indent="-202144" defTabSz="857250">
              <a:lnSpc>
                <a:spcPts val="2621"/>
              </a:lnSpc>
              <a:buFont typeface="Arial"/>
              <a:buChar char="•"/>
              <a:defRPr/>
            </a:pPr>
            <a:r>
              <a:rPr lang="en-US" sz="1872" b="1">
                <a:solidFill>
                  <a:srgbClr val="000000"/>
                </a:solidFill>
                <a:latin typeface="Calibri"/>
                <a:ea typeface="Calibri"/>
                <a:cs typeface="Calibri"/>
                <a:sym typeface="Calibri (MS) Bold"/>
              </a:rPr>
              <a:t>What safety rules could you start enforcing now?</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ACA098"/>
        </a:solidFill>
        <a:effectLst/>
      </p:bgPr>
    </p:bg>
    <p:spTree>
      <p:nvGrpSpPr>
        <p:cNvPr id="1" name=""/>
        <p:cNvGrpSpPr/>
        <p:nvPr/>
      </p:nvGrpSpPr>
      <p:grpSpPr>
        <a:xfrm>
          <a:off x="0" y="0"/>
          <a:ext cx="0" cy="0"/>
          <a:chOff x="0" y="0"/>
          <a:chExt cx="0" cy="0"/>
        </a:xfrm>
      </p:grpSpPr>
      <p:grpSp>
        <p:nvGrpSpPr>
          <p:cNvPr id="2" name="Group 2"/>
          <p:cNvGrpSpPr/>
          <p:nvPr/>
        </p:nvGrpSpPr>
        <p:grpSpPr>
          <a:xfrm>
            <a:off x="460220" y="1"/>
            <a:ext cx="2571543" cy="2951249"/>
            <a:chOff x="0" y="0"/>
            <a:chExt cx="3657306" cy="4197332"/>
          </a:xfrm>
        </p:grpSpPr>
        <p:sp>
          <p:nvSpPr>
            <p:cNvPr id="3" name="Freeform 3"/>
            <p:cNvSpPr/>
            <p:nvPr/>
          </p:nvSpPr>
          <p:spPr>
            <a:xfrm>
              <a:off x="0" y="0"/>
              <a:ext cx="3657306" cy="4197332"/>
            </a:xfrm>
            <a:custGeom>
              <a:avLst/>
              <a:gdLst/>
              <a:ahLst/>
              <a:cxnLst/>
              <a:rect l="l" t="t" r="r" b="b"/>
              <a:pathLst>
                <a:path w="3657306" h="4197332">
                  <a:moveTo>
                    <a:pt x="0" y="0"/>
                  </a:moveTo>
                  <a:lnTo>
                    <a:pt x="3657306" y="0"/>
                  </a:lnTo>
                  <a:lnTo>
                    <a:pt x="3657306" y="4197332"/>
                  </a:lnTo>
                  <a:lnTo>
                    <a:pt x="0" y="4197332"/>
                  </a:lnTo>
                  <a:lnTo>
                    <a:pt x="0" y="0"/>
                  </a:lnTo>
                  <a:close/>
                </a:path>
              </a:pathLst>
            </a:custGeom>
            <a:blipFill>
              <a:blip r:embed="rId3">
                <a:extLst>
                  <a:ext uri="{96DAC541-7B7A-43D3-8B79-37D633B846F1}">
                    <asvg:svgBlip xmlns:asvg="http://schemas.microsoft.com/office/drawing/2016/SVG/main" r:embed="rId4"/>
                  </a:ext>
                </a:extLst>
              </a:blip>
              <a:stretch>
                <a:fillRect l="-5922" r="-5922"/>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136701" y="2176117"/>
              <a:ext cx="3383902" cy="1554478"/>
            </a:xfrm>
            <a:prstGeom prst="rect">
              <a:avLst/>
            </a:prstGeom>
          </p:spPr>
          <p:txBody>
            <a:bodyPr lIns="0" tIns="0" rIns="0" bIns="0" rtlCol="0" anchor="t">
              <a:spAutoFit/>
            </a:bodyPr>
            <a:lstStyle/>
            <a:p>
              <a:pPr algn="ctr" defTabSz="857250">
                <a:lnSpc>
                  <a:spcPts val="2905"/>
                </a:lnSpc>
                <a:defRPr/>
              </a:pPr>
              <a:r>
                <a:rPr lang="en-US" sz="2075" b="1">
                  <a:solidFill>
                    <a:srgbClr val="000000"/>
                  </a:solidFill>
                  <a:latin typeface="Calibri"/>
                  <a:ea typeface="Calibri"/>
                  <a:cs typeface="Calibri"/>
                  <a:sym typeface="Calibri (MS) Bold"/>
                </a:rPr>
                <a:t>Independence and Decision-Making</a:t>
              </a:r>
            </a:p>
            <a:p>
              <a:pPr algn="ctr" defTabSz="857250">
                <a:lnSpc>
                  <a:spcPts val="2905"/>
                </a:lnSpc>
                <a:spcBef>
                  <a:spcPct val="0"/>
                </a:spcBef>
                <a:defRPr/>
              </a:pPr>
              <a:r>
                <a:rPr lang="en-US" sz="2075" b="1">
                  <a:solidFill>
                    <a:srgbClr val="000000"/>
                  </a:solidFill>
                  <a:latin typeface="Calibri"/>
                  <a:ea typeface="Calibri"/>
                  <a:cs typeface="Calibri"/>
                  <a:sym typeface="Calibri (MS) Bold"/>
                </a:rPr>
                <a:t> Discussion Questions</a:t>
              </a:r>
            </a:p>
          </p:txBody>
        </p:sp>
      </p:grpSp>
      <p:sp>
        <p:nvSpPr>
          <p:cNvPr id="5" name="Freeform 5"/>
          <p:cNvSpPr/>
          <p:nvPr/>
        </p:nvSpPr>
        <p:spPr>
          <a:xfrm>
            <a:off x="3883299" y="0"/>
            <a:ext cx="5265655" cy="5325568"/>
          </a:xfrm>
          <a:custGeom>
            <a:avLst/>
            <a:gdLst/>
            <a:ahLst/>
            <a:cxnLst/>
            <a:rect l="l" t="t" r="r" b="b"/>
            <a:pathLst>
              <a:path w="5616699" h="5680606">
                <a:moveTo>
                  <a:pt x="0" y="0"/>
                </a:moveTo>
                <a:lnTo>
                  <a:pt x="5616699" y="0"/>
                </a:lnTo>
                <a:lnTo>
                  <a:pt x="5616699" y="5680606"/>
                </a:lnTo>
                <a:lnTo>
                  <a:pt x="0" y="5680606"/>
                </a:lnTo>
                <a:lnTo>
                  <a:pt x="0" y="0"/>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6" name="TextBox 6"/>
          <p:cNvSpPr txBox="1"/>
          <p:nvPr/>
        </p:nvSpPr>
        <p:spPr>
          <a:xfrm>
            <a:off x="4714875" y="1051065"/>
            <a:ext cx="3600142" cy="3497048"/>
          </a:xfrm>
          <a:prstGeom prst="rect">
            <a:avLst/>
          </a:prstGeom>
        </p:spPr>
        <p:txBody>
          <a:bodyPr lIns="0" tIns="0" rIns="0" bIns="0" rtlCol="0" anchor="t">
            <a:spAutoFit/>
          </a:bodyPr>
          <a:lstStyle/>
          <a:p>
            <a:pPr marL="384048" lvl="1" indent="-192023" defTabSz="857250">
              <a:lnSpc>
                <a:spcPts val="1583"/>
              </a:lnSpc>
              <a:buFont typeface="Arial"/>
              <a:buChar char="•"/>
              <a:defRPr/>
            </a:pPr>
            <a:r>
              <a:rPr lang="en-US" sz="1778" b="1">
                <a:solidFill>
                  <a:srgbClr val="000000"/>
                </a:solidFill>
                <a:latin typeface="Calibri"/>
                <a:ea typeface="Calibri"/>
                <a:cs typeface="Calibri"/>
                <a:sym typeface="Calibri (MS) Bold"/>
              </a:rPr>
              <a:t>Knows each other's close friends.</a:t>
            </a:r>
          </a:p>
          <a:p>
            <a:pPr defTabSz="857250">
              <a:lnSpc>
                <a:spcPts val="1583"/>
              </a:lnSpc>
              <a:defRPr/>
            </a:pPr>
            <a:endParaRPr lang="en-US" sz="1778" b="1">
              <a:solidFill>
                <a:srgbClr val="000000"/>
              </a:solidFill>
              <a:latin typeface="Calibri"/>
              <a:ea typeface="Calibri"/>
              <a:cs typeface="Calibri"/>
              <a:sym typeface="Calibri (MS) Bold"/>
            </a:endParaRPr>
          </a:p>
          <a:p>
            <a:pPr marL="384048" lvl="1" indent="-192023" defTabSz="857250">
              <a:lnSpc>
                <a:spcPts val="1583"/>
              </a:lnSpc>
              <a:buFont typeface="Arial"/>
              <a:buChar char="•"/>
              <a:defRPr/>
            </a:pPr>
            <a:r>
              <a:rPr lang="en-US" sz="1778" b="1">
                <a:solidFill>
                  <a:srgbClr val="000000"/>
                </a:solidFill>
                <a:latin typeface="Calibri"/>
                <a:ea typeface="Calibri"/>
                <a:cs typeface="Calibri"/>
                <a:sym typeface="Calibri (MS) Bold"/>
              </a:rPr>
              <a:t>Enjoys spending free time together.</a:t>
            </a:r>
          </a:p>
          <a:p>
            <a:pPr defTabSz="857250">
              <a:lnSpc>
                <a:spcPts val="1583"/>
              </a:lnSpc>
              <a:defRPr/>
            </a:pPr>
            <a:endParaRPr lang="en-US" sz="1778" b="1">
              <a:solidFill>
                <a:srgbClr val="000000"/>
              </a:solidFill>
              <a:latin typeface="Calibri"/>
              <a:ea typeface="Calibri"/>
              <a:cs typeface="Calibri"/>
              <a:sym typeface="Calibri (MS) Bold"/>
            </a:endParaRPr>
          </a:p>
          <a:p>
            <a:pPr marL="384048" lvl="1" indent="-192023" defTabSz="857250">
              <a:lnSpc>
                <a:spcPts val="1583"/>
              </a:lnSpc>
              <a:buFont typeface="Arial"/>
              <a:buChar char="•"/>
              <a:defRPr/>
            </a:pPr>
            <a:r>
              <a:rPr lang="en-US" sz="1778" b="1">
                <a:solidFill>
                  <a:srgbClr val="000000"/>
                </a:solidFill>
                <a:latin typeface="Calibri"/>
                <a:ea typeface="Calibri"/>
                <a:cs typeface="Calibri"/>
                <a:sym typeface="Calibri (MS) Bold"/>
              </a:rPr>
              <a:t>Knows who handles specific tasks.</a:t>
            </a:r>
          </a:p>
          <a:p>
            <a:pPr defTabSz="857250">
              <a:lnSpc>
                <a:spcPts val="1583"/>
              </a:lnSpc>
              <a:defRPr/>
            </a:pPr>
            <a:endParaRPr lang="en-US" sz="1778" b="1">
              <a:solidFill>
                <a:srgbClr val="000000"/>
              </a:solidFill>
              <a:latin typeface="Calibri"/>
              <a:ea typeface="Calibri"/>
              <a:cs typeface="Calibri"/>
              <a:sym typeface="Calibri (MS) Bold"/>
            </a:endParaRPr>
          </a:p>
          <a:p>
            <a:pPr marL="384048" lvl="1" indent="-192023" defTabSz="857250">
              <a:lnSpc>
                <a:spcPts val="1583"/>
              </a:lnSpc>
              <a:buFont typeface="Arial"/>
              <a:buChar char="•"/>
              <a:defRPr/>
            </a:pPr>
            <a:r>
              <a:rPr lang="en-US" sz="1778" b="1">
                <a:solidFill>
                  <a:srgbClr val="000000"/>
                </a:solidFill>
                <a:latin typeface="Calibri"/>
                <a:ea typeface="Calibri"/>
                <a:cs typeface="Calibri"/>
                <a:sym typeface="Calibri (MS) Bold"/>
              </a:rPr>
              <a:t>Sets and achieves goals together.</a:t>
            </a:r>
          </a:p>
          <a:p>
            <a:pPr defTabSz="857250">
              <a:lnSpc>
                <a:spcPts val="1583"/>
              </a:lnSpc>
              <a:defRPr/>
            </a:pPr>
            <a:endParaRPr lang="en-US" sz="1778" b="1">
              <a:solidFill>
                <a:srgbClr val="000000"/>
              </a:solidFill>
              <a:latin typeface="Calibri"/>
              <a:ea typeface="Calibri"/>
              <a:cs typeface="Calibri"/>
              <a:sym typeface="Calibri (MS) Bold"/>
            </a:endParaRPr>
          </a:p>
          <a:p>
            <a:pPr marL="384048" lvl="1" indent="-192023" defTabSz="857250">
              <a:lnSpc>
                <a:spcPts val="1583"/>
              </a:lnSpc>
              <a:buFont typeface="Arial"/>
              <a:buChar char="•"/>
              <a:defRPr/>
            </a:pPr>
            <a:r>
              <a:rPr lang="en-US" sz="1778" b="1">
                <a:solidFill>
                  <a:srgbClr val="000000"/>
                </a:solidFill>
                <a:latin typeface="Calibri"/>
                <a:ea typeface="Calibri"/>
                <a:cs typeface="Calibri"/>
                <a:sym typeface="Calibri (MS) Bold"/>
              </a:rPr>
              <a:t>Has clear, consistent consequences for breaking rules.</a:t>
            </a:r>
          </a:p>
          <a:p>
            <a:pPr defTabSz="857250">
              <a:lnSpc>
                <a:spcPts val="1583"/>
              </a:lnSpc>
              <a:defRPr/>
            </a:pPr>
            <a:endParaRPr lang="en-US" sz="1778" b="1">
              <a:solidFill>
                <a:srgbClr val="000000"/>
              </a:solidFill>
              <a:latin typeface="Calibri"/>
              <a:ea typeface="Calibri"/>
              <a:cs typeface="Calibri"/>
              <a:sym typeface="Calibri (MS) Bold"/>
            </a:endParaRPr>
          </a:p>
          <a:p>
            <a:pPr marL="384048" lvl="1" indent="-192023" defTabSz="857250">
              <a:lnSpc>
                <a:spcPts val="1583"/>
              </a:lnSpc>
              <a:buFont typeface="Arial"/>
              <a:buChar char="•"/>
              <a:defRPr/>
            </a:pPr>
            <a:r>
              <a:rPr lang="en-US" sz="1778" b="1">
                <a:solidFill>
                  <a:srgbClr val="000000"/>
                </a:solidFill>
                <a:latin typeface="Calibri"/>
                <a:ea typeface="Calibri"/>
                <a:cs typeface="Calibri"/>
                <a:sym typeface="Calibri (MS) Bold"/>
              </a:rPr>
              <a:t>Trusts each other to help resolve problems.</a:t>
            </a:r>
          </a:p>
          <a:p>
            <a:pPr defTabSz="857250">
              <a:lnSpc>
                <a:spcPts val="1583"/>
              </a:lnSpc>
              <a:defRPr/>
            </a:pPr>
            <a:endParaRPr lang="en-US" sz="1778" b="1">
              <a:solidFill>
                <a:srgbClr val="000000"/>
              </a:solidFill>
              <a:latin typeface="Calibri"/>
              <a:ea typeface="Calibri"/>
              <a:cs typeface="Calibri"/>
              <a:sym typeface="Calibri (MS) Bold"/>
            </a:endParaRPr>
          </a:p>
          <a:p>
            <a:pPr marL="384048" lvl="1" indent="-192023" defTabSz="857250">
              <a:lnSpc>
                <a:spcPts val="1583"/>
              </a:lnSpc>
              <a:buFont typeface="Arial"/>
              <a:buChar char="•"/>
              <a:defRPr/>
            </a:pPr>
            <a:r>
              <a:rPr lang="en-US" sz="1778" b="1">
                <a:solidFill>
                  <a:srgbClr val="000000"/>
                </a:solidFill>
                <a:latin typeface="Calibri"/>
                <a:ea typeface="Calibri"/>
                <a:cs typeface="Calibri"/>
                <a:sym typeface="Calibri (MS) Bold"/>
              </a:rPr>
              <a:t>Can talk through disagreements and find positive solutions.</a:t>
            </a:r>
          </a:p>
        </p:txBody>
      </p:sp>
      <p:sp>
        <p:nvSpPr>
          <p:cNvPr id="7" name="Freeform 7"/>
          <p:cNvSpPr/>
          <p:nvPr/>
        </p:nvSpPr>
        <p:spPr>
          <a:xfrm>
            <a:off x="5710487" y="801237"/>
            <a:ext cx="1611280" cy="138973"/>
          </a:xfrm>
          <a:custGeom>
            <a:avLst/>
            <a:gdLst/>
            <a:ahLst/>
            <a:cxnLst/>
            <a:rect l="l" t="t" r="r" b="b"/>
            <a:pathLst>
              <a:path w="1718699" h="148238">
                <a:moveTo>
                  <a:pt x="0" y="0"/>
                </a:moveTo>
                <a:lnTo>
                  <a:pt x="1718699" y="0"/>
                </a:lnTo>
                <a:lnTo>
                  <a:pt x="1718699" y="148238"/>
                </a:lnTo>
                <a:lnTo>
                  <a:pt x="0" y="148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8" name="Freeform 8"/>
          <p:cNvSpPr/>
          <p:nvPr/>
        </p:nvSpPr>
        <p:spPr>
          <a:xfrm>
            <a:off x="158207" y="3324138"/>
            <a:ext cx="3175570" cy="3233504"/>
          </a:xfrm>
          <a:custGeom>
            <a:avLst/>
            <a:gdLst/>
            <a:ahLst/>
            <a:cxnLst/>
            <a:rect l="l" t="t" r="r" b="b"/>
            <a:pathLst>
              <a:path w="3387275" h="3449071">
                <a:moveTo>
                  <a:pt x="0" y="0"/>
                </a:moveTo>
                <a:lnTo>
                  <a:pt x="3387275" y="0"/>
                </a:lnTo>
                <a:lnTo>
                  <a:pt x="3387275" y="3449071"/>
                </a:lnTo>
                <a:lnTo>
                  <a:pt x="0" y="3449071"/>
                </a:lnTo>
                <a:lnTo>
                  <a:pt x="0" y="0"/>
                </a:lnTo>
                <a:close/>
              </a:path>
            </a:pathLst>
          </a:custGeom>
          <a:blipFill>
            <a:blip r:embed="rId8"/>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5661249" y="547409"/>
            <a:ext cx="1709756" cy="287899"/>
          </a:xfrm>
          <a:prstGeom prst="rect">
            <a:avLst/>
          </a:prstGeom>
        </p:spPr>
        <p:txBody>
          <a:bodyPr lIns="0" tIns="0" rIns="0" bIns="0" rtlCol="0" anchor="t">
            <a:spAutoFit/>
          </a:bodyPr>
          <a:lstStyle/>
          <a:p>
            <a:pPr algn="ctr" defTabSz="857250">
              <a:lnSpc>
                <a:spcPts val="2359"/>
              </a:lnSpc>
              <a:spcBef>
                <a:spcPct val="0"/>
              </a:spcBef>
              <a:defRPr/>
            </a:pPr>
            <a:r>
              <a:rPr lang="en-US" sz="1685" b="1">
                <a:solidFill>
                  <a:srgbClr val="000000"/>
                </a:solidFill>
                <a:latin typeface="Calibri"/>
                <a:ea typeface="Calibri"/>
                <a:cs typeface="Calibri"/>
                <a:sym typeface="Calibri (MS) Bold"/>
              </a:rPr>
              <a:t>Cohesion Examples</a:t>
            </a:r>
          </a:p>
        </p:txBody>
      </p:sp>
      <p:sp>
        <p:nvSpPr>
          <p:cNvPr id="10" name="TextBox 10"/>
          <p:cNvSpPr txBox="1"/>
          <p:nvPr/>
        </p:nvSpPr>
        <p:spPr>
          <a:xfrm>
            <a:off x="158206" y="4154084"/>
            <a:ext cx="3023283" cy="2134559"/>
          </a:xfrm>
          <a:prstGeom prst="rect">
            <a:avLst/>
          </a:prstGeom>
        </p:spPr>
        <p:txBody>
          <a:bodyPr lIns="0" tIns="0" rIns="0" bIns="0" rtlCol="0" anchor="t">
            <a:spAutoFit/>
          </a:bodyPr>
          <a:lstStyle/>
          <a:p>
            <a:pPr marL="363807" lvl="1" indent="-181904" defTabSz="857250">
              <a:lnSpc>
                <a:spcPts val="2359"/>
              </a:lnSpc>
              <a:buFont typeface="Arial"/>
              <a:buChar char="•"/>
              <a:defRPr/>
            </a:pPr>
            <a:r>
              <a:rPr lang="en-US" sz="1685" b="1">
                <a:solidFill>
                  <a:srgbClr val="000000"/>
                </a:solidFill>
                <a:latin typeface="Calibri"/>
                <a:ea typeface="Calibri"/>
                <a:cs typeface="Calibri"/>
                <a:sym typeface="Calibri (MS) Bold"/>
              </a:rPr>
              <a:t>Other examples of family cohesion in your family?</a:t>
            </a:r>
          </a:p>
          <a:p>
            <a:pPr defTabSz="857250">
              <a:lnSpc>
                <a:spcPts val="2359"/>
              </a:lnSpc>
              <a:defRPr/>
            </a:pPr>
            <a:endParaRPr lang="en-US" sz="1685" b="1">
              <a:solidFill>
                <a:srgbClr val="000000"/>
              </a:solidFill>
              <a:latin typeface="Calibri"/>
              <a:ea typeface="Calibri"/>
              <a:cs typeface="Calibri"/>
              <a:sym typeface="Calibri (MS) Bold"/>
            </a:endParaRPr>
          </a:p>
          <a:p>
            <a:pPr marL="363807" lvl="1" indent="-181904" defTabSz="857250">
              <a:lnSpc>
                <a:spcPts val="2359"/>
              </a:lnSpc>
              <a:buFont typeface="Arial"/>
              <a:buChar char="•"/>
              <a:defRPr/>
            </a:pPr>
            <a:r>
              <a:rPr lang="en-US" sz="1685" b="1">
                <a:solidFill>
                  <a:srgbClr val="000000"/>
                </a:solidFill>
                <a:latin typeface="Calibri"/>
                <a:ea typeface="Calibri"/>
                <a:cs typeface="Calibri"/>
                <a:sym typeface="Calibri (MS) Bold"/>
              </a:rPr>
              <a:t>Areas for improvement?</a:t>
            </a:r>
          </a:p>
          <a:p>
            <a:pPr defTabSz="857250">
              <a:lnSpc>
                <a:spcPts val="2359"/>
              </a:lnSpc>
              <a:defRPr/>
            </a:pPr>
            <a:endParaRPr lang="en-US" sz="1685" b="1">
              <a:solidFill>
                <a:srgbClr val="000000"/>
              </a:solidFill>
              <a:latin typeface="Calibri"/>
              <a:ea typeface="Calibri"/>
              <a:cs typeface="Calibri"/>
              <a:sym typeface="Calibri (MS) Bold"/>
            </a:endParaRPr>
          </a:p>
          <a:p>
            <a:pPr marL="363807" lvl="1" indent="-181904" defTabSz="857250">
              <a:lnSpc>
                <a:spcPts val="2359"/>
              </a:lnSpc>
              <a:buFont typeface="Arial"/>
              <a:buChar char="•"/>
              <a:defRPr/>
            </a:pPr>
            <a:r>
              <a:rPr lang="en-US" sz="1685" b="1">
                <a:solidFill>
                  <a:srgbClr val="000000"/>
                </a:solidFill>
                <a:latin typeface="Calibri"/>
                <a:ea typeface="Calibri"/>
                <a:cs typeface="Calibri"/>
                <a:sym typeface="Calibri (MS) Bold"/>
              </a:rPr>
              <a:t>What actions can you take to improve cohesion soon?</a:t>
            </a:r>
          </a:p>
        </p:txBody>
      </p:sp>
      <p:sp>
        <p:nvSpPr>
          <p:cNvPr id="11" name="Freeform 11"/>
          <p:cNvSpPr/>
          <p:nvPr/>
        </p:nvSpPr>
        <p:spPr>
          <a:xfrm>
            <a:off x="2524580" y="3541638"/>
            <a:ext cx="6624375" cy="3316362"/>
          </a:xfrm>
          <a:custGeom>
            <a:avLst/>
            <a:gdLst/>
            <a:ahLst/>
            <a:cxnLst/>
            <a:rect l="l" t="t" r="r" b="b"/>
            <a:pathLst>
              <a:path w="7066000" h="3537453">
                <a:moveTo>
                  <a:pt x="0" y="0"/>
                </a:moveTo>
                <a:lnTo>
                  <a:pt x="7065999" y="0"/>
                </a:lnTo>
                <a:lnTo>
                  <a:pt x="7065999" y="3537453"/>
                </a:lnTo>
                <a:lnTo>
                  <a:pt x="0" y="3537453"/>
                </a:lnTo>
                <a:lnTo>
                  <a:pt x="0" y="0"/>
                </a:lnTo>
                <a:close/>
              </a:path>
            </a:pathLst>
          </a:custGeom>
          <a:blipFill>
            <a:blip r:embed="rId9"/>
            <a:stretch>
              <a:fillRect t="-2421" r="-14064" b="-42486"/>
            </a:stretch>
          </a:blipFill>
        </p:spPr>
        <p:txBody>
          <a:bodyPr/>
          <a:lstStyle/>
          <a:p>
            <a:pPr defTabSz="857250">
              <a:defRPr/>
            </a:pPr>
            <a:endParaRPr lang="en-US" sz="1688">
              <a:solidFill>
                <a:prstClr val="black"/>
              </a:solidFill>
              <a:latin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446994" y="1"/>
            <a:ext cx="8282668" cy="1501284"/>
          </a:xfrm>
          <a:prstGeom prst="rect">
            <a:avLst/>
          </a:prstGeom>
          <a:ln>
            <a:noFill/>
          </a:ln>
        </p:spPr>
        <p:txBody>
          <a:bodyPr vert="horz" lIns="85725" tIns="42863" rIns="85725" bIns="42863" rtlCol="0" anchor="b">
            <a:normAutofit/>
          </a:bodyPr>
          <a:lstStyle/>
          <a:p>
            <a:pPr indent="-214313" algn="ctr" defTabSz="857250">
              <a:lnSpc>
                <a:spcPct val="90000"/>
              </a:lnSpc>
              <a:spcBef>
                <a:spcPct val="0"/>
              </a:spcBef>
              <a:spcAft>
                <a:spcPts val="563"/>
              </a:spcAft>
              <a:defRPr/>
            </a:pPr>
            <a:r>
              <a:rPr lang="en-US" sz="5250">
                <a:solidFill>
                  <a:prstClr val="black"/>
                </a:solidFill>
                <a:latin typeface="Calibri"/>
                <a:ea typeface="Calibri" panose="020F0502020204030204" pitchFamily="34" charset="0"/>
                <a:cs typeface="Calibri" panose="020F0502020204030204" pitchFamily="34" charset="0"/>
              </a:rPr>
              <a:t>Homework</a:t>
            </a:r>
            <a:r>
              <a:rPr lang="en-US" sz="5250" b="1">
                <a:solidFill>
                  <a:prstClr val="black"/>
                </a:solidFill>
                <a:latin typeface="Calibri"/>
                <a:ea typeface="Calibri" panose="020F0502020204030204" pitchFamily="34" charset="0"/>
                <a:cs typeface="Calibri" panose="020F0502020204030204" pitchFamily="34" charset="0"/>
              </a:rPr>
              <a:t> </a:t>
            </a:r>
          </a:p>
          <a:p>
            <a:pPr indent="-214313" algn="ctr" defTabSz="857250">
              <a:lnSpc>
                <a:spcPct val="90000"/>
              </a:lnSpc>
              <a:spcBef>
                <a:spcPct val="0"/>
              </a:spcBef>
              <a:spcAft>
                <a:spcPts val="563"/>
              </a:spcAft>
              <a:defRPr/>
            </a:pPr>
            <a:r>
              <a:rPr lang="en-US" sz="1875" b="1" i="1" u="sng">
                <a:solidFill>
                  <a:prstClr val="black"/>
                </a:solidFill>
                <a:latin typeface="Calibri"/>
                <a:ea typeface="Calibri" panose="020F0502020204030204" pitchFamily="34" charset="0"/>
                <a:cs typeface="Calibri" panose="020F0502020204030204" pitchFamily="34" charset="0"/>
              </a:rPr>
              <a:t>Complete Modules 7 and 8: </a:t>
            </a:r>
            <a:r>
              <a:rPr lang="en-US" sz="1875" b="1" i="1" u="sng">
                <a:solidFill>
                  <a:prstClr val="black"/>
                </a:solidFill>
                <a:latin typeface="Calibri"/>
              </a:rPr>
              <a:t>Healthy Relationships and Sexuality &amp; Technology in Family Life</a:t>
            </a:r>
            <a:endParaRPr lang="en-US" sz="1875" b="1" i="1" u="sng">
              <a:solidFill>
                <a:prstClr val="black"/>
              </a:solidFill>
              <a:latin typeface="Calibri"/>
              <a:ea typeface="Calibri" panose="020F0502020204030204" pitchFamily="34" charset="0"/>
              <a:cs typeface="Calibri" panose="020F0502020204030204" pitchFamily="34" charset="0"/>
            </a:endParaRP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defTabSz="857250">
              <a:defRPr/>
            </a:pPr>
            <a:endParaRPr lang="en-US" sz="1688">
              <a:solidFill>
                <a:prstClr val="black"/>
              </a:solidFill>
              <a:latin typeface="Calibri"/>
            </a:endParaRPr>
          </a:p>
        </p:txBody>
      </p:sp>
      <p:sp>
        <p:nvSpPr>
          <p:cNvPr id="12" name="TextBox 11">
            <a:extLst>
              <a:ext uri="{FF2B5EF4-FFF2-40B4-BE49-F238E27FC236}">
                <a16:creationId xmlns:a16="http://schemas.microsoft.com/office/drawing/2014/main" id="{C9ACF2D8-2F0D-C7CB-75D7-2D82AE6523CA}"/>
              </a:ext>
            </a:extLst>
          </p:cNvPr>
          <p:cNvSpPr txBox="1"/>
          <p:nvPr/>
        </p:nvSpPr>
        <p:spPr>
          <a:xfrm>
            <a:off x="5685853" y="2034727"/>
            <a:ext cx="3489451" cy="352084"/>
          </a:xfrm>
          <a:prstGeom prst="rect">
            <a:avLst/>
          </a:prstGeom>
          <a:noFill/>
        </p:spPr>
        <p:txBody>
          <a:bodyPr wrap="square" rtlCol="0">
            <a:spAutoFit/>
          </a:bodyPr>
          <a:lstStyle/>
          <a:p>
            <a:pPr marL="267891" indent="-267891" defTabSz="857250">
              <a:buFont typeface="Wingdings" panose="05000000000000000000" pitchFamily="2" charset="2"/>
              <a:buChar char="Ø"/>
              <a:defRPr/>
            </a:pPr>
            <a:r>
              <a:rPr lang="en-US" sz="1688" b="1">
                <a:solidFill>
                  <a:prstClr val="black"/>
                </a:solidFill>
                <a:latin typeface="Calibri"/>
              </a:rPr>
              <a:t>Complete workbook questions</a:t>
            </a:r>
          </a:p>
        </p:txBody>
      </p:sp>
      <p:pic>
        <p:nvPicPr>
          <p:cNvPr id="14" name="Picture 13" descr="A screenshot of a computer&#10;&#10;Description automatically generated">
            <a:extLst>
              <a:ext uri="{FF2B5EF4-FFF2-40B4-BE49-F238E27FC236}">
                <a16:creationId xmlns:a16="http://schemas.microsoft.com/office/drawing/2014/main" id="{EAB1B338-BE91-2688-C79F-E62AFED45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794" y="1970593"/>
            <a:ext cx="4971161" cy="3466598"/>
          </a:xfrm>
          <a:prstGeom prst="rect">
            <a:avLst/>
          </a:prstGeom>
          <a:ln w="28575">
            <a:solidFill>
              <a:schemeClr val="accent3"/>
            </a:solidFill>
          </a:ln>
        </p:spPr>
      </p:pic>
      <p:sp>
        <p:nvSpPr>
          <p:cNvPr id="11" name="TextBox 10">
            <a:extLst>
              <a:ext uri="{FF2B5EF4-FFF2-40B4-BE49-F238E27FC236}">
                <a16:creationId xmlns:a16="http://schemas.microsoft.com/office/drawing/2014/main" id="{2E7DD637-70B5-C48B-6D5C-D5C33D54810A}"/>
              </a:ext>
            </a:extLst>
          </p:cNvPr>
          <p:cNvSpPr txBox="1"/>
          <p:nvPr/>
        </p:nvSpPr>
        <p:spPr>
          <a:xfrm>
            <a:off x="-2041" y="1551089"/>
            <a:ext cx="3196318" cy="352084"/>
          </a:xfrm>
          <a:prstGeom prst="rect">
            <a:avLst/>
          </a:prstGeom>
          <a:noFill/>
        </p:spPr>
        <p:txBody>
          <a:bodyPr wrap="square" rtlCol="0">
            <a:spAutoFit/>
          </a:bodyPr>
          <a:lstStyle/>
          <a:p>
            <a:pPr marL="267891" indent="-267891" algn="ctr" defTabSz="857250">
              <a:buFont typeface="Wingdings" panose="05000000000000000000" pitchFamily="2" charset="2"/>
              <a:buChar char="Ø"/>
              <a:defRPr/>
            </a:pPr>
            <a:r>
              <a:rPr lang="en-US" sz="1688" b="1">
                <a:solidFill>
                  <a:prstClr val="black"/>
                </a:solidFill>
                <a:latin typeface="Calibri"/>
              </a:rPr>
              <a:t>View online modules</a:t>
            </a:r>
          </a:p>
        </p:txBody>
      </p:sp>
      <p:sp>
        <p:nvSpPr>
          <p:cNvPr id="6" name="Freeform 6">
            <a:extLst>
              <a:ext uri="{FF2B5EF4-FFF2-40B4-BE49-F238E27FC236}">
                <a16:creationId xmlns:a16="http://schemas.microsoft.com/office/drawing/2014/main" id="{5086F123-88C8-A35C-1C8D-DDC30D36C413}"/>
              </a:ext>
            </a:extLst>
          </p:cNvPr>
          <p:cNvSpPr/>
          <p:nvPr/>
        </p:nvSpPr>
        <p:spPr>
          <a:xfrm rot="7035589" flipH="1">
            <a:off x="1353650" y="2953653"/>
            <a:ext cx="771259" cy="78848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16" name="Freeform 6">
            <a:extLst>
              <a:ext uri="{FF2B5EF4-FFF2-40B4-BE49-F238E27FC236}">
                <a16:creationId xmlns:a16="http://schemas.microsoft.com/office/drawing/2014/main" id="{03096C7C-11C5-F0CA-092D-A166FF312BFD}"/>
              </a:ext>
            </a:extLst>
          </p:cNvPr>
          <p:cNvSpPr/>
          <p:nvPr/>
        </p:nvSpPr>
        <p:spPr>
          <a:xfrm rot="9960788" flipH="1">
            <a:off x="1544643" y="3292415"/>
            <a:ext cx="590065" cy="1367961"/>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7">
            <a:extLst>
              <a:ext uri="{28A0092B-C50C-407E-A947-70E740481C1C}">
                <a14:useLocalDpi xmlns:a14="http://schemas.microsoft.com/office/drawing/2010/main" val="0"/>
              </a:ext>
            </a:extLst>
          </a:blip>
          <a:srcRect l="1487" t="300" r="-1487" b="-300"/>
          <a:stretch>
            <a:fillRect/>
          </a:stretch>
        </p:blipFill>
        <p:spPr>
          <a:xfrm>
            <a:off x="5825174" y="2523076"/>
            <a:ext cx="2919886" cy="3785216"/>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3" name="Oval 12">
            <a:extLst>
              <a:ext uri="{FF2B5EF4-FFF2-40B4-BE49-F238E27FC236}">
                <a16:creationId xmlns:a16="http://schemas.microsoft.com/office/drawing/2014/main" id="{0097D697-02F5-6A7B-EAED-F59633610CE2}"/>
              </a:ext>
            </a:extLst>
          </p:cNvPr>
          <p:cNvSpPr/>
          <p:nvPr/>
        </p:nvSpPr>
        <p:spPr>
          <a:xfrm>
            <a:off x="8431666" y="6107791"/>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19962891" flipV="1">
            <a:off x="4977480" y="5879725"/>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pic>
        <p:nvPicPr>
          <p:cNvPr id="3" name="Picture 2">
            <a:extLst>
              <a:ext uri="{FF2B5EF4-FFF2-40B4-BE49-F238E27FC236}">
                <a16:creationId xmlns:a16="http://schemas.microsoft.com/office/drawing/2014/main" id="{61358002-EEB3-4355-DE5D-37B8BC6A3CF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270540" y="2511737"/>
            <a:ext cx="2323578" cy="2865441"/>
          </a:xfrm>
          <a:prstGeom prst="rect">
            <a:avLst/>
          </a:prstGeom>
        </p:spPr>
      </p:pic>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Tree>
    <p:extLst>
      <p:ext uri="{BB962C8B-B14F-4D97-AF65-F5344CB8AC3E}">
        <p14:creationId xmlns:p14="http://schemas.microsoft.com/office/powerpoint/2010/main" val="14186796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807324" y="4648418"/>
            <a:ext cx="3374503" cy="1313886"/>
          </a:xfrm>
          <a:prstGeom prst="rect">
            <a:avLst/>
          </a:prstGeom>
        </p:spPr>
        <p:txBody>
          <a:bodyPr wrap="square" lIns="0" tIns="0" rIns="0" bIns="0" rtlCol="0" anchor="t">
            <a:spAutoFit/>
          </a:bodyPr>
          <a:lstStyle/>
          <a:p>
            <a:pPr algn="ctr" defTabSz="857250">
              <a:lnSpc>
                <a:spcPts val="2628"/>
              </a:lnSpc>
              <a:defRPr/>
            </a:pPr>
            <a:r>
              <a:rPr lang="en-US" sz="1877" b="1">
                <a:solidFill>
                  <a:srgbClr val="000000"/>
                </a:solidFill>
                <a:latin typeface="Calibri"/>
              </a:rPr>
              <a:t>Thank you for participating today. </a:t>
            </a:r>
          </a:p>
          <a:p>
            <a:pPr algn="ctr" defTabSz="857250">
              <a:lnSpc>
                <a:spcPts val="2628"/>
              </a:lnSpc>
              <a:defRPr/>
            </a:pPr>
            <a:r>
              <a:rPr lang="en-US" sz="1877" b="1">
                <a:solidFill>
                  <a:srgbClr val="000000"/>
                </a:solidFill>
                <a:latin typeface="Calibri"/>
              </a:rPr>
              <a:t>Please reach out with any questions or concerns. </a:t>
            </a:r>
          </a:p>
          <a:p>
            <a:pPr algn="ctr" defTabSz="857250">
              <a:lnSpc>
                <a:spcPts val="2628"/>
              </a:lnSpc>
              <a:spcBef>
                <a:spcPct val="0"/>
              </a:spcBef>
              <a:defRPr/>
            </a:pPr>
            <a:r>
              <a:rPr lang="en-US" sz="1877" b="1">
                <a:solidFill>
                  <a:srgbClr val="000000"/>
                </a:solidFill>
                <a:latin typeface="Calibri"/>
              </a:rPr>
              <a:t>See you next week!</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2"/>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857250"/>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b="1">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pPr>
              <a:r>
                <a:rPr lang="en-US" sz="2900" b="1">
                  <a:solidFill>
                    <a:srgbClr val="2C251E"/>
                  </a:solidFill>
                  <a:latin typeface="Calibri"/>
                  <a:ea typeface="Calibri"/>
                  <a:cs typeface="Calibri"/>
                </a:rPr>
                <a:t>Meeting 5</a:t>
              </a:r>
            </a:p>
          </p:txBody>
        </p:sp>
      </p:grpSp>
      <p:sp>
        <p:nvSpPr>
          <p:cNvPr id="4" name="TextBox 3">
            <a:extLst>
              <a:ext uri="{FF2B5EF4-FFF2-40B4-BE49-F238E27FC236}">
                <a16:creationId xmlns:a16="http://schemas.microsoft.com/office/drawing/2014/main" id="{F0AF765D-8954-7F9A-5203-0DF310B2C513}"/>
              </a:ext>
            </a:extLst>
          </p:cNvPr>
          <p:cNvSpPr txBox="1"/>
          <p:nvPr/>
        </p:nvSpPr>
        <p:spPr>
          <a:xfrm>
            <a:off x="463609" y="3714750"/>
            <a:ext cx="6199620" cy="602088"/>
          </a:xfrm>
          <a:prstGeom prst="rect">
            <a:avLst/>
          </a:prstGeom>
        </p:spPr>
        <p:txBody>
          <a:bodyPr wrap="square"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program for parents and caregivers of adolescents ages 10 to 18 years old</a:t>
            </a:r>
          </a:p>
        </p:txBody>
      </p:sp>
      <p:pic>
        <p:nvPicPr>
          <p:cNvPr id="6" name="Picture 5">
            <a:extLst>
              <a:ext uri="{FF2B5EF4-FFF2-40B4-BE49-F238E27FC236}">
                <a16:creationId xmlns:a16="http://schemas.microsoft.com/office/drawing/2014/main" id="{34CE3207-77E3-D5EE-773F-79C15D63126D}"/>
              </a:ext>
            </a:extLst>
          </p:cNvPr>
          <p:cNvPicPr>
            <a:picLocks noChangeAspect="1"/>
          </p:cNvPicPr>
          <p:nvPr/>
        </p:nvPicPr>
        <p:blipFill>
          <a:blip r:embed="rId7"/>
          <a:stretch>
            <a:fillRect/>
          </a:stretch>
        </p:blipFill>
        <p:spPr>
          <a:xfrm>
            <a:off x="86880" y="2416120"/>
            <a:ext cx="6858594" cy="1360288"/>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endParaRPr lang="en-US" sz="1688">
              <a:solidFill>
                <a:prstClr val="black"/>
              </a:solidFill>
              <a:latin typeface="Calibri"/>
            </a:endParaRPr>
          </a:p>
        </p:txBody>
      </p:sp>
      <p:sp>
        <p:nvSpPr>
          <p:cNvPr id="3" name="TextBox 3"/>
          <p:cNvSpPr txBox="1"/>
          <p:nvPr/>
        </p:nvSpPr>
        <p:spPr>
          <a:xfrm rot="940817">
            <a:off x="3553821" y="4518309"/>
            <a:ext cx="2897036" cy="646652"/>
          </a:xfrm>
          <a:prstGeom prst="rect">
            <a:avLst/>
          </a:prstGeom>
        </p:spPr>
        <p:txBody>
          <a:bodyPr lIns="0" tIns="0" rIns="0" bIns="0" rtlCol="0" anchor="t">
            <a:spAutoFit/>
          </a:bodyPr>
          <a:lstStyle/>
          <a:p>
            <a:pPr algn="ctr" defTabSz="857250">
              <a:lnSpc>
                <a:spcPts val="2611"/>
              </a:lnSpc>
              <a:spcBef>
                <a:spcPct val="0"/>
              </a:spcBef>
            </a:pPr>
            <a:r>
              <a:rPr lang="en-US" sz="1865" b="1">
                <a:solidFill>
                  <a:srgbClr val="8C4531"/>
                </a:solidFill>
                <a:latin typeface="Calibri (MS) Bold"/>
              </a:rPr>
              <a:t>Please sign in and find a seat. </a:t>
            </a:r>
          </a:p>
          <a:p>
            <a:pPr algn="ctr" defTabSz="857250">
              <a:lnSpc>
                <a:spcPts val="2611"/>
              </a:lnSpc>
              <a:spcBef>
                <a:spcPct val="0"/>
              </a:spcBef>
            </a:pPr>
            <a:r>
              <a:rPr lang="en-US" sz="1865" b="1">
                <a:solidFill>
                  <a:srgbClr val="8C4531"/>
                </a:solidFill>
                <a:latin typeface="Calibri (MS) Bold"/>
              </a:rPr>
              <a:t>We will begin soon.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DFBFD"/>
        </a:solidFill>
        <a:effectLst/>
      </p:bgPr>
    </p:bg>
    <p:spTree>
      <p:nvGrpSpPr>
        <p:cNvPr id="1" name=""/>
        <p:cNvGrpSpPr/>
        <p:nvPr/>
      </p:nvGrpSpPr>
      <p:grpSpPr>
        <a:xfrm>
          <a:off x="0" y="0"/>
          <a:ext cx="0" cy="0"/>
          <a:chOff x="0" y="0"/>
          <a:chExt cx="0" cy="0"/>
        </a:xfrm>
      </p:grpSpPr>
      <p:sp>
        <p:nvSpPr>
          <p:cNvPr id="2" name="Freeform 2"/>
          <p:cNvSpPr/>
          <p:nvPr/>
        </p:nvSpPr>
        <p:spPr>
          <a:xfrm>
            <a:off x="0" y="-30990"/>
            <a:ext cx="9144000" cy="688899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a:stretch>
          </a:blipFill>
        </p:spPr>
        <p:txBody>
          <a:bodyPr/>
          <a:lstStyle/>
          <a:p>
            <a:pPr marL="505489" lvl="1" indent="-252744" defTabSz="857250">
              <a:lnSpc>
                <a:spcPts val="3278"/>
              </a:lnSpc>
              <a:buFont typeface="Arial"/>
              <a:buChar char="•"/>
            </a:pPr>
            <a:endParaRPr lang="en-US" sz="1688">
              <a:solidFill>
                <a:srgbClr val="FFFFFF"/>
              </a:solidFill>
              <a:latin typeface="Calibri (MS) Bold"/>
            </a:endParaRPr>
          </a:p>
        </p:txBody>
      </p:sp>
      <p:sp>
        <p:nvSpPr>
          <p:cNvPr id="3" name="TextBox 3"/>
          <p:cNvSpPr txBox="1"/>
          <p:nvPr/>
        </p:nvSpPr>
        <p:spPr>
          <a:xfrm>
            <a:off x="2409551" y="4214813"/>
            <a:ext cx="4948512" cy="2271904"/>
          </a:xfrm>
          <a:prstGeom prst="rect">
            <a:avLst/>
          </a:prstGeom>
        </p:spPr>
        <p:txBody>
          <a:bodyPr wrap="square" lIns="0" tIns="0" rIns="0" bIns="0" rtlCol="0" anchor="t">
            <a:spAutoFit/>
          </a:bodyPr>
          <a:lstStyle/>
          <a:p>
            <a:pPr marL="687070" lvl="1" indent="-343535" defTabSz="857250">
              <a:lnSpc>
                <a:spcPts val="4459"/>
              </a:lnSpc>
              <a:buFont typeface="Arial"/>
              <a:buChar char="•"/>
              <a:defRPr/>
            </a:pPr>
            <a:r>
              <a:rPr lang="en-US" sz="3150" b="1">
                <a:solidFill>
                  <a:srgbClr val="2C251E"/>
                </a:solidFill>
                <a:latin typeface="Calibri"/>
                <a:ea typeface="Calibri"/>
                <a:cs typeface="Calibri"/>
              </a:rPr>
              <a:t>Conversation Starters</a:t>
            </a:r>
          </a:p>
          <a:p>
            <a:pPr marL="687070" lvl="1" indent="-343535" defTabSz="857250">
              <a:lnSpc>
                <a:spcPts val="4459"/>
              </a:lnSpc>
              <a:buFont typeface="Arial"/>
              <a:buChar char="•"/>
              <a:defRPr/>
            </a:pPr>
            <a:r>
              <a:rPr lang="en-US" sz="3150" b="1">
                <a:solidFill>
                  <a:srgbClr val="2C251E"/>
                </a:solidFill>
                <a:latin typeface="Calibri"/>
                <a:ea typeface="Calibri"/>
                <a:cs typeface="Calibri"/>
              </a:rPr>
              <a:t>Review of Ground Rules</a:t>
            </a:r>
          </a:p>
          <a:p>
            <a:pPr marL="687070" lvl="1" indent="-343535" defTabSz="857250">
              <a:lnSpc>
                <a:spcPts val="4459"/>
              </a:lnSpc>
              <a:buFont typeface="Arial"/>
              <a:buChar char="•"/>
              <a:defRPr/>
            </a:pPr>
            <a:r>
              <a:rPr lang="en-US" sz="3150" b="1">
                <a:solidFill>
                  <a:srgbClr val="2C251E"/>
                </a:solidFill>
                <a:latin typeface="Calibri"/>
                <a:ea typeface="Calibri"/>
                <a:cs typeface="Calibri"/>
              </a:rPr>
              <a:t>Group Discussion</a:t>
            </a:r>
          </a:p>
          <a:p>
            <a:pPr marL="687070" lvl="1" indent="-343535" defTabSz="857250">
              <a:lnSpc>
                <a:spcPts val="4459"/>
              </a:lnSpc>
              <a:buFont typeface="Arial"/>
              <a:buChar char="•"/>
              <a:defRPr/>
            </a:pPr>
            <a:r>
              <a:rPr lang="en-US" sz="3150" b="1">
                <a:solidFill>
                  <a:srgbClr val="2C251E"/>
                </a:solidFill>
                <a:latin typeface="Calibri"/>
                <a:ea typeface="Calibri"/>
                <a:cs typeface="Calibri"/>
              </a:rPr>
              <a:t>Homework</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83" b="1" i="1">
                <a:solidFill>
                  <a:srgbClr val="000000"/>
                </a:solidFill>
                <a:latin typeface="Calibri (MS) Bold Italics"/>
              </a:rPr>
              <a:t>Please answer one of the following questions:</a:t>
            </a:r>
          </a:p>
        </p:txBody>
      </p:sp>
      <p:sp>
        <p:nvSpPr>
          <p:cNvPr id="6" name="TextBox 4">
            <a:extLst>
              <a:ext uri="{FF2B5EF4-FFF2-40B4-BE49-F238E27FC236}">
                <a16:creationId xmlns:a16="http://schemas.microsoft.com/office/drawing/2014/main" id="{593F21D2-1C7E-6A68-2AFB-6C7D49F514FC}"/>
              </a:ext>
            </a:extLst>
          </p:cNvPr>
          <p:cNvSpPr txBox="1"/>
          <p:nvPr/>
        </p:nvSpPr>
        <p:spPr>
          <a:xfrm>
            <a:off x="4657272" y="1416914"/>
            <a:ext cx="4162175" cy="428239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57250">
              <a:defRPr/>
            </a:pPr>
            <a:endParaRPr lang="en-US" sz="2625" b="1">
              <a:solidFill>
                <a:prstClr val="black"/>
              </a:solidFill>
              <a:latin typeface="Calibri"/>
              <a:cs typeface="Calibri"/>
            </a:endParaRPr>
          </a:p>
          <a:p>
            <a:pPr marL="321469" lvl="1" indent="-160734" defTabSz="857250">
              <a:buFont typeface="Arial"/>
              <a:buChar char="•"/>
              <a:defRPr/>
            </a:pPr>
            <a:r>
              <a:rPr lang="en-US" sz="2625" b="1">
                <a:solidFill>
                  <a:srgbClr val="000000"/>
                </a:solidFill>
                <a:latin typeface="Calibri"/>
                <a:cs typeface="Calibri"/>
              </a:rPr>
              <a:t>What is your favorite time of the day and why?</a:t>
            </a:r>
            <a:endParaRPr lang="en-US" sz="2625" b="1">
              <a:solidFill>
                <a:srgbClr val="000000"/>
              </a:solidFill>
              <a:latin typeface="Calibri"/>
              <a:ea typeface="Calibri"/>
              <a:cs typeface="Calibri"/>
            </a:endParaRP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Where would you time travel, if it were possible?</a:t>
            </a:r>
            <a:endParaRPr lang="en-US" sz="2625" b="1">
              <a:solidFill>
                <a:srgbClr val="000000"/>
              </a:solidFill>
              <a:latin typeface="Calibri"/>
              <a:ea typeface="Calibri"/>
              <a:cs typeface="Calibri"/>
            </a:endParaRPr>
          </a:p>
          <a:p>
            <a:pPr defTabSz="857250">
              <a:defRPr/>
            </a:pPr>
            <a:endParaRPr lang="en-US" sz="2625" b="1">
              <a:solidFill>
                <a:srgbClr val="000000"/>
              </a:solidFill>
              <a:latin typeface="Calibri"/>
              <a:cs typeface="Calibri (MS) Bold"/>
            </a:endParaRPr>
          </a:p>
          <a:p>
            <a:pPr marL="321469" lvl="1" indent="-160734" defTabSz="857250">
              <a:buFont typeface="Arial"/>
              <a:buChar char="•"/>
              <a:defRPr/>
            </a:pPr>
            <a:r>
              <a:rPr lang="en-US" sz="2625" b="1">
                <a:solidFill>
                  <a:srgbClr val="000000"/>
                </a:solidFill>
                <a:latin typeface="Calibri"/>
                <a:cs typeface="Calibri"/>
              </a:rPr>
              <a:t>What movie can you rewatch over and over again? </a:t>
            </a:r>
            <a:endParaRPr lang="en-US" sz="2625" b="1">
              <a:solidFill>
                <a:srgbClr val="000000"/>
              </a:solidFill>
              <a:latin typeface="Calibri"/>
              <a:ea typeface="Calibri"/>
              <a:cs typeface="Calibri"/>
            </a:endParaRPr>
          </a:p>
          <a:p>
            <a:pPr defTabSz="857250">
              <a:lnSpc>
                <a:spcPts val="2012"/>
              </a:lnSpc>
              <a:defRPr/>
            </a:pPr>
            <a:endParaRPr lang="en-US" sz="1490">
              <a:solidFill>
                <a:srgbClr val="000000"/>
              </a:solidFill>
              <a:latin typeface="Calibri (MS) Bo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a:extLst>
            <a:ext uri="{FF2B5EF4-FFF2-40B4-BE49-F238E27FC236}">
              <a16:creationId xmlns:a16="http://schemas.microsoft.com/office/drawing/2014/main" id="{6CF19B80-DE3B-8DA2-DEF9-1EC9D47CC2A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119F97-A109-677E-DCFF-DE68885E1BC3}"/>
              </a:ext>
            </a:extLst>
          </p:cNvPr>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728D6904-EC64-D162-602D-C97D20B9B543}"/>
              </a:ext>
            </a:extLst>
          </p:cNvPr>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E7511156-3C6F-0043-2716-224A3C86CB41}"/>
              </a:ext>
            </a:extLst>
          </p:cNvPr>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B165FA3D-F9A1-E383-9515-E05A75047D1B}"/>
              </a:ext>
            </a:extLst>
          </p:cNvPr>
          <p:cNvSpPr txBox="1"/>
          <p:nvPr/>
        </p:nvSpPr>
        <p:spPr>
          <a:xfrm>
            <a:off x="4251973" y="1331550"/>
            <a:ext cx="4663427" cy="5309146"/>
          </a:xfrm>
          <a:prstGeom prst="rect">
            <a:avLst/>
          </a:prstGeom>
        </p:spPr>
        <p:txBody>
          <a:bodyPr wrap="square" lIns="0" tIns="0" rIns="0" bIns="0" rtlCol="0" anchor="t">
            <a:spAutoFit/>
          </a:bodyPr>
          <a:lstStyle/>
          <a:p>
            <a:pPr marL="0" marR="0" lvl="0" indent="0" algn="l" defTabSz="857250" rtl="0" eaLnBrk="1" fontAlgn="auto" latinLnBrk="0" hangingPunct="1">
              <a:lnSpc>
                <a:spcPts val="2230"/>
              </a:lnSpc>
              <a:spcBef>
                <a:spcPts val="0"/>
              </a:spcBef>
              <a:spcAft>
                <a:spcPts val="0"/>
              </a:spcAft>
              <a:buClrTx/>
              <a:buSzTx/>
              <a:buFontTx/>
              <a:buNone/>
              <a:tabLst/>
              <a:defRPr/>
            </a:pPr>
            <a:r>
              <a:rPr kumimoji="0" lang="en-US" sz="1550" b="1" i="0" u="sng" strike="noStrike" kern="1200" cap="none" spc="0" normalizeH="0" baseline="0" noProof="0">
                <a:ln>
                  <a:noFill/>
                </a:ln>
                <a:solidFill>
                  <a:srgbClr val="FFFFFF"/>
                </a:solidFill>
                <a:effectLst/>
                <a:uLnTx/>
                <a:uFillTx/>
                <a:latin typeface="Calibri"/>
                <a:ea typeface="Calibri"/>
                <a:cs typeface="Calibri"/>
              </a:rPr>
              <a:t>Basic Ground Rules:</a:t>
            </a:r>
            <a:endParaRPr lang="en-US" sz="1550" b="1" i="0" u="sng" strike="noStrike" kern="1200" cap="none" spc="0" normalizeH="0" baseline="0" noProof="0">
              <a:ln>
                <a:noFill/>
              </a:ln>
              <a:solidFill>
                <a:srgbClr val="FFFFFF"/>
              </a:solidFill>
              <a:effectLst/>
              <a:uLnTx/>
              <a:uFillTx/>
              <a:latin typeface="Calibri"/>
              <a:ea typeface="Calibri"/>
              <a:cs typeface="Calibri"/>
            </a:endParaRPr>
          </a:p>
          <a:p>
            <a:pPr marL="343535" marR="0" lvl="1" indent="-171450" algn="l" defTabSz="857250" rtl="0" eaLnBrk="1" fontAlgn="auto" latinLnBrk="0" hangingPunct="1">
              <a:lnSpc>
                <a:spcPts val="2230"/>
              </a:lnSpc>
              <a:spcBef>
                <a:spcPts val="0"/>
              </a:spcBef>
              <a:spcAft>
                <a:spcPts val="0"/>
              </a:spcAft>
              <a:buClrTx/>
              <a:buSzTx/>
              <a:buFont typeface="Arial"/>
              <a:buChar char="•"/>
              <a:tabLst/>
              <a:defRPr/>
            </a:pPr>
            <a:r>
              <a:rPr kumimoji="0" lang="en-US" sz="1550" b="1" i="0" u="none" strike="noStrike" kern="1200" cap="none" spc="0" normalizeH="0" baseline="0" noProof="0">
                <a:ln>
                  <a:noFill/>
                </a:ln>
                <a:solidFill>
                  <a:srgbClr val="FFFFFF"/>
                </a:solidFill>
                <a:effectLst/>
                <a:uLnTx/>
                <a:uFillTx/>
                <a:latin typeface="Calibri"/>
                <a:ea typeface="Calibri"/>
                <a:cs typeface="Calibri"/>
              </a:rPr>
              <a:t>Always start and end sessions on time.</a:t>
            </a:r>
            <a:endParaRPr lang="en-US" sz="1550" b="1" i="0" u="none" strike="noStrike" kern="1200" cap="none" spc="0" normalizeH="0" baseline="0" noProof="0">
              <a:ln>
                <a:noFill/>
              </a:ln>
              <a:solidFill>
                <a:srgbClr val="FFFFFF"/>
              </a:solidFill>
              <a:effectLst/>
              <a:uLnTx/>
              <a:uFillTx/>
              <a:latin typeface="Calibri"/>
              <a:ea typeface="Calibri"/>
              <a:cs typeface="Calibri"/>
            </a:endParaRPr>
          </a:p>
          <a:p>
            <a:pPr marL="343535" marR="0" lvl="1" indent="-171450" algn="l" defTabSz="857250" rtl="0" eaLnBrk="1" fontAlgn="auto" latinLnBrk="0" hangingPunct="1">
              <a:lnSpc>
                <a:spcPts val="2230"/>
              </a:lnSpc>
              <a:spcBef>
                <a:spcPts val="0"/>
              </a:spcBef>
              <a:spcAft>
                <a:spcPts val="0"/>
              </a:spcAft>
              <a:buClrTx/>
              <a:buSzTx/>
              <a:buFont typeface="Arial"/>
              <a:buChar char="•"/>
              <a:tabLst/>
              <a:defRPr/>
            </a:pPr>
            <a:r>
              <a:rPr kumimoji="0" lang="en-US" sz="1550" b="1" i="0" u="none" strike="noStrike" kern="1200" cap="none" spc="0" normalizeH="0" baseline="0" noProof="0">
                <a:ln>
                  <a:noFill/>
                </a:ln>
                <a:solidFill>
                  <a:srgbClr val="FFFFFF"/>
                </a:solidFill>
                <a:effectLst/>
                <a:uLnTx/>
                <a:uFillTx/>
                <a:latin typeface="Calibri"/>
                <a:ea typeface="Calibri"/>
                <a:cs typeface="Calibri"/>
              </a:rPr>
              <a:t>Cell phones should be on vibrate; members can quietly excuse themselves if a call must be taken.</a:t>
            </a:r>
            <a:endParaRPr lang="en-US" sz="1550" b="1" i="0" u="none" strike="noStrike" kern="1200" cap="none" spc="0" normalizeH="0" baseline="0" noProof="0">
              <a:ln>
                <a:noFill/>
              </a:ln>
              <a:solidFill>
                <a:srgbClr val="FFFFFF"/>
              </a:solidFill>
              <a:effectLst/>
              <a:uLnTx/>
              <a:uFillTx/>
              <a:latin typeface="Calibri"/>
              <a:ea typeface="Calibri"/>
              <a:cs typeface="Calibri"/>
            </a:endParaRPr>
          </a:p>
          <a:p>
            <a:pPr marL="343535" marR="0" lvl="1" indent="-171450" algn="l" defTabSz="857250" rtl="0" eaLnBrk="1" fontAlgn="auto" latinLnBrk="0" hangingPunct="1">
              <a:lnSpc>
                <a:spcPts val="2230"/>
              </a:lnSpc>
              <a:spcBef>
                <a:spcPts val="0"/>
              </a:spcBef>
              <a:spcAft>
                <a:spcPts val="0"/>
              </a:spcAft>
              <a:buClrTx/>
              <a:buSzTx/>
              <a:buFont typeface="Arial"/>
              <a:buChar char="•"/>
              <a:tabLst/>
              <a:defRPr/>
            </a:pPr>
            <a:r>
              <a:rPr kumimoji="0" lang="en-US" sz="1550" b="1" i="0" u="none" strike="noStrike" kern="1200" cap="none" spc="0" normalizeH="0" baseline="0" noProof="0">
                <a:ln>
                  <a:noFill/>
                </a:ln>
                <a:solidFill>
                  <a:srgbClr val="FFFFFF"/>
                </a:solidFill>
                <a:effectLst/>
                <a:uLnTx/>
                <a:uFillTx/>
                <a:latin typeface="Calibri"/>
                <a:ea typeface="Calibri"/>
                <a:cs typeface="Calibri"/>
              </a:rPr>
              <a:t>In virtual sessions, participants should mute themselves when taking calls outside the session.</a:t>
            </a:r>
            <a:endParaRPr lang="en-US" sz="1550" b="1" i="0" u="none" strike="noStrike" kern="1200" cap="none" spc="0" normalizeH="0" baseline="0" noProof="0">
              <a:ln>
                <a:noFill/>
              </a:ln>
              <a:solidFill>
                <a:srgbClr val="FFFFFF"/>
              </a:solidFill>
              <a:effectLst/>
              <a:uLnTx/>
              <a:uFillTx/>
              <a:latin typeface="Calibri"/>
              <a:ea typeface="Calibri"/>
              <a:cs typeface="Calibri"/>
            </a:endParaRPr>
          </a:p>
          <a:p>
            <a:pPr marL="0" marR="0" lvl="0" indent="0" algn="l" defTabSz="857250" rtl="0" eaLnBrk="1" fontAlgn="auto" latinLnBrk="0" hangingPunct="1">
              <a:lnSpc>
                <a:spcPts val="2230"/>
              </a:lnSpc>
              <a:spcBef>
                <a:spcPts val="0"/>
              </a:spcBef>
              <a:spcAft>
                <a:spcPts val="0"/>
              </a:spcAft>
              <a:buClrTx/>
              <a:buSzTx/>
              <a:buFontTx/>
              <a:buNone/>
              <a:tabLst/>
              <a:defRPr/>
            </a:pPr>
            <a:endParaRPr lang="en-US" sz="1550" b="1" i="0" u="none" strike="noStrike" kern="1200" cap="none" spc="0" normalizeH="0" baseline="0" noProof="0">
              <a:ln>
                <a:noFill/>
              </a:ln>
              <a:solidFill>
                <a:srgbClr val="FFFFFF"/>
              </a:solidFill>
              <a:effectLst/>
              <a:uLnTx/>
              <a:uFillTx/>
              <a:latin typeface="Calibri"/>
              <a:ea typeface="Calibri"/>
              <a:cs typeface="Calibri"/>
            </a:endParaRPr>
          </a:p>
          <a:p>
            <a:pPr marL="0" marR="0" lvl="0" indent="0" algn="l" defTabSz="857250" rtl="0" eaLnBrk="1" fontAlgn="auto" latinLnBrk="0" hangingPunct="1">
              <a:lnSpc>
                <a:spcPts val="2230"/>
              </a:lnSpc>
              <a:spcBef>
                <a:spcPts val="0"/>
              </a:spcBef>
              <a:spcAft>
                <a:spcPts val="0"/>
              </a:spcAft>
              <a:buClrTx/>
              <a:buSzTx/>
              <a:buFontTx/>
              <a:buNone/>
              <a:tabLst/>
              <a:defRPr/>
            </a:pPr>
            <a:r>
              <a:rPr kumimoji="0" lang="en-US" sz="1550" b="1" i="0" u="sng" strike="noStrike" kern="1200" cap="none" spc="0" normalizeH="0" baseline="0" noProof="0">
                <a:ln>
                  <a:noFill/>
                </a:ln>
                <a:solidFill>
                  <a:srgbClr val="FFFFFF"/>
                </a:solidFill>
                <a:effectLst/>
                <a:uLnTx/>
                <a:uFillTx/>
                <a:latin typeface="Calibri"/>
                <a:ea typeface="Calibri"/>
                <a:cs typeface="Calibri"/>
              </a:rPr>
              <a:t>Group-Specific Rules:</a:t>
            </a:r>
            <a:endParaRPr lang="en-US" sz="1550" b="1" i="0" u="sng" strike="noStrike" kern="1200" cap="none" spc="0" normalizeH="0" baseline="0" noProof="0">
              <a:ln>
                <a:noFill/>
              </a:ln>
              <a:solidFill>
                <a:srgbClr val="FFFFFF"/>
              </a:solidFill>
              <a:effectLst/>
              <a:uLnTx/>
              <a:uFillTx/>
              <a:latin typeface="Calibri"/>
              <a:ea typeface="Calibri"/>
              <a:cs typeface="Calibri"/>
            </a:endParaRPr>
          </a:p>
          <a:p>
            <a:pPr marL="343535" marR="0" lvl="1" indent="-171450" algn="l" defTabSz="857250" rtl="0" eaLnBrk="1" fontAlgn="auto" latinLnBrk="0" hangingPunct="1">
              <a:lnSpc>
                <a:spcPts val="2230"/>
              </a:lnSpc>
              <a:spcBef>
                <a:spcPts val="0"/>
              </a:spcBef>
              <a:spcAft>
                <a:spcPts val="0"/>
              </a:spcAft>
              <a:buClrTx/>
              <a:buSzTx/>
              <a:buFont typeface="Arial"/>
              <a:buChar char="•"/>
              <a:tabLst/>
              <a:defRPr/>
            </a:pPr>
            <a:r>
              <a:rPr kumimoji="0" lang="en-US" sz="1550" b="1" i="0" u="none" strike="noStrike" kern="1200" cap="none" spc="0" normalizeH="0" baseline="0" noProof="0">
                <a:ln>
                  <a:noFill/>
                </a:ln>
                <a:solidFill>
                  <a:srgbClr val="FFFFFF"/>
                </a:solidFill>
                <a:effectLst/>
                <a:uLnTx/>
                <a:uFillTx/>
                <a:latin typeface="Calibri"/>
                <a:ea typeface="Calibri"/>
                <a:cs typeface="Calibri"/>
              </a:rPr>
              <a:t>Avoid judgment regarding other participants' parenting practices or knowledge gaps.</a:t>
            </a:r>
            <a:endParaRPr lang="en-US" sz="1550" b="1" i="0" u="none" strike="noStrike" kern="1200" cap="none" spc="0" normalizeH="0" baseline="0" noProof="0">
              <a:ln>
                <a:noFill/>
              </a:ln>
              <a:solidFill>
                <a:srgbClr val="FFFFFF"/>
              </a:solidFill>
              <a:effectLst/>
              <a:uLnTx/>
              <a:uFillTx/>
              <a:latin typeface="Calibri"/>
              <a:ea typeface="Calibri"/>
              <a:cs typeface="Calibri"/>
            </a:endParaRPr>
          </a:p>
          <a:p>
            <a:pPr marL="343535" marR="0" lvl="1" indent="-171450" algn="l" defTabSz="857250" rtl="0" eaLnBrk="1" fontAlgn="auto" latinLnBrk="0" hangingPunct="1">
              <a:lnSpc>
                <a:spcPts val="2230"/>
              </a:lnSpc>
              <a:spcBef>
                <a:spcPts val="0"/>
              </a:spcBef>
              <a:spcAft>
                <a:spcPts val="0"/>
              </a:spcAft>
              <a:buClrTx/>
              <a:buSzTx/>
              <a:buFont typeface="Arial"/>
              <a:buChar char="•"/>
              <a:tabLst/>
              <a:defRPr/>
            </a:pPr>
            <a:r>
              <a:rPr kumimoji="0" lang="en-US" sz="1550" b="1" i="0" u="none" strike="noStrike" kern="1200" cap="none" spc="0" normalizeH="0" baseline="0" noProof="0">
                <a:ln>
                  <a:noFill/>
                </a:ln>
                <a:solidFill>
                  <a:srgbClr val="FFFFFF"/>
                </a:solidFill>
                <a:effectLst/>
                <a:uLnTx/>
                <a:uFillTx/>
                <a:latin typeface="Calibri"/>
                <a:ea typeface="Calibri"/>
                <a:cs typeface="Calibri"/>
              </a:rPr>
              <a:t>One person speaks at a time to maintain order and clarity.</a:t>
            </a:r>
            <a:endParaRPr lang="en-US" sz="1550" b="1" i="0" u="none" strike="noStrike" kern="1200" cap="none" spc="0" normalizeH="0" baseline="0" noProof="0">
              <a:ln>
                <a:noFill/>
              </a:ln>
              <a:solidFill>
                <a:srgbClr val="FFFFFF"/>
              </a:solidFill>
              <a:effectLst/>
              <a:uLnTx/>
              <a:uFillTx/>
              <a:latin typeface="Calibri"/>
              <a:ea typeface="Calibri"/>
              <a:cs typeface="Calibri"/>
            </a:endParaRPr>
          </a:p>
          <a:p>
            <a:pPr marL="343535" marR="0" lvl="1" indent="-171450" algn="l" defTabSz="857250" rtl="0" eaLnBrk="1" fontAlgn="auto" latinLnBrk="0" hangingPunct="1">
              <a:lnSpc>
                <a:spcPts val="2230"/>
              </a:lnSpc>
              <a:spcBef>
                <a:spcPts val="0"/>
              </a:spcBef>
              <a:spcAft>
                <a:spcPts val="0"/>
              </a:spcAft>
              <a:buClrTx/>
              <a:buSzTx/>
              <a:buFont typeface="Arial"/>
              <a:buChar char="•"/>
              <a:tabLst/>
              <a:defRPr/>
            </a:pPr>
            <a:r>
              <a:rPr kumimoji="0" lang="en-US" sz="1550" b="1" i="0" u="none" strike="noStrike" kern="1200" cap="none" spc="0" normalizeH="0" baseline="0" noProof="0">
                <a:ln>
                  <a:noFill/>
                </a:ln>
                <a:solidFill>
                  <a:srgbClr val="FFFFFF"/>
                </a:solidFill>
                <a:effectLst/>
                <a:uLnTx/>
                <a:uFillTx/>
                <a:latin typeface="Calibri"/>
                <a:ea typeface="Calibri"/>
                <a:cs typeface="Calibri"/>
              </a:rPr>
              <a:t>Assume positive intent in all interactions to foster a positive atmosphere.</a:t>
            </a:r>
            <a:endParaRPr lang="en-US" sz="1550" b="1" i="0" u="none" strike="noStrike" kern="1200" cap="none" spc="0" normalizeH="0" baseline="0" noProof="0">
              <a:ln>
                <a:noFill/>
              </a:ln>
              <a:solidFill>
                <a:srgbClr val="FFFFFF"/>
              </a:solidFill>
              <a:effectLst/>
              <a:uLnTx/>
              <a:uFillTx/>
              <a:latin typeface="Calibri"/>
              <a:ea typeface="Calibri"/>
              <a:cs typeface="Calibri"/>
            </a:endParaRPr>
          </a:p>
          <a:p>
            <a:pPr marL="0" marR="0" lvl="0" indent="0" algn="l" defTabSz="857250" rtl="0" eaLnBrk="1" fontAlgn="auto" latinLnBrk="0" hangingPunct="1">
              <a:lnSpc>
                <a:spcPts val="2230"/>
              </a:lnSpc>
              <a:spcBef>
                <a:spcPts val="0"/>
              </a:spcBef>
              <a:spcAft>
                <a:spcPts val="0"/>
              </a:spcAft>
              <a:buClrTx/>
              <a:buSzTx/>
              <a:buFontTx/>
              <a:buNone/>
              <a:tabLst/>
              <a:defRPr/>
            </a:pPr>
            <a:endParaRPr lang="en-US" sz="1550" b="1" i="0" u="none" strike="noStrike" kern="1200" cap="none" spc="0" normalizeH="0" baseline="0" noProof="0">
              <a:ln>
                <a:noFill/>
              </a:ln>
              <a:solidFill>
                <a:srgbClr val="FFFFFF"/>
              </a:solidFill>
              <a:effectLst/>
              <a:uLnTx/>
              <a:uFillTx/>
              <a:latin typeface="Calibri"/>
              <a:ea typeface="Calibri"/>
              <a:cs typeface="Calibri"/>
            </a:endParaRPr>
          </a:p>
          <a:p>
            <a:pPr marL="0" marR="0" lvl="0" indent="0" algn="l" defTabSz="857250" rtl="0" eaLnBrk="1" fontAlgn="auto" latinLnBrk="0" hangingPunct="1">
              <a:lnSpc>
                <a:spcPts val="2230"/>
              </a:lnSpc>
              <a:spcBef>
                <a:spcPts val="0"/>
              </a:spcBef>
              <a:spcAft>
                <a:spcPts val="0"/>
              </a:spcAft>
              <a:buClrTx/>
              <a:buSzTx/>
              <a:buFontTx/>
              <a:buNone/>
              <a:tabLst/>
              <a:defRPr/>
            </a:pPr>
            <a:r>
              <a:rPr kumimoji="0" lang="en-US" sz="1550" b="1" i="0" u="sng" strike="noStrike" kern="1200" cap="none" spc="0" normalizeH="0" baseline="0" noProof="0">
                <a:ln>
                  <a:noFill/>
                </a:ln>
                <a:solidFill>
                  <a:srgbClr val="FFFFFF"/>
                </a:solidFill>
                <a:effectLst/>
                <a:uLnTx/>
                <a:uFillTx/>
                <a:latin typeface="Calibri"/>
                <a:ea typeface="Calibri"/>
                <a:cs typeface="Calibri"/>
              </a:rPr>
              <a:t>Confidentiality-</a:t>
            </a:r>
            <a:r>
              <a:rPr kumimoji="0" lang="en-US" sz="1550" b="1" i="0" u="none" strike="noStrike" kern="1200" cap="none" spc="0" normalizeH="0" baseline="0" noProof="0">
                <a:ln>
                  <a:noFill/>
                </a:ln>
                <a:solidFill>
                  <a:srgbClr val="FFFFFF"/>
                </a:solidFill>
                <a:effectLst/>
                <a:uLnTx/>
                <a:uFillTx/>
                <a:latin typeface="Calibri"/>
                <a:ea typeface="Calibri"/>
                <a:cs typeface="Calibri"/>
              </a:rPr>
              <a:t> Please be respectful and discrete with the personal stories being shared. This is a safe space to grow and learn.</a:t>
            </a:r>
            <a:endParaRPr lang="en-US" sz="1550" b="1" i="0" u="none" strike="noStrike" kern="1200" cap="none" spc="0" normalizeH="0" baseline="0" noProof="0">
              <a:ln>
                <a:noFill/>
              </a:ln>
              <a:solidFill>
                <a:srgbClr val="FFFFFF"/>
              </a:solidFill>
              <a:effectLst/>
              <a:uLnTx/>
              <a:uFillTx/>
              <a:latin typeface="Calibri"/>
              <a:ea typeface="Calibri"/>
              <a:cs typeface="Calibri"/>
            </a:endParaRPr>
          </a:p>
          <a:p>
            <a:pPr marL="0" marR="0" lvl="0" indent="0" algn="l" defTabSz="857250" rtl="0" eaLnBrk="1" fontAlgn="auto" latinLnBrk="0" hangingPunct="1">
              <a:lnSpc>
                <a:spcPts val="1838"/>
              </a:lnSpc>
              <a:spcBef>
                <a:spcPct val="0"/>
              </a:spcBef>
              <a:spcAft>
                <a:spcPts val="0"/>
              </a:spcAft>
              <a:buClrTx/>
              <a:buSzTx/>
              <a:buFontTx/>
              <a:buNone/>
              <a:tabLst/>
              <a:defRPr/>
            </a:pPr>
            <a:endParaRPr kumimoji="0" lang="en-US" sz="1593" b="1" i="0" u="none" strike="noStrike" kern="1200" cap="none" spc="0" normalizeH="0" baseline="0" noProof="0">
              <a:ln>
                <a:noFill/>
              </a:ln>
              <a:solidFill>
                <a:srgbClr val="FFFFFF"/>
              </a:solidFill>
              <a:effectLst/>
              <a:uLnTx/>
              <a:uFillTx/>
              <a:latin typeface="Calibri (MS)"/>
              <a:ea typeface="+mn-ea"/>
              <a:cs typeface="+mn-cs"/>
            </a:endParaRPr>
          </a:p>
        </p:txBody>
      </p:sp>
    </p:spTree>
    <p:extLst>
      <p:ext uri="{BB962C8B-B14F-4D97-AF65-F5344CB8AC3E}">
        <p14:creationId xmlns:p14="http://schemas.microsoft.com/office/powerpoint/2010/main" val="39462143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47662" y="0"/>
            <a:ext cx="7049960" cy="7024982"/>
          </a:xfrm>
          <a:custGeom>
            <a:avLst/>
            <a:gdLst/>
            <a:ahLst/>
            <a:cxnLst/>
            <a:rect l="l" t="t" r="r" b="b"/>
            <a:pathLst>
              <a:path w="7519957" h="7493314">
                <a:moveTo>
                  <a:pt x="0" y="0"/>
                </a:moveTo>
                <a:lnTo>
                  <a:pt x="7519957" y="0"/>
                </a:lnTo>
                <a:lnTo>
                  <a:pt x="7519957" y="7493314"/>
                </a:lnTo>
                <a:lnTo>
                  <a:pt x="0" y="7493314"/>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86105" y="859121"/>
            <a:ext cx="4742078" cy="1345791"/>
          </a:xfrm>
          <a:custGeom>
            <a:avLst/>
            <a:gdLst/>
            <a:ahLst/>
            <a:cxnLst/>
            <a:rect l="l" t="t" r="r" b="b"/>
            <a:pathLst>
              <a:path w="5058217" h="1435510">
                <a:moveTo>
                  <a:pt x="0" y="0"/>
                </a:moveTo>
                <a:lnTo>
                  <a:pt x="5058217" y="0"/>
                </a:lnTo>
                <a:lnTo>
                  <a:pt x="5058217" y="1435510"/>
                </a:lnTo>
                <a:lnTo>
                  <a:pt x="0" y="1435510"/>
                </a:lnTo>
                <a:lnTo>
                  <a:pt x="0" y="0"/>
                </a:lnTo>
                <a:close/>
              </a:path>
            </a:pathLst>
          </a:custGeom>
          <a:blipFill>
            <a:blip r:embed="rId4"/>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a:off x="347815" y="2065099"/>
            <a:ext cx="2728073" cy="279627"/>
          </a:xfrm>
          <a:custGeom>
            <a:avLst/>
            <a:gdLst/>
            <a:ahLst/>
            <a:cxnLst/>
            <a:rect l="l" t="t" r="r" b="b"/>
            <a:pathLst>
              <a:path w="2909944" h="298269">
                <a:moveTo>
                  <a:pt x="0" y="0"/>
                </a:moveTo>
                <a:lnTo>
                  <a:pt x="2909944" y="0"/>
                </a:lnTo>
                <a:lnTo>
                  <a:pt x="2909944" y="298269"/>
                </a:lnTo>
                <a:lnTo>
                  <a:pt x="0" y="2982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
        <p:nvSpPr>
          <p:cNvPr id="6" name="TextBox 5">
            <a:extLst>
              <a:ext uri="{FF2B5EF4-FFF2-40B4-BE49-F238E27FC236}">
                <a16:creationId xmlns:a16="http://schemas.microsoft.com/office/drawing/2014/main" id="{F0640B1F-F5DD-D460-D5A4-E9902041F4F9}"/>
              </a:ext>
            </a:extLst>
          </p:cNvPr>
          <p:cNvSpPr txBox="1"/>
          <p:nvPr/>
        </p:nvSpPr>
        <p:spPr>
          <a:xfrm>
            <a:off x="139962" y="2721058"/>
            <a:ext cx="3071813" cy="3308278"/>
          </a:xfrm>
          <a:prstGeom prst="rect">
            <a:avLst/>
          </a:prstGeom>
          <a:noFill/>
        </p:spPr>
        <p:txBody>
          <a:bodyPr wrap="square" rtlCol="0">
            <a:spAutoFit/>
          </a:bodyPr>
          <a:lstStyle/>
          <a:p>
            <a:pPr defTabSz="857250">
              <a:lnSpc>
                <a:spcPct val="110000"/>
              </a:lnSpc>
              <a:spcAft>
                <a:spcPts val="563"/>
              </a:spcAft>
            </a:pPr>
            <a:r>
              <a:rPr lang="en-US" sz="1688">
                <a:solidFill>
                  <a:prstClr val="black"/>
                </a:solidFill>
                <a:latin typeface="Calibri" panose="020F0502020204030204" pitchFamily="34" charset="0"/>
                <a:ea typeface="Calibri" panose="020F0502020204030204" pitchFamily="34" charset="0"/>
                <a:cs typeface="Calibri" panose="020F0502020204030204" pitchFamily="34" charset="0"/>
              </a:rPr>
              <a:t>Tell us your name, partner’s name, child’s name, and one of the following:</a:t>
            </a:r>
          </a:p>
          <a:p>
            <a:pPr marL="267891" indent="-214313" defTabSz="857250">
              <a:lnSpc>
                <a:spcPct val="110000"/>
              </a:lnSpc>
              <a:spcAft>
                <a:spcPts val="563"/>
              </a:spcAft>
              <a:buFont typeface="Arial" panose="020B0604020202020204" pitchFamily="34" charset="0"/>
              <a:buChar char="•"/>
            </a:pPr>
            <a:r>
              <a:rPr lang="en-US" sz="1688">
                <a:solidFill>
                  <a:prstClr val="black"/>
                </a:solidFill>
                <a:latin typeface="Calibri" panose="020F0502020204030204" pitchFamily="34" charset="0"/>
                <a:ea typeface="Calibri" panose="020F0502020204030204" pitchFamily="34" charset="0"/>
                <a:cs typeface="Calibri" panose="020F0502020204030204" pitchFamily="34" charset="0"/>
              </a:rPr>
              <a:t>The hospital/state/country where your child was born.</a:t>
            </a:r>
          </a:p>
          <a:p>
            <a:pPr marL="267891" indent="-214313" defTabSz="857250">
              <a:lnSpc>
                <a:spcPct val="110000"/>
              </a:lnSpc>
              <a:spcAft>
                <a:spcPts val="563"/>
              </a:spcAft>
              <a:buFont typeface="Arial" panose="020B0604020202020204" pitchFamily="34" charset="0"/>
              <a:buChar char="•"/>
            </a:pPr>
            <a:r>
              <a:rPr lang="en-US" sz="1688">
                <a:solidFill>
                  <a:prstClr val="black"/>
                </a:solidFill>
                <a:latin typeface="Calibri" panose="020F0502020204030204" pitchFamily="34" charset="0"/>
                <a:ea typeface="Calibri" panose="020F0502020204030204" pitchFamily="34" charset="0"/>
                <a:cs typeface="Calibri" panose="020F0502020204030204" pitchFamily="34" charset="0"/>
              </a:rPr>
              <a:t>Your child’s birthday. </a:t>
            </a:r>
          </a:p>
          <a:p>
            <a:pPr marL="267891" indent="-214313" defTabSz="857250">
              <a:lnSpc>
                <a:spcPct val="110000"/>
              </a:lnSpc>
              <a:spcAft>
                <a:spcPts val="563"/>
              </a:spcAft>
              <a:buFont typeface="Arial" panose="020B0604020202020204" pitchFamily="34" charset="0"/>
              <a:buChar char="•"/>
            </a:pPr>
            <a:r>
              <a:rPr lang="en-US" sz="1688">
                <a:solidFill>
                  <a:prstClr val="black"/>
                </a:solidFill>
                <a:latin typeface="Calibri" panose="020F0502020204030204" pitchFamily="34" charset="0"/>
                <a:ea typeface="Calibri" panose="020F0502020204030204" pitchFamily="34" charset="0"/>
                <a:cs typeface="Calibri" panose="020F0502020204030204" pitchFamily="34" charset="0"/>
              </a:rPr>
              <a:t>Your child’s favorite book. </a:t>
            </a:r>
          </a:p>
          <a:p>
            <a:pPr marL="267891" indent="-214313" defTabSz="857250">
              <a:lnSpc>
                <a:spcPct val="110000"/>
              </a:lnSpc>
              <a:spcAft>
                <a:spcPts val="563"/>
              </a:spcAft>
              <a:buFont typeface="Arial" panose="020B0604020202020204" pitchFamily="34" charset="0"/>
              <a:buChar char="•"/>
            </a:pPr>
            <a:r>
              <a:rPr lang="en-US" sz="1688">
                <a:solidFill>
                  <a:prstClr val="black"/>
                </a:solidFill>
                <a:latin typeface="Calibri" panose="020F0502020204030204" pitchFamily="34" charset="0"/>
                <a:ea typeface="Calibri" panose="020F0502020204030204" pitchFamily="34" charset="0"/>
                <a:cs typeface="Calibri" panose="020F0502020204030204" pitchFamily="34" charset="0"/>
              </a:rPr>
              <a:t>A favorite thing about your child.</a:t>
            </a:r>
          </a:p>
          <a:p>
            <a:pPr defTabSz="857250"/>
            <a:endParaRPr lang="en-US" sz="1688">
              <a:solidFill>
                <a:prstClr val="black"/>
              </a:solidFill>
              <a:latin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404483"/>
        </a:solidFill>
        <a:effectLst/>
      </p:bgPr>
    </p:bg>
    <p:spTree>
      <p:nvGrpSpPr>
        <p:cNvPr id="1" name=""/>
        <p:cNvGrpSpPr/>
        <p:nvPr/>
      </p:nvGrpSpPr>
      <p:grpSpPr>
        <a:xfrm>
          <a:off x="0" y="0"/>
          <a:ext cx="0" cy="0"/>
          <a:chOff x="0" y="0"/>
          <a:chExt cx="0" cy="0"/>
        </a:xfrm>
      </p:grpSpPr>
      <p:sp>
        <p:nvSpPr>
          <p:cNvPr id="2" name="Freeform 2"/>
          <p:cNvSpPr/>
          <p:nvPr/>
        </p:nvSpPr>
        <p:spPr>
          <a:xfrm>
            <a:off x="4039929" y="254614"/>
            <a:ext cx="4850858" cy="6286967"/>
          </a:xfrm>
          <a:custGeom>
            <a:avLst/>
            <a:gdLst/>
            <a:ahLst/>
            <a:cxnLst/>
            <a:rect l="l" t="t" r="r" b="b"/>
            <a:pathLst>
              <a:path w="5174248" h="6706098">
                <a:moveTo>
                  <a:pt x="0" y="0"/>
                </a:moveTo>
                <a:lnTo>
                  <a:pt x="5174248" y="0"/>
                </a:lnTo>
                <a:lnTo>
                  <a:pt x="5174248" y="6706098"/>
                </a:lnTo>
                <a:lnTo>
                  <a:pt x="0" y="6706098"/>
                </a:lnTo>
                <a:lnTo>
                  <a:pt x="0" y="0"/>
                </a:lnTo>
                <a:close/>
              </a:path>
            </a:pathLst>
          </a:custGeom>
          <a:blipFill>
            <a:blip r:embed="rId3">
              <a:extLst>
                <a:ext uri="{28A0092B-C50C-407E-A947-70E740481C1C}">
                  <a14:useLocalDpi xmlns:a14="http://schemas.microsoft.com/office/drawing/2010/main" val="0"/>
                </a:ext>
              </a:extLst>
            </a:blip>
            <a:stretch>
              <a:fillRect/>
            </a:stretch>
          </a:blipFill>
          <a:ln w="38100" cap="sq">
            <a:solidFill>
              <a:srgbClr val="9C9BA6"/>
            </a:solidFill>
            <a:prstDash val="solid"/>
            <a:miter/>
          </a:ln>
        </p:spPr>
        <p:txBody>
          <a:bodyPr/>
          <a:lstStyle/>
          <a:p>
            <a:pPr defTabSz="857250">
              <a:defRPr/>
            </a:pPr>
            <a:endParaRPr lang="en-US" sz="1688">
              <a:solidFill>
                <a:prstClr val="black"/>
              </a:solidFill>
              <a:latin typeface="Calibri"/>
            </a:endParaRPr>
          </a:p>
        </p:txBody>
      </p:sp>
      <p:sp>
        <p:nvSpPr>
          <p:cNvPr id="3" name="Freeform 3"/>
          <p:cNvSpPr/>
          <p:nvPr/>
        </p:nvSpPr>
        <p:spPr>
          <a:xfrm>
            <a:off x="460220" y="1"/>
            <a:ext cx="2571543" cy="2951249"/>
          </a:xfrm>
          <a:custGeom>
            <a:avLst/>
            <a:gdLst/>
            <a:ahLst/>
            <a:cxnLst/>
            <a:rect l="l" t="t" r="r" b="b"/>
            <a:pathLst>
              <a:path w="2742979" h="3147999">
                <a:moveTo>
                  <a:pt x="0" y="0"/>
                </a:moveTo>
                <a:lnTo>
                  <a:pt x="2742979" y="0"/>
                </a:lnTo>
                <a:lnTo>
                  <a:pt x="2742979" y="3147999"/>
                </a:lnTo>
                <a:lnTo>
                  <a:pt x="0" y="3147999"/>
                </a:lnTo>
                <a:lnTo>
                  <a:pt x="0" y="0"/>
                </a:lnTo>
                <a:close/>
              </a:path>
            </a:pathLst>
          </a:custGeom>
          <a:blipFill>
            <a:blip r:embed="rId4">
              <a:extLst>
                <a:ext uri="{96DAC541-7B7A-43D3-8B79-37D633B846F1}">
                  <asvg:svgBlip xmlns:asvg="http://schemas.microsoft.com/office/drawing/2016/SVG/main" r:embed="rId5"/>
                </a:ext>
              </a:extLst>
            </a:blip>
            <a:stretch>
              <a:fillRect l="-5922" r="-5922"/>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556338" y="1509990"/>
            <a:ext cx="2379306" cy="1092992"/>
          </a:xfrm>
          <a:prstGeom prst="rect">
            <a:avLst/>
          </a:prstGeom>
        </p:spPr>
        <p:txBody>
          <a:bodyPr lIns="0" tIns="0" rIns="0" bIns="0" rtlCol="0" anchor="t">
            <a:spAutoFit/>
          </a:bodyPr>
          <a:lstStyle/>
          <a:p>
            <a:pPr algn="ctr" defTabSz="857250">
              <a:lnSpc>
                <a:spcPts val="2905"/>
              </a:lnSpc>
              <a:defRPr/>
            </a:pPr>
            <a:r>
              <a:rPr lang="en-US" sz="2075" b="1">
                <a:solidFill>
                  <a:srgbClr val="000000"/>
                </a:solidFill>
                <a:latin typeface="Calibri"/>
                <a:ea typeface="Calibri"/>
                <a:cs typeface="Calibri"/>
                <a:sym typeface="Calibri (MS) Bold"/>
              </a:rPr>
              <a:t>Healthy </a:t>
            </a:r>
          </a:p>
          <a:p>
            <a:pPr algn="ctr" defTabSz="857250">
              <a:lnSpc>
                <a:spcPts val="2905"/>
              </a:lnSpc>
              <a:defRPr/>
            </a:pPr>
            <a:r>
              <a:rPr lang="en-US" sz="2075" b="1">
                <a:solidFill>
                  <a:srgbClr val="000000"/>
                </a:solidFill>
                <a:latin typeface="Calibri"/>
                <a:ea typeface="Calibri"/>
                <a:cs typeface="Calibri"/>
                <a:sym typeface="Calibri (MS) Bold"/>
              </a:rPr>
              <a:t>Relationships </a:t>
            </a:r>
          </a:p>
          <a:p>
            <a:pPr algn="ctr" defTabSz="857250">
              <a:lnSpc>
                <a:spcPts val="2905"/>
              </a:lnSpc>
              <a:spcBef>
                <a:spcPct val="0"/>
              </a:spcBef>
              <a:defRPr/>
            </a:pPr>
            <a:r>
              <a:rPr lang="en-US" sz="2075" b="1">
                <a:solidFill>
                  <a:srgbClr val="000000"/>
                </a:solidFill>
                <a:latin typeface="Calibri"/>
                <a:ea typeface="Calibri"/>
                <a:cs typeface="Calibri"/>
                <a:sym typeface="Calibri (MS) Bold"/>
              </a:rPr>
              <a:t>Activity </a:t>
            </a:r>
          </a:p>
        </p:txBody>
      </p:sp>
      <p:sp>
        <p:nvSpPr>
          <p:cNvPr id="5" name="TextBox 5"/>
          <p:cNvSpPr txBox="1"/>
          <p:nvPr/>
        </p:nvSpPr>
        <p:spPr>
          <a:xfrm>
            <a:off x="194542" y="3703973"/>
            <a:ext cx="3275941" cy="2490297"/>
          </a:xfrm>
          <a:prstGeom prst="rect">
            <a:avLst/>
          </a:prstGeom>
        </p:spPr>
        <p:txBody>
          <a:bodyPr lIns="0" tIns="0" rIns="0" bIns="0" rtlCol="0" anchor="t">
            <a:spAutoFit/>
          </a:bodyPr>
          <a:lstStyle/>
          <a:p>
            <a:pPr marL="424528" lvl="1" indent="-212264" defTabSz="857250">
              <a:lnSpc>
                <a:spcPts val="2753"/>
              </a:lnSpc>
              <a:buFont typeface="Arial"/>
              <a:buChar char="•"/>
              <a:defRPr/>
            </a:pPr>
            <a:r>
              <a:rPr lang="en-US" sz="1966" b="1">
                <a:solidFill>
                  <a:srgbClr val="FFFFFF"/>
                </a:solidFill>
                <a:latin typeface="Calibri"/>
                <a:ea typeface="Calibri"/>
                <a:cs typeface="Calibri"/>
                <a:sym typeface="Calibri (MS) Bold"/>
              </a:rPr>
              <a:t>Which behavior did you choose to focus on this week?</a:t>
            </a:r>
          </a:p>
          <a:p>
            <a:pPr defTabSz="857250">
              <a:lnSpc>
                <a:spcPts val="2753"/>
              </a:lnSpc>
              <a:defRPr/>
            </a:pPr>
            <a:endParaRPr lang="en-US" sz="1966" b="1">
              <a:solidFill>
                <a:srgbClr val="FFFFFF"/>
              </a:solidFill>
              <a:latin typeface="Calibri"/>
              <a:ea typeface="Calibri"/>
              <a:cs typeface="Calibri"/>
              <a:sym typeface="Calibri (MS) Bold"/>
            </a:endParaRPr>
          </a:p>
          <a:p>
            <a:pPr marL="424528" lvl="1" indent="-212264" defTabSz="857250">
              <a:lnSpc>
                <a:spcPts val="2753"/>
              </a:lnSpc>
              <a:buFont typeface="Arial"/>
              <a:buChar char="•"/>
              <a:defRPr/>
            </a:pPr>
            <a:r>
              <a:rPr lang="en-US" sz="1966" b="1">
                <a:solidFill>
                  <a:srgbClr val="FFFFFF"/>
                </a:solidFill>
                <a:latin typeface="Calibri"/>
                <a:ea typeface="Calibri"/>
                <a:cs typeface="Calibri"/>
                <a:sym typeface="Calibri (MS) Bold"/>
              </a:rPr>
              <a:t>Did you notice any changes in your child's interactions with you?</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6E83B5"/>
        </a:solidFill>
        <a:effectLst/>
      </p:bgPr>
    </p:bg>
    <p:spTree>
      <p:nvGrpSpPr>
        <p:cNvPr id="1" name=""/>
        <p:cNvGrpSpPr/>
        <p:nvPr/>
      </p:nvGrpSpPr>
      <p:grpSpPr>
        <a:xfrm>
          <a:off x="0" y="0"/>
          <a:ext cx="0" cy="0"/>
          <a:chOff x="0" y="0"/>
          <a:chExt cx="0" cy="0"/>
        </a:xfrm>
      </p:grpSpPr>
      <p:sp>
        <p:nvSpPr>
          <p:cNvPr id="2" name="Freeform 2"/>
          <p:cNvSpPr/>
          <p:nvPr/>
        </p:nvSpPr>
        <p:spPr>
          <a:xfrm>
            <a:off x="94103" y="1"/>
            <a:ext cx="2571543" cy="2951249"/>
          </a:xfrm>
          <a:custGeom>
            <a:avLst/>
            <a:gdLst/>
            <a:ahLst/>
            <a:cxnLst/>
            <a:rect l="l" t="t" r="r" b="b"/>
            <a:pathLst>
              <a:path w="2742979" h="3147999">
                <a:moveTo>
                  <a:pt x="0" y="0"/>
                </a:moveTo>
                <a:lnTo>
                  <a:pt x="2742979" y="0"/>
                </a:lnTo>
                <a:lnTo>
                  <a:pt x="2742979" y="3147999"/>
                </a:lnTo>
                <a:lnTo>
                  <a:pt x="0" y="3147999"/>
                </a:lnTo>
                <a:lnTo>
                  <a:pt x="0" y="0"/>
                </a:lnTo>
                <a:close/>
              </a:path>
            </a:pathLst>
          </a:custGeom>
          <a:blipFill>
            <a:blip r:embed="rId3">
              <a:extLst>
                <a:ext uri="{96DAC541-7B7A-43D3-8B79-37D633B846F1}">
                  <asvg:svgBlip xmlns:asvg="http://schemas.microsoft.com/office/drawing/2016/SVG/main" r:embed="rId4"/>
                </a:ext>
              </a:extLst>
            </a:blip>
            <a:stretch>
              <a:fillRect l="-5922" r="-5922"/>
            </a:stretch>
          </a:blipFill>
        </p:spPr>
        <p:txBody>
          <a:bodyPr/>
          <a:lstStyle/>
          <a:p>
            <a:pPr defTabSz="857250"/>
            <a:endParaRPr lang="en-US" sz="1688">
              <a:solidFill>
                <a:prstClr val="black"/>
              </a:solidFill>
              <a:latin typeface="Calibri"/>
            </a:endParaRPr>
          </a:p>
        </p:txBody>
      </p:sp>
      <p:sp>
        <p:nvSpPr>
          <p:cNvPr id="3" name="Freeform 3"/>
          <p:cNvSpPr/>
          <p:nvPr/>
        </p:nvSpPr>
        <p:spPr>
          <a:xfrm>
            <a:off x="516076" y="3569334"/>
            <a:ext cx="2435319" cy="3165109"/>
          </a:xfrm>
          <a:custGeom>
            <a:avLst/>
            <a:gdLst/>
            <a:ahLst/>
            <a:cxnLst/>
            <a:rect l="l" t="t" r="r" b="b"/>
            <a:pathLst>
              <a:path w="2597674" h="3376116">
                <a:moveTo>
                  <a:pt x="0" y="0"/>
                </a:moveTo>
                <a:lnTo>
                  <a:pt x="2597674" y="0"/>
                </a:lnTo>
                <a:lnTo>
                  <a:pt x="2597674" y="3376115"/>
                </a:lnTo>
                <a:lnTo>
                  <a:pt x="0" y="3376115"/>
                </a:lnTo>
                <a:lnTo>
                  <a:pt x="0" y="0"/>
                </a:lnTo>
                <a:close/>
              </a:path>
            </a:pathLst>
          </a:custGeom>
          <a:blipFill>
            <a:blip r:embed="rId5">
              <a:extLst>
                <a:ext uri="{28A0092B-C50C-407E-A947-70E740481C1C}">
                  <a14:useLocalDpi xmlns:a14="http://schemas.microsoft.com/office/drawing/2010/main" val="0"/>
                </a:ext>
              </a:extLst>
            </a:blip>
            <a:stretch>
              <a:fillRect/>
            </a:stretch>
          </a:blipFill>
          <a:ln w="57150" cap="sq">
            <a:solidFill>
              <a:srgbClr val="4F504E"/>
            </a:solidFill>
            <a:prstDash val="solid"/>
            <a:miter/>
          </a:ln>
        </p:spPr>
        <p:txBody>
          <a:bodyPr/>
          <a:lstStyle/>
          <a:p>
            <a:pPr defTabSz="857250"/>
            <a:endParaRPr lang="en-US" sz="1688">
              <a:solidFill>
                <a:prstClr val="black"/>
              </a:solidFill>
              <a:latin typeface="Calibri"/>
            </a:endParaRPr>
          </a:p>
        </p:txBody>
      </p:sp>
      <p:sp>
        <p:nvSpPr>
          <p:cNvPr id="4" name="Freeform 4"/>
          <p:cNvSpPr/>
          <p:nvPr/>
        </p:nvSpPr>
        <p:spPr>
          <a:xfrm>
            <a:off x="1997503" y="3383881"/>
            <a:ext cx="2363879" cy="3057543"/>
          </a:xfrm>
          <a:custGeom>
            <a:avLst/>
            <a:gdLst/>
            <a:ahLst/>
            <a:cxnLst/>
            <a:rect l="l" t="t" r="r" b="b"/>
            <a:pathLst>
              <a:path w="2521471" h="3261379">
                <a:moveTo>
                  <a:pt x="0" y="0"/>
                </a:moveTo>
                <a:lnTo>
                  <a:pt x="2521472" y="0"/>
                </a:lnTo>
                <a:lnTo>
                  <a:pt x="2521472" y="3261378"/>
                </a:lnTo>
                <a:lnTo>
                  <a:pt x="0" y="3261378"/>
                </a:lnTo>
                <a:lnTo>
                  <a:pt x="0" y="0"/>
                </a:lnTo>
                <a:close/>
              </a:path>
            </a:pathLst>
          </a:custGeom>
          <a:blipFill>
            <a:blip r:embed="rId6">
              <a:extLst>
                <a:ext uri="{28A0092B-C50C-407E-A947-70E740481C1C}">
                  <a14:useLocalDpi xmlns:a14="http://schemas.microsoft.com/office/drawing/2010/main" val="0"/>
                </a:ext>
              </a:extLst>
            </a:blip>
            <a:stretch>
              <a:fillRect/>
            </a:stretch>
          </a:blipFill>
          <a:ln w="57150" cap="sq">
            <a:solidFill>
              <a:srgbClr val="4F504E"/>
            </a:solidFill>
            <a:prstDash val="solid"/>
            <a:miter/>
          </a:ln>
        </p:spPr>
        <p:txBody>
          <a:bodyPr/>
          <a:lstStyle/>
          <a:p>
            <a:pPr defTabSz="857250"/>
            <a:endParaRPr lang="en-US" sz="1688">
              <a:solidFill>
                <a:prstClr val="black"/>
              </a:solidFill>
              <a:latin typeface="Calibri"/>
            </a:endParaRPr>
          </a:p>
        </p:txBody>
      </p:sp>
      <p:sp>
        <p:nvSpPr>
          <p:cNvPr id="5" name="Freeform 5"/>
          <p:cNvSpPr/>
          <p:nvPr/>
        </p:nvSpPr>
        <p:spPr>
          <a:xfrm>
            <a:off x="5227072" y="3493959"/>
            <a:ext cx="2485058" cy="3240484"/>
          </a:xfrm>
          <a:custGeom>
            <a:avLst/>
            <a:gdLst/>
            <a:ahLst/>
            <a:cxnLst/>
            <a:rect l="l" t="t" r="r" b="b"/>
            <a:pathLst>
              <a:path w="2650729" h="3456516">
                <a:moveTo>
                  <a:pt x="0" y="0"/>
                </a:moveTo>
                <a:lnTo>
                  <a:pt x="2650729" y="0"/>
                </a:lnTo>
                <a:lnTo>
                  <a:pt x="2650729" y="3456515"/>
                </a:lnTo>
                <a:lnTo>
                  <a:pt x="0" y="3456515"/>
                </a:lnTo>
                <a:lnTo>
                  <a:pt x="0" y="0"/>
                </a:lnTo>
                <a:close/>
              </a:path>
            </a:pathLst>
          </a:custGeom>
          <a:blipFill>
            <a:blip r:embed="rId7">
              <a:extLst>
                <a:ext uri="{28A0092B-C50C-407E-A947-70E740481C1C}">
                  <a14:useLocalDpi xmlns:a14="http://schemas.microsoft.com/office/drawing/2010/main" val="0"/>
                </a:ext>
              </a:extLst>
            </a:blip>
            <a:stretch>
              <a:fillRect/>
            </a:stretch>
          </a:blipFill>
          <a:ln w="57150" cap="sq">
            <a:solidFill>
              <a:srgbClr val="4F504E"/>
            </a:solidFill>
            <a:prstDash val="solid"/>
            <a:miter/>
          </a:ln>
        </p:spPr>
        <p:txBody>
          <a:bodyPr/>
          <a:lstStyle/>
          <a:p>
            <a:pPr defTabSz="857250"/>
            <a:endParaRPr lang="en-US" sz="1688">
              <a:solidFill>
                <a:prstClr val="black"/>
              </a:solidFill>
              <a:latin typeface="Calibri"/>
            </a:endParaRPr>
          </a:p>
        </p:txBody>
      </p:sp>
      <p:sp>
        <p:nvSpPr>
          <p:cNvPr id="6" name="Freeform 6"/>
          <p:cNvSpPr/>
          <p:nvPr/>
        </p:nvSpPr>
        <p:spPr>
          <a:xfrm>
            <a:off x="6417013" y="3357092"/>
            <a:ext cx="2345672" cy="3057543"/>
          </a:xfrm>
          <a:custGeom>
            <a:avLst/>
            <a:gdLst/>
            <a:ahLst/>
            <a:cxnLst/>
            <a:rect l="l" t="t" r="r" b="b"/>
            <a:pathLst>
              <a:path w="2502050" h="3261379">
                <a:moveTo>
                  <a:pt x="0" y="0"/>
                </a:moveTo>
                <a:lnTo>
                  <a:pt x="2502050" y="0"/>
                </a:lnTo>
                <a:lnTo>
                  <a:pt x="2502050" y="3261378"/>
                </a:lnTo>
                <a:lnTo>
                  <a:pt x="0" y="3261378"/>
                </a:lnTo>
                <a:lnTo>
                  <a:pt x="0" y="0"/>
                </a:lnTo>
                <a:close/>
              </a:path>
            </a:pathLst>
          </a:custGeom>
          <a:blipFill>
            <a:blip r:embed="rId8">
              <a:extLst>
                <a:ext uri="{28A0092B-C50C-407E-A947-70E740481C1C}">
                  <a14:useLocalDpi xmlns:a14="http://schemas.microsoft.com/office/drawing/2010/main" val="0"/>
                </a:ext>
              </a:extLst>
            </a:blip>
            <a:stretch>
              <a:fillRect/>
            </a:stretch>
          </a:blipFill>
          <a:ln w="57150" cap="sq">
            <a:solidFill>
              <a:srgbClr val="3F473E"/>
            </a:solidFill>
            <a:prstDash val="solid"/>
            <a:miter/>
          </a:ln>
        </p:spPr>
        <p:txBody>
          <a:bodyPr/>
          <a:lstStyle/>
          <a:p>
            <a:pPr defTabSz="857250"/>
            <a:endParaRPr lang="en-US" sz="1688">
              <a:solidFill>
                <a:prstClr val="black"/>
              </a:solidFill>
              <a:latin typeface="Calibri"/>
            </a:endParaRPr>
          </a:p>
        </p:txBody>
      </p:sp>
      <p:sp>
        <p:nvSpPr>
          <p:cNvPr id="7" name="Freeform 7"/>
          <p:cNvSpPr/>
          <p:nvPr/>
        </p:nvSpPr>
        <p:spPr>
          <a:xfrm>
            <a:off x="2951396" y="140400"/>
            <a:ext cx="3518206" cy="3166385"/>
          </a:xfrm>
          <a:custGeom>
            <a:avLst/>
            <a:gdLst/>
            <a:ahLst/>
            <a:cxnLst/>
            <a:rect l="l" t="t" r="r" b="b"/>
            <a:pathLst>
              <a:path w="3752753" h="3377477">
                <a:moveTo>
                  <a:pt x="0" y="0"/>
                </a:moveTo>
                <a:lnTo>
                  <a:pt x="3752753" y="0"/>
                </a:lnTo>
                <a:lnTo>
                  <a:pt x="3752753" y="3377477"/>
                </a:lnTo>
                <a:lnTo>
                  <a:pt x="0" y="33774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endParaRPr lang="en-US" sz="1688">
              <a:solidFill>
                <a:prstClr val="black"/>
              </a:solidFill>
              <a:latin typeface="Calibri"/>
            </a:endParaRPr>
          </a:p>
        </p:txBody>
      </p:sp>
      <p:sp>
        <p:nvSpPr>
          <p:cNvPr id="8" name="Freeform 8"/>
          <p:cNvSpPr/>
          <p:nvPr/>
        </p:nvSpPr>
        <p:spPr>
          <a:xfrm flipH="1">
            <a:off x="5528387" y="67329"/>
            <a:ext cx="3518206" cy="3166385"/>
          </a:xfrm>
          <a:custGeom>
            <a:avLst/>
            <a:gdLst/>
            <a:ahLst/>
            <a:cxnLst/>
            <a:rect l="l" t="t" r="r" b="b"/>
            <a:pathLst>
              <a:path w="3752753" h="3377477">
                <a:moveTo>
                  <a:pt x="3752752" y="0"/>
                </a:moveTo>
                <a:lnTo>
                  <a:pt x="0" y="0"/>
                </a:lnTo>
                <a:lnTo>
                  <a:pt x="0" y="3377477"/>
                </a:lnTo>
                <a:lnTo>
                  <a:pt x="3752752" y="3377477"/>
                </a:lnTo>
                <a:lnTo>
                  <a:pt x="375275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endParaRPr lang="en-US" sz="1688">
              <a:solidFill>
                <a:prstClr val="black"/>
              </a:solidFill>
              <a:latin typeface="Calibri"/>
            </a:endParaRPr>
          </a:p>
        </p:txBody>
      </p:sp>
      <p:sp>
        <p:nvSpPr>
          <p:cNvPr id="9" name="TextBox 9"/>
          <p:cNvSpPr txBox="1"/>
          <p:nvPr/>
        </p:nvSpPr>
        <p:spPr>
          <a:xfrm>
            <a:off x="208080" y="1305961"/>
            <a:ext cx="2379306" cy="1464888"/>
          </a:xfrm>
          <a:prstGeom prst="rect">
            <a:avLst/>
          </a:prstGeom>
        </p:spPr>
        <p:txBody>
          <a:bodyPr lIns="0" tIns="0" rIns="0" bIns="0" rtlCol="0" anchor="t">
            <a:spAutoFit/>
          </a:bodyPr>
          <a:lstStyle/>
          <a:p>
            <a:pPr algn="ctr" defTabSz="857250">
              <a:lnSpc>
                <a:spcPts val="2905"/>
              </a:lnSpc>
              <a:spcBef>
                <a:spcPct val="0"/>
              </a:spcBef>
            </a:pPr>
            <a:r>
              <a:rPr lang="en-US" sz="2075" b="1">
                <a:solidFill>
                  <a:srgbClr val="000000"/>
                </a:solidFill>
                <a:ea typeface="Calibri (MS) Bold"/>
                <a:cs typeface="Calibri (MS) Bold"/>
                <a:sym typeface="Calibri (MS) Bold"/>
              </a:rPr>
              <a:t>Risky Behaviors in Teen Romantic Relationships Discussion Questions </a:t>
            </a:r>
          </a:p>
        </p:txBody>
      </p:sp>
      <p:sp>
        <p:nvSpPr>
          <p:cNvPr id="10" name="TextBox 10"/>
          <p:cNvSpPr txBox="1"/>
          <p:nvPr/>
        </p:nvSpPr>
        <p:spPr>
          <a:xfrm>
            <a:off x="3756549" y="893267"/>
            <a:ext cx="4777410" cy="1313052"/>
          </a:xfrm>
          <a:prstGeom prst="rect">
            <a:avLst/>
          </a:prstGeom>
        </p:spPr>
        <p:txBody>
          <a:bodyPr lIns="0" tIns="0" rIns="0" bIns="0" rtlCol="0" anchor="t">
            <a:spAutoFit/>
          </a:bodyPr>
          <a:lstStyle/>
          <a:p>
            <a:pPr marL="399786" lvl="1" indent="-199893" defTabSz="857250">
              <a:lnSpc>
                <a:spcPts val="2592"/>
              </a:lnSpc>
              <a:buFont typeface="Arial"/>
              <a:buChar char="•"/>
            </a:pPr>
            <a:r>
              <a:rPr lang="en-US" sz="1852" b="1">
                <a:solidFill>
                  <a:srgbClr val="000000"/>
                </a:solidFill>
                <a:ea typeface="Calibri (MS) Bold"/>
                <a:cs typeface="Calibri (MS) Bold"/>
                <a:sym typeface="Calibri (MS) Bold"/>
              </a:rPr>
              <a:t>Do you feel aware of the resources to support your child in these areas?</a:t>
            </a:r>
          </a:p>
          <a:p>
            <a:pPr defTabSz="857250">
              <a:lnSpc>
                <a:spcPts val="2592"/>
              </a:lnSpc>
            </a:pPr>
            <a:endParaRPr lang="en-US" sz="1852" b="1">
              <a:solidFill>
                <a:srgbClr val="000000"/>
              </a:solidFill>
              <a:ea typeface="Calibri (MS) Bold"/>
              <a:cs typeface="Calibri (MS) Bold"/>
              <a:sym typeface="Calibri (MS) Bold"/>
            </a:endParaRPr>
          </a:p>
          <a:p>
            <a:pPr marL="399786" lvl="1" indent="-199893" defTabSz="857250">
              <a:lnSpc>
                <a:spcPts val="2592"/>
              </a:lnSpc>
              <a:buFont typeface="Arial"/>
              <a:buChar char="•"/>
            </a:pPr>
            <a:r>
              <a:rPr lang="en-US" sz="1852" b="1">
                <a:solidFill>
                  <a:srgbClr val="000000"/>
                </a:solidFill>
                <a:ea typeface="Calibri (MS) Bold"/>
                <a:cs typeface="Calibri (MS) Bold"/>
                <a:sym typeface="Calibri (MS) Bold"/>
              </a:rPr>
              <a:t>If not, where would you like more support?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222A2A"/>
        </a:solidFill>
        <a:effectLst/>
      </p:bgPr>
    </p:bg>
    <p:spTree>
      <p:nvGrpSpPr>
        <p:cNvPr id="1" name=""/>
        <p:cNvGrpSpPr/>
        <p:nvPr/>
      </p:nvGrpSpPr>
      <p:grpSpPr>
        <a:xfrm>
          <a:off x="0" y="0"/>
          <a:ext cx="0" cy="0"/>
          <a:chOff x="0" y="0"/>
          <a:chExt cx="0" cy="0"/>
        </a:xfrm>
      </p:grpSpPr>
      <p:sp>
        <p:nvSpPr>
          <p:cNvPr id="2" name="Freeform 2"/>
          <p:cNvSpPr/>
          <p:nvPr/>
        </p:nvSpPr>
        <p:spPr>
          <a:xfrm>
            <a:off x="833053" y="1"/>
            <a:ext cx="2571543" cy="2951249"/>
          </a:xfrm>
          <a:custGeom>
            <a:avLst/>
            <a:gdLst/>
            <a:ahLst/>
            <a:cxnLst/>
            <a:rect l="l" t="t" r="r" b="b"/>
            <a:pathLst>
              <a:path w="2742979" h="3147999">
                <a:moveTo>
                  <a:pt x="0" y="0"/>
                </a:moveTo>
                <a:lnTo>
                  <a:pt x="2742979" y="0"/>
                </a:lnTo>
                <a:lnTo>
                  <a:pt x="2742979" y="3147999"/>
                </a:lnTo>
                <a:lnTo>
                  <a:pt x="0" y="3147999"/>
                </a:lnTo>
                <a:lnTo>
                  <a:pt x="0" y="0"/>
                </a:lnTo>
                <a:close/>
              </a:path>
            </a:pathLst>
          </a:custGeom>
          <a:blipFill>
            <a:blip r:embed="rId3">
              <a:extLst>
                <a:ext uri="{96DAC541-7B7A-43D3-8B79-37D633B846F1}">
                  <asvg:svgBlip xmlns:asvg="http://schemas.microsoft.com/office/drawing/2016/SVG/main" r:embed="rId4"/>
                </a:ext>
              </a:extLst>
            </a:blip>
            <a:stretch>
              <a:fillRect l="-5922" r="-5922"/>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643438" y="1"/>
            <a:ext cx="4962463" cy="4353940"/>
          </a:xfrm>
          <a:custGeom>
            <a:avLst/>
            <a:gdLst/>
            <a:ahLst/>
            <a:cxnLst/>
            <a:rect l="l" t="t" r="r" b="b"/>
            <a:pathLst>
              <a:path w="5293294" h="4644203">
                <a:moveTo>
                  <a:pt x="0" y="0"/>
                </a:moveTo>
                <a:lnTo>
                  <a:pt x="5293294" y="0"/>
                </a:lnTo>
                <a:lnTo>
                  <a:pt x="5293294" y="4644203"/>
                </a:lnTo>
                <a:lnTo>
                  <a:pt x="0" y="46442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4240228" y="3678648"/>
            <a:ext cx="4903773" cy="3179352"/>
          </a:xfrm>
          <a:custGeom>
            <a:avLst/>
            <a:gdLst/>
            <a:ahLst/>
            <a:cxnLst/>
            <a:rect l="l" t="t" r="r" b="b"/>
            <a:pathLst>
              <a:path w="5230691" h="3391309">
                <a:moveTo>
                  <a:pt x="0" y="0"/>
                </a:moveTo>
                <a:lnTo>
                  <a:pt x="5230691" y="0"/>
                </a:lnTo>
                <a:lnTo>
                  <a:pt x="5230691" y="3391309"/>
                </a:lnTo>
                <a:lnTo>
                  <a:pt x="0" y="3391309"/>
                </a:lnTo>
                <a:lnTo>
                  <a:pt x="0" y="0"/>
                </a:lnTo>
                <a:close/>
              </a:path>
            </a:pathLst>
          </a:custGeom>
          <a:blipFill>
            <a:blip r:embed="rId7"/>
            <a:stretch>
              <a:fillRect t="-1399" b="-1399"/>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1039956" y="1333988"/>
            <a:ext cx="2157737" cy="1314271"/>
          </a:xfrm>
          <a:prstGeom prst="rect">
            <a:avLst/>
          </a:prstGeom>
        </p:spPr>
        <p:txBody>
          <a:bodyPr lIns="0" tIns="0" rIns="0" bIns="0" rtlCol="0" anchor="t">
            <a:spAutoFit/>
          </a:bodyPr>
          <a:lstStyle/>
          <a:p>
            <a:pPr algn="ctr" defTabSz="857250">
              <a:lnSpc>
                <a:spcPts val="2643"/>
              </a:lnSpc>
              <a:spcBef>
                <a:spcPct val="0"/>
              </a:spcBef>
              <a:defRPr/>
            </a:pPr>
            <a:r>
              <a:rPr lang="en-US" sz="1887" b="1">
                <a:solidFill>
                  <a:srgbClr val="000000"/>
                </a:solidFill>
                <a:latin typeface="Calibri"/>
                <a:ea typeface="Calibri"/>
                <a:cs typeface="Calibri"/>
                <a:sym typeface="Calibri (MS) Bold"/>
              </a:rPr>
              <a:t>How to Talk to Your Child About </a:t>
            </a:r>
          </a:p>
          <a:p>
            <a:pPr algn="ctr" defTabSz="857250">
              <a:lnSpc>
                <a:spcPts val="2643"/>
              </a:lnSpc>
              <a:spcBef>
                <a:spcPct val="0"/>
              </a:spcBef>
              <a:defRPr/>
            </a:pPr>
            <a:r>
              <a:rPr lang="en-US" sz="1887" b="1">
                <a:solidFill>
                  <a:srgbClr val="000000"/>
                </a:solidFill>
                <a:latin typeface="Calibri"/>
                <a:ea typeface="Calibri"/>
                <a:cs typeface="Calibri"/>
                <a:sym typeface="Calibri (MS) Bold"/>
              </a:rPr>
              <a:t>Sex and STDs </a:t>
            </a:r>
          </a:p>
          <a:p>
            <a:pPr algn="ctr" defTabSz="857250">
              <a:lnSpc>
                <a:spcPts val="2643"/>
              </a:lnSpc>
              <a:spcBef>
                <a:spcPct val="0"/>
              </a:spcBef>
              <a:defRPr/>
            </a:pPr>
            <a:r>
              <a:rPr lang="en-US" sz="1887" b="1">
                <a:solidFill>
                  <a:srgbClr val="000000"/>
                </a:solidFill>
                <a:latin typeface="Calibri"/>
                <a:ea typeface="Calibri"/>
                <a:cs typeface="Calibri"/>
                <a:sym typeface="Calibri (MS) Bold"/>
              </a:rPr>
              <a:t>Discussion Questions </a:t>
            </a:r>
          </a:p>
        </p:txBody>
      </p:sp>
      <p:sp>
        <p:nvSpPr>
          <p:cNvPr id="6" name="TextBox 6"/>
          <p:cNvSpPr txBox="1"/>
          <p:nvPr/>
        </p:nvSpPr>
        <p:spPr>
          <a:xfrm>
            <a:off x="5411926" y="487128"/>
            <a:ext cx="3586222" cy="2398092"/>
          </a:xfrm>
          <a:prstGeom prst="rect">
            <a:avLst/>
          </a:prstGeom>
        </p:spPr>
        <p:txBody>
          <a:bodyPr lIns="0" tIns="0" rIns="0" bIns="0" rtlCol="0" anchor="t">
            <a:spAutoFit/>
          </a:bodyPr>
          <a:lstStyle/>
          <a:p>
            <a:pPr defTabSz="857250">
              <a:lnSpc>
                <a:spcPts val="1685"/>
              </a:lnSpc>
              <a:defRPr/>
            </a:pPr>
            <a:r>
              <a:rPr lang="en-US" sz="1685" b="1">
                <a:solidFill>
                  <a:srgbClr val="000000"/>
                </a:solidFill>
                <a:latin typeface="Calibri"/>
                <a:ea typeface="Calibri"/>
                <a:cs typeface="Calibri"/>
                <a:sym typeface="Calibri (MS) Bold"/>
              </a:rPr>
              <a:t>The CDC says important factors in talking with teens about sex include:</a:t>
            </a:r>
          </a:p>
          <a:p>
            <a:pPr defTabSz="857250">
              <a:lnSpc>
                <a:spcPts val="1685"/>
              </a:lnSpc>
              <a:defRPr/>
            </a:pPr>
            <a:endParaRPr lang="en-US" sz="1500" b="1">
              <a:solidFill>
                <a:srgbClr val="000000"/>
              </a:solidFill>
              <a:latin typeface="Calibri"/>
              <a:ea typeface="Calibri"/>
              <a:cs typeface="Calibri"/>
              <a:sym typeface="Calibri (MS) Bold"/>
            </a:endParaRPr>
          </a:p>
          <a:p>
            <a:pPr marL="363807" lvl="1" indent="-181904" defTabSz="857250">
              <a:lnSpc>
                <a:spcPts val="1685"/>
              </a:lnSpc>
              <a:buFont typeface="Arial"/>
              <a:buChar char="•"/>
              <a:defRPr/>
            </a:pPr>
            <a:r>
              <a:rPr lang="en-US" sz="1500" b="1" i="1" u="sng">
                <a:solidFill>
                  <a:srgbClr val="000000"/>
                </a:solidFill>
                <a:latin typeface="Calibri"/>
                <a:ea typeface="Calibri"/>
                <a:cs typeface="Calibri"/>
                <a:sym typeface="Calibri (MS) Bold Italics"/>
              </a:rPr>
              <a:t>HOW</a:t>
            </a:r>
            <a:r>
              <a:rPr lang="en-US" sz="1500" b="1">
                <a:solidFill>
                  <a:srgbClr val="000000"/>
                </a:solidFill>
                <a:latin typeface="Calibri"/>
                <a:ea typeface="Calibri"/>
                <a:cs typeface="Calibri"/>
                <a:sym typeface="Calibri (MS) Bold"/>
              </a:rPr>
              <a:t> you talk about it</a:t>
            </a:r>
          </a:p>
          <a:p>
            <a:pPr defTabSz="857250">
              <a:lnSpc>
                <a:spcPts val="1685"/>
              </a:lnSpc>
              <a:defRPr/>
            </a:pPr>
            <a:endParaRPr lang="en-US" sz="1500" b="1">
              <a:solidFill>
                <a:srgbClr val="000000"/>
              </a:solidFill>
              <a:latin typeface="Calibri"/>
              <a:ea typeface="Calibri"/>
              <a:cs typeface="Calibri"/>
              <a:sym typeface="Calibri (MS) Bold"/>
            </a:endParaRPr>
          </a:p>
          <a:p>
            <a:pPr marL="363807" lvl="1" indent="-181904" defTabSz="857250">
              <a:lnSpc>
                <a:spcPts val="1685"/>
              </a:lnSpc>
              <a:buFont typeface="Arial"/>
              <a:buChar char="•"/>
              <a:defRPr/>
            </a:pPr>
            <a:r>
              <a:rPr lang="en-US" sz="1500" b="1" i="1" u="sng">
                <a:solidFill>
                  <a:srgbClr val="000000"/>
                </a:solidFill>
                <a:latin typeface="Calibri"/>
                <a:ea typeface="Calibri"/>
                <a:cs typeface="Calibri"/>
                <a:sym typeface="Calibri (MS) Bold Italics"/>
              </a:rPr>
              <a:t>HOW OFTEN</a:t>
            </a:r>
            <a:r>
              <a:rPr lang="en-US" sz="1500" b="1">
                <a:solidFill>
                  <a:srgbClr val="000000"/>
                </a:solidFill>
                <a:latin typeface="Calibri"/>
                <a:ea typeface="Calibri"/>
                <a:cs typeface="Calibri"/>
                <a:sym typeface="Calibri (MS) Bold"/>
              </a:rPr>
              <a:t> you talk about it</a:t>
            </a:r>
          </a:p>
          <a:p>
            <a:pPr defTabSz="857250">
              <a:lnSpc>
                <a:spcPts val="1685"/>
              </a:lnSpc>
              <a:defRPr/>
            </a:pPr>
            <a:endParaRPr lang="en-US" sz="1500" b="1">
              <a:solidFill>
                <a:srgbClr val="000000"/>
              </a:solidFill>
              <a:latin typeface="Calibri"/>
              <a:ea typeface="Calibri"/>
              <a:cs typeface="Calibri"/>
              <a:sym typeface="Calibri (MS) Bold"/>
            </a:endParaRPr>
          </a:p>
          <a:p>
            <a:pPr marL="363807" lvl="1" indent="-181904" defTabSz="857250">
              <a:lnSpc>
                <a:spcPts val="1685"/>
              </a:lnSpc>
              <a:buFont typeface="Arial"/>
              <a:buChar char="•"/>
              <a:defRPr/>
            </a:pPr>
            <a:r>
              <a:rPr lang="en-US" sz="1500" b="1">
                <a:solidFill>
                  <a:srgbClr val="000000"/>
                </a:solidFill>
                <a:latin typeface="Calibri"/>
                <a:ea typeface="Calibri"/>
                <a:cs typeface="Calibri"/>
                <a:sym typeface="Calibri (MS) Bold"/>
              </a:rPr>
              <a:t>Whether your</a:t>
            </a:r>
            <a:r>
              <a:rPr lang="en-US" sz="1500" b="1" i="1">
                <a:solidFill>
                  <a:srgbClr val="000000"/>
                </a:solidFill>
                <a:latin typeface="Calibri"/>
                <a:ea typeface="Calibri"/>
                <a:cs typeface="Calibri"/>
                <a:sym typeface="Calibri (MS) Bold Italics"/>
              </a:rPr>
              <a:t> </a:t>
            </a:r>
            <a:r>
              <a:rPr lang="en-US" sz="1500" b="1" i="1" u="sng">
                <a:solidFill>
                  <a:srgbClr val="000000"/>
                </a:solidFill>
                <a:latin typeface="Calibri"/>
                <a:ea typeface="Calibri"/>
                <a:cs typeface="Calibri"/>
                <a:sym typeface="Calibri (MS) Bold Italics"/>
              </a:rPr>
              <a:t>TEEN FEELS</a:t>
            </a:r>
            <a:r>
              <a:rPr lang="en-US" sz="1500" b="1">
                <a:solidFill>
                  <a:srgbClr val="000000"/>
                </a:solidFill>
                <a:latin typeface="Calibri"/>
                <a:ea typeface="Calibri"/>
                <a:cs typeface="Calibri"/>
                <a:sym typeface="Calibri (MS) Bold"/>
              </a:rPr>
              <a:t> he or she is </a:t>
            </a:r>
            <a:r>
              <a:rPr lang="en-US" sz="1500" b="1" i="1" u="sng">
                <a:solidFill>
                  <a:srgbClr val="000000"/>
                </a:solidFill>
                <a:latin typeface="Calibri"/>
                <a:ea typeface="Calibri"/>
                <a:cs typeface="Calibri"/>
                <a:sym typeface="Calibri (MS) Bold Italics"/>
              </a:rPr>
              <a:t>IMPORTANT AND LOVED</a:t>
            </a:r>
            <a:r>
              <a:rPr lang="en-US" sz="1500" b="1">
                <a:solidFill>
                  <a:srgbClr val="000000"/>
                </a:solidFill>
                <a:latin typeface="Calibri"/>
                <a:ea typeface="Calibri"/>
                <a:cs typeface="Calibri"/>
                <a:sym typeface="Calibri (MS) Bold"/>
              </a:rPr>
              <a:t> by you</a:t>
            </a:r>
          </a:p>
          <a:p>
            <a:pPr defTabSz="857250">
              <a:lnSpc>
                <a:spcPts val="1685"/>
              </a:lnSpc>
              <a:defRPr/>
            </a:pPr>
            <a:endParaRPr lang="en-US" sz="1500" b="1">
              <a:solidFill>
                <a:srgbClr val="000000"/>
              </a:solidFill>
              <a:latin typeface="Calibri"/>
              <a:ea typeface="Calibri"/>
              <a:cs typeface="Calibri"/>
              <a:sym typeface="Calibri (MS) Bold"/>
            </a:endParaRPr>
          </a:p>
          <a:p>
            <a:pPr marL="363807" lvl="1" indent="-181904" defTabSz="857250">
              <a:lnSpc>
                <a:spcPts val="1685"/>
              </a:lnSpc>
              <a:buFont typeface="Arial"/>
              <a:buChar char="•"/>
              <a:defRPr/>
            </a:pPr>
            <a:r>
              <a:rPr lang="en-US" sz="1500" b="1" i="1" u="sng">
                <a:solidFill>
                  <a:srgbClr val="000000"/>
                </a:solidFill>
                <a:latin typeface="Calibri"/>
                <a:ea typeface="Calibri"/>
                <a:cs typeface="Calibri"/>
                <a:sym typeface="Calibri (MS) Bold Italics"/>
              </a:rPr>
              <a:t>WHAT</a:t>
            </a:r>
            <a:r>
              <a:rPr lang="en-US" sz="1500" b="1">
                <a:solidFill>
                  <a:srgbClr val="000000"/>
                </a:solidFill>
                <a:latin typeface="Calibri"/>
                <a:ea typeface="Calibri"/>
                <a:cs typeface="Calibri"/>
                <a:sym typeface="Calibri (MS) Bold"/>
              </a:rPr>
              <a:t> is said</a:t>
            </a:r>
          </a:p>
        </p:txBody>
      </p:sp>
      <p:sp>
        <p:nvSpPr>
          <p:cNvPr id="7" name="TextBox 7"/>
          <p:cNvSpPr txBox="1"/>
          <p:nvPr/>
        </p:nvSpPr>
        <p:spPr>
          <a:xfrm>
            <a:off x="0" y="3411140"/>
            <a:ext cx="4643438" cy="3334246"/>
          </a:xfrm>
          <a:prstGeom prst="rect">
            <a:avLst/>
          </a:prstGeom>
        </p:spPr>
        <p:txBody>
          <a:bodyPr lIns="0" tIns="0" rIns="0" bIns="0" rtlCol="0" anchor="t">
            <a:spAutoFit/>
          </a:bodyPr>
          <a:lstStyle/>
          <a:p>
            <a:pPr marL="404288" lvl="1" indent="-202144" defTabSz="857250">
              <a:lnSpc>
                <a:spcPts val="1966"/>
              </a:lnSpc>
              <a:buFont typeface="Arial"/>
              <a:buChar char="•"/>
              <a:defRPr/>
            </a:pPr>
            <a:r>
              <a:rPr lang="en-US" sz="1872" b="1">
                <a:solidFill>
                  <a:srgbClr val="FFFFFF"/>
                </a:solidFill>
                <a:latin typeface="Calibri"/>
                <a:ea typeface="Calibri"/>
                <a:cs typeface="Calibri"/>
                <a:sym typeface="Calibri (MS) Bold"/>
              </a:rPr>
              <a:t>How did your conversations (or lack of) about sex with your parent impact you?</a:t>
            </a:r>
          </a:p>
          <a:p>
            <a:pPr defTabSz="857250">
              <a:lnSpc>
                <a:spcPts val="1966"/>
              </a:lnSpc>
              <a:defRPr/>
            </a:pPr>
            <a:endParaRPr lang="en-US" sz="1872" b="1">
              <a:solidFill>
                <a:srgbClr val="FFFFFF"/>
              </a:solidFill>
              <a:latin typeface="Calibri"/>
              <a:ea typeface="Calibri"/>
              <a:cs typeface="Calibri"/>
              <a:sym typeface="Calibri (MS) Bold"/>
            </a:endParaRPr>
          </a:p>
          <a:p>
            <a:pPr marL="404288" lvl="1" indent="-202144" defTabSz="857250">
              <a:lnSpc>
                <a:spcPts val="1966"/>
              </a:lnSpc>
              <a:buFont typeface="Arial"/>
              <a:buChar char="•"/>
              <a:defRPr/>
            </a:pPr>
            <a:r>
              <a:rPr lang="en-US" sz="1872" b="1">
                <a:solidFill>
                  <a:srgbClr val="FFFFFF"/>
                </a:solidFill>
                <a:latin typeface="Calibri"/>
                <a:ea typeface="Calibri"/>
                <a:cs typeface="Calibri"/>
                <a:sym typeface="Calibri (MS) Bold"/>
              </a:rPr>
              <a:t>Any positive takeaways?</a:t>
            </a:r>
          </a:p>
          <a:p>
            <a:pPr defTabSz="857250">
              <a:lnSpc>
                <a:spcPts val="1966"/>
              </a:lnSpc>
              <a:defRPr/>
            </a:pPr>
            <a:endParaRPr lang="en-US" sz="1872" b="1">
              <a:solidFill>
                <a:srgbClr val="FFFFFF"/>
              </a:solidFill>
              <a:latin typeface="Calibri"/>
              <a:ea typeface="Calibri"/>
              <a:cs typeface="Calibri"/>
              <a:sym typeface="Calibri (MS) Bold"/>
            </a:endParaRPr>
          </a:p>
          <a:p>
            <a:pPr marL="404288" lvl="1" indent="-202144" defTabSz="857250">
              <a:lnSpc>
                <a:spcPts val="1966"/>
              </a:lnSpc>
              <a:buFont typeface="Arial"/>
              <a:buChar char="•"/>
              <a:defRPr/>
            </a:pPr>
            <a:r>
              <a:rPr lang="en-US" sz="1872" b="1">
                <a:solidFill>
                  <a:srgbClr val="FFFFFF"/>
                </a:solidFill>
                <a:latin typeface="Calibri"/>
                <a:ea typeface="Calibri"/>
                <a:cs typeface="Calibri"/>
                <a:sym typeface="Calibri (MS) Bold"/>
              </a:rPr>
              <a:t>What would you do differently with your child?</a:t>
            </a:r>
          </a:p>
          <a:p>
            <a:pPr defTabSz="857250">
              <a:lnSpc>
                <a:spcPts val="1966"/>
              </a:lnSpc>
              <a:defRPr/>
            </a:pPr>
            <a:endParaRPr lang="en-US" sz="1872" b="1">
              <a:solidFill>
                <a:srgbClr val="FFFFFF"/>
              </a:solidFill>
              <a:latin typeface="Calibri"/>
              <a:ea typeface="Calibri"/>
              <a:cs typeface="Calibri"/>
              <a:sym typeface="Calibri (MS) Bold"/>
            </a:endParaRPr>
          </a:p>
          <a:p>
            <a:pPr marL="404288" lvl="1" indent="-202144" defTabSz="857250">
              <a:lnSpc>
                <a:spcPts val="1966"/>
              </a:lnSpc>
              <a:buFont typeface="Arial"/>
              <a:buChar char="•"/>
              <a:defRPr/>
            </a:pPr>
            <a:r>
              <a:rPr lang="en-US" sz="1872" b="1">
                <a:solidFill>
                  <a:srgbClr val="FFFFFF"/>
                </a:solidFill>
                <a:latin typeface="Calibri"/>
                <a:ea typeface="Calibri"/>
                <a:cs typeface="Calibri"/>
                <a:sym typeface="Calibri (MS) Bold"/>
              </a:rPr>
              <a:t>Have you talked with your teen about sex and risks? Why or why not?</a:t>
            </a:r>
          </a:p>
          <a:p>
            <a:pPr defTabSz="857250">
              <a:lnSpc>
                <a:spcPts val="1966"/>
              </a:lnSpc>
              <a:defRPr/>
            </a:pPr>
            <a:endParaRPr lang="en-US" sz="1872" b="1">
              <a:solidFill>
                <a:srgbClr val="FFFFFF"/>
              </a:solidFill>
              <a:latin typeface="Calibri"/>
              <a:ea typeface="Calibri"/>
              <a:cs typeface="Calibri"/>
              <a:sym typeface="Calibri (MS) Bold"/>
            </a:endParaRPr>
          </a:p>
          <a:p>
            <a:pPr marL="404288" lvl="1" indent="-202144" defTabSz="857250">
              <a:lnSpc>
                <a:spcPts val="1966"/>
              </a:lnSpc>
              <a:buFont typeface="Arial"/>
              <a:buChar char="•"/>
              <a:defRPr/>
            </a:pPr>
            <a:r>
              <a:rPr lang="en-US" sz="1872" b="1">
                <a:solidFill>
                  <a:srgbClr val="FFFFFF"/>
                </a:solidFill>
                <a:latin typeface="Calibri"/>
                <a:ea typeface="Calibri"/>
                <a:cs typeface="Calibri"/>
                <a:sym typeface="Calibri (MS) Bold"/>
              </a:rPr>
              <a:t>What topics would help in future conversations?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91D21"/>
        </a:solidFill>
        <a:effectLst/>
      </p:bgPr>
    </p:bg>
    <p:spTree>
      <p:nvGrpSpPr>
        <p:cNvPr id="1" name=""/>
        <p:cNvGrpSpPr/>
        <p:nvPr/>
      </p:nvGrpSpPr>
      <p:grpSpPr>
        <a:xfrm>
          <a:off x="0" y="0"/>
          <a:ext cx="0" cy="0"/>
          <a:chOff x="0" y="0"/>
          <a:chExt cx="0" cy="0"/>
        </a:xfrm>
      </p:grpSpPr>
      <p:sp>
        <p:nvSpPr>
          <p:cNvPr id="2" name="Freeform 2"/>
          <p:cNvSpPr/>
          <p:nvPr/>
        </p:nvSpPr>
        <p:spPr>
          <a:xfrm>
            <a:off x="833053" y="1"/>
            <a:ext cx="2571543" cy="2951249"/>
          </a:xfrm>
          <a:custGeom>
            <a:avLst/>
            <a:gdLst/>
            <a:ahLst/>
            <a:cxnLst/>
            <a:rect l="l" t="t" r="r" b="b"/>
            <a:pathLst>
              <a:path w="2742979" h="3147999">
                <a:moveTo>
                  <a:pt x="0" y="0"/>
                </a:moveTo>
                <a:lnTo>
                  <a:pt x="2742979" y="0"/>
                </a:lnTo>
                <a:lnTo>
                  <a:pt x="2742979" y="3147999"/>
                </a:lnTo>
                <a:lnTo>
                  <a:pt x="0" y="3147999"/>
                </a:lnTo>
                <a:lnTo>
                  <a:pt x="0" y="0"/>
                </a:lnTo>
                <a:close/>
              </a:path>
            </a:pathLst>
          </a:custGeom>
          <a:blipFill>
            <a:blip r:embed="rId3">
              <a:extLst>
                <a:ext uri="{96DAC541-7B7A-43D3-8B79-37D633B846F1}">
                  <asvg:svgBlip xmlns:asvg="http://schemas.microsoft.com/office/drawing/2016/SVG/main" r:embed="rId4"/>
                </a:ext>
              </a:extLst>
            </a:blip>
            <a:stretch>
              <a:fillRect l="-5922" r="-5922"/>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896818" y="1672078"/>
            <a:ext cx="2227018" cy="1483751"/>
          </a:xfrm>
          <a:custGeom>
            <a:avLst/>
            <a:gdLst/>
            <a:ahLst/>
            <a:cxnLst/>
            <a:rect l="l" t="t" r="r" b="b"/>
            <a:pathLst>
              <a:path w="2375486" h="1582668">
                <a:moveTo>
                  <a:pt x="0" y="0"/>
                </a:moveTo>
                <a:lnTo>
                  <a:pt x="2375486" y="0"/>
                </a:lnTo>
                <a:lnTo>
                  <a:pt x="2375486" y="1582667"/>
                </a:lnTo>
                <a:lnTo>
                  <a:pt x="0" y="1582667"/>
                </a:lnTo>
                <a:lnTo>
                  <a:pt x="0" y="0"/>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4671654" y="251015"/>
            <a:ext cx="4293049" cy="6111101"/>
          </a:xfrm>
          <a:custGeom>
            <a:avLst/>
            <a:gdLst/>
            <a:ahLst/>
            <a:cxnLst/>
            <a:rect l="l" t="t" r="r" b="b"/>
            <a:pathLst>
              <a:path w="4579252" h="6518508">
                <a:moveTo>
                  <a:pt x="0" y="0"/>
                </a:moveTo>
                <a:lnTo>
                  <a:pt x="4579252" y="0"/>
                </a:lnTo>
                <a:lnTo>
                  <a:pt x="4579252" y="6518508"/>
                </a:lnTo>
                <a:lnTo>
                  <a:pt x="0" y="65185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5" name="Freeform 5"/>
          <p:cNvSpPr/>
          <p:nvPr/>
        </p:nvSpPr>
        <p:spPr>
          <a:xfrm rot="5400000" flipH="1">
            <a:off x="768246" y="2918227"/>
            <a:ext cx="3104421" cy="4419104"/>
          </a:xfrm>
          <a:custGeom>
            <a:avLst/>
            <a:gdLst/>
            <a:ahLst/>
            <a:cxnLst/>
            <a:rect l="l" t="t" r="r" b="b"/>
            <a:pathLst>
              <a:path w="3311382" h="4713711">
                <a:moveTo>
                  <a:pt x="3311381" y="0"/>
                </a:moveTo>
                <a:lnTo>
                  <a:pt x="0" y="0"/>
                </a:lnTo>
                <a:lnTo>
                  <a:pt x="0" y="4713711"/>
                </a:lnTo>
                <a:lnTo>
                  <a:pt x="3311381" y="4713711"/>
                </a:lnTo>
                <a:lnTo>
                  <a:pt x="331138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6" name="TextBox 6"/>
          <p:cNvSpPr txBox="1"/>
          <p:nvPr/>
        </p:nvSpPr>
        <p:spPr>
          <a:xfrm>
            <a:off x="318695" y="3606744"/>
            <a:ext cx="4480958" cy="422167"/>
          </a:xfrm>
          <a:prstGeom prst="rect">
            <a:avLst/>
          </a:prstGeom>
        </p:spPr>
        <p:txBody>
          <a:bodyPr lIns="0" tIns="0" rIns="0" bIns="0" rtlCol="0" anchor="t">
            <a:spAutoFit/>
          </a:bodyPr>
          <a:lstStyle/>
          <a:p>
            <a:pPr defTabSz="857250">
              <a:lnSpc>
                <a:spcPts val="3537"/>
              </a:lnSpc>
              <a:spcBef>
                <a:spcPct val="0"/>
              </a:spcBef>
              <a:defRPr/>
            </a:pPr>
            <a:r>
              <a:rPr lang="en-US" sz="2527" b="1">
                <a:solidFill>
                  <a:srgbClr val="000000"/>
                </a:solidFill>
                <a:latin typeface="Calibri (MS) Bold"/>
                <a:ea typeface="Calibri (MS) Bold"/>
                <a:cs typeface="Calibri (MS) Bold"/>
                <a:sym typeface="Calibri (MS) Bold"/>
              </a:rPr>
              <a:t>Module 7</a:t>
            </a:r>
          </a:p>
        </p:txBody>
      </p:sp>
      <p:sp>
        <p:nvSpPr>
          <p:cNvPr id="7" name="TextBox 7"/>
          <p:cNvSpPr txBox="1"/>
          <p:nvPr/>
        </p:nvSpPr>
        <p:spPr>
          <a:xfrm>
            <a:off x="318695" y="4019450"/>
            <a:ext cx="4054817" cy="2328138"/>
          </a:xfrm>
          <a:prstGeom prst="rect">
            <a:avLst/>
          </a:prstGeom>
        </p:spPr>
        <p:txBody>
          <a:bodyPr lIns="0" tIns="0" rIns="0" bIns="0" rtlCol="0" anchor="t">
            <a:spAutoFit/>
          </a:bodyPr>
          <a:lstStyle/>
          <a:p>
            <a:pPr defTabSz="857250">
              <a:lnSpc>
                <a:spcPts val="2151"/>
              </a:lnSpc>
              <a:spcBef>
                <a:spcPct val="0"/>
              </a:spcBef>
              <a:defRPr/>
            </a:pPr>
            <a:endParaRPr sz="1688">
              <a:solidFill>
                <a:prstClr val="black"/>
              </a:solidFill>
              <a:latin typeface="Calibri"/>
              <a:ea typeface="Calibri"/>
              <a:cs typeface="Calibri"/>
            </a:endParaRPr>
          </a:p>
          <a:p>
            <a:pPr defTabSz="857250">
              <a:lnSpc>
                <a:spcPts val="2277"/>
              </a:lnSpc>
              <a:spcBef>
                <a:spcPct val="0"/>
              </a:spcBef>
              <a:defRPr/>
            </a:pPr>
            <a:r>
              <a:rPr lang="en-US" sz="1627" b="1">
                <a:solidFill>
                  <a:srgbClr val="000000"/>
                </a:solidFill>
                <a:latin typeface="Calibri"/>
                <a:ea typeface="Calibri"/>
                <a:cs typeface="Calibri"/>
                <a:sym typeface="Calibri (MS) Bold"/>
              </a:rPr>
              <a:t>• Modeling Healthy Relationships</a:t>
            </a:r>
          </a:p>
          <a:p>
            <a:pPr defTabSz="857250">
              <a:lnSpc>
                <a:spcPts val="2277"/>
              </a:lnSpc>
              <a:spcBef>
                <a:spcPct val="0"/>
              </a:spcBef>
              <a:defRPr/>
            </a:pPr>
            <a:r>
              <a:rPr lang="en-US" sz="1627" b="1">
                <a:solidFill>
                  <a:srgbClr val="000000"/>
                </a:solidFill>
                <a:latin typeface="Calibri"/>
                <a:ea typeface="Calibri"/>
                <a:cs typeface="Calibri"/>
                <a:sym typeface="Calibri (MS) Bold"/>
              </a:rPr>
              <a:t>• Parental Self Care</a:t>
            </a:r>
          </a:p>
          <a:p>
            <a:pPr defTabSz="857250">
              <a:lnSpc>
                <a:spcPts val="2277"/>
              </a:lnSpc>
              <a:spcBef>
                <a:spcPct val="0"/>
              </a:spcBef>
              <a:defRPr/>
            </a:pPr>
            <a:r>
              <a:rPr lang="en-US" sz="1627" b="1">
                <a:solidFill>
                  <a:srgbClr val="000000"/>
                </a:solidFill>
                <a:latin typeface="Calibri"/>
                <a:ea typeface="Calibri"/>
                <a:cs typeface="Calibri"/>
                <a:sym typeface="Calibri (MS) Bold"/>
              </a:rPr>
              <a:t>• Credible Resources for Teen Relationships and Teen Domestic Violence </a:t>
            </a:r>
          </a:p>
          <a:p>
            <a:pPr defTabSz="857250">
              <a:lnSpc>
                <a:spcPts val="2277"/>
              </a:lnSpc>
              <a:spcBef>
                <a:spcPct val="0"/>
              </a:spcBef>
              <a:defRPr/>
            </a:pPr>
            <a:r>
              <a:rPr lang="en-US" sz="1627" b="1">
                <a:solidFill>
                  <a:srgbClr val="000000"/>
                </a:solidFill>
                <a:latin typeface="Calibri"/>
                <a:ea typeface="Calibri"/>
                <a:cs typeface="Calibri"/>
                <a:sym typeface="Calibri (MS) Bold"/>
              </a:rPr>
              <a:t>• Credible Resources for Your Teen Sex, Pregnancy, and STDs </a:t>
            </a:r>
          </a:p>
          <a:p>
            <a:pPr defTabSz="857250">
              <a:lnSpc>
                <a:spcPts val="2277"/>
              </a:lnSpc>
              <a:spcBef>
                <a:spcPct val="0"/>
              </a:spcBef>
              <a:defRPr/>
            </a:pPr>
            <a:r>
              <a:rPr lang="en-US" sz="1627" b="1">
                <a:solidFill>
                  <a:srgbClr val="000000"/>
                </a:solidFill>
                <a:latin typeface="Calibri"/>
                <a:ea typeface="Calibri"/>
                <a:cs typeface="Calibri"/>
                <a:sym typeface="Calibri (MS) Bold"/>
              </a:rPr>
              <a:t>• Preventing Sexually Transmitted Diseases</a:t>
            </a:r>
          </a:p>
        </p:txBody>
      </p:sp>
      <p:sp>
        <p:nvSpPr>
          <p:cNvPr id="8" name="Freeform 8"/>
          <p:cNvSpPr/>
          <p:nvPr/>
        </p:nvSpPr>
        <p:spPr>
          <a:xfrm>
            <a:off x="4799654" y="573106"/>
            <a:ext cx="1570548" cy="225588"/>
          </a:xfrm>
          <a:custGeom>
            <a:avLst/>
            <a:gdLst/>
            <a:ahLst/>
            <a:cxnLst/>
            <a:rect l="l" t="t" r="r" b="b"/>
            <a:pathLst>
              <a:path w="1675251" h="240627">
                <a:moveTo>
                  <a:pt x="0" y="0"/>
                </a:moveTo>
                <a:lnTo>
                  <a:pt x="1675251" y="0"/>
                </a:lnTo>
                <a:lnTo>
                  <a:pt x="1675251" y="240627"/>
                </a:lnTo>
                <a:lnTo>
                  <a:pt x="0" y="2406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4889734" y="707105"/>
            <a:ext cx="3676352" cy="5578515"/>
          </a:xfrm>
          <a:prstGeom prst="rect">
            <a:avLst/>
          </a:prstGeom>
        </p:spPr>
        <p:txBody>
          <a:bodyPr lIns="0" tIns="0" rIns="0" bIns="0" rtlCol="0" anchor="t">
            <a:spAutoFit/>
          </a:bodyPr>
          <a:lstStyle/>
          <a:p>
            <a:pPr defTabSz="857250">
              <a:lnSpc>
                <a:spcPts val="1397"/>
              </a:lnSpc>
              <a:defRPr/>
            </a:pPr>
            <a:r>
              <a:rPr lang="en-US" sz="1703" b="1">
                <a:solidFill>
                  <a:srgbClr val="FFFFFF"/>
                </a:solidFill>
                <a:latin typeface="Calibri"/>
                <a:ea typeface="Calibri"/>
                <a:cs typeface="Calibri"/>
                <a:sym typeface="Calibri (MS) Bold"/>
              </a:rPr>
              <a:t> </a:t>
            </a:r>
          </a:p>
          <a:p>
            <a:pPr defTabSz="857250">
              <a:lnSpc>
                <a:spcPts val="1323"/>
              </a:lnSpc>
              <a:defRPr/>
            </a:pPr>
            <a:r>
              <a:rPr lang="en-US" sz="1613" b="1">
                <a:solidFill>
                  <a:srgbClr val="000000"/>
                </a:solidFill>
                <a:latin typeface="Calibri"/>
                <a:ea typeface="Calibri"/>
                <a:cs typeface="Calibri"/>
                <a:sym typeface="Calibri (MS) Bold"/>
              </a:rPr>
              <a:t>• Acronyms and Teen Codes </a:t>
            </a:r>
          </a:p>
          <a:p>
            <a:pPr defTabSz="857250">
              <a:lnSpc>
                <a:spcPts val="1323"/>
              </a:lnSpc>
              <a:defRPr/>
            </a:pPr>
            <a:endParaRPr lang="en-US" sz="1613" b="1">
              <a:solidFill>
                <a:srgbClr val="000000"/>
              </a:solidFill>
              <a:latin typeface="Calibri"/>
              <a:ea typeface="Calibri"/>
              <a:cs typeface="Calibri"/>
              <a:sym typeface="Calibri (MS) Bold"/>
            </a:endParaRPr>
          </a:p>
          <a:p>
            <a:pPr defTabSz="857250">
              <a:lnSpc>
                <a:spcPts val="1323"/>
              </a:lnSpc>
              <a:defRPr/>
            </a:pPr>
            <a:r>
              <a:rPr lang="en-US" sz="1613" b="1">
                <a:solidFill>
                  <a:srgbClr val="000000"/>
                </a:solidFill>
                <a:latin typeface="Calibri"/>
                <a:ea typeface="Calibri"/>
                <a:cs typeface="Calibri"/>
                <a:sym typeface="Calibri (MS) Bold"/>
              </a:rPr>
              <a:t>• Tips for Online Safety at Home </a:t>
            </a:r>
          </a:p>
          <a:p>
            <a:pPr defTabSz="857250">
              <a:lnSpc>
                <a:spcPts val="1323"/>
              </a:lnSpc>
              <a:defRPr/>
            </a:pPr>
            <a:endParaRPr lang="en-US" sz="1613" b="1">
              <a:solidFill>
                <a:srgbClr val="000000"/>
              </a:solidFill>
              <a:latin typeface="Calibri"/>
              <a:ea typeface="Calibri"/>
              <a:cs typeface="Calibri"/>
              <a:sym typeface="Calibri (MS) Bold"/>
            </a:endParaRPr>
          </a:p>
          <a:p>
            <a:pPr defTabSz="857250">
              <a:lnSpc>
                <a:spcPts val="1759"/>
              </a:lnSpc>
              <a:defRPr/>
            </a:pPr>
            <a:r>
              <a:rPr lang="en-US" sz="1613" b="1">
                <a:solidFill>
                  <a:srgbClr val="000000"/>
                </a:solidFill>
                <a:latin typeface="Calibri"/>
                <a:ea typeface="Calibri"/>
                <a:cs typeface="Calibri"/>
                <a:sym typeface="Calibri (MS) Bold"/>
              </a:rPr>
              <a:t>• Talking Tips to Protect your Child from Online Predators and Grooming </a:t>
            </a:r>
          </a:p>
          <a:p>
            <a:pPr defTabSz="857250">
              <a:lnSpc>
                <a:spcPts val="1323"/>
              </a:lnSpc>
              <a:defRPr/>
            </a:pPr>
            <a:endParaRPr lang="en-US" sz="1613" b="1">
              <a:solidFill>
                <a:srgbClr val="000000"/>
              </a:solidFill>
              <a:latin typeface="Calibri"/>
              <a:ea typeface="Calibri"/>
              <a:cs typeface="Calibri"/>
              <a:sym typeface="Calibri (MS) Bold"/>
            </a:endParaRPr>
          </a:p>
          <a:p>
            <a:pPr defTabSz="857250">
              <a:lnSpc>
                <a:spcPts val="1323"/>
              </a:lnSpc>
              <a:defRPr/>
            </a:pPr>
            <a:r>
              <a:rPr lang="en-US" sz="1613" b="1">
                <a:solidFill>
                  <a:srgbClr val="000000"/>
                </a:solidFill>
                <a:latin typeface="Calibri"/>
                <a:ea typeface="Calibri"/>
                <a:cs typeface="Calibri"/>
                <a:sym typeface="Calibri (MS) Bold"/>
              </a:rPr>
              <a:t>• Screen Time Recommendations </a:t>
            </a:r>
          </a:p>
          <a:p>
            <a:pPr defTabSz="857250">
              <a:lnSpc>
                <a:spcPts val="1323"/>
              </a:lnSpc>
              <a:defRPr/>
            </a:pPr>
            <a:endParaRPr lang="en-US" sz="1613" b="1">
              <a:solidFill>
                <a:srgbClr val="000000"/>
              </a:solidFill>
              <a:latin typeface="Calibri"/>
              <a:ea typeface="Calibri"/>
              <a:cs typeface="Calibri"/>
              <a:sym typeface="Calibri (MS) Bold"/>
            </a:endParaRPr>
          </a:p>
          <a:p>
            <a:pPr defTabSz="857250">
              <a:lnSpc>
                <a:spcPts val="1323"/>
              </a:lnSpc>
              <a:defRPr/>
            </a:pPr>
            <a:r>
              <a:rPr lang="en-US" sz="1613" b="1">
                <a:solidFill>
                  <a:srgbClr val="000000"/>
                </a:solidFill>
                <a:latin typeface="Calibri"/>
                <a:ea typeface="Calibri"/>
                <a:cs typeface="Calibri"/>
                <a:sym typeface="Calibri (MS) Bold"/>
              </a:rPr>
              <a:t>• Physical Activity Guidelines </a:t>
            </a:r>
          </a:p>
          <a:p>
            <a:pPr defTabSz="857250">
              <a:lnSpc>
                <a:spcPts val="1323"/>
              </a:lnSpc>
              <a:defRPr/>
            </a:pPr>
            <a:endParaRPr lang="en-US" sz="1613" b="1">
              <a:solidFill>
                <a:srgbClr val="000000"/>
              </a:solidFill>
              <a:latin typeface="Calibri"/>
              <a:ea typeface="Calibri"/>
              <a:cs typeface="Calibri"/>
              <a:sym typeface="Calibri (MS) Bold"/>
            </a:endParaRPr>
          </a:p>
          <a:p>
            <a:pPr defTabSz="857250">
              <a:lnSpc>
                <a:spcPts val="1759"/>
              </a:lnSpc>
              <a:defRPr/>
            </a:pPr>
            <a:r>
              <a:rPr lang="en-US" sz="1613" b="1">
                <a:solidFill>
                  <a:srgbClr val="000000"/>
                </a:solidFill>
                <a:latin typeface="Calibri"/>
                <a:ea typeface="Calibri"/>
                <a:cs typeface="Calibri"/>
                <a:sym typeface="Calibri (MS) Bold"/>
              </a:rPr>
              <a:t>• Resources to Navigate Appropriate Media </a:t>
            </a:r>
          </a:p>
          <a:p>
            <a:pPr defTabSz="857250">
              <a:lnSpc>
                <a:spcPts val="1323"/>
              </a:lnSpc>
              <a:defRPr/>
            </a:pPr>
            <a:endParaRPr lang="en-US" sz="1613" b="1">
              <a:solidFill>
                <a:srgbClr val="000000"/>
              </a:solidFill>
              <a:latin typeface="Calibri"/>
              <a:ea typeface="Calibri"/>
              <a:cs typeface="Calibri"/>
              <a:sym typeface="Calibri (MS) Bold"/>
            </a:endParaRPr>
          </a:p>
          <a:p>
            <a:pPr defTabSz="857250">
              <a:lnSpc>
                <a:spcPts val="1323"/>
              </a:lnSpc>
              <a:defRPr/>
            </a:pPr>
            <a:r>
              <a:rPr lang="en-US" sz="1613" b="1">
                <a:solidFill>
                  <a:srgbClr val="000000"/>
                </a:solidFill>
                <a:latin typeface="Calibri"/>
                <a:ea typeface="Calibri"/>
                <a:cs typeface="Calibri"/>
                <a:sym typeface="Calibri (MS) Bold"/>
              </a:rPr>
              <a:t>• Harmful Digital Footprint Impacts </a:t>
            </a:r>
          </a:p>
          <a:p>
            <a:pPr defTabSz="857250">
              <a:lnSpc>
                <a:spcPts val="1323"/>
              </a:lnSpc>
              <a:defRPr/>
            </a:pPr>
            <a:endParaRPr lang="en-US" sz="1613" b="1">
              <a:solidFill>
                <a:srgbClr val="000000"/>
              </a:solidFill>
              <a:latin typeface="Calibri"/>
              <a:ea typeface="Calibri"/>
              <a:cs typeface="Calibri"/>
              <a:sym typeface="Calibri (MS) Bold"/>
            </a:endParaRPr>
          </a:p>
          <a:p>
            <a:pPr defTabSz="857250">
              <a:lnSpc>
                <a:spcPts val="1323"/>
              </a:lnSpc>
              <a:defRPr/>
            </a:pPr>
            <a:r>
              <a:rPr lang="en-US" sz="1613" b="1">
                <a:solidFill>
                  <a:srgbClr val="000000"/>
                </a:solidFill>
                <a:latin typeface="Calibri"/>
                <a:ea typeface="Calibri"/>
                <a:cs typeface="Calibri"/>
                <a:sym typeface="Calibri (MS) Bold"/>
              </a:rPr>
              <a:t>• Parent Guide: Internet Safety </a:t>
            </a:r>
          </a:p>
          <a:p>
            <a:pPr defTabSz="857250">
              <a:lnSpc>
                <a:spcPts val="1323"/>
              </a:lnSpc>
              <a:defRPr/>
            </a:pPr>
            <a:endParaRPr lang="en-US" sz="1613" b="1">
              <a:solidFill>
                <a:srgbClr val="000000"/>
              </a:solidFill>
              <a:latin typeface="Calibri"/>
              <a:ea typeface="Calibri"/>
              <a:cs typeface="Calibri"/>
              <a:sym typeface="Calibri (MS) Bold"/>
            </a:endParaRPr>
          </a:p>
          <a:p>
            <a:pPr defTabSz="857250">
              <a:lnSpc>
                <a:spcPts val="1323"/>
              </a:lnSpc>
              <a:defRPr/>
            </a:pPr>
            <a:r>
              <a:rPr lang="en-US" sz="1613" b="1">
                <a:solidFill>
                  <a:srgbClr val="000000"/>
                </a:solidFill>
                <a:latin typeface="Calibri"/>
                <a:ea typeface="Calibri"/>
                <a:cs typeface="Calibri"/>
                <a:sym typeface="Calibri (MS) Bold"/>
              </a:rPr>
              <a:t>• Safety and Social Media </a:t>
            </a:r>
          </a:p>
          <a:p>
            <a:pPr defTabSz="857250">
              <a:lnSpc>
                <a:spcPts val="1323"/>
              </a:lnSpc>
              <a:defRPr/>
            </a:pPr>
            <a:endParaRPr lang="en-US" sz="1613" b="1">
              <a:solidFill>
                <a:srgbClr val="000000"/>
              </a:solidFill>
              <a:latin typeface="Calibri"/>
              <a:ea typeface="Calibri"/>
              <a:cs typeface="Calibri"/>
              <a:sym typeface="Calibri (MS) Bold"/>
            </a:endParaRPr>
          </a:p>
          <a:p>
            <a:pPr defTabSz="857250">
              <a:lnSpc>
                <a:spcPts val="1323"/>
              </a:lnSpc>
              <a:defRPr/>
            </a:pPr>
            <a:r>
              <a:rPr lang="en-US" sz="1613" b="1">
                <a:solidFill>
                  <a:srgbClr val="000000"/>
                </a:solidFill>
                <a:latin typeface="Calibri"/>
                <a:ea typeface="Calibri"/>
                <a:cs typeface="Calibri"/>
                <a:sym typeface="Calibri (MS) Bold"/>
              </a:rPr>
              <a:t>• Internet Safety Pledge </a:t>
            </a:r>
          </a:p>
          <a:p>
            <a:pPr defTabSz="857250">
              <a:lnSpc>
                <a:spcPts val="1323"/>
              </a:lnSpc>
              <a:defRPr/>
            </a:pPr>
            <a:endParaRPr lang="en-US" sz="1613" b="1">
              <a:solidFill>
                <a:srgbClr val="000000"/>
              </a:solidFill>
              <a:latin typeface="Calibri"/>
              <a:ea typeface="Calibri"/>
              <a:cs typeface="Calibri"/>
              <a:sym typeface="Calibri (MS) Bold"/>
            </a:endParaRPr>
          </a:p>
          <a:p>
            <a:pPr defTabSz="857250">
              <a:lnSpc>
                <a:spcPts val="1323"/>
              </a:lnSpc>
              <a:defRPr/>
            </a:pPr>
            <a:r>
              <a:rPr lang="en-US" sz="1613" b="1">
                <a:solidFill>
                  <a:srgbClr val="000000"/>
                </a:solidFill>
                <a:latin typeface="Calibri"/>
                <a:ea typeface="Calibri"/>
                <a:cs typeface="Calibri"/>
                <a:sym typeface="Calibri (MS) Bold"/>
              </a:rPr>
              <a:t>• Helping Kids Fight Cyberbullying </a:t>
            </a:r>
          </a:p>
          <a:p>
            <a:pPr defTabSz="857250">
              <a:lnSpc>
                <a:spcPts val="1323"/>
              </a:lnSpc>
              <a:defRPr/>
            </a:pPr>
            <a:endParaRPr lang="en-US" sz="1613" b="1">
              <a:solidFill>
                <a:srgbClr val="000000"/>
              </a:solidFill>
              <a:latin typeface="Calibri"/>
              <a:ea typeface="Calibri"/>
              <a:cs typeface="Calibri"/>
              <a:sym typeface="Calibri (MS) Bold"/>
            </a:endParaRPr>
          </a:p>
          <a:p>
            <a:pPr defTabSz="857250">
              <a:lnSpc>
                <a:spcPts val="1323"/>
              </a:lnSpc>
              <a:defRPr/>
            </a:pPr>
            <a:r>
              <a:rPr lang="en-US" sz="1613" b="1">
                <a:solidFill>
                  <a:srgbClr val="000000"/>
                </a:solidFill>
                <a:latin typeface="Calibri"/>
                <a:ea typeface="Calibri"/>
                <a:cs typeface="Calibri"/>
                <a:sym typeface="Calibri (MS) Bold"/>
              </a:rPr>
              <a:t>• Tips to Assist with Cyberbullying </a:t>
            </a:r>
          </a:p>
          <a:p>
            <a:pPr defTabSz="857250">
              <a:lnSpc>
                <a:spcPts val="1323"/>
              </a:lnSpc>
              <a:defRPr/>
            </a:pPr>
            <a:endParaRPr lang="en-US" sz="1613" b="1">
              <a:solidFill>
                <a:srgbClr val="000000"/>
              </a:solidFill>
              <a:latin typeface="Calibri"/>
              <a:ea typeface="Calibri"/>
              <a:cs typeface="Calibri"/>
              <a:sym typeface="Calibri (MS) Bold"/>
            </a:endParaRPr>
          </a:p>
          <a:p>
            <a:pPr defTabSz="857250">
              <a:lnSpc>
                <a:spcPts val="1759"/>
              </a:lnSpc>
              <a:defRPr/>
            </a:pPr>
            <a:r>
              <a:rPr lang="en-US" sz="1613" b="1">
                <a:solidFill>
                  <a:srgbClr val="000000"/>
                </a:solidFill>
                <a:latin typeface="Calibri"/>
                <a:ea typeface="Calibri"/>
                <a:cs typeface="Calibri"/>
                <a:sym typeface="Calibri (MS) Bold"/>
              </a:rPr>
              <a:t>• Respectful Communication for Pre-Teens and Teens </a:t>
            </a:r>
          </a:p>
          <a:p>
            <a:pPr defTabSz="857250">
              <a:lnSpc>
                <a:spcPts val="1323"/>
              </a:lnSpc>
              <a:defRPr/>
            </a:pPr>
            <a:endParaRPr lang="en-US" sz="1613" b="1">
              <a:solidFill>
                <a:srgbClr val="000000"/>
              </a:solidFill>
              <a:latin typeface="Calibri"/>
              <a:ea typeface="Calibri"/>
              <a:cs typeface="Calibri"/>
              <a:sym typeface="Calibri (MS) Bold"/>
            </a:endParaRPr>
          </a:p>
          <a:p>
            <a:pPr defTabSz="857250">
              <a:lnSpc>
                <a:spcPts val="1323"/>
              </a:lnSpc>
              <a:defRPr/>
            </a:pPr>
            <a:r>
              <a:rPr lang="en-US" sz="1613" b="1">
                <a:solidFill>
                  <a:srgbClr val="000000"/>
                </a:solidFill>
                <a:latin typeface="Calibri"/>
                <a:ea typeface="Calibri"/>
                <a:cs typeface="Calibri"/>
                <a:sym typeface="Calibri (MS) Bold"/>
              </a:rPr>
              <a:t>• Teaching Teens about Hate Speech</a:t>
            </a:r>
          </a:p>
        </p:txBody>
      </p:sp>
      <p:sp>
        <p:nvSpPr>
          <p:cNvPr id="10" name="TextBox 10"/>
          <p:cNvSpPr txBox="1"/>
          <p:nvPr/>
        </p:nvSpPr>
        <p:spPr>
          <a:xfrm>
            <a:off x="4889734" y="245077"/>
            <a:ext cx="4455389" cy="421654"/>
          </a:xfrm>
          <a:prstGeom prst="rect">
            <a:avLst/>
          </a:prstGeom>
        </p:spPr>
        <p:txBody>
          <a:bodyPr lIns="0" tIns="0" rIns="0" bIns="0" rtlCol="0" anchor="t">
            <a:spAutoFit/>
          </a:bodyPr>
          <a:lstStyle/>
          <a:p>
            <a:pPr defTabSz="857250">
              <a:lnSpc>
                <a:spcPts val="3517"/>
              </a:lnSpc>
              <a:spcBef>
                <a:spcPct val="0"/>
              </a:spcBef>
              <a:defRPr/>
            </a:pPr>
            <a:r>
              <a:rPr lang="en-US" sz="2512" b="1">
                <a:solidFill>
                  <a:srgbClr val="000000"/>
                </a:solidFill>
                <a:latin typeface="Calibri (MS) Bold"/>
                <a:ea typeface="Calibri (MS) Bold"/>
                <a:cs typeface="Calibri (MS) Bold"/>
                <a:sym typeface="Calibri (MS) Bold"/>
              </a:rPr>
              <a:t>Module 8</a:t>
            </a:r>
          </a:p>
        </p:txBody>
      </p:sp>
      <p:sp>
        <p:nvSpPr>
          <p:cNvPr id="11" name="TextBox 11"/>
          <p:cNvSpPr txBox="1"/>
          <p:nvPr/>
        </p:nvSpPr>
        <p:spPr>
          <a:xfrm>
            <a:off x="1039956" y="1200426"/>
            <a:ext cx="2157737" cy="647421"/>
          </a:xfrm>
          <a:prstGeom prst="rect">
            <a:avLst/>
          </a:prstGeom>
        </p:spPr>
        <p:txBody>
          <a:bodyPr lIns="0" tIns="0" rIns="0" bIns="0" rtlCol="0" anchor="t">
            <a:spAutoFit/>
          </a:bodyPr>
          <a:lstStyle/>
          <a:p>
            <a:pPr algn="ctr" defTabSz="857250">
              <a:lnSpc>
                <a:spcPts val="2643"/>
              </a:lnSpc>
              <a:spcBef>
                <a:spcPct val="0"/>
              </a:spcBef>
              <a:defRPr/>
            </a:pPr>
            <a:r>
              <a:rPr lang="en-US" sz="1887" b="1">
                <a:solidFill>
                  <a:srgbClr val="000000"/>
                </a:solidFill>
                <a:latin typeface="Calibri"/>
                <a:ea typeface="Calibri"/>
                <a:cs typeface="Calibri"/>
                <a:sym typeface="Calibri (MS) Bold"/>
              </a:rPr>
              <a:t>Parent Toolkit Resources </a:t>
            </a:r>
          </a:p>
        </p:txBody>
      </p:sp>
      <p:sp>
        <p:nvSpPr>
          <p:cNvPr id="12" name="Freeform 12"/>
          <p:cNvSpPr/>
          <p:nvPr/>
        </p:nvSpPr>
        <p:spPr>
          <a:xfrm>
            <a:off x="254682" y="3923454"/>
            <a:ext cx="1570548" cy="225588"/>
          </a:xfrm>
          <a:custGeom>
            <a:avLst/>
            <a:gdLst/>
            <a:ahLst/>
            <a:cxnLst/>
            <a:rect l="l" t="t" r="r" b="b"/>
            <a:pathLst>
              <a:path w="1675251" h="240627">
                <a:moveTo>
                  <a:pt x="0" y="0"/>
                </a:moveTo>
                <a:lnTo>
                  <a:pt x="1675251" y="0"/>
                </a:lnTo>
                <a:lnTo>
                  <a:pt x="1675251" y="240627"/>
                </a:lnTo>
                <a:lnTo>
                  <a:pt x="0" y="2406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857250">
              <a:defRPr/>
            </a:pPr>
            <a:endParaRPr lang="en-US" sz="1688">
              <a:solidFill>
                <a:prstClr val="black"/>
              </a:solidFill>
              <a:latin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D7041"/>
        </a:solidFill>
        <a:effectLst/>
      </p:bgPr>
    </p:bg>
    <p:spTree>
      <p:nvGrpSpPr>
        <p:cNvPr id="1" name=""/>
        <p:cNvGrpSpPr/>
        <p:nvPr/>
      </p:nvGrpSpPr>
      <p:grpSpPr>
        <a:xfrm>
          <a:off x="0" y="0"/>
          <a:ext cx="0" cy="0"/>
          <a:chOff x="0" y="0"/>
          <a:chExt cx="0" cy="0"/>
        </a:xfrm>
      </p:grpSpPr>
      <p:sp>
        <p:nvSpPr>
          <p:cNvPr id="2" name="Freeform 2"/>
          <p:cNvSpPr/>
          <p:nvPr/>
        </p:nvSpPr>
        <p:spPr>
          <a:xfrm>
            <a:off x="1228804" y="1"/>
            <a:ext cx="2571543" cy="2951249"/>
          </a:xfrm>
          <a:custGeom>
            <a:avLst/>
            <a:gdLst/>
            <a:ahLst/>
            <a:cxnLst/>
            <a:rect l="l" t="t" r="r" b="b"/>
            <a:pathLst>
              <a:path w="2742979" h="3147999">
                <a:moveTo>
                  <a:pt x="0" y="0"/>
                </a:moveTo>
                <a:lnTo>
                  <a:pt x="2742979" y="0"/>
                </a:lnTo>
                <a:lnTo>
                  <a:pt x="2742979" y="3147999"/>
                </a:lnTo>
                <a:lnTo>
                  <a:pt x="0" y="3147999"/>
                </a:lnTo>
                <a:lnTo>
                  <a:pt x="0" y="0"/>
                </a:lnTo>
                <a:close/>
              </a:path>
            </a:pathLst>
          </a:custGeom>
          <a:blipFill>
            <a:blip r:embed="rId3">
              <a:extLst>
                <a:ext uri="{96DAC541-7B7A-43D3-8B79-37D633B846F1}">
                  <asvg:svgBlip xmlns:asvg="http://schemas.microsoft.com/office/drawing/2016/SVG/main" r:embed="rId4"/>
                </a:ext>
              </a:extLst>
            </a:blip>
            <a:stretch>
              <a:fillRect l="-5922" r="-5922"/>
            </a:stretch>
          </a:blipFill>
        </p:spPr>
        <p:txBody>
          <a:bodyPr/>
          <a:lstStyle/>
          <a:p>
            <a:pPr defTabSz="857250">
              <a:defRPr/>
            </a:pPr>
            <a:endParaRPr lang="en-US" sz="1688">
              <a:solidFill>
                <a:prstClr val="black"/>
              </a:solidFill>
              <a:latin typeface="Calibri"/>
            </a:endParaRPr>
          </a:p>
        </p:txBody>
      </p:sp>
      <p:sp>
        <p:nvSpPr>
          <p:cNvPr id="3" name="TextBox 3"/>
          <p:cNvSpPr txBox="1"/>
          <p:nvPr/>
        </p:nvSpPr>
        <p:spPr>
          <a:xfrm>
            <a:off x="1435707" y="1422047"/>
            <a:ext cx="2157737" cy="980846"/>
          </a:xfrm>
          <a:prstGeom prst="rect">
            <a:avLst/>
          </a:prstGeom>
        </p:spPr>
        <p:txBody>
          <a:bodyPr lIns="0" tIns="0" rIns="0" bIns="0" rtlCol="0" anchor="t">
            <a:spAutoFit/>
          </a:bodyPr>
          <a:lstStyle/>
          <a:p>
            <a:pPr algn="ctr" defTabSz="857250">
              <a:lnSpc>
                <a:spcPts val="2643"/>
              </a:lnSpc>
              <a:defRPr/>
            </a:pPr>
            <a:r>
              <a:rPr lang="en-US" sz="1887" b="1">
                <a:solidFill>
                  <a:srgbClr val="000000"/>
                </a:solidFill>
                <a:latin typeface="Calibri"/>
                <a:ea typeface="Calibri"/>
                <a:cs typeface="Calibri"/>
                <a:sym typeface="Calibri (MS) Bold"/>
              </a:rPr>
              <a:t>Technology in </a:t>
            </a:r>
          </a:p>
          <a:p>
            <a:pPr algn="ctr" defTabSz="857250">
              <a:lnSpc>
                <a:spcPts val="2643"/>
              </a:lnSpc>
              <a:defRPr/>
            </a:pPr>
            <a:r>
              <a:rPr lang="en-US" sz="1887" b="1">
                <a:solidFill>
                  <a:srgbClr val="000000"/>
                </a:solidFill>
                <a:latin typeface="Calibri"/>
                <a:ea typeface="Calibri"/>
                <a:cs typeface="Calibri"/>
                <a:sym typeface="Calibri (MS) Bold"/>
              </a:rPr>
              <a:t>Family Life</a:t>
            </a:r>
          </a:p>
          <a:p>
            <a:pPr algn="ctr" defTabSz="857250">
              <a:lnSpc>
                <a:spcPts val="2643"/>
              </a:lnSpc>
              <a:spcBef>
                <a:spcPct val="0"/>
              </a:spcBef>
              <a:defRPr/>
            </a:pPr>
            <a:r>
              <a:rPr lang="en-US" sz="1887" b="1">
                <a:solidFill>
                  <a:srgbClr val="000000"/>
                </a:solidFill>
                <a:latin typeface="Calibri"/>
                <a:ea typeface="Calibri"/>
                <a:cs typeface="Calibri"/>
                <a:sym typeface="Calibri (MS) Bold"/>
              </a:rPr>
              <a:t>Discussion Questions </a:t>
            </a:r>
          </a:p>
        </p:txBody>
      </p:sp>
      <p:sp>
        <p:nvSpPr>
          <p:cNvPr id="4" name="Freeform 4"/>
          <p:cNvSpPr/>
          <p:nvPr/>
        </p:nvSpPr>
        <p:spPr>
          <a:xfrm>
            <a:off x="5191727" y="88939"/>
            <a:ext cx="3651904" cy="6492273"/>
          </a:xfrm>
          <a:custGeom>
            <a:avLst/>
            <a:gdLst/>
            <a:ahLst/>
            <a:cxnLst/>
            <a:rect l="l" t="t" r="r" b="b"/>
            <a:pathLst>
              <a:path w="3895364" h="6925091">
                <a:moveTo>
                  <a:pt x="0" y="0"/>
                </a:moveTo>
                <a:lnTo>
                  <a:pt x="3895364" y="0"/>
                </a:lnTo>
                <a:lnTo>
                  <a:pt x="3895364" y="6925091"/>
                </a:lnTo>
                <a:lnTo>
                  <a:pt x="0" y="6925091"/>
                </a:lnTo>
                <a:lnTo>
                  <a:pt x="0" y="0"/>
                </a:lnTo>
                <a:close/>
              </a:path>
            </a:pathLst>
          </a:custGeom>
          <a:blipFill>
            <a:blip r:embed="rId5"/>
            <a:stretch>
              <a:fillRect/>
            </a:stretch>
          </a:blipFill>
        </p:spPr>
        <p:txBody>
          <a:bodyPr/>
          <a:lstStyle/>
          <a:p>
            <a:pPr defTabSz="857250">
              <a:defRPr/>
            </a:pPr>
            <a:endParaRPr lang="en-US" sz="1688">
              <a:solidFill>
                <a:prstClr val="black"/>
              </a:solidFill>
              <a:latin typeface="Calibri"/>
            </a:endParaRPr>
          </a:p>
        </p:txBody>
      </p:sp>
      <p:grpSp>
        <p:nvGrpSpPr>
          <p:cNvPr id="5" name="Group 5"/>
          <p:cNvGrpSpPr>
            <a:grpSpLocks noChangeAspect="1"/>
          </p:cNvGrpSpPr>
          <p:nvPr/>
        </p:nvGrpSpPr>
        <p:grpSpPr>
          <a:xfrm>
            <a:off x="288365" y="3308015"/>
            <a:ext cx="4663440" cy="2964101"/>
            <a:chOff x="0" y="0"/>
            <a:chExt cx="10030460" cy="6375400"/>
          </a:xfrm>
        </p:grpSpPr>
        <p:sp>
          <p:nvSpPr>
            <p:cNvPr id="6" name="Freeform 6"/>
            <p:cNvSpPr/>
            <p:nvPr/>
          </p:nvSpPr>
          <p:spPr>
            <a:xfrm>
              <a:off x="12700" y="12700"/>
              <a:ext cx="10005061" cy="6350000"/>
            </a:xfrm>
            <a:custGeom>
              <a:avLst/>
              <a:gdLst/>
              <a:ahLst/>
              <a:cxnLst/>
              <a:rect l="l" t="t" r="r" b="b"/>
              <a:pathLst>
                <a:path w="10005061" h="6350000">
                  <a:moveTo>
                    <a:pt x="7377430" y="80010"/>
                  </a:moveTo>
                  <a:cubicBezTo>
                    <a:pt x="7377430" y="80010"/>
                    <a:pt x="6350000" y="0"/>
                    <a:pt x="5002530" y="0"/>
                  </a:cubicBezTo>
                  <a:cubicBezTo>
                    <a:pt x="3655060" y="0"/>
                    <a:pt x="2627630" y="80010"/>
                    <a:pt x="2627630" y="80010"/>
                  </a:cubicBezTo>
                  <a:cubicBezTo>
                    <a:pt x="1176020" y="80010"/>
                    <a:pt x="0" y="1257300"/>
                    <a:pt x="0" y="2707640"/>
                  </a:cubicBezTo>
                  <a:lnTo>
                    <a:pt x="0" y="3134360"/>
                  </a:lnTo>
                  <a:lnTo>
                    <a:pt x="0" y="3214370"/>
                  </a:lnTo>
                  <a:lnTo>
                    <a:pt x="0" y="3641090"/>
                  </a:lnTo>
                  <a:cubicBezTo>
                    <a:pt x="0" y="5092700"/>
                    <a:pt x="1176020" y="6269990"/>
                    <a:pt x="2627630" y="6269990"/>
                  </a:cubicBezTo>
                  <a:cubicBezTo>
                    <a:pt x="2627630" y="6269990"/>
                    <a:pt x="3655060" y="6350000"/>
                    <a:pt x="5002530" y="6350000"/>
                  </a:cubicBezTo>
                  <a:cubicBezTo>
                    <a:pt x="6350000" y="6350000"/>
                    <a:pt x="7377430" y="6269990"/>
                    <a:pt x="7377430" y="6269990"/>
                  </a:cubicBezTo>
                  <a:cubicBezTo>
                    <a:pt x="8829040" y="6269990"/>
                    <a:pt x="10005061" y="5093970"/>
                    <a:pt x="10005061" y="3642360"/>
                  </a:cubicBezTo>
                  <a:lnTo>
                    <a:pt x="10005061" y="3215640"/>
                  </a:lnTo>
                  <a:lnTo>
                    <a:pt x="10005061" y="3135630"/>
                  </a:lnTo>
                  <a:lnTo>
                    <a:pt x="10005061" y="2708910"/>
                  </a:lnTo>
                  <a:cubicBezTo>
                    <a:pt x="10005060" y="1257300"/>
                    <a:pt x="8829040" y="80010"/>
                    <a:pt x="7377430" y="80010"/>
                  </a:cubicBezTo>
                  <a:close/>
                </a:path>
              </a:pathLst>
            </a:custGeom>
            <a:blipFill>
              <a:blip r:embed="rId6"/>
              <a:stretch>
                <a:fillRect t="-2424" b="-2424"/>
              </a:stretch>
            </a:blipFill>
          </p:spPr>
          <p:txBody>
            <a:bodyPr/>
            <a:lstStyle/>
            <a:p>
              <a:pPr defTabSz="857250">
                <a:defRPr/>
              </a:pPr>
              <a:endParaRPr lang="en-US" sz="1688">
                <a:solidFill>
                  <a:prstClr val="black"/>
                </a:solidFill>
                <a:latin typeface="Calibri"/>
              </a:endParaRPr>
            </a:p>
          </p:txBody>
        </p:sp>
        <p:sp>
          <p:nvSpPr>
            <p:cNvPr id="7" name="Freeform 7"/>
            <p:cNvSpPr/>
            <p:nvPr/>
          </p:nvSpPr>
          <p:spPr>
            <a:xfrm>
              <a:off x="0" y="0"/>
              <a:ext cx="10030461" cy="6375400"/>
            </a:xfrm>
            <a:custGeom>
              <a:avLst/>
              <a:gdLst/>
              <a:ahLst/>
              <a:cxnLst/>
              <a:rect l="l" t="t" r="r" b="b"/>
              <a:pathLst>
                <a:path w="10030461" h="6375400">
                  <a:moveTo>
                    <a:pt x="5015230" y="6375400"/>
                  </a:moveTo>
                  <a:cubicBezTo>
                    <a:pt x="3683000" y="6375400"/>
                    <a:pt x="2649220" y="6295390"/>
                    <a:pt x="2639060" y="6295390"/>
                  </a:cubicBezTo>
                  <a:cubicBezTo>
                    <a:pt x="1184910" y="6295390"/>
                    <a:pt x="0" y="5110480"/>
                    <a:pt x="0" y="3655060"/>
                  </a:cubicBezTo>
                  <a:lnTo>
                    <a:pt x="0" y="2721610"/>
                  </a:lnTo>
                  <a:cubicBezTo>
                    <a:pt x="0" y="1264920"/>
                    <a:pt x="1184910" y="80010"/>
                    <a:pt x="2640330" y="80010"/>
                  </a:cubicBezTo>
                  <a:cubicBezTo>
                    <a:pt x="2650490" y="80010"/>
                    <a:pt x="3683000" y="0"/>
                    <a:pt x="5015230" y="0"/>
                  </a:cubicBezTo>
                  <a:cubicBezTo>
                    <a:pt x="6336030" y="0"/>
                    <a:pt x="7362190" y="77470"/>
                    <a:pt x="7390130" y="80010"/>
                  </a:cubicBezTo>
                  <a:cubicBezTo>
                    <a:pt x="8845550" y="80010"/>
                    <a:pt x="10030461" y="1264920"/>
                    <a:pt x="10030461" y="2720340"/>
                  </a:cubicBezTo>
                  <a:lnTo>
                    <a:pt x="10030461" y="3653790"/>
                  </a:lnTo>
                  <a:cubicBezTo>
                    <a:pt x="10030461" y="5110480"/>
                    <a:pt x="8845551" y="6294120"/>
                    <a:pt x="7390130" y="6294120"/>
                  </a:cubicBezTo>
                  <a:cubicBezTo>
                    <a:pt x="7381240" y="6295390"/>
                    <a:pt x="6347460" y="6375400"/>
                    <a:pt x="5015230" y="6375400"/>
                  </a:cubicBezTo>
                  <a:close/>
                  <a:moveTo>
                    <a:pt x="5015230" y="25400"/>
                  </a:moveTo>
                  <a:cubicBezTo>
                    <a:pt x="3684270" y="25400"/>
                    <a:pt x="2651760" y="105410"/>
                    <a:pt x="2641600" y="105410"/>
                  </a:cubicBezTo>
                  <a:cubicBezTo>
                    <a:pt x="1198880" y="105410"/>
                    <a:pt x="25400" y="1278890"/>
                    <a:pt x="25400" y="2720340"/>
                  </a:cubicBezTo>
                  <a:lnTo>
                    <a:pt x="25400" y="3653790"/>
                  </a:lnTo>
                  <a:cubicBezTo>
                    <a:pt x="25400" y="5095240"/>
                    <a:pt x="1198880" y="6268720"/>
                    <a:pt x="2640330" y="6268720"/>
                  </a:cubicBezTo>
                  <a:cubicBezTo>
                    <a:pt x="2651760" y="6269990"/>
                    <a:pt x="3684270" y="6348730"/>
                    <a:pt x="5015230" y="6348730"/>
                  </a:cubicBezTo>
                  <a:cubicBezTo>
                    <a:pt x="6346190" y="6348730"/>
                    <a:pt x="7378700" y="6268720"/>
                    <a:pt x="7388860" y="6268720"/>
                  </a:cubicBezTo>
                  <a:cubicBezTo>
                    <a:pt x="8831580" y="6268720"/>
                    <a:pt x="10005060" y="5095240"/>
                    <a:pt x="10005060" y="3653790"/>
                  </a:cubicBezTo>
                  <a:lnTo>
                    <a:pt x="10005060" y="2720340"/>
                  </a:lnTo>
                  <a:cubicBezTo>
                    <a:pt x="10005060" y="1278890"/>
                    <a:pt x="8831580" y="105410"/>
                    <a:pt x="7390130" y="105410"/>
                  </a:cubicBezTo>
                  <a:lnTo>
                    <a:pt x="7388861" y="105410"/>
                  </a:lnTo>
                  <a:cubicBezTo>
                    <a:pt x="7378700" y="105410"/>
                    <a:pt x="6346190" y="25400"/>
                    <a:pt x="5015230" y="25400"/>
                  </a:cubicBezTo>
                  <a:close/>
                </a:path>
              </a:pathLst>
            </a:custGeom>
            <a:solidFill>
              <a:srgbClr val="FFFFFE"/>
            </a:solidFill>
          </p:spPr>
          <p:txBody>
            <a:bodyPr/>
            <a:lstStyle/>
            <a:p>
              <a:pPr defTabSz="857250">
                <a:defRPr/>
              </a:pPr>
              <a:endParaRPr lang="en-US" sz="1688">
                <a:solidFill>
                  <a:prstClr val="black"/>
                </a:solidFill>
                <a:latin typeface="Calibri"/>
              </a:endParaRPr>
            </a:p>
          </p:txBody>
        </p:sp>
      </p:grpSp>
      <p:sp>
        <p:nvSpPr>
          <p:cNvPr id="8" name="TextBox 8"/>
          <p:cNvSpPr txBox="1"/>
          <p:nvPr/>
        </p:nvSpPr>
        <p:spPr>
          <a:xfrm>
            <a:off x="5352446" y="879841"/>
            <a:ext cx="3203854" cy="5430269"/>
          </a:xfrm>
          <a:prstGeom prst="rect">
            <a:avLst/>
          </a:prstGeom>
        </p:spPr>
        <p:txBody>
          <a:bodyPr lIns="0" tIns="0" rIns="0" bIns="0" rtlCol="0" anchor="t">
            <a:spAutoFit/>
          </a:bodyPr>
          <a:lstStyle/>
          <a:p>
            <a:pPr marL="384048" lvl="1" indent="-192023" defTabSz="857250">
              <a:lnSpc>
                <a:spcPts val="2490"/>
              </a:lnSpc>
              <a:buFont typeface="Arial"/>
              <a:buChar char="•"/>
              <a:defRPr/>
            </a:pPr>
            <a:r>
              <a:rPr lang="en-US" sz="1778" b="1">
                <a:solidFill>
                  <a:srgbClr val="000000"/>
                </a:solidFill>
                <a:latin typeface="Calibri"/>
                <a:ea typeface="Calibri"/>
                <a:cs typeface="Calibri"/>
                <a:sym typeface="Calibri (MS) Bold"/>
              </a:rPr>
              <a:t>How is your child using technology? Have you discussed your child’s digital habits?</a:t>
            </a:r>
          </a:p>
          <a:p>
            <a:pPr defTabSz="857250">
              <a:lnSpc>
                <a:spcPts val="2490"/>
              </a:lnSpc>
              <a:defRPr/>
            </a:pPr>
            <a:endParaRPr lang="en-US" sz="1778" b="1">
              <a:solidFill>
                <a:srgbClr val="000000"/>
              </a:solidFill>
              <a:latin typeface="Calibri"/>
              <a:ea typeface="Calibri"/>
              <a:cs typeface="Calibri"/>
              <a:sym typeface="Calibri (MS) Bold"/>
            </a:endParaRPr>
          </a:p>
          <a:p>
            <a:pPr marL="384048" lvl="1" indent="-192023" defTabSz="857250">
              <a:lnSpc>
                <a:spcPts val="2490"/>
              </a:lnSpc>
              <a:buFont typeface="Arial"/>
              <a:buChar char="•"/>
              <a:defRPr/>
            </a:pPr>
            <a:r>
              <a:rPr lang="en-US" sz="1778" b="1">
                <a:solidFill>
                  <a:srgbClr val="000000"/>
                </a:solidFill>
                <a:latin typeface="Calibri"/>
                <a:ea typeface="Calibri"/>
                <a:cs typeface="Calibri"/>
                <a:sym typeface="Calibri (MS) Bold"/>
              </a:rPr>
              <a:t>Were you surprised by how much or how your child uses it?</a:t>
            </a:r>
          </a:p>
          <a:p>
            <a:pPr defTabSz="857250">
              <a:lnSpc>
                <a:spcPts val="2490"/>
              </a:lnSpc>
              <a:defRPr/>
            </a:pPr>
            <a:endParaRPr lang="en-US" sz="1778" b="1">
              <a:solidFill>
                <a:srgbClr val="000000"/>
              </a:solidFill>
              <a:latin typeface="Calibri"/>
              <a:ea typeface="Calibri"/>
              <a:cs typeface="Calibri"/>
              <a:sym typeface="Calibri (MS) Bold"/>
            </a:endParaRPr>
          </a:p>
          <a:p>
            <a:pPr marL="384048" lvl="1" indent="-192023" defTabSz="857250">
              <a:lnSpc>
                <a:spcPts val="2490"/>
              </a:lnSpc>
              <a:buFont typeface="Arial"/>
              <a:buChar char="•"/>
              <a:defRPr/>
            </a:pPr>
            <a:r>
              <a:rPr lang="en-US" sz="1778" b="1">
                <a:solidFill>
                  <a:srgbClr val="000000"/>
                </a:solidFill>
                <a:latin typeface="Calibri"/>
                <a:ea typeface="Calibri"/>
                <a:cs typeface="Calibri"/>
                <a:sym typeface="Calibri (MS) Bold"/>
              </a:rPr>
              <a:t>What safeguards do you have in place to protect against negative effects?</a:t>
            </a:r>
          </a:p>
          <a:p>
            <a:pPr defTabSz="857250">
              <a:lnSpc>
                <a:spcPts val="2490"/>
              </a:lnSpc>
              <a:defRPr/>
            </a:pPr>
            <a:endParaRPr lang="en-US" sz="1778" b="1">
              <a:solidFill>
                <a:srgbClr val="000000"/>
              </a:solidFill>
              <a:latin typeface="Calibri"/>
              <a:ea typeface="Calibri"/>
              <a:cs typeface="Calibri"/>
              <a:sym typeface="Calibri (MS) Bold"/>
            </a:endParaRPr>
          </a:p>
          <a:p>
            <a:pPr marL="384048" lvl="1" indent="-192023" defTabSz="857250">
              <a:lnSpc>
                <a:spcPts val="2490"/>
              </a:lnSpc>
              <a:buFont typeface="Arial"/>
              <a:buChar char="•"/>
              <a:defRPr/>
            </a:pPr>
            <a:r>
              <a:rPr lang="en-US" sz="1778" b="1">
                <a:solidFill>
                  <a:srgbClr val="000000"/>
                </a:solidFill>
                <a:latin typeface="Calibri"/>
                <a:ea typeface="Calibri"/>
                <a:cs typeface="Calibri"/>
                <a:sym typeface="Calibri (MS) Bold"/>
              </a:rPr>
              <a:t>What additional safeguards or actions could you add now that you're aware of the risks?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585D6C"/>
        </a:solidFill>
        <a:effectLst/>
      </p:bgPr>
    </p:bg>
    <p:spTree>
      <p:nvGrpSpPr>
        <p:cNvPr id="1" name=""/>
        <p:cNvGrpSpPr/>
        <p:nvPr/>
      </p:nvGrpSpPr>
      <p:grpSpPr>
        <a:xfrm>
          <a:off x="0" y="0"/>
          <a:ext cx="0" cy="0"/>
          <a:chOff x="0" y="0"/>
          <a:chExt cx="0" cy="0"/>
        </a:xfrm>
      </p:grpSpPr>
      <p:sp>
        <p:nvSpPr>
          <p:cNvPr id="2" name="Freeform 2"/>
          <p:cNvSpPr/>
          <p:nvPr/>
        </p:nvSpPr>
        <p:spPr>
          <a:xfrm>
            <a:off x="2225993" y="1200647"/>
            <a:ext cx="6856407" cy="5720039"/>
          </a:xfrm>
          <a:custGeom>
            <a:avLst/>
            <a:gdLst/>
            <a:ahLst/>
            <a:cxnLst/>
            <a:rect l="l" t="t" r="r" b="b"/>
            <a:pathLst>
              <a:path w="7313501" h="6101375">
                <a:moveTo>
                  <a:pt x="0" y="0"/>
                </a:moveTo>
                <a:lnTo>
                  <a:pt x="7313502" y="0"/>
                </a:lnTo>
                <a:lnTo>
                  <a:pt x="7313502" y="6101375"/>
                </a:lnTo>
                <a:lnTo>
                  <a:pt x="0" y="6101375"/>
                </a:lnTo>
                <a:lnTo>
                  <a:pt x="0" y="0"/>
                </a:lnTo>
                <a:close/>
              </a:path>
            </a:pathLst>
          </a:custGeom>
          <a:blipFill>
            <a:blip r:embed="rId3"/>
            <a:stretch>
              <a:fillRect l="-37797" t="-31339" r="-33378" b="-5363"/>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15500" y="3552240"/>
            <a:ext cx="691230" cy="3305761"/>
          </a:xfrm>
          <a:custGeom>
            <a:avLst/>
            <a:gdLst/>
            <a:ahLst/>
            <a:cxnLst/>
            <a:rect l="l" t="t" r="r" b="b"/>
            <a:pathLst>
              <a:path w="737312" h="3526145">
                <a:moveTo>
                  <a:pt x="0" y="0"/>
                </a:moveTo>
                <a:lnTo>
                  <a:pt x="737312" y="0"/>
                </a:lnTo>
                <a:lnTo>
                  <a:pt x="737312" y="3526145"/>
                </a:lnTo>
                <a:lnTo>
                  <a:pt x="0" y="3526145"/>
                </a:lnTo>
                <a:lnTo>
                  <a:pt x="0" y="0"/>
                </a:lnTo>
                <a:close/>
              </a:path>
            </a:pathLst>
          </a:custGeom>
          <a:blipFill>
            <a:blip r:embed="rId4"/>
            <a:stretch>
              <a:fillRect l="-506955" t="-3014" r="-148102" b="-2173"/>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171345" y="1"/>
            <a:ext cx="2571543" cy="2951249"/>
          </a:xfrm>
          <a:custGeom>
            <a:avLst/>
            <a:gdLst/>
            <a:ahLst/>
            <a:cxnLst/>
            <a:rect l="l" t="t" r="r" b="b"/>
            <a:pathLst>
              <a:path w="2742979" h="3147999">
                <a:moveTo>
                  <a:pt x="0" y="0"/>
                </a:moveTo>
                <a:lnTo>
                  <a:pt x="2742980" y="0"/>
                </a:lnTo>
                <a:lnTo>
                  <a:pt x="2742980" y="3147999"/>
                </a:lnTo>
                <a:lnTo>
                  <a:pt x="0" y="3147999"/>
                </a:lnTo>
                <a:lnTo>
                  <a:pt x="0" y="0"/>
                </a:lnTo>
                <a:close/>
              </a:path>
            </a:pathLst>
          </a:custGeom>
          <a:blipFill>
            <a:blip r:embed="rId5">
              <a:extLst>
                <a:ext uri="{96DAC541-7B7A-43D3-8B79-37D633B846F1}">
                  <asvg:svgBlip xmlns:asvg="http://schemas.microsoft.com/office/drawing/2016/SVG/main" r:embed="rId6"/>
                </a:ext>
              </a:extLst>
            </a:blip>
            <a:stretch>
              <a:fillRect l="-5922" r="-5922"/>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78248" y="1627379"/>
            <a:ext cx="2157737" cy="647421"/>
          </a:xfrm>
          <a:prstGeom prst="rect">
            <a:avLst/>
          </a:prstGeom>
        </p:spPr>
        <p:txBody>
          <a:bodyPr lIns="0" tIns="0" rIns="0" bIns="0" rtlCol="0" anchor="t">
            <a:spAutoFit/>
          </a:bodyPr>
          <a:lstStyle/>
          <a:p>
            <a:pPr algn="ctr" defTabSz="857250">
              <a:lnSpc>
                <a:spcPts val="2643"/>
              </a:lnSpc>
              <a:defRPr/>
            </a:pPr>
            <a:r>
              <a:rPr lang="en-US" sz="1887" b="1">
                <a:solidFill>
                  <a:srgbClr val="000000"/>
                </a:solidFill>
                <a:latin typeface="Calibri"/>
                <a:ea typeface="Calibri"/>
                <a:cs typeface="Calibri"/>
                <a:sym typeface="Calibri (MS) Bold"/>
              </a:rPr>
              <a:t>Family Media Plan </a:t>
            </a:r>
          </a:p>
          <a:p>
            <a:pPr algn="ctr" defTabSz="857250">
              <a:lnSpc>
                <a:spcPts val="2643"/>
              </a:lnSpc>
              <a:spcBef>
                <a:spcPct val="0"/>
              </a:spcBef>
              <a:defRPr/>
            </a:pPr>
            <a:r>
              <a:rPr lang="en-US" sz="1887" b="1">
                <a:solidFill>
                  <a:srgbClr val="000000"/>
                </a:solidFill>
                <a:latin typeface="Calibri"/>
                <a:ea typeface="Calibri"/>
                <a:cs typeface="Calibri"/>
                <a:sym typeface="Calibri (MS) Bold"/>
              </a:rPr>
              <a:t>Discussion Questions</a:t>
            </a:r>
          </a:p>
        </p:txBody>
      </p:sp>
      <p:sp>
        <p:nvSpPr>
          <p:cNvPr id="6" name="Freeform 6"/>
          <p:cNvSpPr/>
          <p:nvPr/>
        </p:nvSpPr>
        <p:spPr>
          <a:xfrm>
            <a:off x="1106730" y="3932103"/>
            <a:ext cx="981950" cy="2925897"/>
          </a:xfrm>
          <a:custGeom>
            <a:avLst/>
            <a:gdLst/>
            <a:ahLst/>
            <a:cxnLst/>
            <a:rect l="l" t="t" r="r" b="b"/>
            <a:pathLst>
              <a:path w="1047413" h="3120957">
                <a:moveTo>
                  <a:pt x="0" y="0"/>
                </a:moveTo>
                <a:lnTo>
                  <a:pt x="1047413" y="0"/>
                </a:lnTo>
                <a:lnTo>
                  <a:pt x="1047413" y="3120957"/>
                </a:lnTo>
                <a:lnTo>
                  <a:pt x="0" y="3120957"/>
                </a:lnTo>
                <a:lnTo>
                  <a:pt x="0" y="0"/>
                </a:lnTo>
                <a:close/>
              </a:path>
            </a:pathLst>
          </a:custGeom>
          <a:blipFill>
            <a:blip r:embed="rId4"/>
            <a:stretch>
              <a:fillRect l="-405295" t="-701" b="-12281"/>
            </a:stretch>
          </a:blipFill>
        </p:spPr>
        <p:txBody>
          <a:bodyPr/>
          <a:lstStyle/>
          <a:p>
            <a:pPr defTabSz="857250">
              <a:defRPr/>
            </a:pPr>
            <a:endParaRPr lang="en-US" sz="1688">
              <a:solidFill>
                <a:prstClr val="black"/>
              </a:solidFill>
              <a:latin typeface="Calibri"/>
            </a:endParaRPr>
          </a:p>
        </p:txBody>
      </p:sp>
      <p:sp>
        <p:nvSpPr>
          <p:cNvPr id="7" name="Freeform 7"/>
          <p:cNvSpPr/>
          <p:nvPr/>
        </p:nvSpPr>
        <p:spPr>
          <a:xfrm>
            <a:off x="1" y="4286220"/>
            <a:ext cx="417743" cy="2571780"/>
          </a:xfrm>
          <a:custGeom>
            <a:avLst/>
            <a:gdLst/>
            <a:ahLst/>
            <a:cxnLst/>
            <a:rect l="l" t="t" r="r" b="b"/>
            <a:pathLst>
              <a:path w="445593" h="2743232">
                <a:moveTo>
                  <a:pt x="0" y="0"/>
                </a:moveTo>
                <a:lnTo>
                  <a:pt x="445593" y="0"/>
                </a:lnTo>
                <a:lnTo>
                  <a:pt x="445593" y="2743232"/>
                </a:lnTo>
                <a:lnTo>
                  <a:pt x="0" y="2743232"/>
                </a:lnTo>
                <a:lnTo>
                  <a:pt x="0" y="0"/>
                </a:lnTo>
                <a:close/>
              </a:path>
            </a:pathLst>
          </a:custGeom>
          <a:blipFill>
            <a:blip r:embed="rId4"/>
            <a:stretch>
              <a:fillRect l="-462497" r="-488768" b="-13769"/>
            </a:stretch>
          </a:blipFill>
        </p:spPr>
        <p:txBody>
          <a:bodyPr/>
          <a:lstStyle/>
          <a:p>
            <a:pPr defTabSz="857250">
              <a:defRPr/>
            </a:pPr>
            <a:endParaRPr lang="en-US" sz="1688">
              <a:solidFill>
                <a:prstClr val="black"/>
              </a:solidFill>
              <a:latin typeface="Calibri"/>
            </a:endParaRPr>
          </a:p>
        </p:txBody>
      </p:sp>
      <p:sp>
        <p:nvSpPr>
          <p:cNvPr id="8" name="Freeform 8"/>
          <p:cNvSpPr/>
          <p:nvPr/>
        </p:nvSpPr>
        <p:spPr>
          <a:xfrm>
            <a:off x="4900741" y="404977"/>
            <a:ext cx="1383713" cy="1070648"/>
          </a:xfrm>
          <a:custGeom>
            <a:avLst/>
            <a:gdLst/>
            <a:ahLst/>
            <a:cxnLst/>
            <a:rect l="l" t="t" r="r" b="b"/>
            <a:pathLst>
              <a:path w="1475960" h="1142024">
                <a:moveTo>
                  <a:pt x="0" y="0"/>
                </a:moveTo>
                <a:lnTo>
                  <a:pt x="1475960" y="0"/>
                </a:lnTo>
                <a:lnTo>
                  <a:pt x="1475960" y="1142024"/>
                </a:lnTo>
                <a:lnTo>
                  <a:pt x="0" y="11420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3475537" y="2200245"/>
            <a:ext cx="4086392" cy="2442335"/>
          </a:xfrm>
          <a:prstGeom prst="rect">
            <a:avLst/>
          </a:prstGeom>
        </p:spPr>
        <p:txBody>
          <a:bodyPr lIns="0" tIns="0" rIns="0" bIns="0" rtlCol="0" anchor="t">
            <a:spAutoFit/>
          </a:bodyPr>
          <a:lstStyle/>
          <a:p>
            <a:pPr marL="363807" lvl="1" indent="-181904" defTabSz="857250">
              <a:lnSpc>
                <a:spcPts val="2359"/>
              </a:lnSpc>
              <a:buFont typeface="Arial"/>
              <a:buChar char="•"/>
              <a:defRPr/>
            </a:pPr>
            <a:r>
              <a:rPr lang="en-US" sz="1685" b="1">
                <a:solidFill>
                  <a:srgbClr val="000000"/>
                </a:solidFill>
                <a:latin typeface="Calibri"/>
                <a:ea typeface="Calibri"/>
                <a:cs typeface="Calibri"/>
                <a:sym typeface="Calibri (MS) Bold"/>
              </a:rPr>
              <a:t>Does your family have a media plan?</a:t>
            </a:r>
          </a:p>
          <a:p>
            <a:pPr defTabSz="857250">
              <a:lnSpc>
                <a:spcPts val="2359"/>
              </a:lnSpc>
              <a:defRPr/>
            </a:pPr>
            <a:endParaRPr lang="en-US" sz="1685" b="1">
              <a:solidFill>
                <a:srgbClr val="000000"/>
              </a:solidFill>
              <a:latin typeface="Calibri"/>
              <a:ea typeface="Calibri"/>
              <a:cs typeface="Calibri"/>
              <a:sym typeface="Calibri (MS) Bold"/>
            </a:endParaRPr>
          </a:p>
          <a:p>
            <a:pPr marL="727615" lvl="2" indent="-242539" defTabSz="857250">
              <a:lnSpc>
                <a:spcPts val="2359"/>
              </a:lnSpc>
              <a:buFont typeface="Arial"/>
              <a:buChar char="⚬"/>
              <a:defRPr/>
            </a:pPr>
            <a:r>
              <a:rPr lang="en-US" sz="1685" b="1">
                <a:solidFill>
                  <a:srgbClr val="000000"/>
                </a:solidFill>
                <a:latin typeface="Calibri"/>
                <a:ea typeface="Calibri"/>
                <a:cs typeface="Calibri"/>
                <a:sym typeface="Calibri (MS) Bold"/>
              </a:rPr>
              <a:t>How’s it working for you?</a:t>
            </a:r>
          </a:p>
          <a:p>
            <a:pPr defTabSz="857250">
              <a:lnSpc>
                <a:spcPts val="2359"/>
              </a:lnSpc>
              <a:defRPr/>
            </a:pPr>
            <a:endParaRPr lang="en-US" sz="1685" b="1">
              <a:solidFill>
                <a:srgbClr val="000000"/>
              </a:solidFill>
              <a:latin typeface="Calibri"/>
              <a:ea typeface="Calibri"/>
              <a:cs typeface="Calibri"/>
              <a:sym typeface="Calibri (MS) Bold"/>
            </a:endParaRPr>
          </a:p>
          <a:p>
            <a:pPr marL="363807" lvl="1" indent="-181904" defTabSz="857250">
              <a:lnSpc>
                <a:spcPts val="2359"/>
              </a:lnSpc>
              <a:buFont typeface="Arial"/>
              <a:buChar char="•"/>
              <a:defRPr/>
            </a:pPr>
            <a:r>
              <a:rPr lang="en-US" sz="1685" b="1">
                <a:solidFill>
                  <a:srgbClr val="000000"/>
                </a:solidFill>
                <a:latin typeface="Calibri"/>
                <a:ea typeface="Calibri"/>
                <a:cs typeface="Calibri"/>
                <a:sym typeface="Calibri (MS) Bold"/>
              </a:rPr>
              <a:t>Are you interested in creating one?</a:t>
            </a:r>
          </a:p>
          <a:p>
            <a:pPr defTabSz="857250">
              <a:lnSpc>
                <a:spcPts val="2359"/>
              </a:lnSpc>
              <a:defRPr/>
            </a:pPr>
            <a:endParaRPr lang="en-US" sz="1685" b="1">
              <a:solidFill>
                <a:srgbClr val="000000"/>
              </a:solidFill>
              <a:latin typeface="Calibri"/>
              <a:ea typeface="Calibri"/>
              <a:cs typeface="Calibri"/>
              <a:sym typeface="Calibri (MS) Bold"/>
            </a:endParaRPr>
          </a:p>
          <a:p>
            <a:pPr marL="727615" lvl="2" indent="-242539" defTabSz="857250">
              <a:lnSpc>
                <a:spcPts val="2359"/>
              </a:lnSpc>
              <a:buFont typeface="Arial"/>
              <a:buChar char="⚬"/>
              <a:defRPr/>
            </a:pPr>
            <a:r>
              <a:rPr lang="en-US" sz="1685" b="1">
                <a:solidFill>
                  <a:srgbClr val="000000"/>
                </a:solidFill>
                <a:latin typeface="Calibri"/>
                <a:ea typeface="Calibri"/>
                <a:cs typeface="Calibri"/>
                <a:sym typeface="Calibri (MS) Bold"/>
              </a:rPr>
              <a:t>How might it impact your family’s tech use?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p:cNvGrpSpPr/>
        <p:nvPr/>
      </p:nvGrpSpPr>
      <p:grpSpPr>
        <a:xfrm>
          <a:off x="0" y="0"/>
          <a:ext cx="0" cy="0"/>
          <a:chOff x="0" y="0"/>
          <a:chExt cx="0" cy="0"/>
        </a:xfrm>
      </p:grpSpPr>
      <p:sp>
        <p:nvSpPr>
          <p:cNvPr id="2" name="Freeform 2"/>
          <p:cNvSpPr/>
          <p:nvPr/>
        </p:nvSpPr>
        <p:spPr>
          <a:xfrm>
            <a:off x="0" y="3789726"/>
            <a:ext cx="4603563" cy="3068274"/>
          </a:xfrm>
          <a:custGeom>
            <a:avLst/>
            <a:gdLst/>
            <a:ahLst/>
            <a:cxnLst/>
            <a:rect l="l" t="t" r="r" b="b"/>
            <a:pathLst>
              <a:path w="4910467" h="3272826">
                <a:moveTo>
                  <a:pt x="0" y="0"/>
                </a:moveTo>
                <a:lnTo>
                  <a:pt x="4910467" y="0"/>
                </a:lnTo>
                <a:lnTo>
                  <a:pt x="4910467" y="3272826"/>
                </a:lnTo>
                <a:lnTo>
                  <a:pt x="0" y="3272826"/>
                </a:lnTo>
                <a:lnTo>
                  <a:pt x="0" y="0"/>
                </a:lnTo>
                <a:close/>
              </a:path>
            </a:pathLst>
          </a:custGeom>
          <a:blipFill>
            <a:blip r:embed="rId3"/>
            <a:stretch>
              <a:fillRect/>
            </a:stretch>
          </a:blipFill>
        </p:spPr>
        <p:txBody>
          <a:bodyPr/>
          <a:lstStyle/>
          <a:p>
            <a:pPr defTabSz="857250">
              <a:defRPr/>
            </a:pPr>
            <a:endParaRPr lang="en-US" sz="1688">
              <a:solidFill>
                <a:prstClr val="black"/>
              </a:solidFill>
              <a:latin typeface="Calibri"/>
            </a:endParaRPr>
          </a:p>
        </p:txBody>
      </p:sp>
      <p:grpSp>
        <p:nvGrpSpPr>
          <p:cNvPr id="3" name="Group 3"/>
          <p:cNvGrpSpPr/>
          <p:nvPr/>
        </p:nvGrpSpPr>
        <p:grpSpPr>
          <a:xfrm>
            <a:off x="182738" y="1"/>
            <a:ext cx="2571543" cy="2951249"/>
            <a:chOff x="0" y="0"/>
            <a:chExt cx="3657306" cy="4197332"/>
          </a:xfrm>
        </p:grpSpPr>
        <p:sp>
          <p:nvSpPr>
            <p:cNvPr id="4" name="Freeform 4"/>
            <p:cNvSpPr/>
            <p:nvPr/>
          </p:nvSpPr>
          <p:spPr>
            <a:xfrm>
              <a:off x="0" y="0"/>
              <a:ext cx="3657306" cy="4197332"/>
            </a:xfrm>
            <a:custGeom>
              <a:avLst/>
              <a:gdLst/>
              <a:ahLst/>
              <a:cxnLst/>
              <a:rect l="l" t="t" r="r" b="b"/>
              <a:pathLst>
                <a:path w="3657306" h="4197332">
                  <a:moveTo>
                    <a:pt x="0" y="0"/>
                  </a:moveTo>
                  <a:lnTo>
                    <a:pt x="3657306" y="0"/>
                  </a:lnTo>
                  <a:lnTo>
                    <a:pt x="3657306" y="4197332"/>
                  </a:lnTo>
                  <a:lnTo>
                    <a:pt x="0" y="4197332"/>
                  </a:lnTo>
                  <a:lnTo>
                    <a:pt x="0" y="0"/>
                  </a:lnTo>
                  <a:close/>
                </a:path>
              </a:pathLst>
            </a:custGeom>
            <a:blipFill>
              <a:blip r:embed="rId4">
                <a:extLst>
                  <a:ext uri="{96DAC541-7B7A-43D3-8B79-37D633B846F1}">
                    <asvg:svgBlip xmlns:asvg="http://schemas.microsoft.com/office/drawing/2016/SVG/main" r:embed="rId5"/>
                  </a:ext>
                </a:extLst>
              </a:blip>
              <a:stretch>
                <a:fillRect l="-5922" r="-5922"/>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294261" y="2339896"/>
              <a:ext cx="3068782" cy="920777"/>
            </a:xfrm>
            <a:prstGeom prst="rect">
              <a:avLst/>
            </a:prstGeom>
          </p:spPr>
          <p:txBody>
            <a:bodyPr lIns="0" tIns="0" rIns="0" bIns="0" rtlCol="0" anchor="t">
              <a:spAutoFit/>
            </a:bodyPr>
            <a:lstStyle/>
            <a:p>
              <a:pPr algn="ctr" defTabSz="857250">
                <a:lnSpc>
                  <a:spcPts val="2643"/>
                </a:lnSpc>
                <a:defRPr/>
              </a:pPr>
              <a:r>
                <a:rPr lang="en-US" sz="1887" b="1">
                  <a:solidFill>
                    <a:srgbClr val="000000"/>
                  </a:solidFill>
                  <a:latin typeface="Calibri"/>
                  <a:ea typeface="Calibri"/>
                  <a:cs typeface="Calibri"/>
                  <a:sym typeface="Calibri (MS) Bold"/>
                </a:rPr>
                <a:t>Bullying </a:t>
              </a:r>
            </a:p>
            <a:p>
              <a:pPr algn="ctr" defTabSz="857250">
                <a:lnSpc>
                  <a:spcPts val="2643"/>
                </a:lnSpc>
                <a:spcBef>
                  <a:spcPct val="0"/>
                </a:spcBef>
                <a:defRPr/>
              </a:pPr>
              <a:r>
                <a:rPr lang="en-US" sz="1887" b="1">
                  <a:solidFill>
                    <a:srgbClr val="000000"/>
                  </a:solidFill>
                  <a:latin typeface="Calibri"/>
                  <a:ea typeface="Calibri"/>
                  <a:cs typeface="Calibri"/>
                  <a:sym typeface="Calibri (MS) Bold"/>
                </a:rPr>
                <a:t>Discussion Questions</a:t>
              </a:r>
            </a:p>
          </p:txBody>
        </p:sp>
      </p:grpSp>
      <p:sp>
        <p:nvSpPr>
          <p:cNvPr id="6" name="Freeform 6"/>
          <p:cNvSpPr/>
          <p:nvPr/>
        </p:nvSpPr>
        <p:spPr>
          <a:xfrm>
            <a:off x="3601883" y="685800"/>
            <a:ext cx="4542063" cy="2511439"/>
          </a:xfrm>
          <a:custGeom>
            <a:avLst/>
            <a:gdLst/>
            <a:ahLst/>
            <a:cxnLst/>
            <a:rect l="l" t="t" r="r" b="b"/>
            <a:pathLst>
              <a:path w="4844867" h="2678868">
                <a:moveTo>
                  <a:pt x="0" y="0"/>
                </a:moveTo>
                <a:lnTo>
                  <a:pt x="4844868" y="0"/>
                </a:lnTo>
                <a:lnTo>
                  <a:pt x="4844868" y="2678868"/>
                </a:lnTo>
                <a:lnTo>
                  <a:pt x="0" y="2678868"/>
                </a:lnTo>
                <a:lnTo>
                  <a:pt x="0" y="0"/>
                </a:lnTo>
                <a:close/>
              </a:path>
            </a:pathLst>
          </a:custGeom>
          <a:blipFill>
            <a:blip r:embed="rId6"/>
            <a:stretch>
              <a:fillRect/>
            </a:stretch>
          </a:blipFill>
          <a:ln w="38100" cap="sq">
            <a:solidFill>
              <a:srgbClr val="ABD167"/>
            </a:solidFill>
            <a:prstDash val="solid"/>
            <a:miter/>
          </a:ln>
        </p:spPr>
        <p:txBody>
          <a:bodyPr/>
          <a:lstStyle/>
          <a:p>
            <a:pPr defTabSz="857250">
              <a:defRPr/>
            </a:pPr>
            <a:endParaRPr lang="en-US" sz="1688">
              <a:solidFill>
                <a:prstClr val="black"/>
              </a:solidFill>
              <a:latin typeface="Calibri"/>
            </a:endParaRPr>
          </a:p>
        </p:txBody>
      </p:sp>
      <p:sp>
        <p:nvSpPr>
          <p:cNvPr id="7" name="Freeform 7"/>
          <p:cNvSpPr/>
          <p:nvPr/>
        </p:nvSpPr>
        <p:spPr>
          <a:xfrm>
            <a:off x="4958465" y="1550253"/>
            <a:ext cx="3981218" cy="2095586"/>
          </a:xfrm>
          <a:custGeom>
            <a:avLst/>
            <a:gdLst/>
            <a:ahLst/>
            <a:cxnLst/>
            <a:rect l="l" t="t" r="r" b="b"/>
            <a:pathLst>
              <a:path w="4246633" h="2235292">
                <a:moveTo>
                  <a:pt x="0" y="0"/>
                </a:moveTo>
                <a:lnTo>
                  <a:pt x="4246634" y="0"/>
                </a:lnTo>
                <a:lnTo>
                  <a:pt x="4246634" y="2235293"/>
                </a:lnTo>
                <a:lnTo>
                  <a:pt x="0" y="2235293"/>
                </a:lnTo>
                <a:lnTo>
                  <a:pt x="0" y="0"/>
                </a:lnTo>
                <a:close/>
              </a:path>
            </a:pathLst>
          </a:custGeom>
          <a:blipFill>
            <a:blip r:embed="rId7"/>
            <a:stretch>
              <a:fillRect/>
            </a:stretch>
          </a:blipFill>
          <a:ln w="38100" cap="sq">
            <a:solidFill>
              <a:srgbClr val="ABD167"/>
            </a:solidFill>
            <a:prstDash val="solid"/>
            <a:miter/>
          </a:ln>
        </p:spPr>
        <p:txBody>
          <a:bodyPr/>
          <a:lstStyle/>
          <a:p>
            <a:pPr defTabSz="857250">
              <a:defRPr/>
            </a:pPr>
            <a:endParaRPr lang="en-US" sz="1688">
              <a:solidFill>
                <a:prstClr val="black"/>
              </a:solidFill>
              <a:latin typeface="Calibri"/>
            </a:endParaRPr>
          </a:p>
        </p:txBody>
      </p:sp>
      <p:sp>
        <p:nvSpPr>
          <p:cNvPr id="8" name="Freeform 8"/>
          <p:cNvSpPr/>
          <p:nvPr/>
        </p:nvSpPr>
        <p:spPr>
          <a:xfrm>
            <a:off x="3201458" y="1962160"/>
            <a:ext cx="2352480" cy="2933680"/>
          </a:xfrm>
          <a:custGeom>
            <a:avLst/>
            <a:gdLst/>
            <a:ahLst/>
            <a:cxnLst/>
            <a:rect l="l" t="t" r="r" b="b"/>
            <a:pathLst>
              <a:path w="2509312" h="3129259">
                <a:moveTo>
                  <a:pt x="0" y="0"/>
                </a:moveTo>
                <a:lnTo>
                  <a:pt x="2509311" y="0"/>
                </a:lnTo>
                <a:lnTo>
                  <a:pt x="2509311" y="3129260"/>
                </a:lnTo>
                <a:lnTo>
                  <a:pt x="0" y="3129260"/>
                </a:lnTo>
                <a:lnTo>
                  <a:pt x="0" y="0"/>
                </a:lnTo>
                <a:close/>
              </a:path>
            </a:pathLst>
          </a:custGeom>
          <a:blipFill>
            <a:blip r:embed="rId8"/>
            <a:stretch>
              <a:fillRect/>
            </a:stretch>
          </a:blipFill>
          <a:ln w="38100" cap="sq">
            <a:solidFill>
              <a:srgbClr val="ABD167"/>
            </a:solidFill>
            <a:prstDash val="solid"/>
            <a:miter/>
          </a:ln>
        </p:spPr>
        <p:txBody>
          <a:bodyPr/>
          <a:lstStyle/>
          <a:p>
            <a:pPr defTabSz="857250">
              <a:defRPr/>
            </a:pPr>
            <a:endParaRPr lang="en-US" sz="1688">
              <a:solidFill>
                <a:prstClr val="black"/>
              </a:solidFill>
              <a:latin typeface="Calibri"/>
            </a:endParaRPr>
          </a:p>
        </p:txBody>
      </p:sp>
      <p:sp>
        <p:nvSpPr>
          <p:cNvPr id="9" name="Freeform 9"/>
          <p:cNvSpPr/>
          <p:nvPr/>
        </p:nvSpPr>
        <p:spPr>
          <a:xfrm>
            <a:off x="4236963" y="3197239"/>
            <a:ext cx="4539230" cy="1290477"/>
          </a:xfrm>
          <a:custGeom>
            <a:avLst/>
            <a:gdLst/>
            <a:ahLst/>
            <a:cxnLst/>
            <a:rect l="l" t="t" r="r" b="b"/>
            <a:pathLst>
              <a:path w="4841845" h="1376509">
                <a:moveTo>
                  <a:pt x="0" y="0"/>
                </a:moveTo>
                <a:lnTo>
                  <a:pt x="4841845" y="0"/>
                </a:lnTo>
                <a:lnTo>
                  <a:pt x="4841845" y="1376508"/>
                </a:lnTo>
                <a:lnTo>
                  <a:pt x="0" y="1376508"/>
                </a:lnTo>
                <a:lnTo>
                  <a:pt x="0" y="0"/>
                </a:lnTo>
                <a:close/>
              </a:path>
            </a:pathLst>
          </a:custGeom>
          <a:blipFill>
            <a:blip r:embed="rId9"/>
            <a:stretch>
              <a:fillRect/>
            </a:stretch>
          </a:blipFill>
          <a:ln w="38100" cap="sq">
            <a:solidFill>
              <a:srgbClr val="ABD167"/>
            </a:solidFill>
            <a:prstDash val="solid"/>
            <a:miter/>
          </a:ln>
        </p:spPr>
        <p:txBody>
          <a:bodyPr/>
          <a:lstStyle/>
          <a:p>
            <a:pPr defTabSz="857250">
              <a:defRPr/>
            </a:pPr>
            <a:endParaRPr lang="en-US" sz="1688">
              <a:solidFill>
                <a:prstClr val="black"/>
              </a:solidFill>
              <a:latin typeface="Calibri"/>
            </a:endParaRPr>
          </a:p>
        </p:txBody>
      </p:sp>
      <p:sp>
        <p:nvSpPr>
          <p:cNvPr id="10" name="Freeform 10"/>
          <p:cNvSpPr/>
          <p:nvPr/>
        </p:nvSpPr>
        <p:spPr>
          <a:xfrm>
            <a:off x="4676657" y="121789"/>
            <a:ext cx="2498026" cy="564011"/>
          </a:xfrm>
          <a:custGeom>
            <a:avLst/>
            <a:gdLst/>
            <a:ahLst/>
            <a:cxnLst/>
            <a:rect l="l" t="t" r="r" b="b"/>
            <a:pathLst>
              <a:path w="2664561" h="601612">
                <a:moveTo>
                  <a:pt x="0" y="0"/>
                </a:moveTo>
                <a:lnTo>
                  <a:pt x="2664561" y="0"/>
                </a:lnTo>
                <a:lnTo>
                  <a:pt x="2664561" y="601612"/>
                </a:lnTo>
                <a:lnTo>
                  <a:pt x="0" y="601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857250">
              <a:defRPr/>
            </a:pPr>
            <a:endParaRPr lang="en-US" sz="1688">
              <a:solidFill>
                <a:prstClr val="black"/>
              </a:solidFill>
              <a:latin typeface="Calibri"/>
            </a:endParaRPr>
          </a:p>
        </p:txBody>
      </p:sp>
      <p:sp>
        <p:nvSpPr>
          <p:cNvPr id="11" name="Freeform 11"/>
          <p:cNvSpPr/>
          <p:nvPr/>
        </p:nvSpPr>
        <p:spPr>
          <a:xfrm>
            <a:off x="4603563" y="5052451"/>
            <a:ext cx="4505628" cy="1796619"/>
          </a:xfrm>
          <a:custGeom>
            <a:avLst/>
            <a:gdLst/>
            <a:ahLst/>
            <a:cxnLst/>
            <a:rect l="l" t="t" r="r" b="b"/>
            <a:pathLst>
              <a:path w="4806003" h="1916394">
                <a:moveTo>
                  <a:pt x="0" y="0"/>
                </a:moveTo>
                <a:lnTo>
                  <a:pt x="4806003" y="0"/>
                </a:lnTo>
                <a:lnTo>
                  <a:pt x="4806003" y="1916394"/>
                </a:lnTo>
                <a:lnTo>
                  <a:pt x="0" y="19163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857250">
              <a:defRPr/>
            </a:pPr>
            <a:endParaRPr lang="en-US" sz="1688">
              <a:solidFill>
                <a:prstClr val="black"/>
              </a:solidFill>
              <a:latin typeface="Calibri"/>
            </a:endParaRPr>
          </a:p>
        </p:txBody>
      </p:sp>
      <p:sp>
        <p:nvSpPr>
          <p:cNvPr id="12" name="TextBox 12"/>
          <p:cNvSpPr txBox="1"/>
          <p:nvPr/>
        </p:nvSpPr>
        <p:spPr>
          <a:xfrm>
            <a:off x="4694516" y="143295"/>
            <a:ext cx="2666531" cy="288284"/>
          </a:xfrm>
          <a:prstGeom prst="rect">
            <a:avLst/>
          </a:prstGeom>
        </p:spPr>
        <p:txBody>
          <a:bodyPr lIns="0" tIns="0" rIns="0" bIns="0" rtlCol="0" anchor="t">
            <a:spAutoFit/>
          </a:bodyPr>
          <a:lstStyle/>
          <a:p>
            <a:pPr algn="ctr" defTabSz="857250">
              <a:lnSpc>
                <a:spcPts val="2376"/>
              </a:lnSpc>
              <a:spcBef>
                <a:spcPct val="0"/>
              </a:spcBef>
              <a:defRPr/>
            </a:pPr>
            <a:r>
              <a:rPr lang="en-US" sz="1697" b="1">
                <a:solidFill>
                  <a:srgbClr val="000000"/>
                </a:solidFill>
                <a:latin typeface="Calibri"/>
                <a:ea typeface="Calibri"/>
                <a:cs typeface="Calibri"/>
                <a:sym typeface="Calibri (MS) Bold"/>
              </a:rPr>
              <a:t>Branch Out Resources</a:t>
            </a:r>
          </a:p>
        </p:txBody>
      </p:sp>
      <p:sp>
        <p:nvSpPr>
          <p:cNvPr id="13" name="TextBox 13"/>
          <p:cNvSpPr txBox="1"/>
          <p:nvPr/>
        </p:nvSpPr>
        <p:spPr>
          <a:xfrm>
            <a:off x="4761761" y="5377996"/>
            <a:ext cx="4177922" cy="1211229"/>
          </a:xfrm>
          <a:prstGeom prst="rect">
            <a:avLst/>
          </a:prstGeom>
        </p:spPr>
        <p:txBody>
          <a:bodyPr wrap="square" lIns="0" tIns="0" rIns="0" bIns="0" rtlCol="0" anchor="t">
            <a:spAutoFit/>
          </a:bodyPr>
          <a:lstStyle/>
          <a:p>
            <a:pPr marL="363807" lvl="1" indent="-181904" defTabSz="857250">
              <a:lnSpc>
                <a:spcPts val="2359"/>
              </a:lnSpc>
              <a:buFont typeface="Arial"/>
              <a:buChar char="•"/>
              <a:defRPr/>
            </a:pPr>
            <a:r>
              <a:rPr lang="en-US" sz="1685" b="1">
                <a:solidFill>
                  <a:srgbClr val="000000"/>
                </a:solidFill>
                <a:latin typeface="Calibri"/>
                <a:ea typeface="Calibri"/>
                <a:cs typeface="Calibri"/>
                <a:sym typeface="Calibri (MS) Bold"/>
              </a:rPr>
              <a:t>Have you talked to your child about bullying?</a:t>
            </a:r>
          </a:p>
          <a:p>
            <a:pPr marL="363807" lvl="1" indent="-181904" defTabSz="857250">
              <a:lnSpc>
                <a:spcPts val="2359"/>
              </a:lnSpc>
              <a:buFont typeface="Arial"/>
              <a:buChar char="•"/>
              <a:defRPr/>
            </a:pPr>
            <a:r>
              <a:rPr lang="en-US" sz="1685" b="1">
                <a:solidFill>
                  <a:srgbClr val="000000"/>
                </a:solidFill>
                <a:latin typeface="Calibri"/>
                <a:ea typeface="Calibri"/>
                <a:cs typeface="Calibri"/>
                <a:sym typeface="Calibri (MS) Bold"/>
              </a:rPr>
              <a:t>What did you discuss, and how did they respond?</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8B6731-602E-EA83-6136-BF6CE0070375}"/>
              </a:ext>
            </a:extLst>
          </p:cNvPr>
          <p:cNvSpPr txBox="1"/>
          <p:nvPr/>
        </p:nvSpPr>
        <p:spPr>
          <a:xfrm>
            <a:off x="446994" y="1"/>
            <a:ext cx="8282668" cy="1501284"/>
          </a:xfrm>
          <a:prstGeom prst="rect">
            <a:avLst/>
          </a:prstGeom>
          <a:ln>
            <a:noFill/>
          </a:ln>
        </p:spPr>
        <p:txBody>
          <a:bodyPr vert="horz" lIns="85725" tIns="42863" rIns="85725" bIns="42863" rtlCol="0" anchor="b">
            <a:normAutofit/>
          </a:bodyPr>
          <a:lstStyle/>
          <a:p>
            <a:pPr indent="-214313" algn="ctr" defTabSz="857250">
              <a:lnSpc>
                <a:spcPct val="90000"/>
              </a:lnSpc>
              <a:spcBef>
                <a:spcPct val="0"/>
              </a:spcBef>
              <a:spcAft>
                <a:spcPts val="563"/>
              </a:spcAft>
              <a:defRPr/>
            </a:pPr>
            <a:r>
              <a:rPr lang="en-US" sz="5250">
                <a:solidFill>
                  <a:prstClr val="black"/>
                </a:solidFill>
                <a:latin typeface="Calibri"/>
                <a:ea typeface="Calibri" panose="020F0502020204030204" pitchFamily="34" charset="0"/>
                <a:cs typeface="Calibri" panose="020F0502020204030204" pitchFamily="34" charset="0"/>
              </a:rPr>
              <a:t>Homework</a:t>
            </a:r>
            <a:r>
              <a:rPr lang="en-US" sz="5250" b="1">
                <a:solidFill>
                  <a:prstClr val="black"/>
                </a:solidFill>
                <a:latin typeface="Calibri"/>
                <a:ea typeface="Calibri" panose="020F0502020204030204" pitchFamily="34" charset="0"/>
                <a:cs typeface="Calibri" panose="020F0502020204030204" pitchFamily="34" charset="0"/>
              </a:rPr>
              <a:t> </a:t>
            </a:r>
          </a:p>
          <a:p>
            <a:pPr indent="-214313" algn="ctr" defTabSz="857250">
              <a:lnSpc>
                <a:spcPct val="90000"/>
              </a:lnSpc>
              <a:spcBef>
                <a:spcPct val="0"/>
              </a:spcBef>
              <a:spcAft>
                <a:spcPts val="563"/>
              </a:spcAft>
              <a:defRPr/>
            </a:pPr>
            <a:r>
              <a:rPr lang="en-US" sz="1875" b="1" i="1" u="sng">
                <a:solidFill>
                  <a:prstClr val="black"/>
                </a:solidFill>
                <a:latin typeface="Calibri"/>
                <a:ea typeface="Calibri" panose="020F0502020204030204" pitchFamily="34" charset="0"/>
                <a:cs typeface="Calibri" panose="020F0502020204030204" pitchFamily="34" charset="0"/>
              </a:rPr>
              <a:t>Complete Module 9: Conclusion/Wrap Up</a:t>
            </a:r>
          </a:p>
        </p:txBody>
      </p:sp>
      <p:sp>
        <p:nvSpPr>
          <p:cNvPr id="8" name="Freeform 6">
            <a:extLst>
              <a:ext uri="{FF2B5EF4-FFF2-40B4-BE49-F238E27FC236}">
                <a16:creationId xmlns:a16="http://schemas.microsoft.com/office/drawing/2014/main" id="{15BF4778-A445-A399-2E40-CA677622D06B}"/>
              </a:ext>
            </a:extLst>
          </p:cNvPr>
          <p:cNvSpPr/>
          <p:nvPr/>
        </p:nvSpPr>
        <p:spPr>
          <a:xfrm>
            <a:off x="285750" y="5666473"/>
            <a:ext cx="5352581" cy="715666"/>
          </a:xfrm>
          <a:custGeom>
            <a:avLst/>
            <a:gdLst/>
            <a:ahLst/>
            <a:cxnLst/>
            <a:rect l="l" t="t" r="r" b="b"/>
            <a:pathLst>
              <a:path w="5709420" h="763377">
                <a:moveTo>
                  <a:pt x="0" y="0"/>
                </a:moveTo>
                <a:lnTo>
                  <a:pt x="5709420" y="0"/>
                </a:lnTo>
                <a:lnTo>
                  <a:pt x="5709420" y="763377"/>
                </a:lnTo>
                <a:lnTo>
                  <a:pt x="0" y="763377"/>
                </a:lnTo>
                <a:lnTo>
                  <a:pt x="0" y="0"/>
                </a:lnTo>
                <a:close/>
              </a:path>
            </a:pathLst>
          </a:custGeom>
          <a:blipFill>
            <a:blip r:embed="rId3"/>
            <a:stretch>
              <a:fillRect b="-8845"/>
            </a:stretch>
          </a:blipFill>
        </p:spPr>
        <p:txBody>
          <a:bodyPr/>
          <a:lstStyle/>
          <a:p>
            <a:pPr defTabSz="857250">
              <a:defRPr/>
            </a:pPr>
            <a:endParaRPr lang="en-US" sz="1688">
              <a:solidFill>
                <a:prstClr val="black"/>
              </a:solidFill>
              <a:latin typeface="Calibri"/>
            </a:endParaRPr>
          </a:p>
        </p:txBody>
      </p:sp>
      <p:sp>
        <p:nvSpPr>
          <p:cNvPr id="12" name="TextBox 11">
            <a:extLst>
              <a:ext uri="{FF2B5EF4-FFF2-40B4-BE49-F238E27FC236}">
                <a16:creationId xmlns:a16="http://schemas.microsoft.com/office/drawing/2014/main" id="{C9ACF2D8-2F0D-C7CB-75D7-2D82AE6523CA}"/>
              </a:ext>
            </a:extLst>
          </p:cNvPr>
          <p:cNvSpPr txBox="1"/>
          <p:nvPr/>
        </p:nvSpPr>
        <p:spPr>
          <a:xfrm>
            <a:off x="5685853" y="2034727"/>
            <a:ext cx="3489451" cy="352084"/>
          </a:xfrm>
          <a:prstGeom prst="rect">
            <a:avLst/>
          </a:prstGeom>
          <a:noFill/>
        </p:spPr>
        <p:txBody>
          <a:bodyPr wrap="square" rtlCol="0">
            <a:spAutoFit/>
          </a:bodyPr>
          <a:lstStyle/>
          <a:p>
            <a:pPr marL="267891" indent="-267891" defTabSz="857250">
              <a:buFont typeface="Wingdings" panose="05000000000000000000" pitchFamily="2" charset="2"/>
              <a:buChar char="Ø"/>
              <a:defRPr/>
            </a:pPr>
            <a:r>
              <a:rPr lang="en-US" sz="1688" b="1">
                <a:solidFill>
                  <a:prstClr val="black"/>
                </a:solidFill>
                <a:latin typeface="Calibri"/>
              </a:rPr>
              <a:t>Complete workbook questions</a:t>
            </a:r>
          </a:p>
        </p:txBody>
      </p:sp>
      <p:pic>
        <p:nvPicPr>
          <p:cNvPr id="14" name="Picture 13" descr="A screenshot of a computer&#10;&#10;Description automatically generated">
            <a:extLst>
              <a:ext uri="{FF2B5EF4-FFF2-40B4-BE49-F238E27FC236}">
                <a16:creationId xmlns:a16="http://schemas.microsoft.com/office/drawing/2014/main" id="{EAB1B338-BE91-2688-C79F-E62AFED45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794" y="1970593"/>
            <a:ext cx="4971161" cy="3466598"/>
          </a:xfrm>
          <a:prstGeom prst="rect">
            <a:avLst/>
          </a:prstGeom>
          <a:ln w="28575">
            <a:solidFill>
              <a:schemeClr val="accent3"/>
            </a:solidFill>
          </a:ln>
        </p:spPr>
      </p:pic>
      <p:sp>
        <p:nvSpPr>
          <p:cNvPr id="11" name="TextBox 10">
            <a:extLst>
              <a:ext uri="{FF2B5EF4-FFF2-40B4-BE49-F238E27FC236}">
                <a16:creationId xmlns:a16="http://schemas.microsoft.com/office/drawing/2014/main" id="{2E7DD637-70B5-C48B-6D5C-D5C33D54810A}"/>
              </a:ext>
            </a:extLst>
          </p:cNvPr>
          <p:cNvSpPr txBox="1"/>
          <p:nvPr/>
        </p:nvSpPr>
        <p:spPr>
          <a:xfrm>
            <a:off x="-2041" y="1551089"/>
            <a:ext cx="3196318" cy="352084"/>
          </a:xfrm>
          <a:prstGeom prst="rect">
            <a:avLst/>
          </a:prstGeom>
          <a:noFill/>
        </p:spPr>
        <p:txBody>
          <a:bodyPr wrap="square" rtlCol="0">
            <a:spAutoFit/>
          </a:bodyPr>
          <a:lstStyle/>
          <a:p>
            <a:pPr marL="267891" indent="-267891" algn="ctr" defTabSz="857250">
              <a:buFont typeface="Wingdings" panose="05000000000000000000" pitchFamily="2" charset="2"/>
              <a:buChar char="Ø"/>
              <a:defRPr/>
            </a:pPr>
            <a:r>
              <a:rPr lang="en-US" sz="1688" b="1">
                <a:solidFill>
                  <a:prstClr val="black"/>
                </a:solidFill>
                <a:latin typeface="Calibri"/>
              </a:rPr>
              <a:t>View online modules</a:t>
            </a:r>
          </a:p>
        </p:txBody>
      </p:sp>
      <p:pic>
        <p:nvPicPr>
          <p:cNvPr id="18" name="Picture 17">
            <a:extLst>
              <a:ext uri="{FF2B5EF4-FFF2-40B4-BE49-F238E27FC236}">
                <a16:creationId xmlns:a16="http://schemas.microsoft.com/office/drawing/2014/main" id="{CF59CBEB-7D56-A89F-7772-05C3401E6515}"/>
              </a:ext>
            </a:extLst>
          </p:cNvPr>
          <p:cNvPicPr>
            <a:picLocks noChangeAspect="1"/>
          </p:cNvPicPr>
          <p:nvPr/>
        </p:nvPicPr>
        <p:blipFill>
          <a:blip r:embed="rId5">
            <a:extLst>
              <a:ext uri="{28A0092B-C50C-407E-A947-70E740481C1C}">
                <a14:useLocalDpi xmlns:a14="http://schemas.microsoft.com/office/drawing/2010/main" val="0"/>
              </a:ext>
            </a:extLst>
          </a:blip>
          <a:srcRect l="1163" t="-336" r="4008" b="336"/>
          <a:stretch>
            <a:fillRect/>
          </a:stretch>
        </p:blipFill>
        <p:spPr>
          <a:xfrm>
            <a:off x="6034799" y="2551153"/>
            <a:ext cx="2710261" cy="3729062"/>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3" name="Oval 12">
            <a:extLst>
              <a:ext uri="{FF2B5EF4-FFF2-40B4-BE49-F238E27FC236}">
                <a16:creationId xmlns:a16="http://schemas.microsoft.com/office/drawing/2014/main" id="{0097D697-02F5-6A7B-EAED-F59633610CE2}"/>
              </a:ext>
            </a:extLst>
          </p:cNvPr>
          <p:cNvSpPr/>
          <p:nvPr/>
        </p:nvSpPr>
        <p:spPr>
          <a:xfrm>
            <a:off x="5921881" y="6034749"/>
            <a:ext cx="426584" cy="322628"/>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57250">
              <a:defRPr/>
            </a:pPr>
            <a:endParaRPr lang="en-US" sz="1688">
              <a:solidFill>
                <a:prstClr val="white"/>
              </a:solidFill>
              <a:latin typeface="Calibri"/>
            </a:endParaRPr>
          </a:p>
        </p:txBody>
      </p:sp>
      <p:sp>
        <p:nvSpPr>
          <p:cNvPr id="10" name="Freeform 10">
            <a:extLst>
              <a:ext uri="{FF2B5EF4-FFF2-40B4-BE49-F238E27FC236}">
                <a16:creationId xmlns:a16="http://schemas.microsoft.com/office/drawing/2014/main" id="{B7B5D630-DF9D-48D2-C4B2-136F2CD4B7D9}"/>
              </a:ext>
            </a:extLst>
          </p:cNvPr>
          <p:cNvSpPr/>
          <p:nvPr/>
        </p:nvSpPr>
        <p:spPr>
          <a:xfrm rot="19962891" flipV="1">
            <a:off x="4977480" y="5879725"/>
            <a:ext cx="1236779" cy="320343"/>
          </a:xfrm>
          <a:custGeom>
            <a:avLst/>
            <a:gdLst/>
            <a:ahLst/>
            <a:cxnLst/>
            <a:rect l="l" t="t" r="r" b="b"/>
            <a:pathLst>
              <a:path w="2465939" h="336264">
                <a:moveTo>
                  <a:pt x="0" y="336265"/>
                </a:moveTo>
                <a:lnTo>
                  <a:pt x="2465939" y="336265"/>
                </a:lnTo>
                <a:lnTo>
                  <a:pt x="2465939" y="0"/>
                </a:lnTo>
                <a:lnTo>
                  <a:pt x="0" y="0"/>
                </a:lnTo>
                <a:lnTo>
                  <a:pt x="0" y="33626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pic>
        <p:nvPicPr>
          <p:cNvPr id="3" name="Picture 2">
            <a:extLst>
              <a:ext uri="{FF2B5EF4-FFF2-40B4-BE49-F238E27FC236}">
                <a16:creationId xmlns:a16="http://schemas.microsoft.com/office/drawing/2014/main" id="{61358002-EEB3-4355-DE5D-37B8BC6A3CF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923703" y="2899434"/>
            <a:ext cx="3429001" cy="2407477"/>
          </a:xfrm>
          <a:prstGeom prst="rect">
            <a:avLst/>
          </a:prstGeom>
        </p:spPr>
      </p:pic>
      <p:sp>
        <p:nvSpPr>
          <p:cNvPr id="9" name="Freeform 9">
            <a:extLst>
              <a:ext uri="{FF2B5EF4-FFF2-40B4-BE49-F238E27FC236}">
                <a16:creationId xmlns:a16="http://schemas.microsoft.com/office/drawing/2014/main" id="{BABB8CCB-2404-B109-ACBC-A1114EA2B73A}"/>
              </a:ext>
            </a:extLst>
          </p:cNvPr>
          <p:cNvSpPr/>
          <p:nvPr/>
        </p:nvSpPr>
        <p:spPr>
          <a:xfrm rot="18480202" flipV="1">
            <a:off x="4722974" y="4914886"/>
            <a:ext cx="1893102" cy="244019"/>
          </a:xfrm>
          <a:custGeom>
            <a:avLst/>
            <a:gdLst/>
            <a:ahLst/>
            <a:cxnLst/>
            <a:rect l="l" t="t" r="r" b="b"/>
            <a:pathLst>
              <a:path w="2465939" h="336264">
                <a:moveTo>
                  <a:pt x="0" y="336264"/>
                </a:moveTo>
                <a:lnTo>
                  <a:pt x="2465939" y="336264"/>
                </a:lnTo>
                <a:lnTo>
                  <a:pt x="2465939" y="0"/>
                </a:lnTo>
                <a:lnTo>
                  <a:pt x="0" y="0"/>
                </a:lnTo>
                <a:lnTo>
                  <a:pt x="0" y="33626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6" name="Freeform 6">
            <a:extLst>
              <a:ext uri="{FF2B5EF4-FFF2-40B4-BE49-F238E27FC236}">
                <a16:creationId xmlns:a16="http://schemas.microsoft.com/office/drawing/2014/main" id="{5086F123-88C8-A35C-1C8D-DDC30D36C413}"/>
              </a:ext>
            </a:extLst>
          </p:cNvPr>
          <p:cNvSpPr/>
          <p:nvPr/>
        </p:nvSpPr>
        <p:spPr>
          <a:xfrm rot="8469131" flipH="1">
            <a:off x="1289482" y="3098031"/>
            <a:ext cx="771259" cy="788484"/>
          </a:xfrm>
          <a:custGeom>
            <a:avLst/>
            <a:gdLst/>
            <a:ahLst/>
            <a:cxnLst/>
            <a:rect l="l" t="t" r="r" b="b"/>
            <a:pathLst>
              <a:path w="1207074" h="1545055">
                <a:moveTo>
                  <a:pt x="1207074" y="0"/>
                </a:moveTo>
                <a:lnTo>
                  <a:pt x="0" y="0"/>
                </a:lnTo>
                <a:lnTo>
                  <a:pt x="0" y="1545054"/>
                </a:lnTo>
                <a:lnTo>
                  <a:pt x="1207074" y="1545054"/>
                </a:lnTo>
                <a:lnTo>
                  <a:pt x="120707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Tree>
    <p:extLst>
      <p:ext uri="{BB962C8B-B14F-4D97-AF65-F5344CB8AC3E}">
        <p14:creationId xmlns:p14="http://schemas.microsoft.com/office/powerpoint/2010/main" val="4296114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0"/>
            <a:ext cx="9143979" cy="685798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41389055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3" y="0"/>
            <a:ext cx="9144000" cy="6858000"/>
          </a:xfrm>
          <a:custGeom>
            <a:avLst/>
            <a:gdLst/>
            <a:ahLst/>
            <a:cxnLst/>
            <a:rect l="l" t="t" r="r" b="b"/>
            <a:pathLst>
              <a:path w="12844622" h="9111097">
                <a:moveTo>
                  <a:pt x="0" y="0"/>
                </a:moveTo>
                <a:lnTo>
                  <a:pt x="12844622" y="0"/>
                </a:lnTo>
                <a:lnTo>
                  <a:pt x="12844622" y="9111097"/>
                </a:lnTo>
                <a:lnTo>
                  <a:pt x="0" y="9111097"/>
                </a:lnTo>
                <a:lnTo>
                  <a:pt x="0" y="0"/>
                </a:lnTo>
                <a:close/>
              </a:path>
            </a:pathLst>
          </a:custGeom>
          <a:blipFill>
            <a:blip r:embed="rId3"/>
            <a:stretch>
              <a:fillRect l="-21486" t="-18672"/>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3987645" y="3857641"/>
            <a:ext cx="5162478" cy="2994237"/>
          </a:xfrm>
          <a:custGeom>
            <a:avLst/>
            <a:gdLst/>
            <a:ahLst/>
            <a:cxnLst/>
            <a:rect l="l" t="t" r="r" b="b"/>
            <a:pathLst>
              <a:path w="5506643" h="3193853">
                <a:moveTo>
                  <a:pt x="0" y="0"/>
                </a:moveTo>
                <a:lnTo>
                  <a:pt x="5506643" y="0"/>
                </a:lnTo>
                <a:lnTo>
                  <a:pt x="5506643" y="3193853"/>
                </a:lnTo>
                <a:lnTo>
                  <a:pt x="0" y="31938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4807324" y="4648418"/>
            <a:ext cx="3374503" cy="1313886"/>
          </a:xfrm>
          <a:prstGeom prst="rect">
            <a:avLst/>
          </a:prstGeom>
        </p:spPr>
        <p:txBody>
          <a:bodyPr wrap="square" lIns="0" tIns="0" rIns="0" bIns="0" rtlCol="0" anchor="t">
            <a:spAutoFit/>
          </a:bodyPr>
          <a:lstStyle/>
          <a:p>
            <a:pPr algn="ctr" defTabSz="857250">
              <a:lnSpc>
                <a:spcPts val="2628"/>
              </a:lnSpc>
              <a:defRPr/>
            </a:pPr>
            <a:r>
              <a:rPr lang="en-US" sz="1877" b="1">
                <a:solidFill>
                  <a:srgbClr val="000000"/>
                </a:solidFill>
                <a:latin typeface="Calibri"/>
              </a:rPr>
              <a:t>Thank you for participating today. </a:t>
            </a:r>
          </a:p>
          <a:p>
            <a:pPr algn="ctr" defTabSz="857250">
              <a:lnSpc>
                <a:spcPts val="2628"/>
              </a:lnSpc>
              <a:defRPr/>
            </a:pPr>
            <a:r>
              <a:rPr lang="en-US" sz="1877" b="1">
                <a:solidFill>
                  <a:srgbClr val="000000"/>
                </a:solidFill>
                <a:latin typeface="Calibri"/>
              </a:rPr>
              <a:t>Please reach out with any questions or concerns. </a:t>
            </a:r>
          </a:p>
          <a:p>
            <a:pPr algn="ctr" defTabSz="857250">
              <a:lnSpc>
                <a:spcPts val="2628"/>
              </a:lnSpc>
              <a:spcBef>
                <a:spcPct val="0"/>
              </a:spcBef>
              <a:defRPr/>
            </a:pPr>
            <a:r>
              <a:rPr lang="en-US" sz="1877" b="1">
                <a:solidFill>
                  <a:srgbClr val="000000"/>
                </a:solidFill>
                <a:latin typeface="Calibri"/>
              </a:rPr>
              <a:t>See you next week!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4" y="0"/>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4391469" y="-535509"/>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a:off x="4663463" y="996081"/>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4251973" y="1331550"/>
            <a:ext cx="4791443" cy="5309146"/>
          </a:xfrm>
          <a:prstGeom prst="rect">
            <a:avLst/>
          </a:prstGeom>
        </p:spPr>
        <p:txBody>
          <a:bodyPr wrap="square" lIns="0" tIns="0" rIns="0" bIns="0" rtlCol="0" anchor="t">
            <a:spAutoFit/>
          </a:bodyPr>
          <a:lstStyle/>
          <a:p>
            <a:pPr defTabSz="857250">
              <a:lnSpc>
                <a:spcPts val="2230"/>
              </a:lnSpc>
            </a:pPr>
            <a:r>
              <a:rPr lang="en-US" sz="1550" b="1" u="sng">
                <a:solidFill>
                  <a:srgbClr val="FFFFFF"/>
                </a:solidFill>
                <a:latin typeface="Calibri"/>
                <a:ea typeface="Calibri"/>
                <a:cs typeface="Calibri"/>
              </a:rPr>
              <a:t>Basic Ground Rules:</a:t>
            </a:r>
          </a:p>
          <a:p>
            <a:pPr marL="343535" lvl="1" indent="-171450" defTabSz="857250">
              <a:lnSpc>
                <a:spcPts val="2230"/>
              </a:lnSpc>
              <a:buFont typeface="Arial"/>
              <a:buChar char="•"/>
            </a:pPr>
            <a:r>
              <a:rPr lang="en-US" sz="1550" b="1">
                <a:solidFill>
                  <a:srgbClr val="FFFFFF"/>
                </a:solidFill>
                <a:latin typeface="Calibri"/>
                <a:ea typeface="Calibri"/>
                <a:cs typeface="Calibri"/>
              </a:rPr>
              <a:t>Always start and end sessions on time.</a:t>
            </a:r>
          </a:p>
          <a:p>
            <a:pPr marL="343535" lvl="1" indent="-171450" defTabSz="857250">
              <a:lnSpc>
                <a:spcPts val="2230"/>
              </a:lnSpc>
              <a:buFont typeface="Arial"/>
              <a:buChar cha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50">
              <a:lnSpc>
                <a:spcPts val="2230"/>
              </a:lnSpc>
              <a:buFont typeface="Arial"/>
              <a:buChar char="•"/>
            </a:pPr>
            <a:r>
              <a:rPr lang="en-US" sz="1550" b="1">
                <a:solidFill>
                  <a:srgbClr val="FFFFFF"/>
                </a:solidFill>
                <a:latin typeface="Calibri"/>
                <a:ea typeface="Calibri"/>
                <a:cs typeface="Calibri"/>
              </a:rPr>
              <a:t>In virtual sessions, participants should mute themselves when taking calls outside the session.</a:t>
            </a:r>
          </a:p>
          <a:p>
            <a:pPr defTabSz="857250">
              <a:lnSpc>
                <a:spcPts val="2230"/>
              </a:lnSpc>
            </a:pPr>
            <a:endParaRPr lang="en-US" sz="1550" b="1">
              <a:solidFill>
                <a:srgbClr val="FFFFFF"/>
              </a:solidFill>
              <a:latin typeface="Calibri"/>
              <a:ea typeface="Calibri"/>
              <a:cs typeface="Calibri"/>
            </a:endParaRPr>
          </a:p>
          <a:p>
            <a:pPr defTabSz="857250">
              <a:lnSpc>
                <a:spcPts val="2230"/>
              </a:lnSpc>
            </a:pPr>
            <a:r>
              <a:rPr lang="en-US" sz="1550" b="1" u="sng">
                <a:solidFill>
                  <a:srgbClr val="FFFFFF"/>
                </a:solidFill>
                <a:latin typeface="Calibri"/>
                <a:ea typeface="Calibri"/>
                <a:cs typeface="Calibri"/>
              </a:rPr>
              <a:t>Group-Specific Rules:</a:t>
            </a:r>
          </a:p>
          <a:p>
            <a:pPr marL="343535" lvl="1" indent="-171450" defTabSz="857250">
              <a:lnSpc>
                <a:spcPts val="2230"/>
              </a:lnSpc>
              <a:buFont typeface="Arial"/>
              <a:buChar cha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50">
              <a:lnSpc>
                <a:spcPts val="2230"/>
              </a:lnSpc>
              <a:buFont typeface="Arial"/>
              <a:buChar char="•"/>
            </a:pPr>
            <a:r>
              <a:rPr lang="en-US" sz="1550" b="1">
                <a:solidFill>
                  <a:srgbClr val="FFFFFF"/>
                </a:solidFill>
                <a:latin typeface="Calibri"/>
                <a:ea typeface="Calibri"/>
                <a:cs typeface="Calibri"/>
              </a:rPr>
              <a:t>One person speaks at a time to maintain order and clarity.</a:t>
            </a:r>
          </a:p>
          <a:p>
            <a:pPr marL="343535" lvl="1" indent="-171450" defTabSz="857250">
              <a:lnSpc>
                <a:spcPts val="2230"/>
              </a:lnSpc>
              <a:buFont typeface="Arial"/>
              <a:buChar char="•"/>
            </a:pPr>
            <a:r>
              <a:rPr lang="en-US" sz="1550" b="1">
                <a:solidFill>
                  <a:srgbClr val="FFFFFF"/>
                </a:solidFill>
                <a:latin typeface="Calibri"/>
                <a:ea typeface="Calibri"/>
                <a:cs typeface="Calibri"/>
              </a:rPr>
              <a:t>Assume positive intent in all interactions to foster a positive atmosphere.</a:t>
            </a:r>
          </a:p>
          <a:p>
            <a:pPr defTabSz="857250">
              <a:lnSpc>
                <a:spcPts val="2230"/>
              </a:lnSpc>
            </a:pPr>
            <a:endParaRPr lang="en-US" sz="1550" b="1">
              <a:solidFill>
                <a:srgbClr val="FFFFFF"/>
              </a:solidFill>
              <a:latin typeface="Calibri"/>
              <a:ea typeface="Calibri"/>
              <a:cs typeface="Calibri"/>
            </a:endParaRPr>
          </a:p>
          <a:p>
            <a:pPr defTabSz="857250">
              <a:lnSpc>
                <a:spcPts val="2230"/>
              </a:lnSpc>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p>
          <a:p>
            <a:pPr defTabSz="857250">
              <a:lnSpc>
                <a:spcPts val="1838"/>
              </a:lnSpc>
              <a:spcBef>
                <a:spcPct val="0"/>
              </a:spcBef>
            </a:pPr>
            <a:endParaRPr lang="en-US" sz="1593" b="1">
              <a:solidFill>
                <a:srgbClr val="FFFFFF"/>
              </a:solidFill>
              <a:latin typeface="Calibri (M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0" y="1"/>
            <a:ext cx="9217871" cy="6913403"/>
          </a:xfrm>
          <a:custGeom>
            <a:avLst/>
            <a:gdLst/>
            <a:ahLst/>
            <a:cxnLst/>
            <a:rect l="l" t="t" r="r" b="b"/>
            <a:pathLst>
              <a:path w="9832396" h="7374297">
                <a:moveTo>
                  <a:pt x="0" y="0"/>
                </a:moveTo>
                <a:lnTo>
                  <a:pt x="9832396" y="0"/>
                </a:lnTo>
                <a:lnTo>
                  <a:pt x="9832396" y="7374297"/>
                </a:lnTo>
                <a:lnTo>
                  <a:pt x="0" y="7374297"/>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685800" y="3456701"/>
            <a:ext cx="5755238" cy="446031"/>
          </a:xfrm>
          <a:custGeom>
            <a:avLst/>
            <a:gdLst/>
            <a:ahLst/>
            <a:cxnLst/>
            <a:rect l="l" t="t" r="r" b="b"/>
            <a:pathLst>
              <a:path w="6138920" h="475766">
                <a:moveTo>
                  <a:pt x="0" y="0"/>
                </a:moveTo>
                <a:lnTo>
                  <a:pt x="6138920" y="0"/>
                </a:lnTo>
                <a:lnTo>
                  <a:pt x="6138920" y="475767"/>
                </a:lnTo>
                <a:lnTo>
                  <a:pt x="0" y="4757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grpSp>
        <p:nvGrpSpPr>
          <p:cNvPr id="7" name="Group 7"/>
          <p:cNvGrpSpPr/>
          <p:nvPr/>
        </p:nvGrpSpPr>
        <p:grpSpPr>
          <a:xfrm>
            <a:off x="-1421841" y="4457727"/>
            <a:ext cx="5720515" cy="841322"/>
            <a:chOff x="0" y="0"/>
            <a:chExt cx="8135844" cy="1196546"/>
          </a:xfrm>
        </p:grpSpPr>
        <p:sp>
          <p:nvSpPr>
            <p:cNvPr id="8" name="Freeform 8"/>
            <p:cNvSpPr/>
            <p:nvPr/>
          </p:nvSpPr>
          <p:spPr>
            <a:xfrm>
              <a:off x="2243455" y="0"/>
              <a:ext cx="3648934" cy="1196546"/>
            </a:xfrm>
            <a:custGeom>
              <a:avLst/>
              <a:gdLst/>
              <a:ahLst/>
              <a:cxnLst/>
              <a:rect l="l" t="t" r="r" b="b"/>
              <a:pathLst>
                <a:path w="3648934" h="1196546">
                  <a:moveTo>
                    <a:pt x="0" y="0"/>
                  </a:moveTo>
                  <a:lnTo>
                    <a:pt x="3648934" y="0"/>
                  </a:lnTo>
                  <a:lnTo>
                    <a:pt x="3648934" y="1196546"/>
                  </a:lnTo>
                  <a:lnTo>
                    <a:pt x="0" y="11965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endParaRPr lang="en-US" sz="1688">
                <a:solidFill>
                  <a:prstClr val="black"/>
                </a:solidFill>
                <a:latin typeface="Calibri"/>
              </a:endParaRPr>
            </a:p>
          </p:txBody>
        </p:sp>
        <p:sp>
          <p:nvSpPr>
            <p:cNvPr id="9" name="TextBox 9"/>
            <p:cNvSpPr txBox="1"/>
            <p:nvPr/>
          </p:nvSpPr>
          <p:spPr>
            <a:xfrm>
              <a:off x="0" y="159952"/>
              <a:ext cx="8135844" cy="702004"/>
            </a:xfrm>
            <a:prstGeom prst="rect">
              <a:avLst/>
            </a:prstGeom>
          </p:spPr>
          <p:txBody>
            <a:bodyPr lIns="0" tIns="0" rIns="0" bIns="0" rtlCol="0" anchor="t">
              <a:spAutoFit/>
            </a:bodyPr>
            <a:lstStyle/>
            <a:p>
              <a:pPr algn="ctr" defTabSz="857250">
                <a:lnSpc>
                  <a:spcPts val="4105"/>
                </a:lnSpc>
                <a:spcBef>
                  <a:spcPct val="0"/>
                </a:spcBef>
              </a:pPr>
              <a:r>
                <a:rPr lang="en-US" sz="2900" b="1">
                  <a:solidFill>
                    <a:srgbClr val="2C251E"/>
                  </a:solidFill>
                  <a:latin typeface="Calibri"/>
                  <a:ea typeface="Calibri"/>
                  <a:cs typeface="Calibri"/>
                </a:rPr>
                <a:t>Meeting</a:t>
              </a:r>
              <a:r>
                <a:rPr lang="en-US" sz="2900" b="1">
                  <a:solidFill>
                    <a:srgbClr val="2C251E"/>
                  </a:solidFill>
                  <a:latin typeface="Calibri (MS) Bold"/>
                </a:rPr>
                <a:t> </a:t>
              </a:r>
              <a:r>
                <a:rPr lang="en-US" sz="2900" b="1">
                  <a:solidFill>
                    <a:srgbClr val="2C251E"/>
                  </a:solidFill>
                  <a:latin typeface="Calibri"/>
                  <a:ea typeface="Calibri"/>
                  <a:cs typeface="Calibri"/>
                </a:rPr>
                <a:t>6</a:t>
              </a:r>
            </a:p>
          </p:txBody>
        </p:sp>
      </p:grpSp>
      <p:sp>
        <p:nvSpPr>
          <p:cNvPr id="4" name="TextBox 3">
            <a:extLst>
              <a:ext uri="{FF2B5EF4-FFF2-40B4-BE49-F238E27FC236}">
                <a16:creationId xmlns:a16="http://schemas.microsoft.com/office/drawing/2014/main" id="{F0AF765D-8954-7F9A-5203-0DF310B2C513}"/>
              </a:ext>
            </a:extLst>
          </p:cNvPr>
          <p:cNvSpPr txBox="1"/>
          <p:nvPr/>
        </p:nvSpPr>
        <p:spPr>
          <a:xfrm>
            <a:off x="463609" y="3714750"/>
            <a:ext cx="6199620" cy="602088"/>
          </a:xfrm>
          <a:prstGeom prst="rect">
            <a:avLst/>
          </a:prstGeom>
        </p:spPr>
        <p:txBody>
          <a:bodyPr wrap="square" lIns="0" tIns="0" rIns="0" bIns="0" rtlCol="0" anchor="t">
            <a:spAutoFit/>
          </a:bodyPr>
          <a:lstStyle/>
          <a:p>
            <a:pPr marL="364339" lvl="1" indent="-182169" defTabSz="857250">
              <a:lnSpc>
                <a:spcPts val="2363"/>
              </a:lnSpc>
              <a:buFont typeface="Arial"/>
              <a:buChar char="•"/>
              <a:defRPr/>
            </a:pPr>
            <a:r>
              <a:rPr lang="en-US" sz="1875" b="1" i="1">
                <a:solidFill>
                  <a:srgbClr val="375830"/>
                </a:solidFill>
                <a:latin typeface="Calibri"/>
              </a:rPr>
              <a:t>A program for parents and caregivers of adolescents ages 10 to 18 years old</a:t>
            </a:r>
          </a:p>
        </p:txBody>
      </p:sp>
      <p:pic>
        <p:nvPicPr>
          <p:cNvPr id="6" name="Picture 5">
            <a:extLst>
              <a:ext uri="{FF2B5EF4-FFF2-40B4-BE49-F238E27FC236}">
                <a16:creationId xmlns:a16="http://schemas.microsoft.com/office/drawing/2014/main" id="{34CE3207-77E3-D5EE-773F-79C15D63126D}"/>
              </a:ext>
            </a:extLst>
          </p:cNvPr>
          <p:cNvPicPr>
            <a:picLocks noChangeAspect="1"/>
          </p:cNvPicPr>
          <p:nvPr/>
        </p:nvPicPr>
        <p:blipFill>
          <a:blip r:embed="rId8"/>
          <a:stretch>
            <a:fillRect/>
          </a:stretch>
        </p:blipFill>
        <p:spPr>
          <a:xfrm>
            <a:off x="86880" y="2416120"/>
            <a:ext cx="6858594" cy="1360288"/>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6499" b="-6499"/>
            </a:stretch>
          </a:blipFill>
        </p:spPr>
        <p:txBody>
          <a:bodyPr/>
          <a:lstStyle/>
          <a:p>
            <a:pPr defTabSz="857250">
              <a:defRPr/>
            </a:pPr>
            <a:endParaRPr lang="en-US" sz="1688">
              <a:solidFill>
                <a:prstClr val="black"/>
              </a:solidFill>
              <a:latin typeface="Calibri"/>
            </a:endParaRPr>
          </a:p>
        </p:txBody>
      </p:sp>
      <p:sp>
        <p:nvSpPr>
          <p:cNvPr id="3" name="TextBox 3"/>
          <p:cNvSpPr txBox="1"/>
          <p:nvPr/>
        </p:nvSpPr>
        <p:spPr>
          <a:xfrm rot="-301800">
            <a:off x="3576152" y="5503511"/>
            <a:ext cx="2897036" cy="646652"/>
          </a:xfrm>
          <a:prstGeom prst="rect">
            <a:avLst/>
          </a:prstGeom>
        </p:spPr>
        <p:txBody>
          <a:bodyPr lIns="0" tIns="0" rIns="0" bIns="0" rtlCol="0" anchor="t">
            <a:spAutoFit/>
          </a:bodyPr>
          <a:lstStyle/>
          <a:p>
            <a:pPr algn="ctr" defTabSz="857250">
              <a:lnSpc>
                <a:spcPts val="2611"/>
              </a:lnSpc>
              <a:spcBef>
                <a:spcPct val="0"/>
              </a:spcBef>
              <a:defRPr/>
            </a:pPr>
            <a:r>
              <a:rPr lang="en-US" sz="1850" b="1">
                <a:solidFill>
                  <a:srgbClr val="000000"/>
                </a:solidFill>
                <a:latin typeface="Calibri"/>
                <a:ea typeface="Calibri (MS) Bold"/>
                <a:cs typeface="Calibri (MS) Bold"/>
                <a:sym typeface="Calibri (MS) Bold"/>
              </a:rPr>
              <a:t>Please sign in and find a seat. </a:t>
            </a:r>
            <a:endParaRPr lang="en-US" sz="1850" b="1">
              <a:solidFill>
                <a:srgbClr val="000000"/>
              </a:solidFill>
              <a:latin typeface="Calibri"/>
              <a:ea typeface="Calibri (MS) Bold"/>
              <a:cs typeface="Calibri (MS) Bold"/>
            </a:endParaRPr>
          </a:p>
          <a:p>
            <a:pPr algn="ctr" defTabSz="857250">
              <a:lnSpc>
                <a:spcPts val="2611"/>
              </a:lnSpc>
              <a:spcBef>
                <a:spcPct val="0"/>
              </a:spcBef>
              <a:defRPr/>
            </a:pPr>
            <a:r>
              <a:rPr lang="en-US" sz="1850" b="1">
                <a:solidFill>
                  <a:srgbClr val="000000"/>
                </a:solidFill>
                <a:latin typeface="Calibri"/>
                <a:ea typeface="Calibri (MS) Bold"/>
                <a:cs typeface="Calibri (MS) Bold"/>
                <a:sym typeface="Calibri (MS) Bold"/>
              </a:rPr>
              <a:t>We will begin soon.</a:t>
            </a:r>
            <a:endParaRPr lang="en-US" sz="1850" b="1">
              <a:solidFill>
                <a:srgbClr val="000000"/>
              </a:solidFill>
              <a:latin typeface="Calibri"/>
              <a:ea typeface="Calibri (MS) Bold"/>
              <a:cs typeface="Calibri (MS) Bo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B9D2E2"/>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85" r="-6285"/>
            </a:stretch>
          </a:blipFill>
        </p:spPr>
        <p:txBody>
          <a:bodyPr/>
          <a:lstStyle/>
          <a:p>
            <a:pPr defTabSz="857250">
              <a:defRPr/>
            </a:pPr>
            <a:endParaRPr lang="en-US" sz="1688">
              <a:solidFill>
                <a:prstClr val="black"/>
              </a:solidFill>
              <a:latin typeface="Calibri"/>
            </a:endParaRPr>
          </a:p>
        </p:txBody>
      </p:sp>
      <p:sp>
        <p:nvSpPr>
          <p:cNvPr id="3" name="TextBox 3"/>
          <p:cNvSpPr txBox="1"/>
          <p:nvPr/>
        </p:nvSpPr>
        <p:spPr>
          <a:xfrm rot="-863616">
            <a:off x="2392917" y="2222632"/>
            <a:ext cx="4633869" cy="674928"/>
          </a:xfrm>
          <a:prstGeom prst="rect">
            <a:avLst/>
          </a:prstGeom>
        </p:spPr>
        <p:txBody>
          <a:bodyPr lIns="0" tIns="0" rIns="0" bIns="0" rtlCol="0" anchor="t">
            <a:spAutoFit/>
          </a:bodyPr>
          <a:lstStyle/>
          <a:p>
            <a:pPr algn="ctr" defTabSz="857250">
              <a:lnSpc>
                <a:spcPts val="5640"/>
              </a:lnSpc>
              <a:spcBef>
                <a:spcPct val="0"/>
              </a:spcBef>
              <a:defRPr/>
            </a:pPr>
            <a:r>
              <a:rPr lang="en-US" sz="4028" b="1">
                <a:solidFill>
                  <a:srgbClr val="F7AE15"/>
                </a:solidFill>
                <a:latin typeface="Calibri"/>
                <a:ea typeface="Calibri"/>
                <a:cs typeface="Calibri"/>
                <a:sym typeface="Calibri (MS) Bold"/>
              </a:rPr>
              <a:t>Conversation Starters</a:t>
            </a:r>
          </a:p>
        </p:txBody>
      </p:sp>
      <p:sp>
        <p:nvSpPr>
          <p:cNvPr id="4" name="TextBox 4"/>
          <p:cNvSpPr txBox="1"/>
          <p:nvPr/>
        </p:nvSpPr>
        <p:spPr>
          <a:xfrm rot="-863616">
            <a:off x="2873584" y="3489195"/>
            <a:ext cx="4148621" cy="662233"/>
          </a:xfrm>
          <a:prstGeom prst="rect">
            <a:avLst/>
          </a:prstGeom>
        </p:spPr>
        <p:txBody>
          <a:bodyPr lIns="0" tIns="0" rIns="0" bIns="0" rtlCol="0" anchor="t">
            <a:spAutoFit/>
          </a:bodyPr>
          <a:lstStyle/>
          <a:p>
            <a:pPr algn="ctr" defTabSz="857250">
              <a:lnSpc>
                <a:spcPts val="5509"/>
              </a:lnSpc>
              <a:spcBef>
                <a:spcPct val="0"/>
              </a:spcBef>
              <a:defRPr/>
            </a:pPr>
            <a:r>
              <a:rPr lang="en-US" sz="3935" b="1">
                <a:solidFill>
                  <a:srgbClr val="F7AE15"/>
                </a:solidFill>
                <a:latin typeface="Calibri"/>
                <a:ea typeface="Calibri"/>
                <a:cs typeface="Calibri"/>
                <a:sym typeface="Calibri (MS) Bold"/>
              </a:rPr>
              <a:t>Group Discussion</a:t>
            </a:r>
          </a:p>
        </p:txBody>
      </p:sp>
      <p:sp>
        <p:nvSpPr>
          <p:cNvPr id="5" name="TextBox 5"/>
          <p:cNvSpPr txBox="1"/>
          <p:nvPr/>
        </p:nvSpPr>
        <p:spPr>
          <a:xfrm rot="-863616">
            <a:off x="3439099" y="4889225"/>
            <a:ext cx="4591804" cy="662233"/>
          </a:xfrm>
          <a:prstGeom prst="rect">
            <a:avLst/>
          </a:prstGeom>
        </p:spPr>
        <p:txBody>
          <a:bodyPr lIns="0" tIns="0" rIns="0" bIns="0" rtlCol="0" anchor="t">
            <a:spAutoFit/>
          </a:bodyPr>
          <a:lstStyle/>
          <a:p>
            <a:pPr algn="ctr" defTabSz="857250">
              <a:lnSpc>
                <a:spcPts val="5509"/>
              </a:lnSpc>
              <a:spcBef>
                <a:spcPct val="0"/>
              </a:spcBef>
              <a:defRPr/>
            </a:pPr>
            <a:r>
              <a:rPr lang="en-US" sz="3935" b="1">
                <a:solidFill>
                  <a:srgbClr val="F7AE15"/>
                </a:solidFill>
                <a:latin typeface="Calibri"/>
                <a:ea typeface="Calibri"/>
                <a:cs typeface="Calibri"/>
                <a:sym typeface="Calibri (MS) Bold"/>
              </a:rPr>
              <a:t>Thrive Programming</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34028" t="-2799" r="-5100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4911409" y="1117938"/>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TextBox 5"/>
          <p:cNvSpPr txBox="1"/>
          <p:nvPr/>
        </p:nvSpPr>
        <p:spPr>
          <a:xfrm>
            <a:off x="3907459" y="-8478"/>
            <a:ext cx="5398432" cy="1069395"/>
          </a:xfrm>
          <a:prstGeom prst="rect">
            <a:avLst/>
          </a:prstGeom>
        </p:spPr>
        <p:txBody>
          <a:bodyPr lIns="0" tIns="0" rIns="0" bIns="0" rtlCol="0" anchor="t">
            <a:spAutoFit/>
          </a:bodyPr>
          <a:lstStyle/>
          <a:p>
            <a:pPr algn="ctr" defTabSz="857250">
              <a:lnSpc>
                <a:spcPts val="4317"/>
              </a:lnSpc>
              <a:spcBef>
                <a:spcPct val="0"/>
              </a:spcBef>
              <a:defRPr/>
            </a:pPr>
            <a:r>
              <a:rPr lang="en-US" sz="3083" b="1" i="1">
                <a:solidFill>
                  <a:srgbClr val="000000"/>
                </a:solidFill>
                <a:latin typeface="Calibri"/>
                <a:ea typeface="Calibri"/>
                <a:cs typeface="Calibri"/>
              </a:rPr>
              <a:t>Please answer one of the following questions:</a:t>
            </a:r>
          </a:p>
        </p:txBody>
      </p:sp>
      <p:sp>
        <p:nvSpPr>
          <p:cNvPr id="6" name="TextBox 4">
            <a:extLst>
              <a:ext uri="{FF2B5EF4-FFF2-40B4-BE49-F238E27FC236}">
                <a16:creationId xmlns:a16="http://schemas.microsoft.com/office/drawing/2014/main" id="{593F21D2-1C7E-6A68-2AFB-6C7D49F514FC}"/>
              </a:ext>
            </a:extLst>
          </p:cNvPr>
          <p:cNvSpPr txBox="1"/>
          <p:nvPr/>
        </p:nvSpPr>
        <p:spPr>
          <a:xfrm>
            <a:off x="4657272" y="1416914"/>
            <a:ext cx="4162175" cy="4282391"/>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57250">
              <a:defRPr/>
            </a:pPr>
            <a:endParaRPr lang="en-US" sz="2625" b="1">
              <a:solidFill>
                <a:prstClr val="black"/>
              </a:solidFill>
              <a:latin typeface="Calibri"/>
              <a:ea typeface="Calibri"/>
              <a:cs typeface="Calibri"/>
            </a:endParaRPr>
          </a:p>
          <a:p>
            <a:pPr marL="321469" lvl="1" indent="-160734" defTabSz="857250">
              <a:buFont typeface="Arial"/>
              <a:buChar char="•"/>
              <a:defRPr/>
            </a:pPr>
            <a:r>
              <a:rPr lang="en-US" sz="2625" b="1">
                <a:solidFill>
                  <a:srgbClr val="000000"/>
                </a:solidFill>
                <a:latin typeface="Calibri"/>
                <a:ea typeface="Calibri"/>
                <a:cs typeface="Calibri"/>
              </a:rPr>
              <a:t>What is your favorite time of the day and why?</a:t>
            </a:r>
          </a:p>
          <a:p>
            <a:pPr defTabSz="857250">
              <a:defRPr/>
            </a:pPr>
            <a:endParaRPr lang="en-US" sz="2625" b="1">
              <a:solidFill>
                <a:srgbClr val="000000"/>
              </a:solidFill>
              <a:latin typeface="Calibri"/>
              <a:ea typeface="Calibri"/>
              <a:cs typeface="Calibri"/>
            </a:endParaRPr>
          </a:p>
          <a:p>
            <a:pPr marL="321469" lvl="1" indent="-160734" defTabSz="857250">
              <a:buFont typeface="Arial"/>
              <a:buChar char="•"/>
              <a:defRPr/>
            </a:pPr>
            <a:r>
              <a:rPr lang="en-US" sz="2625" b="1">
                <a:solidFill>
                  <a:srgbClr val="000000"/>
                </a:solidFill>
                <a:latin typeface="Calibri"/>
                <a:ea typeface="Calibri"/>
                <a:cs typeface="Calibri"/>
              </a:rPr>
              <a:t>Where would you time travel, if it were possible?</a:t>
            </a:r>
          </a:p>
          <a:p>
            <a:pPr defTabSz="857250">
              <a:defRPr/>
            </a:pPr>
            <a:endParaRPr lang="en-US" sz="2625" b="1">
              <a:solidFill>
                <a:srgbClr val="000000"/>
              </a:solidFill>
              <a:latin typeface="Calibri"/>
              <a:ea typeface="Calibri"/>
              <a:cs typeface="Calibri"/>
            </a:endParaRPr>
          </a:p>
          <a:p>
            <a:pPr marL="321469" lvl="1" indent="-160734" defTabSz="857250">
              <a:buFont typeface="Arial"/>
              <a:buChar char="•"/>
              <a:defRPr/>
            </a:pPr>
            <a:r>
              <a:rPr lang="en-US" sz="2625" b="1">
                <a:solidFill>
                  <a:srgbClr val="000000"/>
                </a:solidFill>
                <a:latin typeface="Calibri"/>
                <a:ea typeface="Calibri"/>
                <a:cs typeface="Calibri"/>
              </a:rPr>
              <a:t>What movie can you rewatch over and over again? </a:t>
            </a:r>
          </a:p>
          <a:p>
            <a:pPr defTabSz="857250">
              <a:lnSpc>
                <a:spcPts val="2012"/>
              </a:lnSpc>
              <a:defRPr/>
            </a:pPr>
            <a:endParaRPr lang="en-US" sz="1490">
              <a:solidFill>
                <a:srgbClr val="000000"/>
              </a:solidFill>
              <a:latin typeface="Calibri"/>
              <a:ea typeface="Calibri"/>
              <a:cs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A6977E"/>
        </a:solidFill>
        <a:effectLst/>
      </p:bgPr>
    </p:bg>
    <p:spTree>
      <p:nvGrpSpPr>
        <p:cNvPr id="1" name=""/>
        <p:cNvGrpSpPr/>
        <p:nvPr/>
      </p:nvGrpSpPr>
      <p:grpSpPr>
        <a:xfrm>
          <a:off x="0" y="0"/>
          <a:ext cx="0" cy="0"/>
          <a:chOff x="0" y="0"/>
          <a:chExt cx="0" cy="0"/>
        </a:xfrm>
      </p:grpSpPr>
      <p:sp>
        <p:nvSpPr>
          <p:cNvPr id="2" name="Freeform 2"/>
          <p:cNvSpPr/>
          <p:nvPr/>
        </p:nvSpPr>
        <p:spPr>
          <a:xfrm>
            <a:off x="-70993" y="1"/>
            <a:ext cx="4109648" cy="6952413"/>
          </a:xfrm>
          <a:custGeom>
            <a:avLst/>
            <a:gdLst/>
            <a:ahLst/>
            <a:cxnLst/>
            <a:rect l="l" t="t" r="r" b="b"/>
            <a:pathLst>
              <a:path w="4383625" h="7415907">
                <a:moveTo>
                  <a:pt x="0" y="0"/>
                </a:moveTo>
                <a:lnTo>
                  <a:pt x="4383626" y="0"/>
                </a:lnTo>
                <a:lnTo>
                  <a:pt x="4383626" y="7415907"/>
                </a:lnTo>
                <a:lnTo>
                  <a:pt x="0" y="7415907"/>
                </a:lnTo>
                <a:lnTo>
                  <a:pt x="0" y="0"/>
                </a:lnTo>
                <a:close/>
              </a:path>
            </a:pathLst>
          </a:custGeom>
          <a:blipFill>
            <a:blip r:embed="rId3"/>
            <a:stretch>
              <a:fillRect/>
            </a:stretch>
          </a:blipFill>
        </p:spPr>
        <p:txBody>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defRPr/>
            </a:pPr>
            <a:endParaRPr lang="en-US" sz="1688">
              <a:solidFill>
                <a:prstClr val="black"/>
              </a:solidFill>
              <a:latin typeface="Calibri"/>
            </a:endParaRPr>
          </a:p>
        </p:txBody>
      </p:sp>
      <p:sp>
        <p:nvSpPr>
          <p:cNvPr id="3" name="Freeform 3"/>
          <p:cNvSpPr/>
          <p:nvPr/>
        </p:nvSpPr>
        <p:spPr>
          <a:xfrm>
            <a:off x="4391469" y="-535508"/>
            <a:ext cx="6367148" cy="1896712"/>
          </a:xfrm>
          <a:custGeom>
            <a:avLst/>
            <a:gdLst/>
            <a:ahLst/>
            <a:cxnLst/>
            <a:rect l="l" t="t" r="r" b="b"/>
            <a:pathLst>
              <a:path w="6791625" h="2023159">
                <a:moveTo>
                  <a:pt x="0" y="0"/>
                </a:moveTo>
                <a:lnTo>
                  <a:pt x="6791625" y="0"/>
                </a:lnTo>
                <a:lnTo>
                  <a:pt x="6791625" y="2023160"/>
                </a:lnTo>
                <a:lnTo>
                  <a:pt x="0" y="2023160"/>
                </a:lnTo>
                <a:lnTo>
                  <a:pt x="0" y="0"/>
                </a:lnTo>
                <a:close/>
              </a:path>
            </a:pathLst>
          </a:custGeom>
          <a:blipFill>
            <a:blip r:embed="rId4"/>
            <a:stretch>
              <a:fillRect/>
            </a:stretch>
          </a:blipFill>
        </p:spPr>
        <p:txBody>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defRPr/>
            </a:pPr>
            <a:endParaRPr lang="en-US" sz="1688">
              <a:solidFill>
                <a:prstClr val="black"/>
              </a:solidFill>
              <a:latin typeface="Calibri"/>
            </a:endParaRPr>
          </a:p>
        </p:txBody>
      </p:sp>
      <p:sp>
        <p:nvSpPr>
          <p:cNvPr id="4" name="Freeform 4"/>
          <p:cNvSpPr/>
          <p:nvPr/>
        </p:nvSpPr>
        <p:spPr>
          <a:xfrm>
            <a:off x="4663463" y="996082"/>
            <a:ext cx="3657600" cy="33528"/>
          </a:xfrm>
          <a:custGeom>
            <a:avLst/>
            <a:gdLst/>
            <a:ahLst/>
            <a:cxnLst/>
            <a:rect l="l" t="t" r="r" b="b"/>
            <a:pathLst>
              <a:path w="3901440" h="35763">
                <a:moveTo>
                  <a:pt x="0" y="0"/>
                </a:moveTo>
                <a:lnTo>
                  <a:pt x="3901440" y="0"/>
                </a:lnTo>
                <a:lnTo>
                  <a:pt x="3901440" y="35763"/>
                </a:lnTo>
                <a:lnTo>
                  <a:pt x="0" y="357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defRPr/>
            </a:pPr>
            <a:endParaRPr lang="en-US" sz="1688">
              <a:solidFill>
                <a:prstClr val="black"/>
              </a:solidFill>
              <a:latin typeface="Calibri"/>
            </a:endParaRPr>
          </a:p>
        </p:txBody>
      </p:sp>
      <p:sp>
        <p:nvSpPr>
          <p:cNvPr id="5" name="TextBox 5"/>
          <p:cNvSpPr txBox="1"/>
          <p:nvPr/>
        </p:nvSpPr>
        <p:spPr>
          <a:xfrm>
            <a:off x="4251973" y="1331550"/>
            <a:ext cx="4663427" cy="5309146"/>
          </a:xfrm>
          <a:prstGeom prst="rect">
            <a:avLst/>
          </a:prstGeom>
        </p:spPr>
        <p:txBody>
          <a:bodyPr wrap="square" lIns="0" tIns="0" rIns="0" bIns="0" rtlCol="0" anchor="t">
            <a:spAutoFit/>
          </a:bodyPr>
          <a:lstStyle>
            <a:defPPr>
              <a:defRPr lang="en-US"/>
            </a:defPPr>
            <a:lvl1pPr marL="0" algn="l" defTabSz="487650" rtl="0" eaLnBrk="1" latinLnBrk="0" hangingPunct="1">
              <a:defRPr sz="1920" kern="1200">
                <a:solidFill>
                  <a:schemeClr val="tx1"/>
                </a:solidFill>
                <a:latin typeface="+mn-lt"/>
                <a:ea typeface="+mn-ea"/>
                <a:cs typeface="+mn-cs"/>
              </a:defRPr>
            </a:lvl1pPr>
            <a:lvl2pPr marL="487650" algn="l" defTabSz="487650" rtl="0" eaLnBrk="1" latinLnBrk="0" hangingPunct="1">
              <a:defRPr sz="1920" kern="1200">
                <a:solidFill>
                  <a:schemeClr val="tx1"/>
                </a:solidFill>
                <a:latin typeface="+mn-lt"/>
                <a:ea typeface="+mn-ea"/>
                <a:cs typeface="+mn-cs"/>
              </a:defRPr>
            </a:lvl2pPr>
            <a:lvl3pPr marL="975299" algn="l" defTabSz="487650" rtl="0" eaLnBrk="1" latinLnBrk="0" hangingPunct="1">
              <a:defRPr sz="1920" kern="1200">
                <a:solidFill>
                  <a:schemeClr val="tx1"/>
                </a:solidFill>
                <a:latin typeface="+mn-lt"/>
                <a:ea typeface="+mn-ea"/>
                <a:cs typeface="+mn-cs"/>
              </a:defRPr>
            </a:lvl3pPr>
            <a:lvl4pPr marL="1462949" algn="l" defTabSz="487650" rtl="0" eaLnBrk="1" latinLnBrk="0" hangingPunct="1">
              <a:defRPr sz="1920" kern="1200">
                <a:solidFill>
                  <a:schemeClr val="tx1"/>
                </a:solidFill>
                <a:latin typeface="+mn-lt"/>
                <a:ea typeface="+mn-ea"/>
                <a:cs typeface="+mn-cs"/>
              </a:defRPr>
            </a:lvl4pPr>
            <a:lvl5pPr marL="1950598" algn="l" defTabSz="487650" rtl="0" eaLnBrk="1" latinLnBrk="0" hangingPunct="1">
              <a:defRPr sz="1920" kern="1200">
                <a:solidFill>
                  <a:schemeClr val="tx1"/>
                </a:solidFill>
                <a:latin typeface="+mn-lt"/>
                <a:ea typeface="+mn-ea"/>
                <a:cs typeface="+mn-cs"/>
              </a:defRPr>
            </a:lvl5pPr>
            <a:lvl6pPr marL="2438248" algn="l" defTabSz="487650" rtl="0" eaLnBrk="1" latinLnBrk="0" hangingPunct="1">
              <a:defRPr sz="1920" kern="1200">
                <a:solidFill>
                  <a:schemeClr val="tx1"/>
                </a:solidFill>
                <a:latin typeface="+mn-lt"/>
                <a:ea typeface="+mn-ea"/>
                <a:cs typeface="+mn-cs"/>
              </a:defRPr>
            </a:lvl6pPr>
            <a:lvl7pPr marL="2925897" algn="l" defTabSz="487650" rtl="0" eaLnBrk="1" latinLnBrk="0" hangingPunct="1">
              <a:defRPr sz="1920" kern="1200">
                <a:solidFill>
                  <a:schemeClr val="tx1"/>
                </a:solidFill>
                <a:latin typeface="+mn-lt"/>
                <a:ea typeface="+mn-ea"/>
                <a:cs typeface="+mn-cs"/>
              </a:defRPr>
            </a:lvl7pPr>
            <a:lvl8pPr marL="3413547" algn="l" defTabSz="487650" rtl="0" eaLnBrk="1" latinLnBrk="0" hangingPunct="1">
              <a:defRPr sz="1920" kern="1200">
                <a:solidFill>
                  <a:schemeClr val="tx1"/>
                </a:solidFill>
                <a:latin typeface="+mn-lt"/>
                <a:ea typeface="+mn-ea"/>
                <a:cs typeface="+mn-cs"/>
              </a:defRPr>
            </a:lvl8pPr>
            <a:lvl9pPr marL="3901196" algn="l" defTabSz="487650" rtl="0" eaLnBrk="1" latinLnBrk="0" hangingPunct="1">
              <a:defRPr sz="1920" kern="1200">
                <a:solidFill>
                  <a:schemeClr val="tx1"/>
                </a:solidFill>
                <a:latin typeface="+mn-lt"/>
                <a:ea typeface="+mn-ea"/>
                <a:cs typeface="+mn-cs"/>
              </a:defRPr>
            </a:lvl9pPr>
          </a:lstStyle>
          <a:p>
            <a:pPr defTabSz="857277">
              <a:lnSpc>
                <a:spcPts val="2230"/>
              </a:lnSpc>
              <a:defRPr/>
            </a:pPr>
            <a:r>
              <a:rPr lang="en-US" sz="1550" b="1" u="sng">
                <a:solidFill>
                  <a:srgbClr val="FFFFFF"/>
                </a:solidFill>
                <a:latin typeface="Calibri"/>
                <a:ea typeface="Calibri"/>
                <a:cs typeface="Calibri"/>
              </a:rPr>
              <a:t>Basic Ground Rules:</a:t>
            </a:r>
          </a:p>
          <a:p>
            <a:pPr marL="343535" lvl="1" indent="-171450" defTabSz="857277">
              <a:lnSpc>
                <a:spcPts val="2230"/>
              </a:lnSpc>
              <a:buFont typeface="Arial"/>
              <a:buChar char="•"/>
              <a:defRPr/>
            </a:pPr>
            <a:r>
              <a:rPr lang="en-US" sz="1550" b="1">
                <a:solidFill>
                  <a:srgbClr val="FFFFFF"/>
                </a:solidFill>
                <a:latin typeface="Calibri"/>
                <a:ea typeface="Calibri"/>
                <a:cs typeface="Calibri"/>
              </a:rPr>
              <a:t>Always start and end sessions on time.</a:t>
            </a:r>
          </a:p>
          <a:p>
            <a:pPr marL="343535" lvl="1" indent="-171450" defTabSz="857277">
              <a:lnSpc>
                <a:spcPts val="2230"/>
              </a:lnSpc>
              <a:buFont typeface="Arial"/>
              <a:buChar char="•"/>
              <a:defRPr/>
            </a:pPr>
            <a:r>
              <a:rPr lang="en-US" sz="1550" b="1">
                <a:solidFill>
                  <a:srgbClr val="FFFFFF"/>
                </a:solidFill>
                <a:latin typeface="Calibri"/>
                <a:ea typeface="Calibri"/>
                <a:cs typeface="Calibri"/>
              </a:rPr>
              <a:t>Cell phones should be on vibrate; members can quietly excuse themselves if a call must be taken.</a:t>
            </a:r>
          </a:p>
          <a:p>
            <a:pPr marL="343535" lvl="1" indent="-171450" defTabSz="857277">
              <a:lnSpc>
                <a:spcPts val="2230"/>
              </a:lnSpc>
              <a:buFont typeface="Arial"/>
              <a:buChar char="•"/>
              <a:defRPr/>
            </a:pPr>
            <a:r>
              <a:rPr lang="en-US" sz="1550" b="1">
                <a:solidFill>
                  <a:srgbClr val="FFFFFF"/>
                </a:solidFill>
                <a:latin typeface="Calibri"/>
                <a:ea typeface="Calibri"/>
                <a:cs typeface="Calibri"/>
              </a:rPr>
              <a:t>In virtual sessions, participants should mute themselves when taking calls outside the session.</a:t>
            </a:r>
          </a:p>
          <a:p>
            <a:pPr defTabSz="857277">
              <a:lnSpc>
                <a:spcPts val="2230"/>
              </a:lnSpc>
              <a:defRPr/>
            </a:pPr>
            <a:endParaRPr lang="en-US" sz="1550" b="1">
              <a:solidFill>
                <a:srgbClr val="FFFFFF"/>
              </a:solidFill>
              <a:latin typeface="Calibri"/>
              <a:ea typeface="Calibri"/>
              <a:cs typeface="Calibri"/>
            </a:endParaRPr>
          </a:p>
          <a:p>
            <a:pPr defTabSz="857277">
              <a:lnSpc>
                <a:spcPts val="2230"/>
              </a:lnSpc>
              <a:defRPr/>
            </a:pPr>
            <a:r>
              <a:rPr lang="en-US" sz="1550" b="1" u="sng">
                <a:solidFill>
                  <a:srgbClr val="FFFFFF"/>
                </a:solidFill>
                <a:latin typeface="Calibri"/>
                <a:ea typeface="Calibri"/>
                <a:cs typeface="Calibri"/>
              </a:rPr>
              <a:t>Group-Specific Rules:</a:t>
            </a:r>
          </a:p>
          <a:p>
            <a:pPr marL="343535" lvl="1" indent="-171450" defTabSz="857277">
              <a:lnSpc>
                <a:spcPts val="2230"/>
              </a:lnSpc>
              <a:buFont typeface="Arial"/>
              <a:buChar char="•"/>
              <a:defRPr/>
            </a:pPr>
            <a:r>
              <a:rPr lang="en-US" sz="1550" b="1">
                <a:solidFill>
                  <a:srgbClr val="FFFFFF"/>
                </a:solidFill>
                <a:latin typeface="Calibri"/>
                <a:ea typeface="Calibri"/>
                <a:cs typeface="Calibri"/>
              </a:rPr>
              <a:t>Avoid judgment regarding other participants' parenting practices or knowledge gaps.</a:t>
            </a:r>
          </a:p>
          <a:p>
            <a:pPr marL="343535" lvl="1" indent="-171450" defTabSz="857277">
              <a:lnSpc>
                <a:spcPts val="2230"/>
              </a:lnSpc>
              <a:buFont typeface="Arial"/>
              <a:buChar char="•"/>
              <a:defRPr/>
            </a:pPr>
            <a:r>
              <a:rPr lang="en-US" sz="1550" b="1">
                <a:solidFill>
                  <a:srgbClr val="FFFFFF"/>
                </a:solidFill>
                <a:latin typeface="Calibri"/>
                <a:ea typeface="Calibri"/>
                <a:cs typeface="Calibri"/>
              </a:rPr>
              <a:t>One person speaks at a time to maintain order and clarity.</a:t>
            </a:r>
          </a:p>
          <a:p>
            <a:pPr marL="343535" lvl="1" indent="-171450" defTabSz="857277">
              <a:lnSpc>
                <a:spcPts val="2230"/>
              </a:lnSpc>
              <a:buFont typeface="Arial"/>
              <a:buChar char="•"/>
              <a:defRPr/>
            </a:pPr>
            <a:r>
              <a:rPr lang="en-US" sz="1550" b="1">
                <a:solidFill>
                  <a:srgbClr val="FFFFFF"/>
                </a:solidFill>
                <a:latin typeface="Calibri"/>
                <a:ea typeface="Calibri"/>
                <a:cs typeface="Calibri"/>
              </a:rPr>
              <a:t>Assume positive intent in all interactions to foster a positive atmosphere.</a:t>
            </a:r>
          </a:p>
          <a:p>
            <a:pPr defTabSz="857277">
              <a:lnSpc>
                <a:spcPts val="2230"/>
              </a:lnSpc>
              <a:defRPr/>
            </a:pPr>
            <a:endParaRPr lang="en-US" sz="1550" b="1">
              <a:solidFill>
                <a:srgbClr val="FFFFFF"/>
              </a:solidFill>
              <a:latin typeface="Calibri"/>
              <a:ea typeface="Calibri"/>
              <a:cs typeface="Calibri"/>
            </a:endParaRPr>
          </a:p>
          <a:p>
            <a:pPr defTabSz="857277">
              <a:lnSpc>
                <a:spcPts val="2230"/>
              </a:lnSpc>
              <a:defRPr/>
            </a:pPr>
            <a:r>
              <a:rPr lang="en-US" sz="1550" b="1" u="sng">
                <a:solidFill>
                  <a:srgbClr val="FFFFFF"/>
                </a:solidFill>
                <a:latin typeface="Calibri"/>
                <a:ea typeface="Calibri"/>
                <a:cs typeface="Calibri"/>
              </a:rPr>
              <a:t>Confidentiality-</a:t>
            </a:r>
            <a:r>
              <a:rPr lang="en-US" sz="1550" b="1">
                <a:solidFill>
                  <a:srgbClr val="FFFFFF"/>
                </a:solidFill>
                <a:latin typeface="Calibri"/>
                <a:ea typeface="Calibri"/>
                <a:cs typeface="Calibri"/>
              </a:rPr>
              <a:t> Please be respectful and discrete with the personal stories being shared. This is a safe space to grow and learn.</a:t>
            </a:r>
          </a:p>
          <a:p>
            <a:pPr defTabSz="857277">
              <a:lnSpc>
                <a:spcPts val="1838"/>
              </a:lnSpc>
              <a:spcBef>
                <a:spcPct val="0"/>
              </a:spcBef>
              <a:defRPr/>
            </a:pPr>
            <a:endParaRPr lang="en-US" sz="1593" b="1">
              <a:solidFill>
                <a:srgbClr val="FFFFFF"/>
              </a:solidFill>
              <a:latin typeface="Calibri (M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179" r="-6179"/>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2743200" y="1512966"/>
            <a:ext cx="3657600" cy="1426464"/>
          </a:xfrm>
          <a:custGeom>
            <a:avLst/>
            <a:gdLst/>
            <a:ahLst/>
            <a:cxnLst/>
            <a:rect l="l" t="t" r="r" b="b"/>
            <a:pathLst>
              <a:path w="3901440" h="1521562">
                <a:moveTo>
                  <a:pt x="0" y="0"/>
                </a:moveTo>
                <a:lnTo>
                  <a:pt x="3901440" y="0"/>
                </a:lnTo>
                <a:lnTo>
                  <a:pt x="3901440" y="1521562"/>
                </a:lnTo>
                <a:lnTo>
                  <a:pt x="0" y="1521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TextBox 4"/>
          <p:cNvSpPr txBox="1"/>
          <p:nvPr/>
        </p:nvSpPr>
        <p:spPr>
          <a:xfrm>
            <a:off x="2455169" y="3136140"/>
            <a:ext cx="4873228" cy="1582421"/>
          </a:xfrm>
          <a:prstGeom prst="rect">
            <a:avLst/>
          </a:prstGeom>
        </p:spPr>
        <p:txBody>
          <a:bodyPr lIns="0" tIns="0" rIns="0" bIns="0" rtlCol="0" anchor="t">
            <a:spAutoFit/>
          </a:bodyPr>
          <a:lstStyle/>
          <a:p>
            <a:pPr marL="645160" lvl="1" indent="-322580" defTabSz="857250">
              <a:lnSpc>
                <a:spcPts val="4186"/>
              </a:lnSpc>
              <a:buFont typeface="Arial"/>
              <a:buChar char="•"/>
              <a:defRPr/>
            </a:pPr>
            <a:r>
              <a:rPr lang="en-US" sz="2950" b="1">
                <a:solidFill>
                  <a:srgbClr val="000000"/>
                </a:solidFill>
                <a:latin typeface="Calibri"/>
                <a:ea typeface="Calibri"/>
                <a:cs typeface="Calibri"/>
              </a:rPr>
              <a:t>Patience is Essential</a:t>
            </a:r>
          </a:p>
          <a:p>
            <a:pPr marL="645160" lvl="1" indent="-322580" defTabSz="857250">
              <a:lnSpc>
                <a:spcPts val="4186"/>
              </a:lnSpc>
              <a:buFont typeface="Arial"/>
              <a:buChar char="•"/>
              <a:defRPr/>
            </a:pPr>
            <a:r>
              <a:rPr lang="en-US" sz="2950" b="1">
                <a:solidFill>
                  <a:srgbClr val="000000"/>
                </a:solidFill>
                <a:latin typeface="Calibri"/>
                <a:ea typeface="Calibri"/>
                <a:cs typeface="Calibri"/>
              </a:rPr>
              <a:t>Consistency is key</a:t>
            </a:r>
          </a:p>
          <a:p>
            <a:pPr marL="645160" lvl="1" indent="-322580" defTabSz="857250">
              <a:lnSpc>
                <a:spcPts val="4186"/>
              </a:lnSpc>
              <a:buFont typeface="Arial"/>
              <a:buChar char="•"/>
              <a:defRPr/>
            </a:pPr>
            <a:r>
              <a:rPr lang="en-US" sz="2950" b="1">
                <a:solidFill>
                  <a:srgbClr val="000000"/>
                </a:solidFill>
                <a:latin typeface="Calibri"/>
                <a:ea typeface="Calibri"/>
                <a:cs typeface="Calibri"/>
              </a:rPr>
              <a:t>Explore Alternatives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4E5F83"/>
        </a:solidFill>
        <a:effectLst/>
      </p:bgPr>
    </p:bg>
    <p:spTree>
      <p:nvGrpSpPr>
        <p:cNvPr id="1" name=""/>
        <p:cNvGrpSpPr/>
        <p:nvPr/>
      </p:nvGrpSpPr>
      <p:grpSpPr>
        <a:xfrm>
          <a:off x="0" y="0"/>
          <a:ext cx="0" cy="0"/>
          <a:chOff x="0" y="0"/>
          <a:chExt cx="0" cy="0"/>
        </a:xfrm>
      </p:grpSpPr>
      <p:grpSp>
        <p:nvGrpSpPr>
          <p:cNvPr id="2" name="Group 2"/>
          <p:cNvGrpSpPr/>
          <p:nvPr/>
        </p:nvGrpSpPr>
        <p:grpSpPr>
          <a:xfrm>
            <a:off x="3695624" y="174310"/>
            <a:ext cx="5330598" cy="6509380"/>
            <a:chOff x="0" y="0"/>
            <a:chExt cx="7581294" cy="9257786"/>
          </a:xfrm>
        </p:grpSpPr>
        <p:sp>
          <p:nvSpPr>
            <p:cNvPr id="3" name="Freeform 3"/>
            <p:cNvSpPr/>
            <p:nvPr/>
          </p:nvSpPr>
          <p:spPr>
            <a:xfrm>
              <a:off x="0" y="0"/>
              <a:ext cx="3713121" cy="4524346"/>
            </a:xfrm>
            <a:custGeom>
              <a:avLst/>
              <a:gdLst/>
              <a:ahLst/>
              <a:cxnLst/>
              <a:rect l="l" t="t" r="r" b="b"/>
              <a:pathLst>
                <a:path w="3713121" h="4524346">
                  <a:moveTo>
                    <a:pt x="0" y="0"/>
                  </a:moveTo>
                  <a:lnTo>
                    <a:pt x="3713121" y="0"/>
                  </a:lnTo>
                  <a:lnTo>
                    <a:pt x="3713121" y="4524346"/>
                  </a:lnTo>
                  <a:lnTo>
                    <a:pt x="0" y="4524346"/>
                  </a:lnTo>
                  <a:lnTo>
                    <a:pt x="0" y="0"/>
                  </a:lnTo>
                  <a:close/>
                </a:path>
              </a:pathLst>
            </a:custGeom>
            <a:blipFill>
              <a:blip r:embed="rId3"/>
              <a:stretch>
                <a:fillRect/>
              </a:stretch>
            </a:blipFill>
            <a:ln w="38100" cap="sq">
              <a:solidFill>
                <a:srgbClr val="322B2D"/>
              </a:solidFill>
              <a:prstDash val="solid"/>
              <a:miter/>
            </a:ln>
          </p:spPr>
          <p:txBody>
            <a:bodyPr/>
            <a:lstStyle/>
            <a:p>
              <a:pPr defTabSz="857250">
                <a:defRPr/>
              </a:pPr>
              <a:endParaRPr lang="en-US" sz="1688">
                <a:solidFill>
                  <a:prstClr val="black"/>
                </a:solidFill>
                <a:latin typeface="Calibri"/>
              </a:endParaRPr>
            </a:p>
          </p:txBody>
        </p:sp>
        <p:sp>
          <p:nvSpPr>
            <p:cNvPr id="4" name="Freeform 4"/>
            <p:cNvSpPr/>
            <p:nvPr/>
          </p:nvSpPr>
          <p:spPr>
            <a:xfrm>
              <a:off x="3837942" y="0"/>
              <a:ext cx="3743352" cy="4552319"/>
            </a:xfrm>
            <a:custGeom>
              <a:avLst/>
              <a:gdLst/>
              <a:ahLst/>
              <a:cxnLst/>
              <a:rect l="l" t="t" r="r" b="b"/>
              <a:pathLst>
                <a:path w="3743352" h="4552319">
                  <a:moveTo>
                    <a:pt x="0" y="0"/>
                  </a:moveTo>
                  <a:lnTo>
                    <a:pt x="3743352" y="0"/>
                  </a:lnTo>
                  <a:lnTo>
                    <a:pt x="3743352" y="4552319"/>
                  </a:lnTo>
                  <a:lnTo>
                    <a:pt x="0" y="4552319"/>
                  </a:lnTo>
                  <a:lnTo>
                    <a:pt x="0" y="0"/>
                  </a:lnTo>
                  <a:close/>
                </a:path>
              </a:pathLst>
            </a:custGeom>
            <a:blipFill>
              <a:blip r:embed="rId4"/>
              <a:stretch>
                <a:fillRect/>
              </a:stretch>
            </a:blipFill>
            <a:ln w="38100" cap="sq">
              <a:solidFill>
                <a:srgbClr val="322B2D"/>
              </a:solidFill>
              <a:prstDash val="solid"/>
              <a:miter/>
            </a:ln>
          </p:spPr>
          <p:txBody>
            <a:bodyPr/>
            <a:lstStyle/>
            <a:p>
              <a:pPr defTabSz="857250">
                <a:defRPr/>
              </a:pPr>
              <a:endParaRPr lang="en-US" sz="1688">
                <a:solidFill>
                  <a:prstClr val="black"/>
                </a:solidFill>
                <a:latin typeface="Calibri"/>
              </a:endParaRPr>
            </a:p>
          </p:txBody>
        </p:sp>
        <p:sp>
          <p:nvSpPr>
            <p:cNvPr id="5" name="Freeform 5"/>
            <p:cNvSpPr/>
            <p:nvPr/>
          </p:nvSpPr>
          <p:spPr>
            <a:xfrm>
              <a:off x="0" y="4746669"/>
              <a:ext cx="3713121" cy="4511117"/>
            </a:xfrm>
            <a:custGeom>
              <a:avLst/>
              <a:gdLst/>
              <a:ahLst/>
              <a:cxnLst/>
              <a:rect l="l" t="t" r="r" b="b"/>
              <a:pathLst>
                <a:path w="3713121" h="4511117">
                  <a:moveTo>
                    <a:pt x="0" y="0"/>
                  </a:moveTo>
                  <a:lnTo>
                    <a:pt x="3713121" y="0"/>
                  </a:lnTo>
                  <a:lnTo>
                    <a:pt x="3713121" y="4511117"/>
                  </a:lnTo>
                  <a:lnTo>
                    <a:pt x="0" y="4511117"/>
                  </a:lnTo>
                  <a:lnTo>
                    <a:pt x="0" y="0"/>
                  </a:lnTo>
                  <a:close/>
                </a:path>
              </a:pathLst>
            </a:custGeom>
            <a:blipFill>
              <a:blip r:embed="rId5"/>
              <a:stretch>
                <a:fillRect/>
              </a:stretch>
            </a:blipFill>
            <a:ln w="38100" cap="sq">
              <a:solidFill>
                <a:srgbClr val="322B2D"/>
              </a:solidFill>
              <a:prstDash val="solid"/>
              <a:miter/>
            </a:ln>
          </p:spPr>
          <p:txBody>
            <a:bodyPr/>
            <a:lstStyle/>
            <a:p>
              <a:pPr defTabSz="857250">
                <a:defRPr/>
              </a:pPr>
              <a:endParaRPr lang="en-US" sz="1688">
                <a:solidFill>
                  <a:prstClr val="black"/>
                </a:solidFill>
                <a:latin typeface="Calibri"/>
              </a:endParaRPr>
            </a:p>
          </p:txBody>
        </p:sp>
        <p:sp>
          <p:nvSpPr>
            <p:cNvPr id="6" name="Freeform 6"/>
            <p:cNvSpPr/>
            <p:nvPr/>
          </p:nvSpPr>
          <p:spPr>
            <a:xfrm>
              <a:off x="3896298" y="4746669"/>
              <a:ext cx="3684997" cy="4511117"/>
            </a:xfrm>
            <a:custGeom>
              <a:avLst/>
              <a:gdLst/>
              <a:ahLst/>
              <a:cxnLst/>
              <a:rect l="l" t="t" r="r" b="b"/>
              <a:pathLst>
                <a:path w="3684997" h="4511117">
                  <a:moveTo>
                    <a:pt x="0" y="0"/>
                  </a:moveTo>
                  <a:lnTo>
                    <a:pt x="3684996" y="0"/>
                  </a:lnTo>
                  <a:lnTo>
                    <a:pt x="3684996" y="4511117"/>
                  </a:lnTo>
                  <a:lnTo>
                    <a:pt x="0" y="4511117"/>
                  </a:lnTo>
                  <a:lnTo>
                    <a:pt x="0" y="0"/>
                  </a:lnTo>
                  <a:close/>
                </a:path>
              </a:pathLst>
            </a:custGeom>
            <a:blipFill>
              <a:blip r:embed="rId6"/>
              <a:stretch>
                <a:fillRect/>
              </a:stretch>
            </a:blipFill>
            <a:ln w="38100" cap="sq">
              <a:solidFill>
                <a:srgbClr val="322B2D"/>
              </a:solidFill>
              <a:prstDash val="solid"/>
              <a:miter/>
            </a:ln>
          </p:spPr>
          <p:txBody>
            <a:bodyPr/>
            <a:lstStyle/>
            <a:p>
              <a:pPr defTabSz="857250">
                <a:defRPr/>
              </a:pPr>
              <a:endParaRPr lang="en-US" sz="1688">
                <a:solidFill>
                  <a:prstClr val="black"/>
                </a:solidFill>
                <a:latin typeface="Calibri"/>
              </a:endParaRPr>
            </a:p>
          </p:txBody>
        </p:sp>
      </p:grpSp>
      <p:grpSp>
        <p:nvGrpSpPr>
          <p:cNvPr id="7" name="Group 7"/>
          <p:cNvGrpSpPr/>
          <p:nvPr/>
        </p:nvGrpSpPr>
        <p:grpSpPr>
          <a:xfrm>
            <a:off x="495278" y="1"/>
            <a:ext cx="2571543" cy="2951249"/>
            <a:chOff x="0" y="0"/>
            <a:chExt cx="3657306" cy="4197332"/>
          </a:xfrm>
        </p:grpSpPr>
        <p:sp>
          <p:nvSpPr>
            <p:cNvPr id="8" name="Freeform 8"/>
            <p:cNvSpPr/>
            <p:nvPr/>
          </p:nvSpPr>
          <p:spPr>
            <a:xfrm>
              <a:off x="0" y="0"/>
              <a:ext cx="3657306" cy="4197332"/>
            </a:xfrm>
            <a:custGeom>
              <a:avLst/>
              <a:gdLst/>
              <a:ahLst/>
              <a:cxnLst/>
              <a:rect l="l" t="t" r="r" b="b"/>
              <a:pathLst>
                <a:path w="3657306" h="4197332">
                  <a:moveTo>
                    <a:pt x="0" y="0"/>
                  </a:moveTo>
                  <a:lnTo>
                    <a:pt x="3657306" y="0"/>
                  </a:lnTo>
                  <a:lnTo>
                    <a:pt x="3657306" y="4197332"/>
                  </a:lnTo>
                  <a:lnTo>
                    <a:pt x="0" y="4197332"/>
                  </a:lnTo>
                  <a:lnTo>
                    <a:pt x="0" y="0"/>
                  </a:lnTo>
                  <a:close/>
                </a:path>
              </a:pathLst>
            </a:custGeom>
            <a:blipFill>
              <a:blip r:embed="rId7">
                <a:extLst>
                  <a:ext uri="{96DAC541-7B7A-43D3-8B79-37D633B846F1}">
                    <asvg:svgBlip xmlns:asvg="http://schemas.microsoft.com/office/drawing/2016/SVG/main" r:embed="rId8"/>
                  </a:ext>
                </a:extLst>
              </a:blip>
              <a:stretch>
                <a:fillRect l="-5922" r="-5922"/>
              </a:stretch>
            </a:blipFill>
          </p:spPr>
          <p:txBody>
            <a:bodyPr/>
            <a:lstStyle/>
            <a:p>
              <a:pPr defTabSz="857250">
                <a:defRPr/>
              </a:pPr>
              <a:endParaRPr lang="en-US" sz="1688">
                <a:solidFill>
                  <a:prstClr val="black"/>
                </a:solidFill>
                <a:latin typeface="Calibri"/>
              </a:endParaRPr>
            </a:p>
          </p:txBody>
        </p:sp>
        <p:sp>
          <p:nvSpPr>
            <p:cNvPr id="9" name="TextBox 9"/>
            <p:cNvSpPr txBox="1"/>
            <p:nvPr/>
          </p:nvSpPr>
          <p:spPr>
            <a:xfrm>
              <a:off x="294261" y="2339896"/>
              <a:ext cx="3068782" cy="920777"/>
            </a:xfrm>
            <a:prstGeom prst="rect">
              <a:avLst/>
            </a:prstGeom>
          </p:spPr>
          <p:txBody>
            <a:bodyPr lIns="0" tIns="0" rIns="0" bIns="0" rtlCol="0" anchor="t">
              <a:spAutoFit/>
            </a:bodyPr>
            <a:lstStyle/>
            <a:p>
              <a:pPr algn="ctr" defTabSz="857250">
                <a:lnSpc>
                  <a:spcPts val="2643"/>
                </a:lnSpc>
                <a:defRPr/>
              </a:pPr>
              <a:r>
                <a:rPr lang="en-US" sz="1887" b="1">
                  <a:solidFill>
                    <a:srgbClr val="000000"/>
                  </a:solidFill>
                  <a:latin typeface="Calibri"/>
                  <a:ea typeface="Calibri"/>
                  <a:cs typeface="Calibri"/>
                  <a:sym typeface="Calibri (MS) Bold"/>
                </a:rPr>
                <a:t>Wrap-Up Module </a:t>
              </a:r>
            </a:p>
            <a:p>
              <a:pPr algn="ctr" defTabSz="857250">
                <a:lnSpc>
                  <a:spcPts val="2643"/>
                </a:lnSpc>
                <a:spcBef>
                  <a:spcPct val="0"/>
                </a:spcBef>
                <a:defRPr/>
              </a:pPr>
              <a:r>
                <a:rPr lang="en-US" sz="1887" b="1">
                  <a:solidFill>
                    <a:srgbClr val="000000"/>
                  </a:solidFill>
                  <a:latin typeface="Calibri"/>
                  <a:ea typeface="Calibri"/>
                  <a:cs typeface="Calibri"/>
                  <a:sym typeface="Calibri (MS) Bold"/>
                </a:rPr>
                <a:t>Discussion Questions</a:t>
              </a:r>
            </a:p>
          </p:txBody>
        </p:sp>
      </p:grpSp>
      <p:sp>
        <p:nvSpPr>
          <p:cNvPr id="10" name="Freeform 10"/>
          <p:cNvSpPr/>
          <p:nvPr/>
        </p:nvSpPr>
        <p:spPr>
          <a:xfrm>
            <a:off x="86441" y="3063526"/>
            <a:ext cx="3303400" cy="3620165"/>
          </a:xfrm>
          <a:custGeom>
            <a:avLst/>
            <a:gdLst/>
            <a:ahLst/>
            <a:cxnLst/>
            <a:rect l="l" t="t" r="r" b="b"/>
            <a:pathLst>
              <a:path w="3523627" h="3861509">
                <a:moveTo>
                  <a:pt x="0" y="0"/>
                </a:moveTo>
                <a:lnTo>
                  <a:pt x="3523627" y="0"/>
                </a:lnTo>
                <a:lnTo>
                  <a:pt x="3523627" y="3861509"/>
                </a:lnTo>
                <a:lnTo>
                  <a:pt x="0" y="38615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857250">
              <a:defRPr/>
            </a:pPr>
            <a:endParaRPr lang="en-US" sz="1688">
              <a:solidFill>
                <a:prstClr val="black"/>
              </a:solidFill>
              <a:latin typeface="Calibri"/>
            </a:endParaRPr>
          </a:p>
        </p:txBody>
      </p:sp>
      <p:sp>
        <p:nvSpPr>
          <p:cNvPr id="11" name="TextBox 11"/>
          <p:cNvSpPr txBox="1"/>
          <p:nvPr/>
        </p:nvSpPr>
        <p:spPr>
          <a:xfrm>
            <a:off x="337747" y="3602770"/>
            <a:ext cx="2696372" cy="2676374"/>
          </a:xfrm>
          <a:prstGeom prst="rect">
            <a:avLst/>
          </a:prstGeom>
        </p:spPr>
        <p:txBody>
          <a:bodyPr lIns="0" tIns="0" rIns="0" bIns="0" rtlCol="0" anchor="t">
            <a:spAutoFit/>
          </a:bodyPr>
          <a:lstStyle/>
          <a:p>
            <a:pPr marL="323327" lvl="1" indent="-161663" defTabSz="857250">
              <a:lnSpc>
                <a:spcPts val="2096"/>
              </a:lnSpc>
              <a:buFont typeface="Arial"/>
              <a:buChar char="•"/>
              <a:defRPr/>
            </a:pPr>
            <a:r>
              <a:rPr lang="en-US" sz="1497" b="1">
                <a:solidFill>
                  <a:srgbClr val="000000"/>
                </a:solidFill>
                <a:latin typeface="Calibri"/>
                <a:ea typeface="Calibri"/>
                <a:cs typeface="Calibri"/>
                <a:sym typeface="Calibri (MS) Bold"/>
              </a:rPr>
              <a:t>Which Branch Out topic was most helpful to you as a parent? Why?</a:t>
            </a:r>
          </a:p>
          <a:p>
            <a:pPr defTabSz="857250">
              <a:lnSpc>
                <a:spcPts val="2096"/>
              </a:lnSpc>
              <a:defRPr/>
            </a:pPr>
            <a:endParaRPr lang="en-US" sz="1497" b="1">
              <a:solidFill>
                <a:srgbClr val="000000"/>
              </a:solidFill>
              <a:latin typeface="Calibri"/>
              <a:ea typeface="Calibri"/>
              <a:cs typeface="Calibri"/>
              <a:sym typeface="Calibri (MS) Bold"/>
            </a:endParaRPr>
          </a:p>
          <a:p>
            <a:pPr marL="323327" lvl="1" indent="-161663" defTabSz="857250">
              <a:lnSpc>
                <a:spcPts val="2096"/>
              </a:lnSpc>
              <a:buFont typeface="Arial"/>
              <a:buChar char="•"/>
              <a:defRPr/>
            </a:pPr>
            <a:r>
              <a:rPr lang="en-US" sz="1497" b="1">
                <a:solidFill>
                  <a:srgbClr val="000000"/>
                </a:solidFill>
                <a:latin typeface="Calibri"/>
                <a:ea typeface="Calibri"/>
                <a:cs typeface="Calibri"/>
                <a:sym typeface="Calibri (MS) Bold"/>
              </a:rPr>
              <a:t>Which family situation did you relate to most and why?</a:t>
            </a:r>
          </a:p>
          <a:p>
            <a:pPr defTabSz="857250">
              <a:lnSpc>
                <a:spcPts val="2096"/>
              </a:lnSpc>
              <a:defRPr/>
            </a:pPr>
            <a:endParaRPr lang="en-US" sz="1497" b="1">
              <a:solidFill>
                <a:srgbClr val="000000"/>
              </a:solidFill>
              <a:latin typeface="Calibri"/>
              <a:ea typeface="Calibri"/>
              <a:cs typeface="Calibri"/>
              <a:sym typeface="Calibri (MS) Bold"/>
            </a:endParaRPr>
          </a:p>
          <a:p>
            <a:pPr marL="323327" lvl="1" indent="-161663" defTabSz="857250">
              <a:lnSpc>
                <a:spcPts val="2096"/>
              </a:lnSpc>
              <a:buFont typeface="Arial"/>
              <a:buChar char="•"/>
              <a:defRPr/>
            </a:pPr>
            <a:r>
              <a:rPr lang="en-US" sz="1497" b="1">
                <a:solidFill>
                  <a:srgbClr val="000000"/>
                </a:solidFill>
                <a:latin typeface="Calibri"/>
                <a:ea typeface="Calibri"/>
                <a:cs typeface="Calibri"/>
                <a:sym typeface="Calibri (MS) Bold"/>
              </a:rPr>
              <a:t>What strategies or skills from Branch Out will help you achieve your family goals?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4E5F83"/>
        </a:solidFill>
        <a:effectLst/>
      </p:bgPr>
    </p:bg>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64" r="-6264"/>
            </a:stretch>
          </a:blipFill>
        </p:spPr>
        <p:txBody>
          <a:bodyPr/>
          <a:lstStyle/>
          <a:p>
            <a:pPr defTabSz="857250">
              <a:defRPr/>
            </a:pPr>
            <a:endParaRPr lang="en-US" sz="1688">
              <a:solidFill>
                <a:prstClr val="black"/>
              </a:solidFill>
              <a:latin typeface="Calibri"/>
            </a:endParaRPr>
          </a:p>
        </p:txBody>
      </p:sp>
      <p:sp>
        <p:nvSpPr>
          <p:cNvPr id="3" name="Freeform 3"/>
          <p:cNvSpPr/>
          <p:nvPr/>
        </p:nvSpPr>
        <p:spPr>
          <a:xfrm>
            <a:off x="0" y="185234"/>
            <a:ext cx="3046519" cy="1873609"/>
          </a:xfrm>
          <a:custGeom>
            <a:avLst/>
            <a:gdLst/>
            <a:ahLst/>
            <a:cxnLst/>
            <a:rect l="l" t="t" r="r" b="b"/>
            <a:pathLst>
              <a:path w="3249620" h="1998516">
                <a:moveTo>
                  <a:pt x="0" y="0"/>
                </a:moveTo>
                <a:lnTo>
                  <a:pt x="3249620" y="0"/>
                </a:lnTo>
                <a:lnTo>
                  <a:pt x="3249620" y="1998516"/>
                </a:lnTo>
                <a:lnTo>
                  <a:pt x="0" y="19985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4" name="Freeform 4"/>
          <p:cNvSpPr/>
          <p:nvPr/>
        </p:nvSpPr>
        <p:spPr>
          <a:xfrm>
            <a:off x="0" y="3005330"/>
            <a:ext cx="2836014" cy="1744148"/>
          </a:xfrm>
          <a:custGeom>
            <a:avLst/>
            <a:gdLst/>
            <a:ahLst/>
            <a:cxnLst/>
            <a:rect l="l" t="t" r="r" b="b"/>
            <a:pathLst>
              <a:path w="3025082" h="1860425">
                <a:moveTo>
                  <a:pt x="0" y="0"/>
                </a:moveTo>
                <a:lnTo>
                  <a:pt x="3025082" y="0"/>
                </a:lnTo>
                <a:lnTo>
                  <a:pt x="3025082" y="1860425"/>
                </a:lnTo>
                <a:lnTo>
                  <a:pt x="0" y="18604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5" name="Freeform 5"/>
          <p:cNvSpPr/>
          <p:nvPr/>
        </p:nvSpPr>
        <p:spPr>
          <a:xfrm>
            <a:off x="6307986" y="418944"/>
            <a:ext cx="2836014" cy="1744148"/>
          </a:xfrm>
          <a:custGeom>
            <a:avLst/>
            <a:gdLst/>
            <a:ahLst/>
            <a:cxnLst/>
            <a:rect l="l" t="t" r="r" b="b"/>
            <a:pathLst>
              <a:path w="3025082" h="1860425">
                <a:moveTo>
                  <a:pt x="0" y="0"/>
                </a:moveTo>
                <a:lnTo>
                  <a:pt x="3025082" y="0"/>
                </a:lnTo>
                <a:lnTo>
                  <a:pt x="3025082" y="1860426"/>
                </a:lnTo>
                <a:lnTo>
                  <a:pt x="0" y="18604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defRPr/>
            </a:pPr>
            <a:endParaRPr lang="en-US" sz="1688">
              <a:solidFill>
                <a:prstClr val="black"/>
              </a:solidFill>
              <a:latin typeface="Calibri"/>
            </a:endParaRPr>
          </a:p>
        </p:txBody>
      </p:sp>
      <p:sp>
        <p:nvSpPr>
          <p:cNvPr id="6" name="Freeform 6"/>
          <p:cNvSpPr/>
          <p:nvPr/>
        </p:nvSpPr>
        <p:spPr>
          <a:xfrm>
            <a:off x="6566001" y="2398803"/>
            <a:ext cx="2508807" cy="3669798"/>
          </a:xfrm>
          <a:custGeom>
            <a:avLst/>
            <a:gdLst/>
            <a:ahLst/>
            <a:cxnLst/>
            <a:rect l="l" t="t" r="r" b="b"/>
            <a:pathLst>
              <a:path w="2676061" h="3914451">
                <a:moveTo>
                  <a:pt x="0" y="0"/>
                </a:moveTo>
                <a:lnTo>
                  <a:pt x="2676061" y="0"/>
                </a:lnTo>
                <a:lnTo>
                  <a:pt x="2676061" y="3914451"/>
                </a:lnTo>
                <a:lnTo>
                  <a:pt x="0" y="39144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857250">
              <a:defRPr/>
            </a:pPr>
            <a:endParaRPr lang="en-US" sz="1688">
              <a:solidFill>
                <a:prstClr val="black"/>
              </a:solidFill>
              <a:latin typeface="Calibri"/>
            </a:endParaRPr>
          </a:p>
        </p:txBody>
      </p:sp>
      <p:sp>
        <p:nvSpPr>
          <p:cNvPr id="7" name="TextBox 7"/>
          <p:cNvSpPr txBox="1"/>
          <p:nvPr/>
        </p:nvSpPr>
        <p:spPr>
          <a:xfrm>
            <a:off x="6776560" y="2091656"/>
            <a:ext cx="2298248" cy="3365665"/>
          </a:xfrm>
          <a:prstGeom prst="rect">
            <a:avLst/>
          </a:prstGeom>
        </p:spPr>
        <p:txBody>
          <a:bodyPr lIns="0" tIns="0" rIns="0" bIns="0" rtlCol="0" anchor="t">
            <a:spAutoFit/>
          </a:bodyPr>
          <a:lstStyle/>
          <a:p>
            <a:pPr defTabSz="857250">
              <a:lnSpc>
                <a:spcPts val="2359"/>
              </a:lnSpc>
              <a:defRPr/>
            </a:pPr>
            <a:endParaRPr sz="1688">
              <a:solidFill>
                <a:prstClr val="black"/>
              </a:solidFill>
              <a:latin typeface="Calibri"/>
              <a:ea typeface="Calibri"/>
              <a:cs typeface="Calibri"/>
            </a:endParaRPr>
          </a:p>
          <a:p>
            <a:pPr defTabSz="857250">
              <a:lnSpc>
                <a:spcPts val="2359"/>
              </a:lnSpc>
              <a:defRPr/>
            </a:pPr>
            <a:endParaRPr sz="1688">
              <a:solidFill>
                <a:prstClr val="black"/>
              </a:solidFill>
              <a:latin typeface="Calibri"/>
              <a:ea typeface="Calibri"/>
              <a:cs typeface="Calibri"/>
            </a:endParaRPr>
          </a:p>
          <a:p>
            <a:pPr defTabSz="857250">
              <a:lnSpc>
                <a:spcPts val="2359"/>
              </a:lnSpc>
              <a:defRPr/>
            </a:pPr>
            <a:r>
              <a:rPr lang="en-US" sz="1685" b="1">
                <a:solidFill>
                  <a:srgbClr val="000000"/>
                </a:solidFill>
                <a:latin typeface="Calibri"/>
                <a:ea typeface="Calibri"/>
                <a:cs typeface="Calibri"/>
                <a:sym typeface="Calibri (MS) Bold"/>
              </a:rPr>
              <a:t>Would anyone like to share a moment when they used a Branch Out strategy and compare it to how they would’ve responded before?</a:t>
            </a:r>
          </a:p>
          <a:p>
            <a:pPr marL="363807" lvl="1" indent="-181904" defTabSz="857250">
              <a:lnSpc>
                <a:spcPts val="2359"/>
              </a:lnSpc>
              <a:buFont typeface="Arial"/>
              <a:buChar char="•"/>
              <a:defRPr/>
            </a:pPr>
            <a:r>
              <a:rPr lang="en-US" sz="1685" b="1">
                <a:solidFill>
                  <a:srgbClr val="000000"/>
                </a:solidFill>
                <a:latin typeface="Calibri"/>
                <a:ea typeface="Calibri"/>
                <a:cs typeface="Calibri"/>
                <a:sym typeface="Calibri (MS) Bold"/>
              </a:rPr>
              <a:t>What was different? How did your child respond?</a:t>
            </a:r>
          </a:p>
        </p:txBody>
      </p:sp>
      <p:sp>
        <p:nvSpPr>
          <p:cNvPr id="8" name="TextBox 8"/>
          <p:cNvSpPr txBox="1"/>
          <p:nvPr/>
        </p:nvSpPr>
        <p:spPr>
          <a:xfrm>
            <a:off x="595058" y="561818"/>
            <a:ext cx="2159736" cy="1111843"/>
          </a:xfrm>
          <a:prstGeom prst="rect">
            <a:avLst/>
          </a:prstGeom>
        </p:spPr>
        <p:txBody>
          <a:bodyPr lIns="0" tIns="0" rIns="0" bIns="0" rtlCol="0" anchor="t">
            <a:spAutoFit/>
          </a:bodyPr>
          <a:lstStyle/>
          <a:p>
            <a:pPr defTabSz="857250">
              <a:lnSpc>
                <a:spcPts val="2228"/>
              </a:lnSpc>
              <a:defRPr/>
            </a:pPr>
            <a:r>
              <a:rPr lang="en-US" sz="1591" b="1">
                <a:solidFill>
                  <a:srgbClr val="000000"/>
                </a:solidFill>
                <a:latin typeface="Calibri"/>
                <a:ea typeface="Calibri"/>
                <a:cs typeface="Calibri"/>
                <a:sym typeface="Calibri (MS) Bold"/>
              </a:rPr>
              <a:t>Have your interactions with your child changed since starting the program?</a:t>
            </a:r>
          </a:p>
        </p:txBody>
      </p:sp>
      <p:sp>
        <p:nvSpPr>
          <p:cNvPr id="9" name="TextBox 9"/>
          <p:cNvSpPr txBox="1"/>
          <p:nvPr/>
        </p:nvSpPr>
        <p:spPr>
          <a:xfrm>
            <a:off x="506627" y="3238008"/>
            <a:ext cx="2185659" cy="1211229"/>
          </a:xfrm>
          <a:prstGeom prst="rect">
            <a:avLst/>
          </a:prstGeom>
        </p:spPr>
        <p:txBody>
          <a:bodyPr lIns="0" tIns="0" rIns="0" bIns="0" rtlCol="0" anchor="t">
            <a:spAutoFit/>
          </a:bodyPr>
          <a:lstStyle/>
          <a:p>
            <a:pPr defTabSz="857250">
              <a:lnSpc>
                <a:spcPts val="2359"/>
              </a:lnSpc>
              <a:defRPr/>
            </a:pPr>
            <a:r>
              <a:rPr lang="en-US" sz="1685" b="1">
                <a:solidFill>
                  <a:srgbClr val="000000"/>
                </a:solidFill>
                <a:latin typeface="Calibri"/>
                <a:ea typeface="Calibri"/>
                <a:cs typeface="Calibri"/>
                <a:sym typeface="Calibri (MS) Bold"/>
              </a:rPr>
              <a:t>Do you notice a difference in how you respond to your child’s behaviors?</a:t>
            </a:r>
          </a:p>
        </p:txBody>
      </p:sp>
      <p:sp>
        <p:nvSpPr>
          <p:cNvPr id="10" name="TextBox 10"/>
          <p:cNvSpPr txBox="1"/>
          <p:nvPr/>
        </p:nvSpPr>
        <p:spPr>
          <a:xfrm>
            <a:off x="6828908" y="724934"/>
            <a:ext cx="2245900" cy="903452"/>
          </a:xfrm>
          <a:prstGeom prst="rect">
            <a:avLst/>
          </a:prstGeom>
        </p:spPr>
        <p:txBody>
          <a:bodyPr lIns="0" tIns="0" rIns="0" bIns="0" rtlCol="0" anchor="t">
            <a:spAutoFit/>
          </a:bodyPr>
          <a:lstStyle/>
          <a:p>
            <a:pPr defTabSz="857250">
              <a:lnSpc>
                <a:spcPts val="2359"/>
              </a:lnSpc>
              <a:defRPr/>
            </a:pPr>
            <a:r>
              <a:rPr lang="en-US" sz="1685" b="1">
                <a:solidFill>
                  <a:srgbClr val="000000"/>
                </a:solidFill>
                <a:latin typeface="Calibri"/>
                <a:ea typeface="Calibri"/>
                <a:cs typeface="Calibri"/>
                <a:sym typeface="Calibri (MS) Bold"/>
              </a:rPr>
              <a:t>Do you notice a difference in how your child responds to you?</a:t>
            </a:r>
          </a:p>
        </p:txBody>
      </p:sp>
      <p:pic>
        <p:nvPicPr>
          <p:cNvPr id="11" name="Picture 10">
            <a:extLst>
              <a:ext uri="{FF2B5EF4-FFF2-40B4-BE49-F238E27FC236}">
                <a16:creationId xmlns:a16="http://schemas.microsoft.com/office/drawing/2014/main" id="{518512AE-7240-5572-8127-C8AC265327F9}"/>
              </a:ext>
            </a:extLst>
          </p:cNvPr>
          <p:cNvPicPr>
            <a:picLocks noChangeAspect="1"/>
          </p:cNvPicPr>
          <p:nvPr/>
        </p:nvPicPr>
        <p:blipFill>
          <a:blip r:embed="rId8"/>
          <a:stretch>
            <a:fillRect/>
          </a:stretch>
        </p:blipFill>
        <p:spPr>
          <a:xfrm>
            <a:off x="3438626" y="0"/>
            <a:ext cx="2562125" cy="50815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8504" y="1701348"/>
            <a:ext cx="1889789" cy="1385805"/>
          </a:xfrm>
          <a:custGeom>
            <a:avLst/>
            <a:gdLst/>
            <a:ahLst/>
            <a:cxnLst/>
            <a:rect l="l" t="t" r="r" b="b"/>
            <a:pathLst>
              <a:path w="2015775" h="1478192">
                <a:moveTo>
                  <a:pt x="0" y="0"/>
                </a:moveTo>
                <a:lnTo>
                  <a:pt x="2015775" y="0"/>
                </a:lnTo>
                <a:lnTo>
                  <a:pt x="2015775" y="1478192"/>
                </a:lnTo>
                <a:lnTo>
                  <a:pt x="0" y="1478192"/>
                </a:lnTo>
                <a:lnTo>
                  <a:pt x="0" y="0"/>
                </a:lnTo>
                <a:close/>
              </a:path>
            </a:pathLst>
          </a:custGeom>
          <a:blipFill>
            <a:blip r:embed="rId3"/>
            <a:stretch>
              <a:fillRect r="-99188" b="-98889"/>
            </a:stretch>
          </a:blipFill>
          <a:ln w="104775" cap="sq">
            <a:solidFill>
              <a:srgbClr val="AF4047"/>
            </a:solidFill>
            <a:prstDash val="solid"/>
            <a:miter/>
          </a:ln>
        </p:spPr>
        <p:txBody>
          <a:bodyPr/>
          <a:lstStyle/>
          <a:p>
            <a:pPr defTabSz="857277">
              <a:defRPr/>
            </a:pPr>
            <a:endParaRPr lang="en-US" sz="1688" b="1">
              <a:solidFill>
                <a:prstClr val="black"/>
              </a:solidFill>
              <a:latin typeface="Calibri"/>
            </a:endParaRPr>
          </a:p>
        </p:txBody>
      </p:sp>
      <p:sp>
        <p:nvSpPr>
          <p:cNvPr id="3" name="Freeform 3"/>
          <p:cNvSpPr/>
          <p:nvPr/>
        </p:nvSpPr>
        <p:spPr>
          <a:xfrm>
            <a:off x="958504" y="3357563"/>
            <a:ext cx="1889789" cy="1385805"/>
          </a:xfrm>
          <a:custGeom>
            <a:avLst/>
            <a:gdLst/>
            <a:ahLst/>
            <a:cxnLst/>
            <a:rect l="l" t="t" r="r" b="b"/>
            <a:pathLst>
              <a:path w="2071516" h="1472671">
                <a:moveTo>
                  <a:pt x="0" y="0"/>
                </a:moveTo>
                <a:lnTo>
                  <a:pt x="2071516" y="0"/>
                </a:lnTo>
                <a:lnTo>
                  <a:pt x="2071516" y="1472670"/>
                </a:lnTo>
                <a:lnTo>
                  <a:pt x="0" y="1472670"/>
                </a:lnTo>
                <a:lnTo>
                  <a:pt x="0" y="0"/>
                </a:lnTo>
                <a:close/>
              </a:path>
            </a:pathLst>
          </a:custGeom>
          <a:blipFill>
            <a:blip r:embed="rId3"/>
            <a:stretch>
              <a:fillRect t="-104508" r="-98560"/>
            </a:stretch>
          </a:blipFill>
          <a:ln w="104775" cap="sq">
            <a:solidFill>
              <a:srgbClr val="AF4047"/>
            </a:solidFill>
            <a:prstDash val="solid"/>
            <a:miter/>
          </a:ln>
        </p:spPr>
        <p:txBody>
          <a:bodyPr/>
          <a:lstStyle/>
          <a:p>
            <a:pPr defTabSz="857277">
              <a:defRPr/>
            </a:pPr>
            <a:endParaRPr lang="en-US" sz="1688" b="1">
              <a:solidFill>
                <a:prstClr val="black"/>
              </a:solidFill>
              <a:latin typeface="Calibri"/>
            </a:endParaRPr>
          </a:p>
        </p:txBody>
      </p:sp>
      <p:sp>
        <p:nvSpPr>
          <p:cNvPr id="4" name="Freeform 4"/>
          <p:cNvSpPr/>
          <p:nvPr/>
        </p:nvSpPr>
        <p:spPr>
          <a:xfrm>
            <a:off x="958504" y="5007867"/>
            <a:ext cx="1889789" cy="1385805"/>
          </a:xfrm>
          <a:custGeom>
            <a:avLst/>
            <a:gdLst/>
            <a:ahLst/>
            <a:cxnLst/>
            <a:rect l="l" t="t" r="r" b="b"/>
            <a:pathLst>
              <a:path w="2071516" h="1535508">
                <a:moveTo>
                  <a:pt x="0" y="0"/>
                </a:moveTo>
                <a:lnTo>
                  <a:pt x="2071516" y="0"/>
                </a:lnTo>
                <a:lnTo>
                  <a:pt x="2071516" y="1535508"/>
                </a:lnTo>
                <a:lnTo>
                  <a:pt x="0" y="1535508"/>
                </a:lnTo>
                <a:lnTo>
                  <a:pt x="0" y="0"/>
                </a:lnTo>
                <a:close/>
              </a:path>
            </a:pathLst>
          </a:custGeom>
          <a:blipFill>
            <a:blip r:embed="rId3"/>
            <a:stretch>
              <a:fillRect l="-101925" t="-99463"/>
            </a:stretch>
          </a:blipFill>
          <a:ln w="104775" cap="sq">
            <a:solidFill>
              <a:srgbClr val="AF4047"/>
            </a:solidFill>
            <a:prstDash val="solid"/>
            <a:miter/>
          </a:ln>
        </p:spPr>
        <p:txBody>
          <a:bodyPr/>
          <a:lstStyle/>
          <a:p>
            <a:pPr defTabSz="857277">
              <a:defRPr/>
            </a:pPr>
            <a:endParaRPr lang="en-US" sz="1688" b="1">
              <a:solidFill>
                <a:prstClr val="black"/>
              </a:solidFill>
              <a:latin typeface="Calibri"/>
            </a:endParaRPr>
          </a:p>
        </p:txBody>
      </p:sp>
      <p:sp>
        <p:nvSpPr>
          <p:cNvPr id="5" name="Freeform 5"/>
          <p:cNvSpPr/>
          <p:nvPr/>
        </p:nvSpPr>
        <p:spPr>
          <a:xfrm>
            <a:off x="110298" y="1213846"/>
            <a:ext cx="9033703" cy="203258"/>
          </a:xfrm>
          <a:custGeom>
            <a:avLst/>
            <a:gdLst/>
            <a:ahLst/>
            <a:cxnLst/>
            <a:rect l="l" t="t" r="r" b="b"/>
            <a:pathLst>
              <a:path w="9635950" h="216809">
                <a:moveTo>
                  <a:pt x="0" y="0"/>
                </a:moveTo>
                <a:lnTo>
                  <a:pt x="9635950" y="0"/>
                </a:lnTo>
                <a:lnTo>
                  <a:pt x="9635950" y="216809"/>
                </a:lnTo>
                <a:lnTo>
                  <a:pt x="0" y="2168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77">
              <a:defRPr/>
            </a:pPr>
            <a:endParaRPr lang="en-US" sz="1688" b="1">
              <a:solidFill>
                <a:prstClr val="black"/>
              </a:solidFill>
              <a:latin typeface="Calibri"/>
            </a:endParaRPr>
          </a:p>
        </p:txBody>
      </p:sp>
      <p:sp>
        <p:nvSpPr>
          <p:cNvPr id="6" name="TextBox 6"/>
          <p:cNvSpPr txBox="1"/>
          <p:nvPr/>
        </p:nvSpPr>
        <p:spPr>
          <a:xfrm>
            <a:off x="228600" y="228540"/>
            <a:ext cx="8677656" cy="866969"/>
          </a:xfrm>
          <a:prstGeom prst="rect">
            <a:avLst/>
          </a:prstGeom>
        </p:spPr>
        <p:txBody>
          <a:bodyPr wrap="square" lIns="0" tIns="0" rIns="0" bIns="0" rtlCol="0" anchor="t">
            <a:spAutoFit/>
          </a:bodyPr>
          <a:lstStyle/>
          <a:p>
            <a:pPr algn="ctr" defTabSz="857277">
              <a:lnSpc>
                <a:spcPts val="7215"/>
              </a:lnSpc>
              <a:spcBef>
                <a:spcPct val="0"/>
              </a:spcBef>
              <a:defRPr/>
            </a:pPr>
            <a:r>
              <a:rPr lang="en-US" sz="5153" b="1">
                <a:solidFill>
                  <a:srgbClr val="303B71"/>
                </a:solidFill>
                <a:latin typeface="Calibri (MS) Bold"/>
              </a:rPr>
              <a:t>Additional Thrive Programs</a:t>
            </a:r>
          </a:p>
        </p:txBody>
      </p:sp>
      <p:sp>
        <p:nvSpPr>
          <p:cNvPr id="7" name="TextBox 7"/>
          <p:cNvSpPr txBox="1"/>
          <p:nvPr/>
        </p:nvSpPr>
        <p:spPr>
          <a:xfrm>
            <a:off x="3169982" y="2088355"/>
            <a:ext cx="4803170" cy="595676"/>
          </a:xfrm>
          <a:prstGeom prst="rect">
            <a:avLst/>
          </a:prstGeom>
        </p:spPr>
        <p:txBody>
          <a:bodyPr lIns="0" tIns="0" rIns="0" bIns="0" rtlCol="0" anchor="t">
            <a:spAutoFit/>
          </a:bodyPr>
          <a:lstStyle/>
          <a:p>
            <a:pPr marL="363818" lvl="1" indent="-181910" defTabSz="857277">
              <a:lnSpc>
                <a:spcPts val="2359"/>
              </a:lnSpc>
              <a:buFont typeface="Arial"/>
              <a:buChar char="•"/>
              <a:defRPr/>
            </a:pPr>
            <a:r>
              <a:rPr lang="en-US" sz="1685" b="1">
                <a:solidFill>
                  <a:srgbClr val="303B71"/>
                </a:solidFill>
                <a:latin typeface="Calibri"/>
                <a:ea typeface="Calibri"/>
                <a:cs typeface="Calibri"/>
              </a:rPr>
              <a:t>Take Root is available for parents and caregivers of children who are between 0 and 3 years old.</a:t>
            </a:r>
          </a:p>
        </p:txBody>
      </p:sp>
      <p:sp>
        <p:nvSpPr>
          <p:cNvPr id="8" name="TextBox 8"/>
          <p:cNvSpPr txBox="1"/>
          <p:nvPr/>
        </p:nvSpPr>
        <p:spPr>
          <a:xfrm>
            <a:off x="3169983" y="3673939"/>
            <a:ext cx="5059787" cy="595676"/>
          </a:xfrm>
          <a:prstGeom prst="rect">
            <a:avLst/>
          </a:prstGeom>
        </p:spPr>
        <p:txBody>
          <a:bodyPr lIns="0" tIns="0" rIns="0" bIns="0" rtlCol="0" anchor="t">
            <a:spAutoFit/>
          </a:bodyPr>
          <a:lstStyle/>
          <a:p>
            <a:pPr marL="363818" lvl="1" indent="-181910" defTabSz="857277">
              <a:lnSpc>
                <a:spcPts val="2359"/>
              </a:lnSpc>
              <a:buFont typeface="Arial"/>
              <a:buChar char="•"/>
              <a:defRPr/>
            </a:pPr>
            <a:r>
              <a:rPr lang="en-US" sz="1685" b="1">
                <a:solidFill>
                  <a:srgbClr val="303B71"/>
                </a:solidFill>
                <a:latin typeface="Calibri"/>
                <a:ea typeface="Calibri"/>
                <a:cs typeface="Calibri"/>
              </a:rPr>
              <a:t>Sprout is available for parents and caregivers of children who are between 3 and 5 years old.</a:t>
            </a:r>
          </a:p>
        </p:txBody>
      </p:sp>
      <p:sp>
        <p:nvSpPr>
          <p:cNvPr id="9" name="TextBox 9"/>
          <p:cNvSpPr txBox="1"/>
          <p:nvPr/>
        </p:nvSpPr>
        <p:spPr>
          <a:xfrm>
            <a:off x="3169983" y="5256341"/>
            <a:ext cx="5215827" cy="595676"/>
          </a:xfrm>
          <a:prstGeom prst="rect">
            <a:avLst/>
          </a:prstGeom>
        </p:spPr>
        <p:txBody>
          <a:bodyPr lIns="0" tIns="0" rIns="0" bIns="0" rtlCol="0" anchor="t">
            <a:spAutoFit/>
          </a:bodyPr>
          <a:lstStyle/>
          <a:p>
            <a:pPr marL="363818" lvl="1" indent="-181910" defTabSz="857277">
              <a:lnSpc>
                <a:spcPts val="2359"/>
              </a:lnSpc>
              <a:buFont typeface="Arial"/>
              <a:buChar char="•"/>
              <a:defRPr/>
            </a:pPr>
            <a:r>
              <a:rPr lang="en-US" sz="1685" b="1">
                <a:solidFill>
                  <a:srgbClr val="303B71"/>
                </a:solidFill>
                <a:latin typeface="Calibri"/>
                <a:ea typeface="Calibri"/>
                <a:cs typeface="Calibri"/>
              </a:rPr>
              <a:t>Grow is available for parents and caregivers of children who are between 5 and 10 years old.</a:t>
            </a:r>
          </a:p>
        </p:txBody>
      </p:sp>
      <p:pic>
        <p:nvPicPr>
          <p:cNvPr id="10" name="Picture 9">
            <a:extLst>
              <a:ext uri="{FF2B5EF4-FFF2-40B4-BE49-F238E27FC236}">
                <a16:creationId xmlns:a16="http://schemas.microsoft.com/office/drawing/2014/main" id="{9B900D11-5FD6-A9D9-006D-0C981F597BD6}"/>
              </a:ext>
            </a:extLst>
          </p:cNvPr>
          <p:cNvPicPr>
            <a:picLocks noChangeAspect="1"/>
          </p:cNvPicPr>
          <p:nvPr/>
        </p:nvPicPr>
        <p:blipFill>
          <a:blip r:embed="rId6"/>
          <a:stretch>
            <a:fillRect/>
          </a:stretch>
        </p:blipFill>
        <p:spPr>
          <a:xfrm>
            <a:off x="899503" y="4960613"/>
            <a:ext cx="1983277" cy="1480313"/>
          </a:xfrm>
          <a:prstGeom prst="rect">
            <a:avLst/>
          </a:prstGeom>
        </p:spPr>
      </p:pic>
      <p:pic>
        <p:nvPicPr>
          <p:cNvPr id="12" name="Picture 11">
            <a:extLst>
              <a:ext uri="{FF2B5EF4-FFF2-40B4-BE49-F238E27FC236}">
                <a16:creationId xmlns:a16="http://schemas.microsoft.com/office/drawing/2014/main" id="{D502CE81-B6F4-6F12-2AFA-63CAF1D20014}"/>
              </a:ext>
            </a:extLst>
          </p:cNvPr>
          <p:cNvPicPr>
            <a:picLocks noChangeAspect="1"/>
          </p:cNvPicPr>
          <p:nvPr/>
        </p:nvPicPr>
        <p:blipFill>
          <a:blip r:embed="rId7"/>
          <a:stretch>
            <a:fillRect/>
          </a:stretch>
        </p:blipFill>
        <p:spPr>
          <a:xfrm>
            <a:off x="1031151" y="3429000"/>
            <a:ext cx="1754912" cy="1285875"/>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family sitting on stairs&#10;&#10;AI-generated content may be incorrect.">
            <a:extLst>
              <a:ext uri="{FF2B5EF4-FFF2-40B4-BE49-F238E27FC236}">
                <a16:creationId xmlns:a16="http://schemas.microsoft.com/office/drawing/2014/main" id="{53FF945F-D31B-FA36-5584-2709CC5FE9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0"/>
            <a:ext cx="9143979" cy="685798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2607555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61086" y="2366243"/>
            <a:ext cx="9205086" cy="2936371"/>
          </a:xfrm>
          <a:custGeom>
            <a:avLst/>
            <a:gdLst/>
            <a:ahLst/>
            <a:cxnLst/>
            <a:rect l="l" t="t" r="r" b="b"/>
            <a:pathLst>
              <a:path w="9818758" h="3132129">
                <a:moveTo>
                  <a:pt x="0" y="0"/>
                </a:moveTo>
                <a:lnTo>
                  <a:pt x="9818758" y="0"/>
                </a:lnTo>
                <a:lnTo>
                  <a:pt x="9818758" y="3132129"/>
                </a:lnTo>
                <a:lnTo>
                  <a:pt x="0" y="3132129"/>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3" name="Freeform 3"/>
          <p:cNvSpPr/>
          <p:nvPr/>
        </p:nvSpPr>
        <p:spPr>
          <a:xfrm>
            <a:off x="118166" y="1507802"/>
            <a:ext cx="9025835" cy="146670"/>
          </a:xfrm>
          <a:custGeom>
            <a:avLst/>
            <a:gdLst/>
            <a:ahLst/>
            <a:cxnLst/>
            <a:rect l="l" t="t" r="r" b="b"/>
            <a:pathLst>
              <a:path w="9627557" h="156448">
                <a:moveTo>
                  <a:pt x="0" y="0"/>
                </a:moveTo>
                <a:lnTo>
                  <a:pt x="9627557" y="0"/>
                </a:lnTo>
                <a:lnTo>
                  <a:pt x="9627557" y="156448"/>
                </a:lnTo>
                <a:lnTo>
                  <a:pt x="0" y="156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50"/>
            <a:endParaRPr lang="en-US" sz="1688">
              <a:solidFill>
                <a:prstClr val="black"/>
              </a:solidFill>
              <a:latin typeface="Calibri"/>
            </a:endParaRPr>
          </a:p>
        </p:txBody>
      </p:sp>
      <p:sp>
        <p:nvSpPr>
          <p:cNvPr id="4" name="TextBox 4"/>
          <p:cNvSpPr txBox="1"/>
          <p:nvPr/>
        </p:nvSpPr>
        <p:spPr>
          <a:xfrm>
            <a:off x="3027444" y="498277"/>
            <a:ext cx="3089114" cy="793487"/>
          </a:xfrm>
          <a:prstGeom prst="rect">
            <a:avLst/>
          </a:prstGeom>
        </p:spPr>
        <p:txBody>
          <a:bodyPr lIns="0" tIns="0" rIns="0" bIns="0" rtlCol="0" anchor="t">
            <a:spAutoFit/>
          </a:bodyPr>
          <a:lstStyle/>
          <a:p>
            <a:pPr algn="ctr" defTabSz="857250">
              <a:lnSpc>
                <a:spcPts val="6562"/>
              </a:lnSpc>
              <a:spcBef>
                <a:spcPct val="0"/>
              </a:spcBef>
            </a:pPr>
            <a:r>
              <a:rPr lang="en-US" sz="4687">
                <a:solidFill>
                  <a:srgbClr val="000000"/>
                </a:solidFill>
                <a:latin typeface="Calibri"/>
              </a:rPr>
              <a:t>Expectations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68580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r="-19909" b="-6619"/>
            </a:stretch>
          </a:blipFill>
        </p:spPr>
        <p:txBody>
          <a:bodyPr/>
          <a:lstStyle/>
          <a:p>
            <a:pPr defTabSz="857277">
              <a:defRPr/>
            </a:pPr>
            <a:endParaRPr lang="en-US" sz="1688">
              <a:solidFill>
                <a:prstClr val="black"/>
              </a:solidFill>
              <a:latin typeface="Calibri"/>
            </a:endParaRPr>
          </a:p>
        </p:txBody>
      </p:sp>
      <p:sp>
        <p:nvSpPr>
          <p:cNvPr id="3" name="Freeform 3"/>
          <p:cNvSpPr/>
          <p:nvPr/>
        </p:nvSpPr>
        <p:spPr>
          <a:xfrm>
            <a:off x="158230" y="2060779"/>
            <a:ext cx="3657600" cy="2459736"/>
          </a:xfrm>
          <a:custGeom>
            <a:avLst/>
            <a:gdLst/>
            <a:ahLst/>
            <a:cxnLst/>
            <a:rect l="l" t="t" r="r" b="b"/>
            <a:pathLst>
              <a:path w="3901440" h="2623718">
                <a:moveTo>
                  <a:pt x="0" y="0"/>
                </a:moveTo>
                <a:lnTo>
                  <a:pt x="3901440" y="0"/>
                </a:lnTo>
                <a:lnTo>
                  <a:pt x="3901440" y="2623718"/>
                </a:lnTo>
                <a:lnTo>
                  <a:pt x="0" y="2623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857277">
              <a:defRPr/>
            </a:pPr>
            <a:endParaRPr lang="en-US" sz="1688">
              <a:solidFill>
                <a:prstClr val="black"/>
              </a:solidFill>
              <a:latin typeface="Calibri"/>
            </a:endParaRPr>
          </a:p>
        </p:txBody>
      </p:sp>
      <p:sp>
        <p:nvSpPr>
          <p:cNvPr id="4" name="TextBox 4"/>
          <p:cNvSpPr txBox="1"/>
          <p:nvPr/>
        </p:nvSpPr>
        <p:spPr>
          <a:xfrm>
            <a:off x="460383" y="2164442"/>
            <a:ext cx="2884483" cy="2133276"/>
          </a:xfrm>
          <a:prstGeom prst="rect">
            <a:avLst/>
          </a:prstGeom>
        </p:spPr>
        <p:txBody>
          <a:bodyPr lIns="0" tIns="0" rIns="0" bIns="0" rtlCol="0" anchor="t">
            <a:spAutoFit/>
          </a:bodyPr>
          <a:lstStyle/>
          <a:p>
            <a:pPr algn="ctr" defTabSz="857277">
              <a:lnSpc>
                <a:spcPts val="2835"/>
              </a:lnSpc>
              <a:spcBef>
                <a:spcPct val="0"/>
              </a:spcBef>
              <a:defRPr/>
            </a:pPr>
            <a:r>
              <a:rPr lang="en-US" sz="2000" b="1">
                <a:solidFill>
                  <a:srgbClr val="000000"/>
                </a:solidFill>
                <a:latin typeface="Calibri"/>
                <a:ea typeface="Calibri"/>
                <a:cs typeface="Calibri"/>
              </a:rPr>
              <a:t> Thank you all for your dedication and participation. Every effort you make significantly impacts your child's future success.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E6664CD8-04A4-AA53-3AF2-076A8BFB21C7}"/>
              </a:ext>
            </a:extLst>
          </p:cNvPr>
          <p:cNvGrpSpPr/>
          <p:nvPr/>
        </p:nvGrpSpPr>
        <p:grpSpPr>
          <a:xfrm>
            <a:off x="103154" y="1571625"/>
            <a:ext cx="3755056" cy="3912388"/>
            <a:chOff x="5656168" y="1575485"/>
            <a:chExt cx="4005393" cy="4173214"/>
          </a:xfrm>
        </p:grpSpPr>
        <p:sp>
          <p:nvSpPr>
            <p:cNvPr id="3" name="Freeform 3"/>
            <p:cNvSpPr/>
            <p:nvPr/>
          </p:nvSpPr>
          <p:spPr>
            <a:xfrm>
              <a:off x="5743798" y="1575485"/>
              <a:ext cx="3917763" cy="1472241"/>
            </a:xfrm>
            <a:custGeom>
              <a:avLst/>
              <a:gdLst/>
              <a:ahLst/>
              <a:cxnLst/>
              <a:rect l="l" t="t" r="r" b="b"/>
              <a:pathLst>
                <a:path w="3917763" h="1472241">
                  <a:moveTo>
                    <a:pt x="0" y="0"/>
                  </a:moveTo>
                  <a:lnTo>
                    <a:pt x="3917762" y="0"/>
                  </a:lnTo>
                  <a:lnTo>
                    <a:pt x="3917762" y="1472241"/>
                  </a:lnTo>
                  <a:lnTo>
                    <a:pt x="0" y="1472241"/>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a:off x="5745549" y="2942600"/>
              <a:ext cx="3812059" cy="2806099"/>
            </a:xfrm>
            <a:custGeom>
              <a:avLst/>
              <a:gdLst/>
              <a:ahLst/>
              <a:cxnLst/>
              <a:rect l="l" t="t" r="r" b="b"/>
              <a:pathLst>
                <a:path w="3812059" h="2806099">
                  <a:moveTo>
                    <a:pt x="0" y="0"/>
                  </a:moveTo>
                  <a:lnTo>
                    <a:pt x="3812059" y="0"/>
                  </a:lnTo>
                  <a:lnTo>
                    <a:pt x="3812059" y="2806099"/>
                  </a:lnTo>
                  <a:lnTo>
                    <a:pt x="0" y="2806099"/>
                  </a:lnTo>
                  <a:lnTo>
                    <a:pt x="0" y="0"/>
                  </a:lnTo>
                  <a:close/>
                </a:path>
              </a:pathLst>
            </a:custGeom>
            <a:blipFill>
              <a:blip r:embed="rId4"/>
              <a:stretch>
                <a:fillRect/>
              </a:stretch>
            </a:blipFill>
          </p:spPr>
          <p:txBody>
            <a:bodyPr/>
            <a:lstStyle/>
            <a:p>
              <a:pPr defTabSz="857250"/>
              <a:endParaRPr lang="en-US" sz="1688">
                <a:solidFill>
                  <a:prstClr val="black"/>
                </a:solidFill>
                <a:latin typeface="Calibri"/>
              </a:endParaRPr>
            </a:p>
          </p:txBody>
        </p:sp>
        <p:sp>
          <p:nvSpPr>
            <p:cNvPr id="5" name="Freeform 5"/>
            <p:cNvSpPr/>
            <p:nvPr/>
          </p:nvSpPr>
          <p:spPr>
            <a:xfrm>
              <a:off x="5656168" y="2819400"/>
              <a:ext cx="3901440" cy="66650"/>
            </a:xfrm>
            <a:custGeom>
              <a:avLst/>
              <a:gdLst/>
              <a:ahLst/>
              <a:cxnLst/>
              <a:rect l="l" t="t" r="r" b="b"/>
              <a:pathLst>
                <a:path w="3901440" h="66650">
                  <a:moveTo>
                    <a:pt x="0" y="0"/>
                  </a:moveTo>
                  <a:lnTo>
                    <a:pt x="3901440" y="0"/>
                  </a:lnTo>
                  <a:lnTo>
                    <a:pt x="3901440" y="66650"/>
                  </a:lnTo>
                  <a:lnTo>
                    <a:pt x="0" y="666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857250"/>
              <a:endParaRPr lang="en-US" sz="1688">
                <a:solidFill>
                  <a:prstClr val="black"/>
                </a:solidFill>
                <a:latin typeface="Calibri"/>
              </a:endParaRPr>
            </a:p>
          </p:txBody>
        </p:sp>
      </p:grpSp>
      <p:grpSp>
        <p:nvGrpSpPr>
          <p:cNvPr id="16" name="Group 15">
            <a:extLst>
              <a:ext uri="{FF2B5EF4-FFF2-40B4-BE49-F238E27FC236}">
                <a16:creationId xmlns:a16="http://schemas.microsoft.com/office/drawing/2014/main" id="{75C31774-D441-098F-BD9E-7BD1638B365F}"/>
              </a:ext>
            </a:extLst>
          </p:cNvPr>
          <p:cNvGrpSpPr/>
          <p:nvPr/>
        </p:nvGrpSpPr>
        <p:grpSpPr>
          <a:xfrm>
            <a:off x="3981120" y="753665"/>
            <a:ext cx="4902646" cy="5350670"/>
            <a:chOff x="313912" y="673820"/>
            <a:chExt cx="5229489" cy="5707381"/>
          </a:xfrm>
        </p:grpSpPr>
        <p:pic>
          <p:nvPicPr>
            <p:cNvPr id="11" name="Picture 10" descr="A close-up of a meeting">
              <a:extLst>
                <a:ext uri="{FF2B5EF4-FFF2-40B4-BE49-F238E27FC236}">
                  <a16:creationId xmlns:a16="http://schemas.microsoft.com/office/drawing/2014/main" id="{5975006D-4E7F-9848-E898-1C51788EB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6953" y="673820"/>
              <a:ext cx="2408155" cy="310349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A screen shot of a computer">
              <a:extLst>
                <a:ext uri="{FF2B5EF4-FFF2-40B4-BE49-F238E27FC236}">
                  <a16:creationId xmlns:a16="http://schemas.microsoft.com/office/drawing/2014/main" id="{9A6268E3-DA2B-EF52-6FC3-B2E9380C6731}"/>
                </a:ext>
              </a:extLst>
            </p:cNvPr>
            <p:cNvPicPr>
              <a:picLocks noChangeAspect="1"/>
            </p:cNvPicPr>
            <p:nvPr/>
          </p:nvPicPr>
          <p:blipFill rotWithShape="1">
            <a:blip r:embed="rId8">
              <a:extLst>
                <a:ext uri="{28A0092B-C50C-407E-A947-70E740481C1C}">
                  <a14:useLocalDpi xmlns:a14="http://schemas.microsoft.com/office/drawing/2010/main" val="0"/>
                </a:ext>
              </a:extLst>
            </a:blip>
            <a:srcRect l="6922"/>
            <a:stretch/>
          </p:blipFill>
          <p:spPr>
            <a:xfrm>
              <a:off x="313912" y="673820"/>
              <a:ext cx="2264895" cy="310349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469540FC-8176-B1C2-B87F-0B5A27E353C3}"/>
                </a:ext>
              </a:extLst>
            </p:cNvPr>
            <p:cNvPicPr>
              <a:picLocks noChangeAspect="1"/>
            </p:cNvPicPr>
            <p:nvPr/>
          </p:nvPicPr>
          <p:blipFill>
            <a:blip r:embed="rId9">
              <a:extLst>
                <a:ext uri="{28A0092B-C50C-407E-A947-70E740481C1C}">
                  <a14:useLocalDpi xmlns:a14="http://schemas.microsoft.com/office/drawing/2010/main" val="0"/>
                </a:ext>
              </a:extLst>
            </a:blip>
            <a:srcRect l="7810" r="-2284"/>
            <a:stretch>
              <a:fillRect/>
            </a:stretch>
          </p:blipFill>
          <p:spPr>
            <a:xfrm>
              <a:off x="3119248" y="3041195"/>
              <a:ext cx="2424153" cy="334000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7F5A79F7-051B-BF28-CC39-D1339E93BA99}"/>
                </a:ext>
              </a:extLst>
            </p:cNvPr>
            <p:cNvPicPr>
              <a:picLocks noChangeAspect="1"/>
            </p:cNvPicPr>
            <p:nvPr/>
          </p:nvPicPr>
          <p:blipFill>
            <a:blip r:embed="rId10">
              <a:extLst>
                <a:ext uri="{28A0092B-C50C-407E-A947-70E740481C1C}">
                  <a14:useLocalDpi xmlns:a14="http://schemas.microsoft.com/office/drawing/2010/main" val="0"/>
                </a:ext>
              </a:extLst>
            </a:blip>
            <a:srcRect l="6825" r="-690"/>
            <a:stretch>
              <a:fillRect/>
            </a:stretch>
          </p:blipFill>
          <p:spPr>
            <a:xfrm>
              <a:off x="506917" y="3041195"/>
              <a:ext cx="2411934" cy="3340006"/>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gr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80</Slides>
  <Notes>78</Notes>
  <HiddenSlides>0</HiddenSlide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Wolbert, Evie Diane</dc:creator>
  <cp:revision>2</cp:revision>
  <dcterms:created xsi:type="dcterms:W3CDTF">2024-10-28T18:10:28Z</dcterms:created>
  <dcterms:modified xsi:type="dcterms:W3CDTF">2025-06-05T14:55:14Z</dcterms:modified>
</cp:coreProperties>
</file>