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0E_4FB90707.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modernComment_107_0.xml" ContentType="application/vnd.ms-powerpoint.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omments/modernComment_1CD_6B7B35FF.xml" ContentType="application/vnd.ms-powerpoint.comments+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74"/>
  </p:notesMasterIdLst>
  <p:sldIdLst>
    <p:sldId id="272" r:id="rId2"/>
    <p:sldId id="256" r:id="rId3"/>
    <p:sldId id="284" r:id="rId4"/>
    <p:sldId id="282" r:id="rId5"/>
    <p:sldId id="258" r:id="rId6"/>
    <p:sldId id="288" r:id="rId7"/>
    <p:sldId id="465" r:id="rId8"/>
    <p:sldId id="270" r:id="rId9"/>
    <p:sldId id="265" r:id="rId10"/>
    <p:sldId id="292" r:id="rId11"/>
    <p:sldId id="269" r:id="rId12"/>
    <p:sldId id="295" r:id="rId13"/>
    <p:sldId id="298" r:id="rId14"/>
    <p:sldId id="299" r:id="rId15"/>
    <p:sldId id="448" r:id="rId16"/>
    <p:sldId id="449" r:id="rId17"/>
    <p:sldId id="450" r:id="rId18"/>
    <p:sldId id="451" r:id="rId19"/>
    <p:sldId id="260" r:id="rId20"/>
    <p:sldId id="261" r:id="rId21"/>
    <p:sldId id="452" r:id="rId22"/>
    <p:sldId id="395" r:id="rId23"/>
    <p:sldId id="319" r:id="rId24"/>
    <p:sldId id="321" r:id="rId25"/>
    <p:sldId id="323" r:id="rId26"/>
    <p:sldId id="349" r:id="rId27"/>
    <p:sldId id="396" r:id="rId28"/>
    <p:sldId id="425" r:id="rId29"/>
    <p:sldId id="263" r:id="rId30"/>
    <p:sldId id="264" r:id="rId31"/>
    <p:sldId id="453" r:id="rId32"/>
    <p:sldId id="266" r:id="rId33"/>
    <p:sldId id="416" r:id="rId34"/>
    <p:sldId id="467" r:id="rId35"/>
    <p:sldId id="276" r:id="rId36"/>
    <p:sldId id="281" r:id="rId37"/>
    <p:sldId id="283" r:id="rId38"/>
    <p:sldId id="408" r:id="rId39"/>
    <p:sldId id="445" r:id="rId40"/>
    <p:sldId id="259" r:id="rId41"/>
    <p:sldId id="287" r:id="rId42"/>
    <p:sldId id="257" r:id="rId43"/>
    <p:sldId id="417" r:id="rId44"/>
    <p:sldId id="466" r:id="rId45"/>
    <p:sldId id="446" r:id="rId46"/>
    <p:sldId id="291" r:id="rId47"/>
    <p:sldId id="293" r:id="rId48"/>
    <p:sldId id="294" r:id="rId49"/>
    <p:sldId id="296" r:id="rId50"/>
    <p:sldId id="397" r:id="rId51"/>
    <p:sldId id="300" r:id="rId52"/>
    <p:sldId id="454" r:id="rId53"/>
    <p:sldId id="455" r:id="rId54"/>
    <p:sldId id="456" r:id="rId55"/>
    <p:sldId id="457" r:id="rId56"/>
    <p:sldId id="458" r:id="rId57"/>
    <p:sldId id="459" r:id="rId58"/>
    <p:sldId id="460" r:id="rId59"/>
    <p:sldId id="447" r:id="rId60"/>
    <p:sldId id="317" r:id="rId61"/>
    <p:sldId id="322" r:id="rId62"/>
    <p:sldId id="324" r:id="rId63"/>
    <p:sldId id="350" r:id="rId64"/>
    <p:sldId id="352" r:id="rId65"/>
    <p:sldId id="442" r:id="rId66"/>
    <p:sldId id="461" r:id="rId67"/>
    <p:sldId id="462" r:id="rId68"/>
    <p:sldId id="463" r:id="rId69"/>
    <p:sldId id="464" r:id="rId70"/>
    <p:sldId id="415" r:id="rId71"/>
    <p:sldId id="468" r:id="rId72"/>
    <p:sldId id="369" r:id="rId73"/>
  </p:sldIdLst>
  <p:sldSz cx="9753600" cy="7315200"/>
  <p:notesSz cx="6858000" cy="9144000"/>
  <p:embeddedFontLst>
    <p:embeddedFont>
      <p:font typeface="Arial Black" panose="020B0A04020102020204" pitchFamily="34" charset="0"/>
      <p:bold r:id="rId75"/>
    </p:embeddedFont>
    <p:embeddedFont>
      <p:font typeface="Bahnschrift SemiBold Condensed" panose="020B0502040204020203" pitchFamily="34" charset="0"/>
      <p:bold r:id="rId76"/>
    </p:embeddedFont>
    <p:embeddedFont>
      <p:font typeface="Calibri (MS)" panose="020B0604020202020204" charset="0"/>
      <p:regular r:id="rId77"/>
    </p:embeddedFont>
    <p:embeddedFont>
      <p:font typeface="Calibri (MS) Bold" panose="020B0604020202020204" charset="0"/>
      <p:regular r:id="rId78"/>
    </p:embeddedFont>
    <p:embeddedFont>
      <p:font typeface="Calibri (MS) Bold Italics" panose="020B0604020202020204" charset="0"/>
      <p:regular r:id="rId79"/>
    </p:embeddedFont>
    <p:embeddedFont>
      <p:font typeface="Recoleta Bold" panose="020B0604020202020204" charset="0"/>
      <p:regular r:id="rId8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328477-2D99-2C26-174B-29C020A798E2}" name="Rudy, Terri L." initials="RT" userId="S::tlr141@psu.edu::6fd1c2fc-f639-44d7-bfe6-7cc1c5da32dc" providerId="AD"/>
  <p188:author id="{C1749FDE-6C31-C0B2-0117-B2F119AA57C5}" name="Wolbert, Evie Diane" initials="EW" userId="S::edj114@psu.edu::102f0402-31d0-4b21-b106-54d95bb4d9b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F4E59A-5A63-6112-9757-0298A30B42DA}" v="1" dt="2025-02-24T19:24:12.317"/>
    <p1510:client id="{E6C40DA1-7803-A16F-C95D-2D8EEB592AE0}" v="13" dt="2025-02-24T19:08:16.1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notesMaster" Target="notesMasters/notesMaster1.xml"/><Relationship Id="rId79" Type="http://schemas.openxmlformats.org/officeDocument/2006/relationships/font" Target="fonts/font5.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6.fntdata"/><Relationship Id="rId85"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1.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4.fntdata"/><Relationship Id="rId81" Type="http://schemas.openxmlformats.org/officeDocument/2006/relationships/presProps" Target="presProps.xml"/><Relationship Id="rId86"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8/10/relationships/authors" Target="authors.xml"/><Relationship Id="rId61" Type="http://schemas.openxmlformats.org/officeDocument/2006/relationships/slide" Target="slides/slide60.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lbert, Evie Diane" userId="S::edj114@psu.edu::102f0402-31d0-4b21-b106-54d95bb4d9b3" providerId="AD" clId="Web-{4D4A7614-86C4-6ADB-EC8F-0E41A4CF70A1}"/>
    <pc:docChg chg="modSld">
      <pc:chgData name="Wolbert, Evie Diane" userId="S::edj114@psu.edu::102f0402-31d0-4b21-b106-54d95bb4d9b3" providerId="AD" clId="Web-{4D4A7614-86C4-6ADB-EC8F-0E41A4CF70A1}" dt="2025-02-24T19:11:30.814" v="1"/>
      <pc:docMkLst>
        <pc:docMk/>
      </pc:docMkLst>
      <pc:sldChg chg="modNotes">
        <pc:chgData name="Wolbert, Evie Diane" userId="S::edj114@psu.edu::102f0402-31d0-4b21-b106-54d95bb4d9b3" providerId="AD" clId="Web-{4D4A7614-86C4-6ADB-EC8F-0E41A4CF70A1}" dt="2025-02-24T19:11:30.814" v="1"/>
        <pc:sldMkLst>
          <pc:docMk/>
          <pc:sldMk cId="3204689337" sldId="466"/>
        </pc:sldMkLst>
      </pc:sldChg>
    </pc:docChg>
  </pc:docChgLst>
  <pc:docChgLst>
    <pc:chgData name="Wolbert, Evie Diane" userId="102f0402-31d0-4b21-b106-54d95bb4d9b3" providerId="ADAL" clId="{0AEE80D9-1C4B-4D71-8248-02DD08E914F9}"/>
    <pc:docChg chg="undo redo custSel delSld modSld">
      <pc:chgData name="Wolbert, Evie Diane" userId="102f0402-31d0-4b21-b106-54d95bb4d9b3" providerId="ADAL" clId="{0AEE80D9-1C4B-4D71-8248-02DD08E914F9}" dt="2025-02-20T18:44:40.713" v="1051" actId="20577"/>
      <pc:docMkLst>
        <pc:docMk/>
      </pc:docMkLst>
      <pc:sldChg chg="modSp mod modNotesTx">
        <pc:chgData name="Wolbert, Evie Diane" userId="102f0402-31d0-4b21-b106-54d95bb4d9b3" providerId="ADAL" clId="{0AEE80D9-1C4B-4D71-8248-02DD08E914F9}" dt="2025-02-18T16:59:51.785" v="653" actId="18131"/>
        <pc:sldMkLst>
          <pc:docMk/>
          <pc:sldMk cId="0" sldId="257"/>
        </pc:sldMkLst>
        <pc:spChg chg="mod modCrop">
          <ac:chgData name="Wolbert, Evie Diane" userId="102f0402-31d0-4b21-b106-54d95bb4d9b3" providerId="ADAL" clId="{0AEE80D9-1C4B-4D71-8248-02DD08E914F9}" dt="2025-02-18T16:59:04.952" v="648" actId="18131"/>
          <ac:spMkLst>
            <pc:docMk/>
            <pc:sldMk cId="0" sldId="257"/>
            <ac:spMk id="11" creationId="{00000000-0000-0000-0000-000000000000}"/>
          </ac:spMkLst>
        </pc:spChg>
        <pc:spChg chg="mod modCrop">
          <ac:chgData name="Wolbert, Evie Diane" userId="102f0402-31d0-4b21-b106-54d95bb4d9b3" providerId="ADAL" clId="{0AEE80D9-1C4B-4D71-8248-02DD08E914F9}" dt="2025-02-18T16:59:19.219" v="650" actId="18131"/>
          <ac:spMkLst>
            <pc:docMk/>
            <pc:sldMk cId="0" sldId="257"/>
            <ac:spMk id="12" creationId="{00000000-0000-0000-0000-000000000000}"/>
          </ac:spMkLst>
        </pc:spChg>
        <pc:spChg chg="mod">
          <ac:chgData name="Wolbert, Evie Diane" userId="102f0402-31d0-4b21-b106-54d95bb4d9b3" providerId="ADAL" clId="{0AEE80D9-1C4B-4D71-8248-02DD08E914F9}" dt="2025-02-18T16:59:30.467" v="651" actId="14826"/>
          <ac:spMkLst>
            <pc:docMk/>
            <pc:sldMk cId="0" sldId="257"/>
            <ac:spMk id="13" creationId="{00000000-0000-0000-0000-000000000000}"/>
          </ac:spMkLst>
        </pc:spChg>
        <pc:spChg chg="mod modCrop">
          <ac:chgData name="Wolbert, Evie Diane" userId="102f0402-31d0-4b21-b106-54d95bb4d9b3" providerId="ADAL" clId="{0AEE80D9-1C4B-4D71-8248-02DD08E914F9}" dt="2025-02-18T16:59:51.785" v="653" actId="18131"/>
          <ac:spMkLst>
            <pc:docMk/>
            <pc:sldMk cId="0" sldId="257"/>
            <ac:spMk id="14" creationId="{00000000-0000-0000-0000-000000000000}"/>
          </ac:spMkLst>
        </pc:spChg>
      </pc:sldChg>
      <pc:sldChg chg="modSp mod modNotesTx">
        <pc:chgData name="Wolbert, Evie Diane" userId="102f0402-31d0-4b21-b106-54d95bb4d9b3" providerId="ADAL" clId="{0AEE80D9-1C4B-4D71-8248-02DD08E914F9}" dt="2025-02-18T15:55:55.386" v="132" actId="18131"/>
        <pc:sldMkLst>
          <pc:docMk/>
          <pc:sldMk cId="0" sldId="258"/>
        </pc:sldMkLst>
        <pc:spChg chg="mod modCrop">
          <ac:chgData name="Wolbert, Evie Diane" userId="102f0402-31d0-4b21-b106-54d95bb4d9b3" providerId="ADAL" clId="{0AEE80D9-1C4B-4D71-8248-02DD08E914F9}" dt="2025-02-18T15:55:08.579" v="126" actId="18131"/>
          <ac:spMkLst>
            <pc:docMk/>
            <pc:sldMk cId="0" sldId="258"/>
            <ac:spMk id="10" creationId="{00000000-0000-0000-0000-000000000000}"/>
          </ac:spMkLst>
        </pc:spChg>
        <pc:spChg chg="mod modCrop">
          <ac:chgData name="Wolbert, Evie Diane" userId="102f0402-31d0-4b21-b106-54d95bb4d9b3" providerId="ADAL" clId="{0AEE80D9-1C4B-4D71-8248-02DD08E914F9}" dt="2025-02-18T15:55:22.391" v="128" actId="18131"/>
          <ac:spMkLst>
            <pc:docMk/>
            <pc:sldMk cId="0" sldId="258"/>
            <ac:spMk id="11" creationId="{00000000-0000-0000-0000-000000000000}"/>
          </ac:spMkLst>
        </pc:spChg>
        <pc:spChg chg="mod modCrop">
          <ac:chgData name="Wolbert, Evie Diane" userId="102f0402-31d0-4b21-b106-54d95bb4d9b3" providerId="ADAL" clId="{0AEE80D9-1C4B-4D71-8248-02DD08E914F9}" dt="2025-02-18T15:55:39.937" v="130" actId="18131"/>
          <ac:spMkLst>
            <pc:docMk/>
            <pc:sldMk cId="0" sldId="258"/>
            <ac:spMk id="12" creationId="{00000000-0000-0000-0000-000000000000}"/>
          </ac:spMkLst>
        </pc:spChg>
        <pc:spChg chg="mod modCrop">
          <ac:chgData name="Wolbert, Evie Diane" userId="102f0402-31d0-4b21-b106-54d95bb4d9b3" providerId="ADAL" clId="{0AEE80D9-1C4B-4D71-8248-02DD08E914F9}" dt="2025-02-18T15:55:55.386" v="132" actId="18131"/>
          <ac:spMkLst>
            <pc:docMk/>
            <pc:sldMk cId="0" sldId="258"/>
            <ac:spMk id="13" creationId="{00000000-0000-0000-0000-000000000000}"/>
          </ac:spMkLst>
        </pc:spChg>
      </pc:sldChg>
      <pc:sldChg chg="del modNotesTx">
        <pc:chgData name="Wolbert, Evie Diane" userId="102f0402-31d0-4b21-b106-54d95bb4d9b3" providerId="ADAL" clId="{0AEE80D9-1C4B-4D71-8248-02DD08E914F9}" dt="2025-02-20T18:21:05.858" v="815" actId="20577"/>
        <pc:sldMkLst>
          <pc:docMk/>
          <pc:sldMk cId="0" sldId="260"/>
        </pc:sldMkLst>
      </pc:sldChg>
      <pc:sldChg chg="del modNotesTx">
        <pc:chgData name="Wolbert, Evie Diane" userId="102f0402-31d0-4b21-b106-54d95bb4d9b3" providerId="ADAL" clId="{0AEE80D9-1C4B-4D71-8248-02DD08E914F9}" dt="2025-02-20T18:22:39.505" v="839" actId="20577"/>
        <pc:sldMkLst>
          <pc:docMk/>
          <pc:sldMk cId="0" sldId="261"/>
        </pc:sldMkLst>
      </pc:sldChg>
      <pc:sldChg chg="del modNotesTx">
        <pc:chgData name="Wolbert, Evie Diane" userId="102f0402-31d0-4b21-b106-54d95bb4d9b3" providerId="ADAL" clId="{0AEE80D9-1C4B-4D71-8248-02DD08E914F9}" dt="2025-02-20T18:29:36.530" v="912" actId="20577"/>
        <pc:sldMkLst>
          <pc:docMk/>
          <pc:sldMk cId="0" sldId="263"/>
        </pc:sldMkLst>
      </pc:sldChg>
      <pc:sldChg chg="del modNotesTx">
        <pc:chgData name="Wolbert, Evie Diane" userId="102f0402-31d0-4b21-b106-54d95bb4d9b3" providerId="ADAL" clId="{0AEE80D9-1C4B-4D71-8248-02DD08E914F9}" dt="2025-02-20T18:34:47.824" v="990" actId="20577"/>
        <pc:sldMkLst>
          <pc:docMk/>
          <pc:sldMk cId="0" sldId="264"/>
        </pc:sldMkLst>
      </pc:sldChg>
      <pc:sldChg chg="del modNotesTx">
        <pc:chgData name="Wolbert, Evie Diane" userId="102f0402-31d0-4b21-b106-54d95bb4d9b3" providerId="ADAL" clId="{0AEE80D9-1C4B-4D71-8248-02DD08E914F9}" dt="2025-02-20T18:42:01.015" v="1047" actId="20577"/>
        <pc:sldMkLst>
          <pc:docMk/>
          <pc:sldMk cId="0" sldId="266"/>
        </pc:sldMkLst>
      </pc:sldChg>
      <pc:sldChg chg="addSp delSp modSp mod modNotesTx">
        <pc:chgData name="Wolbert, Evie Diane" userId="102f0402-31d0-4b21-b106-54d95bb4d9b3" providerId="ADAL" clId="{0AEE80D9-1C4B-4D71-8248-02DD08E914F9}" dt="2025-02-18T17:09:31.381" v="669" actId="478"/>
        <pc:sldMkLst>
          <pc:docMk/>
          <pc:sldMk cId="1337526023" sldId="270"/>
        </pc:sldMkLst>
        <pc:spChg chg="mod">
          <ac:chgData name="Wolbert, Evie Diane" userId="102f0402-31d0-4b21-b106-54d95bb4d9b3" providerId="ADAL" clId="{0AEE80D9-1C4B-4D71-8248-02DD08E914F9}" dt="2025-02-18T16:39:23.696" v="346" actId="1038"/>
          <ac:spMkLst>
            <pc:docMk/>
            <pc:sldMk cId="1337526023" sldId="270"/>
            <ac:spMk id="2" creationId="{EEC0CEA6-BF5A-1560-02D5-0E8D6A50CF0A}"/>
          </ac:spMkLst>
        </pc:spChg>
        <pc:spChg chg="mod">
          <ac:chgData name="Wolbert, Evie Diane" userId="102f0402-31d0-4b21-b106-54d95bb4d9b3" providerId="ADAL" clId="{0AEE80D9-1C4B-4D71-8248-02DD08E914F9}" dt="2025-02-18T16:39:37.563" v="347" actId="14100"/>
          <ac:spMkLst>
            <pc:docMk/>
            <pc:sldMk cId="1337526023" sldId="270"/>
            <ac:spMk id="3" creationId="{F4B47C34-8776-0BA4-47BE-E876366F71BC}"/>
          </ac:spMkLst>
        </pc:spChg>
        <pc:spChg chg="mod">
          <ac:chgData name="Wolbert, Evie Diane" userId="102f0402-31d0-4b21-b106-54d95bb4d9b3" providerId="ADAL" clId="{0AEE80D9-1C4B-4D71-8248-02DD08E914F9}" dt="2025-02-18T16:37:55.922" v="225" actId="20577"/>
          <ac:spMkLst>
            <pc:docMk/>
            <pc:sldMk cId="1337526023" sldId="270"/>
            <ac:spMk id="5" creationId="{AE8B6731-602E-EA83-6136-BF6CE0070375}"/>
          </ac:spMkLst>
        </pc:spChg>
        <pc:spChg chg="ord">
          <ac:chgData name="Wolbert, Evie Diane" userId="102f0402-31d0-4b21-b106-54d95bb4d9b3" providerId="ADAL" clId="{0AEE80D9-1C4B-4D71-8248-02DD08E914F9}" dt="2025-02-18T16:40:54.093" v="362" actId="166"/>
          <ac:spMkLst>
            <pc:docMk/>
            <pc:sldMk cId="1337526023" sldId="270"/>
            <ac:spMk id="6" creationId="{5086F123-88C8-A35C-1C8D-DDC30D36C413}"/>
          </ac:spMkLst>
        </pc:spChg>
        <pc:spChg chg="ord">
          <ac:chgData name="Wolbert, Evie Diane" userId="102f0402-31d0-4b21-b106-54d95bb4d9b3" providerId="ADAL" clId="{0AEE80D9-1C4B-4D71-8248-02DD08E914F9}" dt="2025-02-18T16:40:50.810" v="361" actId="166"/>
          <ac:spMkLst>
            <pc:docMk/>
            <pc:sldMk cId="1337526023" sldId="270"/>
            <ac:spMk id="22" creationId="{72F3F404-91FF-051E-5C23-402D29FFA326}"/>
          </ac:spMkLst>
        </pc:spChg>
        <pc:spChg chg="add mod">
          <ac:chgData name="Wolbert, Evie Diane" userId="102f0402-31d0-4b21-b106-54d95bb4d9b3" providerId="ADAL" clId="{0AEE80D9-1C4B-4D71-8248-02DD08E914F9}" dt="2025-02-18T16:41:09.757" v="365" actId="688"/>
          <ac:spMkLst>
            <pc:docMk/>
            <pc:sldMk cId="1337526023" sldId="270"/>
            <ac:spMk id="23" creationId="{F8EF067D-9BCE-4CEB-2B2A-9FB74A1C4750}"/>
          </ac:spMkLst>
        </pc:spChg>
        <pc:picChg chg="mod">
          <ac:chgData name="Wolbert, Evie Diane" userId="102f0402-31d0-4b21-b106-54d95bb4d9b3" providerId="ADAL" clId="{0AEE80D9-1C4B-4D71-8248-02DD08E914F9}" dt="2025-02-18T16:39:04.863" v="339" actId="14826"/>
          <ac:picMkLst>
            <pc:docMk/>
            <pc:sldMk cId="1337526023" sldId="270"/>
            <ac:picMk id="7" creationId="{7CF2A803-4E60-33F7-81C3-7C53EB1D6494}"/>
          </ac:picMkLst>
        </pc:picChg>
        <pc:picChg chg="add mod">
          <ac:chgData name="Wolbert, Evie Diane" userId="102f0402-31d0-4b21-b106-54d95bb4d9b3" providerId="ADAL" clId="{0AEE80D9-1C4B-4D71-8248-02DD08E914F9}" dt="2025-02-18T16:40:10.682" v="352" actId="1076"/>
          <ac:picMkLst>
            <pc:docMk/>
            <pc:sldMk cId="1337526023" sldId="270"/>
            <ac:picMk id="15" creationId="{AE198B81-088E-552B-981A-CD47ACBE6C35}"/>
          </ac:picMkLst>
        </pc:picChg>
        <pc:picChg chg="mod modCrop">
          <ac:chgData name="Wolbert, Evie Diane" userId="102f0402-31d0-4b21-b106-54d95bb4d9b3" providerId="ADAL" clId="{0AEE80D9-1C4B-4D71-8248-02DD08E914F9}" dt="2025-02-18T17:08:41.492" v="664" actId="18131"/>
          <ac:picMkLst>
            <pc:docMk/>
            <pc:sldMk cId="1337526023" sldId="270"/>
            <ac:picMk id="18" creationId="{CF59CBEB-7D56-A89F-7772-05C3401E6515}"/>
          </ac:picMkLst>
        </pc:picChg>
        <pc:picChg chg="add mod">
          <ac:chgData name="Wolbert, Evie Diane" userId="102f0402-31d0-4b21-b106-54d95bb4d9b3" providerId="ADAL" clId="{0AEE80D9-1C4B-4D71-8248-02DD08E914F9}" dt="2025-02-18T16:40:27.043" v="356" actId="1076"/>
          <ac:picMkLst>
            <pc:docMk/>
            <pc:sldMk cId="1337526023" sldId="270"/>
            <ac:picMk id="19" creationId="{FA166A43-5402-6F17-8187-326CA62BD1B8}"/>
          </ac:picMkLst>
        </pc:picChg>
        <pc:picChg chg="add mod">
          <ac:chgData name="Wolbert, Evie Diane" userId="102f0402-31d0-4b21-b106-54d95bb4d9b3" providerId="ADAL" clId="{0AEE80D9-1C4B-4D71-8248-02DD08E914F9}" dt="2025-02-18T16:41:14.306" v="366" actId="1037"/>
          <ac:picMkLst>
            <pc:docMk/>
            <pc:sldMk cId="1337526023" sldId="270"/>
            <ac:picMk id="21" creationId="{A34ECC47-97F2-06E9-E0C9-1557C776BE25}"/>
          </ac:picMkLst>
        </pc:picChg>
      </pc:sldChg>
      <pc:sldChg chg="modSp mod modNotesTx">
        <pc:chgData name="Wolbert, Evie Diane" userId="102f0402-31d0-4b21-b106-54d95bb4d9b3" providerId="ADAL" clId="{0AEE80D9-1C4B-4D71-8248-02DD08E914F9}" dt="2025-02-20T18:44:40.713" v="1051" actId="20577"/>
        <pc:sldMkLst>
          <pc:docMk/>
          <pc:sldMk cId="0" sldId="272"/>
        </pc:sldMkLst>
        <pc:picChg chg="mod">
          <ac:chgData name="Wolbert, Evie Diane" userId="102f0402-31d0-4b21-b106-54d95bb4d9b3" providerId="ADAL" clId="{0AEE80D9-1C4B-4D71-8248-02DD08E914F9}" dt="2025-02-18T19:20:09.782" v="698" actId="1038"/>
          <ac:picMkLst>
            <pc:docMk/>
            <pc:sldMk cId="0" sldId="272"/>
            <ac:picMk id="6" creationId="{6281A377-663A-93EB-F143-D18505F524B2}"/>
          </ac:picMkLst>
        </pc:picChg>
      </pc:sldChg>
      <pc:sldChg chg="addSp delSp modSp mod">
        <pc:chgData name="Wolbert, Evie Diane" userId="102f0402-31d0-4b21-b106-54d95bb4d9b3" providerId="ADAL" clId="{0AEE80D9-1C4B-4D71-8248-02DD08E914F9}" dt="2025-02-18T19:20:24.524" v="702"/>
        <pc:sldMkLst>
          <pc:docMk/>
          <pc:sldMk cId="3008290542" sldId="281"/>
        </pc:sldMkLst>
        <pc:picChg chg="add mod">
          <ac:chgData name="Wolbert, Evie Diane" userId="102f0402-31d0-4b21-b106-54d95bb4d9b3" providerId="ADAL" clId="{0AEE80D9-1C4B-4D71-8248-02DD08E914F9}" dt="2025-02-18T19:20:24.524" v="702"/>
          <ac:picMkLst>
            <pc:docMk/>
            <pc:sldMk cId="3008290542" sldId="281"/>
            <ac:picMk id="4" creationId="{D6A32EB7-ECE3-965E-6562-72B009CBF331}"/>
          </ac:picMkLst>
        </pc:picChg>
      </pc:sldChg>
      <pc:sldChg chg="modNotesTx">
        <pc:chgData name="Wolbert, Evie Diane" userId="102f0402-31d0-4b21-b106-54d95bb4d9b3" providerId="ADAL" clId="{0AEE80D9-1C4B-4D71-8248-02DD08E914F9}" dt="2025-02-18T15:51:26.378" v="118" actId="20577"/>
        <pc:sldMkLst>
          <pc:docMk/>
          <pc:sldMk cId="0" sldId="282"/>
        </pc:sldMkLst>
      </pc:sldChg>
      <pc:sldChg chg="modNotesTx">
        <pc:chgData name="Wolbert, Evie Diane" userId="102f0402-31d0-4b21-b106-54d95bb4d9b3" providerId="ADAL" clId="{0AEE80D9-1C4B-4D71-8248-02DD08E914F9}" dt="2025-02-18T15:46:09.537" v="38" actId="20577"/>
        <pc:sldMkLst>
          <pc:docMk/>
          <pc:sldMk cId="0" sldId="284"/>
        </pc:sldMkLst>
      </pc:sldChg>
      <pc:sldChg chg="modNotesTx">
        <pc:chgData name="Wolbert, Evie Diane" userId="102f0402-31d0-4b21-b106-54d95bb4d9b3" providerId="ADAL" clId="{0AEE80D9-1C4B-4D71-8248-02DD08E914F9}" dt="2025-02-18T15:52:10.714" v="124" actId="20577"/>
        <pc:sldMkLst>
          <pc:docMk/>
          <pc:sldMk cId="0" sldId="288"/>
        </pc:sldMkLst>
      </pc:sldChg>
      <pc:sldChg chg="addSp delSp modSp mod">
        <pc:chgData name="Wolbert, Evie Diane" userId="102f0402-31d0-4b21-b106-54d95bb4d9b3" providerId="ADAL" clId="{0AEE80D9-1C4B-4D71-8248-02DD08E914F9}" dt="2025-02-18T19:20:02.874" v="697" actId="1038"/>
        <pc:sldMkLst>
          <pc:docMk/>
          <pc:sldMk cId="2902341467" sldId="292"/>
        </pc:sldMkLst>
        <pc:picChg chg="add mod">
          <ac:chgData name="Wolbert, Evie Diane" userId="102f0402-31d0-4b21-b106-54d95bb4d9b3" providerId="ADAL" clId="{0AEE80D9-1C4B-4D71-8248-02DD08E914F9}" dt="2025-02-18T19:20:02.874" v="697" actId="1038"/>
          <ac:picMkLst>
            <pc:docMk/>
            <pc:sldMk cId="2902341467" sldId="292"/>
            <ac:picMk id="4" creationId="{B6D6909E-82EE-8BE6-57AF-D8BF9390C333}"/>
          </ac:picMkLst>
        </pc:picChg>
      </pc:sldChg>
      <pc:sldChg chg="addSp delSp modSp mod">
        <pc:chgData name="Wolbert, Evie Diane" userId="102f0402-31d0-4b21-b106-54d95bb4d9b3" providerId="ADAL" clId="{0AEE80D9-1C4B-4D71-8248-02DD08E914F9}" dt="2025-02-18T19:20:32.104" v="704"/>
        <pc:sldMkLst>
          <pc:docMk/>
          <pc:sldMk cId="3142005055" sldId="293"/>
        </pc:sldMkLst>
        <pc:picChg chg="add mod">
          <ac:chgData name="Wolbert, Evie Diane" userId="102f0402-31d0-4b21-b106-54d95bb4d9b3" providerId="ADAL" clId="{0AEE80D9-1C4B-4D71-8248-02DD08E914F9}" dt="2025-02-18T19:20:32.104" v="704"/>
          <ac:picMkLst>
            <pc:docMk/>
            <pc:sldMk cId="3142005055" sldId="293"/>
            <ac:picMk id="4" creationId="{136B5255-50D2-EDF5-390C-B406D08ABFBA}"/>
          </ac:picMkLst>
        </pc:picChg>
      </pc:sldChg>
      <pc:sldChg chg="addSp delSp modSp mod">
        <pc:chgData name="Wolbert, Evie Diane" userId="102f0402-31d0-4b21-b106-54d95bb4d9b3" providerId="ADAL" clId="{0AEE80D9-1C4B-4D71-8248-02DD08E914F9}" dt="2025-02-18T19:20:18.039" v="700"/>
        <pc:sldMkLst>
          <pc:docMk/>
          <pc:sldMk cId="1835227297" sldId="321"/>
        </pc:sldMkLst>
        <pc:picChg chg="add mod">
          <ac:chgData name="Wolbert, Evie Diane" userId="102f0402-31d0-4b21-b106-54d95bb4d9b3" providerId="ADAL" clId="{0AEE80D9-1C4B-4D71-8248-02DD08E914F9}" dt="2025-02-18T19:20:18.039" v="700"/>
          <ac:picMkLst>
            <pc:docMk/>
            <pc:sldMk cId="1835227297" sldId="321"/>
            <ac:picMk id="4" creationId="{59BDDDBE-1A6C-0B78-15FF-09A0691F52C7}"/>
          </ac:picMkLst>
        </pc:picChg>
      </pc:sldChg>
      <pc:sldChg chg="addSp delSp modSp mod">
        <pc:chgData name="Wolbert, Evie Diane" userId="102f0402-31d0-4b21-b106-54d95bb4d9b3" providerId="ADAL" clId="{0AEE80D9-1C4B-4D71-8248-02DD08E914F9}" dt="2025-02-18T19:20:37.467" v="706"/>
        <pc:sldMkLst>
          <pc:docMk/>
          <pc:sldMk cId="2635380936" sldId="322"/>
        </pc:sldMkLst>
        <pc:picChg chg="add mod">
          <ac:chgData name="Wolbert, Evie Diane" userId="102f0402-31d0-4b21-b106-54d95bb4d9b3" providerId="ADAL" clId="{0AEE80D9-1C4B-4D71-8248-02DD08E914F9}" dt="2025-02-18T19:20:37.467" v="706"/>
          <ac:picMkLst>
            <pc:docMk/>
            <pc:sldMk cId="2635380936" sldId="322"/>
            <ac:picMk id="4" creationId="{2FB93982-6B73-D580-8579-39570C369C40}"/>
          </ac:picMkLst>
        </pc:picChg>
      </pc:sldChg>
      <pc:sldChg chg="addSp delSp modSp mod modNotesTx">
        <pc:chgData name="Wolbert, Evie Diane" userId="102f0402-31d0-4b21-b106-54d95bb4d9b3" providerId="ADAL" clId="{0AEE80D9-1C4B-4D71-8248-02DD08E914F9}" dt="2025-02-18T16:50:37.145" v="597" actId="18131"/>
        <pc:sldMkLst>
          <pc:docMk/>
          <pc:sldMk cId="38182528" sldId="395"/>
        </pc:sldMkLst>
        <pc:spChg chg="mod">
          <ac:chgData name="Wolbert, Evie Diane" userId="102f0402-31d0-4b21-b106-54d95bb4d9b3" providerId="ADAL" clId="{0AEE80D9-1C4B-4D71-8248-02DD08E914F9}" dt="2025-02-18T16:43:29.610" v="375" actId="1037"/>
          <ac:spMkLst>
            <pc:docMk/>
            <pc:sldMk cId="38182528" sldId="395"/>
            <ac:spMk id="4" creationId="{764EC472-501D-88F3-E163-643ADE6B33D2}"/>
          </ac:spMkLst>
        </pc:spChg>
        <pc:spChg chg="mod">
          <ac:chgData name="Wolbert, Evie Diane" userId="102f0402-31d0-4b21-b106-54d95bb4d9b3" providerId="ADAL" clId="{0AEE80D9-1C4B-4D71-8248-02DD08E914F9}" dt="2025-02-18T16:46:53.949" v="504" actId="20577"/>
          <ac:spMkLst>
            <pc:docMk/>
            <pc:sldMk cId="38182528" sldId="395"/>
            <ac:spMk id="5" creationId="{32F4CA6D-3088-B047-BB75-DCE0D7748FCF}"/>
          </ac:spMkLst>
        </pc:spChg>
        <pc:spChg chg="ord">
          <ac:chgData name="Wolbert, Evie Diane" userId="102f0402-31d0-4b21-b106-54d95bb4d9b3" providerId="ADAL" clId="{0AEE80D9-1C4B-4D71-8248-02DD08E914F9}" dt="2025-02-18T16:46:11.719" v="396" actId="166"/>
          <ac:spMkLst>
            <pc:docMk/>
            <pc:sldMk cId="38182528" sldId="395"/>
            <ac:spMk id="6" creationId="{6AFE185A-35B7-0F29-F223-EFA20040C99F}"/>
          </ac:spMkLst>
        </pc:spChg>
        <pc:spChg chg="mod">
          <ac:chgData name="Wolbert, Evie Diane" userId="102f0402-31d0-4b21-b106-54d95bb4d9b3" providerId="ADAL" clId="{0AEE80D9-1C4B-4D71-8248-02DD08E914F9}" dt="2025-02-18T16:44:07.411" v="384" actId="14100"/>
          <ac:spMkLst>
            <pc:docMk/>
            <pc:sldMk cId="38182528" sldId="395"/>
            <ac:spMk id="7" creationId="{C0F5F167-FBC4-A17D-C972-415FD46DE527}"/>
          </ac:spMkLst>
        </pc:spChg>
        <pc:picChg chg="mod">
          <ac:chgData name="Wolbert, Evie Diane" userId="102f0402-31d0-4b21-b106-54d95bb4d9b3" providerId="ADAL" clId="{0AEE80D9-1C4B-4D71-8248-02DD08E914F9}" dt="2025-02-18T16:43:23.297" v="373" actId="14826"/>
          <ac:picMkLst>
            <pc:docMk/>
            <pc:sldMk cId="38182528" sldId="395"/>
            <ac:picMk id="3" creationId="{77887665-6018-D1B0-D988-2CBA421A19F5}"/>
          </ac:picMkLst>
        </pc:picChg>
        <pc:picChg chg="mod modCrop">
          <ac:chgData name="Wolbert, Evie Diane" userId="102f0402-31d0-4b21-b106-54d95bb4d9b3" providerId="ADAL" clId="{0AEE80D9-1C4B-4D71-8248-02DD08E914F9}" dt="2025-02-18T16:50:37.145" v="597" actId="18131"/>
          <ac:picMkLst>
            <pc:docMk/>
            <pc:sldMk cId="38182528" sldId="395"/>
            <ac:picMk id="18" creationId="{28E76B33-460E-8D05-4783-5467621D9533}"/>
          </ac:picMkLst>
        </pc:picChg>
        <pc:picChg chg="add mod">
          <ac:chgData name="Wolbert, Evie Diane" userId="102f0402-31d0-4b21-b106-54d95bb4d9b3" providerId="ADAL" clId="{0AEE80D9-1C4B-4D71-8248-02DD08E914F9}" dt="2025-02-18T16:45:57.076" v="391" actId="1076"/>
          <ac:picMkLst>
            <pc:docMk/>
            <pc:sldMk cId="38182528" sldId="395"/>
            <ac:picMk id="23" creationId="{C7C48528-0693-E316-1A3B-4906FA16CB96}"/>
          </ac:picMkLst>
        </pc:picChg>
        <pc:picChg chg="add mod">
          <ac:chgData name="Wolbert, Evie Diane" userId="102f0402-31d0-4b21-b106-54d95bb4d9b3" providerId="ADAL" clId="{0AEE80D9-1C4B-4D71-8248-02DD08E914F9}" dt="2025-02-18T16:46:08.830" v="395" actId="1076"/>
          <ac:picMkLst>
            <pc:docMk/>
            <pc:sldMk cId="38182528" sldId="395"/>
            <ac:picMk id="26" creationId="{3060787A-1D8F-848F-9EE1-386B46EE009A}"/>
          </ac:picMkLst>
        </pc:picChg>
      </pc:sldChg>
      <pc:sldChg chg="modNotesTx">
        <pc:chgData name="Wolbert, Evie Diane" userId="102f0402-31d0-4b21-b106-54d95bb4d9b3" providerId="ADAL" clId="{0AEE80D9-1C4B-4D71-8248-02DD08E914F9}" dt="2025-02-18T17:12:12.296" v="692" actId="20577"/>
        <pc:sldMkLst>
          <pc:docMk/>
          <pc:sldMk cId="1721770185" sldId="408"/>
        </pc:sldMkLst>
      </pc:sldChg>
      <pc:sldChg chg="modNotesTx">
        <pc:chgData name="Wolbert, Evie Diane" userId="102f0402-31d0-4b21-b106-54d95bb4d9b3" providerId="ADAL" clId="{0AEE80D9-1C4B-4D71-8248-02DD08E914F9}" dt="2025-02-18T16:53:47.280" v="641" actId="20577"/>
        <pc:sldMkLst>
          <pc:docMk/>
          <pc:sldMk cId="1688045353" sldId="417"/>
        </pc:sldMkLst>
      </pc:sldChg>
      <pc:sldChg chg="del">
        <pc:chgData name="Wolbert, Evie Diane" userId="102f0402-31d0-4b21-b106-54d95bb4d9b3" providerId="ADAL" clId="{0AEE80D9-1C4B-4D71-8248-02DD08E914F9}" dt="2025-02-18T16:53:02.636" v="598" actId="2696"/>
        <pc:sldMkLst>
          <pc:docMk/>
          <pc:sldMk cId="2135495630" sldId="418"/>
        </pc:sldMkLst>
      </pc:sldChg>
      <pc:sldChg chg="del">
        <pc:chgData name="Wolbert, Evie Diane" userId="102f0402-31d0-4b21-b106-54d95bb4d9b3" providerId="ADAL" clId="{0AEE80D9-1C4B-4D71-8248-02DD08E914F9}" dt="2025-02-18T16:54:31.035" v="642" actId="2696"/>
        <pc:sldMkLst>
          <pc:docMk/>
          <pc:sldMk cId="758259584" sldId="443"/>
        </pc:sldMkLst>
      </pc:sldChg>
      <pc:sldChg chg="del">
        <pc:chgData name="Wolbert, Evie Diane" userId="102f0402-31d0-4b21-b106-54d95bb4d9b3" providerId="ADAL" clId="{0AEE80D9-1C4B-4D71-8248-02DD08E914F9}" dt="2025-02-18T16:54:55.653" v="643" actId="2696"/>
        <pc:sldMkLst>
          <pc:docMk/>
          <pc:sldMk cId="628390700" sldId="444"/>
        </pc:sldMkLst>
      </pc:sldChg>
      <pc:sldChg chg="del">
        <pc:chgData name="Wolbert, Evie Diane" userId="102f0402-31d0-4b21-b106-54d95bb4d9b3" providerId="ADAL" clId="{0AEE80D9-1C4B-4D71-8248-02DD08E914F9}" dt="2025-02-18T15:44:17.741" v="0" actId="2696"/>
        <pc:sldMkLst>
          <pc:docMk/>
          <pc:sldMk cId="4143111176" sldId="445"/>
        </pc:sldMkLst>
      </pc:sldChg>
      <pc:sldChg chg="del">
        <pc:chgData name="Wolbert, Evie Diane" userId="102f0402-31d0-4b21-b106-54d95bb4d9b3" providerId="ADAL" clId="{0AEE80D9-1C4B-4D71-8248-02DD08E914F9}" dt="2025-02-18T15:44:17.741" v="0" actId="2696"/>
        <pc:sldMkLst>
          <pc:docMk/>
          <pc:sldMk cId="0" sldId="446"/>
        </pc:sldMkLst>
      </pc:sldChg>
      <pc:sldChg chg="modSp mod">
        <pc:chgData name="Wolbert, Evie Diane" userId="102f0402-31d0-4b21-b106-54d95bb4d9b3" providerId="ADAL" clId="{0AEE80D9-1C4B-4D71-8248-02DD08E914F9}" dt="2025-02-18T17:04:59.055" v="656" actId="18131"/>
        <pc:sldMkLst>
          <pc:docMk/>
          <pc:sldMk cId="3031016207" sldId="446"/>
        </pc:sldMkLst>
        <pc:picChg chg="mod modCrop">
          <ac:chgData name="Wolbert, Evie Diane" userId="102f0402-31d0-4b21-b106-54d95bb4d9b3" providerId="ADAL" clId="{0AEE80D9-1C4B-4D71-8248-02DD08E914F9}" dt="2025-02-18T17:04:59.055" v="656" actId="18131"/>
          <ac:picMkLst>
            <pc:docMk/>
            <pc:sldMk cId="3031016207" sldId="446"/>
            <ac:picMk id="18" creationId="{E3D8CA01-B43A-30A9-EA45-AEB9ED4DC250}"/>
          </ac:picMkLst>
        </pc:picChg>
      </pc:sldChg>
      <pc:sldChg chg="del">
        <pc:chgData name="Wolbert, Evie Diane" userId="102f0402-31d0-4b21-b106-54d95bb4d9b3" providerId="ADAL" clId="{0AEE80D9-1C4B-4D71-8248-02DD08E914F9}" dt="2025-02-18T15:44:17.741" v="0" actId="2696"/>
        <pc:sldMkLst>
          <pc:docMk/>
          <pc:sldMk cId="0" sldId="447"/>
        </pc:sldMkLst>
      </pc:sldChg>
      <pc:sldChg chg="modSp mod">
        <pc:chgData name="Wolbert, Evie Diane" userId="102f0402-31d0-4b21-b106-54d95bb4d9b3" providerId="ADAL" clId="{0AEE80D9-1C4B-4D71-8248-02DD08E914F9}" dt="2025-02-18T17:06:03.490" v="660" actId="18131"/>
        <pc:sldMkLst>
          <pc:docMk/>
          <pc:sldMk cId="2712433096" sldId="447"/>
        </pc:sldMkLst>
        <pc:picChg chg="mod modCrop">
          <ac:chgData name="Wolbert, Evie Diane" userId="102f0402-31d0-4b21-b106-54d95bb4d9b3" providerId="ADAL" clId="{0AEE80D9-1C4B-4D71-8248-02DD08E914F9}" dt="2025-02-18T17:06:03.490" v="660" actId="18131"/>
          <ac:picMkLst>
            <pc:docMk/>
            <pc:sldMk cId="2712433096" sldId="447"/>
            <ac:picMk id="18" creationId="{BE1FB674-F551-17ED-D4CC-70DBF9A8E20E}"/>
          </ac:picMkLst>
        </pc:picChg>
      </pc:sldChg>
      <pc:sldChg chg="modSp del mod modNotesTx">
        <pc:chgData name="Wolbert, Evie Diane" userId="102f0402-31d0-4b21-b106-54d95bb4d9b3" providerId="ADAL" clId="{0AEE80D9-1C4B-4D71-8248-02DD08E914F9}" dt="2025-02-20T18:14:54.320" v="726" actId="20577"/>
        <pc:sldMkLst>
          <pc:docMk/>
          <pc:sldMk cId="0" sldId="448"/>
        </pc:sldMkLst>
        <pc:spChg chg="mod">
          <ac:chgData name="Wolbert, Evie Diane" userId="102f0402-31d0-4b21-b106-54d95bb4d9b3" providerId="ADAL" clId="{0AEE80D9-1C4B-4D71-8248-02DD08E914F9}" dt="2025-02-20T17:05:15.482" v="708" actId="2711"/>
          <ac:spMkLst>
            <pc:docMk/>
            <pc:sldMk cId="0" sldId="448"/>
            <ac:spMk id="4" creationId="{00000000-0000-0000-0000-000000000000}"/>
          </ac:spMkLst>
        </pc:spChg>
        <pc:spChg chg="mod">
          <ac:chgData name="Wolbert, Evie Diane" userId="102f0402-31d0-4b21-b106-54d95bb4d9b3" providerId="ADAL" clId="{0AEE80D9-1C4B-4D71-8248-02DD08E914F9}" dt="2025-02-20T17:09:37.370" v="713" actId="2711"/>
          <ac:spMkLst>
            <pc:docMk/>
            <pc:sldMk cId="0" sldId="448"/>
            <ac:spMk id="12" creationId="{00000000-0000-0000-0000-000000000000}"/>
          </ac:spMkLst>
        </pc:spChg>
      </pc:sldChg>
      <pc:sldChg chg="del modNotesTx">
        <pc:chgData name="Wolbert, Evie Diane" userId="102f0402-31d0-4b21-b106-54d95bb4d9b3" providerId="ADAL" clId="{0AEE80D9-1C4B-4D71-8248-02DD08E914F9}" dt="2025-02-20T18:16:09.361" v="747" actId="12"/>
        <pc:sldMkLst>
          <pc:docMk/>
          <pc:sldMk cId="0" sldId="449"/>
        </pc:sldMkLst>
      </pc:sldChg>
      <pc:sldChg chg="del modNotesTx">
        <pc:chgData name="Wolbert, Evie Diane" userId="102f0402-31d0-4b21-b106-54d95bb4d9b3" providerId="ADAL" clId="{0AEE80D9-1C4B-4D71-8248-02DD08E914F9}" dt="2025-02-20T18:17:26.678" v="766" actId="20577"/>
        <pc:sldMkLst>
          <pc:docMk/>
          <pc:sldMk cId="0" sldId="450"/>
        </pc:sldMkLst>
      </pc:sldChg>
      <pc:sldChg chg="del">
        <pc:chgData name="Wolbert, Evie Diane" userId="102f0402-31d0-4b21-b106-54d95bb4d9b3" providerId="ADAL" clId="{0AEE80D9-1C4B-4D71-8248-02DD08E914F9}" dt="2025-02-18T15:44:55.834" v="2" actId="2696"/>
        <pc:sldMkLst>
          <pc:docMk/>
          <pc:sldMk cId="3419529485" sldId="450"/>
        </pc:sldMkLst>
      </pc:sldChg>
      <pc:sldChg chg="del modNotesTx">
        <pc:chgData name="Wolbert, Evie Diane" userId="102f0402-31d0-4b21-b106-54d95bb4d9b3" providerId="ADAL" clId="{0AEE80D9-1C4B-4D71-8248-02DD08E914F9}" dt="2025-02-20T18:19:29.311" v="792" actId="20577"/>
        <pc:sldMkLst>
          <pc:docMk/>
          <pc:sldMk cId="0" sldId="451"/>
        </pc:sldMkLst>
      </pc:sldChg>
      <pc:sldChg chg="del">
        <pc:chgData name="Wolbert, Evie Diane" userId="102f0402-31d0-4b21-b106-54d95bb4d9b3" providerId="ADAL" clId="{0AEE80D9-1C4B-4D71-8248-02DD08E914F9}" dt="2025-02-18T15:44:55.834" v="2" actId="2696"/>
        <pc:sldMkLst>
          <pc:docMk/>
          <pc:sldMk cId="2631547094" sldId="451"/>
        </pc:sldMkLst>
      </pc:sldChg>
      <pc:sldChg chg="del modNotesTx">
        <pc:chgData name="Wolbert, Evie Diane" userId="102f0402-31d0-4b21-b106-54d95bb4d9b3" providerId="ADAL" clId="{0AEE80D9-1C4B-4D71-8248-02DD08E914F9}" dt="2025-02-20T18:24:20.493" v="866" actId="114"/>
        <pc:sldMkLst>
          <pc:docMk/>
          <pc:sldMk cId="0" sldId="452"/>
        </pc:sldMkLst>
      </pc:sldChg>
      <pc:sldChg chg="del">
        <pc:chgData name="Wolbert, Evie Diane" userId="102f0402-31d0-4b21-b106-54d95bb4d9b3" providerId="ADAL" clId="{0AEE80D9-1C4B-4D71-8248-02DD08E914F9}" dt="2025-02-18T15:44:55.834" v="2" actId="2696"/>
        <pc:sldMkLst>
          <pc:docMk/>
          <pc:sldMk cId="1928436545" sldId="452"/>
        </pc:sldMkLst>
      </pc:sldChg>
      <pc:sldChg chg="modNotesTx">
        <pc:chgData name="Wolbert, Evie Diane" userId="102f0402-31d0-4b21-b106-54d95bb4d9b3" providerId="ADAL" clId="{0AEE80D9-1C4B-4D71-8248-02DD08E914F9}" dt="2025-02-20T18:40:01.027" v="1025" actId="20577"/>
        <pc:sldMkLst>
          <pc:docMk/>
          <pc:sldMk cId="0" sldId="453"/>
        </pc:sldMkLst>
      </pc:sldChg>
      <pc:sldChg chg="del">
        <pc:chgData name="Wolbert, Evie Diane" userId="102f0402-31d0-4b21-b106-54d95bb4d9b3" providerId="ADAL" clId="{0AEE80D9-1C4B-4D71-8248-02DD08E914F9}" dt="2025-02-18T15:44:55.834" v="2" actId="2696"/>
        <pc:sldMkLst>
          <pc:docMk/>
          <pc:sldMk cId="1027266042" sldId="453"/>
        </pc:sldMkLst>
      </pc:sldChg>
      <pc:sldChg chg="del">
        <pc:chgData name="Wolbert, Evie Diane" userId="102f0402-31d0-4b21-b106-54d95bb4d9b3" providerId="ADAL" clId="{0AEE80D9-1C4B-4D71-8248-02DD08E914F9}" dt="2025-02-18T15:44:55.834" v="2" actId="2696"/>
        <pc:sldMkLst>
          <pc:docMk/>
          <pc:sldMk cId="462414941" sldId="454"/>
        </pc:sldMkLst>
      </pc:sldChg>
      <pc:sldChg chg="del">
        <pc:chgData name="Wolbert, Evie Diane" userId="102f0402-31d0-4b21-b106-54d95bb4d9b3" providerId="ADAL" clId="{0AEE80D9-1C4B-4D71-8248-02DD08E914F9}" dt="2025-02-18T15:44:55.834" v="2" actId="2696"/>
        <pc:sldMkLst>
          <pc:docMk/>
          <pc:sldMk cId="4160789234" sldId="455"/>
        </pc:sldMkLst>
      </pc:sldChg>
      <pc:sldChg chg="del">
        <pc:chgData name="Wolbert, Evie Diane" userId="102f0402-31d0-4b21-b106-54d95bb4d9b3" providerId="ADAL" clId="{0AEE80D9-1C4B-4D71-8248-02DD08E914F9}" dt="2025-02-18T15:44:55.834" v="2" actId="2696"/>
        <pc:sldMkLst>
          <pc:docMk/>
          <pc:sldMk cId="2026612824" sldId="456"/>
        </pc:sldMkLst>
      </pc:sldChg>
      <pc:sldChg chg="del">
        <pc:chgData name="Wolbert, Evie Diane" userId="102f0402-31d0-4b21-b106-54d95bb4d9b3" providerId="ADAL" clId="{0AEE80D9-1C4B-4D71-8248-02DD08E914F9}" dt="2025-02-18T15:44:55.834" v="2" actId="2696"/>
        <pc:sldMkLst>
          <pc:docMk/>
          <pc:sldMk cId="3869633644" sldId="457"/>
        </pc:sldMkLst>
      </pc:sldChg>
      <pc:sldChg chg="del">
        <pc:chgData name="Wolbert, Evie Diane" userId="102f0402-31d0-4b21-b106-54d95bb4d9b3" providerId="ADAL" clId="{0AEE80D9-1C4B-4D71-8248-02DD08E914F9}" dt="2025-02-18T15:44:55.834" v="2" actId="2696"/>
        <pc:sldMkLst>
          <pc:docMk/>
          <pc:sldMk cId="3523431303" sldId="458"/>
        </pc:sldMkLst>
      </pc:sldChg>
      <pc:sldChg chg="del">
        <pc:chgData name="Wolbert, Evie Diane" userId="102f0402-31d0-4b21-b106-54d95bb4d9b3" providerId="ADAL" clId="{0AEE80D9-1C4B-4D71-8248-02DD08E914F9}" dt="2025-02-18T15:44:55.834" v="2" actId="2696"/>
        <pc:sldMkLst>
          <pc:docMk/>
          <pc:sldMk cId="1551534743" sldId="459"/>
        </pc:sldMkLst>
      </pc:sldChg>
      <pc:sldChg chg="del">
        <pc:chgData name="Wolbert, Evie Diane" userId="102f0402-31d0-4b21-b106-54d95bb4d9b3" providerId="ADAL" clId="{0AEE80D9-1C4B-4D71-8248-02DD08E914F9}" dt="2025-02-18T15:44:38.891" v="1" actId="2696"/>
        <pc:sldMkLst>
          <pc:docMk/>
          <pc:sldMk cId="366245690" sldId="460"/>
        </pc:sldMkLst>
      </pc:sldChg>
      <pc:sldChg chg="del">
        <pc:chgData name="Wolbert, Evie Diane" userId="102f0402-31d0-4b21-b106-54d95bb4d9b3" providerId="ADAL" clId="{0AEE80D9-1C4B-4D71-8248-02DD08E914F9}" dt="2025-02-18T15:44:38.891" v="1" actId="2696"/>
        <pc:sldMkLst>
          <pc:docMk/>
          <pc:sldMk cId="1803236863" sldId="461"/>
        </pc:sldMkLst>
      </pc:sldChg>
      <pc:sldChg chg="del">
        <pc:chgData name="Wolbert, Evie Diane" userId="102f0402-31d0-4b21-b106-54d95bb4d9b3" providerId="ADAL" clId="{0AEE80D9-1C4B-4D71-8248-02DD08E914F9}" dt="2025-02-18T15:44:38.891" v="1" actId="2696"/>
        <pc:sldMkLst>
          <pc:docMk/>
          <pc:sldMk cId="603229782" sldId="462"/>
        </pc:sldMkLst>
      </pc:sldChg>
      <pc:sldChg chg="del">
        <pc:chgData name="Wolbert, Evie Diane" userId="102f0402-31d0-4b21-b106-54d95bb4d9b3" providerId="ADAL" clId="{0AEE80D9-1C4B-4D71-8248-02DD08E914F9}" dt="2025-02-18T15:44:38.891" v="1" actId="2696"/>
        <pc:sldMkLst>
          <pc:docMk/>
          <pc:sldMk cId="183283695" sldId="463"/>
        </pc:sldMkLst>
      </pc:sldChg>
      <pc:sldChg chg="del">
        <pc:chgData name="Wolbert, Evie Diane" userId="102f0402-31d0-4b21-b106-54d95bb4d9b3" providerId="ADAL" clId="{0AEE80D9-1C4B-4D71-8248-02DD08E914F9}" dt="2025-02-18T15:44:38.891" v="1" actId="2696"/>
        <pc:sldMkLst>
          <pc:docMk/>
          <pc:sldMk cId="1117513363" sldId="464"/>
        </pc:sldMkLst>
      </pc:sldChg>
      <pc:sldChg chg="del">
        <pc:chgData name="Wolbert, Evie Diane" userId="102f0402-31d0-4b21-b106-54d95bb4d9b3" providerId="ADAL" clId="{0AEE80D9-1C4B-4D71-8248-02DD08E914F9}" dt="2025-02-18T15:44:38.891" v="1" actId="2696"/>
        <pc:sldMkLst>
          <pc:docMk/>
          <pc:sldMk cId="3264234375" sldId="465"/>
        </pc:sldMkLst>
      </pc:sldChg>
      <pc:sldChg chg="del">
        <pc:chgData name="Wolbert, Evie Diane" userId="102f0402-31d0-4b21-b106-54d95bb4d9b3" providerId="ADAL" clId="{0AEE80D9-1C4B-4D71-8248-02DD08E914F9}" dt="2025-02-18T15:44:38.891" v="1" actId="2696"/>
        <pc:sldMkLst>
          <pc:docMk/>
          <pc:sldMk cId="3204689337" sldId="466"/>
        </pc:sldMkLst>
      </pc:sldChg>
      <pc:sldChg chg="del">
        <pc:chgData name="Wolbert, Evie Diane" userId="102f0402-31d0-4b21-b106-54d95bb4d9b3" providerId="ADAL" clId="{0AEE80D9-1C4B-4D71-8248-02DD08E914F9}" dt="2025-02-18T15:44:38.891" v="1" actId="2696"/>
        <pc:sldMkLst>
          <pc:docMk/>
          <pc:sldMk cId="3749490528" sldId="467"/>
        </pc:sldMkLst>
      </pc:sldChg>
      <pc:sldChg chg="del">
        <pc:chgData name="Wolbert, Evie Diane" userId="102f0402-31d0-4b21-b106-54d95bb4d9b3" providerId="ADAL" clId="{0AEE80D9-1C4B-4D71-8248-02DD08E914F9}" dt="2025-02-18T15:44:38.891" v="1" actId="2696"/>
        <pc:sldMkLst>
          <pc:docMk/>
          <pc:sldMk cId="3368119068" sldId="468"/>
        </pc:sldMkLst>
      </pc:sldChg>
      <pc:sldChg chg="del">
        <pc:chgData name="Wolbert, Evie Diane" userId="102f0402-31d0-4b21-b106-54d95bb4d9b3" providerId="ADAL" clId="{0AEE80D9-1C4B-4D71-8248-02DD08E914F9}" dt="2025-02-18T15:45:46.995" v="3" actId="2696"/>
        <pc:sldMkLst>
          <pc:docMk/>
          <pc:sldMk cId="3424598219" sldId="469"/>
        </pc:sldMkLst>
      </pc:sldChg>
      <pc:sldChg chg="del">
        <pc:chgData name="Wolbert, Evie Diane" userId="102f0402-31d0-4b21-b106-54d95bb4d9b3" providerId="ADAL" clId="{0AEE80D9-1C4B-4D71-8248-02DD08E914F9}" dt="2025-02-18T15:45:46.995" v="3" actId="2696"/>
        <pc:sldMkLst>
          <pc:docMk/>
          <pc:sldMk cId="2792116662" sldId="470"/>
        </pc:sldMkLst>
      </pc:sldChg>
      <pc:sldChg chg="del">
        <pc:chgData name="Wolbert, Evie Diane" userId="102f0402-31d0-4b21-b106-54d95bb4d9b3" providerId="ADAL" clId="{0AEE80D9-1C4B-4D71-8248-02DD08E914F9}" dt="2025-02-18T15:45:46.995" v="3" actId="2696"/>
        <pc:sldMkLst>
          <pc:docMk/>
          <pc:sldMk cId="671995518" sldId="471"/>
        </pc:sldMkLst>
      </pc:sldChg>
      <pc:sldChg chg="del">
        <pc:chgData name="Wolbert, Evie Diane" userId="102f0402-31d0-4b21-b106-54d95bb4d9b3" providerId="ADAL" clId="{0AEE80D9-1C4B-4D71-8248-02DD08E914F9}" dt="2025-02-18T15:45:46.995" v="3" actId="2696"/>
        <pc:sldMkLst>
          <pc:docMk/>
          <pc:sldMk cId="3859732831" sldId="472"/>
        </pc:sldMkLst>
      </pc:sldChg>
      <pc:sldChg chg="del">
        <pc:chgData name="Wolbert, Evie Diane" userId="102f0402-31d0-4b21-b106-54d95bb4d9b3" providerId="ADAL" clId="{0AEE80D9-1C4B-4D71-8248-02DD08E914F9}" dt="2025-02-18T15:45:46.995" v="3" actId="2696"/>
        <pc:sldMkLst>
          <pc:docMk/>
          <pc:sldMk cId="3947578088" sldId="474"/>
        </pc:sldMkLst>
      </pc:sldChg>
      <pc:sldChg chg="del">
        <pc:chgData name="Wolbert, Evie Diane" userId="102f0402-31d0-4b21-b106-54d95bb4d9b3" providerId="ADAL" clId="{0AEE80D9-1C4B-4D71-8248-02DD08E914F9}" dt="2025-02-18T15:45:46.995" v="3" actId="2696"/>
        <pc:sldMkLst>
          <pc:docMk/>
          <pc:sldMk cId="611260883" sldId="475"/>
        </pc:sldMkLst>
      </pc:sldChg>
      <pc:sldChg chg="del">
        <pc:chgData name="Wolbert, Evie Diane" userId="102f0402-31d0-4b21-b106-54d95bb4d9b3" providerId="ADAL" clId="{0AEE80D9-1C4B-4D71-8248-02DD08E914F9}" dt="2025-02-18T15:45:46.995" v="3" actId="2696"/>
        <pc:sldMkLst>
          <pc:docMk/>
          <pc:sldMk cId="1695592140" sldId="476"/>
        </pc:sldMkLst>
      </pc:sldChg>
      <pc:sldChg chg="del">
        <pc:chgData name="Wolbert, Evie Diane" userId="102f0402-31d0-4b21-b106-54d95bb4d9b3" providerId="ADAL" clId="{0AEE80D9-1C4B-4D71-8248-02DD08E914F9}" dt="2025-02-18T15:45:46.995" v="3" actId="2696"/>
        <pc:sldMkLst>
          <pc:docMk/>
          <pc:sldMk cId="1351237957" sldId="477"/>
        </pc:sldMkLst>
      </pc:sldChg>
      <pc:sldChg chg="del">
        <pc:chgData name="Wolbert, Evie Diane" userId="102f0402-31d0-4b21-b106-54d95bb4d9b3" providerId="ADAL" clId="{0AEE80D9-1C4B-4D71-8248-02DD08E914F9}" dt="2025-02-18T15:45:46.995" v="3" actId="2696"/>
        <pc:sldMkLst>
          <pc:docMk/>
          <pc:sldMk cId="1889317577" sldId="478"/>
        </pc:sldMkLst>
      </pc:sldChg>
    </pc:docChg>
  </pc:docChgLst>
  <pc:docChgLst>
    <pc:chgData name="Wolbert, Evie Diane" userId="S::edj114@psu.edu::102f0402-31d0-4b21-b106-54d95bb4d9b3" providerId="AD" clId="Web-{E6C40DA1-7803-A16F-C95D-2D8EEB592AE0}"/>
    <pc:docChg chg="addSld delSld modSld">
      <pc:chgData name="Wolbert, Evie Diane" userId="S::edj114@psu.edu::102f0402-31d0-4b21-b106-54d95bb4d9b3" providerId="AD" clId="Web-{E6C40DA1-7803-A16F-C95D-2D8EEB592AE0}" dt="2025-02-24T19:07:43.087" v="8"/>
      <pc:docMkLst>
        <pc:docMk/>
      </pc:docMkLst>
      <pc:sldChg chg="del">
        <pc:chgData name="Wolbert, Evie Diane" userId="S::edj114@psu.edu::102f0402-31d0-4b21-b106-54d95bb4d9b3" providerId="AD" clId="Web-{E6C40DA1-7803-A16F-C95D-2D8EEB592AE0}" dt="2025-02-24T19:06:00.634" v="2"/>
        <pc:sldMkLst>
          <pc:docMk/>
          <pc:sldMk cId="0" sldId="262"/>
        </pc:sldMkLst>
      </pc:sldChg>
      <pc:sldChg chg="del">
        <pc:chgData name="Wolbert, Evie Diane" userId="S::edj114@psu.edu::102f0402-31d0-4b21-b106-54d95bb4d9b3" providerId="AD" clId="Web-{E6C40DA1-7803-A16F-C95D-2D8EEB592AE0}" dt="2025-02-24T19:06:36.462" v="4"/>
        <pc:sldMkLst>
          <pc:docMk/>
          <pc:sldMk cId="1657253987" sldId="289"/>
        </pc:sldMkLst>
      </pc:sldChg>
      <pc:sldChg chg="del">
        <pc:chgData name="Wolbert, Evie Diane" userId="S::edj114@psu.edu::102f0402-31d0-4b21-b106-54d95bb4d9b3" providerId="AD" clId="Web-{E6C40DA1-7803-A16F-C95D-2D8EEB592AE0}" dt="2025-02-24T19:07:23.618" v="6"/>
        <pc:sldMkLst>
          <pc:docMk/>
          <pc:sldMk cId="0" sldId="366"/>
        </pc:sldMkLst>
      </pc:sldChg>
      <pc:sldChg chg="del">
        <pc:chgData name="Wolbert, Evie Diane" userId="S::edj114@psu.edu::102f0402-31d0-4b21-b106-54d95bb4d9b3" providerId="AD" clId="Web-{E6C40DA1-7803-A16F-C95D-2D8EEB592AE0}" dt="2025-02-24T19:07:43.087" v="8"/>
        <pc:sldMkLst>
          <pc:docMk/>
          <pc:sldMk cId="902007446" sldId="367"/>
        </pc:sldMkLst>
      </pc:sldChg>
      <pc:sldChg chg="add modNotes">
        <pc:chgData name="Wolbert, Evie Diane" userId="S::edj114@psu.edu::102f0402-31d0-4b21-b106-54d95bb4d9b3" providerId="AD" clId="Web-{E6C40DA1-7803-A16F-C95D-2D8EEB592AE0}" dt="2025-02-24T19:05:56.275" v="1"/>
        <pc:sldMkLst>
          <pc:docMk/>
          <pc:sldMk cId="3264234375" sldId="465"/>
        </pc:sldMkLst>
      </pc:sldChg>
      <pc:sldChg chg="add">
        <pc:chgData name="Wolbert, Evie Diane" userId="S::edj114@psu.edu::102f0402-31d0-4b21-b106-54d95bb4d9b3" providerId="AD" clId="Web-{E6C40DA1-7803-A16F-C95D-2D8EEB592AE0}" dt="2025-02-24T19:06:33.103" v="3"/>
        <pc:sldMkLst>
          <pc:docMk/>
          <pc:sldMk cId="3204689337" sldId="466"/>
        </pc:sldMkLst>
      </pc:sldChg>
      <pc:sldChg chg="add">
        <pc:chgData name="Wolbert, Evie Diane" userId="S::edj114@psu.edu::102f0402-31d0-4b21-b106-54d95bb4d9b3" providerId="AD" clId="Web-{E6C40DA1-7803-A16F-C95D-2D8EEB592AE0}" dt="2025-02-24T19:07:19.509" v="5"/>
        <pc:sldMkLst>
          <pc:docMk/>
          <pc:sldMk cId="3749490528" sldId="467"/>
        </pc:sldMkLst>
      </pc:sldChg>
      <pc:sldChg chg="add">
        <pc:chgData name="Wolbert, Evie Diane" userId="S::edj114@psu.edu::102f0402-31d0-4b21-b106-54d95bb4d9b3" providerId="AD" clId="Web-{E6C40DA1-7803-A16F-C95D-2D8EEB592AE0}" dt="2025-02-24T19:07:38.493" v="7"/>
        <pc:sldMkLst>
          <pc:docMk/>
          <pc:sldMk cId="3368119068" sldId="468"/>
        </pc:sldMkLst>
      </pc:sldChg>
    </pc:docChg>
  </pc:docChgLst>
  <pc:docChgLst>
    <pc:chgData name="Wolbert, Evie Diane" userId="S::edj114@psu.edu::102f0402-31d0-4b21-b106-54d95bb4d9b3" providerId="AD" clId="Web-{3BF4E59A-5A63-6112-9757-0298A30B42DA}"/>
    <pc:docChg chg="modSld">
      <pc:chgData name="Wolbert, Evie Diane" userId="S::edj114@psu.edu::102f0402-31d0-4b21-b106-54d95bb4d9b3" providerId="AD" clId="Web-{3BF4E59A-5A63-6112-9757-0298A30B42DA}" dt="2025-02-24T19:24:12.317" v="0"/>
      <pc:docMkLst>
        <pc:docMk/>
      </pc:docMkLst>
      <pc:sldChg chg="addSp">
        <pc:chgData name="Wolbert, Evie Diane" userId="S::edj114@psu.edu::102f0402-31d0-4b21-b106-54d95bb4d9b3" providerId="AD" clId="Web-{3BF4E59A-5A63-6112-9757-0298A30B42DA}" dt="2025-02-24T19:24:12.317" v="0"/>
        <pc:sldMkLst>
          <pc:docMk/>
          <pc:sldMk cId="0" sldId="272"/>
        </pc:sldMkLst>
        <pc:spChg chg="add">
          <ac:chgData name="Wolbert, Evie Diane" userId="S::edj114@psu.edu::102f0402-31d0-4b21-b106-54d95bb4d9b3" providerId="AD" clId="Web-{3BF4E59A-5A63-6112-9757-0298A30B42DA}" dt="2025-02-24T19:24:12.317" v="0"/>
          <ac:spMkLst>
            <pc:docMk/>
            <pc:sldMk cId="0" sldId="272"/>
            <ac:spMk id="4" creationId="{027F4EBB-E4FC-8A48-8898-36E85449EA51}"/>
          </ac:spMkLst>
        </pc:spChg>
      </pc:sldChg>
    </pc:docChg>
  </pc:docChgLst>
</pc:chgInfo>
</file>

<file path=ppt/comments/modernComment_107_0.xml><?xml version="1.0" encoding="utf-8"?>
<p188:cmLst xmlns:a="http://schemas.openxmlformats.org/drawingml/2006/main" xmlns:r="http://schemas.openxmlformats.org/officeDocument/2006/relationships" xmlns:p188="http://schemas.microsoft.com/office/powerpoint/2018/8/main">
  <p188:cm id="{DE3C5BC0-36BF-4190-889C-C26C10D4D8F5}" authorId="{16328477-2D99-2C26-174B-29C020A798E2}" created="2025-02-20T22:49:31.203">
    <pc:sldMkLst xmlns:pc="http://schemas.microsoft.com/office/powerpoint/2013/main/command">
      <pc:docMk/>
      <pc:sldMk cId="0" sldId="263"/>
    </pc:sldMkLst>
    <p188:txBody>
      <a:bodyPr/>
      <a:lstStyle/>
      <a:p>
        <a:r>
          <a:rPr lang="en-US"/>
          <a:t>There is some text overlapping in the bubble.</a:t>
        </a:r>
      </a:p>
    </p188:txBody>
  </p188:cm>
</p188:cmLst>
</file>

<file path=ppt/comments/modernComment_10E_4FB90707.xml><?xml version="1.0" encoding="utf-8"?>
<p188:cmLst xmlns:a="http://schemas.openxmlformats.org/drawingml/2006/main" xmlns:r="http://schemas.openxmlformats.org/officeDocument/2006/relationships" xmlns:p188="http://schemas.microsoft.com/office/powerpoint/2018/8/main">
  <p188:cm id="{7A22DBD4-316D-4144-912D-CB9957DF875A}" authorId="{C1749FDE-6C31-C0B2-0117-B2F119AA57C5}" created="2025-02-18T17:10:51.676">
    <ac:deMkLst xmlns:ac="http://schemas.microsoft.com/office/drawing/2013/main/command">
      <pc:docMk xmlns:pc="http://schemas.microsoft.com/office/powerpoint/2013/main/command"/>
      <pc:sldMk xmlns:pc="http://schemas.microsoft.com/office/powerpoint/2013/main/command" cId="1337526023" sldId="270"/>
      <ac:picMk id="18" creationId="{CF59CBEB-7D56-A89F-7772-05C3401E6515}"/>
    </ac:deMkLst>
    <p188:txBody>
      <a:bodyPr/>
      <a:lstStyle/>
      <a:p>
        <a:r>
          <a:rPr lang="en-US"/>
          <a:t>This slide will need to be updated once the page number is corrected </a:t>
        </a:r>
      </a:p>
    </p188:txBody>
  </p188:cm>
</p188:cmLst>
</file>

<file path=ppt/comments/modernComment_1CD_6B7B35FF.xml><?xml version="1.0" encoding="utf-8"?>
<p188:cmLst xmlns:a="http://schemas.openxmlformats.org/drawingml/2006/main" xmlns:r="http://schemas.openxmlformats.org/officeDocument/2006/relationships" xmlns:p188="http://schemas.microsoft.com/office/powerpoint/2018/8/main">
  <p188:cm id="{D4E11732-2CF3-4C2E-9AD4-BB9E29F9A5EE}" authorId="{16328477-2D99-2C26-174B-29C020A798E2}" created="2025-02-20T22:47:29.823">
    <pc:sldMkLst xmlns:pc="http://schemas.microsoft.com/office/powerpoint/2013/main/command">
      <pc:docMk/>
      <pc:sldMk cId="1803236863" sldId="461"/>
    </pc:sldMkLst>
    <p188:txBody>
      <a:bodyPr/>
      <a:lstStyle/>
      <a:p>
        <a:r>
          <a:rPr lang="en-US"/>
          <a:t>In the bubble, there's some text overlap...</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56F22E-8159-4409-AB02-790C6D0B9D02}" type="datetimeFigureOut">
              <a:rPr lang="en-US" smtClean="0"/>
              <a:t>2/24/2025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796624-056C-4B51-AA09-AD77FFC9F12B}" type="slidenum">
              <a:rPr lang="en-US" smtClean="0"/>
              <a:t>‹#›</a:t>
            </a:fld>
            <a:endParaRPr lang="en-US"/>
          </a:p>
        </p:txBody>
      </p:sp>
    </p:spTree>
    <p:extLst>
      <p:ext uri="{BB962C8B-B14F-4D97-AF65-F5344CB8AC3E}">
        <p14:creationId xmlns:p14="http://schemas.microsoft.com/office/powerpoint/2010/main" val="1248622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thrive.psu.edu/modules/supplemental/"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thrive.psu.edu"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thrive.psu.edu/modules/supplemental/" TargetMode="External"/><Relationship Id="rId2" Type="http://schemas.openxmlformats.org/officeDocument/2006/relationships/slide" Target="../slides/slide71.xml"/><Relationship Id="rId1" Type="http://schemas.openxmlformats.org/officeDocument/2006/relationships/notesMaster" Target="../notesMasters/notesMaster1.xml"/><Relationship Id="rId4" Type="http://schemas.openxmlformats.org/officeDocument/2006/relationships/hyperlink" Target="https://thrive.psu.edu" TargetMode="Externa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Delivery Type 1: Supplemental Extension begins here, on slide 1. </a:t>
            </a:r>
          </a:p>
          <a:p>
            <a:endParaRPr lang="en-US"/>
          </a:p>
          <a:p>
            <a:r>
              <a:rPr lang="en-US"/>
              <a:t>Delivery Type 2 : Supplemental Stand Alone begins on slide 37. </a:t>
            </a:r>
          </a:p>
        </p:txBody>
      </p:sp>
      <p:sp>
        <p:nvSpPr>
          <p:cNvPr id="4" name="Slide Number Placeholder 3"/>
          <p:cNvSpPr>
            <a:spLocks noGrp="1"/>
          </p:cNvSpPr>
          <p:nvPr>
            <p:ph type="sldNum" sz="quarter" idx="5"/>
          </p:nvPr>
        </p:nvSpPr>
        <p:spPr/>
        <p:txBody>
          <a:bodyPr/>
          <a:lstStyle/>
          <a:p>
            <a:fld id="{AA796624-056C-4B51-AA09-AD77FFC9F12B}" type="slidenum">
              <a:rPr lang="en-US" smtClean="0"/>
              <a:t>1</a:t>
            </a:fld>
            <a:endParaRPr lang="en-US"/>
          </a:p>
        </p:txBody>
      </p:sp>
    </p:spTree>
    <p:extLst>
      <p:ext uri="{BB962C8B-B14F-4D97-AF65-F5344CB8AC3E}">
        <p14:creationId xmlns:p14="http://schemas.microsoft.com/office/powerpoint/2010/main" val="2530092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73148-DBE5-0638-53AD-1540DB699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E54864-73EC-FF84-1F45-574C6AA059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348B23-A654-E32C-73E6-5CD56354B4F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825BCF5-2421-108F-6D24-266E6B016E22}"/>
              </a:ext>
            </a:extLst>
          </p:cNvPr>
          <p:cNvSpPr>
            <a:spLocks noGrp="1"/>
          </p:cNvSpPr>
          <p:nvPr>
            <p:ph type="sldNum" sz="quarter" idx="5"/>
          </p:nvPr>
        </p:nvSpPr>
        <p:spPr/>
        <p:txBody>
          <a:bodyPr/>
          <a:lstStyle/>
          <a:p>
            <a:fld id="{AA796624-056C-4B51-AA09-AD77FFC9F12B}" type="slidenum">
              <a:rPr lang="en-US" smtClean="0"/>
              <a:t>10</a:t>
            </a:fld>
            <a:endParaRPr lang="en-US"/>
          </a:p>
        </p:txBody>
      </p:sp>
    </p:spTree>
    <p:extLst>
      <p:ext uri="{BB962C8B-B14F-4D97-AF65-F5344CB8AC3E}">
        <p14:creationId xmlns:p14="http://schemas.microsoft.com/office/powerpoint/2010/main" val="458494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Choose one bullet point to display (the first bullet point is for in-person, the second is for virtual). </a:t>
            </a:r>
          </a:p>
          <a:p>
            <a:endParaRPr lang="en-US"/>
          </a:p>
          <a:p>
            <a:r>
              <a:rPr lang="en-US"/>
              <a:t>If in-person, greet participants as they come in the door and help them find a seat. </a:t>
            </a:r>
          </a:p>
          <a:p>
            <a:endParaRPr lang="en-US"/>
          </a:p>
          <a:p>
            <a:r>
              <a:rPr lang="en-US"/>
              <a:t>If virtual, give participants a heads up when you will be starting. For example, </a:t>
            </a:r>
            <a:r>
              <a:rPr lang="en-US" i="1"/>
              <a:t>“Hi everyone, we will be starting in about one minute.”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3285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language: </a:t>
            </a:r>
            <a:r>
              <a:rPr lang="en-US" i="1"/>
              <a:t>Welcome back, families! We’re glad to see for our second meeting. </a:t>
            </a:r>
          </a:p>
          <a:p>
            <a:endParaRPr lang="en-US" i="1"/>
          </a:p>
          <a:p>
            <a:r>
              <a:rPr lang="en-US" b="1"/>
              <a:t>Review Meeting 2 Agenda:</a:t>
            </a:r>
          </a:p>
          <a:p>
            <a:pPr>
              <a:buFont typeface="Arial" panose="020B0604020202020204" pitchFamily="34" charset="0"/>
              <a:buChar char="•"/>
            </a:pPr>
            <a:endParaRPr lang="en-US"/>
          </a:p>
          <a:p>
            <a:pPr>
              <a:buFont typeface="Arial" panose="020B0604020202020204" pitchFamily="34" charset="0"/>
              <a:buChar char="•"/>
            </a:pPr>
            <a:r>
              <a:rPr lang="en-US"/>
              <a:t> </a:t>
            </a:r>
            <a:r>
              <a:rPr lang="en-US" b="1"/>
              <a:t>Conversation Starters</a:t>
            </a:r>
            <a:r>
              <a:rPr lang="en-US"/>
              <a:t>: </a:t>
            </a:r>
            <a:r>
              <a:rPr lang="en-US" i="1"/>
              <a:t>We’ll get started with a quick question to get us all engaged and sharing.</a:t>
            </a:r>
          </a:p>
          <a:p>
            <a:pPr>
              <a:buFont typeface="Arial" panose="020B0604020202020204" pitchFamily="34" charset="0"/>
              <a:buNone/>
            </a:pPr>
            <a:endParaRPr lang="en-US"/>
          </a:p>
          <a:p>
            <a:pPr>
              <a:buFont typeface="Arial" panose="020B0604020202020204" pitchFamily="34" charset="0"/>
              <a:buChar char="•"/>
            </a:pPr>
            <a:r>
              <a:rPr lang="en-US" b="1"/>
              <a:t>Review of Ground Rules</a:t>
            </a:r>
            <a:r>
              <a:rPr lang="en-US"/>
              <a:t>: </a:t>
            </a:r>
            <a:r>
              <a:rPr lang="en-US" i="1"/>
              <a:t>A brief reminder of our ground rules to ensure our discussions remain respectful and productive.</a:t>
            </a:r>
          </a:p>
          <a:p>
            <a:pPr>
              <a:buFont typeface="Arial" panose="020B0604020202020204" pitchFamily="34" charset="0"/>
              <a:buNone/>
            </a:pPr>
            <a:endParaRPr lang="en-US"/>
          </a:p>
          <a:p>
            <a:pPr>
              <a:buFont typeface="Arial" panose="020B0604020202020204" pitchFamily="34" charset="0"/>
              <a:buChar char="•"/>
            </a:pPr>
            <a:r>
              <a:rPr lang="en-US" b="1"/>
              <a:t>Discussion and Homework</a:t>
            </a:r>
            <a:r>
              <a:rPr lang="en-US"/>
              <a:t>: </a:t>
            </a:r>
            <a:r>
              <a:rPr lang="en-US" i="1"/>
              <a:t>After our initial activities, we will discuss the workbook questions based on your experiences with the last set of homework followed by an explanation of the homework for our next meeting. Let’s get started!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5625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118C2-4F67-407D-0DE9-ECFA8966D1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2D7630-5E78-D95C-2E08-8F0DD4DCF5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3F1B99-7945-3ECA-E4A7-98B9DD119CA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Example language: </a:t>
            </a:r>
            <a:r>
              <a:rPr lang="en-US" i="1"/>
              <a:t>"Let's open our session with a fun question that will give us all a chance to share something about ourselves. Review the list of questions provided on the slide. Select one question that resonates with you, or that you feel comfortable sharing. This activity is designed to ease us into the meeting and build a friendly, open atmosphere.</a:t>
            </a:r>
          </a:p>
          <a:p>
            <a:endParaRPr lang="en-US"/>
          </a:p>
        </p:txBody>
      </p:sp>
      <p:sp>
        <p:nvSpPr>
          <p:cNvPr id="4" name="Slide Number Placeholder 3">
            <a:extLst>
              <a:ext uri="{FF2B5EF4-FFF2-40B4-BE49-F238E27FC236}">
                <a16:creationId xmlns:a16="http://schemas.microsoft.com/office/drawing/2014/main" id="{4FA3FE5E-B62A-D035-4E77-88E1F87DFF24}"/>
              </a:ext>
            </a:extLst>
          </p:cNvPr>
          <p:cNvSpPr>
            <a:spLocks noGrp="1"/>
          </p:cNvSpPr>
          <p:nvPr>
            <p:ph type="sldNum" sz="quarter" idx="5"/>
          </p:nvPr>
        </p:nvSpPr>
        <p:spPr/>
        <p:txBody>
          <a:bodyPr/>
          <a:lstStyle/>
          <a:p>
            <a:fld id="{AA796624-056C-4B51-AA09-AD77FFC9F12B}" type="slidenum">
              <a:rPr lang="en-US" smtClean="0"/>
              <a:t>13</a:t>
            </a:fld>
            <a:endParaRPr lang="en-US"/>
          </a:p>
        </p:txBody>
      </p:sp>
    </p:spTree>
    <p:extLst>
      <p:ext uri="{BB962C8B-B14F-4D97-AF65-F5344CB8AC3E}">
        <p14:creationId xmlns:p14="http://schemas.microsoft.com/office/powerpoint/2010/main" val="2095897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FB726-FD88-8E29-D66F-4992DE758B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FAF4B1-4FBB-14A1-DF06-8E695293C4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6B7571-A70D-4CC0-65A0-8C162D7FD807}"/>
              </a:ext>
            </a:extLst>
          </p:cNvPr>
          <p:cNvSpPr>
            <a:spLocks noGrp="1"/>
          </p:cNvSpPr>
          <p:nvPr>
            <p:ph type="body" idx="1"/>
          </p:nvPr>
        </p:nvSpPr>
        <p:spPr/>
        <p:txBody>
          <a:bodyPr/>
          <a:lstStyle/>
          <a:p>
            <a:pPr>
              <a:buFont typeface="Arial" panose="020B0604020202020204" pitchFamily="34" charset="0"/>
              <a:buChar char="•"/>
            </a:pPr>
            <a:r>
              <a:rPr lang="en-US" b="1"/>
              <a:t>Introduction of Ground Rules</a:t>
            </a:r>
            <a:r>
              <a:rPr lang="en-US"/>
              <a:t>: Start by stating some basic ground rules to create a supportive environment where families feel safe to share their parenting experiences.</a:t>
            </a:r>
          </a:p>
          <a:p>
            <a:pPr>
              <a:buFont typeface="Arial" panose="020B0604020202020204" pitchFamily="34" charset="0"/>
              <a:buChar char="•"/>
            </a:pPr>
            <a:endParaRPr lang="en-US"/>
          </a:p>
          <a:p>
            <a:pPr>
              <a:buFont typeface="Arial" panose="020B0604020202020204" pitchFamily="34" charset="0"/>
              <a:buChar char="•"/>
            </a:pPr>
            <a:r>
              <a:rPr lang="en-US" b="1"/>
              <a:t>Basic Ground Rules</a:t>
            </a:r>
            <a:r>
              <a:rPr lang="en-US"/>
              <a:t>: </a:t>
            </a:r>
          </a:p>
          <a:p>
            <a:pPr lvl="1">
              <a:buFont typeface="Arial" panose="020B0604020202020204" pitchFamily="34" charset="0"/>
              <a:buChar char="•"/>
            </a:pPr>
            <a:r>
              <a:rPr lang="en-US"/>
              <a:t>Always start and end sessions on time.</a:t>
            </a:r>
          </a:p>
          <a:p>
            <a:pPr lvl="1">
              <a:buFont typeface="Arial" panose="020B0604020202020204" pitchFamily="34" charset="0"/>
              <a:buChar char="•"/>
            </a:pPr>
            <a:r>
              <a:rPr lang="en-US"/>
              <a:t>Cell phones should be on vibrate; members can quietly excuse themselves if a call must be taken.</a:t>
            </a:r>
          </a:p>
          <a:p>
            <a:pPr lvl="1">
              <a:buFont typeface="Arial" panose="020B0604020202020204" pitchFamily="34" charset="0"/>
              <a:buChar char="•"/>
            </a:pPr>
            <a:r>
              <a:rPr lang="en-US"/>
              <a:t>In virtual sessions, participants should mute themself when taking calls outside the session.</a:t>
            </a:r>
          </a:p>
          <a:p>
            <a:pPr lvl="1">
              <a:buFont typeface="Arial" panose="020B0604020202020204" pitchFamily="34" charset="0"/>
              <a:buNone/>
            </a:pPr>
            <a:endParaRPr lang="en-US"/>
          </a:p>
          <a:p>
            <a:pPr>
              <a:buFont typeface="Arial" panose="020B0604020202020204" pitchFamily="34" charset="0"/>
              <a:buChar char="•"/>
            </a:pPr>
            <a:r>
              <a:rPr lang="en-US" b="1"/>
              <a:t>Developing Group-Specific Rules</a:t>
            </a:r>
            <a:r>
              <a:rPr lang="en-US"/>
              <a:t>:</a:t>
            </a:r>
          </a:p>
          <a:p>
            <a:pPr lvl="1">
              <a:buFont typeface="Arial" panose="020B0604020202020204" pitchFamily="34" charset="0"/>
              <a:buChar char="•"/>
            </a:pPr>
            <a:r>
              <a:rPr lang="en-US"/>
              <a:t>Discuss and agree on additional rules as a group, such as:</a:t>
            </a:r>
          </a:p>
          <a:p>
            <a:pPr lvl="1">
              <a:buFont typeface="Arial" panose="020B0604020202020204" pitchFamily="34" charset="0"/>
              <a:buChar char="•"/>
            </a:pPr>
            <a:r>
              <a:rPr lang="en-US"/>
              <a:t>Avoid judgment regarding other participants' parenting practices or knowledge gaps.</a:t>
            </a:r>
          </a:p>
          <a:p>
            <a:pPr lvl="1">
              <a:buFont typeface="Arial" panose="020B0604020202020204" pitchFamily="34" charset="0"/>
              <a:buChar char="•"/>
            </a:pPr>
            <a:r>
              <a:rPr lang="en-US"/>
              <a:t>Ensure one person speaks at a time to maintain order and clarity.</a:t>
            </a:r>
          </a:p>
          <a:p>
            <a:pPr lvl="1">
              <a:buFont typeface="Arial" panose="020B0604020202020204" pitchFamily="34" charset="0"/>
              <a:buChar char="•"/>
            </a:pPr>
            <a:r>
              <a:rPr lang="en-US"/>
              <a:t>Assume positive intent in all interactions to foster a positive atmosphere.</a:t>
            </a:r>
          </a:p>
          <a:p>
            <a:pPr lvl="1">
              <a:buFont typeface="Arial" panose="020B0604020202020204" pitchFamily="34" charset="0"/>
              <a:buChar char="•"/>
            </a:pPr>
            <a:endParaRPr lang="en-US"/>
          </a:p>
          <a:p>
            <a:pPr>
              <a:buFont typeface="Arial" panose="020B0604020202020204" pitchFamily="34" charset="0"/>
              <a:buChar char="•"/>
            </a:pPr>
            <a:r>
              <a:rPr lang="en-US" b="1"/>
              <a:t>Confidentiality Discussion</a:t>
            </a:r>
            <a:r>
              <a:rPr lang="en-US"/>
              <a:t>: Use this time to reinforce the importance of confidentiality, outlining your organization’s specific confidentiality clauses regarding statements related to abuse or neglect mandated reporting..</a:t>
            </a:r>
          </a:p>
          <a:p>
            <a:endParaRPr lang="en-US"/>
          </a:p>
          <a:p>
            <a:endParaRPr lang="en-US"/>
          </a:p>
          <a:p>
            <a:r>
              <a:rPr lang="en-US" u="sng"/>
              <a:t>Example language:</a:t>
            </a:r>
          </a:p>
          <a:p>
            <a:endParaRPr lang="en-US"/>
          </a:p>
          <a:p>
            <a:r>
              <a:rPr lang="en-US" i="1"/>
              <a:t>As we begin, it's crucial to emphasize the importance of confidentiality within our group. We need to agree to keep all shared information within these sessions, including personal stories and sensitive details. This ensures a safe space where everyone feels comfortable sharing their experiences. Please remember that details shared by participants are given in trust and should be treated with respect and discretion.</a:t>
            </a:r>
          </a:p>
          <a:p>
            <a:endParaRPr lang="en-US" i="1"/>
          </a:p>
          <a:p>
            <a:r>
              <a:rPr lang="en-US" i="1"/>
              <a:t>Additionally, it’s important to note our mandated reporting clause for suspected abuse or neglect:</a:t>
            </a:r>
          </a:p>
          <a:p>
            <a:endParaRPr lang="en-US" i="1"/>
          </a:p>
          <a:p>
            <a:pPr lvl="1">
              <a:buFont typeface="Arial" panose="020B0604020202020204" pitchFamily="34" charset="0"/>
              <a:buChar char="•"/>
            </a:pPr>
            <a:r>
              <a:rPr lang="en-US" b="1" i="1"/>
              <a:t>Legal Obligation</a:t>
            </a:r>
            <a:r>
              <a:rPr lang="en-US" i="1"/>
              <a:t>: Our staff and facilitators are legally required to report any suspicions of child abuse or neglect.</a:t>
            </a:r>
          </a:p>
          <a:p>
            <a:pPr lvl="1">
              <a:buFont typeface="Arial" panose="020B0604020202020204" pitchFamily="34" charset="0"/>
              <a:buChar char="•"/>
            </a:pPr>
            <a:r>
              <a:rPr lang="en-US" b="1" i="1"/>
              <a:t>Scope of Reporting</a:t>
            </a:r>
            <a:r>
              <a:rPr lang="en-US" i="1"/>
              <a:t>: We must report any signs of potential harm to a child or vulnerable adult that arise during our sessions.</a:t>
            </a:r>
          </a:p>
          <a:p>
            <a:pPr lvl="1">
              <a:buFont typeface="Arial" panose="020B0604020202020204" pitchFamily="34" charset="0"/>
              <a:buChar char="•"/>
            </a:pPr>
            <a:r>
              <a:rPr lang="en-US" b="1" i="1"/>
              <a:t>Procedure for Reporting</a:t>
            </a:r>
            <a:r>
              <a:rPr lang="en-US" i="1"/>
              <a:t>: We handle these situations sensitively, informing involved individuals about necessary actions, unless it poses further risk.</a:t>
            </a:r>
          </a:p>
          <a:p>
            <a:pPr lvl="1">
              <a:buFont typeface="Arial" panose="020B0604020202020204" pitchFamily="34" charset="0"/>
              <a:buChar char="•"/>
            </a:pPr>
            <a:r>
              <a:rPr lang="en-US" b="1" i="1"/>
              <a:t>Support for Affected Individuals</a:t>
            </a:r>
            <a:r>
              <a:rPr lang="en-US" i="1"/>
              <a:t>: We provide support and resources to help those involved in a reporting situation.</a:t>
            </a:r>
          </a:p>
          <a:p>
            <a:endParaRPr lang="en-US" i="1"/>
          </a:p>
          <a:p>
            <a:r>
              <a:rPr lang="en-US" i="1"/>
              <a:t>Our primary concern is the safety and well-being of all individuals. If you have any questions or concerns about this policy, feel free to discuss them privately with me.</a:t>
            </a:r>
          </a:p>
          <a:p>
            <a:endParaRPr lang="en-US"/>
          </a:p>
        </p:txBody>
      </p:sp>
      <p:sp>
        <p:nvSpPr>
          <p:cNvPr id="4" name="Slide Number Placeholder 3">
            <a:extLst>
              <a:ext uri="{FF2B5EF4-FFF2-40B4-BE49-F238E27FC236}">
                <a16:creationId xmlns:a16="http://schemas.microsoft.com/office/drawing/2014/main" id="{7200831E-F5E5-B546-54F3-08229A312817}"/>
              </a:ext>
            </a:extLst>
          </p:cNvPr>
          <p:cNvSpPr>
            <a:spLocks noGrp="1"/>
          </p:cNvSpPr>
          <p:nvPr>
            <p:ph type="sldNum" sz="quarter" idx="5"/>
          </p:nvPr>
        </p:nvSpPr>
        <p:spPr/>
        <p:txBody>
          <a:bodyPr/>
          <a:lstStyle/>
          <a:p>
            <a:fld id="{AA796624-056C-4B51-AA09-AD77FFC9F12B}" type="slidenum">
              <a:rPr lang="en-US" smtClean="0"/>
              <a:t>14</a:t>
            </a:fld>
            <a:endParaRPr lang="en-US"/>
          </a:p>
        </p:txBody>
      </p:sp>
    </p:spTree>
    <p:extLst>
      <p:ext uri="{BB962C8B-B14F-4D97-AF65-F5344CB8AC3E}">
        <p14:creationId xmlns:p14="http://schemas.microsoft.com/office/powerpoint/2010/main" val="4164295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Provide an overview of the supplemental module using the following points that are taught in the supplemental module: </a:t>
            </a:r>
          </a:p>
          <a:p>
            <a:endParaRPr lang="en-US" b="1" i="1"/>
          </a:p>
          <a:p>
            <a:r>
              <a:rPr lang="en-US"/>
              <a:t>• Coparenting refers to the coordination of care for children between two or more caregivers. It is separate from parenting. </a:t>
            </a:r>
          </a:p>
          <a:p>
            <a:endParaRPr lang="en-US"/>
          </a:p>
          <a:p>
            <a:r>
              <a:rPr lang="en-US"/>
              <a:t>• Every family and its make-up are unique. </a:t>
            </a:r>
          </a:p>
          <a:p>
            <a:endParaRPr lang="en-US"/>
          </a:p>
          <a:p>
            <a:r>
              <a:rPr lang="en-US"/>
              <a:t>• You, the parent or caregiver, should work with other adults in your child’s life who share childrearing responsibilities in order to create a supportive environment that allows your child and your family to thrive. </a:t>
            </a:r>
          </a:p>
          <a:p>
            <a:endParaRPr lang="en-US"/>
          </a:p>
          <a:p>
            <a:r>
              <a:rPr lang="en-US"/>
              <a:t>• Being able to coparent effectively depends, largely, on the caregivers’ teamwork. </a:t>
            </a:r>
          </a:p>
          <a:p>
            <a:endParaRPr lang="en-US"/>
          </a:p>
          <a:p>
            <a:r>
              <a:rPr lang="en-US"/>
              <a:t>• When coparents are working well together, the coparenting is supportive and harmonious. </a:t>
            </a:r>
          </a:p>
        </p:txBody>
      </p:sp>
      <p:sp>
        <p:nvSpPr>
          <p:cNvPr id="4" name="Slide Number Placeholder 3"/>
          <p:cNvSpPr>
            <a:spLocks noGrp="1"/>
          </p:cNvSpPr>
          <p:nvPr>
            <p:ph type="sldNum" sz="quarter" idx="5"/>
          </p:nvPr>
        </p:nvSpPr>
        <p:spPr/>
        <p:txBody>
          <a:bodyPr/>
          <a:lstStyle/>
          <a:p>
            <a:fld id="{AA796624-056C-4B51-AA09-AD77FFC9F12B}" type="slidenum">
              <a:rPr lang="en-US" smtClean="0"/>
              <a:t>15</a:t>
            </a:fld>
            <a:endParaRPr lang="en-US"/>
          </a:p>
        </p:txBody>
      </p:sp>
    </p:spTree>
    <p:extLst>
      <p:ext uri="{BB962C8B-B14F-4D97-AF65-F5344CB8AC3E}">
        <p14:creationId xmlns:p14="http://schemas.microsoft.com/office/powerpoint/2010/main" val="1053488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Ask the following questions of all of the participants, and highlight the variety of coparenting relationships</a:t>
            </a:r>
            <a:r>
              <a:rPr lang="en-US"/>
              <a:t>: </a:t>
            </a:r>
          </a:p>
          <a:p>
            <a:endParaRPr lang="en-US"/>
          </a:p>
          <a:p>
            <a:pPr marL="171450" indent="-171450">
              <a:buFont typeface="Arial" panose="020B0604020202020204" pitchFamily="34" charset="0"/>
              <a:buChar char="•"/>
            </a:pPr>
            <a:r>
              <a:rPr lang="en-US"/>
              <a:t>What does your coparenting make-up, or situation, look like (e.g., coparents living in separate houses, coparenting together in the same household, grandparent-coparent relationship)?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Are you completing this module independently of your coparent, or are they participating as well? What does each coparents’ participation look like (e.g., military parent deployed and completing activities virtually with the coparent)? </a:t>
            </a:r>
          </a:p>
          <a:p>
            <a:pPr marL="171450" indent="-171450">
              <a:buFont typeface="Arial" panose="020B0604020202020204" pitchFamily="34" charset="0"/>
              <a:buChar char="•"/>
            </a:pPr>
            <a:endParaRPr lang="en-US"/>
          </a:p>
          <a:p>
            <a:pPr marL="0" indent="0">
              <a:buFont typeface="Arial" panose="020B0604020202020204" pitchFamily="34" charset="0"/>
              <a:buNone/>
            </a:pPr>
            <a:r>
              <a:rPr lang="en-US" b="1" i="1"/>
              <a:t>Ask the following question and solicit answers from a few participants to generate discussion: </a:t>
            </a:r>
          </a:p>
          <a:p>
            <a:pPr marL="0" indent="0">
              <a:buFont typeface="Arial" panose="020B0604020202020204" pitchFamily="34" charset="0"/>
              <a:buNone/>
            </a:pPr>
            <a:endParaRPr lang="en-US" b="1" i="1"/>
          </a:p>
          <a:p>
            <a:pPr marL="171450" indent="-171450">
              <a:buFont typeface="Arial" panose="020B0604020202020204" pitchFamily="34" charset="0"/>
              <a:buChar char="•"/>
            </a:pPr>
            <a:r>
              <a:rPr lang="en-US"/>
              <a:t>What is one goal you hope to achieve by completing this supplemental module?</a:t>
            </a:r>
          </a:p>
        </p:txBody>
      </p:sp>
      <p:sp>
        <p:nvSpPr>
          <p:cNvPr id="4" name="Slide Number Placeholder 3"/>
          <p:cNvSpPr>
            <a:spLocks noGrp="1"/>
          </p:cNvSpPr>
          <p:nvPr>
            <p:ph type="sldNum" sz="quarter" idx="5"/>
          </p:nvPr>
        </p:nvSpPr>
        <p:spPr/>
        <p:txBody>
          <a:bodyPr/>
          <a:lstStyle/>
          <a:p>
            <a:fld id="{AA796624-056C-4B51-AA09-AD77FFC9F12B}" type="slidenum">
              <a:rPr lang="en-US" smtClean="0"/>
              <a:t>16</a:t>
            </a:fld>
            <a:endParaRPr lang="en-US"/>
          </a:p>
        </p:txBody>
      </p:sp>
    </p:spTree>
    <p:extLst>
      <p:ext uri="{BB962C8B-B14F-4D97-AF65-F5344CB8AC3E}">
        <p14:creationId xmlns:p14="http://schemas.microsoft.com/office/powerpoint/2010/main" val="1000487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Review this section of the module with the participants by offering the following information: </a:t>
            </a:r>
          </a:p>
          <a:p>
            <a:endParaRPr lang="en-US" b="1" i="1"/>
          </a:p>
          <a:p>
            <a:r>
              <a:rPr lang="en-US"/>
              <a:t>• As parents, we are sometimes unaware of how our experiences in our families of origin may have impacted ideas about and expectations regarding our coparenting relationships. </a:t>
            </a:r>
          </a:p>
          <a:p>
            <a:endParaRPr lang="en-US"/>
          </a:p>
          <a:p>
            <a:r>
              <a:rPr lang="en-US"/>
              <a:t>• A first step towards building a supportive coparenting relationship is to discuss how our childhood experiences may be shaping our expectations for the coparenting relationship. </a:t>
            </a:r>
          </a:p>
          <a:p>
            <a:endParaRPr lang="en-US"/>
          </a:p>
          <a:p>
            <a:r>
              <a:rPr lang="en-US"/>
              <a:t>• The supplemental module also explored strategies for effectively dividing parenting responsibilities. Your values and beliefs that are related to dividing parenting responsibilities might be influenced by your family of origin experiences. You reflected on this in the supplemental module.</a:t>
            </a:r>
          </a:p>
          <a:p>
            <a:endParaRPr lang="en-US"/>
          </a:p>
          <a:p>
            <a:r>
              <a:rPr lang="en-US" b="1" i="1"/>
              <a:t>Generate discussion among participants using the following questions: </a:t>
            </a:r>
          </a:p>
          <a:p>
            <a:endParaRPr lang="en-US" b="1" i="1"/>
          </a:p>
          <a:p>
            <a:pPr marL="171450" indent="-171450">
              <a:buFont typeface="Arial" panose="020B0604020202020204" pitchFamily="34" charset="0"/>
              <a:buChar char="•"/>
            </a:pPr>
            <a:r>
              <a:rPr lang="en-US"/>
              <a:t>Let’s think about positive experiences and consider what coparenting behaviors, from your family of origin, you would like to replicate or do the same in your own family?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When you shared your coparenting experiences from your family of origin with your coparent, what did you learn about each other?</a:t>
            </a:r>
          </a:p>
        </p:txBody>
      </p:sp>
      <p:sp>
        <p:nvSpPr>
          <p:cNvPr id="4" name="Slide Number Placeholder 3"/>
          <p:cNvSpPr>
            <a:spLocks noGrp="1"/>
          </p:cNvSpPr>
          <p:nvPr>
            <p:ph type="sldNum" sz="quarter" idx="5"/>
          </p:nvPr>
        </p:nvSpPr>
        <p:spPr/>
        <p:txBody>
          <a:bodyPr/>
          <a:lstStyle/>
          <a:p>
            <a:fld id="{AA796624-056C-4B51-AA09-AD77FFC9F12B}" type="slidenum">
              <a:rPr lang="en-US" smtClean="0"/>
              <a:t>17</a:t>
            </a:fld>
            <a:endParaRPr lang="en-US"/>
          </a:p>
        </p:txBody>
      </p:sp>
    </p:spTree>
    <p:extLst>
      <p:ext uri="{BB962C8B-B14F-4D97-AF65-F5344CB8AC3E}">
        <p14:creationId xmlns:p14="http://schemas.microsoft.com/office/powerpoint/2010/main" val="26805499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Review this section of the module with the participants by offering the  following information: </a:t>
            </a:r>
          </a:p>
          <a:p>
            <a:endParaRPr lang="en-US" b="1" i="1"/>
          </a:p>
          <a:p>
            <a:r>
              <a:rPr lang="en-US"/>
              <a:t>• The three most common approaches to parenting are authoritarian, authoritative, and permissive or indulgent. You learned that adopting an authoritative parenting style, which balances setting limits with showing love, benefits the child and the coparent. You completed an interaction activity to see how much you agreed with statements that reflect your use of each parenting style. </a:t>
            </a:r>
          </a:p>
          <a:p>
            <a:endParaRPr lang="en-US"/>
          </a:p>
          <a:p>
            <a:r>
              <a:rPr lang="en-US" b="1" i="1"/>
              <a:t>Generate discussion among participants using the following questions: </a:t>
            </a:r>
          </a:p>
          <a:p>
            <a:endParaRPr lang="en-US" b="1" i="1"/>
          </a:p>
          <a:p>
            <a:pPr marL="171450" indent="-171450">
              <a:buFont typeface="Arial" panose="020B0604020202020204" pitchFamily="34" charset="0"/>
              <a:buChar char="•"/>
            </a:pPr>
            <a:r>
              <a:rPr lang="en-US"/>
              <a:t>What did you learn about the parenting style you endorsed the most?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Would anyone like to share how your and your coparent’s views on parenting styles are the same or different?</a:t>
            </a:r>
          </a:p>
          <a:p>
            <a:pPr marL="171450" indent="-171450">
              <a:buFont typeface="Arial" panose="020B0604020202020204" pitchFamily="34" charset="0"/>
              <a:buChar char="•"/>
            </a:pPr>
            <a:endParaRPr lang="en-US"/>
          </a:p>
          <a:p>
            <a:pPr marL="0" indent="0">
              <a:buFont typeface="Arial" panose="020B0604020202020204" pitchFamily="34" charset="0"/>
              <a:buNone/>
            </a:pPr>
            <a:r>
              <a:rPr lang="en-US" b="1" i="1"/>
              <a:t>Review the following information with participants: </a:t>
            </a:r>
          </a:p>
          <a:p>
            <a:pPr marL="0" indent="0">
              <a:buFont typeface="Arial" panose="020B0604020202020204" pitchFamily="34" charset="0"/>
              <a:buNone/>
            </a:pPr>
            <a:endParaRPr lang="en-US" b="1" i="1"/>
          </a:p>
          <a:p>
            <a:pPr marL="0" indent="0">
              <a:buFont typeface="Arial" panose="020B0604020202020204" pitchFamily="34" charset="0"/>
              <a:buNone/>
            </a:pPr>
            <a:r>
              <a:rPr lang="en-US"/>
              <a:t>• Remember to show respect for your coparent’s differing views, and negotiate compromises in your approaches to parenting in order to create more supportive coparenting alliances. </a:t>
            </a:r>
          </a:p>
          <a:p>
            <a:pPr marL="0" indent="0">
              <a:buFont typeface="Arial" panose="020B0604020202020204" pitchFamily="34" charset="0"/>
              <a:buNone/>
            </a:pPr>
            <a:endParaRPr lang="en-US"/>
          </a:p>
          <a:p>
            <a:pPr marL="0" indent="0">
              <a:buFont typeface="Arial" panose="020B0604020202020204" pitchFamily="34" charset="0"/>
              <a:buNone/>
            </a:pPr>
            <a:r>
              <a:rPr lang="en-US"/>
              <a:t>• Some ways to improve your coparenting relationship are to coordinate parenting attitudes, goals for your child’s behavior, and the parenting strategies or approaches you both have. For example, coparents can agree on behavioral expectations and approaches to discipline, education, and standards of safety. </a:t>
            </a:r>
          </a:p>
          <a:p>
            <a:pPr marL="0" indent="0">
              <a:buFont typeface="Arial" panose="020B0604020202020204" pitchFamily="34" charset="0"/>
              <a:buNone/>
            </a:pPr>
            <a:endParaRPr lang="en-US"/>
          </a:p>
          <a:p>
            <a:pPr marL="0" indent="0">
              <a:buFont typeface="Arial" panose="020B0604020202020204" pitchFamily="34" charset="0"/>
              <a:buNone/>
            </a:pPr>
            <a:r>
              <a:rPr lang="en-US"/>
              <a:t>• Try to remain flexible, and, when you do not agree, be respectful and discuss differences outside of the presence of your child.</a:t>
            </a:r>
          </a:p>
        </p:txBody>
      </p:sp>
      <p:sp>
        <p:nvSpPr>
          <p:cNvPr id="4" name="Slide Number Placeholder 3"/>
          <p:cNvSpPr>
            <a:spLocks noGrp="1"/>
          </p:cNvSpPr>
          <p:nvPr>
            <p:ph type="sldNum" sz="quarter" idx="5"/>
          </p:nvPr>
        </p:nvSpPr>
        <p:spPr/>
        <p:txBody>
          <a:bodyPr/>
          <a:lstStyle/>
          <a:p>
            <a:fld id="{AA796624-056C-4B51-AA09-AD77FFC9F12B}" type="slidenum">
              <a:rPr lang="en-US" smtClean="0"/>
              <a:t>18</a:t>
            </a:fld>
            <a:endParaRPr lang="en-US"/>
          </a:p>
        </p:txBody>
      </p:sp>
    </p:spTree>
    <p:extLst>
      <p:ext uri="{BB962C8B-B14F-4D97-AF65-F5344CB8AC3E}">
        <p14:creationId xmlns:p14="http://schemas.microsoft.com/office/powerpoint/2010/main" val="13858307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Review this section of the module with the participants by offering the  following information: </a:t>
            </a:r>
          </a:p>
          <a:p>
            <a:endParaRPr lang="en-US" b="1" i="1"/>
          </a:p>
          <a:p>
            <a:r>
              <a:rPr lang="en-US"/>
              <a:t>• In the supplemental module, you completed a Plan for Coordinating Parenting Ideas in which you identified potential solutions to disagreements in your parenting ideas. </a:t>
            </a:r>
          </a:p>
          <a:p>
            <a:endParaRPr lang="en-US"/>
          </a:p>
          <a:p>
            <a:r>
              <a:rPr lang="en-US"/>
              <a:t>Example: An example of a disagreement in parenting ideas could be if one caregiver feels that children should be assigned household responsibilities at a young age (e.g., taking out the trash, making their bed), so they learn responsibility, but the other parent feels that young children should only have fun and play. This disagreement on parenting ideas may cause conflict in the family, so coparenting partners should list some ideas for how they might resolve their differences. For example, caregivers could discuss and determine at what age their child can start assuming household responsibilities, could identify and select appropriate household responsibilities that might be fun and helpful for their child to do, or could consult with experts regarding developmentally appropriate household responsibilities for their child. </a:t>
            </a:r>
          </a:p>
          <a:p>
            <a:endParaRPr lang="en-US"/>
          </a:p>
          <a:p>
            <a:r>
              <a:rPr lang="en-US" b="1" i="1"/>
              <a:t>Generate discussion among participants using the following questions: </a:t>
            </a:r>
          </a:p>
          <a:p>
            <a:endParaRPr lang="en-US" b="1" i="1"/>
          </a:p>
          <a:p>
            <a:pPr marL="171450" indent="-171450">
              <a:buFont typeface="Arial" panose="020B0604020202020204" pitchFamily="34" charset="0"/>
              <a:buChar char="•"/>
            </a:pPr>
            <a:r>
              <a:rPr lang="en-US"/>
              <a:t>Is anyone willing to share one parenting goal or idea that you and your coparent agreed on?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Is anyone willing to share one parenting goal or idea that you and your coparent disagreed on and what solutions you identified? </a:t>
            </a:r>
          </a:p>
          <a:p>
            <a:pPr marL="171450" indent="-171450">
              <a:buFont typeface="Arial" panose="020B0604020202020204" pitchFamily="34" charset="0"/>
              <a:buChar char="•"/>
            </a:pPr>
            <a:endParaRPr lang="en-US"/>
          </a:p>
          <a:p>
            <a:pPr marL="0" indent="0">
              <a:buFont typeface="Arial" panose="020B0604020202020204" pitchFamily="34" charset="0"/>
              <a:buNone/>
            </a:pPr>
            <a:r>
              <a:rPr lang="en-US" b="1" i="1"/>
              <a:t>Review the following information with participants: </a:t>
            </a:r>
          </a:p>
          <a:p>
            <a:pPr marL="0" indent="0">
              <a:buFont typeface="Arial" panose="020B0604020202020204" pitchFamily="34" charset="0"/>
              <a:buNone/>
            </a:pPr>
            <a:endParaRPr lang="en-US" b="1" i="1"/>
          </a:p>
          <a:p>
            <a:pPr marL="0" indent="0">
              <a:buFont typeface="Arial" panose="020B0604020202020204" pitchFamily="34" charset="0"/>
              <a:buNone/>
            </a:pPr>
            <a:r>
              <a:rPr lang="en-US"/>
              <a:t>• Presenting a united front shows your child that you and your coparent agree on rules and consequences for behaviors, and your collaboration and consistency send a clear message to your child about what is expected of them.</a:t>
            </a:r>
          </a:p>
        </p:txBody>
      </p:sp>
      <p:sp>
        <p:nvSpPr>
          <p:cNvPr id="4" name="Slide Number Placeholder 3"/>
          <p:cNvSpPr>
            <a:spLocks noGrp="1"/>
          </p:cNvSpPr>
          <p:nvPr>
            <p:ph type="sldNum" sz="quarter" idx="5"/>
          </p:nvPr>
        </p:nvSpPr>
        <p:spPr/>
        <p:txBody>
          <a:bodyPr/>
          <a:lstStyle/>
          <a:p>
            <a:fld id="{AA796624-056C-4B51-AA09-AD77FFC9F12B}" type="slidenum">
              <a:rPr lang="en-US" smtClean="0"/>
              <a:t>19</a:t>
            </a:fld>
            <a:endParaRPr lang="en-US"/>
          </a:p>
        </p:txBody>
      </p:sp>
    </p:spTree>
    <p:extLst>
      <p:ext uri="{BB962C8B-B14F-4D97-AF65-F5344CB8AC3E}">
        <p14:creationId xmlns:p14="http://schemas.microsoft.com/office/powerpoint/2010/main" val="3439580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Choose one bullet point to display (the first bullet point is for in-person, the second is for virtual). </a:t>
            </a:r>
          </a:p>
          <a:p>
            <a:endParaRPr lang="en-US"/>
          </a:p>
          <a:p>
            <a:r>
              <a:rPr lang="en-US"/>
              <a:t>If in-person, greet participants as they come in the door and help them find a seat. </a:t>
            </a:r>
          </a:p>
          <a:p>
            <a:endParaRPr lang="en-US"/>
          </a:p>
          <a:p>
            <a:r>
              <a:rPr lang="en-US"/>
              <a:t>If virtual, give participants a heads up when you will be starting. For example, </a:t>
            </a:r>
            <a:r>
              <a:rPr lang="en-US" i="1"/>
              <a:t>“Hi everyone, we will be starting in about one minute.” </a:t>
            </a:r>
          </a:p>
          <a:p>
            <a:endParaRPr lang="en-US"/>
          </a:p>
        </p:txBody>
      </p:sp>
      <p:sp>
        <p:nvSpPr>
          <p:cNvPr id="4" name="Slide Number Placeholder 3"/>
          <p:cNvSpPr>
            <a:spLocks noGrp="1"/>
          </p:cNvSpPr>
          <p:nvPr>
            <p:ph type="sldNum" sz="quarter" idx="5"/>
          </p:nvPr>
        </p:nvSpPr>
        <p:spPr/>
        <p:txBody>
          <a:bodyPr/>
          <a:lstStyle/>
          <a:p>
            <a:fld id="{AA796624-056C-4B51-AA09-AD77FFC9F12B}" type="slidenum">
              <a:rPr lang="en-US" smtClean="0"/>
              <a:t>2</a:t>
            </a:fld>
            <a:endParaRPr lang="en-US"/>
          </a:p>
        </p:txBody>
      </p:sp>
    </p:spTree>
    <p:extLst>
      <p:ext uri="{BB962C8B-B14F-4D97-AF65-F5344CB8AC3E}">
        <p14:creationId xmlns:p14="http://schemas.microsoft.com/office/powerpoint/2010/main" val="1652437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Review this section of the module with the participants by offering the following information: </a:t>
            </a:r>
          </a:p>
          <a:p>
            <a:endParaRPr lang="en-US" b="1" i="1"/>
          </a:p>
          <a:p>
            <a:r>
              <a:rPr lang="en-US"/>
              <a:t>• Inequality in the division of responsibilities between partners can result in one (or more) coparent(s) feeling overburdened or overwhelmed. </a:t>
            </a:r>
          </a:p>
          <a:p>
            <a:endParaRPr lang="en-US"/>
          </a:p>
          <a:p>
            <a:r>
              <a:rPr lang="en-US"/>
              <a:t>• Satisfaction with the assignment of family or parenting responsibilities can lead to higher self-esteem, better marital quality, and lower parenting stress. In addition, when expectations for child care responsibilities are met, individuals generally perceive their coparenting as more positive. </a:t>
            </a:r>
          </a:p>
          <a:p>
            <a:endParaRPr lang="en-US"/>
          </a:p>
          <a:p>
            <a:r>
              <a:rPr lang="en-US"/>
              <a:t>• In the Parenting Involvement activity, you rated and discussed involvement in common parenting responsibilities like feeding and transportation. </a:t>
            </a:r>
          </a:p>
          <a:p>
            <a:endParaRPr lang="en-US"/>
          </a:p>
          <a:p>
            <a:r>
              <a:rPr lang="en-US" b="1" i="1"/>
              <a:t>Generate discussion among participants using all, or some, of the following questions: </a:t>
            </a:r>
          </a:p>
          <a:p>
            <a:endParaRPr lang="en-US" b="1" i="1"/>
          </a:p>
          <a:p>
            <a:pPr marL="171450" indent="-171450">
              <a:buFont typeface="Arial" panose="020B0604020202020204" pitchFamily="34" charset="0"/>
              <a:buChar char="•"/>
            </a:pPr>
            <a:r>
              <a:rPr lang="en-US"/>
              <a:t>Did you identify any caregiving tasks that you want to perform more or less often?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Has your coparent identified any areas they would like to change?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Would someone like to share a plan that you and your coparent developed to address either duties or tasks that cause conflict between you and your coparent or duties or tasks that are avoided or “forgotten” by you and your coparent?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If you haven’t done so already, how might you discuss concerns around the division of responsibilities with your coparent?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What systems have you established to address future conflicts that might arise related to performing various childrearing tasks?</a:t>
            </a:r>
          </a:p>
        </p:txBody>
      </p:sp>
      <p:sp>
        <p:nvSpPr>
          <p:cNvPr id="4" name="Slide Number Placeholder 3"/>
          <p:cNvSpPr>
            <a:spLocks noGrp="1"/>
          </p:cNvSpPr>
          <p:nvPr>
            <p:ph type="sldNum" sz="quarter" idx="5"/>
          </p:nvPr>
        </p:nvSpPr>
        <p:spPr/>
        <p:txBody>
          <a:bodyPr/>
          <a:lstStyle/>
          <a:p>
            <a:fld id="{AA796624-056C-4B51-AA09-AD77FFC9F12B}" type="slidenum">
              <a:rPr lang="en-US" smtClean="0"/>
              <a:t>20</a:t>
            </a:fld>
            <a:endParaRPr lang="en-US"/>
          </a:p>
        </p:txBody>
      </p:sp>
    </p:spTree>
    <p:extLst>
      <p:ext uri="{BB962C8B-B14F-4D97-AF65-F5344CB8AC3E}">
        <p14:creationId xmlns:p14="http://schemas.microsoft.com/office/powerpoint/2010/main" val="25035284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Review this section of the module with the participants by offering the  following information: </a:t>
            </a:r>
          </a:p>
          <a:p>
            <a:endParaRPr lang="en-US" b="1" i="1"/>
          </a:p>
          <a:p>
            <a:r>
              <a:rPr lang="en-US"/>
              <a:t>• In Session 2, you learned about the importance of warmth, play, investment with your child, and cooperation and respect with your coparent. You were then asked to record a video of your family engaging in an activity or conversation. Then, you were instructed to watch and discuss the video with your coparent to identify times when you were and were not interacting in ways that benefited your coparenting relationship and your family. </a:t>
            </a:r>
          </a:p>
          <a:p>
            <a:endParaRPr lang="en-US"/>
          </a:p>
          <a:p>
            <a:r>
              <a:rPr lang="en-US" b="1" i="1"/>
              <a:t>Generate discussion among participants using all, or some, of the  following questions: </a:t>
            </a:r>
          </a:p>
          <a:p>
            <a:endParaRPr lang="en-US" b="1" i="1"/>
          </a:p>
          <a:p>
            <a:pPr marL="171450" indent="-171450">
              <a:buFont typeface="Arial" panose="020B0604020202020204" pitchFamily="34" charset="0"/>
              <a:buChar char="•"/>
            </a:pPr>
            <a:r>
              <a:rPr lang="en-US"/>
              <a:t>How did you and your coparent feel regarding the tone you set in your family interaction?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How do you think your child would describe how the interaction went?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What could you and your partner have done differently to improve your teamwork as coparents?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What changes do you and your coparent plan to incorporate when you interact with each other or with your child?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What other strategies did you and your coparent identify to promote a sense of togetherness and harmony for everyone in your family?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Positive and active cooperation between you and your coparent, when interacting with your child or other individuals, will set a standard for your family’s values and help show your child what supportive behaviors look like as they begin to develop their own relationships. What are some of the harmony-promoting coparenting behaviors you learned about in the supplemental module? </a:t>
            </a:r>
          </a:p>
          <a:p>
            <a:pPr marL="171450" indent="-171450">
              <a:buFont typeface="Arial" panose="020B0604020202020204" pitchFamily="34" charset="0"/>
              <a:buChar char="•"/>
            </a:pPr>
            <a:endParaRPr lang="en-US"/>
          </a:p>
          <a:p>
            <a:pPr marL="0" indent="0">
              <a:buFont typeface="Arial" panose="020B0604020202020204" pitchFamily="34" charset="0"/>
              <a:buNone/>
            </a:pPr>
            <a:r>
              <a:rPr lang="en-US" b="1" i="1"/>
              <a:t>[Seek responses from participants such as complimenting a coparents’ parenting; instilling positive images and feelings about the family and your coparent in the child; showing affection to your coparenting partner in front of the child; and promoting pleasant, positive exchanges between your child and your coparent.]</a:t>
            </a:r>
          </a:p>
        </p:txBody>
      </p:sp>
      <p:sp>
        <p:nvSpPr>
          <p:cNvPr id="4" name="Slide Number Placeholder 3"/>
          <p:cNvSpPr>
            <a:spLocks noGrp="1"/>
          </p:cNvSpPr>
          <p:nvPr>
            <p:ph type="sldNum" sz="quarter" idx="5"/>
          </p:nvPr>
        </p:nvSpPr>
        <p:spPr/>
        <p:txBody>
          <a:bodyPr/>
          <a:lstStyle/>
          <a:p>
            <a:fld id="{AA796624-056C-4B51-AA09-AD77FFC9F12B}" type="slidenum">
              <a:rPr lang="en-US" smtClean="0"/>
              <a:t>21</a:t>
            </a:fld>
            <a:endParaRPr lang="en-US"/>
          </a:p>
        </p:txBody>
      </p:sp>
    </p:spTree>
    <p:extLst>
      <p:ext uri="{BB962C8B-B14F-4D97-AF65-F5344CB8AC3E}">
        <p14:creationId xmlns:p14="http://schemas.microsoft.com/office/powerpoint/2010/main" val="7629974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4FEDF-3A68-92EC-2F62-97859B531E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B60E36-A24D-F2C3-3D43-1C0D921584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7308F8-546D-855D-8710-F4BB468F518E}"/>
              </a:ext>
            </a:extLst>
          </p:cNvPr>
          <p:cNvSpPr>
            <a:spLocks noGrp="1"/>
          </p:cNvSpPr>
          <p:nvPr>
            <p:ph type="body" idx="1"/>
          </p:nvPr>
        </p:nvSpPr>
        <p:spPr/>
        <p:txBody>
          <a:bodyPr/>
          <a:lstStyle/>
          <a:p>
            <a:r>
              <a:rPr lang="en-US" b="1"/>
              <a:t>Homework Tasks</a:t>
            </a:r>
            <a:r>
              <a:rPr lang="en-US"/>
              <a:t>: Assign </a:t>
            </a:r>
            <a:r>
              <a:rPr lang="en-US" b="1" i="1"/>
              <a:t>Session 3: United and Session 4: Moving Forward </a:t>
            </a:r>
            <a:r>
              <a:rPr lang="en-US"/>
              <a:t>as homework.</a:t>
            </a:r>
          </a:p>
          <a:p>
            <a:endParaRPr lang="en-US"/>
          </a:p>
          <a:p>
            <a:r>
              <a:rPr lang="en-US" b="1"/>
              <a:t>Step 2 Clarification</a:t>
            </a:r>
            <a:r>
              <a:rPr lang="en-US"/>
              <a:t>: Remind participants that this homework involves viewing online content and downloading necessary resources as part of Step 2. If time permits, show where to access these materials on the website. </a:t>
            </a:r>
          </a:p>
          <a:p>
            <a:endParaRPr lang="en-US"/>
          </a:p>
          <a:p>
            <a:r>
              <a:rPr lang="en-US" b="1"/>
              <a:t>Workbook Guidance</a:t>
            </a:r>
            <a:r>
              <a:rPr lang="en-US"/>
              <a:t>: Show the specific pages in the Coparenting Parent Workbook and Syllabus related to these topics (D21)</a:t>
            </a:r>
          </a:p>
          <a:p>
            <a:endParaRPr lang="en-US"/>
          </a:p>
          <a:p>
            <a:r>
              <a:rPr lang="en-US" b="1"/>
              <a:t>Step 3 Clarification</a:t>
            </a:r>
            <a:r>
              <a:rPr lang="en-US"/>
              <a:t>: Assign workbook discussion questions (beginning on page D22 in the parent workbook). </a:t>
            </a:r>
          </a:p>
          <a:p>
            <a:endParaRPr lang="en-US"/>
          </a:p>
          <a:p>
            <a:r>
              <a:rPr lang="en-US" b="1"/>
              <a:t>Format explanation: </a:t>
            </a:r>
            <a:r>
              <a:rPr lang="en-US" b="0"/>
              <a:t>Explain the reason for 2 boxes per question (one for individual, one for group responses).</a:t>
            </a:r>
          </a:p>
          <a:p>
            <a:endParaRPr lang="en-US"/>
          </a:p>
          <a:p>
            <a:r>
              <a:rPr lang="en-US" b="1"/>
              <a:t>Encourage reflection and engagement: </a:t>
            </a:r>
            <a:r>
              <a:rPr lang="en-US"/>
              <a:t>The more participants, think, reflect, and share the more meaningful the content becomes to each family. </a:t>
            </a:r>
          </a:p>
          <a:p>
            <a:endParaRPr lang="en-US"/>
          </a:p>
          <a:p>
            <a:r>
              <a:rPr lang="en-US" sz="3200" b="1"/>
              <a:t>Pro tip: </a:t>
            </a:r>
            <a:r>
              <a:rPr lang="en-US" sz="3200" b="0"/>
              <a:t>Complete</a:t>
            </a:r>
            <a:r>
              <a:rPr lang="en-US"/>
              <a:t> the workbook while viewing online modules. </a:t>
            </a:r>
          </a:p>
          <a:p>
            <a:endParaRPr lang="en-US"/>
          </a:p>
        </p:txBody>
      </p:sp>
      <p:sp>
        <p:nvSpPr>
          <p:cNvPr id="4" name="Slide Number Placeholder 3">
            <a:extLst>
              <a:ext uri="{FF2B5EF4-FFF2-40B4-BE49-F238E27FC236}">
                <a16:creationId xmlns:a16="http://schemas.microsoft.com/office/drawing/2014/main" id="{4C528637-880B-C0F3-BCDA-44F066F51FA1}"/>
              </a:ext>
            </a:extLst>
          </p:cNvPr>
          <p:cNvSpPr>
            <a:spLocks noGrp="1"/>
          </p:cNvSpPr>
          <p:nvPr>
            <p:ph type="sldNum" sz="quarter" idx="5"/>
          </p:nvPr>
        </p:nvSpPr>
        <p:spPr/>
        <p:txBody>
          <a:bodyPr/>
          <a:lstStyle/>
          <a:p>
            <a:fld id="{AA796624-056C-4B51-AA09-AD77FFC9F12B}" type="slidenum">
              <a:rPr lang="en-US" smtClean="0"/>
              <a:t>22</a:t>
            </a:fld>
            <a:endParaRPr lang="en-US"/>
          </a:p>
        </p:txBody>
      </p:sp>
    </p:spTree>
    <p:extLst>
      <p:ext uri="{BB962C8B-B14F-4D97-AF65-F5344CB8AC3E}">
        <p14:creationId xmlns:p14="http://schemas.microsoft.com/office/powerpoint/2010/main" val="26898792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587CD-9FAD-9E19-21B1-FDD5C1AFFB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53D297-56FE-2DF2-CD51-113C05BEC7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9D0B28-1096-5F22-52AB-025A621FA43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Closing: </a:t>
            </a:r>
            <a:r>
              <a:rPr lang="en-US"/>
              <a:t>Thank participants for their time and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Questions: </a:t>
            </a:r>
            <a:r>
              <a:rPr lang="en-US"/>
              <a:t>Ask if there are any questions. (If someone needs personal assistance, ask them to speak with you individually after the group is dismissed).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Meeting 2: </a:t>
            </a:r>
            <a:r>
              <a:rPr lang="en-US" b="0"/>
              <a:t>Remind participants of the date/time/location of the next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1"/>
              <a:t>Homework: </a:t>
            </a:r>
            <a:r>
              <a:rPr lang="en-US" b="0"/>
              <a:t>Remind participants to complete the homework.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r>
              <a:rPr lang="en-US" b="1"/>
              <a:t>Adjourn: </a:t>
            </a:r>
            <a:r>
              <a:rPr lang="en-US" b="0"/>
              <a:t>Say goodbye to participants. </a:t>
            </a:r>
          </a:p>
          <a:p>
            <a:endParaRPr lang="en-US" b="0"/>
          </a:p>
          <a:p>
            <a:endParaRPr lang="en-US" b="0"/>
          </a:p>
          <a:p>
            <a:endParaRPr lang="en-US" b="0"/>
          </a:p>
        </p:txBody>
      </p:sp>
      <p:sp>
        <p:nvSpPr>
          <p:cNvPr id="4" name="Slide Number Placeholder 3">
            <a:extLst>
              <a:ext uri="{FF2B5EF4-FFF2-40B4-BE49-F238E27FC236}">
                <a16:creationId xmlns:a16="http://schemas.microsoft.com/office/drawing/2014/main" id="{62A169E7-337F-E4A0-22E9-93C4373DFDE9}"/>
              </a:ext>
            </a:extLst>
          </p:cNvPr>
          <p:cNvSpPr>
            <a:spLocks noGrp="1"/>
          </p:cNvSpPr>
          <p:nvPr>
            <p:ph type="sldNum" sz="quarter" idx="5"/>
          </p:nvPr>
        </p:nvSpPr>
        <p:spPr/>
        <p:txBody>
          <a:bodyPr/>
          <a:lstStyle/>
          <a:p>
            <a:fld id="{AA796624-056C-4B51-AA09-AD77FFC9F12B}" type="slidenum">
              <a:rPr lang="en-US" smtClean="0"/>
              <a:t>23</a:t>
            </a:fld>
            <a:endParaRPr lang="en-US"/>
          </a:p>
        </p:txBody>
      </p:sp>
    </p:spTree>
    <p:extLst>
      <p:ext uri="{BB962C8B-B14F-4D97-AF65-F5344CB8AC3E}">
        <p14:creationId xmlns:p14="http://schemas.microsoft.com/office/powerpoint/2010/main" val="26614427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4EC4F-CBF4-A0D5-09EA-01E472EC31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86A13B-BF5C-C882-8C32-DB0B4A0CF2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8BCAF2-FBA0-8BF0-C840-95D0678D111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F901C2C-D3CA-56CF-5AE8-E9F29CB1E632}"/>
              </a:ext>
            </a:extLst>
          </p:cNvPr>
          <p:cNvSpPr>
            <a:spLocks noGrp="1"/>
          </p:cNvSpPr>
          <p:nvPr>
            <p:ph type="sldNum" sz="quarter" idx="5"/>
          </p:nvPr>
        </p:nvSpPr>
        <p:spPr/>
        <p:txBody>
          <a:bodyPr/>
          <a:lstStyle/>
          <a:p>
            <a:fld id="{AA796624-056C-4B51-AA09-AD77FFC9F12B}" type="slidenum">
              <a:rPr lang="en-US" smtClean="0"/>
              <a:t>24</a:t>
            </a:fld>
            <a:endParaRPr lang="en-US"/>
          </a:p>
        </p:txBody>
      </p:sp>
    </p:spTree>
    <p:extLst>
      <p:ext uri="{BB962C8B-B14F-4D97-AF65-F5344CB8AC3E}">
        <p14:creationId xmlns:p14="http://schemas.microsoft.com/office/powerpoint/2010/main" val="26493204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Choose one bullet point to display (the first bullet point is for in-person, the second is for virtual). </a:t>
            </a:r>
          </a:p>
          <a:p>
            <a:endParaRPr lang="en-US"/>
          </a:p>
          <a:p>
            <a:r>
              <a:rPr lang="en-US"/>
              <a:t>If in-person, greet participants as they come in the door and help them find a seat. </a:t>
            </a:r>
          </a:p>
          <a:p>
            <a:endParaRPr lang="en-US"/>
          </a:p>
          <a:p>
            <a:r>
              <a:rPr lang="en-US"/>
              <a:t>If virtual, give participants a heads up when you will be starting. For example, </a:t>
            </a:r>
            <a:r>
              <a:rPr lang="en-US" i="1"/>
              <a:t>“Hi everyone, we will be starting in about one minute.”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0221F-3728-44D3-A278-8B74EC70D4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0840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Example language: </a:t>
            </a:r>
            <a:r>
              <a:rPr lang="en-US" i="1"/>
              <a:t>Welcome back, everyone! We're glad to see you for our third and final meeting.</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*Optional Sections</a:t>
            </a:r>
            <a:r>
              <a:rPr lang="en-US"/>
              <a:t>: Please note that the conversation starters are optional. If you prefer to skip these, simply remove the first bullet point from this slide and proceed to the next relevant slide in the deck.</a:t>
            </a:r>
          </a:p>
          <a:p>
            <a:endParaRPr lang="en-US"/>
          </a:p>
          <a:p>
            <a:pPr>
              <a:buFont typeface="Arial" panose="020B0604020202020204" pitchFamily="34" charset="0"/>
              <a:buChar char="•"/>
            </a:pPr>
            <a:r>
              <a:rPr lang="en-US"/>
              <a:t>Example language if omitting: </a:t>
            </a:r>
            <a:r>
              <a:rPr lang="en-US" i="1"/>
              <a:t>We'll dive straight into discussing the key questions from our last session’s homework. </a:t>
            </a:r>
            <a:r>
              <a:rPr lang="en-US" sz="1800" b="0" i="1" u="none" strike="noStrike">
                <a:solidFill>
                  <a:srgbClr val="000000"/>
                </a:solidFill>
                <a:effectLst/>
                <a:latin typeface="Aptos" panose="020B0004020202020204" pitchFamily="34" charset="0"/>
              </a:rPr>
              <a:t>We’ll wrap up with a discussion on additional Thrive programs that may interest you</a:t>
            </a:r>
            <a:endParaRPr lang="en-US"/>
          </a:p>
          <a:p>
            <a:pPr>
              <a:buFont typeface="Arial" panose="020B0604020202020204" pitchFamily="34" charset="0"/>
              <a:buChar char="•"/>
            </a:pPr>
            <a:r>
              <a:rPr lang="en-US"/>
              <a:t>Example language if not omitting:</a:t>
            </a:r>
          </a:p>
          <a:p>
            <a:pPr>
              <a:buFont typeface="Arial" panose="020B0604020202020204" pitchFamily="34" charset="0"/>
              <a:buChar char="•"/>
            </a:pPr>
            <a:endParaRPr lang="en-US"/>
          </a:p>
          <a:p>
            <a:pPr>
              <a:buFont typeface="Arial" panose="020B0604020202020204" pitchFamily="34" charset="0"/>
              <a:buChar char="•"/>
            </a:pPr>
            <a:r>
              <a:rPr lang="en-US"/>
              <a:t> </a:t>
            </a:r>
            <a:r>
              <a:rPr lang="en-US" b="1"/>
              <a:t>Conversation Starters</a:t>
            </a:r>
            <a:r>
              <a:rPr lang="en-US"/>
              <a:t>: </a:t>
            </a:r>
            <a:r>
              <a:rPr lang="en-US" i="1"/>
              <a:t>We’ll get started with a quick question to get us all engaged and sharing.</a:t>
            </a:r>
          </a:p>
          <a:p>
            <a:pPr>
              <a:buFont typeface="Arial" panose="020B0604020202020204" pitchFamily="34" charset="0"/>
              <a:buNone/>
            </a:pPr>
            <a:endParaRPr lang="en-US"/>
          </a:p>
          <a:p>
            <a:pPr>
              <a:buFont typeface="Arial" panose="020B0604020202020204" pitchFamily="34" charset="0"/>
              <a:buChar char="•"/>
            </a:pPr>
            <a:r>
              <a:rPr lang="en-US" b="1"/>
              <a:t>Review of Ground Rules</a:t>
            </a:r>
            <a:r>
              <a:rPr lang="en-US"/>
              <a:t>: </a:t>
            </a:r>
            <a:r>
              <a:rPr lang="en-US" i="1"/>
              <a:t>A brief reminder of our ground rules to ensure our discussions remain respectful and productive.</a:t>
            </a:r>
          </a:p>
          <a:p>
            <a:pPr>
              <a:buFont typeface="Arial" panose="020B0604020202020204" pitchFamily="34" charset="0"/>
              <a:buNone/>
            </a:pPr>
            <a:endParaRPr lang="en-US"/>
          </a:p>
          <a:p>
            <a:pPr>
              <a:buFont typeface="Arial" panose="020B0604020202020204" pitchFamily="34" charset="0"/>
              <a:buChar char="•"/>
            </a:pPr>
            <a:r>
              <a:rPr lang="en-US" b="1"/>
              <a:t>Discussion and Homework</a:t>
            </a:r>
            <a:r>
              <a:rPr lang="en-US"/>
              <a:t>: </a:t>
            </a:r>
            <a:r>
              <a:rPr lang="en-US" i="1"/>
              <a:t>After our initial activities, we will discuss the workbook questions based on your experiences with the last set of homework followed by an explanation of the homework for our next meeting. Let’s get started! </a:t>
            </a:r>
          </a:p>
          <a:p>
            <a:pPr>
              <a:buFont typeface="Arial" panose="020B0604020202020204" pitchFamily="34" charset="0"/>
              <a:buChar char="•"/>
            </a:pPr>
            <a:endParaRPr lang="en-US" i="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a:buFont typeface="Arial" panose="020B0604020202020204" pitchFamily="34" charset="0"/>
              <a:buChar char="•"/>
            </a:pPr>
            <a:endParaRPr lang="en-US"/>
          </a:p>
          <a:p>
            <a:pPr lvl="1"/>
            <a:endParaRPr lang="en-US"/>
          </a:p>
          <a:p>
            <a:pPr lvl="1"/>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996295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2AED2-E50F-DB24-2131-9B0C919BF1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4DB6A7-0BC3-FA14-45D8-10ED9B1355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80D8B1-97E8-8B98-96FB-C1DBAB52403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Example language: </a:t>
            </a:r>
            <a:r>
              <a:rPr lang="en-US" i="1"/>
              <a:t>"Let's open our session with a fun question that will give us all a chance to share something about ourselves. Review the list of questions provided on the slide. Select one question that resonates with you, or that you feel comfortable sharing. This activity is designed to ease us into the meeting and build a friendly, open atmosphere.</a:t>
            </a:r>
          </a:p>
          <a:p>
            <a:endParaRPr lang="en-US"/>
          </a:p>
        </p:txBody>
      </p:sp>
      <p:sp>
        <p:nvSpPr>
          <p:cNvPr id="4" name="Slide Number Placeholder 3">
            <a:extLst>
              <a:ext uri="{FF2B5EF4-FFF2-40B4-BE49-F238E27FC236}">
                <a16:creationId xmlns:a16="http://schemas.microsoft.com/office/drawing/2014/main" id="{DEF0E512-9734-B8F4-7745-229E4F419C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23246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FEDF4-06EF-723D-B350-0C8CD44697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FD9977-58A8-F833-5AA4-2B8427461F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D27410-ADE3-C09F-02B6-F34A3AE2BD22}"/>
              </a:ext>
            </a:extLst>
          </p:cNvPr>
          <p:cNvSpPr>
            <a:spLocks noGrp="1"/>
          </p:cNvSpPr>
          <p:nvPr>
            <p:ph type="body" idx="1"/>
          </p:nvPr>
        </p:nvSpPr>
        <p:spPr/>
        <p:txBody>
          <a:bodyPr/>
          <a:lstStyle/>
          <a:p>
            <a:pPr>
              <a:buFont typeface="Arial" panose="020B0604020202020204" pitchFamily="34" charset="0"/>
              <a:buChar char="•"/>
            </a:pPr>
            <a:r>
              <a:rPr lang="en-US" b="1"/>
              <a:t>Introduction of Ground Rules</a:t>
            </a:r>
            <a:r>
              <a:rPr lang="en-US"/>
              <a:t>: Start by stating some basic ground rules to create a supportive environment where families feel safe to share their parenting experiences.</a:t>
            </a:r>
          </a:p>
          <a:p>
            <a:pPr>
              <a:buFont typeface="Arial" panose="020B0604020202020204" pitchFamily="34" charset="0"/>
              <a:buChar char="•"/>
            </a:pPr>
            <a:endParaRPr lang="en-US"/>
          </a:p>
          <a:p>
            <a:pPr>
              <a:buFont typeface="Arial" panose="020B0604020202020204" pitchFamily="34" charset="0"/>
              <a:buChar char="•"/>
            </a:pPr>
            <a:r>
              <a:rPr lang="en-US" b="1"/>
              <a:t>Basic Ground Rules</a:t>
            </a:r>
            <a:r>
              <a:rPr lang="en-US"/>
              <a:t>: </a:t>
            </a:r>
          </a:p>
          <a:p>
            <a:pPr lvl="1">
              <a:buFont typeface="Arial" panose="020B0604020202020204" pitchFamily="34" charset="0"/>
              <a:buChar char="•"/>
            </a:pPr>
            <a:r>
              <a:rPr lang="en-US"/>
              <a:t>Always start and end sessions on time.</a:t>
            </a:r>
          </a:p>
          <a:p>
            <a:pPr lvl="1">
              <a:buFont typeface="Arial" panose="020B0604020202020204" pitchFamily="34" charset="0"/>
              <a:buChar char="•"/>
            </a:pPr>
            <a:r>
              <a:rPr lang="en-US"/>
              <a:t>Cell phones should be on vibrate; members can quietly excuse themselves if a call must be taken.</a:t>
            </a:r>
          </a:p>
          <a:p>
            <a:pPr lvl="1">
              <a:buFont typeface="Arial" panose="020B0604020202020204" pitchFamily="34" charset="0"/>
              <a:buChar char="•"/>
            </a:pPr>
            <a:r>
              <a:rPr lang="en-US"/>
              <a:t>In virtual sessions, participants should mute themself when taking calls outside the session.</a:t>
            </a:r>
          </a:p>
          <a:p>
            <a:pPr lvl="1">
              <a:buFont typeface="Arial" panose="020B0604020202020204" pitchFamily="34" charset="0"/>
              <a:buNone/>
            </a:pPr>
            <a:endParaRPr lang="en-US"/>
          </a:p>
          <a:p>
            <a:pPr>
              <a:buFont typeface="Arial" panose="020B0604020202020204" pitchFamily="34" charset="0"/>
              <a:buChar char="•"/>
            </a:pPr>
            <a:r>
              <a:rPr lang="en-US" b="1"/>
              <a:t>Developing Group-Specific Rules</a:t>
            </a:r>
            <a:r>
              <a:rPr lang="en-US"/>
              <a:t>:</a:t>
            </a:r>
          </a:p>
          <a:p>
            <a:pPr lvl="1">
              <a:buFont typeface="Arial" panose="020B0604020202020204" pitchFamily="34" charset="0"/>
              <a:buChar char="•"/>
            </a:pPr>
            <a:r>
              <a:rPr lang="en-US"/>
              <a:t>Discuss and agree on additional rules as a group, such as:</a:t>
            </a:r>
          </a:p>
          <a:p>
            <a:pPr lvl="1">
              <a:buFont typeface="Arial" panose="020B0604020202020204" pitchFamily="34" charset="0"/>
              <a:buChar char="•"/>
            </a:pPr>
            <a:r>
              <a:rPr lang="en-US"/>
              <a:t>Avoid judgment regarding other participants' parenting practices or knowledge gaps.</a:t>
            </a:r>
          </a:p>
          <a:p>
            <a:pPr lvl="1">
              <a:buFont typeface="Arial" panose="020B0604020202020204" pitchFamily="34" charset="0"/>
              <a:buChar char="•"/>
            </a:pPr>
            <a:r>
              <a:rPr lang="en-US"/>
              <a:t>Ensure one person speaks at a time to maintain order and clarity.</a:t>
            </a:r>
          </a:p>
          <a:p>
            <a:pPr lvl="1">
              <a:buFont typeface="Arial" panose="020B0604020202020204" pitchFamily="34" charset="0"/>
              <a:buChar char="•"/>
            </a:pPr>
            <a:r>
              <a:rPr lang="en-US"/>
              <a:t>Assume positive intent in all interactions to foster a positive atmosphere.</a:t>
            </a:r>
          </a:p>
          <a:p>
            <a:pPr lvl="1">
              <a:buFont typeface="Arial" panose="020B0604020202020204" pitchFamily="34" charset="0"/>
              <a:buChar char="•"/>
            </a:pPr>
            <a:endParaRPr lang="en-US"/>
          </a:p>
          <a:p>
            <a:pPr>
              <a:buFont typeface="Arial" panose="020B0604020202020204" pitchFamily="34" charset="0"/>
              <a:buChar char="•"/>
            </a:pPr>
            <a:r>
              <a:rPr lang="en-US" b="1"/>
              <a:t>Confidentiality Discussion</a:t>
            </a:r>
            <a:r>
              <a:rPr lang="en-US"/>
              <a:t>: Use this time to reinforce the importance of confidentiality, outlining your organization’s specific confidentiality clauses regarding statements related to abuse or neglect mandated reporting..</a:t>
            </a:r>
          </a:p>
          <a:p>
            <a:endParaRPr lang="en-US"/>
          </a:p>
          <a:p>
            <a:endParaRPr lang="en-US"/>
          </a:p>
          <a:p>
            <a:r>
              <a:rPr lang="en-US" u="sng"/>
              <a:t>Example language:</a:t>
            </a:r>
          </a:p>
          <a:p>
            <a:endParaRPr lang="en-US"/>
          </a:p>
          <a:p>
            <a:r>
              <a:rPr lang="en-US" i="1"/>
              <a:t>As we begin, it's crucial to emphasize the importance of confidentiality within our group. We need to agree to keep all shared information within these sessions, including personal stories and sensitive details. This ensures a safe space where everyone feels comfortable sharing their experiences. Please remember that details shared by participants are given in trust and should be treated with respect and discretion.</a:t>
            </a:r>
          </a:p>
          <a:p>
            <a:endParaRPr lang="en-US" i="1"/>
          </a:p>
          <a:p>
            <a:r>
              <a:rPr lang="en-US" i="1"/>
              <a:t>Additionally, it’s important to note our mandated reporting clause for suspected abuse or neglect:</a:t>
            </a:r>
          </a:p>
          <a:p>
            <a:endParaRPr lang="en-US" i="1"/>
          </a:p>
          <a:p>
            <a:pPr lvl="1">
              <a:buFont typeface="Arial" panose="020B0604020202020204" pitchFamily="34" charset="0"/>
              <a:buChar char="•"/>
            </a:pPr>
            <a:r>
              <a:rPr lang="en-US" b="1" i="1"/>
              <a:t>Legal Obligation</a:t>
            </a:r>
            <a:r>
              <a:rPr lang="en-US" i="1"/>
              <a:t>: Our staff and facilitators are legally required to report any suspicions of child abuse or neglect.</a:t>
            </a:r>
          </a:p>
          <a:p>
            <a:pPr lvl="1">
              <a:buFont typeface="Arial" panose="020B0604020202020204" pitchFamily="34" charset="0"/>
              <a:buChar char="•"/>
            </a:pPr>
            <a:r>
              <a:rPr lang="en-US" b="1" i="1"/>
              <a:t>Scope of Reporting</a:t>
            </a:r>
            <a:r>
              <a:rPr lang="en-US" i="1"/>
              <a:t>: We must report any signs of potential harm to a child or vulnerable adult that arise during our sessions.</a:t>
            </a:r>
          </a:p>
          <a:p>
            <a:pPr lvl="1">
              <a:buFont typeface="Arial" panose="020B0604020202020204" pitchFamily="34" charset="0"/>
              <a:buChar char="•"/>
            </a:pPr>
            <a:r>
              <a:rPr lang="en-US" b="1" i="1"/>
              <a:t>Procedure for Reporting</a:t>
            </a:r>
            <a:r>
              <a:rPr lang="en-US" i="1"/>
              <a:t>: We handle these situations sensitively, informing involved individuals about necessary actions, unless it poses further risk.</a:t>
            </a:r>
          </a:p>
          <a:p>
            <a:pPr lvl="1">
              <a:buFont typeface="Arial" panose="020B0604020202020204" pitchFamily="34" charset="0"/>
              <a:buChar char="•"/>
            </a:pPr>
            <a:r>
              <a:rPr lang="en-US" b="1" i="1"/>
              <a:t>Support for Affected Individuals</a:t>
            </a:r>
            <a:r>
              <a:rPr lang="en-US" i="1"/>
              <a:t>: We provide support and resources to help those involved in a reporting situation.</a:t>
            </a:r>
          </a:p>
          <a:p>
            <a:endParaRPr lang="en-US" i="1"/>
          </a:p>
          <a:p>
            <a:r>
              <a:rPr lang="en-US" i="1"/>
              <a:t>Our primary concern is the safety and well-being of all individuals. If you have any questions or concerns about this policy, feel free to discuss them privately with me.</a:t>
            </a:r>
          </a:p>
          <a:p>
            <a:endParaRPr lang="en-US"/>
          </a:p>
        </p:txBody>
      </p:sp>
      <p:sp>
        <p:nvSpPr>
          <p:cNvPr id="4" name="Slide Number Placeholder 3">
            <a:extLst>
              <a:ext uri="{FF2B5EF4-FFF2-40B4-BE49-F238E27FC236}">
                <a16:creationId xmlns:a16="http://schemas.microsoft.com/office/drawing/2014/main" id="{B63FFD40-2570-D729-95C2-E70A66900D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2321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Review this section of the module with the participants by offering the  following information: </a:t>
            </a:r>
          </a:p>
          <a:p>
            <a:endParaRPr lang="en-US" b="1" i="1"/>
          </a:p>
          <a:p>
            <a:r>
              <a:rPr lang="en-US"/>
              <a:t>• Session 3 focused on the importance of a united team approach to coparenting. If coparents engage in positive overt and covert coparenting behaviors, they can help their child develop a harmonious perspective regarding their family. Based on your child’s developmental age, you reflected on a list of positive and negative coparenting behaviors and assessed how frequently you engage in harmony-promoting coparenting behaviors. </a:t>
            </a:r>
          </a:p>
          <a:p>
            <a:endParaRPr lang="en-US"/>
          </a:p>
          <a:p>
            <a:r>
              <a:rPr lang="en-US" b="1" i="1"/>
              <a:t>Generate discussion among participants using all, or some, of the  following questions: </a:t>
            </a:r>
          </a:p>
          <a:p>
            <a:endParaRPr lang="en-US" b="1" i="1"/>
          </a:p>
          <a:p>
            <a:pPr marL="171450" indent="-171450">
              <a:buFont typeface="Arial" panose="020B0604020202020204" pitchFamily="34" charset="0"/>
              <a:buChar char="•"/>
            </a:pPr>
            <a:r>
              <a:rPr lang="en-US"/>
              <a:t>What coparenting behaviors do you and your coparent engage in that you feel proud of or feel will benefit your children?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When you graded yourself on your promotion of coparenting harmony, what did you learn about your most frequent parenting behaviors?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What affirmative, positive strategies do you now plan to engage in when your family is together to create a more harmonious atmosphere for your child?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What are some of the positive statements you identified to say about your family and your coparent when you are alone with your child to create a positive family image for your child?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How could you affirm your coparent’s importance to you and your child? </a:t>
            </a:r>
          </a:p>
          <a:p>
            <a:pPr marL="171450" indent="-171450">
              <a:buFont typeface="Arial" panose="020B0604020202020204" pitchFamily="34" charset="0"/>
              <a:buChar char="•"/>
            </a:pPr>
            <a:endParaRPr lang="en-US" b="1" i="1"/>
          </a:p>
          <a:p>
            <a:pPr marL="0" indent="0">
              <a:buFont typeface="Arial" panose="020B0604020202020204" pitchFamily="34" charset="0"/>
              <a:buNone/>
            </a:pPr>
            <a:r>
              <a:rPr lang="en-US" b="1" i="1"/>
              <a:t>[Seek responses from participants that reflect valuing the coparent’s parenting opinions and engaging them in making suggestions for child-related difficulties.]</a:t>
            </a:r>
          </a:p>
          <a:p>
            <a:pPr marL="0" indent="0">
              <a:buFont typeface="Arial" panose="020B0604020202020204" pitchFamily="34" charset="0"/>
              <a:buNone/>
            </a:pPr>
            <a:endParaRPr lang="en-US" b="1" i="1"/>
          </a:p>
          <a:p>
            <a:pPr marL="0" indent="0">
              <a:buFont typeface="Arial" panose="020B0604020202020204" pitchFamily="34" charset="0"/>
              <a:buNone/>
            </a:pPr>
            <a:r>
              <a:rPr lang="en-US" b="1" i="1"/>
              <a:t>**Facilitator Tip:</a:t>
            </a:r>
          </a:p>
          <a:p>
            <a:pPr marL="0" indent="0">
              <a:buFont typeface="Arial" panose="020B0604020202020204" pitchFamily="34" charset="0"/>
              <a:buNone/>
            </a:pPr>
            <a:endParaRPr lang="en-US" b="1" i="1"/>
          </a:p>
          <a:p>
            <a:pPr marL="0" indent="0">
              <a:buFont typeface="Arial" panose="020B0604020202020204" pitchFamily="34" charset="0"/>
              <a:buNone/>
            </a:pPr>
            <a:r>
              <a:rPr lang="en-US" b="1" i="0"/>
              <a:t>Definitions are listed below for your reference: </a:t>
            </a:r>
          </a:p>
          <a:p>
            <a:pPr marL="0" indent="0">
              <a:buFont typeface="Arial" panose="020B0604020202020204" pitchFamily="34" charset="0"/>
              <a:buNone/>
            </a:pPr>
            <a:endParaRPr lang="en-US" b="1" i="0"/>
          </a:p>
          <a:p>
            <a:pPr marL="0" indent="0">
              <a:buFont typeface="Arial" panose="020B0604020202020204" pitchFamily="34" charset="0"/>
              <a:buNone/>
            </a:pPr>
            <a:r>
              <a:rPr lang="en-US" b="0" i="0"/>
              <a:t>• Overt coparenting behaviors are behaviors that are explicit and observable. They can be positive, such as active facilitation and cooperation between coparents, or they can be negative, such as coparenting conflict aired in front of a child. </a:t>
            </a:r>
          </a:p>
          <a:p>
            <a:pPr marL="0" indent="0">
              <a:buFont typeface="Arial" panose="020B0604020202020204" pitchFamily="34" charset="0"/>
              <a:buNone/>
            </a:pPr>
            <a:endParaRPr lang="en-US" b="0" i="0"/>
          </a:p>
          <a:p>
            <a:pPr marL="0" indent="0">
              <a:buFont typeface="Arial" panose="020B0604020202020204" pitchFamily="34" charset="0"/>
              <a:buNone/>
            </a:pPr>
            <a:r>
              <a:rPr lang="en-US" b="0" i="0"/>
              <a:t>• Covert coparenting behaviors involve comments a parent makes to their child while a coparenting partner is absent. These comments may be affirmations or compliments that create positive images and feelings for a child, or they may be harmful, critical comments that evoke a child’s negative perceptions and feelings about the family. Even more subtle is a caregiver’s covert act of simply not focusing on the absent parent or not affirming them when alone with the child.</a:t>
            </a:r>
          </a:p>
        </p:txBody>
      </p:sp>
      <p:sp>
        <p:nvSpPr>
          <p:cNvPr id="4" name="Slide Number Placeholder 3"/>
          <p:cNvSpPr>
            <a:spLocks noGrp="1"/>
          </p:cNvSpPr>
          <p:nvPr>
            <p:ph type="sldNum" sz="quarter" idx="5"/>
          </p:nvPr>
        </p:nvSpPr>
        <p:spPr/>
        <p:txBody>
          <a:bodyPr/>
          <a:lstStyle/>
          <a:p>
            <a:fld id="{AA796624-056C-4B51-AA09-AD77FFC9F12B}" type="slidenum">
              <a:rPr lang="en-US" smtClean="0"/>
              <a:t>29</a:t>
            </a:fld>
            <a:endParaRPr lang="en-US"/>
          </a:p>
        </p:txBody>
      </p:sp>
    </p:spTree>
    <p:extLst>
      <p:ext uri="{BB962C8B-B14F-4D97-AF65-F5344CB8AC3E}">
        <p14:creationId xmlns:p14="http://schemas.microsoft.com/office/powerpoint/2010/main" val="2158304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Welcome</a:t>
            </a:r>
            <a:r>
              <a:rPr lang="en-US"/>
              <a:t>: Introduce yourself and thank participants for choosing to be a part of the Coparenting Supplemental Parenting Program. Explain that Meeting 1 will provide an overview of the program, who is in our group, and what is expected of parents who participate. We will discuss the materials you received and provide instructions on how to use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Encourage participants to ask questions as they arise or to jot them down and ask at the end of the meeting.  </a:t>
            </a:r>
          </a:p>
          <a:p>
            <a:endParaRPr lang="en-US"/>
          </a:p>
        </p:txBody>
      </p:sp>
      <p:sp>
        <p:nvSpPr>
          <p:cNvPr id="4" name="Slide Number Placeholder 3"/>
          <p:cNvSpPr>
            <a:spLocks noGrp="1"/>
          </p:cNvSpPr>
          <p:nvPr>
            <p:ph type="sldNum" sz="quarter" idx="5"/>
          </p:nvPr>
        </p:nvSpPr>
        <p:spPr/>
        <p:txBody>
          <a:bodyPr/>
          <a:lstStyle/>
          <a:p>
            <a:fld id="{AA796624-056C-4B51-AA09-AD77FFC9F12B}" type="slidenum">
              <a:rPr lang="en-US" smtClean="0"/>
              <a:t>3</a:t>
            </a:fld>
            <a:endParaRPr lang="en-US"/>
          </a:p>
        </p:txBody>
      </p:sp>
    </p:spTree>
    <p:extLst>
      <p:ext uri="{BB962C8B-B14F-4D97-AF65-F5344CB8AC3E}">
        <p14:creationId xmlns:p14="http://schemas.microsoft.com/office/powerpoint/2010/main" val="31847758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Review this section of the module with the participants by offering the  following information: </a:t>
            </a:r>
          </a:p>
          <a:p>
            <a:endParaRPr lang="en-US" b="1" i="1"/>
          </a:p>
          <a:p>
            <a:r>
              <a:rPr lang="en-US"/>
              <a:t>• In Session 3, you were introduced to a Coparenting Plan, which includes actionable steps to promote harmony and support, such as the following: </a:t>
            </a:r>
          </a:p>
          <a:p>
            <a:endParaRPr lang="en-US"/>
          </a:p>
          <a:p>
            <a:pPr marL="628650" lvl="1" indent="-171450">
              <a:buFont typeface="Arial" panose="020B0604020202020204" pitchFamily="34" charset="0"/>
              <a:buChar char="•"/>
            </a:pPr>
            <a:r>
              <a:rPr lang="en-US"/>
              <a:t>actively cooperating as coparents</a:t>
            </a:r>
          </a:p>
          <a:p>
            <a:pPr marL="628650" lvl="1" indent="-171450">
              <a:buFont typeface="Arial" panose="020B0604020202020204" pitchFamily="34" charset="0"/>
              <a:buChar char="•"/>
            </a:pPr>
            <a:r>
              <a:rPr lang="en-US"/>
              <a:t>expressing high levels of warmth,</a:t>
            </a:r>
          </a:p>
          <a:p>
            <a:pPr marL="628650" lvl="1" indent="-171450">
              <a:buFont typeface="Arial" panose="020B0604020202020204" pitchFamily="34" charset="0"/>
              <a:buChar char="•"/>
            </a:pPr>
            <a:r>
              <a:rPr lang="en-US"/>
              <a:t>making positive and complimentary remarks</a:t>
            </a:r>
          </a:p>
          <a:p>
            <a:pPr marL="628650" lvl="1" indent="-171450">
              <a:buFont typeface="Arial" panose="020B0604020202020204" pitchFamily="34" charset="0"/>
              <a:buChar char="•"/>
            </a:pPr>
            <a:r>
              <a:rPr lang="en-US"/>
              <a:t>being present and engaged with your child.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A Coparenting Plan also addresses unsupportive coparenting behaviors to limit the following: </a:t>
            </a:r>
          </a:p>
          <a:p>
            <a:pPr marL="171450" indent="-171450">
              <a:buFont typeface="Arial" panose="020B0604020202020204" pitchFamily="34" charset="0"/>
              <a:buChar char="•"/>
            </a:pPr>
            <a:endParaRPr lang="en-US"/>
          </a:p>
          <a:p>
            <a:pPr marL="628650" lvl="1" indent="-171450">
              <a:buFont typeface="Arial" panose="020B0604020202020204" pitchFamily="34" charset="0"/>
              <a:buChar char="•"/>
            </a:pPr>
            <a:r>
              <a:rPr lang="en-US"/>
              <a:t>competing for a child’s attention</a:t>
            </a:r>
          </a:p>
          <a:p>
            <a:pPr marL="628650" lvl="1" indent="-171450">
              <a:buFont typeface="Arial" panose="020B0604020202020204" pitchFamily="34" charset="0"/>
              <a:buChar char="•"/>
            </a:pPr>
            <a:r>
              <a:rPr lang="en-US"/>
              <a:t>contradicting or critiquing a coparent</a:t>
            </a:r>
          </a:p>
          <a:p>
            <a:pPr marL="628650" lvl="1" indent="-171450">
              <a:buFont typeface="Arial" panose="020B0604020202020204" pitchFamily="34" charset="0"/>
              <a:buChar char="•"/>
            </a:pPr>
            <a:r>
              <a:rPr lang="en-US"/>
              <a:t>undoing or overriding limits or consequences a coparent has imposed on a child</a:t>
            </a:r>
          </a:p>
          <a:p>
            <a:pPr marL="628650" lvl="1" indent="-171450">
              <a:buFont typeface="Arial" panose="020B0604020202020204" pitchFamily="34" charset="0"/>
              <a:buChar char="•"/>
            </a:pPr>
            <a:r>
              <a:rPr lang="en-US"/>
              <a:t>disagreeing with a coparent when a child is present. </a:t>
            </a:r>
          </a:p>
          <a:p>
            <a:pPr marL="628650" lvl="1" indent="-171450">
              <a:buFont typeface="Arial" panose="020B0604020202020204" pitchFamily="34" charset="0"/>
              <a:buChar char="•"/>
            </a:pPr>
            <a:endParaRPr lang="en-US"/>
          </a:p>
          <a:p>
            <a:pPr marL="171450" lvl="0" indent="-171450">
              <a:buFont typeface="Arial" panose="020B0604020202020204" pitchFamily="34" charset="0"/>
              <a:buChar char="•"/>
            </a:pPr>
            <a:r>
              <a:rPr lang="en-US"/>
              <a:t>As you created your own Coparenting Plan, you were instructed to consider previously discussed goals and aspirations for parenting and your understanding of your and your coparent’s parenting strengths.</a:t>
            </a:r>
          </a:p>
          <a:p>
            <a:pPr marL="171450" lvl="0" indent="-171450">
              <a:buFont typeface="Arial" panose="020B0604020202020204" pitchFamily="34" charset="0"/>
              <a:buChar char="•"/>
            </a:pPr>
            <a:endParaRPr lang="en-US"/>
          </a:p>
          <a:p>
            <a:pPr marL="0" lvl="0" indent="0">
              <a:buFont typeface="Arial" panose="020B0604020202020204" pitchFamily="34" charset="0"/>
              <a:buNone/>
            </a:pPr>
            <a:r>
              <a:rPr lang="en-US" b="1" i="1"/>
              <a:t>Generate discussion among participants using some of the  following questions: </a:t>
            </a:r>
          </a:p>
          <a:p>
            <a:pPr marL="0" lvl="0" indent="0">
              <a:buFont typeface="Arial" panose="020B0604020202020204" pitchFamily="34" charset="0"/>
              <a:buNone/>
            </a:pPr>
            <a:endParaRPr lang="en-US" b="1" i="1"/>
          </a:p>
          <a:p>
            <a:pPr marL="171450" lvl="0" indent="-171450">
              <a:buFont typeface="Arial" panose="020B0604020202020204" pitchFamily="34" charset="0"/>
              <a:buChar char="•"/>
            </a:pPr>
            <a:r>
              <a:rPr lang="en-US"/>
              <a:t>What positive coparenting behaviors did you decide to practice more frequently? </a:t>
            </a:r>
          </a:p>
          <a:p>
            <a:pPr marL="171450" lvl="0" indent="-171450">
              <a:buFont typeface="Arial" panose="020B0604020202020204" pitchFamily="34" charset="0"/>
              <a:buChar char="•"/>
            </a:pPr>
            <a:endParaRPr lang="en-US"/>
          </a:p>
          <a:p>
            <a:pPr marL="171450" lvl="0" indent="-171450">
              <a:buFont typeface="Arial" panose="020B0604020202020204" pitchFamily="34" charset="0"/>
              <a:buChar char="•"/>
            </a:pPr>
            <a:r>
              <a:rPr lang="en-US"/>
              <a:t>What coparenting behaviors have you decided to decrease? </a:t>
            </a:r>
          </a:p>
          <a:p>
            <a:pPr marL="171450" lvl="0" indent="-171450">
              <a:buFont typeface="Arial" panose="020B0604020202020204" pitchFamily="34" charset="0"/>
              <a:buChar char="•"/>
            </a:pPr>
            <a:endParaRPr lang="en-US"/>
          </a:p>
          <a:p>
            <a:pPr marL="171450" lvl="0" indent="-171450">
              <a:buFont typeface="Arial" panose="020B0604020202020204" pitchFamily="34" charset="0"/>
              <a:buChar char="•"/>
            </a:pPr>
            <a:r>
              <a:rPr lang="en-US"/>
              <a:t>What solutions did you identify for overcoming any obstacles in modifying your selected parenting behaviors? </a:t>
            </a:r>
          </a:p>
          <a:p>
            <a:pPr marL="171450" lvl="0" indent="-171450">
              <a:buFont typeface="Arial" panose="020B0604020202020204" pitchFamily="34" charset="0"/>
              <a:buChar char="•"/>
            </a:pPr>
            <a:endParaRPr lang="en-US"/>
          </a:p>
          <a:p>
            <a:pPr marL="171450" lvl="0" indent="-171450">
              <a:buFont typeface="Arial" panose="020B0604020202020204" pitchFamily="34" charset="0"/>
              <a:buChar char="•"/>
            </a:pPr>
            <a:r>
              <a:rPr lang="en-US"/>
              <a:t>Session 3 also encourages coparents to engage in self-care and partner-care. Are there any strategies you plan to adopt to support mental well-being, relationship quality, and enjoyment with your family members?</a:t>
            </a:r>
          </a:p>
          <a:p>
            <a:pPr marL="171450" lvl="0" indent="-171450">
              <a:buFont typeface="Arial" panose="020B0604020202020204" pitchFamily="34" charset="0"/>
              <a:buChar char="•"/>
            </a:pPr>
            <a:endParaRPr lang="en-US" b="1" i="1"/>
          </a:p>
          <a:p>
            <a:pPr marL="0" lvl="0" indent="0">
              <a:buFont typeface="Arial" panose="020B0604020202020204" pitchFamily="34" charset="0"/>
              <a:buNone/>
            </a:pPr>
            <a:r>
              <a:rPr lang="en-US" b="1" i="1"/>
              <a:t>Review the following information with participants: </a:t>
            </a:r>
          </a:p>
          <a:p>
            <a:pPr marL="0" lvl="0" indent="0">
              <a:buFont typeface="Arial" panose="020B0604020202020204" pitchFamily="34" charset="0"/>
              <a:buNone/>
            </a:pPr>
            <a:endParaRPr lang="en-US" b="1" i="1"/>
          </a:p>
          <a:p>
            <a:pPr marL="0" lvl="0" indent="0">
              <a:buFont typeface="Arial" panose="020B0604020202020204" pitchFamily="34" charset="0"/>
              <a:buNone/>
            </a:pPr>
            <a:r>
              <a:rPr lang="en-US"/>
              <a:t>• You may feel excited, or you may feel some anxiety about implementing your Coparenting Plan. It is normal for change to feel uncomfortable so start small and focus on only a few coparenting behavior changes at a time. This will help you be successful, and with time, you and your coparent can become a more united team!</a:t>
            </a:r>
          </a:p>
        </p:txBody>
      </p:sp>
      <p:sp>
        <p:nvSpPr>
          <p:cNvPr id="4" name="Slide Number Placeholder 3"/>
          <p:cNvSpPr>
            <a:spLocks noGrp="1"/>
          </p:cNvSpPr>
          <p:nvPr>
            <p:ph type="sldNum" sz="quarter" idx="5"/>
          </p:nvPr>
        </p:nvSpPr>
        <p:spPr/>
        <p:txBody>
          <a:bodyPr/>
          <a:lstStyle/>
          <a:p>
            <a:fld id="{AA796624-056C-4B51-AA09-AD77FFC9F12B}" type="slidenum">
              <a:rPr lang="en-US" smtClean="0"/>
              <a:t>30</a:t>
            </a:fld>
            <a:endParaRPr lang="en-US"/>
          </a:p>
        </p:txBody>
      </p:sp>
    </p:spTree>
    <p:extLst>
      <p:ext uri="{BB962C8B-B14F-4D97-AF65-F5344CB8AC3E}">
        <p14:creationId xmlns:p14="http://schemas.microsoft.com/office/powerpoint/2010/main" val="20607673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Review this section of the module with the participants by offering the following information: </a:t>
            </a:r>
          </a:p>
          <a:p>
            <a:endParaRPr lang="en-US" b="1" i="1"/>
          </a:p>
          <a:p>
            <a:r>
              <a:rPr lang="en-US"/>
              <a:t>• Session 4 highlighted that coparenting relationships evolve over the course of a child’s development. Examples were shared for what coparenting might look like at different age ranges for a child. </a:t>
            </a:r>
          </a:p>
          <a:p>
            <a:endParaRPr lang="en-US"/>
          </a:p>
          <a:p>
            <a:pPr marL="628650" lvl="1" indent="-171450">
              <a:buFont typeface="Arial" panose="020B0604020202020204" pitchFamily="34" charset="0"/>
              <a:buChar char="•"/>
            </a:pPr>
            <a:r>
              <a:rPr lang="en-US"/>
              <a:t>As a child ages, their needs change and their abilities—verbal, motor, and cognitive skills—expand, so their communications and interactions with their parents change.</a:t>
            </a:r>
          </a:p>
          <a:p>
            <a:pPr marL="628650" lvl="1" indent="-171450">
              <a:buFont typeface="Arial" panose="020B0604020202020204" pitchFamily="34" charset="0"/>
              <a:buChar char="•"/>
            </a:pPr>
            <a:endParaRPr lang="en-US"/>
          </a:p>
          <a:p>
            <a:pPr marL="628650" lvl="1" indent="-171450">
              <a:buFont typeface="Arial" panose="020B0604020202020204" pitchFamily="34" charset="0"/>
              <a:buChar char="•"/>
            </a:pPr>
            <a:r>
              <a:rPr lang="en-US"/>
              <a:t>Coparents must adapt their supervision, nurturance, and discipline style based on their child’s increasing maturity and independence. </a:t>
            </a:r>
          </a:p>
          <a:p>
            <a:pPr marL="628650" lvl="1" indent="-171450">
              <a:buFont typeface="Arial" panose="020B0604020202020204" pitchFamily="34" charset="0"/>
              <a:buChar char="•"/>
            </a:pPr>
            <a:endParaRPr lang="en-US"/>
          </a:p>
          <a:p>
            <a:pPr marL="171450" lvl="0" indent="-171450">
              <a:buFont typeface="Arial" panose="020B0604020202020204" pitchFamily="34" charset="0"/>
              <a:buChar char="•"/>
            </a:pPr>
            <a:r>
              <a:rPr lang="en-US"/>
              <a:t>Therefore, over time, changes in your parent-child relationship will influence changes in your coparenting relationship! </a:t>
            </a:r>
          </a:p>
          <a:p>
            <a:pPr marL="171450" lvl="0" indent="-171450">
              <a:buFont typeface="Arial" panose="020B0604020202020204" pitchFamily="34" charset="0"/>
              <a:buChar char="•"/>
            </a:pPr>
            <a:endParaRPr lang="en-US"/>
          </a:p>
          <a:p>
            <a:pPr marL="0" lvl="0" indent="0">
              <a:buFont typeface="Arial" panose="020B0604020202020204" pitchFamily="34" charset="0"/>
              <a:buNone/>
            </a:pPr>
            <a:r>
              <a:rPr lang="en-US" b="1" i="1"/>
              <a:t>Generate discussion among participants using some of the  following questions: </a:t>
            </a:r>
          </a:p>
          <a:p>
            <a:pPr marL="0" lvl="0" indent="0">
              <a:buFont typeface="Arial" panose="020B0604020202020204" pitchFamily="34" charset="0"/>
              <a:buNone/>
            </a:pPr>
            <a:endParaRPr lang="en-US" b="1" i="1"/>
          </a:p>
          <a:p>
            <a:pPr marL="171450" lvl="0" indent="-171450">
              <a:buFont typeface="Arial" panose="020B0604020202020204" pitchFamily="34" charset="0"/>
              <a:buChar char="•"/>
            </a:pPr>
            <a:r>
              <a:rPr lang="en-US"/>
              <a:t>Consider the current age of your child. How have your responsibilities as a coparent changed in the last year or two? </a:t>
            </a:r>
          </a:p>
          <a:p>
            <a:pPr marL="171450" lvl="0" indent="-171450">
              <a:buFont typeface="Arial" panose="020B0604020202020204" pitchFamily="34" charset="0"/>
              <a:buChar char="•"/>
            </a:pPr>
            <a:endParaRPr lang="en-US"/>
          </a:p>
          <a:p>
            <a:pPr marL="171450" lvl="0" indent="-171450">
              <a:buFont typeface="Arial" panose="020B0604020202020204" pitchFamily="34" charset="0"/>
              <a:buChar char="•"/>
            </a:pPr>
            <a:r>
              <a:rPr lang="en-US"/>
              <a:t>In what ways has your parenting approach changed as your child has aged? </a:t>
            </a:r>
          </a:p>
          <a:p>
            <a:pPr marL="171450" lvl="0" indent="-171450">
              <a:buFont typeface="Arial" panose="020B0604020202020204" pitchFamily="34" charset="0"/>
              <a:buChar char="•"/>
            </a:pPr>
            <a:endParaRPr lang="en-US"/>
          </a:p>
          <a:p>
            <a:pPr marL="171450" lvl="0" indent="-171450">
              <a:buFont typeface="Arial" panose="020B0604020202020204" pitchFamily="34" charset="0"/>
              <a:buChar char="•"/>
            </a:pPr>
            <a:r>
              <a:rPr lang="en-US"/>
              <a:t>You were asked to imagine your child as an adult…. What about your coparenting teamwork would you like your child to remember from their childhood? </a:t>
            </a:r>
          </a:p>
          <a:p>
            <a:pPr marL="171450" lvl="0" indent="-171450">
              <a:buFont typeface="Arial" panose="020B0604020202020204" pitchFamily="34" charset="0"/>
              <a:buChar char="•"/>
            </a:pPr>
            <a:endParaRPr lang="en-US"/>
          </a:p>
          <a:p>
            <a:pPr marL="171450" lvl="0" indent="-171450">
              <a:buFont typeface="Arial" panose="020B0604020202020204" pitchFamily="34" charset="0"/>
              <a:buChar char="•"/>
            </a:pPr>
            <a:r>
              <a:rPr lang="en-US"/>
              <a:t>What childhood experiences or feelings do you hope your child will replicate with your grandchildren?</a:t>
            </a:r>
          </a:p>
        </p:txBody>
      </p:sp>
      <p:sp>
        <p:nvSpPr>
          <p:cNvPr id="4" name="Slide Number Placeholder 3"/>
          <p:cNvSpPr>
            <a:spLocks noGrp="1"/>
          </p:cNvSpPr>
          <p:nvPr>
            <p:ph type="sldNum" sz="quarter" idx="5"/>
          </p:nvPr>
        </p:nvSpPr>
        <p:spPr/>
        <p:txBody>
          <a:bodyPr/>
          <a:lstStyle/>
          <a:p>
            <a:fld id="{AA796624-056C-4B51-AA09-AD77FFC9F12B}" type="slidenum">
              <a:rPr lang="en-US" smtClean="0"/>
              <a:t>31</a:t>
            </a:fld>
            <a:endParaRPr lang="en-US"/>
          </a:p>
        </p:txBody>
      </p:sp>
    </p:spTree>
    <p:extLst>
      <p:ext uri="{BB962C8B-B14F-4D97-AF65-F5344CB8AC3E}">
        <p14:creationId xmlns:p14="http://schemas.microsoft.com/office/powerpoint/2010/main" val="42139796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Review the following information with participants: </a:t>
            </a:r>
          </a:p>
          <a:p>
            <a:endParaRPr lang="en-US" b="1" i="1"/>
          </a:p>
          <a:p>
            <a:r>
              <a:rPr lang="en-US"/>
              <a:t>• You are commended for completing the supplemental module and participating in this group program. Your participation reflects a commitment to learning and being the best coparent you can be! Remember, as your child ages, communication is key to building a coparenting relationship that is coordinated, cooperative, and united. Throughout your coparenting journey, continue to reflect and dialogue with your coparent, so you can focus on using positive parenting behaviors.</a:t>
            </a:r>
          </a:p>
          <a:p>
            <a:endParaRPr lang="en-US"/>
          </a:p>
          <a:p>
            <a:r>
              <a:rPr lang="en-US" b="1" i="1"/>
              <a:t>Tell participants you are wrapping up, and generate discussion among participants using all, or some, of the following questions: </a:t>
            </a:r>
          </a:p>
          <a:p>
            <a:endParaRPr lang="en-US" b="1" i="1"/>
          </a:p>
          <a:p>
            <a:pPr marL="171450" indent="-171450">
              <a:buFont typeface="Arial" panose="020B0604020202020204" pitchFamily="34" charset="0"/>
              <a:buChar char="•"/>
            </a:pPr>
            <a:r>
              <a:rPr lang="en-US"/>
              <a:t>Which topic discussed in the supplemental module was the most beneficial to you as a coparent? Why?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What strategies or skills did you learn in the supplemental module that will help you achieve the goals you have for your family?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Would anyone like to share a moment when you used a coparenting strategy that you learned in the supplemental module and how your actions compared to your actions prior to engaging in the supplemental module?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What has changed in your interactions with your coparent or child since before completing the supplemental module?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Have you noticed a difference in the way your child is responding to  your coparenting?</a:t>
            </a:r>
          </a:p>
        </p:txBody>
      </p:sp>
      <p:sp>
        <p:nvSpPr>
          <p:cNvPr id="4" name="Slide Number Placeholder 3"/>
          <p:cNvSpPr>
            <a:spLocks noGrp="1"/>
          </p:cNvSpPr>
          <p:nvPr>
            <p:ph type="sldNum" sz="quarter" idx="5"/>
          </p:nvPr>
        </p:nvSpPr>
        <p:spPr/>
        <p:txBody>
          <a:bodyPr/>
          <a:lstStyle/>
          <a:p>
            <a:fld id="{AA796624-056C-4B51-AA09-AD77FFC9F12B}" type="slidenum">
              <a:rPr lang="en-US" smtClean="0"/>
              <a:t>32</a:t>
            </a:fld>
            <a:endParaRPr lang="en-US"/>
          </a:p>
        </p:txBody>
      </p:sp>
    </p:spTree>
    <p:extLst>
      <p:ext uri="{BB962C8B-B14F-4D97-AF65-F5344CB8AC3E}">
        <p14:creationId xmlns:p14="http://schemas.microsoft.com/office/powerpoint/2010/main" val="10847417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Provide support and encouragement to your participants to explore other Thrive Initiative programming. Share and/or register participants for any additional hybrid implementation options that you plan to offer. Thrive Initiative programming may include any of the following: </a:t>
            </a:r>
          </a:p>
          <a:p>
            <a:endParaRPr lang="en-US"/>
          </a:p>
          <a:p>
            <a:r>
              <a:rPr lang="en-US"/>
              <a:t>Universal Programs </a:t>
            </a:r>
          </a:p>
          <a:p>
            <a:r>
              <a:rPr lang="en-US"/>
              <a:t>• Take Root is available for parents and caregivers of children who are between 0 and 3 years old. </a:t>
            </a:r>
          </a:p>
          <a:p>
            <a:r>
              <a:rPr lang="en-US"/>
              <a:t>• Sprout is available for parents and caregivers of children who are between 3 and 5 years old. </a:t>
            </a:r>
          </a:p>
          <a:p>
            <a:r>
              <a:rPr lang="en-US"/>
              <a:t>• Grow is available for parents and caregivers of children who are between 5 and 10 years old. </a:t>
            </a:r>
          </a:p>
          <a:p>
            <a:r>
              <a:rPr lang="en-US"/>
              <a:t>• Branch Out is available for parents and caregivers of children who are between the ages of 10 and 18 years old.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94338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Additional supplemental modules are available on a variety of topics and can be accessed online at </a:t>
            </a:r>
            <a:r>
              <a:rPr lang="en-US" dirty="0">
                <a:hlinkClick r:id="rId3"/>
              </a:rPr>
              <a:t>https://thrive.psu.edu/modules/supplemental/</a:t>
            </a:r>
            <a:r>
              <a:rPr lang="en-US" dirty="0"/>
              <a:t>. </a:t>
            </a:r>
          </a:p>
          <a:p>
            <a:endParaRPr lang="en-US" dirty="0"/>
          </a:p>
          <a:p>
            <a:r>
              <a:rPr lang="en-US" dirty="0"/>
              <a:t>Encourage participants to continue to visit the Thrive website, </a:t>
            </a:r>
            <a:r>
              <a:rPr lang="en-US" dirty="0">
                <a:hlinkClick r:id="rId4"/>
              </a:rPr>
              <a:t>https://thrive.psu.edu</a:t>
            </a:r>
            <a:r>
              <a:rPr lang="en-US" dirty="0"/>
              <a:t>, as their child develops and grows. </a:t>
            </a:r>
          </a:p>
          <a:p>
            <a:endParaRPr lang="en-US" dirty="0"/>
          </a:p>
          <a:p>
            <a:r>
              <a:rPr lang="en-US" dirty="0"/>
              <a:t>They can access additional resources and materials like mini-booster modules, blog postings, parenting handouts and guides, an inclusivity toolkit, and newsletters. </a:t>
            </a:r>
          </a:p>
          <a:p>
            <a:endParaRPr lang="en-US" dirty="0"/>
          </a:p>
        </p:txBody>
      </p:sp>
      <p:sp>
        <p:nvSpPr>
          <p:cNvPr id="4" name="Slide Number Placeholder 3"/>
          <p:cNvSpPr>
            <a:spLocks noGrp="1"/>
          </p:cNvSpPr>
          <p:nvPr>
            <p:ph type="sldNum" sz="quarter" idx="5"/>
          </p:nvPr>
        </p:nvSpPr>
        <p:spPr/>
        <p:txBody>
          <a:bodyPr/>
          <a:lstStyle/>
          <a:p>
            <a:fld id="{D29876BA-FE99-434D-A671-82C7C6D8C61B}" type="slidenum">
              <a:rPr lang="en-US" smtClean="0"/>
              <a:t>34</a:t>
            </a:fld>
            <a:endParaRPr lang="en-US"/>
          </a:p>
        </p:txBody>
      </p:sp>
    </p:spTree>
    <p:extLst>
      <p:ext uri="{BB962C8B-B14F-4D97-AF65-F5344CB8AC3E}">
        <p14:creationId xmlns:p14="http://schemas.microsoft.com/office/powerpoint/2010/main" val="42593331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language: </a:t>
            </a:r>
          </a:p>
          <a:p>
            <a:r>
              <a:rPr lang="en-US" i="1"/>
              <a:t>Thank you, parents and caregivers, for your active participation. Please continue to visit the Thrive website as your child develops and grows—it's a valuable resource that can support you through every stage of their growth.</a:t>
            </a:r>
          </a:p>
          <a:p>
            <a:endParaRPr lang="en-US" i="1"/>
          </a:p>
          <a:p>
            <a:r>
              <a:rPr lang="en-US"/>
              <a:t>Supplemental Extension ENDS HERE.</a:t>
            </a:r>
            <a:endParaRPr lang="en-US" i="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797147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658B8-8AF7-838D-FAEC-0E8EE7EE70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D3DE1D-003B-A745-FFC2-C74BA6CF7B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3C0B37-9290-B7A9-63E8-CFD2E932BF02}"/>
              </a:ext>
            </a:extLst>
          </p:cNvPr>
          <p:cNvSpPr>
            <a:spLocks noGrp="1"/>
          </p:cNvSpPr>
          <p:nvPr>
            <p:ph type="body" idx="1"/>
          </p:nvPr>
        </p:nvSpPr>
        <p:spPr/>
        <p:txBody>
          <a:bodyPr/>
          <a:lstStyle/>
          <a:p>
            <a:r>
              <a:rPr lang="en-US"/>
              <a:t>Delivery Type 2: Supplemental Stand Alone begins here. </a:t>
            </a:r>
          </a:p>
        </p:txBody>
      </p:sp>
      <p:sp>
        <p:nvSpPr>
          <p:cNvPr id="4" name="Slide Number Placeholder 3">
            <a:extLst>
              <a:ext uri="{FF2B5EF4-FFF2-40B4-BE49-F238E27FC236}">
                <a16:creationId xmlns:a16="http://schemas.microsoft.com/office/drawing/2014/main" id="{604A59F0-58B0-C2D2-E817-E4C2B653F8D4}"/>
              </a:ext>
            </a:extLst>
          </p:cNvPr>
          <p:cNvSpPr>
            <a:spLocks noGrp="1"/>
          </p:cNvSpPr>
          <p:nvPr>
            <p:ph type="sldNum" sz="quarter" idx="5"/>
          </p:nvPr>
        </p:nvSpPr>
        <p:spPr/>
        <p:txBody>
          <a:bodyPr/>
          <a:lstStyle/>
          <a:p>
            <a:fld id="{AA796624-056C-4B51-AA09-AD77FFC9F12B}" type="slidenum">
              <a:rPr lang="en-US" smtClean="0"/>
              <a:t>36</a:t>
            </a:fld>
            <a:endParaRPr lang="en-US"/>
          </a:p>
        </p:txBody>
      </p:sp>
    </p:spTree>
    <p:extLst>
      <p:ext uri="{BB962C8B-B14F-4D97-AF65-F5344CB8AC3E}">
        <p14:creationId xmlns:p14="http://schemas.microsoft.com/office/powerpoint/2010/main" val="25476541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96920-E355-E2A5-B26F-274A0B831D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8C4347-694A-E554-D175-8CE94DD93D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6D481D-49F3-41FA-11F2-76B70B6F91F3}"/>
              </a:ext>
            </a:extLst>
          </p:cNvPr>
          <p:cNvSpPr>
            <a:spLocks noGrp="1"/>
          </p:cNvSpPr>
          <p:nvPr>
            <p:ph type="body" idx="1"/>
          </p:nvPr>
        </p:nvSpPr>
        <p:spPr/>
        <p:txBody>
          <a:bodyPr/>
          <a:lstStyle/>
          <a:p>
            <a:r>
              <a:rPr lang="en-US"/>
              <a:t>Choose one bullet point to display (the first bullet point is for in-person, the second is for virtual). </a:t>
            </a:r>
          </a:p>
          <a:p>
            <a:endParaRPr lang="en-US"/>
          </a:p>
          <a:p>
            <a:r>
              <a:rPr lang="en-US"/>
              <a:t>If in-person, greet participants as they come in the door and help them find a seat. </a:t>
            </a:r>
          </a:p>
          <a:p>
            <a:endParaRPr lang="en-US"/>
          </a:p>
          <a:p>
            <a:r>
              <a:rPr lang="en-US"/>
              <a:t>If virtual, give participants a heads up when you will be starting. For example, </a:t>
            </a:r>
            <a:r>
              <a:rPr lang="en-US" i="1"/>
              <a:t>“Hi everyone, we will be starting in about one minute.” </a:t>
            </a:r>
          </a:p>
          <a:p>
            <a:endParaRPr lang="en-US"/>
          </a:p>
        </p:txBody>
      </p:sp>
      <p:sp>
        <p:nvSpPr>
          <p:cNvPr id="4" name="Slide Number Placeholder 3">
            <a:extLst>
              <a:ext uri="{FF2B5EF4-FFF2-40B4-BE49-F238E27FC236}">
                <a16:creationId xmlns:a16="http://schemas.microsoft.com/office/drawing/2014/main" id="{D2353DC6-6BE6-2603-0486-9B643AA3DD03}"/>
              </a:ext>
            </a:extLst>
          </p:cNvPr>
          <p:cNvSpPr>
            <a:spLocks noGrp="1"/>
          </p:cNvSpPr>
          <p:nvPr>
            <p:ph type="sldNum" sz="quarter" idx="5"/>
          </p:nvPr>
        </p:nvSpPr>
        <p:spPr/>
        <p:txBody>
          <a:bodyPr/>
          <a:lstStyle/>
          <a:p>
            <a:fld id="{AA796624-056C-4B51-AA09-AD77FFC9F12B}" type="slidenum">
              <a:rPr lang="en-US" smtClean="0"/>
              <a:t>37</a:t>
            </a:fld>
            <a:endParaRPr lang="en-US"/>
          </a:p>
        </p:txBody>
      </p:sp>
    </p:spTree>
    <p:extLst>
      <p:ext uri="{BB962C8B-B14F-4D97-AF65-F5344CB8AC3E}">
        <p14:creationId xmlns:p14="http://schemas.microsoft.com/office/powerpoint/2010/main" val="14192563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C1CFD-D307-DB93-0128-8B0BC41B68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74D0BF-60C4-E8A4-6420-B35BF25C99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705812-37EB-6B76-E7F5-5344DFE5727F}"/>
              </a:ext>
            </a:extLst>
          </p:cNvPr>
          <p:cNvSpPr>
            <a:spLocks noGrp="1"/>
          </p:cNvSpPr>
          <p:nvPr>
            <p:ph type="body" idx="1"/>
          </p:nvPr>
        </p:nvSpPr>
        <p:spPr/>
        <p:txBody>
          <a:bodyPr/>
          <a:lstStyle/>
          <a:p>
            <a:pPr>
              <a:defRPr/>
            </a:pPr>
            <a:r>
              <a:rPr lang="en-US" b="1"/>
              <a:t>Welcome</a:t>
            </a:r>
            <a:r>
              <a:rPr lang="en-US"/>
              <a:t>: Introduce yourself and thank participants for choosing to be a part of the Coparenting Supplemental Parenting Program. Explain that Meeting 1 will provide an overview of the program, who is in our group, and what is expected of parents who participate. We will discuss the materials you received and provide instructions on how to use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Encourage participants to ask questions as they arise or to jot them down and ask at the end of the meeting.  </a:t>
            </a:r>
          </a:p>
          <a:p>
            <a:endParaRPr lang="en-US"/>
          </a:p>
        </p:txBody>
      </p:sp>
      <p:sp>
        <p:nvSpPr>
          <p:cNvPr id="4" name="Slide Number Placeholder 3">
            <a:extLst>
              <a:ext uri="{FF2B5EF4-FFF2-40B4-BE49-F238E27FC236}">
                <a16:creationId xmlns:a16="http://schemas.microsoft.com/office/drawing/2014/main" id="{CBDE374F-908D-3D45-5C0F-6E9BE06286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334088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C75E7-5EEF-3ADD-18A5-E9AE25C9DE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5FF79C-C76C-8AF5-183F-FA549C4144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2F24B6-325A-912E-6A29-949C0DE3A098}"/>
              </a:ext>
            </a:extLst>
          </p:cNvPr>
          <p:cNvSpPr>
            <a:spLocks noGrp="1"/>
          </p:cNvSpPr>
          <p:nvPr>
            <p:ph type="body" idx="1"/>
          </p:nvPr>
        </p:nvSpPr>
        <p:spPr/>
        <p:txBody>
          <a:bodyPr/>
          <a:lstStyle/>
          <a:p>
            <a:pPr marL="171450" indent="-171450">
              <a:buFont typeface="Arial" panose="020B0604020202020204" pitchFamily="34" charset="0"/>
              <a:buChar char="•"/>
            </a:pPr>
            <a:r>
              <a:rPr lang="en-US" b="1" i="1"/>
              <a:t>Coparenting: Coordinated. Cooperative. United. </a:t>
            </a:r>
            <a:r>
              <a:rPr lang="en-US"/>
              <a:t>is an online supplemental module for parents (and caregivers), of children of any age, who have completed at least one of the Thrive Initiative’s core, universal parenting program(s). The supplemental module focuses on building harmonious coparenting relationships. </a:t>
            </a:r>
          </a:p>
          <a:p>
            <a:pPr marL="0" indent="0">
              <a:buFont typeface="Arial" panose="020B0604020202020204" pitchFamily="34" charset="0"/>
              <a:buNone/>
            </a:pPr>
            <a:endParaRPr lang="en-US"/>
          </a:p>
          <a:p>
            <a:pPr marL="171450" indent="-171450">
              <a:buFont typeface="Arial" panose="020B0604020202020204" pitchFamily="34" charset="0"/>
              <a:buChar char="•"/>
            </a:pPr>
            <a:r>
              <a:rPr lang="en-US"/>
              <a:t>Being able to coparent effectively depends, largely, on the teamwork of a child’s parents and/or caregivers. The online supplemental module’s sessions and the hybrid implementation meetings will explore factors that can positively impact the parents’/caregivers’ working relationships for the well-being of the child. Topics like coordination, cooperation, and presenting a united front to the child, are examined. </a:t>
            </a:r>
          </a:p>
          <a:p>
            <a:pPr marL="0" indent="0">
              <a:buFont typeface="Arial" panose="020B0604020202020204" pitchFamily="34" charset="0"/>
              <a:buNone/>
            </a:pPr>
            <a:endParaRPr lang="en-US"/>
          </a:p>
          <a:p>
            <a:pPr marL="171450" indent="-171450">
              <a:buFont typeface="Arial" panose="020B0604020202020204" pitchFamily="34" charset="0"/>
              <a:buChar char="•"/>
            </a:pPr>
            <a:r>
              <a:rPr lang="en-US"/>
              <a:t>During the online supplemental module sessions and throughout the hybrid implementation meetings, information and parenting strategies that parents can use and adapt, as necessary, to fit their individual circumstances and family needs will be disseminated. The supplemental module content is designed to help parents build on their existing skills and strategies, so they can effectively coparent. Participants are encouraged to work with their coparenting partner(s) to nurture a relationship that centers around respect and promotes active coparenting collaboration for the well-being of the child. </a:t>
            </a:r>
          </a:p>
          <a:p>
            <a:pPr marL="0" indent="0">
              <a:buFont typeface="Arial" panose="020B0604020202020204" pitchFamily="34" charset="0"/>
              <a:buNone/>
            </a:pPr>
            <a:endParaRPr lang="en-US"/>
          </a:p>
          <a:p>
            <a:pPr marL="171450" indent="-171450">
              <a:buFont typeface="Arial" panose="020B0604020202020204" pitchFamily="34" charset="0"/>
              <a:buChar char="•"/>
            </a:pPr>
            <a:r>
              <a:rPr lang="en-US"/>
              <a:t>Some of the content that is read and practiced in the supplemental module and discussed in the hybrid implementation meetings might be familiar to the parents, and they may already know about and use the disseminated information. Therefore, they may use the meeting time as an opportunity to realize, appreciate, and share what already works for them, their child, and their family. </a:t>
            </a:r>
          </a:p>
          <a:p>
            <a:pPr marL="0" indent="0">
              <a:buFont typeface="Arial" panose="020B0604020202020204" pitchFamily="34" charset="0"/>
              <a:buNone/>
            </a:pPr>
            <a:endParaRPr lang="en-US" b="1" i="1"/>
          </a:p>
          <a:p>
            <a:pPr marL="171450" indent="-171450">
              <a:buFont typeface="Arial" panose="020B0604020202020204" pitchFamily="34" charset="0"/>
              <a:buChar char="•"/>
            </a:pPr>
            <a:r>
              <a:rPr lang="en-US" b="1" i="1"/>
              <a:t>Coparenting: Coordinated. Cooperative. United. </a:t>
            </a:r>
            <a:r>
              <a:rPr lang="en-US"/>
              <a:t>is an online supplemental module for parents of children of any age. It includes an introduction and  four sessions.</a:t>
            </a:r>
          </a:p>
          <a:p>
            <a:pPr marL="0" indent="0">
              <a:buFont typeface="Arial" panose="020B0604020202020204" pitchFamily="34" charset="0"/>
              <a:buNone/>
            </a:pPr>
            <a:endParaRPr lang="en-US"/>
          </a:p>
          <a:p>
            <a:pPr marL="171450" indent="-171450">
              <a:buFont typeface="Arial" panose="020B0604020202020204" pitchFamily="34" charset="0"/>
              <a:buChar char="•"/>
            </a:pPr>
            <a:r>
              <a:rPr lang="en-US"/>
              <a:t>After participating in the online supplemental module sessions and the hybrid implementation meetings, parents and caregivers should be able to do the following: </a:t>
            </a:r>
          </a:p>
          <a:p>
            <a:pPr marL="171450" indent="-171450">
              <a:buFont typeface="Arial" panose="020B0604020202020204" pitchFamily="34" charset="0"/>
              <a:buChar char="•"/>
            </a:pPr>
            <a:endParaRPr lang="en-US"/>
          </a:p>
          <a:p>
            <a:pPr marL="457200" lvl="1" indent="0">
              <a:buFont typeface="Arial" panose="020B0604020202020204" pitchFamily="34" charset="0"/>
              <a:buNone/>
            </a:pPr>
            <a:r>
              <a:rPr lang="en-US"/>
              <a:t>• understand how their childhood experiences influence their coparenting (e.g., beliefs, values, expectations); </a:t>
            </a:r>
          </a:p>
          <a:p>
            <a:pPr marL="457200" lvl="1" indent="0">
              <a:buFont typeface="Arial" panose="020B0604020202020204" pitchFamily="34" charset="0"/>
              <a:buNone/>
            </a:pPr>
            <a:r>
              <a:rPr lang="en-US"/>
              <a:t>• recognize the benefits of coparents embracing an authoritative parenting style; </a:t>
            </a:r>
          </a:p>
          <a:p>
            <a:pPr marL="457200" lvl="1" indent="0">
              <a:buFont typeface="Arial" panose="020B0604020202020204" pitchFamily="34" charset="0"/>
              <a:buNone/>
            </a:pPr>
            <a:r>
              <a:rPr lang="en-US"/>
              <a:t>• discuss differences in parenting expectations and goals, and develop a coparenting plan that reflects compromise; </a:t>
            </a:r>
          </a:p>
          <a:p>
            <a:pPr marL="457200" lvl="1" indent="0">
              <a:buFont typeface="Arial" panose="020B0604020202020204" pitchFamily="34" charset="0"/>
              <a:buNone/>
            </a:pPr>
            <a:r>
              <a:rPr lang="en-US"/>
              <a:t>• know when and how to cooperatively establish developmentally appropriate boundaries and guidelines for a child; </a:t>
            </a:r>
          </a:p>
          <a:p>
            <a:pPr marL="457200" lvl="1" indent="0">
              <a:buFont typeface="Arial" panose="020B0604020202020204" pitchFamily="34" charset="0"/>
              <a:buNone/>
            </a:pPr>
            <a:r>
              <a:rPr lang="en-US"/>
              <a:t>• cultivate in and model positive relationships for a child; </a:t>
            </a:r>
          </a:p>
          <a:p>
            <a:pPr marL="457200" lvl="1" indent="0">
              <a:buFont typeface="Arial" panose="020B0604020202020204" pitchFamily="34" charset="0"/>
              <a:buNone/>
            </a:pPr>
            <a:r>
              <a:rPr lang="en-US"/>
              <a:t>• discuss and divide caregiving responsibilities to increase parental and partnering satisfaction; </a:t>
            </a:r>
          </a:p>
          <a:p>
            <a:pPr marL="457200" lvl="1" indent="0">
              <a:buFont typeface="Arial" panose="020B0604020202020204" pitchFamily="34" charset="0"/>
              <a:buNone/>
            </a:pPr>
            <a:r>
              <a:rPr lang="en-US"/>
              <a:t>• promote supportive coparenting behaviors like active cooperation, coordination, investment with the child, warmth in interactions, positive overt and covert coparenting, and mutual respect; </a:t>
            </a:r>
          </a:p>
          <a:p>
            <a:pPr marL="457200" lvl="1" indent="0">
              <a:buFont typeface="Arial" panose="020B0604020202020204" pitchFamily="34" charset="0"/>
              <a:buNone/>
            </a:pPr>
            <a:r>
              <a:rPr lang="en-US"/>
              <a:t>• identify and practice strategies for improving the coparenting relationship and parental unity such as self-care; mental and emotional support; marital/couples’ relationship quality, if applicable; and finding joy in parenting and time spent with the child; </a:t>
            </a:r>
          </a:p>
          <a:p>
            <a:pPr marL="457200" lvl="1" indent="0">
              <a:buFont typeface="Arial" panose="020B0604020202020204" pitchFamily="34" charset="0"/>
              <a:buNone/>
            </a:pPr>
            <a:r>
              <a:rPr lang="en-US"/>
              <a:t>• consider child development and what strategies can be used to adapt coparenting skills and plans as a child ages. </a:t>
            </a:r>
          </a:p>
        </p:txBody>
      </p:sp>
      <p:sp>
        <p:nvSpPr>
          <p:cNvPr id="4" name="Slide Number Placeholder 3">
            <a:extLst>
              <a:ext uri="{FF2B5EF4-FFF2-40B4-BE49-F238E27FC236}">
                <a16:creationId xmlns:a16="http://schemas.microsoft.com/office/drawing/2014/main" id="{D69A3DD6-2877-F034-BA7F-605BCA78BE6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67069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i="1"/>
              <a:t>Coparenting: Coordinated. Cooperative. United. </a:t>
            </a:r>
            <a:r>
              <a:rPr lang="en-US"/>
              <a:t>is an online supplemental module for parents (and caregivers), of children of any age, who have completed at least one of the Thrive Initiative’s core, universal parenting program(s). The supplemental module focuses on building harmonious coparenting relationships. </a:t>
            </a:r>
          </a:p>
          <a:p>
            <a:pPr marL="0" indent="0">
              <a:buFont typeface="Arial" panose="020B0604020202020204" pitchFamily="34" charset="0"/>
              <a:buNone/>
            </a:pPr>
            <a:endParaRPr lang="en-US"/>
          </a:p>
          <a:p>
            <a:pPr marL="171450" indent="-171450">
              <a:buFont typeface="Arial" panose="020B0604020202020204" pitchFamily="34" charset="0"/>
              <a:buChar char="•"/>
            </a:pPr>
            <a:r>
              <a:rPr lang="en-US"/>
              <a:t>Being able to coparent effectively depends, largely, on the teamwork of a child’s parents and/or caregivers. The online supplemental module’s sessions and the hybrid implementation meetings will explore factors that can positively impact the parents’/caregivers’ working relationships for the well-being of the child. Topics like coordination, cooperation, and presenting a united front to the child, are examined. </a:t>
            </a:r>
          </a:p>
          <a:p>
            <a:pPr marL="0" indent="0">
              <a:buFont typeface="Arial" panose="020B0604020202020204" pitchFamily="34" charset="0"/>
              <a:buNone/>
            </a:pPr>
            <a:endParaRPr lang="en-US"/>
          </a:p>
          <a:p>
            <a:pPr marL="171450" indent="-171450">
              <a:buFont typeface="Arial" panose="020B0604020202020204" pitchFamily="34" charset="0"/>
              <a:buChar char="•"/>
            </a:pPr>
            <a:r>
              <a:rPr lang="en-US"/>
              <a:t>During the online supplemental module sessions and throughout the hybrid implementation meetings, information and parenting strategies that parents can use and adapt, as necessary, to fit their individual circumstances and family needs will be disseminated. The supplemental module content is designed to help parents build on their existing skills and strategies, so they can effectively coparent. Participants are encouraged to work with their coparenting partner(s) to nurture a relationship that centers around respect and promotes active coparenting collaboration for the well-being of the child. </a:t>
            </a:r>
          </a:p>
          <a:p>
            <a:pPr marL="0" indent="0">
              <a:buFont typeface="Arial" panose="020B0604020202020204" pitchFamily="34" charset="0"/>
              <a:buNone/>
            </a:pPr>
            <a:endParaRPr lang="en-US"/>
          </a:p>
          <a:p>
            <a:pPr marL="171450" indent="-171450">
              <a:buFont typeface="Arial" panose="020B0604020202020204" pitchFamily="34" charset="0"/>
              <a:buChar char="•"/>
            </a:pPr>
            <a:r>
              <a:rPr lang="en-US"/>
              <a:t>Some of the content that is read and practiced in the supplemental module and discussed in the hybrid implementation meetings might be familiar to the parents, and they may already know about and use the disseminated information. Therefore, they may use the meeting time as an opportunity to realize, appreciate, and share what already works for them, their child, and their family. </a:t>
            </a:r>
          </a:p>
          <a:p>
            <a:pPr marL="0" indent="0">
              <a:buFont typeface="Arial" panose="020B0604020202020204" pitchFamily="34" charset="0"/>
              <a:buNone/>
            </a:pPr>
            <a:endParaRPr lang="en-US" b="1" i="1"/>
          </a:p>
          <a:p>
            <a:pPr marL="171450" indent="-171450">
              <a:buFont typeface="Arial" panose="020B0604020202020204" pitchFamily="34" charset="0"/>
              <a:buChar char="•"/>
            </a:pPr>
            <a:r>
              <a:rPr lang="en-US" b="1" i="1"/>
              <a:t>Coparenting: Coordinated. Cooperative. United. </a:t>
            </a:r>
            <a:r>
              <a:rPr lang="en-US"/>
              <a:t>is an online supplemental module for parents of children of any age. It includes an introduction and  four sessions.</a:t>
            </a:r>
          </a:p>
          <a:p>
            <a:pPr marL="0" indent="0">
              <a:buFont typeface="Arial" panose="020B0604020202020204" pitchFamily="34" charset="0"/>
              <a:buNone/>
            </a:pPr>
            <a:endParaRPr lang="en-US"/>
          </a:p>
          <a:p>
            <a:pPr marL="171450" indent="-171450">
              <a:buFont typeface="Arial" panose="020B0604020202020204" pitchFamily="34" charset="0"/>
              <a:buChar char="•"/>
            </a:pPr>
            <a:r>
              <a:rPr lang="en-US"/>
              <a:t>After participating in the online supplemental module sessions and the hybrid implementation meetings, parents and caregivers should be able to do the following: </a:t>
            </a:r>
          </a:p>
          <a:p>
            <a:pPr marL="171450" indent="-171450">
              <a:buFont typeface="Arial" panose="020B0604020202020204" pitchFamily="34" charset="0"/>
              <a:buChar char="•"/>
            </a:pPr>
            <a:endParaRPr lang="en-US"/>
          </a:p>
          <a:p>
            <a:pPr marL="457200" lvl="1" indent="0">
              <a:buFont typeface="Arial" panose="020B0604020202020204" pitchFamily="34" charset="0"/>
              <a:buNone/>
            </a:pPr>
            <a:r>
              <a:rPr lang="en-US"/>
              <a:t>• understand how their childhood experiences influence their coparenting (e.g., beliefs, values, expectations); </a:t>
            </a:r>
          </a:p>
          <a:p>
            <a:pPr marL="457200" lvl="1" indent="0">
              <a:buFont typeface="Arial" panose="020B0604020202020204" pitchFamily="34" charset="0"/>
              <a:buNone/>
            </a:pPr>
            <a:r>
              <a:rPr lang="en-US"/>
              <a:t>• recognize the benefits of coparents embracing an authoritative parenting style; </a:t>
            </a:r>
          </a:p>
          <a:p>
            <a:pPr marL="457200" lvl="1" indent="0">
              <a:buFont typeface="Arial" panose="020B0604020202020204" pitchFamily="34" charset="0"/>
              <a:buNone/>
            </a:pPr>
            <a:r>
              <a:rPr lang="en-US"/>
              <a:t>• discuss differences in parenting expectations and goals, and develop a coparenting plan that reflects compromise; </a:t>
            </a:r>
          </a:p>
          <a:p>
            <a:pPr marL="457200" lvl="1" indent="0">
              <a:buFont typeface="Arial" panose="020B0604020202020204" pitchFamily="34" charset="0"/>
              <a:buNone/>
            </a:pPr>
            <a:r>
              <a:rPr lang="en-US"/>
              <a:t>• know when and how to cooperatively establish developmentally appropriate boundaries and guidelines for a child; </a:t>
            </a:r>
          </a:p>
          <a:p>
            <a:pPr marL="457200" lvl="1" indent="0">
              <a:buFont typeface="Arial" panose="020B0604020202020204" pitchFamily="34" charset="0"/>
              <a:buNone/>
            </a:pPr>
            <a:r>
              <a:rPr lang="en-US"/>
              <a:t>• cultivate in and model positive relationships for a child; </a:t>
            </a:r>
          </a:p>
          <a:p>
            <a:pPr marL="457200" lvl="1" indent="0">
              <a:buFont typeface="Arial" panose="020B0604020202020204" pitchFamily="34" charset="0"/>
              <a:buNone/>
            </a:pPr>
            <a:r>
              <a:rPr lang="en-US"/>
              <a:t>• discuss and divide caregiving responsibilities to increase parental and partnering satisfaction; </a:t>
            </a:r>
          </a:p>
          <a:p>
            <a:pPr marL="457200" lvl="1" indent="0">
              <a:buFont typeface="Arial" panose="020B0604020202020204" pitchFamily="34" charset="0"/>
              <a:buNone/>
            </a:pPr>
            <a:r>
              <a:rPr lang="en-US"/>
              <a:t>• promote supportive coparenting behaviors like active cooperation, coordination, investment with the child, warmth in interactions, positive overt and covert coparenting, and mutual respect; </a:t>
            </a:r>
          </a:p>
          <a:p>
            <a:pPr marL="457200" lvl="1" indent="0">
              <a:buFont typeface="Arial" panose="020B0604020202020204" pitchFamily="34" charset="0"/>
              <a:buNone/>
            </a:pPr>
            <a:r>
              <a:rPr lang="en-US"/>
              <a:t>• identify and practice strategies for improving the coparenting relationship and parental unity such as self-care; mental and emotional support; marital/couples’ relationship quality, if applicable; and finding joy in parenting and time spent with the child; </a:t>
            </a:r>
          </a:p>
          <a:p>
            <a:pPr marL="457200" lvl="1" indent="0">
              <a:buFont typeface="Arial" panose="020B0604020202020204" pitchFamily="34" charset="0"/>
              <a:buNone/>
            </a:pPr>
            <a:r>
              <a:rPr lang="en-US"/>
              <a:t>• consider child development and what strategies can be used to adapt coparenting skills and plans as a child ages. </a:t>
            </a:r>
          </a:p>
        </p:txBody>
      </p:sp>
      <p:sp>
        <p:nvSpPr>
          <p:cNvPr id="4" name="Slide Number Placeholder 3"/>
          <p:cNvSpPr>
            <a:spLocks noGrp="1"/>
          </p:cNvSpPr>
          <p:nvPr>
            <p:ph type="sldNum" sz="quarter" idx="5"/>
          </p:nvPr>
        </p:nvSpPr>
        <p:spPr/>
        <p:txBody>
          <a:bodyPr/>
          <a:lstStyle/>
          <a:p>
            <a:fld id="{AA796624-056C-4B51-AA09-AD77FFC9F12B}" type="slidenum">
              <a:rPr lang="en-US" smtClean="0"/>
              <a:t>4</a:t>
            </a:fld>
            <a:endParaRPr lang="en-US"/>
          </a:p>
        </p:txBody>
      </p:sp>
    </p:spTree>
    <p:extLst>
      <p:ext uri="{BB962C8B-B14F-4D97-AF65-F5344CB8AC3E}">
        <p14:creationId xmlns:p14="http://schemas.microsoft.com/office/powerpoint/2010/main" val="3595532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a:t>Personal Introduction</a:t>
            </a:r>
            <a:r>
              <a:rPr lang="en-US"/>
              <a:t>: Start with a brief introduction of yourself, highlighting your expertise in child development and any personal affiliations (e.g., community, organization, military) that connect you to the audience.</a:t>
            </a:r>
          </a:p>
          <a:p>
            <a:pPr>
              <a:buFont typeface="Arial" panose="020B0604020202020204" pitchFamily="34" charset="0"/>
              <a:buChar char="•"/>
            </a:pPr>
            <a:endParaRPr lang="en-US" b="1"/>
          </a:p>
          <a:p>
            <a:pPr>
              <a:buFont typeface="Arial" panose="020B0604020202020204" pitchFamily="34" charset="0"/>
              <a:buChar char="•"/>
            </a:pPr>
            <a:r>
              <a:rPr lang="en-US" b="1"/>
              <a:t>Combining Introductions</a:t>
            </a:r>
            <a:r>
              <a:rPr lang="en-US"/>
              <a:t>: Merge the participants' introductions with an icebreaker activity to create a more engaging and efficient session.</a:t>
            </a:r>
          </a:p>
          <a:p>
            <a:pPr>
              <a:buFont typeface="Arial" panose="020B0604020202020204" pitchFamily="34" charset="0"/>
              <a:buChar char="•"/>
            </a:pPr>
            <a:endParaRPr lang="en-US" b="1"/>
          </a:p>
          <a:p>
            <a:pPr>
              <a:buFont typeface="Arial" panose="020B0604020202020204" pitchFamily="34" charset="0"/>
              <a:buChar char="•"/>
            </a:pPr>
            <a:r>
              <a:rPr lang="en-US" b="1"/>
              <a:t>Icebreaker Questions</a:t>
            </a:r>
            <a:r>
              <a:rPr lang="en-US"/>
              <a:t>: Ask each participant to share their name, their coparent’s name, their child’s name, and age. Additional questions to choose:</a:t>
            </a:r>
          </a:p>
          <a:p>
            <a:pPr>
              <a:buFont typeface="Arial" panose="020B0604020202020204" pitchFamily="34" charset="0"/>
              <a:buChar char="•"/>
            </a:pPr>
            <a:endParaRPr lang="en-US"/>
          </a:p>
          <a:p>
            <a:pPr lvl="4">
              <a:buFont typeface="Arial" panose="020B0604020202020204" pitchFamily="34" charset="0"/>
              <a:buChar char="•"/>
            </a:pPr>
            <a:r>
              <a:rPr lang="en-US"/>
              <a:t> What you enjoy most about parenting</a:t>
            </a:r>
          </a:p>
          <a:p>
            <a:pPr lvl="4">
              <a:buFont typeface="Arial" panose="020B0604020202020204" pitchFamily="34" charset="0"/>
              <a:buChar char="•"/>
            </a:pPr>
            <a:r>
              <a:rPr lang="en-US"/>
              <a:t> A word you could use to describe one of your child’s strengths</a:t>
            </a:r>
          </a:p>
          <a:p>
            <a:pPr lvl="4">
              <a:buFont typeface="Arial" panose="020B0604020202020204" pitchFamily="34" charset="0"/>
              <a:buChar char="•"/>
            </a:pPr>
            <a:endParaRPr lang="en-US"/>
          </a:p>
          <a:p>
            <a:r>
              <a:rPr lang="en-US" b="1"/>
              <a:t>Future Use</a:t>
            </a:r>
            <a:r>
              <a:rPr lang="en-US"/>
              <a:t>: Note the icebreaker questions used; consider revisiting unused ones in future sessions as needed.</a:t>
            </a:r>
          </a:p>
          <a:p>
            <a:endParaRPr lang="en-US"/>
          </a:p>
          <a:p>
            <a:endParaRPr lang="en-US" sz="1800" b="0" i="0" u="none" strike="noStrike" baseline="0">
              <a:solidFill>
                <a:srgbClr val="000000"/>
              </a:solidFill>
              <a:latin typeface="Avenir Medium"/>
            </a:endParaRPr>
          </a:p>
          <a:p>
            <a:r>
              <a:rPr lang="en-US" sz="4800" b="1" i="0" u="none" strike="noStrike" baseline="0">
                <a:solidFill>
                  <a:srgbClr val="000000"/>
                </a:solidFill>
                <a:latin typeface="Avenir Medium"/>
              </a:rPr>
              <a:t>You can also start each meeting with an icebreaker if you find your group is reserved. Use your judgment and </a:t>
            </a:r>
            <a:r>
              <a:rPr lang="en-US" sz="4800" b="1" i="1" u="sng" strike="noStrike" baseline="0">
                <a:solidFill>
                  <a:srgbClr val="000000"/>
                </a:solidFill>
                <a:latin typeface="Avenir Medium"/>
              </a:rPr>
              <a:t>avoid controversial topics.</a:t>
            </a:r>
            <a:endParaRPr lang="en-US" sz="4800" b="1" i="1" u="sng"/>
          </a:p>
          <a:p>
            <a:endParaRPr lang="en-US"/>
          </a:p>
        </p:txBody>
      </p:sp>
      <p:sp>
        <p:nvSpPr>
          <p:cNvPr id="4" name="Slide Number Placeholder 3"/>
          <p:cNvSpPr>
            <a:spLocks noGrp="1"/>
          </p:cNvSpPr>
          <p:nvPr>
            <p:ph type="sldNum" sz="quarter" idx="5"/>
          </p:nvPr>
        </p:nvSpPr>
        <p:spPr/>
        <p:txBody>
          <a:bodyPr/>
          <a:lstStyle/>
          <a:p>
            <a:fld id="{AA796624-056C-4B51-AA09-AD77FFC9F12B}" type="slidenum">
              <a:rPr lang="en-US" smtClean="0"/>
              <a:t>40</a:t>
            </a:fld>
            <a:endParaRPr lang="en-US"/>
          </a:p>
        </p:txBody>
      </p:sp>
    </p:spTree>
    <p:extLst>
      <p:ext uri="{BB962C8B-B14F-4D97-AF65-F5344CB8AC3E}">
        <p14:creationId xmlns:p14="http://schemas.microsoft.com/office/powerpoint/2010/main" val="3146242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ABDD0-988D-F2AC-6A25-6EB97BADBA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D9D553-6161-F2D2-3143-B17CA57A5C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B16C66-405E-D347-4926-CEB59D08E318}"/>
              </a:ext>
            </a:extLst>
          </p:cNvPr>
          <p:cNvSpPr>
            <a:spLocks noGrp="1"/>
          </p:cNvSpPr>
          <p:nvPr>
            <p:ph type="body" idx="1"/>
          </p:nvPr>
        </p:nvSpPr>
        <p:spPr/>
        <p:txBody>
          <a:bodyPr/>
          <a:lstStyle/>
          <a:p>
            <a:pPr>
              <a:buFont typeface="Arial" panose="020B0604020202020204" pitchFamily="34" charset="0"/>
              <a:buChar char="•"/>
            </a:pPr>
            <a:r>
              <a:rPr lang="en-US" b="1"/>
              <a:t>Introduction of Ground Rules</a:t>
            </a:r>
            <a:r>
              <a:rPr lang="en-US"/>
              <a:t>: Start by stating some basic ground rules to create a supportive environment where families feel safe to share their parenting experiences.</a:t>
            </a:r>
          </a:p>
          <a:p>
            <a:pPr>
              <a:buFont typeface="Arial" panose="020B0604020202020204" pitchFamily="34" charset="0"/>
              <a:buChar char="•"/>
            </a:pPr>
            <a:endParaRPr lang="en-US"/>
          </a:p>
          <a:p>
            <a:pPr>
              <a:buFont typeface="Arial" panose="020B0604020202020204" pitchFamily="34" charset="0"/>
              <a:buChar char="•"/>
            </a:pPr>
            <a:r>
              <a:rPr lang="en-US" b="1"/>
              <a:t>Basic Ground Rules</a:t>
            </a:r>
            <a:r>
              <a:rPr lang="en-US"/>
              <a:t>: </a:t>
            </a:r>
          </a:p>
          <a:p>
            <a:pPr lvl="1">
              <a:buFont typeface="Arial" panose="020B0604020202020204" pitchFamily="34" charset="0"/>
              <a:buChar char="•"/>
            </a:pPr>
            <a:r>
              <a:rPr lang="en-US"/>
              <a:t>Always start and end sessions on time.</a:t>
            </a:r>
          </a:p>
          <a:p>
            <a:pPr lvl="1">
              <a:buFont typeface="Arial" panose="020B0604020202020204" pitchFamily="34" charset="0"/>
              <a:buChar char="•"/>
            </a:pPr>
            <a:r>
              <a:rPr lang="en-US"/>
              <a:t>Cell phones should be on vibrate; members can quietly excuse themselves if a call must be taken.</a:t>
            </a:r>
          </a:p>
          <a:p>
            <a:pPr lvl="1">
              <a:buFont typeface="Arial" panose="020B0604020202020204" pitchFamily="34" charset="0"/>
              <a:buChar char="•"/>
            </a:pPr>
            <a:r>
              <a:rPr lang="en-US"/>
              <a:t>In virtual sessions, participants should mute themself when taking calls outside the session.</a:t>
            </a:r>
          </a:p>
          <a:p>
            <a:pPr lvl="1">
              <a:buFont typeface="Arial" panose="020B0604020202020204" pitchFamily="34" charset="0"/>
              <a:buNone/>
            </a:pPr>
            <a:endParaRPr lang="en-US"/>
          </a:p>
          <a:p>
            <a:pPr>
              <a:buFont typeface="Arial" panose="020B0604020202020204" pitchFamily="34" charset="0"/>
              <a:buChar char="•"/>
            </a:pPr>
            <a:r>
              <a:rPr lang="en-US" b="1"/>
              <a:t>Developing Group-Specific Rules</a:t>
            </a:r>
            <a:r>
              <a:rPr lang="en-US"/>
              <a:t>:</a:t>
            </a:r>
          </a:p>
          <a:p>
            <a:pPr lvl="1">
              <a:buFont typeface="Arial" panose="020B0604020202020204" pitchFamily="34" charset="0"/>
              <a:buChar char="•"/>
            </a:pPr>
            <a:r>
              <a:rPr lang="en-US"/>
              <a:t>Discuss and agree on additional rules as a group, such as:</a:t>
            </a:r>
          </a:p>
          <a:p>
            <a:pPr lvl="1">
              <a:buFont typeface="Arial" panose="020B0604020202020204" pitchFamily="34" charset="0"/>
              <a:buChar char="•"/>
            </a:pPr>
            <a:r>
              <a:rPr lang="en-US"/>
              <a:t>Avoid judgment regarding other participants' parenting practices or knowledge gaps.</a:t>
            </a:r>
          </a:p>
          <a:p>
            <a:pPr lvl="1">
              <a:buFont typeface="Arial" panose="020B0604020202020204" pitchFamily="34" charset="0"/>
              <a:buChar char="•"/>
            </a:pPr>
            <a:r>
              <a:rPr lang="en-US"/>
              <a:t>Ensure one person speaks at a time to maintain order and clarity.</a:t>
            </a:r>
          </a:p>
          <a:p>
            <a:pPr lvl="1">
              <a:buFont typeface="Arial" panose="020B0604020202020204" pitchFamily="34" charset="0"/>
              <a:buChar char="•"/>
            </a:pPr>
            <a:r>
              <a:rPr lang="en-US"/>
              <a:t>Assume positive intent in all interactions to foster a positive atmosphere.</a:t>
            </a:r>
          </a:p>
          <a:p>
            <a:pPr lvl="1">
              <a:buFont typeface="Arial" panose="020B0604020202020204" pitchFamily="34" charset="0"/>
              <a:buChar char="•"/>
            </a:pPr>
            <a:endParaRPr lang="en-US"/>
          </a:p>
          <a:p>
            <a:pPr>
              <a:buFont typeface="Arial" panose="020B0604020202020204" pitchFamily="34" charset="0"/>
              <a:buChar char="•"/>
            </a:pPr>
            <a:r>
              <a:rPr lang="en-US" b="1"/>
              <a:t>Confidentiality Discussion</a:t>
            </a:r>
            <a:r>
              <a:rPr lang="en-US"/>
              <a:t>: Use this time to reinforce the importance of confidentiality, outlining your organization’s specific confidentiality clauses regarding statements related to abuse or neglect mandated reporting..</a:t>
            </a:r>
          </a:p>
          <a:p>
            <a:endParaRPr lang="en-US"/>
          </a:p>
          <a:p>
            <a:endParaRPr lang="en-US"/>
          </a:p>
          <a:p>
            <a:r>
              <a:rPr lang="en-US" u="sng"/>
              <a:t>Example language:</a:t>
            </a:r>
          </a:p>
          <a:p>
            <a:endParaRPr lang="en-US"/>
          </a:p>
          <a:p>
            <a:r>
              <a:rPr lang="en-US" i="1"/>
              <a:t>As we begin, it's crucial to emphasize the importance of confidentiality within our group. We need to agree to keep all shared information within these sessions, including personal stories and sensitive details. This ensures a safe space where everyone feels comfortable sharing their experiences. Please remember that details shared by participants are given in trust and should be treated with respect and discretion.</a:t>
            </a:r>
          </a:p>
          <a:p>
            <a:endParaRPr lang="en-US" i="1"/>
          </a:p>
          <a:p>
            <a:r>
              <a:rPr lang="en-US" i="1"/>
              <a:t>Additionally, it’s important to note our mandated reporting clause for suspected abuse or neglect:</a:t>
            </a:r>
          </a:p>
          <a:p>
            <a:endParaRPr lang="en-US" i="1"/>
          </a:p>
          <a:p>
            <a:pPr lvl="1">
              <a:buFont typeface="Arial" panose="020B0604020202020204" pitchFamily="34" charset="0"/>
              <a:buChar char="•"/>
            </a:pPr>
            <a:r>
              <a:rPr lang="en-US" b="1" i="1"/>
              <a:t>Legal Obligation</a:t>
            </a:r>
            <a:r>
              <a:rPr lang="en-US" i="1"/>
              <a:t>: Our staff and facilitators are legally required to report any suspicions of child abuse or neglect.</a:t>
            </a:r>
          </a:p>
          <a:p>
            <a:pPr lvl="1">
              <a:buFont typeface="Arial" panose="020B0604020202020204" pitchFamily="34" charset="0"/>
              <a:buChar char="•"/>
            </a:pPr>
            <a:r>
              <a:rPr lang="en-US" b="1" i="1"/>
              <a:t>Scope of Reporting</a:t>
            </a:r>
            <a:r>
              <a:rPr lang="en-US" i="1"/>
              <a:t>: We must report any signs of potential harm to a child or vulnerable adult that arise during our sessions.</a:t>
            </a:r>
          </a:p>
          <a:p>
            <a:pPr lvl="1">
              <a:buFont typeface="Arial" panose="020B0604020202020204" pitchFamily="34" charset="0"/>
              <a:buChar char="•"/>
            </a:pPr>
            <a:r>
              <a:rPr lang="en-US" b="1" i="1"/>
              <a:t>Procedure for Reporting</a:t>
            </a:r>
            <a:r>
              <a:rPr lang="en-US" i="1"/>
              <a:t>: We handle these situations sensitively, informing involved individuals about necessary actions, unless it poses further risk.</a:t>
            </a:r>
          </a:p>
          <a:p>
            <a:pPr lvl="1">
              <a:buFont typeface="Arial" panose="020B0604020202020204" pitchFamily="34" charset="0"/>
              <a:buChar char="•"/>
            </a:pPr>
            <a:r>
              <a:rPr lang="en-US" b="1" i="1"/>
              <a:t>Support for Affected Individuals</a:t>
            </a:r>
            <a:r>
              <a:rPr lang="en-US" i="1"/>
              <a:t>: We provide support and resources to help those involved in a reporting situation.</a:t>
            </a:r>
          </a:p>
          <a:p>
            <a:endParaRPr lang="en-US" i="1"/>
          </a:p>
          <a:p>
            <a:r>
              <a:rPr lang="en-US" i="1"/>
              <a:t>Our primary concern is the safety and well-being of all individuals. If you have any questions or concerns about this policy, feel free to discuss them privately with me.</a:t>
            </a:r>
          </a:p>
          <a:p>
            <a:endParaRPr lang="en-US"/>
          </a:p>
        </p:txBody>
      </p:sp>
      <p:sp>
        <p:nvSpPr>
          <p:cNvPr id="4" name="Slide Number Placeholder 3">
            <a:extLst>
              <a:ext uri="{FF2B5EF4-FFF2-40B4-BE49-F238E27FC236}">
                <a16:creationId xmlns:a16="http://schemas.microsoft.com/office/drawing/2014/main" id="{13C39412-7089-C0D1-A01F-0275AF20BECF}"/>
              </a:ext>
            </a:extLst>
          </p:cNvPr>
          <p:cNvSpPr>
            <a:spLocks noGrp="1"/>
          </p:cNvSpPr>
          <p:nvPr>
            <p:ph type="sldNum" sz="quarter" idx="5"/>
          </p:nvPr>
        </p:nvSpPr>
        <p:spPr/>
        <p:txBody>
          <a:bodyPr/>
          <a:lstStyle/>
          <a:p>
            <a:fld id="{AA796624-056C-4B51-AA09-AD77FFC9F12B}" type="slidenum">
              <a:rPr lang="en-US" smtClean="0"/>
              <a:t>41</a:t>
            </a:fld>
            <a:endParaRPr lang="en-US"/>
          </a:p>
        </p:txBody>
      </p:sp>
    </p:spTree>
    <p:extLst>
      <p:ext uri="{BB962C8B-B14F-4D97-AF65-F5344CB8AC3E}">
        <p14:creationId xmlns:p14="http://schemas.microsoft.com/office/powerpoint/2010/main" val="26183414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Provide copies or screen share a copy of the Parent Workbook and Syllabus for the </a:t>
            </a:r>
            <a:r>
              <a:rPr lang="en-US" b="1" i="1"/>
              <a:t>Coparenting: Coordinated. Cooperative. United. </a:t>
            </a:r>
            <a:r>
              <a:rPr lang="en-US"/>
              <a:t>module. Review the Summary of Training, and highlight the section where the participants can find pertinent information. </a:t>
            </a:r>
          </a:p>
          <a:p>
            <a:endParaRPr lang="en-US"/>
          </a:p>
        </p:txBody>
      </p:sp>
      <p:sp>
        <p:nvSpPr>
          <p:cNvPr id="4" name="Slide Number Placeholder 3"/>
          <p:cNvSpPr>
            <a:spLocks noGrp="1"/>
          </p:cNvSpPr>
          <p:nvPr>
            <p:ph type="sldNum" sz="quarter" idx="5"/>
          </p:nvPr>
        </p:nvSpPr>
        <p:spPr/>
        <p:txBody>
          <a:bodyPr/>
          <a:lstStyle/>
          <a:p>
            <a:fld id="{AA796624-056C-4B51-AA09-AD77FFC9F12B}" type="slidenum">
              <a:rPr lang="en-US" smtClean="0"/>
              <a:t>42</a:t>
            </a:fld>
            <a:endParaRPr lang="en-US"/>
          </a:p>
        </p:txBody>
      </p:sp>
    </p:spTree>
    <p:extLst>
      <p:ext uri="{BB962C8B-B14F-4D97-AF65-F5344CB8AC3E}">
        <p14:creationId xmlns:p14="http://schemas.microsoft.com/office/powerpoint/2010/main" val="31326947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10743-2262-1F00-A2CC-C643E349C2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5A4B7C-A999-D369-6171-8AD2B335AC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A6DE39-6479-BDBE-DD97-9F4DC67528FF}"/>
              </a:ext>
            </a:extLst>
          </p:cNvPr>
          <p:cNvSpPr>
            <a:spLocks noGrp="1"/>
          </p:cNvSpPr>
          <p:nvPr>
            <p:ph type="body" idx="1"/>
          </p:nvPr>
        </p:nvSpPr>
        <p:spPr/>
        <p:txBody>
          <a:bodyPr/>
          <a:lstStyle/>
          <a:p>
            <a:r>
              <a:rPr lang="en-US" b="1"/>
              <a:t>Overview of Expectations</a:t>
            </a:r>
            <a:r>
              <a:rPr lang="en-US"/>
              <a:t>: Clearly define what is expected of participants in the Coparenting supplemental program.</a:t>
            </a:r>
          </a:p>
          <a:p>
            <a:endParaRPr lang="en-US" b="1"/>
          </a:p>
          <a:p>
            <a:pPr lvl="1"/>
            <a:r>
              <a:rPr lang="en-US" b="1"/>
              <a:t>Independent Completion</a:t>
            </a:r>
            <a:r>
              <a:rPr lang="en-US"/>
              <a:t>: Inform families that they are expected to independently complete the online modules.</a:t>
            </a:r>
          </a:p>
          <a:p>
            <a:pPr lvl="1"/>
            <a:endParaRPr lang="en-US"/>
          </a:p>
          <a:p>
            <a:pPr lvl="1"/>
            <a:r>
              <a:rPr lang="en-US" b="1"/>
              <a:t>Full Engagement Required</a:t>
            </a:r>
            <a:r>
              <a:rPr lang="en-US"/>
              <a:t>: Emphasize the importance of completing each module in full to maximize learning and benefit from the program.</a:t>
            </a:r>
          </a:p>
          <a:p>
            <a:endParaRPr lang="en-US"/>
          </a:p>
          <a:p>
            <a:pPr lvl="1"/>
            <a:r>
              <a:rPr lang="en-US" b="1"/>
              <a:t>Purpose of Meetings</a:t>
            </a:r>
            <a:r>
              <a:rPr lang="en-US"/>
              <a:t>: Clarify that the in-person meetings are not for revisiting session content but for community building, reflecting on experiences, and discussing insights with other participants who are trying to successfully navigate coparenting. </a:t>
            </a:r>
          </a:p>
          <a:p>
            <a:pPr lvl="1"/>
            <a:endParaRPr lang="en-US"/>
          </a:p>
          <a:p>
            <a:pPr lvl="1"/>
            <a:r>
              <a:rPr lang="en-US" b="1"/>
              <a:t>Preparation for Discussions</a:t>
            </a:r>
            <a:r>
              <a:rPr lang="en-US"/>
              <a:t>: Encourage participants to come to meetings prepared to share their thoughts and engage in discussions based on the content they've learned online.</a:t>
            </a:r>
          </a:p>
          <a:p>
            <a:endParaRPr lang="en-US"/>
          </a:p>
        </p:txBody>
      </p:sp>
      <p:sp>
        <p:nvSpPr>
          <p:cNvPr id="4" name="Slide Number Placeholder 3">
            <a:extLst>
              <a:ext uri="{FF2B5EF4-FFF2-40B4-BE49-F238E27FC236}">
                <a16:creationId xmlns:a16="http://schemas.microsoft.com/office/drawing/2014/main" id="{37A54D55-D140-5A60-F786-8FDC2711883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985223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Complete any registration requirements for your organization. Then, explain how participants can access the supplemental module online. Offer support to help with any technological questions. All participants will have previously set up a Thrive Initiative account, but you need to ensure they can log in and find the information they need to get started or progress in the supplemental module.</a:t>
            </a:r>
          </a:p>
        </p:txBody>
      </p:sp>
      <p:sp>
        <p:nvSpPr>
          <p:cNvPr id="4" name="Slide Number Placeholder 3"/>
          <p:cNvSpPr>
            <a:spLocks noGrp="1"/>
          </p:cNvSpPr>
          <p:nvPr>
            <p:ph type="sldNum" sz="quarter" idx="5"/>
          </p:nvPr>
        </p:nvSpPr>
        <p:spPr/>
        <p:txBody>
          <a:bodyPr/>
          <a:lstStyle/>
          <a:p>
            <a:fld id="{AA796624-056C-4B51-AA09-AD77FFC9F12B}" type="slidenum">
              <a:rPr lang="en-US" smtClean="0"/>
              <a:t>44</a:t>
            </a:fld>
            <a:endParaRPr lang="en-US"/>
          </a:p>
        </p:txBody>
      </p:sp>
    </p:spTree>
    <p:extLst>
      <p:ext uri="{BB962C8B-B14F-4D97-AF65-F5344CB8AC3E}">
        <p14:creationId xmlns:p14="http://schemas.microsoft.com/office/powerpoint/2010/main" val="33675344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02A05-37D7-12AC-6515-8388DA757C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55BE61-F3E8-DA9A-DC6F-3B1BF43E71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B3D77B-E292-0779-C4F9-8071B8718EA7}"/>
              </a:ext>
            </a:extLst>
          </p:cNvPr>
          <p:cNvSpPr>
            <a:spLocks noGrp="1"/>
          </p:cNvSpPr>
          <p:nvPr>
            <p:ph type="body" idx="1"/>
          </p:nvPr>
        </p:nvSpPr>
        <p:spPr/>
        <p:txBody>
          <a:bodyPr/>
          <a:lstStyle/>
          <a:p>
            <a:r>
              <a:rPr lang="en-US" b="1"/>
              <a:t>Homework Tasks</a:t>
            </a:r>
            <a:r>
              <a:rPr lang="en-US"/>
              <a:t>: Assign </a:t>
            </a:r>
            <a:r>
              <a:rPr lang="en-US" b="1" i="1"/>
              <a:t>Introduction, Session 1: Coordinated, and Session 2: Cooperative </a:t>
            </a:r>
            <a:r>
              <a:rPr lang="en-US"/>
              <a:t>as homework.</a:t>
            </a:r>
          </a:p>
          <a:p>
            <a:endParaRPr lang="en-US"/>
          </a:p>
          <a:p>
            <a:r>
              <a:rPr lang="en-US" b="1"/>
              <a:t>Step 2 Clarification</a:t>
            </a:r>
            <a:r>
              <a:rPr lang="en-US"/>
              <a:t>: Remind participants that this homework involves viewing online content and downloading necessary resources as part of Step 2. If time permits, show where to access these materials on the website. </a:t>
            </a:r>
          </a:p>
          <a:p>
            <a:endParaRPr lang="en-US"/>
          </a:p>
          <a:p>
            <a:r>
              <a:rPr lang="en-US" b="1"/>
              <a:t>Workbook Guidance</a:t>
            </a:r>
            <a:r>
              <a:rPr lang="en-US"/>
              <a:t>: Show the specific pages in the Coparenting Parent Workbook and Syllabus related to these topics (D7)</a:t>
            </a:r>
          </a:p>
          <a:p>
            <a:endParaRPr lang="en-US"/>
          </a:p>
          <a:p>
            <a:r>
              <a:rPr lang="en-US" b="1"/>
              <a:t>Step 3 Clarification</a:t>
            </a:r>
            <a:r>
              <a:rPr lang="en-US"/>
              <a:t>: Assign workbook discussion questions (beginning on page D8 in the parent workbook). </a:t>
            </a:r>
          </a:p>
          <a:p>
            <a:endParaRPr lang="en-US"/>
          </a:p>
          <a:p>
            <a:r>
              <a:rPr lang="en-US" b="1"/>
              <a:t>Format explanation: </a:t>
            </a:r>
            <a:r>
              <a:rPr lang="en-US" b="0"/>
              <a:t>Explain the reason for 2 boxes per question (one for individual, one for group responses).</a:t>
            </a:r>
          </a:p>
          <a:p>
            <a:endParaRPr lang="en-US"/>
          </a:p>
          <a:p>
            <a:r>
              <a:rPr lang="en-US" b="1"/>
              <a:t>Encourage reflection and engagement: </a:t>
            </a:r>
            <a:r>
              <a:rPr lang="en-US"/>
              <a:t>The more participants, think, reflect, and share the more meaningful the content becomes to each family. </a:t>
            </a:r>
          </a:p>
          <a:p>
            <a:endParaRPr lang="en-US"/>
          </a:p>
          <a:p>
            <a:r>
              <a:rPr lang="en-US" sz="3200" b="1"/>
              <a:t>Pro tip: </a:t>
            </a:r>
            <a:r>
              <a:rPr lang="en-US" sz="3200" b="0"/>
              <a:t>Complete</a:t>
            </a:r>
            <a:r>
              <a:rPr lang="en-US"/>
              <a:t> the workbook while viewing online modules. </a:t>
            </a:r>
          </a:p>
          <a:p>
            <a:endParaRPr lang="en-US"/>
          </a:p>
        </p:txBody>
      </p:sp>
      <p:sp>
        <p:nvSpPr>
          <p:cNvPr id="4" name="Slide Number Placeholder 3">
            <a:extLst>
              <a:ext uri="{FF2B5EF4-FFF2-40B4-BE49-F238E27FC236}">
                <a16:creationId xmlns:a16="http://schemas.microsoft.com/office/drawing/2014/main" id="{B825BA34-FE6F-B7B6-F33F-50FAA90686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700880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8E80A-19BE-1B71-A144-94D760AAF4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B256-AF36-F20E-F97D-261404C801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DBB721-C15D-CBCF-5F28-B7FDDB9B7E1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Closing: </a:t>
            </a:r>
            <a:r>
              <a:rPr lang="en-US"/>
              <a:t>Thank participants for their time and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Questions: </a:t>
            </a:r>
            <a:r>
              <a:rPr lang="en-US"/>
              <a:t>Ask if there are any questions. (If someone needs personal assistance, ask them to speak with you individually after the group is dismissed).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Meeting 2: </a:t>
            </a:r>
            <a:r>
              <a:rPr lang="en-US" b="0"/>
              <a:t>Remind participants of the date/time/location of the next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1"/>
              <a:t>Homework: </a:t>
            </a:r>
            <a:r>
              <a:rPr lang="en-US" b="0"/>
              <a:t>Remind participants to complete the homework.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r>
              <a:rPr lang="en-US" b="1"/>
              <a:t>Adjourn: </a:t>
            </a:r>
            <a:r>
              <a:rPr lang="en-US" b="0"/>
              <a:t>Say goodbye to participants. </a:t>
            </a:r>
          </a:p>
          <a:p>
            <a:endParaRPr lang="en-US" b="0"/>
          </a:p>
          <a:p>
            <a:endParaRPr lang="en-US" b="0"/>
          </a:p>
          <a:p>
            <a:endParaRPr lang="en-US" b="0"/>
          </a:p>
        </p:txBody>
      </p:sp>
      <p:sp>
        <p:nvSpPr>
          <p:cNvPr id="4" name="Slide Number Placeholder 3">
            <a:extLst>
              <a:ext uri="{FF2B5EF4-FFF2-40B4-BE49-F238E27FC236}">
                <a16:creationId xmlns:a16="http://schemas.microsoft.com/office/drawing/2014/main" id="{922692F3-752C-5621-1A46-6EBC58B2CD9E}"/>
              </a:ext>
            </a:extLst>
          </p:cNvPr>
          <p:cNvSpPr>
            <a:spLocks noGrp="1"/>
          </p:cNvSpPr>
          <p:nvPr>
            <p:ph type="sldNum" sz="quarter" idx="5"/>
          </p:nvPr>
        </p:nvSpPr>
        <p:spPr/>
        <p:txBody>
          <a:bodyPr/>
          <a:lstStyle/>
          <a:p>
            <a:fld id="{AA796624-056C-4B51-AA09-AD77FFC9F12B}" type="slidenum">
              <a:rPr lang="en-US" smtClean="0"/>
              <a:t>46</a:t>
            </a:fld>
            <a:endParaRPr lang="en-US"/>
          </a:p>
        </p:txBody>
      </p:sp>
    </p:spTree>
    <p:extLst>
      <p:ext uri="{BB962C8B-B14F-4D97-AF65-F5344CB8AC3E}">
        <p14:creationId xmlns:p14="http://schemas.microsoft.com/office/powerpoint/2010/main" val="722877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08294-FD70-9C98-E61C-55899D260F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1B1E1E-CA72-EFA1-63E3-F50B907314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064A63-37B7-0466-8674-9120E27CA72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713E82B-6F60-CF84-9535-204EF1E5FFA7}"/>
              </a:ext>
            </a:extLst>
          </p:cNvPr>
          <p:cNvSpPr>
            <a:spLocks noGrp="1"/>
          </p:cNvSpPr>
          <p:nvPr>
            <p:ph type="sldNum" sz="quarter" idx="5"/>
          </p:nvPr>
        </p:nvSpPr>
        <p:spPr/>
        <p:txBody>
          <a:bodyPr/>
          <a:lstStyle/>
          <a:p>
            <a:fld id="{AA796624-056C-4B51-AA09-AD77FFC9F12B}" type="slidenum">
              <a:rPr lang="en-US" smtClean="0"/>
              <a:t>47</a:t>
            </a:fld>
            <a:endParaRPr lang="en-US"/>
          </a:p>
        </p:txBody>
      </p:sp>
    </p:spTree>
    <p:extLst>
      <p:ext uri="{BB962C8B-B14F-4D97-AF65-F5344CB8AC3E}">
        <p14:creationId xmlns:p14="http://schemas.microsoft.com/office/powerpoint/2010/main" val="13487520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Choose one bullet point to display (the first bullet point is for in-person, the second is for virtual). </a:t>
            </a:r>
          </a:p>
          <a:p>
            <a:endParaRPr lang="en-US"/>
          </a:p>
          <a:p>
            <a:r>
              <a:rPr lang="en-US"/>
              <a:t>If in-person, greet participants as they come in the door and help them find a seat. </a:t>
            </a:r>
          </a:p>
          <a:p>
            <a:endParaRPr lang="en-US"/>
          </a:p>
          <a:p>
            <a:r>
              <a:rPr lang="en-US"/>
              <a:t>If virtual, give participants a heads up when you will be starting. For example, </a:t>
            </a:r>
            <a:r>
              <a:rPr lang="en-US" i="1"/>
              <a:t>“Hi everyone, we will be starting in about one minute.”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32850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language: </a:t>
            </a:r>
            <a:r>
              <a:rPr lang="en-US" i="1"/>
              <a:t>Welcome back, families! We’re glad to see for our second meeting. </a:t>
            </a:r>
          </a:p>
          <a:p>
            <a:endParaRPr lang="en-US" i="1"/>
          </a:p>
          <a:p>
            <a:r>
              <a:rPr lang="en-US" b="1"/>
              <a:t>Review Meeting 2 Agenda:</a:t>
            </a:r>
          </a:p>
          <a:p>
            <a:pPr>
              <a:buFont typeface="Arial" panose="020B0604020202020204" pitchFamily="34" charset="0"/>
              <a:buChar char="•"/>
            </a:pPr>
            <a:endParaRPr lang="en-US"/>
          </a:p>
          <a:p>
            <a:pPr>
              <a:buFont typeface="Arial" panose="020B0604020202020204" pitchFamily="34" charset="0"/>
              <a:buChar char="•"/>
            </a:pPr>
            <a:r>
              <a:rPr lang="en-US"/>
              <a:t> </a:t>
            </a:r>
            <a:r>
              <a:rPr lang="en-US" b="1"/>
              <a:t>Conversation Starters</a:t>
            </a:r>
            <a:r>
              <a:rPr lang="en-US"/>
              <a:t>: </a:t>
            </a:r>
            <a:r>
              <a:rPr lang="en-US" i="1"/>
              <a:t>We’ll get started with a quick question to get us all engaged and sharing.</a:t>
            </a:r>
          </a:p>
          <a:p>
            <a:pPr>
              <a:buFont typeface="Arial" panose="020B0604020202020204" pitchFamily="34" charset="0"/>
              <a:buNone/>
            </a:pPr>
            <a:endParaRPr lang="en-US"/>
          </a:p>
          <a:p>
            <a:pPr>
              <a:buFont typeface="Arial" panose="020B0604020202020204" pitchFamily="34" charset="0"/>
              <a:buChar char="•"/>
            </a:pPr>
            <a:r>
              <a:rPr lang="en-US" b="1"/>
              <a:t>Review of Ground Rules</a:t>
            </a:r>
            <a:r>
              <a:rPr lang="en-US"/>
              <a:t>: </a:t>
            </a:r>
            <a:r>
              <a:rPr lang="en-US" i="1"/>
              <a:t>A brief reminder of our ground rules to ensure our discussions remain respectful and productive.</a:t>
            </a:r>
          </a:p>
          <a:p>
            <a:pPr>
              <a:buFont typeface="Arial" panose="020B0604020202020204" pitchFamily="34" charset="0"/>
              <a:buNone/>
            </a:pPr>
            <a:endParaRPr lang="en-US"/>
          </a:p>
          <a:p>
            <a:pPr>
              <a:buFont typeface="Arial" panose="020B0604020202020204" pitchFamily="34" charset="0"/>
              <a:buChar char="•"/>
            </a:pPr>
            <a:r>
              <a:rPr lang="en-US" b="1"/>
              <a:t>Discussion and Homework</a:t>
            </a:r>
            <a:r>
              <a:rPr lang="en-US"/>
              <a:t>: </a:t>
            </a:r>
            <a:r>
              <a:rPr lang="en-US" i="1"/>
              <a:t>After our initial activities, we will discuss the workbook questions based on your experiences with the last set of homework followed by an explanation of the homework for our next meeting. Let’s get started!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5625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Provide copies or screen share a copy of the Parent Workbook and Syllabus for the </a:t>
            </a:r>
            <a:r>
              <a:rPr lang="en-US" b="1" i="1"/>
              <a:t>Coparenting: Coordinated. Cooperative. United. </a:t>
            </a:r>
            <a:r>
              <a:rPr lang="en-US"/>
              <a:t>supplemental module. Review the Summary of Training, and highlight the section where the participants can find pertinent information. </a:t>
            </a:r>
          </a:p>
        </p:txBody>
      </p:sp>
      <p:sp>
        <p:nvSpPr>
          <p:cNvPr id="4" name="Slide Number Placeholder 3"/>
          <p:cNvSpPr>
            <a:spLocks noGrp="1"/>
          </p:cNvSpPr>
          <p:nvPr>
            <p:ph type="sldNum" sz="quarter" idx="5"/>
          </p:nvPr>
        </p:nvSpPr>
        <p:spPr/>
        <p:txBody>
          <a:bodyPr/>
          <a:lstStyle/>
          <a:p>
            <a:fld id="{AA796624-056C-4B51-AA09-AD77FFC9F12B}" type="slidenum">
              <a:rPr lang="en-US" smtClean="0"/>
              <a:t>5</a:t>
            </a:fld>
            <a:endParaRPr lang="en-US"/>
          </a:p>
        </p:txBody>
      </p:sp>
    </p:spTree>
    <p:extLst>
      <p:ext uri="{BB962C8B-B14F-4D97-AF65-F5344CB8AC3E}">
        <p14:creationId xmlns:p14="http://schemas.microsoft.com/office/powerpoint/2010/main" val="41474161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33559-DA4C-6375-577F-EA234BB482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DBFCB0-B3C9-6BCE-7A4E-BAAFD49008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5440A1-575E-6039-19EB-FB7359A8C6E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Example language: </a:t>
            </a:r>
            <a:r>
              <a:rPr lang="en-US" i="1"/>
              <a:t>"Let's open our session with a fun question that will give us all a chance to share something about ourselves. Review the list of questions provided on the slide. Select one question that resonates with you, or that you feel comfortable sharing. This activity is designed to ease us into the meeting and build a friendly, open atmosphere.</a:t>
            </a:r>
          </a:p>
          <a:p>
            <a:endParaRPr lang="en-US"/>
          </a:p>
        </p:txBody>
      </p:sp>
      <p:sp>
        <p:nvSpPr>
          <p:cNvPr id="4" name="Slide Number Placeholder 3">
            <a:extLst>
              <a:ext uri="{FF2B5EF4-FFF2-40B4-BE49-F238E27FC236}">
                <a16:creationId xmlns:a16="http://schemas.microsoft.com/office/drawing/2014/main" id="{8AD098B1-D08F-0434-1428-4FAF7F13B10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843967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4454B-663C-499F-02C8-EA4E1D69F1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9FD925-1129-8BC3-3FDB-7499FED223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3A664C-E285-AAF5-D64D-96D1FF552C35}"/>
              </a:ext>
            </a:extLst>
          </p:cNvPr>
          <p:cNvSpPr>
            <a:spLocks noGrp="1"/>
          </p:cNvSpPr>
          <p:nvPr>
            <p:ph type="body" idx="1"/>
          </p:nvPr>
        </p:nvSpPr>
        <p:spPr/>
        <p:txBody>
          <a:bodyPr/>
          <a:lstStyle/>
          <a:p>
            <a:pPr>
              <a:buFont typeface="Arial" panose="020B0604020202020204" pitchFamily="34" charset="0"/>
              <a:buChar char="•"/>
            </a:pPr>
            <a:r>
              <a:rPr lang="en-US" b="1"/>
              <a:t>Introduction of Ground Rules</a:t>
            </a:r>
            <a:r>
              <a:rPr lang="en-US"/>
              <a:t>: Start by stating some basic ground rules to create a supportive environment where families feel safe to share their parenting experiences.</a:t>
            </a:r>
          </a:p>
          <a:p>
            <a:pPr>
              <a:buFont typeface="Arial" panose="020B0604020202020204" pitchFamily="34" charset="0"/>
              <a:buChar char="•"/>
            </a:pPr>
            <a:endParaRPr lang="en-US"/>
          </a:p>
          <a:p>
            <a:pPr>
              <a:buFont typeface="Arial" panose="020B0604020202020204" pitchFamily="34" charset="0"/>
              <a:buChar char="•"/>
            </a:pPr>
            <a:r>
              <a:rPr lang="en-US" b="1"/>
              <a:t>Basic Ground Rules</a:t>
            </a:r>
            <a:r>
              <a:rPr lang="en-US"/>
              <a:t>: </a:t>
            </a:r>
          </a:p>
          <a:p>
            <a:pPr lvl="1">
              <a:buFont typeface="Arial" panose="020B0604020202020204" pitchFamily="34" charset="0"/>
              <a:buChar char="•"/>
            </a:pPr>
            <a:r>
              <a:rPr lang="en-US"/>
              <a:t>Always start and end sessions on time.</a:t>
            </a:r>
          </a:p>
          <a:p>
            <a:pPr lvl="1">
              <a:buFont typeface="Arial" panose="020B0604020202020204" pitchFamily="34" charset="0"/>
              <a:buChar char="•"/>
            </a:pPr>
            <a:r>
              <a:rPr lang="en-US"/>
              <a:t>Cell phones should be on vibrate; members can quietly excuse themselves if a call must be taken.</a:t>
            </a:r>
          </a:p>
          <a:p>
            <a:pPr lvl="1">
              <a:buFont typeface="Arial" panose="020B0604020202020204" pitchFamily="34" charset="0"/>
              <a:buChar char="•"/>
            </a:pPr>
            <a:r>
              <a:rPr lang="en-US"/>
              <a:t>In virtual sessions, participants should mute themself when taking calls outside the session.</a:t>
            </a:r>
          </a:p>
          <a:p>
            <a:pPr lvl="1">
              <a:buFont typeface="Arial" panose="020B0604020202020204" pitchFamily="34" charset="0"/>
              <a:buNone/>
            </a:pPr>
            <a:endParaRPr lang="en-US"/>
          </a:p>
          <a:p>
            <a:pPr>
              <a:buFont typeface="Arial" panose="020B0604020202020204" pitchFamily="34" charset="0"/>
              <a:buChar char="•"/>
            </a:pPr>
            <a:r>
              <a:rPr lang="en-US" b="1"/>
              <a:t>Developing Group-Specific Rules</a:t>
            </a:r>
            <a:r>
              <a:rPr lang="en-US"/>
              <a:t>:</a:t>
            </a:r>
          </a:p>
          <a:p>
            <a:pPr lvl="1">
              <a:buFont typeface="Arial" panose="020B0604020202020204" pitchFamily="34" charset="0"/>
              <a:buChar char="•"/>
            </a:pPr>
            <a:r>
              <a:rPr lang="en-US"/>
              <a:t>Discuss and agree on additional rules as a group, such as:</a:t>
            </a:r>
          </a:p>
          <a:p>
            <a:pPr lvl="1">
              <a:buFont typeface="Arial" panose="020B0604020202020204" pitchFamily="34" charset="0"/>
              <a:buChar char="•"/>
            </a:pPr>
            <a:r>
              <a:rPr lang="en-US"/>
              <a:t>Avoid judgment regarding other participants' parenting practices or knowledge gaps.</a:t>
            </a:r>
          </a:p>
          <a:p>
            <a:pPr lvl="1">
              <a:buFont typeface="Arial" panose="020B0604020202020204" pitchFamily="34" charset="0"/>
              <a:buChar char="•"/>
            </a:pPr>
            <a:r>
              <a:rPr lang="en-US"/>
              <a:t>Ensure one person speaks at a time to maintain order and clarity.</a:t>
            </a:r>
          </a:p>
          <a:p>
            <a:pPr lvl="1">
              <a:buFont typeface="Arial" panose="020B0604020202020204" pitchFamily="34" charset="0"/>
              <a:buChar char="•"/>
            </a:pPr>
            <a:r>
              <a:rPr lang="en-US"/>
              <a:t>Assume positive intent in all interactions to foster a positive atmosphere.</a:t>
            </a:r>
          </a:p>
          <a:p>
            <a:pPr lvl="1">
              <a:buFont typeface="Arial" panose="020B0604020202020204" pitchFamily="34" charset="0"/>
              <a:buChar char="•"/>
            </a:pPr>
            <a:endParaRPr lang="en-US"/>
          </a:p>
          <a:p>
            <a:pPr>
              <a:buFont typeface="Arial" panose="020B0604020202020204" pitchFamily="34" charset="0"/>
              <a:buChar char="•"/>
            </a:pPr>
            <a:r>
              <a:rPr lang="en-US" b="1"/>
              <a:t>Confidentiality Discussion</a:t>
            </a:r>
            <a:r>
              <a:rPr lang="en-US"/>
              <a:t>: Use this time to reinforce the importance of confidentiality, outlining your organization’s specific confidentiality clauses regarding statements related to abuse or neglect mandated reporting..</a:t>
            </a:r>
          </a:p>
          <a:p>
            <a:endParaRPr lang="en-US"/>
          </a:p>
          <a:p>
            <a:endParaRPr lang="en-US"/>
          </a:p>
          <a:p>
            <a:r>
              <a:rPr lang="en-US" u="sng"/>
              <a:t>Example language:</a:t>
            </a:r>
          </a:p>
          <a:p>
            <a:endParaRPr lang="en-US"/>
          </a:p>
          <a:p>
            <a:r>
              <a:rPr lang="en-US" i="1"/>
              <a:t>As we begin, it's crucial to emphasize the importance of confidentiality within our group. We need to agree to keep all shared information within these sessions, including personal stories and sensitive details. This ensures a safe space where everyone feels comfortable sharing their experiences. Please remember that details shared by participants are given in trust and should be treated with respect and discretion.</a:t>
            </a:r>
          </a:p>
          <a:p>
            <a:endParaRPr lang="en-US" i="1"/>
          </a:p>
          <a:p>
            <a:r>
              <a:rPr lang="en-US" i="1"/>
              <a:t>Additionally, it’s important to note our mandated reporting clause for suspected abuse or neglect:</a:t>
            </a:r>
          </a:p>
          <a:p>
            <a:endParaRPr lang="en-US" i="1"/>
          </a:p>
          <a:p>
            <a:pPr lvl="1">
              <a:buFont typeface="Arial" panose="020B0604020202020204" pitchFamily="34" charset="0"/>
              <a:buChar char="•"/>
            </a:pPr>
            <a:r>
              <a:rPr lang="en-US" b="1" i="1"/>
              <a:t>Legal Obligation</a:t>
            </a:r>
            <a:r>
              <a:rPr lang="en-US" i="1"/>
              <a:t>: Our staff and facilitators are legally required to report any suspicions of child abuse or neglect.</a:t>
            </a:r>
          </a:p>
          <a:p>
            <a:pPr lvl="1">
              <a:buFont typeface="Arial" panose="020B0604020202020204" pitchFamily="34" charset="0"/>
              <a:buChar char="•"/>
            </a:pPr>
            <a:r>
              <a:rPr lang="en-US" b="1" i="1"/>
              <a:t>Scope of Reporting</a:t>
            </a:r>
            <a:r>
              <a:rPr lang="en-US" i="1"/>
              <a:t>: We must report any signs of potential harm to a child or vulnerable adult that arise during our sessions.</a:t>
            </a:r>
          </a:p>
          <a:p>
            <a:pPr lvl="1">
              <a:buFont typeface="Arial" panose="020B0604020202020204" pitchFamily="34" charset="0"/>
              <a:buChar char="•"/>
            </a:pPr>
            <a:r>
              <a:rPr lang="en-US" b="1" i="1"/>
              <a:t>Procedure for Reporting</a:t>
            </a:r>
            <a:r>
              <a:rPr lang="en-US" i="1"/>
              <a:t>: We handle these situations sensitively, informing involved individuals about necessary actions, unless it poses further risk.</a:t>
            </a:r>
          </a:p>
          <a:p>
            <a:pPr lvl="1">
              <a:buFont typeface="Arial" panose="020B0604020202020204" pitchFamily="34" charset="0"/>
              <a:buChar char="•"/>
            </a:pPr>
            <a:r>
              <a:rPr lang="en-US" b="1" i="1"/>
              <a:t>Support for Affected Individuals</a:t>
            </a:r>
            <a:r>
              <a:rPr lang="en-US" i="1"/>
              <a:t>: We provide support and resources to help those involved in a reporting situation.</a:t>
            </a:r>
          </a:p>
          <a:p>
            <a:endParaRPr lang="en-US" i="1"/>
          </a:p>
          <a:p>
            <a:r>
              <a:rPr lang="en-US" i="1"/>
              <a:t>Our primary concern is the safety and well-being of all individuals. If you have any questions or concerns about this policy, feel free to discuss them privately with me.</a:t>
            </a:r>
          </a:p>
          <a:p>
            <a:endParaRPr lang="en-US"/>
          </a:p>
        </p:txBody>
      </p:sp>
      <p:sp>
        <p:nvSpPr>
          <p:cNvPr id="4" name="Slide Number Placeholder 3">
            <a:extLst>
              <a:ext uri="{FF2B5EF4-FFF2-40B4-BE49-F238E27FC236}">
                <a16:creationId xmlns:a16="http://schemas.microsoft.com/office/drawing/2014/main" id="{FAA2D4FB-9695-7D2C-4ABB-8A41F5456D85}"/>
              </a:ext>
            </a:extLst>
          </p:cNvPr>
          <p:cNvSpPr>
            <a:spLocks noGrp="1"/>
          </p:cNvSpPr>
          <p:nvPr>
            <p:ph type="sldNum" sz="quarter" idx="5"/>
          </p:nvPr>
        </p:nvSpPr>
        <p:spPr/>
        <p:txBody>
          <a:bodyPr/>
          <a:lstStyle/>
          <a:p>
            <a:fld id="{AA796624-056C-4B51-AA09-AD77FFC9F12B}" type="slidenum">
              <a:rPr lang="en-US" smtClean="0"/>
              <a:t>51</a:t>
            </a:fld>
            <a:endParaRPr lang="en-US"/>
          </a:p>
        </p:txBody>
      </p:sp>
    </p:spTree>
    <p:extLst>
      <p:ext uri="{BB962C8B-B14F-4D97-AF65-F5344CB8AC3E}">
        <p14:creationId xmlns:p14="http://schemas.microsoft.com/office/powerpoint/2010/main" val="27066251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ADFE9-4EE4-CC2D-1379-3A482402F0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02B684-6D9B-1245-7CA2-C9B5148875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CCE21D-1415-094C-7D0B-85A1AF46EBD0}"/>
              </a:ext>
            </a:extLst>
          </p:cNvPr>
          <p:cNvSpPr>
            <a:spLocks noGrp="1"/>
          </p:cNvSpPr>
          <p:nvPr>
            <p:ph type="body" idx="1"/>
          </p:nvPr>
        </p:nvSpPr>
        <p:spPr/>
        <p:txBody>
          <a:bodyPr/>
          <a:lstStyle/>
          <a:p>
            <a:r>
              <a:rPr lang="en-US" b="1" i="1"/>
              <a:t>Provide an overview of the supplemental module using the following points that are taught in the supplemental module: </a:t>
            </a:r>
          </a:p>
          <a:p>
            <a:endParaRPr lang="en-US" b="1" i="1"/>
          </a:p>
          <a:p>
            <a:r>
              <a:rPr lang="en-US"/>
              <a:t>• Coparenting refers to the coordination of care for children between two or more caregivers. It is separate from parenting. </a:t>
            </a:r>
          </a:p>
          <a:p>
            <a:endParaRPr lang="en-US"/>
          </a:p>
          <a:p>
            <a:r>
              <a:rPr lang="en-US"/>
              <a:t>• Every family and its make-up are unique. </a:t>
            </a:r>
          </a:p>
          <a:p>
            <a:endParaRPr lang="en-US"/>
          </a:p>
          <a:p>
            <a:r>
              <a:rPr lang="en-US"/>
              <a:t>• You, the parent or caregiver, should work with other adults in your child’s life who share childrearing responsibilities in order to create a supportive environment that allows your child and your family to thrive. </a:t>
            </a:r>
          </a:p>
          <a:p>
            <a:endParaRPr lang="en-US"/>
          </a:p>
          <a:p>
            <a:r>
              <a:rPr lang="en-US"/>
              <a:t>• Being able to coparent effectively depends, largely, on the caregivers’ teamwork. </a:t>
            </a:r>
          </a:p>
          <a:p>
            <a:endParaRPr lang="en-US"/>
          </a:p>
          <a:p>
            <a:r>
              <a:rPr lang="en-US"/>
              <a:t>• When coparents are working well together, the coparenting is supportive and harmonious. </a:t>
            </a:r>
          </a:p>
        </p:txBody>
      </p:sp>
      <p:sp>
        <p:nvSpPr>
          <p:cNvPr id="4" name="Slide Number Placeholder 3">
            <a:extLst>
              <a:ext uri="{FF2B5EF4-FFF2-40B4-BE49-F238E27FC236}">
                <a16:creationId xmlns:a16="http://schemas.microsoft.com/office/drawing/2014/main" id="{43C7CC80-8322-6592-F481-1E00D3D71FE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100448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FDD8B-A456-9235-9841-6EB7395321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CE48CF-807C-11D1-1209-D06B72A998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A0508C-D448-E5B5-7090-54D909169E9C}"/>
              </a:ext>
            </a:extLst>
          </p:cNvPr>
          <p:cNvSpPr>
            <a:spLocks noGrp="1"/>
          </p:cNvSpPr>
          <p:nvPr>
            <p:ph type="body" idx="1"/>
          </p:nvPr>
        </p:nvSpPr>
        <p:spPr/>
        <p:txBody>
          <a:bodyPr/>
          <a:lstStyle/>
          <a:p>
            <a:r>
              <a:rPr lang="en-US" b="1" i="1"/>
              <a:t>Ask the following questions of all of the participants, and highlight the variety of coparenting relationships</a:t>
            </a:r>
            <a:r>
              <a:rPr lang="en-US"/>
              <a:t>: </a:t>
            </a:r>
          </a:p>
          <a:p>
            <a:endParaRPr lang="en-US"/>
          </a:p>
          <a:p>
            <a:pPr marL="171450" indent="-171450">
              <a:buFont typeface="Arial" panose="020B0604020202020204" pitchFamily="34" charset="0"/>
              <a:buChar char="•"/>
            </a:pPr>
            <a:r>
              <a:rPr lang="en-US"/>
              <a:t>What does your coparenting make-up, or situation, look like (e.g., coparents living in separate houses, coparenting together in the same household, grandparent-coparent relationship)?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Are you completing this module independently of your coparent, or are they participating as well? What does each coparents’ participation look like (e.g., military parent deployed and completing activities virtually with the coparent)? </a:t>
            </a:r>
          </a:p>
          <a:p>
            <a:pPr marL="171450" indent="-171450">
              <a:buFont typeface="Arial" panose="020B0604020202020204" pitchFamily="34" charset="0"/>
              <a:buChar char="•"/>
            </a:pPr>
            <a:endParaRPr lang="en-US"/>
          </a:p>
          <a:p>
            <a:pPr marL="0" indent="0">
              <a:buFont typeface="Arial" panose="020B0604020202020204" pitchFamily="34" charset="0"/>
              <a:buNone/>
            </a:pPr>
            <a:r>
              <a:rPr lang="en-US" b="1" i="1"/>
              <a:t>Ask the following question and solicit answers from a few participants to generate discussion: </a:t>
            </a:r>
          </a:p>
          <a:p>
            <a:pPr marL="0" indent="0">
              <a:buFont typeface="Arial" panose="020B0604020202020204" pitchFamily="34" charset="0"/>
              <a:buNone/>
            </a:pPr>
            <a:endParaRPr lang="en-US" b="1" i="1"/>
          </a:p>
          <a:p>
            <a:pPr marL="171450" indent="-171450">
              <a:buFont typeface="Arial" panose="020B0604020202020204" pitchFamily="34" charset="0"/>
              <a:buChar char="•"/>
            </a:pPr>
            <a:r>
              <a:rPr lang="en-US"/>
              <a:t>What is one goal you hope to achieve by completing this supplemental module?</a:t>
            </a:r>
          </a:p>
        </p:txBody>
      </p:sp>
      <p:sp>
        <p:nvSpPr>
          <p:cNvPr id="4" name="Slide Number Placeholder 3">
            <a:extLst>
              <a:ext uri="{FF2B5EF4-FFF2-40B4-BE49-F238E27FC236}">
                <a16:creationId xmlns:a16="http://schemas.microsoft.com/office/drawing/2014/main" id="{4E2F499A-4C8C-61F5-FC74-BF2D7A4307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256878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4CCB6-EB55-5B78-7192-283D095DDE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5D3F8B-F741-C681-C39E-C5999358D3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DB1F91-5EFF-97F1-FDC8-C108EC12B732}"/>
              </a:ext>
            </a:extLst>
          </p:cNvPr>
          <p:cNvSpPr>
            <a:spLocks noGrp="1"/>
          </p:cNvSpPr>
          <p:nvPr>
            <p:ph type="body" idx="1"/>
          </p:nvPr>
        </p:nvSpPr>
        <p:spPr/>
        <p:txBody>
          <a:bodyPr/>
          <a:lstStyle/>
          <a:p>
            <a:r>
              <a:rPr lang="en-US" b="1" i="1"/>
              <a:t>Review this section of the module with the participants by offering the following information: </a:t>
            </a:r>
          </a:p>
          <a:p>
            <a:endParaRPr lang="en-US" b="1" i="1"/>
          </a:p>
          <a:p>
            <a:r>
              <a:rPr lang="en-US"/>
              <a:t>• As parents, we are sometimes unaware of how our experiences in our families of origin may have impacted ideas about and expectations regarding our coparenting relationships. </a:t>
            </a:r>
          </a:p>
          <a:p>
            <a:endParaRPr lang="en-US"/>
          </a:p>
          <a:p>
            <a:r>
              <a:rPr lang="en-US"/>
              <a:t>• A first step towards building a supportive coparenting relationship is to discuss how our childhood experiences may be shaping our expectations for the coparenting relationship. </a:t>
            </a:r>
          </a:p>
          <a:p>
            <a:endParaRPr lang="en-US"/>
          </a:p>
          <a:p>
            <a:r>
              <a:rPr lang="en-US"/>
              <a:t>• The supplemental module also explored strategies for effectively dividing parenting responsibilities. Your values and beliefs that are related to dividing parenting responsibilities might be influenced by your family of origin experiences. You reflected on this in the supplemental module.</a:t>
            </a:r>
          </a:p>
          <a:p>
            <a:endParaRPr lang="en-US"/>
          </a:p>
          <a:p>
            <a:r>
              <a:rPr lang="en-US" b="1" i="1"/>
              <a:t>Generate discussion among participants using the following questions: </a:t>
            </a:r>
          </a:p>
          <a:p>
            <a:endParaRPr lang="en-US" b="1" i="1"/>
          </a:p>
          <a:p>
            <a:pPr marL="171450" indent="-171450">
              <a:buFont typeface="Arial" panose="020B0604020202020204" pitchFamily="34" charset="0"/>
              <a:buChar char="•"/>
            </a:pPr>
            <a:r>
              <a:rPr lang="en-US"/>
              <a:t>Let’s think about positive experiences and consider what coparenting behaviors, from your family of origin, you would like to replicate or do the same in your own family?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When you shared your coparenting experiences from your family of origin with your coparent, what did you learn about each other?</a:t>
            </a:r>
          </a:p>
        </p:txBody>
      </p:sp>
      <p:sp>
        <p:nvSpPr>
          <p:cNvPr id="4" name="Slide Number Placeholder 3">
            <a:extLst>
              <a:ext uri="{FF2B5EF4-FFF2-40B4-BE49-F238E27FC236}">
                <a16:creationId xmlns:a16="http://schemas.microsoft.com/office/drawing/2014/main" id="{170D1821-712F-6316-3874-93D846A8C60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7929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5C870-91E6-0493-1235-B211041B43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9078AC-1BEB-A78C-7FCA-2CD30BC76E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CA46F1-00F1-5E9F-7F45-2F774AC53FEB}"/>
              </a:ext>
            </a:extLst>
          </p:cNvPr>
          <p:cNvSpPr>
            <a:spLocks noGrp="1"/>
          </p:cNvSpPr>
          <p:nvPr>
            <p:ph type="body" idx="1"/>
          </p:nvPr>
        </p:nvSpPr>
        <p:spPr/>
        <p:txBody>
          <a:bodyPr/>
          <a:lstStyle/>
          <a:p>
            <a:r>
              <a:rPr lang="en-US" b="1" i="1"/>
              <a:t>Review this section of the module with the participants by offering the  following information: </a:t>
            </a:r>
          </a:p>
          <a:p>
            <a:endParaRPr lang="en-US" b="1" i="1"/>
          </a:p>
          <a:p>
            <a:r>
              <a:rPr lang="en-US"/>
              <a:t>• The three most common approaches to parenting are authoritarian, authoritative, and permissive or indulgent. You learned that adopting an authoritative parenting style, which balances setting limits with showing love, benefits the child and the coparent. You completed an interaction activity to see how much you agreed with statements that reflect your use of each parenting style. </a:t>
            </a:r>
          </a:p>
          <a:p>
            <a:endParaRPr lang="en-US"/>
          </a:p>
          <a:p>
            <a:r>
              <a:rPr lang="en-US" b="1" i="1"/>
              <a:t>Generate discussion among participants using the following questions: </a:t>
            </a:r>
          </a:p>
          <a:p>
            <a:endParaRPr lang="en-US" b="1" i="1"/>
          </a:p>
          <a:p>
            <a:pPr marL="171450" indent="-171450">
              <a:buFont typeface="Arial" panose="020B0604020202020204" pitchFamily="34" charset="0"/>
              <a:buChar char="•"/>
            </a:pPr>
            <a:r>
              <a:rPr lang="en-US"/>
              <a:t>What did you learn about the parenting style you endorsed the most?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Would anyone like to share how your and your coparent’s views on parenting styles are the same or different?</a:t>
            </a:r>
          </a:p>
          <a:p>
            <a:pPr marL="171450" indent="-171450">
              <a:buFont typeface="Arial" panose="020B0604020202020204" pitchFamily="34" charset="0"/>
              <a:buChar char="•"/>
            </a:pPr>
            <a:endParaRPr lang="en-US"/>
          </a:p>
          <a:p>
            <a:pPr marL="0" indent="0">
              <a:buFont typeface="Arial" panose="020B0604020202020204" pitchFamily="34" charset="0"/>
              <a:buNone/>
            </a:pPr>
            <a:r>
              <a:rPr lang="en-US" b="1" i="1"/>
              <a:t>Review the following information with participants: </a:t>
            </a:r>
          </a:p>
          <a:p>
            <a:pPr marL="0" indent="0">
              <a:buFont typeface="Arial" panose="020B0604020202020204" pitchFamily="34" charset="0"/>
              <a:buNone/>
            </a:pPr>
            <a:endParaRPr lang="en-US" b="1" i="1"/>
          </a:p>
          <a:p>
            <a:pPr marL="0" indent="0">
              <a:buFont typeface="Arial" panose="020B0604020202020204" pitchFamily="34" charset="0"/>
              <a:buNone/>
            </a:pPr>
            <a:r>
              <a:rPr lang="en-US"/>
              <a:t>• Remember to show respect for your coparent’s differing views, and negotiate compromises in your approaches to parenting in order to create more supportive coparenting alliances. </a:t>
            </a:r>
          </a:p>
          <a:p>
            <a:pPr marL="0" indent="0">
              <a:buFont typeface="Arial" panose="020B0604020202020204" pitchFamily="34" charset="0"/>
              <a:buNone/>
            </a:pPr>
            <a:endParaRPr lang="en-US"/>
          </a:p>
          <a:p>
            <a:pPr marL="0" indent="0">
              <a:buFont typeface="Arial" panose="020B0604020202020204" pitchFamily="34" charset="0"/>
              <a:buNone/>
            </a:pPr>
            <a:r>
              <a:rPr lang="en-US"/>
              <a:t>• Some ways to improve your coparenting relationship are to coordinate parenting attitudes, goals for your child’s behavior, and the parenting strategies or approaches you both have. For example, coparents can agree on behavioral expectations and approaches to discipline, education, and standards of safety. </a:t>
            </a:r>
          </a:p>
          <a:p>
            <a:pPr marL="0" indent="0">
              <a:buFont typeface="Arial" panose="020B0604020202020204" pitchFamily="34" charset="0"/>
              <a:buNone/>
            </a:pPr>
            <a:endParaRPr lang="en-US"/>
          </a:p>
          <a:p>
            <a:pPr marL="0" indent="0">
              <a:buFont typeface="Arial" panose="020B0604020202020204" pitchFamily="34" charset="0"/>
              <a:buNone/>
            </a:pPr>
            <a:r>
              <a:rPr lang="en-US"/>
              <a:t>• Try to remain flexible, and, when you do not agree, be respectful and discuss differences outside of the presence of your child.</a:t>
            </a:r>
          </a:p>
        </p:txBody>
      </p:sp>
      <p:sp>
        <p:nvSpPr>
          <p:cNvPr id="4" name="Slide Number Placeholder 3">
            <a:extLst>
              <a:ext uri="{FF2B5EF4-FFF2-40B4-BE49-F238E27FC236}">
                <a16:creationId xmlns:a16="http://schemas.microsoft.com/office/drawing/2014/main" id="{2E9A8483-1ED2-46CB-1A00-9EBB1AC58A6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799368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8A7B3-40AE-2C1A-D2D8-1E4D1E32D6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664465-C506-C453-F92C-29A488C382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033A77-A948-98A4-7E73-493FAB1610C6}"/>
              </a:ext>
            </a:extLst>
          </p:cNvPr>
          <p:cNvSpPr>
            <a:spLocks noGrp="1"/>
          </p:cNvSpPr>
          <p:nvPr>
            <p:ph type="body" idx="1"/>
          </p:nvPr>
        </p:nvSpPr>
        <p:spPr/>
        <p:txBody>
          <a:bodyPr/>
          <a:lstStyle/>
          <a:p>
            <a:r>
              <a:rPr lang="en-US" b="1" i="1"/>
              <a:t>Review this section of the module with the participants by offering the  following information: </a:t>
            </a:r>
          </a:p>
          <a:p>
            <a:endParaRPr lang="en-US" b="1" i="1"/>
          </a:p>
          <a:p>
            <a:r>
              <a:rPr lang="en-US"/>
              <a:t>• In the supplemental module, you completed a Plan for Coordinating Parenting Ideas in which you identified potential solutions to disagreements in your parenting ideas. </a:t>
            </a:r>
          </a:p>
          <a:p>
            <a:endParaRPr lang="en-US"/>
          </a:p>
          <a:p>
            <a:r>
              <a:rPr lang="en-US"/>
              <a:t>Example: An example of a disagreement in parenting ideas could be if one caregiver feels that children should be assigned household responsibilities at a young age (e.g., taking out the trash, making their bed), so they learn responsibility, but the other parent feels that young children should only have fun and play. This disagreement on parenting ideas may cause conflict in the family, so coparenting partners should list some ideas for how they might resolve their differences. For example, caregivers could discuss and determine at what age their child can start assuming household responsibilities, could identify and select appropriate household responsibilities that might be fun and helpful for their child to do, or could consult with experts regarding developmentally appropriate household responsibilities for their child. </a:t>
            </a:r>
          </a:p>
          <a:p>
            <a:endParaRPr lang="en-US"/>
          </a:p>
          <a:p>
            <a:r>
              <a:rPr lang="en-US" b="1" i="1"/>
              <a:t>Generate discussion among participants using the following questions: </a:t>
            </a:r>
          </a:p>
          <a:p>
            <a:endParaRPr lang="en-US" b="1" i="1"/>
          </a:p>
          <a:p>
            <a:pPr marL="171450" indent="-171450">
              <a:buFont typeface="Arial" panose="020B0604020202020204" pitchFamily="34" charset="0"/>
              <a:buChar char="•"/>
            </a:pPr>
            <a:r>
              <a:rPr lang="en-US"/>
              <a:t>Is anyone willing to share one parenting goal or idea that you and your coparent agreed on?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Is anyone willing to share one parenting goal or idea that you and your coparent disagreed on and what solutions you identified? </a:t>
            </a:r>
          </a:p>
          <a:p>
            <a:pPr marL="171450" indent="-171450">
              <a:buFont typeface="Arial" panose="020B0604020202020204" pitchFamily="34" charset="0"/>
              <a:buChar char="•"/>
            </a:pPr>
            <a:endParaRPr lang="en-US"/>
          </a:p>
          <a:p>
            <a:pPr marL="0" indent="0">
              <a:buFont typeface="Arial" panose="020B0604020202020204" pitchFamily="34" charset="0"/>
              <a:buNone/>
            </a:pPr>
            <a:r>
              <a:rPr lang="en-US" b="1" i="1"/>
              <a:t>Review the following information with participants: </a:t>
            </a:r>
          </a:p>
          <a:p>
            <a:pPr marL="0" indent="0">
              <a:buFont typeface="Arial" panose="020B0604020202020204" pitchFamily="34" charset="0"/>
              <a:buNone/>
            </a:pPr>
            <a:endParaRPr lang="en-US" b="1" i="1"/>
          </a:p>
          <a:p>
            <a:pPr marL="0" indent="0">
              <a:buFont typeface="Arial" panose="020B0604020202020204" pitchFamily="34" charset="0"/>
              <a:buNone/>
            </a:pPr>
            <a:r>
              <a:rPr lang="en-US"/>
              <a:t>• Presenting a united front shows your child that you and your coparent agree on rules and consequences for behaviors, and your collaboration and consistency send a clear message to your child about what is expected of them.</a:t>
            </a:r>
          </a:p>
        </p:txBody>
      </p:sp>
      <p:sp>
        <p:nvSpPr>
          <p:cNvPr id="4" name="Slide Number Placeholder 3">
            <a:extLst>
              <a:ext uri="{FF2B5EF4-FFF2-40B4-BE49-F238E27FC236}">
                <a16:creationId xmlns:a16="http://schemas.microsoft.com/office/drawing/2014/main" id="{448AC906-B760-A8B5-0FAB-A0A3AB05A65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76710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FCFC6-C62A-8252-F716-DAC7B19D3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E56FF6-51BE-1899-0F1D-3026C0ADEE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A87B19-67A5-49BB-D257-DFB487040D86}"/>
              </a:ext>
            </a:extLst>
          </p:cNvPr>
          <p:cNvSpPr>
            <a:spLocks noGrp="1"/>
          </p:cNvSpPr>
          <p:nvPr>
            <p:ph type="body" idx="1"/>
          </p:nvPr>
        </p:nvSpPr>
        <p:spPr/>
        <p:txBody>
          <a:bodyPr/>
          <a:lstStyle/>
          <a:p>
            <a:r>
              <a:rPr lang="en-US" b="1" i="1"/>
              <a:t>Review this section of the module with the participants by offering the following information: </a:t>
            </a:r>
          </a:p>
          <a:p>
            <a:endParaRPr lang="en-US" b="1" i="1"/>
          </a:p>
          <a:p>
            <a:r>
              <a:rPr lang="en-US"/>
              <a:t>• Inequality in the division of responsibilities between partners can result in one (or more) coparent(s) feeling overburdened or overwhelmed. </a:t>
            </a:r>
          </a:p>
          <a:p>
            <a:endParaRPr lang="en-US"/>
          </a:p>
          <a:p>
            <a:r>
              <a:rPr lang="en-US"/>
              <a:t>• Satisfaction with the assignment of family or parenting responsibilities can lead to higher self-esteem, better marital quality, and lower parenting stress. In addition, when expectations for child care responsibilities are met, individuals generally perceive their coparenting as more positive. </a:t>
            </a:r>
          </a:p>
          <a:p>
            <a:endParaRPr lang="en-US"/>
          </a:p>
          <a:p>
            <a:r>
              <a:rPr lang="en-US"/>
              <a:t>• In the Parenting Involvement activity, you rated and discussed involvement in common parenting responsibilities like feeding and transportation. </a:t>
            </a:r>
          </a:p>
          <a:p>
            <a:endParaRPr lang="en-US"/>
          </a:p>
          <a:p>
            <a:r>
              <a:rPr lang="en-US" b="1" i="1"/>
              <a:t>Generate discussion among participants using all, or some, of the following questions: </a:t>
            </a:r>
          </a:p>
          <a:p>
            <a:endParaRPr lang="en-US" b="1" i="1"/>
          </a:p>
          <a:p>
            <a:pPr marL="171450" indent="-171450">
              <a:buFont typeface="Arial" panose="020B0604020202020204" pitchFamily="34" charset="0"/>
              <a:buChar char="•"/>
            </a:pPr>
            <a:r>
              <a:rPr lang="en-US"/>
              <a:t>Did you identify any caregiving tasks that you want to perform more or less often?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Has your coparent identified any areas they would like to change?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Would someone like to share a plan that you and your coparent developed to address either duties or tasks that cause conflict between you and your coparent or duties or tasks that are avoided or “forgotten” by you and your coparent?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If you haven’t done so already, how might you discuss concerns around the division of responsibilities with your coparent?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What systems have you established to address future conflicts that might arise related to performing various childrearing tasks?</a:t>
            </a:r>
          </a:p>
        </p:txBody>
      </p:sp>
      <p:sp>
        <p:nvSpPr>
          <p:cNvPr id="4" name="Slide Number Placeholder 3">
            <a:extLst>
              <a:ext uri="{FF2B5EF4-FFF2-40B4-BE49-F238E27FC236}">
                <a16:creationId xmlns:a16="http://schemas.microsoft.com/office/drawing/2014/main" id="{64D8120E-F946-729E-6251-874E37EA7B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039419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6692B-3498-C128-9ADB-F157AEB91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5E3638-1963-A869-2E45-91E757B187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DF10C6-2133-BD25-C2A0-EF61CB1377ED}"/>
              </a:ext>
            </a:extLst>
          </p:cNvPr>
          <p:cNvSpPr>
            <a:spLocks noGrp="1"/>
          </p:cNvSpPr>
          <p:nvPr>
            <p:ph type="body" idx="1"/>
          </p:nvPr>
        </p:nvSpPr>
        <p:spPr/>
        <p:txBody>
          <a:bodyPr/>
          <a:lstStyle/>
          <a:p>
            <a:r>
              <a:rPr lang="en-US" b="1" i="1"/>
              <a:t>Review this section of the module with the participants by offering the  following information: </a:t>
            </a:r>
          </a:p>
          <a:p>
            <a:endParaRPr lang="en-US" b="1" i="1"/>
          </a:p>
          <a:p>
            <a:r>
              <a:rPr lang="en-US"/>
              <a:t>• In Session 2, you learned about the importance of warmth, play, investment with your child, and cooperation and respect with your coparent. You were then asked to record a video of your family engaging in an activity or conversation. Then, you were instructed to watch and discuss the video with your coparent to identify times when you were and were not interacting in ways that benefited your coparenting relationship and your family. </a:t>
            </a:r>
          </a:p>
          <a:p>
            <a:endParaRPr lang="en-US"/>
          </a:p>
          <a:p>
            <a:r>
              <a:rPr lang="en-US" b="1" i="1"/>
              <a:t>Generate discussion among participants using all, or some, of the  following questions: </a:t>
            </a:r>
          </a:p>
          <a:p>
            <a:endParaRPr lang="en-US" b="1" i="1"/>
          </a:p>
          <a:p>
            <a:pPr marL="171450" indent="-171450">
              <a:buFont typeface="Arial" panose="020B0604020202020204" pitchFamily="34" charset="0"/>
              <a:buChar char="•"/>
            </a:pPr>
            <a:r>
              <a:rPr lang="en-US"/>
              <a:t>How did you and your coparent feel regarding the tone you set in your family interaction?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How do you think your child would describe how the interaction went?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What could you and your partner have done differently to improve your teamwork as coparents?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What changes do you and your coparent plan to incorporate when you interact with each other or with your child?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What other strategies did you and your coparent identify to promote a sense of togetherness and harmony for everyone in your family?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Positive and active cooperation between you and your coparent, when interacting with your child or other individuals, will set a standard for your family’s values and help show your child what supportive behaviors look like as they begin to develop their own relationships. What are some of the harmony-promoting coparenting behaviors you learned about in the supplemental module? </a:t>
            </a:r>
          </a:p>
          <a:p>
            <a:pPr marL="171450" indent="-171450">
              <a:buFont typeface="Arial" panose="020B0604020202020204" pitchFamily="34" charset="0"/>
              <a:buChar char="•"/>
            </a:pPr>
            <a:endParaRPr lang="en-US"/>
          </a:p>
          <a:p>
            <a:pPr marL="0" indent="0">
              <a:buFont typeface="Arial" panose="020B0604020202020204" pitchFamily="34" charset="0"/>
              <a:buNone/>
            </a:pPr>
            <a:r>
              <a:rPr lang="en-US" b="1" i="1"/>
              <a:t>[Seek responses from participants such as complimenting a coparents’ parenting; instilling positive images and feelings about the family and your coparent in the child; showing affection to your coparenting partner in front of the child; and promoting pleasant, positive exchanges between your child and your coparent.]</a:t>
            </a:r>
          </a:p>
        </p:txBody>
      </p:sp>
      <p:sp>
        <p:nvSpPr>
          <p:cNvPr id="4" name="Slide Number Placeholder 3">
            <a:extLst>
              <a:ext uri="{FF2B5EF4-FFF2-40B4-BE49-F238E27FC236}">
                <a16:creationId xmlns:a16="http://schemas.microsoft.com/office/drawing/2014/main" id="{824AF4CB-83E9-1C21-A813-BC2280777B8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06202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C2BC6-1526-BFDA-343F-A165F2C3D9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B68523-473E-EB28-A027-6E2BE8CB45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364350-A5BF-5401-3949-DB0C27E50E3C}"/>
              </a:ext>
            </a:extLst>
          </p:cNvPr>
          <p:cNvSpPr>
            <a:spLocks noGrp="1"/>
          </p:cNvSpPr>
          <p:nvPr>
            <p:ph type="body" idx="1"/>
          </p:nvPr>
        </p:nvSpPr>
        <p:spPr/>
        <p:txBody>
          <a:bodyPr/>
          <a:lstStyle/>
          <a:p>
            <a:r>
              <a:rPr lang="en-US" b="1"/>
              <a:t>Homework Tasks</a:t>
            </a:r>
            <a:r>
              <a:rPr lang="en-US"/>
              <a:t>: Assign </a:t>
            </a:r>
            <a:r>
              <a:rPr lang="en-US" b="1" i="1"/>
              <a:t>Session 3: United and Session 4: Moving Forward </a:t>
            </a:r>
            <a:r>
              <a:rPr lang="en-US"/>
              <a:t>as homework.</a:t>
            </a:r>
          </a:p>
          <a:p>
            <a:endParaRPr lang="en-US"/>
          </a:p>
          <a:p>
            <a:r>
              <a:rPr lang="en-US" b="1"/>
              <a:t>Step 2 Clarification</a:t>
            </a:r>
            <a:r>
              <a:rPr lang="en-US"/>
              <a:t>: Remind participants that this homework involves viewing online content and downloading necessary resources as part of Step 2. If time permits, show where to access these materials on the website. </a:t>
            </a:r>
          </a:p>
          <a:p>
            <a:endParaRPr lang="en-US"/>
          </a:p>
          <a:p>
            <a:r>
              <a:rPr lang="en-US" b="1"/>
              <a:t>Workbook Guidance</a:t>
            </a:r>
            <a:r>
              <a:rPr lang="en-US"/>
              <a:t>: Show the specific pages in the Coparenting Parent Workbook and Syllabus related to these topics (D21)</a:t>
            </a:r>
          </a:p>
          <a:p>
            <a:endParaRPr lang="en-US"/>
          </a:p>
          <a:p>
            <a:r>
              <a:rPr lang="en-US" b="1"/>
              <a:t>Step 3 Clarification</a:t>
            </a:r>
            <a:r>
              <a:rPr lang="en-US"/>
              <a:t>: Assign workbook discussion questions (beginning on page D22 in the parent workbook). </a:t>
            </a:r>
          </a:p>
          <a:p>
            <a:endParaRPr lang="en-US"/>
          </a:p>
          <a:p>
            <a:r>
              <a:rPr lang="en-US" b="1"/>
              <a:t>Format explanation: </a:t>
            </a:r>
            <a:r>
              <a:rPr lang="en-US" b="0"/>
              <a:t>Explain the reason for 2 boxes per question (one for individual, one for group responses).</a:t>
            </a:r>
          </a:p>
          <a:p>
            <a:endParaRPr lang="en-US"/>
          </a:p>
          <a:p>
            <a:r>
              <a:rPr lang="en-US" b="1"/>
              <a:t>Encourage reflection and engagement: </a:t>
            </a:r>
            <a:r>
              <a:rPr lang="en-US"/>
              <a:t>The more participants, think, reflect, and share the more meaningful the content becomes to each family. </a:t>
            </a:r>
          </a:p>
          <a:p>
            <a:endParaRPr lang="en-US"/>
          </a:p>
          <a:p>
            <a:r>
              <a:rPr lang="en-US" sz="3200" b="1"/>
              <a:t>Pro tip: </a:t>
            </a:r>
            <a:r>
              <a:rPr lang="en-US" sz="3200" b="0"/>
              <a:t>Complete</a:t>
            </a:r>
            <a:r>
              <a:rPr lang="en-US"/>
              <a:t> the workbook while viewing online modules. </a:t>
            </a:r>
          </a:p>
          <a:p>
            <a:endParaRPr lang="en-US"/>
          </a:p>
        </p:txBody>
      </p:sp>
      <p:sp>
        <p:nvSpPr>
          <p:cNvPr id="4" name="Slide Number Placeholder 3">
            <a:extLst>
              <a:ext uri="{FF2B5EF4-FFF2-40B4-BE49-F238E27FC236}">
                <a16:creationId xmlns:a16="http://schemas.microsoft.com/office/drawing/2014/main" id="{8E197FBB-6D0A-6773-7109-9E87AC7F729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30028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Overview of Expectations</a:t>
            </a:r>
            <a:r>
              <a:rPr lang="en-US"/>
              <a:t>: Clearly define what is expected of participants in the Coparenting supplemental program.</a:t>
            </a:r>
          </a:p>
          <a:p>
            <a:endParaRPr lang="en-US" b="1"/>
          </a:p>
          <a:p>
            <a:pPr lvl="1"/>
            <a:r>
              <a:rPr lang="en-US" b="1"/>
              <a:t>Independent Completion</a:t>
            </a:r>
            <a:r>
              <a:rPr lang="en-US"/>
              <a:t>: Inform families that they are expected to independently complete the online modules.</a:t>
            </a:r>
          </a:p>
          <a:p>
            <a:pPr lvl="1"/>
            <a:endParaRPr lang="en-US"/>
          </a:p>
          <a:p>
            <a:pPr lvl="1"/>
            <a:r>
              <a:rPr lang="en-US" b="1"/>
              <a:t>Full Engagement Required</a:t>
            </a:r>
            <a:r>
              <a:rPr lang="en-US"/>
              <a:t>: Emphasize the importance of completing each module in full to maximize learning and benefit from the program.</a:t>
            </a:r>
          </a:p>
          <a:p>
            <a:endParaRPr lang="en-US"/>
          </a:p>
          <a:p>
            <a:pPr lvl="1"/>
            <a:r>
              <a:rPr lang="en-US" b="1"/>
              <a:t>Purpose of Meetings</a:t>
            </a:r>
            <a:r>
              <a:rPr lang="en-US"/>
              <a:t>: Clarify that the in-person meetings are not for revisiting session content but for community building, reflecting on experiences, and discussing insights with other participants who are trying to successfully navigate coparenting.</a:t>
            </a:r>
          </a:p>
          <a:p>
            <a:pPr lvl="1"/>
            <a:endParaRPr lang="en-US"/>
          </a:p>
          <a:p>
            <a:pPr lvl="1"/>
            <a:r>
              <a:rPr lang="en-US" b="1"/>
              <a:t>Preparation for Discussions</a:t>
            </a:r>
            <a:r>
              <a:rPr lang="en-US"/>
              <a:t>: Encourage participants to come to meetings prepared to share their thoughts and engage in discussions based on the content they've learned online.</a:t>
            </a:r>
          </a:p>
          <a:p>
            <a:endParaRPr lang="en-US"/>
          </a:p>
        </p:txBody>
      </p:sp>
      <p:sp>
        <p:nvSpPr>
          <p:cNvPr id="4" name="Slide Number Placeholder 3"/>
          <p:cNvSpPr>
            <a:spLocks noGrp="1"/>
          </p:cNvSpPr>
          <p:nvPr>
            <p:ph type="sldNum" sz="quarter" idx="5"/>
          </p:nvPr>
        </p:nvSpPr>
        <p:spPr/>
        <p:txBody>
          <a:bodyPr/>
          <a:lstStyle/>
          <a:p>
            <a:fld id="{AA796624-056C-4B51-AA09-AD77FFC9F12B}" type="slidenum">
              <a:rPr lang="en-US" smtClean="0"/>
              <a:t>6</a:t>
            </a:fld>
            <a:endParaRPr lang="en-US"/>
          </a:p>
        </p:txBody>
      </p:sp>
    </p:spTree>
    <p:extLst>
      <p:ext uri="{BB962C8B-B14F-4D97-AF65-F5344CB8AC3E}">
        <p14:creationId xmlns:p14="http://schemas.microsoft.com/office/powerpoint/2010/main" val="19465876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C1742-3692-08C8-FE3A-B6F0CC2BD4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FCD8E1-924D-2617-DD6E-AF99A57358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13587E-24C4-4989-2771-6FFF9E073D1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Closing: </a:t>
            </a:r>
            <a:r>
              <a:rPr lang="en-US"/>
              <a:t>Thank participants for their time and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Questions: </a:t>
            </a:r>
            <a:r>
              <a:rPr lang="en-US"/>
              <a:t>Ask if there are any questions. (If someone needs personal assistance, ask them to speak with you individually after the group is dismissed).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Meeting 2: </a:t>
            </a:r>
            <a:r>
              <a:rPr lang="en-US" b="0"/>
              <a:t>Remind participants of the date/time/location of the next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1"/>
              <a:t>Homework: </a:t>
            </a:r>
            <a:r>
              <a:rPr lang="en-US" b="0"/>
              <a:t>Remind participants to complete the homework.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r>
              <a:rPr lang="en-US" b="1"/>
              <a:t>Adjourn: </a:t>
            </a:r>
            <a:r>
              <a:rPr lang="en-US" b="0"/>
              <a:t>Say goodbye to participants. </a:t>
            </a:r>
          </a:p>
          <a:p>
            <a:endParaRPr lang="en-US" b="0"/>
          </a:p>
          <a:p>
            <a:endParaRPr lang="en-US" b="0"/>
          </a:p>
          <a:p>
            <a:endParaRPr lang="en-US" b="0"/>
          </a:p>
        </p:txBody>
      </p:sp>
      <p:sp>
        <p:nvSpPr>
          <p:cNvPr id="4" name="Slide Number Placeholder 3">
            <a:extLst>
              <a:ext uri="{FF2B5EF4-FFF2-40B4-BE49-F238E27FC236}">
                <a16:creationId xmlns:a16="http://schemas.microsoft.com/office/drawing/2014/main" id="{2F0C6479-8BB2-73BE-1200-0A38A603945A}"/>
              </a:ext>
            </a:extLst>
          </p:cNvPr>
          <p:cNvSpPr>
            <a:spLocks noGrp="1"/>
          </p:cNvSpPr>
          <p:nvPr>
            <p:ph type="sldNum" sz="quarter" idx="5"/>
          </p:nvPr>
        </p:nvSpPr>
        <p:spPr/>
        <p:txBody>
          <a:bodyPr/>
          <a:lstStyle/>
          <a:p>
            <a:fld id="{AA796624-056C-4B51-AA09-AD77FFC9F12B}" type="slidenum">
              <a:rPr lang="en-US" smtClean="0"/>
              <a:t>60</a:t>
            </a:fld>
            <a:endParaRPr lang="en-US"/>
          </a:p>
        </p:txBody>
      </p:sp>
    </p:spTree>
    <p:extLst>
      <p:ext uri="{BB962C8B-B14F-4D97-AF65-F5344CB8AC3E}">
        <p14:creationId xmlns:p14="http://schemas.microsoft.com/office/powerpoint/2010/main" val="23687027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A9166-D63A-9763-E0FD-AFD7A789D2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E9BE5C-19A8-F142-5B0A-449757B27E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298A30-E5CC-DEDD-9277-9A4A4B2ED76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6C1BE4D-433E-2D1C-6A8F-3F8352B92971}"/>
              </a:ext>
            </a:extLst>
          </p:cNvPr>
          <p:cNvSpPr>
            <a:spLocks noGrp="1"/>
          </p:cNvSpPr>
          <p:nvPr>
            <p:ph type="sldNum" sz="quarter" idx="5"/>
          </p:nvPr>
        </p:nvSpPr>
        <p:spPr/>
        <p:txBody>
          <a:bodyPr/>
          <a:lstStyle/>
          <a:p>
            <a:fld id="{AA796624-056C-4B51-AA09-AD77FFC9F12B}" type="slidenum">
              <a:rPr lang="en-US" smtClean="0"/>
              <a:t>61</a:t>
            </a:fld>
            <a:endParaRPr lang="en-US"/>
          </a:p>
        </p:txBody>
      </p:sp>
    </p:spTree>
    <p:extLst>
      <p:ext uri="{BB962C8B-B14F-4D97-AF65-F5344CB8AC3E}">
        <p14:creationId xmlns:p14="http://schemas.microsoft.com/office/powerpoint/2010/main" val="40713446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Choose one bullet point to display (the first bullet point is for in-person, the second is for virtual). </a:t>
            </a:r>
          </a:p>
          <a:p>
            <a:endParaRPr lang="en-US"/>
          </a:p>
          <a:p>
            <a:r>
              <a:rPr lang="en-US"/>
              <a:t>If in-person, greet participants as they come in the door and help them find a seat. </a:t>
            </a:r>
          </a:p>
          <a:p>
            <a:endParaRPr lang="en-US"/>
          </a:p>
          <a:p>
            <a:r>
              <a:rPr lang="en-US"/>
              <a:t>If virtual, give participants a heads up when you will be starting. For example, </a:t>
            </a:r>
            <a:r>
              <a:rPr lang="en-US" i="1"/>
              <a:t>“Hi everyone, we will be starting in about one minute.”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0221F-3728-44D3-A278-8B74EC70D4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0840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A6133-2FCF-80FE-B77B-3CF9273F5E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F9381C-6386-CC00-A6A9-61F07D3C53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94BA2F-8087-9D73-8D69-24541550B2C8}"/>
              </a:ext>
            </a:extLst>
          </p:cNvPr>
          <p:cNvSpPr>
            <a:spLocks noGrp="1"/>
          </p:cNvSpPr>
          <p:nvPr>
            <p:ph type="body" idx="1"/>
          </p:nvPr>
        </p:nvSpPr>
        <p:spPr/>
        <p:txBody>
          <a:bodyPr/>
          <a:lstStyle/>
          <a:p>
            <a:pPr>
              <a:defRPr/>
            </a:pPr>
            <a:r>
              <a:rPr lang="en-US"/>
              <a:t>Example language: </a:t>
            </a:r>
            <a:r>
              <a:rPr lang="en-US" i="1"/>
              <a:t>Welcome back, everyone! We're glad to see you for our third and final meeting.</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*Optional Sections</a:t>
            </a:r>
            <a:r>
              <a:rPr lang="en-US"/>
              <a:t>: Please note that the conversation starters are optional. If you prefer to skip these, simply remove the first bullet point from this slide and proceed to the next relevant slide in the deck.</a:t>
            </a:r>
          </a:p>
          <a:p>
            <a:endParaRPr lang="en-US"/>
          </a:p>
          <a:p>
            <a:pPr>
              <a:buFont typeface="Arial" panose="020B0604020202020204" pitchFamily="34" charset="0"/>
              <a:buChar char="•"/>
            </a:pPr>
            <a:r>
              <a:rPr lang="en-US"/>
              <a:t>Example language if omitting: </a:t>
            </a:r>
            <a:r>
              <a:rPr lang="en-US" i="1"/>
              <a:t>We'll dive straight into discussing the key questions from our last session’s homework. </a:t>
            </a:r>
            <a:r>
              <a:rPr lang="en-US" sz="1800" b="0" i="1" u="none" strike="noStrike">
                <a:solidFill>
                  <a:srgbClr val="000000"/>
                </a:solidFill>
                <a:effectLst/>
                <a:latin typeface="Aptos" panose="020B0004020202020204" pitchFamily="34" charset="0"/>
              </a:rPr>
              <a:t>We’ll wrap up with a discussion on additional Thrive programs that may interest you</a:t>
            </a:r>
            <a:endParaRPr lang="en-US"/>
          </a:p>
          <a:p>
            <a:pPr>
              <a:buFont typeface="Arial" panose="020B0604020202020204" pitchFamily="34" charset="0"/>
              <a:buChar char="•"/>
            </a:pPr>
            <a:r>
              <a:rPr lang="en-US"/>
              <a:t>Example language if not omitting:</a:t>
            </a:r>
          </a:p>
          <a:p>
            <a:pPr>
              <a:buFont typeface="Arial" panose="020B0604020202020204" pitchFamily="34" charset="0"/>
              <a:buChar char="•"/>
            </a:pPr>
            <a:endParaRPr lang="en-US"/>
          </a:p>
          <a:p>
            <a:pPr>
              <a:buFont typeface="Arial" panose="020B0604020202020204" pitchFamily="34" charset="0"/>
              <a:buChar char="•"/>
            </a:pPr>
            <a:r>
              <a:rPr lang="en-US"/>
              <a:t> </a:t>
            </a:r>
            <a:r>
              <a:rPr lang="en-US" b="1"/>
              <a:t>Conversation Starters</a:t>
            </a:r>
            <a:r>
              <a:rPr lang="en-US"/>
              <a:t>: </a:t>
            </a:r>
            <a:r>
              <a:rPr lang="en-US" i="1"/>
              <a:t>We’ll get started with a quick question to get us all engaged and sharing.</a:t>
            </a:r>
          </a:p>
          <a:p>
            <a:pPr>
              <a:buFont typeface="Arial" panose="020B0604020202020204" pitchFamily="34" charset="0"/>
              <a:buNone/>
            </a:pPr>
            <a:endParaRPr lang="en-US"/>
          </a:p>
          <a:p>
            <a:pPr>
              <a:buFont typeface="Arial" panose="020B0604020202020204" pitchFamily="34" charset="0"/>
              <a:buChar char="•"/>
            </a:pPr>
            <a:r>
              <a:rPr lang="en-US" b="1"/>
              <a:t>Review of Ground Rules</a:t>
            </a:r>
            <a:r>
              <a:rPr lang="en-US"/>
              <a:t>: </a:t>
            </a:r>
            <a:r>
              <a:rPr lang="en-US" i="1"/>
              <a:t>A brief reminder of our ground rules to ensure our discussions remain respectful and productive.</a:t>
            </a:r>
          </a:p>
          <a:p>
            <a:pPr>
              <a:buFont typeface="Arial" panose="020B0604020202020204" pitchFamily="34" charset="0"/>
              <a:buNone/>
            </a:pPr>
            <a:endParaRPr lang="en-US"/>
          </a:p>
          <a:p>
            <a:pPr>
              <a:buFont typeface="Arial" panose="020B0604020202020204" pitchFamily="34" charset="0"/>
              <a:buChar char="•"/>
            </a:pPr>
            <a:r>
              <a:rPr lang="en-US" b="1"/>
              <a:t>Discussion and Homework</a:t>
            </a:r>
            <a:r>
              <a:rPr lang="en-US"/>
              <a:t>: </a:t>
            </a:r>
            <a:r>
              <a:rPr lang="en-US" i="1"/>
              <a:t>After our initial activities, we will discuss the workbook questions based on your experiences with the last set of homework followed by an explanation of the homework for our next meeting. Let’s get started! </a:t>
            </a:r>
          </a:p>
          <a:p>
            <a:pPr>
              <a:buFont typeface="Arial" panose="020B0604020202020204" pitchFamily="34" charset="0"/>
              <a:buChar char="•"/>
            </a:pPr>
            <a:endParaRPr lang="en-US" i="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a:buFont typeface="Arial" panose="020B0604020202020204" pitchFamily="34" charset="0"/>
              <a:buChar char="•"/>
            </a:pPr>
            <a:endParaRPr lang="en-US"/>
          </a:p>
          <a:p>
            <a:pPr lvl="1"/>
            <a:endParaRPr lang="en-US"/>
          </a:p>
          <a:p>
            <a:pPr lvl="1"/>
            <a:endParaRPr lang="en-US"/>
          </a:p>
          <a:p>
            <a:endParaRPr lang="en-US"/>
          </a:p>
        </p:txBody>
      </p:sp>
      <p:sp>
        <p:nvSpPr>
          <p:cNvPr id="4" name="Slide Number Placeholder 3">
            <a:extLst>
              <a:ext uri="{FF2B5EF4-FFF2-40B4-BE49-F238E27FC236}">
                <a16:creationId xmlns:a16="http://schemas.microsoft.com/office/drawing/2014/main" id="{43CDDED1-EA95-E3E1-2DF6-32A862DE21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623800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8106B-89C3-ACC6-5A63-464B63A72D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BA3598-AC4E-4F98-D481-9CE9D3B382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CFD2D4-ED2A-258D-3ED0-DD65F8C3C80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Example language: </a:t>
            </a:r>
            <a:r>
              <a:rPr lang="en-US" i="1"/>
              <a:t>"Let's open our session with a fun question that will give us all a chance to share something about ourselves. Review the list of questions provided on the slide. Select one question that resonates with you, or that you feel comfortable sharing. This activity is designed to ease us into the meeting and build a friendly, open atmosphere.</a:t>
            </a:r>
          </a:p>
          <a:p>
            <a:endParaRPr lang="en-US"/>
          </a:p>
        </p:txBody>
      </p:sp>
      <p:sp>
        <p:nvSpPr>
          <p:cNvPr id="4" name="Slide Number Placeholder 3">
            <a:extLst>
              <a:ext uri="{FF2B5EF4-FFF2-40B4-BE49-F238E27FC236}">
                <a16:creationId xmlns:a16="http://schemas.microsoft.com/office/drawing/2014/main" id="{A2645E65-9972-F20B-B3DC-B81EDFC2A36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150295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C8BCB-1ACC-4718-A565-63FB999369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7537C8-6E6F-5F45-0B94-E9DFFAD3D1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2156B5-2F1F-4F19-7443-0B0CFDB8D0F8}"/>
              </a:ext>
            </a:extLst>
          </p:cNvPr>
          <p:cNvSpPr>
            <a:spLocks noGrp="1"/>
          </p:cNvSpPr>
          <p:nvPr>
            <p:ph type="body" idx="1"/>
          </p:nvPr>
        </p:nvSpPr>
        <p:spPr/>
        <p:txBody>
          <a:bodyPr/>
          <a:lstStyle/>
          <a:p>
            <a:pPr>
              <a:buFont typeface="Arial" panose="020B0604020202020204" pitchFamily="34" charset="0"/>
              <a:buChar char="•"/>
            </a:pPr>
            <a:r>
              <a:rPr lang="en-US" b="1"/>
              <a:t>Introduction of Ground Rules</a:t>
            </a:r>
            <a:r>
              <a:rPr lang="en-US"/>
              <a:t>: Start by stating some basic ground rules to create a supportive environment where families feel safe to share their parenting experiences.</a:t>
            </a:r>
          </a:p>
          <a:p>
            <a:pPr>
              <a:buFont typeface="Arial" panose="020B0604020202020204" pitchFamily="34" charset="0"/>
              <a:buChar char="•"/>
            </a:pPr>
            <a:endParaRPr lang="en-US"/>
          </a:p>
          <a:p>
            <a:pPr>
              <a:buFont typeface="Arial" panose="020B0604020202020204" pitchFamily="34" charset="0"/>
              <a:buChar char="•"/>
            </a:pPr>
            <a:r>
              <a:rPr lang="en-US" b="1"/>
              <a:t>Basic Ground Rules</a:t>
            </a:r>
            <a:r>
              <a:rPr lang="en-US"/>
              <a:t>: </a:t>
            </a:r>
          </a:p>
          <a:p>
            <a:pPr lvl="1">
              <a:buFont typeface="Arial" panose="020B0604020202020204" pitchFamily="34" charset="0"/>
              <a:buChar char="•"/>
            </a:pPr>
            <a:r>
              <a:rPr lang="en-US"/>
              <a:t>Always start and end sessions on time.</a:t>
            </a:r>
          </a:p>
          <a:p>
            <a:pPr lvl="1">
              <a:buFont typeface="Arial" panose="020B0604020202020204" pitchFamily="34" charset="0"/>
              <a:buChar char="•"/>
            </a:pPr>
            <a:r>
              <a:rPr lang="en-US"/>
              <a:t>Cell phones should be on vibrate; members can quietly excuse themselves if a call must be taken.</a:t>
            </a:r>
          </a:p>
          <a:p>
            <a:pPr lvl="1">
              <a:buFont typeface="Arial" panose="020B0604020202020204" pitchFamily="34" charset="0"/>
              <a:buChar char="•"/>
            </a:pPr>
            <a:r>
              <a:rPr lang="en-US"/>
              <a:t>In virtual sessions, participants should mute themself when taking calls outside the session.</a:t>
            </a:r>
          </a:p>
          <a:p>
            <a:pPr lvl="1">
              <a:buFont typeface="Arial" panose="020B0604020202020204" pitchFamily="34" charset="0"/>
              <a:buNone/>
            </a:pPr>
            <a:endParaRPr lang="en-US"/>
          </a:p>
          <a:p>
            <a:pPr>
              <a:buFont typeface="Arial" panose="020B0604020202020204" pitchFamily="34" charset="0"/>
              <a:buChar char="•"/>
            </a:pPr>
            <a:r>
              <a:rPr lang="en-US" b="1"/>
              <a:t>Developing Group-Specific Rules</a:t>
            </a:r>
            <a:r>
              <a:rPr lang="en-US"/>
              <a:t>:</a:t>
            </a:r>
          </a:p>
          <a:p>
            <a:pPr lvl="1">
              <a:buFont typeface="Arial" panose="020B0604020202020204" pitchFamily="34" charset="0"/>
              <a:buChar char="•"/>
            </a:pPr>
            <a:r>
              <a:rPr lang="en-US"/>
              <a:t>Discuss and agree on additional rules as a group, such as:</a:t>
            </a:r>
          </a:p>
          <a:p>
            <a:pPr lvl="1">
              <a:buFont typeface="Arial" panose="020B0604020202020204" pitchFamily="34" charset="0"/>
              <a:buChar char="•"/>
            </a:pPr>
            <a:r>
              <a:rPr lang="en-US"/>
              <a:t>Avoid judgment regarding other participants' parenting practices or knowledge gaps.</a:t>
            </a:r>
          </a:p>
          <a:p>
            <a:pPr lvl="1">
              <a:buFont typeface="Arial" panose="020B0604020202020204" pitchFamily="34" charset="0"/>
              <a:buChar char="•"/>
            </a:pPr>
            <a:r>
              <a:rPr lang="en-US"/>
              <a:t>Ensure one person speaks at a time to maintain order and clarity.</a:t>
            </a:r>
          </a:p>
          <a:p>
            <a:pPr lvl="1">
              <a:buFont typeface="Arial" panose="020B0604020202020204" pitchFamily="34" charset="0"/>
              <a:buChar char="•"/>
            </a:pPr>
            <a:r>
              <a:rPr lang="en-US"/>
              <a:t>Assume positive intent in all interactions to foster a positive atmosphere.</a:t>
            </a:r>
          </a:p>
          <a:p>
            <a:pPr lvl="1">
              <a:buFont typeface="Arial" panose="020B0604020202020204" pitchFamily="34" charset="0"/>
              <a:buChar char="•"/>
            </a:pPr>
            <a:endParaRPr lang="en-US"/>
          </a:p>
          <a:p>
            <a:pPr>
              <a:buFont typeface="Arial" panose="020B0604020202020204" pitchFamily="34" charset="0"/>
              <a:buChar char="•"/>
            </a:pPr>
            <a:r>
              <a:rPr lang="en-US" b="1"/>
              <a:t>Confidentiality Discussion</a:t>
            </a:r>
            <a:r>
              <a:rPr lang="en-US"/>
              <a:t>: Use this time to reinforce the importance of confidentiality, outlining your organization’s specific confidentiality clauses regarding statements related to abuse or neglect mandated reporting..</a:t>
            </a:r>
          </a:p>
          <a:p>
            <a:endParaRPr lang="en-US"/>
          </a:p>
          <a:p>
            <a:endParaRPr lang="en-US"/>
          </a:p>
          <a:p>
            <a:r>
              <a:rPr lang="en-US" u="sng"/>
              <a:t>Example language:</a:t>
            </a:r>
          </a:p>
          <a:p>
            <a:endParaRPr lang="en-US"/>
          </a:p>
          <a:p>
            <a:r>
              <a:rPr lang="en-US" i="1"/>
              <a:t>As we begin, it's crucial to emphasize the importance of confidentiality within our group. We need to agree to keep all shared information within these sessions, including personal stories and sensitive details. This ensures a safe space where everyone feels comfortable sharing their experiences. Please remember that details shared by participants are given in trust and should be treated with respect and discretion.</a:t>
            </a:r>
          </a:p>
          <a:p>
            <a:endParaRPr lang="en-US" i="1"/>
          </a:p>
          <a:p>
            <a:r>
              <a:rPr lang="en-US" i="1"/>
              <a:t>Additionally, it’s important to note our mandated reporting clause for suspected abuse or neglect:</a:t>
            </a:r>
          </a:p>
          <a:p>
            <a:endParaRPr lang="en-US" i="1"/>
          </a:p>
          <a:p>
            <a:pPr lvl="1">
              <a:buFont typeface="Arial" panose="020B0604020202020204" pitchFamily="34" charset="0"/>
              <a:buChar char="•"/>
            </a:pPr>
            <a:r>
              <a:rPr lang="en-US" b="1" i="1"/>
              <a:t>Legal Obligation</a:t>
            </a:r>
            <a:r>
              <a:rPr lang="en-US" i="1"/>
              <a:t>: Our staff and facilitators are legally required to report any suspicions of child abuse or neglect.</a:t>
            </a:r>
          </a:p>
          <a:p>
            <a:pPr lvl="1">
              <a:buFont typeface="Arial" panose="020B0604020202020204" pitchFamily="34" charset="0"/>
              <a:buChar char="•"/>
            </a:pPr>
            <a:r>
              <a:rPr lang="en-US" b="1" i="1"/>
              <a:t>Scope of Reporting</a:t>
            </a:r>
            <a:r>
              <a:rPr lang="en-US" i="1"/>
              <a:t>: We must report any signs of potential harm to a child or vulnerable adult that arise during our sessions.</a:t>
            </a:r>
          </a:p>
          <a:p>
            <a:pPr lvl="1">
              <a:buFont typeface="Arial" panose="020B0604020202020204" pitchFamily="34" charset="0"/>
              <a:buChar char="•"/>
            </a:pPr>
            <a:r>
              <a:rPr lang="en-US" b="1" i="1"/>
              <a:t>Procedure for Reporting</a:t>
            </a:r>
            <a:r>
              <a:rPr lang="en-US" i="1"/>
              <a:t>: We handle these situations sensitively, informing involved individuals about necessary actions, unless it poses further risk.</a:t>
            </a:r>
          </a:p>
          <a:p>
            <a:pPr lvl="1">
              <a:buFont typeface="Arial" panose="020B0604020202020204" pitchFamily="34" charset="0"/>
              <a:buChar char="•"/>
            </a:pPr>
            <a:r>
              <a:rPr lang="en-US" b="1" i="1"/>
              <a:t>Support for Affected Individuals</a:t>
            </a:r>
            <a:r>
              <a:rPr lang="en-US" i="1"/>
              <a:t>: We provide support and resources to help those involved in a reporting situation.</a:t>
            </a:r>
          </a:p>
          <a:p>
            <a:endParaRPr lang="en-US" i="1"/>
          </a:p>
          <a:p>
            <a:r>
              <a:rPr lang="en-US" i="1"/>
              <a:t>Our primary concern is the safety and well-being of all individuals. If you have any questions or concerns about this policy, feel free to discuss them privately with me.</a:t>
            </a:r>
          </a:p>
          <a:p>
            <a:endParaRPr lang="en-US"/>
          </a:p>
        </p:txBody>
      </p:sp>
      <p:sp>
        <p:nvSpPr>
          <p:cNvPr id="4" name="Slide Number Placeholder 3">
            <a:extLst>
              <a:ext uri="{FF2B5EF4-FFF2-40B4-BE49-F238E27FC236}">
                <a16:creationId xmlns:a16="http://schemas.microsoft.com/office/drawing/2014/main" id="{E84D8A62-1D20-C6C3-F405-C64CB2CE749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028169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5E860-82CB-E93D-0D81-4B168F1378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48943B-FFE8-1F74-6044-E2AFCFAFA4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73C17C-1255-ECC0-168F-446BBD466770}"/>
              </a:ext>
            </a:extLst>
          </p:cNvPr>
          <p:cNvSpPr>
            <a:spLocks noGrp="1"/>
          </p:cNvSpPr>
          <p:nvPr>
            <p:ph type="body" idx="1"/>
          </p:nvPr>
        </p:nvSpPr>
        <p:spPr/>
        <p:txBody>
          <a:bodyPr/>
          <a:lstStyle/>
          <a:p>
            <a:r>
              <a:rPr lang="en-US" b="1" i="1"/>
              <a:t>Review this section of the module with the participants by offering the  following information: </a:t>
            </a:r>
          </a:p>
          <a:p>
            <a:endParaRPr lang="en-US" b="1" i="1"/>
          </a:p>
          <a:p>
            <a:r>
              <a:rPr lang="en-US"/>
              <a:t>• Session 3 focused on the importance of a united team approach to coparenting. If coparents engage in positive overt and covert coparenting behaviors, they can help their child develop a harmonious perspective regarding their family. Based on your child’s developmental age, you reflected on a list of positive and negative coparenting behaviors and assessed how frequently you engage in harmony-promoting coparenting behaviors. </a:t>
            </a:r>
          </a:p>
          <a:p>
            <a:endParaRPr lang="en-US"/>
          </a:p>
          <a:p>
            <a:r>
              <a:rPr lang="en-US" b="1" i="1"/>
              <a:t>Generate discussion among participants using all, or some, of the  following questions: </a:t>
            </a:r>
          </a:p>
          <a:p>
            <a:endParaRPr lang="en-US" b="1" i="1"/>
          </a:p>
          <a:p>
            <a:pPr marL="171450" indent="-171450">
              <a:buFont typeface="Arial" panose="020B0604020202020204" pitchFamily="34" charset="0"/>
              <a:buChar char="•"/>
            </a:pPr>
            <a:r>
              <a:rPr lang="en-US"/>
              <a:t>What coparenting behaviors do you and your coparent engage in that you feel proud of or feel will benefit your children?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When you graded yourself on your promotion of coparenting harmony, what did you learn about your most frequent parenting behaviors?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What affirmative, positive strategies do you now plan to engage in when your family is together to create a more harmonious atmosphere for your child?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What are some of the positive statements you identified to say about your family and your coparent when you are alone with your child to create a positive family image for your child?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How could you affirm your coparent’s importance to you and your child? </a:t>
            </a:r>
          </a:p>
          <a:p>
            <a:pPr marL="171450" indent="-171450">
              <a:buFont typeface="Arial" panose="020B0604020202020204" pitchFamily="34" charset="0"/>
              <a:buChar char="•"/>
            </a:pPr>
            <a:endParaRPr lang="en-US" b="1" i="1"/>
          </a:p>
          <a:p>
            <a:pPr marL="0" indent="0">
              <a:buFont typeface="Arial" panose="020B0604020202020204" pitchFamily="34" charset="0"/>
              <a:buNone/>
            </a:pPr>
            <a:r>
              <a:rPr lang="en-US" b="1" i="1"/>
              <a:t>[Seek responses from participants that reflect valuing the coparent’s parenting opinions and engaging them in making suggestions for child-related difficulties.]</a:t>
            </a:r>
          </a:p>
          <a:p>
            <a:pPr marL="0" indent="0">
              <a:buFont typeface="Arial" panose="020B0604020202020204" pitchFamily="34" charset="0"/>
              <a:buNone/>
            </a:pPr>
            <a:endParaRPr lang="en-US" b="1" i="1"/>
          </a:p>
          <a:p>
            <a:pPr marL="0" indent="0">
              <a:buFont typeface="Arial" panose="020B0604020202020204" pitchFamily="34" charset="0"/>
              <a:buNone/>
            </a:pPr>
            <a:r>
              <a:rPr lang="en-US" b="1" i="1"/>
              <a:t>**Facilitator Tip:</a:t>
            </a:r>
          </a:p>
          <a:p>
            <a:pPr marL="0" indent="0">
              <a:buFont typeface="Arial" panose="020B0604020202020204" pitchFamily="34" charset="0"/>
              <a:buNone/>
            </a:pPr>
            <a:endParaRPr lang="en-US" b="1" i="1"/>
          </a:p>
          <a:p>
            <a:pPr marL="0" indent="0">
              <a:buFont typeface="Arial" panose="020B0604020202020204" pitchFamily="34" charset="0"/>
              <a:buNone/>
            </a:pPr>
            <a:r>
              <a:rPr lang="en-US" b="1" i="0"/>
              <a:t>Definitions are listed below for your reference: </a:t>
            </a:r>
          </a:p>
          <a:p>
            <a:pPr marL="0" indent="0">
              <a:buFont typeface="Arial" panose="020B0604020202020204" pitchFamily="34" charset="0"/>
              <a:buNone/>
            </a:pPr>
            <a:endParaRPr lang="en-US" b="1" i="0"/>
          </a:p>
          <a:p>
            <a:pPr marL="0" indent="0">
              <a:buFont typeface="Arial" panose="020B0604020202020204" pitchFamily="34" charset="0"/>
              <a:buNone/>
            </a:pPr>
            <a:r>
              <a:rPr lang="en-US" b="0" i="0"/>
              <a:t>• Overt coparenting behaviors are behaviors that are explicit and observable. They can be positive, such as active facilitation and cooperation between coparents, or they can be negative, such as coparenting conflict aired in front of a child. </a:t>
            </a:r>
          </a:p>
          <a:p>
            <a:pPr marL="0" indent="0">
              <a:buFont typeface="Arial" panose="020B0604020202020204" pitchFamily="34" charset="0"/>
              <a:buNone/>
            </a:pPr>
            <a:endParaRPr lang="en-US" b="0" i="0"/>
          </a:p>
          <a:p>
            <a:pPr marL="0" indent="0">
              <a:buFont typeface="Arial" panose="020B0604020202020204" pitchFamily="34" charset="0"/>
              <a:buNone/>
            </a:pPr>
            <a:r>
              <a:rPr lang="en-US" b="0" i="0"/>
              <a:t>• Covert coparenting behaviors involve comments a parent makes to their child while a coparenting partner is absent. These comments may be affirmations or compliments that create positive images and feelings for a child, or they may be harmful, critical comments that evoke a child’s negative perceptions and feelings about the family. Even more subtle is a caregiver’s covert act of simply not focusing on the absent parent or not affirming them when alone with the child.</a:t>
            </a:r>
          </a:p>
        </p:txBody>
      </p:sp>
      <p:sp>
        <p:nvSpPr>
          <p:cNvPr id="4" name="Slide Number Placeholder 3">
            <a:extLst>
              <a:ext uri="{FF2B5EF4-FFF2-40B4-BE49-F238E27FC236}">
                <a16:creationId xmlns:a16="http://schemas.microsoft.com/office/drawing/2014/main" id="{1E884E6A-4E11-4032-22C0-ACA7AFB535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8116955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9E4AF-3F7A-0F2B-27DC-142347C56F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6392BF-F18B-5197-B8F3-C4D6F6E21C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28E8C2-067C-61AE-4B93-F4BBEA9A64BB}"/>
              </a:ext>
            </a:extLst>
          </p:cNvPr>
          <p:cNvSpPr>
            <a:spLocks noGrp="1"/>
          </p:cNvSpPr>
          <p:nvPr>
            <p:ph type="body" idx="1"/>
          </p:nvPr>
        </p:nvSpPr>
        <p:spPr/>
        <p:txBody>
          <a:bodyPr/>
          <a:lstStyle/>
          <a:p>
            <a:r>
              <a:rPr lang="en-US" b="1" i="1"/>
              <a:t>Review this section of the module with the participants by offering the  following information: </a:t>
            </a:r>
          </a:p>
          <a:p>
            <a:endParaRPr lang="en-US" b="1" i="1"/>
          </a:p>
          <a:p>
            <a:r>
              <a:rPr lang="en-US"/>
              <a:t>• In Session 3, you were introduced to a Coparenting Plan, which includes actionable steps to promote harmony and support, such as the following: </a:t>
            </a:r>
          </a:p>
          <a:p>
            <a:endParaRPr lang="en-US"/>
          </a:p>
          <a:p>
            <a:pPr marL="628650" lvl="1" indent="-171450">
              <a:buFont typeface="Arial" panose="020B0604020202020204" pitchFamily="34" charset="0"/>
              <a:buChar char="•"/>
            </a:pPr>
            <a:r>
              <a:rPr lang="en-US"/>
              <a:t>actively cooperating as coparents</a:t>
            </a:r>
          </a:p>
          <a:p>
            <a:pPr marL="628650" lvl="1" indent="-171450">
              <a:buFont typeface="Arial" panose="020B0604020202020204" pitchFamily="34" charset="0"/>
              <a:buChar char="•"/>
            </a:pPr>
            <a:r>
              <a:rPr lang="en-US"/>
              <a:t>expressing high levels of warmth,</a:t>
            </a:r>
          </a:p>
          <a:p>
            <a:pPr marL="628650" lvl="1" indent="-171450">
              <a:buFont typeface="Arial" panose="020B0604020202020204" pitchFamily="34" charset="0"/>
              <a:buChar char="•"/>
            </a:pPr>
            <a:r>
              <a:rPr lang="en-US"/>
              <a:t>making positive and complimentary remarks</a:t>
            </a:r>
          </a:p>
          <a:p>
            <a:pPr marL="628650" lvl="1" indent="-171450">
              <a:buFont typeface="Arial" panose="020B0604020202020204" pitchFamily="34" charset="0"/>
              <a:buChar char="•"/>
            </a:pPr>
            <a:r>
              <a:rPr lang="en-US"/>
              <a:t>being present and engaged with your child.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A Coparenting Plan also addresses unsupportive coparenting behaviors to limit the following: </a:t>
            </a:r>
          </a:p>
          <a:p>
            <a:pPr marL="171450" indent="-171450">
              <a:buFont typeface="Arial" panose="020B0604020202020204" pitchFamily="34" charset="0"/>
              <a:buChar char="•"/>
            </a:pPr>
            <a:endParaRPr lang="en-US"/>
          </a:p>
          <a:p>
            <a:pPr marL="628650" lvl="1" indent="-171450">
              <a:buFont typeface="Arial" panose="020B0604020202020204" pitchFamily="34" charset="0"/>
              <a:buChar char="•"/>
            </a:pPr>
            <a:r>
              <a:rPr lang="en-US"/>
              <a:t>competing for a child’s attention</a:t>
            </a:r>
          </a:p>
          <a:p>
            <a:pPr marL="628650" lvl="1" indent="-171450">
              <a:buFont typeface="Arial" panose="020B0604020202020204" pitchFamily="34" charset="0"/>
              <a:buChar char="•"/>
            </a:pPr>
            <a:r>
              <a:rPr lang="en-US"/>
              <a:t>contradicting or critiquing a coparent</a:t>
            </a:r>
          </a:p>
          <a:p>
            <a:pPr marL="628650" lvl="1" indent="-171450">
              <a:buFont typeface="Arial" panose="020B0604020202020204" pitchFamily="34" charset="0"/>
              <a:buChar char="•"/>
            </a:pPr>
            <a:r>
              <a:rPr lang="en-US"/>
              <a:t>undoing or overriding limits or consequences a coparent has imposed on a child</a:t>
            </a:r>
          </a:p>
          <a:p>
            <a:pPr marL="628650" lvl="1" indent="-171450">
              <a:buFont typeface="Arial" panose="020B0604020202020204" pitchFamily="34" charset="0"/>
              <a:buChar char="•"/>
            </a:pPr>
            <a:r>
              <a:rPr lang="en-US"/>
              <a:t>disagreeing with a coparent when a child is present. </a:t>
            </a:r>
          </a:p>
          <a:p>
            <a:pPr marL="628650" lvl="1" indent="-171450">
              <a:buFont typeface="Arial" panose="020B0604020202020204" pitchFamily="34" charset="0"/>
              <a:buChar char="•"/>
            </a:pPr>
            <a:endParaRPr lang="en-US"/>
          </a:p>
          <a:p>
            <a:pPr marL="171450" lvl="0" indent="-171450">
              <a:buFont typeface="Arial" panose="020B0604020202020204" pitchFamily="34" charset="0"/>
              <a:buChar char="•"/>
            </a:pPr>
            <a:r>
              <a:rPr lang="en-US"/>
              <a:t>As you created your own Coparenting Plan, you were instructed to consider previously discussed goals and aspirations for parenting and your understanding of your and your coparent’s parenting strengths.</a:t>
            </a:r>
          </a:p>
          <a:p>
            <a:pPr marL="171450" lvl="0" indent="-171450">
              <a:buFont typeface="Arial" panose="020B0604020202020204" pitchFamily="34" charset="0"/>
              <a:buChar char="•"/>
            </a:pPr>
            <a:endParaRPr lang="en-US"/>
          </a:p>
          <a:p>
            <a:pPr marL="0" lvl="0" indent="0">
              <a:buFont typeface="Arial" panose="020B0604020202020204" pitchFamily="34" charset="0"/>
              <a:buNone/>
            </a:pPr>
            <a:r>
              <a:rPr lang="en-US" b="1" i="1"/>
              <a:t>Generate discussion among participants using some of the  following questions: </a:t>
            </a:r>
          </a:p>
          <a:p>
            <a:pPr marL="0" lvl="0" indent="0">
              <a:buFont typeface="Arial" panose="020B0604020202020204" pitchFamily="34" charset="0"/>
              <a:buNone/>
            </a:pPr>
            <a:endParaRPr lang="en-US" b="1" i="1"/>
          </a:p>
          <a:p>
            <a:pPr marL="171450" lvl="0" indent="-171450">
              <a:buFont typeface="Arial" panose="020B0604020202020204" pitchFamily="34" charset="0"/>
              <a:buChar char="•"/>
            </a:pPr>
            <a:r>
              <a:rPr lang="en-US"/>
              <a:t>What positive coparenting behaviors did you decide to practice more frequently? </a:t>
            </a:r>
          </a:p>
          <a:p>
            <a:pPr marL="171450" lvl="0" indent="-171450">
              <a:buFont typeface="Arial" panose="020B0604020202020204" pitchFamily="34" charset="0"/>
              <a:buChar char="•"/>
            </a:pPr>
            <a:endParaRPr lang="en-US"/>
          </a:p>
          <a:p>
            <a:pPr marL="171450" lvl="0" indent="-171450">
              <a:buFont typeface="Arial" panose="020B0604020202020204" pitchFamily="34" charset="0"/>
              <a:buChar char="•"/>
            </a:pPr>
            <a:r>
              <a:rPr lang="en-US"/>
              <a:t>What coparenting behaviors have you decided to decrease? </a:t>
            </a:r>
          </a:p>
          <a:p>
            <a:pPr marL="171450" lvl="0" indent="-171450">
              <a:buFont typeface="Arial" panose="020B0604020202020204" pitchFamily="34" charset="0"/>
              <a:buChar char="•"/>
            </a:pPr>
            <a:endParaRPr lang="en-US"/>
          </a:p>
          <a:p>
            <a:pPr marL="171450" lvl="0" indent="-171450">
              <a:buFont typeface="Arial" panose="020B0604020202020204" pitchFamily="34" charset="0"/>
              <a:buChar char="•"/>
            </a:pPr>
            <a:r>
              <a:rPr lang="en-US"/>
              <a:t>What solutions did you identify for overcoming any obstacles in modifying your selected parenting behaviors? </a:t>
            </a:r>
          </a:p>
          <a:p>
            <a:pPr marL="171450" lvl="0" indent="-171450">
              <a:buFont typeface="Arial" panose="020B0604020202020204" pitchFamily="34" charset="0"/>
              <a:buChar char="•"/>
            </a:pPr>
            <a:endParaRPr lang="en-US"/>
          </a:p>
          <a:p>
            <a:pPr marL="171450" lvl="0" indent="-171450">
              <a:buFont typeface="Arial" panose="020B0604020202020204" pitchFamily="34" charset="0"/>
              <a:buChar char="•"/>
            </a:pPr>
            <a:r>
              <a:rPr lang="en-US"/>
              <a:t>Session 3 also encourages coparents to engage in self-care and partner-care. Are there any strategies you plan to adopt to support mental well-being, relationship quality, and enjoyment with your family members?</a:t>
            </a:r>
          </a:p>
          <a:p>
            <a:pPr marL="171450" lvl="0" indent="-171450">
              <a:buFont typeface="Arial" panose="020B0604020202020204" pitchFamily="34" charset="0"/>
              <a:buChar char="•"/>
            </a:pPr>
            <a:endParaRPr lang="en-US" b="1" i="1"/>
          </a:p>
          <a:p>
            <a:pPr marL="0" lvl="0" indent="0">
              <a:buFont typeface="Arial" panose="020B0604020202020204" pitchFamily="34" charset="0"/>
              <a:buNone/>
            </a:pPr>
            <a:r>
              <a:rPr lang="en-US" b="1" i="1"/>
              <a:t>Review the following information with participants: </a:t>
            </a:r>
          </a:p>
          <a:p>
            <a:pPr marL="0" lvl="0" indent="0">
              <a:buFont typeface="Arial" panose="020B0604020202020204" pitchFamily="34" charset="0"/>
              <a:buNone/>
            </a:pPr>
            <a:endParaRPr lang="en-US" b="1" i="1"/>
          </a:p>
          <a:p>
            <a:pPr marL="0" lvl="0" indent="0">
              <a:buFont typeface="Arial" panose="020B0604020202020204" pitchFamily="34" charset="0"/>
              <a:buNone/>
            </a:pPr>
            <a:r>
              <a:rPr lang="en-US"/>
              <a:t>• You may feel excited, or you may feel some anxiety about implementing your Coparenting Plan. It is normal for change to feel uncomfortable so start small and focus on only a few coparenting behavior changes at a time. This will help you be successful, and with time, you and your coparent can become a more united team!</a:t>
            </a:r>
          </a:p>
        </p:txBody>
      </p:sp>
      <p:sp>
        <p:nvSpPr>
          <p:cNvPr id="4" name="Slide Number Placeholder 3">
            <a:extLst>
              <a:ext uri="{FF2B5EF4-FFF2-40B4-BE49-F238E27FC236}">
                <a16:creationId xmlns:a16="http://schemas.microsoft.com/office/drawing/2014/main" id="{9EEE5DA9-54F2-64F6-B721-7A7E1DB9AB8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800479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98287-8A6A-3841-4977-ECAD55F79B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AB2BE6-0F1B-F7B9-E4EF-7C02225AFC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878179-AF95-2272-1E02-23F1A9B54125}"/>
              </a:ext>
            </a:extLst>
          </p:cNvPr>
          <p:cNvSpPr>
            <a:spLocks noGrp="1"/>
          </p:cNvSpPr>
          <p:nvPr>
            <p:ph type="body" idx="1"/>
          </p:nvPr>
        </p:nvSpPr>
        <p:spPr/>
        <p:txBody>
          <a:bodyPr/>
          <a:lstStyle/>
          <a:p>
            <a:r>
              <a:rPr lang="en-US" b="1" i="1"/>
              <a:t>Review this section of the module with the participants by offering the following information: </a:t>
            </a:r>
          </a:p>
          <a:p>
            <a:endParaRPr lang="en-US" b="1" i="1"/>
          </a:p>
          <a:p>
            <a:r>
              <a:rPr lang="en-US"/>
              <a:t>• Session 4 highlighted that coparenting relationships evolve over the course of a child’s development. Examples were shared for what coparenting might look like at different age ranges for a child. </a:t>
            </a:r>
          </a:p>
          <a:p>
            <a:endParaRPr lang="en-US"/>
          </a:p>
          <a:p>
            <a:pPr marL="628650" lvl="1" indent="-171450">
              <a:buFont typeface="Arial" panose="020B0604020202020204" pitchFamily="34" charset="0"/>
              <a:buChar char="•"/>
            </a:pPr>
            <a:r>
              <a:rPr lang="en-US"/>
              <a:t>As a child ages, their needs change and their abilities—verbal, motor, and cognitive skills—expand, so their communications and interactions with their parents change.</a:t>
            </a:r>
          </a:p>
          <a:p>
            <a:pPr marL="628650" lvl="1" indent="-171450">
              <a:buFont typeface="Arial" panose="020B0604020202020204" pitchFamily="34" charset="0"/>
              <a:buChar char="•"/>
            </a:pPr>
            <a:endParaRPr lang="en-US"/>
          </a:p>
          <a:p>
            <a:pPr marL="628650" lvl="1" indent="-171450">
              <a:buFont typeface="Arial" panose="020B0604020202020204" pitchFamily="34" charset="0"/>
              <a:buChar char="•"/>
            </a:pPr>
            <a:r>
              <a:rPr lang="en-US"/>
              <a:t>Coparents must adapt their supervision, nurturance, and discipline style based on their child’s increasing maturity and independence. </a:t>
            </a:r>
          </a:p>
          <a:p>
            <a:pPr marL="628650" lvl="1" indent="-171450">
              <a:buFont typeface="Arial" panose="020B0604020202020204" pitchFamily="34" charset="0"/>
              <a:buChar char="•"/>
            </a:pPr>
            <a:endParaRPr lang="en-US"/>
          </a:p>
          <a:p>
            <a:pPr marL="171450" lvl="0" indent="-171450">
              <a:buFont typeface="Arial" panose="020B0604020202020204" pitchFamily="34" charset="0"/>
              <a:buChar char="•"/>
            </a:pPr>
            <a:r>
              <a:rPr lang="en-US"/>
              <a:t>Therefore, over time, changes in your parent-child relationship will influence changes in your coparenting relationship! </a:t>
            </a:r>
          </a:p>
          <a:p>
            <a:pPr marL="171450" lvl="0" indent="-171450">
              <a:buFont typeface="Arial" panose="020B0604020202020204" pitchFamily="34" charset="0"/>
              <a:buChar char="•"/>
            </a:pPr>
            <a:endParaRPr lang="en-US"/>
          </a:p>
          <a:p>
            <a:pPr marL="0" lvl="0" indent="0">
              <a:buFont typeface="Arial" panose="020B0604020202020204" pitchFamily="34" charset="0"/>
              <a:buNone/>
            </a:pPr>
            <a:r>
              <a:rPr lang="en-US" b="1" i="1"/>
              <a:t>Generate discussion among participants using some of the  following questions: </a:t>
            </a:r>
          </a:p>
          <a:p>
            <a:pPr marL="0" lvl="0" indent="0">
              <a:buFont typeface="Arial" panose="020B0604020202020204" pitchFamily="34" charset="0"/>
              <a:buNone/>
            </a:pPr>
            <a:endParaRPr lang="en-US" b="1" i="1"/>
          </a:p>
          <a:p>
            <a:pPr marL="171450" lvl="0" indent="-171450">
              <a:buFont typeface="Arial" panose="020B0604020202020204" pitchFamily="34" charset="0"/>
              <a:buChar char="•"/>
            </a:pPr>
            <a:r>
              <a:rPr lang="en-US"/>
              <a:t>Consider the current age of your child. How have your responsibilities as a coparent changed in the last year or two? </a:t>
            </a:r>
          </a:p>
          <a:p>
            <a:pPr marL="171450" lvl="0" indent="-171450">
              <a:buFont typeface="Arial" panose="020B0604020202020204" pitchFamily="34" charset="0"/>
              <a:buChar char="•"/>
            </a:pPr>
            <a:endParaRPr lang="en-US"/>
          </a:p>
          <a:p>
            <a:pPr marL="171450" lvl="0" indent="-171450">
              <a:buFont typeface="Arial" panose="020B0604020202020204" pitchFamily="34" charset="0"/>
              <a:buChar char="•"/>
            </a:pPr>
            <a:r>
              <a:rPr lang="en-US"/>
              <a:t>In what ways has your parenting approach changed as your child has aged? </a:t>
            </a:r>
          </a:p>
          <a:p>
            <a:pPr marL="171450" lvl="0" indent="-171450">
              <a:buFont typeface="Arial" panose="020B0604020202020204" pitchFamily="34" charset="0"/>
              <a:buChar char="•"/>
            </a:pPr>
            <a:endParaRPr lang="en-US"/>
          </a:p>
          <a:p>
            <a:pPr marL="171450" lvl="0" indent="-171450">
              <a:buFont typeface="Arial" panose="020B0604020202020204" pitchFamily="34" charset="0"/>
              <a:buChar char="•"/>
            </a:pPr>
            <a:r>
              <a:rPr lang="en-US"/>
              <a:t>You were asked to imagine your child as an adult…. What about your coparenting teamwork would you like your child to remember from their childhood? </a:t>
            </a:r>
          </a:p>
          <a:p>
            <a:pPr marL="171450" lvl="0" indent="-171450">
              <a:buFont typeface="Arial" panose="020B0604020202020204" pitchFamily="34" charset="0"/>
              <a:buChar char="•"/>
            </a:pPr>
            <a:endParaRPr lang="en-US"/>
          </a:p>
          <a:p>
            <a:pPr marL="171450" lvl="0" indent="-171450">
              <a:buFont typeface="Arial" panose="020B0604020202020204" pitchFamily="34" charset="0"/>
              <a:buChar char="•"/>
            </a:pPr>
            <a:r>
              <a:rPr lang="en-US"/>
              <a:t>What childhood experiences or feelings do you hope your child will replicate with your grandchildren?</a:t>
            </a:r>
          </a:p>
        </p:txBody>
      </p:sp>
      <p:sp>
        <p:nvSpPr>
          <p:cNvPr id="4" name="Slide Number Placeholder 3">
            <a:extLst>
              <a:ext uri="{FF2B5EF4-FFF2-40B4-BE49-F238E27FC236}">
                <a16:creationId xmlns:a16="http://schemas.microsoft.com/office/drawing/2014/main" id="{37A4F665-860E-5847-70C7-572D35980A9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134363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610B2-583B-BD89-3971-31C893DCC6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54A674-00B1-5EBA-72F3-3CB860AE91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936638-BF93-5582-43D1-AB3643AD086F}"/>
              </a:ext>
            </a:extLst>
          </p:cNvPr>
          <p:cNvSpPr>
            <a:spLocks noGrp="1"/>
          </p:cNvSpPr>
          <p:nvPr>
            <p:ph type="body" idx="1"/>
          </p:nvPr>
        </p:nvSpPr>
        <p:spPr/>
        <p:txBody>
          <a:bodyPr/>
          <a:lstStyle/>
          <a:p>
            <a:r>
              <a:rPr lang="en-US" b="1" i="1"/>
              <a:t>Review the following information with participants: </a:t>
            </a:r>
          </a:p>
          <a:p>
            <a:endParaRPr lang="en-US" b="1" i="1"/>
          </a:p>
          <a:p>
            <a:r>
              <a:rPr lang="en-US"/>
              <a:t>• You are commended for completing the supplemental module and participating in this group program. Your participation reflects a commitment to learning and being the best coparent you can be! Remember, as your child ages, communication is key to building a coparenting relationship that is coordinated, cooperative, and united. Throughout your coparenting journey, continue to reflect and dialogue with your coparent, so you can focus on using positive parenting behaviors.</a:t>
            </a:r>
          </a:p>
          <a:p>
            <a:endParaRPr lang="en-US"/>
          </a:p>
          <a:p>
            <a:r>
              <a:rPr lang="en-US" b="1" i="1"/>
              <a:t>Tell participants you are wrapping up, and generate discussion among participants using all, or some, of the following questions: </a:t>
            </a:r>
          </a:p>
          <a:p>
            <a:endParaRPr lang="en-US" b="1" i="1"/>
          </a:p>
          <a:p>
            <a:pPr marL="171450" indent="-171450">
              <a:buFont typeface="Arial" panose="020B0604020202020204" pitchFamily="34" charset="0"/>
              <a:buChar char="•"/>
            </a:pPr>
            <a:r>
              <a:rPr lang="en-US"/>
              <a:t>Which topic discussed in the supplemental module was the most beneficial to you as a coparent? Why?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What strategies or skills did you learn in the supplemental module that will help you achieve the goals you have for your family?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Would anyone like to share a moment when you used a coparenting strategy that you learned in the supplemental module and how your actions compared to your actions prior to engaging in the supplemental module?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What has changed in your interactions with your coparent or child since before completing the supplemental module?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Have you noticed a difference in the way your child is responding to  your coparenting?</a:t>
            </a:r>
          </a:p>
        </p:txBody>
      </p:sp>
      <p:sp>
        <p:nvSpPr>
          <p:cNvPr id="4" name="Slide Number Placeholder 3">
            <a:extLst>
              <a:ext uri="{FF2B5EF4-FFF2-40B4-BE49-F238E27FC236}">
                <a16:creationId xmlns:a16="http://schemas.microsoft.com/office/drawing/2014/main" id="{DF37D350-865A-D622-C5C5-AB3069CF15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85564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how participants can access the supplemental module online. Offer support to help with any technological questions. All participants will have previously set up a Thrive account, but you need to ensure they can log in and find the information they need to get started or progress in the supplemental module.</a:t>
            </a:r>
          </a:p>
        </p:txBody>
      </p:sp>
      <p:sp>
        <p:nvSpPr>
          <p:cNvPr id="4" name="Slide Number Placeholder 3"/>
          <p:cNvSpPr>
            <a:spLocks noGrp="1"/>
          </p:cNvSpPr>
          <p:nvPr>
            <p:ph type="sldNum" sz="quarter" idx="5"/>
          </p:nvPr>
        </p:nvSpPr>
        <p:spPr/>
        <p:txBody>
          <a:bodyPr/>
          <a:lstStyle/>
          <a:p>
            <a:fld id="{AA796624-056C-4B51-AA09-AD77FFC9F12B}" type="slidenum">
              <a:rPr lang="en-US" smtClean="0"/>
              <a:t>7</a:t>
            </a:fld>
            <a:endParaRPr lang="en-US"/>
          </a:p>
        </p:txBody>
      </p:sp>
    </p:spTree>
    <p:extLst>
      <p:ext uri="{BB962C8B-B14F-4D97-AF65-F5344CB8AC3E}">
        <p14:creationId xmlns:p14="http://schemas.microsoft.com/office/powerpoint/2010/main" val="33675344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Provide support and encouragement to your participants to explore other Thrive Initiative programming. Share and/or register participants for any additional hybrid implementation options that you plan to offer. Thrive Initiative programming may include any of the following: </a:t>
            </a:r>
          </a:p>
          <a:p>
            <a:endParaRPr lang="en-US"/>
          </a:p>
          <a:p>
            <a:r>
              <a:rPr lang="en-US"/>
              <a:t>Universal Programs </a:t>
            </a:r>
          </a:p>
          <a:p>
            <a:r>
              <a:rPr lang="en-US"/>
              <a:t>• Take Root is available for parents and caregivers of children who are between 0 and 3 years old. </a:t>
            </a:r>
          </a:p>
          <a:p>
            <a:r>
              <a:rPr lang="en-US"/>
              <a:t>• Sprout is available for parents and caregivers of children who are between 3 and 5 years old. </a:t>
            </a:r>
          </a:p>
          <a:p>
            <a:r>
              <a:rPr lang="en-US"/>
              <a:t>• Grow is available for parents and caregivers of children who are between 5 and 10 years old. </a:t>
            </a:r>
          </a:p>
          <a:p>
            <a:r>
              <a:rPr lang="en-US"/>
              <a:t>• Branch Out is available for parents and caregivers of children who are between the ages of 10 and 18 years old.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943382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Additional supplemental modules are available on a variety of topics and can be accessed online at </a:t>
            </a:r>
            <a:r>
              <a:rPr lang="en-US" dirty="0">
                <a:hlinkClick r:id="rId3"/>
              </a:rPr>
              <a:t>https://thrive.psu.edu/modules/supplemental/</a:t>
            </a:r>
            <a:r>
              <a:rPr lang="en-US" dirty="0"/>
              <a:t>. </a:t>
            </a:r>
          </a:p>
          <a:p>
            <a:endParaRPr lang="en-US" dirty="0"/>
          </a:p>
          <a:p>
            <a:r>
              <a:rPr lang="en-US" dirty="0"/>
              <a:t>Encourage participants to continue to visit the Thrive website, </a:t>
            </a:r>
            <a:r>
              <a:rPr lang="en-US" dirty="0">
                <a:hlinkClick r:id="rId4"/>
              </a:rPr>
              <a:t>https://thrive.psu.edu</a:t>
            </a:r>
            <a:r>
              <a:rPr lang="en-US" dirty="0"/>
              <a:t>, as their child develops and grows. </a:t>
            </a:r>
          </a:p>
          <a:p>
            <a:endParaRPr lang="en-US" dirty="0"/>
          </a:p>
          <a:p>
            <a:r>
              <a:rPr lang="en-US" dirty="0"/>
              <a:t>They can access additional resources and materials like mini-booster modules, blog postings, parenting handouts and guides, an inclusivity toolkit, and newsletters. </a:t>
            </a:r>
          </a:p>
          <a:p>
            <a:endParaRPr lang="en-US" dirty="0"/>
          </a:p>
        </p:txBody>
      </p:sp>
      <p:sp>
        <p:nvSpPr>
          <p:cNvPr id="4" name="Slide Number Placeholder 3"/>
          <p:cNvSpPr>
            <a:spLocks noGrp="1"/>
          </p:cNvSpPr>
          <p:nvPr>
            <p:ph type="sldNum" sz="quarter" idx="5"/>
          </p:nvPr>
        </p:nvSpPr>
        <p:spPr/>
        <p:txBody>
          <a:bodyPr/>
          <a:lstStyle/>
          <a:p>
            <a:fld id="{D29876BA-FE99-434D-A671-82C7C6D8C61B}" type="slidenum">
              <a:rPr lang="en-US" smtClean="0"/>
              <a:t>71</a:t>
            </a:fld>
            <a:endParaRPr lang="en-US"/>
          </a:p>
        </p:txBody>
      </p:sp>
    </p:spTree>
    <p:extLst>
      <p:ext uri="{BB962C8B-B14F-4D97-AF65-F5344CB8AC3E}">
        <p14:creationId xmlns:p14="http://schemas.microsoft.com/office/powerpoint/2010/main" val="425933314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50154-13C5-C981-FFF0-37F306A3F9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B268B4-AFEB-2120-C55C-8460087947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686E38-A326-8E1D-DB5C-AF0049BE6FDB}"/>
              </a:ext>
            </a:extLst>
          </p:cNvPr>
          <p:cNvSpPr>
            <a:spLocks noGrp="1"/>
          </p:cNvSpPr>
          <p:nvPr>
            <p:ph type="body" idx="1"/>
          </p:nvPr>
        </p:nvSpPr>
        <p:spPr/>
        <p:txBody>
          <a:bodyPr/>
          <a:lstStyle/>
          <a:p>
            <a:r>
              <a:rPr lang="en-US"/>
              <a:t>Example language: </a:t>
            </a:r>
          </a:p>
          <a:p>
            <a:r>
              <a:rPr lang="en-US" i="1"/>
              <a:t>Thank you, parents and caregivers, for your active participation. Please continue to visit the Thrive website as your child develops and grows—it's a valuable resource that can support you through every stage of their growth.</a:t>
            </a:r>
          </a:p>
        </p:txBody>
      </p:sp>
      <p:sp>
        <p:nvSpPr>
          <p:cNvPr id="4" name="Slide Number Placeholder 3">
            <a:extLst>
              <a:ext uri="{FF2B5EF4-FFF2-40B4-BE49-F238E27FC236}">
                <a16:creationId xmlns:a16="http://schemas.microsoft.com/office/drawing/2014/main" id="{4E334C21-60C2-6F71-F9E0-294BD110DF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53476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Homework Tasks</a:t>
            </a:r>
            <a:r>
              <a:rPr lang="en-US"/>
              <a:t>: Assign </a:t>
            </a:r>
            <a:r>
              <a:rPr lang="en-US" b="1" i="1"/>
              <a:t>Introduction, Session 1: Coordinated, and Session 2: Cooperative </a:t>
            </a:r>
            <a:r>
              <a:rPr lang="en-US"/>
              <a:t>as homework.</a:t>
            </a:r>
          </a:p>
          <a:p>
            <a:endParaRPr lang="en-US"/>
          </a:p>
          <a:p>
            <a:r>
              <a:rPr lang="en-US" b="1"/>
              <a:t>Step 2 Clarification</a:t>
            </a:r>
            <a:r>
              <a:rPr lang="en-US"/>
              <a:t>: Remind participants that this homework involves viewing online content and downloading necessary resources as part of Step 2. If time permits, show where to access these materials on the website. </a:t>
            </a:r>
          </a:p>
          <a:p>
            <a:endParaRPr lang="en-US"/>
          </a:p>
          <a:p>
            <a:r>
              <a:rPr lang="en-US" b="1"/>
              <a:t>Workbook Guidance</a:t>
            </a:r>
            <a:r>
              <a:rPr lang="en-US"/>
              <a:t>: Show the specific pages in the Coparenting Parent Workbook and Syllabus related to these topics (D7)</a:t>
            </a:r>
          </a:p>
          <a:p>
            <a:endParaRPr lang="en-US"/>
          </a:p>
          <a:p>
            <a:r>
              <a:rPr lang="en-US" b="1"/>
              <a:t>Step 3 Clarification</a:t>
            </a:r>
            <a:r>
              <a:rPr lang="en-US"/>
              <a:t>: Assign workbook discussion questions (beginning on page D8 in the parent workbook). </a:t>
            </a:r>
          </a:p>
          <a:p>
            <a:endParaRPr lang="en-US"/>
          </a:p>
          <a:p>
            <a:r>
              <a:rPr lang="en-US" b="1"/>
              <a:t>Format explanation: </a:t>
            </a:r>
            <a:r>
              <a:rPr lang="en-US" b="0"/>
              <a:t>Explain the reason for 2 boxes per question (one for individual, one for group responses).</a:t>
            </a:r>
          </a:p>
          <a:p>
            <a:endParaRPr lang="en-US"/>
          </a:p>
          <a:p>
            <a:r>
              <a:rPr lang="en-US" b="1"/>
              <a:t>Encourage reflection and engagement: </a:t>
            </a:r>
            <a:r>
              <a:rPr lang="en-US"/>
              <a:t>The more participants, think, reflect, and share the more meaningful the content becomes to each family. </a:t>
            </a:r>
          </a:p>
          <a:p>
            <a:endParaRPr lang="en-US"/>
          </a:p>
          <a:p>
            <a:r>
              <a:rPr lang="en-US" sz="3200" b="1"/>
              <a:t>Pro tip: </a:t>
            </a:r>
            <a:r>
              <a:rPr lang="en-US" sz="3200" b="0"/>
              <a:t>Complete</a:t>
            </a:r>
            <a:r>
              <a:rPr lang="en-US"/>
              <a:t> the workbook while viewing online modules. </a:t>
            </a:r>
          </a:p>
          <a:p>
            <a:endParaRPr lang="en-US"/>
          </a:p>
        </p:txBody>
      </p:sp>
      <p:sp>
        <p:nvSpPr>
          <p:cNvPr id="4" name="Slide Number Placeholder 3"/>
          <p:cNvSpPr>
            <a:spLocks noGrp="1"/>
          </p:cNvSpPr>
          <p:nvPr>
            <p:ph type="sldNum" sz="quarter" idx="5"/>
          </p:nvPr>
        </p:nvSpPr>
        <p:spPr/>
        <p:txBody>
          <a:bodyPr/>
          <a:lstStyle/>
          <a:p>
            <a:fld id="{AA796624-056C-4B51-AA09-AD77FFC9F12B}" type="slidenum">
              <a:rPr lang="en-US" smtClean="0"/>
              <a:t>8</a:t>
            </a:fld>
            <a:endParaRPr lang="en-US"/>
          </a:p>
        </p:txBody>
      </p:sp>
    </p:spTree>
    <p:extLst>
      <p:ext uri="{BB962C8B-B14F-4D97-AF65-F5344CB8AC3E}">
        <p14:creationId xmlns:p14="http://schemas.microsoft.com/office/powerpoint/2010/main" val="1534097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Closing: </a:t>
            </a:r>
            <a:r>
              <a:rPr lang="en-US"/>
              <a:t>Thank participants for their time and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Questions: </a:t>
            </a:r>
            <a:r>
              <a:rPr lang="en-US"/>
              <a:t>Ask if there are any questions. (If someone needs personal assistance, ask them to speak with you individually after the group is dismissed).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Meeting 2: </a:t>
            </a:r>
            <a:r>
              <a:rPr lang="en-US" b="0"/>
              <a:t>Remind participants of the date/time/location of the next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1"/>
              <a:t>Homework: </a:t>
            </a:r>
            <a:r>
              <a:rPr lang="en-US" b="0"/>
              <a:t>Remind participants to complete the homework.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r>
              <a:rPr lang="en-US" b="1"/>
              <a:t>Adjourn: </a:t>
            </a:r>
            <a:r>
              <a:rPr lang="en-US" b="0"/>
              <a:t>Say goodbye to participants. </a:t>
            </a:r>
          </a:p>
          <a:p>
            <a:endParaRPr lang="en-US" b="0"/>
          </a:p>
          <a:p>
            <a:endParaRPr lang="en-US" b="0"/>
          </a:p>
          <a:p>
            <a:endParaRPr lang="en-US" b="0"/>
          </a:p>
        </p:txBody>
      </p:sp>
      <p:sp>
        <p:nvSpPr>
          <p:cNvPr id="4" name="Slide Number Placeholder 3"/>
          <p:cNvSpPr>
            <a:spLocks noGrp="1"/>
          </p:cNvSpPr>
          <p:nvPr>
            <p:ph type="sldNum" sz="quarter" idx="5"/>
          </p:nvPr>
        </p:nvSpPr>
        <p:spPr/>
        <p:txBody>
          <a:bodyPr/>
          <a:lstStyle/>
          <a:p>
            <a:fld id="{AA796624-056C-4B51-AA09-AD77FFC9F12B}" type="slidenum">
              <a:rPr lang="en-US" smtClean="0"/>
              <a:t>9</a:t>
            </a:fld>
            <a:endParaRPr lang="en-US"/>
          </a:p>
        </p:txBody>
      </p:sp>
    </p:spTree>
    <p:extLst>
      <p:ext uri="{BB962C8B-B14F-4D97-AF65-F5344CB8AC3E}">
        <p14:creationId xmlns:p14="http://schemas.microsoft.com/office/powerpoint/2010/main" val="2991755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5.sv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8.sv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 Id="rId9" Type="http://schemas.openxmlformats.org/officeDocument/2006/relationships/image" Target="../media/image69.svg"/></Relationships>
</file>

<file path=ppt/slides/_rels/slide16.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s>
</file>

<file path=ppt/slides/_rels/slide1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81.svg"/></Relationships>
</file>

<file path=ppt/slides/_rels/slide18.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svg"/></Relationships>
</file>

<file path=ppt/slides/_rels/slide1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svg"/><Relationship Id="rId4" Type="http://schemas.openxmlformats.org/officeDocument/2006/relationships/image" Target="../media/image8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2.png"/></Relationships>
</file>

<file path=ppt/slides/_rels/slide21.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93.png"/><Relationship Id="rId7" Type="http://schemas.openxmlformats.org/officeDocument/2006/relationships/image" Target="../media/image9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4.sv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0.png"/><Relationship Id="rId7"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102.png"/><Relationship Id="rId5" Type="http://schemas.openxmlformats.org/officeDocument/2006/relationships/image" Target="../media/image42.png"/><Relationship Id="rId10"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48.sv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05.sv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5.svg"/><Relationship Id="rId3" Type="http://schemas.microsoft.com/office/2018/10/relationships/comments" Target="../comments/modernComment_107_0.xml"/><Relationship Id="rId7" Type="http://schemas.openxmlformats.org/officeDocument/2006/relationships/image" Target="../media/image109.png"/><Relationship Id="rId12" Type="http://schemas.openxmlformats.org/officeDocument/2006/relationships/image" Target="../media/image114.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08.png"/><Relationship Id="rId11" Type="http://schemas.openxmlformats.org/officeDocument/2006/relationships/image" Target="../media/image113.svg"/><Relationship Id="rId5" Type="http://schemas.openxmlformats.org/officeDocument/2006/relationships/image" Target="../media/image107.sv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1.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07.sv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18.png"/><Relationship Id="rId4" Type="http://schemas.openxmlformats.org/officeDocument/2006/relationships/image" Target="../media/image117.png"/></Relationships>
</file>

<file path=ppt/slides/_rels/slide3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121.svg"/><Relationship Id="rId4" Type="http://schemas.openxmlformats.org/officeDocument/2006/relationships/image" Target="../media/image120.png"/></Relationships>
</file>

<file path=ppt/slides/_rels/slide3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124.svg"/><Relationship Id="rId4" Type="http://schemas.openxmlformats.org/officeDocument/2006/relationships/image" Target="../media/image123.png"/></Relationships>
</file>

<file path=ppt/slides/_rels/slide3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27.svg"/><Relationship Id="rId4" Type="http://schemas.openxmlformats.org/officeDocument/2006/relationships/image" Target="../media/image126.png"/></Relationships>
</file>

<file path=ppt/slides/_rels/slide3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132.svg"/><Relationship Id="rId4" Type="http://schemas.openxmlformats.org/officeDocument/2006/relationships/image" Target="../media/image131.png"/></Relationships>
</file>

<file path=ppt/slides/_rels/slide3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36.svg"/><Relationship Id="rId5" Type="http://schemas.openxmlformats.org/officeDocument/2006/relationships/image" Target="../media/image135.png"/><Relationship Id="rId4" Type="http://schemas.openxmlformats.org/officeDocument/2006/relationships/image" Target="../media/image134.png"/></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8.png"/><Relationship Id="rId7" Type="http://schemas.openxmlformats.org/officeDocument/2006/relationships/image" Target="../media/image140.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39.png"/><Relationship Id="rId11" Type="http://schemas.openxmlformats.org/officeDocument/2006/relationships/image" Target="../media/image144.svg"/><Relationship Id="rId5" Type="http://schemas.openxmlformats.org/officeDocument/2006/relationships/image" Target="../media/image138.svg"/><Relationship Id="rId10" Type="http://schemas.openxmlformats.org/officeDocument/2006/relationships/image" Target="../media/image143.png"/><Relationship Id="rId4" Type="http://schemas.openxmlformats.org/officeDocument/2006/relationships/image" Target="../media/image137.png"/><Relationship Id="rId9" Type="http://schemas.openxmlformats.org/officeDocument/2006/relationships/image" Target="../media/image142.png"/></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svg"/><Relationship Id="rId9" Type="http://schemas.openxmlformats.org/officeDocument/2006/relationships/image" Target="../media/image36.png"/></Relationships>
</file>

<file path=ppt/slides/_rels/slide4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svg"/><Relationship Id="rId12" Type="http://schemas.openxmlformats.org/officeDocument/2006/relationships/image" Target="../media/image48.sv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145.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55.svg"/><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58.svg"/><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 Id="rId9" Type="http://schemas.openxmlformats.org/officeDocument/2006/relationships/image" Target="../media/image69.svg"/></Relationships>
</file>

<file path=ppt/slides/_rels/slide53.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sv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s>
</file>

<file path=ppt/slides/_rels/slide5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81.svg"/></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svg"/></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svg"/><Relationship Id="rId4" Type="http://schemas.openxmlformats.org/officeDocument/2006/relationships/image" Target="../media/image88.png"/></Relationships>
</file>

<file path=ppt/slides/_rels/slide57.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2.png"/></Relationships>
</file>

<file path=ppt/slides/_rels/slide58.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93.png"/><Relationship Id="rId7" Type="http://schemas.openxmlformats.org/officeDocument/2006/relationships/image" Target="../media/image98.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4.svg"/></Relationships>
</file>

<file path=ppt/slides/_rels/slide5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0.png"/><Relationship Id="rId7" Type="http://schemas.openxmlformats.org/officeDocument/2006/relationships/image" Target="../media/image39.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102.png"/><Relationship Id="rId5" Type="http://schemas.openxmlformats.org/officeDocument/2006/relationships/image" Target="../media/image42.png"/><Relationship Id="rId10" Type="http://schemas.openxmlformats.org/officeDocument/2006/relationships/image" Target="../media/image101.png"/><Relationship Id="rId4" Type="http://schemas.openxmlformats.org/officeDocument/2006/relationships/image" Target="../media/image146.png"/><Relationship Id="rId9" Type="http://schemas.openxmlformats.org/officeDocument/2006/relationships/image" Target="../media/image48.sv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png"/></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6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105.svg"/><Relationship Id="rId4" Type="http://schemas.openxmlformats.org/officeDocument/2006/relationships/image" Target="../media/image57.png"/></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png"/></Relationships>
</file>

<file path=ppt/slides/_rels/slide66.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5.svg"/><Relationship Id="rId3" Type="http://schemas.microsoft.com/office/2018/10/relationships/comments" Target="../comments/modernComment_1CD_6B7B35FF.xml"/><Relationship Id="rId7" Type="http://schemas.openxmlformats.org/officeDocument/2006/relationships/image" Target="../media/image109.png"/><Relationship Id="rId12" Type="http://schemas.openxmlformats.org/officeDocument/2006/relationships/image" Target="../media/image114.pn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108.png"/><Relationship Id="rId11" Type="http://schemas.openxmlformats.org/officeDocument/2006/relationships/image" Target="../media/image113.svg"/><Relationship Id="rId5" Type="http://schemas.openxmlformats.org/officeDocument/2006/relationships/image" Target="../media/image107.sv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1.png"/></Relationships>
</file>

<file path=ppt/slides/_rels/slide67.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07.sv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18.png"/><Relationship Id="rId4" Type="http://schemas.openxmlformats.org/officeDocument/2006/relationships/image" Target="../media/image117.png"/></Relationships>
</file>

<file path=ppt/slides/_rels/slide6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121.svg"/><Relationship Id="rId4" Type="http://schemas.openxmlformats.org/officeDocument/2006/relationships/image" Target="../media/image120.png"/></Relationships>
</file>

<file path=ppt/slides/_rels/slide6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9.xml"/><Relationship Id="rId1" Type="http://schemas.openxmlformats.org/officeDocument/2006/relationships/slideLayout" Target="../slideLayouts/slideLayout7.xml"/><Relationship Id="rId5" Type="http://schemas.openxmlformats.org/officeDocument/2006/relationships/image" Target="../media/image124.svg"/><Relationship Id="rId4" Type="http://schemas.openxmlformats.org/officeDocument/2006/relationships/image" Target="../media/image123.png"/></Relationships>
</file>

<file path=ppt/slides/_rels/slide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svg"/><Relationship Id="rId9" Type="http://schemas.openxmlformats.org/officeDocument/2006/relationships/image" Target="../media/image36.png"/></Relationships>
</file>

<file path=ppt/slides/_rels/slide7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27.svg"/><Relationship Id="rId4" Type="http://schemas.openxmlformats.org/officeDocument/2006/relationships/image" Target="../media/image126.png"/></Relationships>
</file>

<file path=ppt/slides/_rels/slide7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72.xml"/><Relationship Id="rId1" Type="http://schemas.openxmlformats.org/officeDocument/2006/relationships/slideLayout" Target="../slideLayouts/slideLayout7.xml"/><Relationship Id="rId5" Type="http://schemas.openxmlformats.org/officeDocument/2006/relationships/image" Target="../media/image132.svg"/><Relationship Id="rId4" Type="http://schemas.openxmlformats.org/officeDocument/2006/relationships/image" Target="../media/image131.png"/></Relationships>
</file>

<file path=ppt/slides/_rels/slide8.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8.svg"/><Relationship Id="rId3" Type="http://schemas.microsoft.com/office/2018/10/relationships/comments" Target="../comments/modernComment_10E_4FB90707.xml"/><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0" y="0"/>
            <a:ext cx="9832396" cy="7374297"/>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731520" y="3687148"/>
            <a:ext cx="6138920" cy="475766"/>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1516631" y="4754909"/>
            <a:ext cx="6101883" cy="897410"/>
            <a:chOff x="0" y="0"/>
            <a:chExt cx="8135844" cy="1196546"/>
          </a:xfrm>
        </p:grpSpPr>
        <p:sp>
          <p:nvSpPr>
            <p:cNvPr id="8" name="Freeform 8"/>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159952"/>
              <a:ext cx="8135844" cy="705408"/>
            </a:xfrm>
            <a:prstGeom prst="rect">
              <a:avLst/>
            </a:prstGeom>
          </p:spPr>
          <p:txBody>
            <a:bodyPr lIns="0" tIns="0" rIns="0" bIns="0" rtlCol="0" anchor="t">
              <a:spAutoFit/>
            </a:bodyPr>
            <a:lstStyle/>
            <a:p>
              <a:pPr marL="0" marR="0" lvl="0" indent="0" algn="ctr" defTabSz="914400" rtl="0" eaLnBrk="1" fontAlgn="auto" latinLnBrk="0" hangingPunct="1">
                <a:lnSpc>
                  <a:spcPts val="4379"/>
                </a:lnSpc>
                <a:spcBef>
                  <a:spcPct val="0"/>
                </a:spcBef>
                <a:spcAft>
                  <a:spcPts val="0"/>
                </a:spcAft>
                <a:buClrTx/>
                <a:buSzTx/>
                <a:buFontTx/>
                <a:buNone/>
                <a:tabLst/>
                <a:defRPr/>
              </a:pPr>
              <a:r>
                <a:rPr kumimoji="0" lang="en-US" sz="3127" b="1" i="0" u="none" strike="noStrike" kern="1200" cap="none" spc="0" normalizeH="0" baseline="0" noProof="0">
                  <a:ln>
                    <a:noFill/>
                  </a:ln>
                  <a:solidFill>
                    <a:srgbClr val="2C251E"/>
                  </a:solidFill>
                  <a:effectLst/>
                  <a:uLnTx/>
                  <a:uFillTx/>
                  <a:latin typeface="Calibri" panose="020F0502020204030204" pitchFamily="34" charset="0"/>
                  <a:ea typeface="Calibri" panose="020F0502020204030204" pitchFamily="34" charset="0"/>
                  <a:cs typeface="Calibri" panose="020F0502020204030204" pitchFamily="34" charset="0"/>
                </a:rPr>
                <a:t>Introduction</a:t>
              </a:r>
            </a:p>
          </p:txBody>
        </p:sp>
      </p:grpSp>
      <p:pic>
        <p:nvPicPr>
          <p:cNvPr id="6" name="Picture 5">
            <a:extLst>
              <a:ext uri="{FF2B5EF4-FFF2-40B4-BE49-F238E27FC236}">
                <a16:creationId xmlns:a16="http://schemas.microsoft.com/office/drawing/2014/main" id="{6281A377-663A-93EB-F143-D18505F524B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5576" y="3193627"/>
            <a:ext cx="6080424" cy="927946"/>
          </a:xfrm>
          <a:prstGeom prst="rect">
            <a:avLst/>
          </a:prstGeom>
        </p:spPr>
      </p:pic>
      <p:sp>
        <p:nvSpPr>
          <p:cNvPr id="4" name="TextBox 3">
            <a:extLst>
              <a:ext uri="{FF2B5EF4-FFF2-40B4-BE49-F238E27FC236}">
                <a16:creationId xmlns:a16="http://schemas.microsoft.com/office/drawing/2014/main" id="{027F4EBB-E4FC-8A48-8898-36E85449EA51}"/>
              </a:ext>
            </a:extLst>
          </p:cNvPr>
          <p:cNvSpPr txBox="1"/>
          <p:nvPr/>
        </p:nvSpPr>
        <p:spPr>
          <a:xfrm>
            <a:off x="-8373" y="-1"/>
            <a:ext cx="2743200"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1">
                <a:solidFill>
                  <a:schemeClr val="accent1">
                    <a:lumMod val="49000"/>
                  </a:schemeClr>
                </a:solidFill>
                <a:ea typeface="Calibri"/>
                <a:cs typeface="Calibri"/>
              </a:rPr>
              <a:t>As of February 24,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DBF6BA28-8ABF-705C-8EC1-EBF15944ABB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872AF78-4611-F4A2-BD3C-BEF566879F1C}"/>
              </a:ext>
            </a:extLst>
          </p:cNvPr>
          <p:cNvSpPr/>
          <p:nvPr/>
        </p:nvSpPr>
        <p:spPr>
          <a:xfrm>
            <a:off x="0" y="0"/>
            <a:ext cx="9832396" cy="7374297"/>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2A454155-3748-2091-5978-FA52425D7AFE}"/>
              </a:ext>
            </a:extLst>
          </p:cNvPr>
          <p:cNvSpPr/>
          <p:nvPr/>
        </p:nvSpPr>
        <p:spPr>
          <a:xfrm>
            <a:off x="731520" y="3687148"/>
            <a:ext cx="6138920" cy="475766"/>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3A3BA953-4447-AB5B-3241-E93CAC108345}"/>
              </a:ext>
            </a:extLst>
          </p:cNvPr>
          <p:cNvGrpSpPr/>
          <p:nvPr/>
        </p:nvGrpSpPr>
        <p:grpSpPr>
          <a:xfrm>
            <a:off x="-1516631" y="4754909"/>
            <a:ext cx="6101883" cy="897410"/>
            <a:chOff x="0" y="0"/>
            <a:chExt cx="8135844" cy="1196546"/>
          </a:xfrm>
        </p:grpSpPr>
        <p:sp>
          <p:nvSpPr>
            <p:cNvPr id="8" name="Freeform 8">
              <a:extLst>
                <a:ext uri="{FF2B5EF4-FFF2-40B4-BE49-F238E27FC236}">
                  <a16:creationId xmlns:a16="http://schemas.microsoft.com/office/drawing/2014/main" id="{8D6FD80A-B7FC-4576-DDC4-75C251B5A2D6}"/>
                </a:ext>
              </a:extLst>
            </p:cNvPr>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2F050722-B341-936D-0F9E-537F02735AC2}"/>
                </a:ext>
              </a:extLst>
            </p:cNvPr>
            <p:cNvSpPr txBox="1"/>
            <p:nvPr/>
          </p:nvSpPr>
          <p:spPr>
            <a:xfrm>
              <a:off x="0" y="159952"/>
              <a:ext cx="8135844" cy="705408"/>
            </a:xfrm>
            <a:prstGeom prst="rect">
              <a:avLst/>
            </a:prstGeom>
          </p:spPr>
          <p:txBody>
            <a:bodyPr lIns="0" tIns="0" rIns="0" bIns="0" rtlCol="0" anchor="t">
              <a:spAutoFit/>
            </a:bodyPr>
            <a:lstStyle/>
            <a:p>
              <a:pPr marL="0" marR="0" lvl="0" indent="0" algn="ctr" defTabSz="914400" rtl="0" eaLnBrk="1" fontAlgn="auto" latinLnBrk="0" hangingPunct="1">
                <a:lnSpc>
                  <a:spcPts val="4379"/>
                </a:lnSpc>
                <a:spcBef>
                  <a:spcPct val="0"/>
                </a:spcBef>
                <a:spcAft>
                  <a:spcPts val="0"/>
                </a:spcAft>
                <a:buClrTx/>
                <a:buSzTx/>
                <a:buFontTx/>
                <a:buNone/>
                <a:tabLst/>
                <a:defRPr/>
              </a:pPr>
              <a:r>
                <a:rPr lang="en-US" sz="3127" b="1">
                  <a:solidFill>
                    <a:srgbClr val="2C251E"/>
                  </a:solidFill>
                  <a:latin typeface="Calibri" panose="020F0502020204030204" pitchFamily="34" charset="0"/>
                  <a:ea typeface="Calibri" panose="020F0502020204030204" pitchFamily="34" charset="0"/>
                  <a:cs typeface="Calibri" panose="020F0502020204030204" pitchFamily="34" charset="0"/>
                </a:rPr>
                <a:t>Meeting 1</a:t>
              </a:r>
              <a:endParaRPr kumimoji="0" lang="en-US" sz="3127" b="1" i="0" u="none" strike="noStrike" kern="1200" cap="none" spc="0" normalizeH="0" baseline="0" noProof="0">
                <a:ln>
                  <a:noFill/>
                </a:ln>
                <a:solidFill>
                  <a:srgbClr val="2C251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4" name="Picture 3">
            <a:extLst>
              <a:ext uri="{FF2B5EF4-FFF2-40B4-BE49-F238E27FC236}">
                <a16:creationId xmlns:a16="http://schemas.microsoft.com/office/drawing/2014/main" id="{B6D6909E-82EE-8BE6-57AF-D8BF9390C33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5576" y="3193627"/>
            <a:ext cx="6080424" cy="927946"/>
          </a:xfrm>
          <a:prstGeom prst="rect">
            <a:avLst/>
          </a:prstGeom>
        </p:spPr>
      </p:pic>
    </p:spTree>
    <p:extLst>
      <p:ext uri="{BB962C8B-B14F-4D97-AF65-F5344CB8AC3E}">
        <p14:creationId xmlns:p14="http://schemas.microsoft.com/office/powerpoint/2010/main" val="2902341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mpty room with plant">
            <a:extLst>
              <a:ext uri="{FF2B5EF4-FFF2-40B4-BE49-F238E27FC236}">
                <a16:creationId xmlns:a16="http://schemas.microsoft.com/office/drawing/2014/main" id="{AF6FC67F-95A7-9D4F-602C-BFE7800E6CDE}"/>
              </a:ext>
            </a:extLst>
          </p:cNvPr>
          <p:cNvPicPr>
            <a:picLocks noChangeAspect="1"/>
          </p:cNvPicPr>
          <p:nvPr/>
        </p:nvPicPr>
        <p:blipFill rotWithShape="1">
          <a:blip r:embed="rId3"/>
          <a:srcRect l="25000"/>
          <a:stretch/>
        </p:blipFill>
        <p:spPr>
          <a:xfrm>
            <a:off x="-8121" y="10"/>
            <a:ext cx="9753580" cy="7315190"/>
          </a:xfrm>
          <a:prstGeom prst="rect">
            <a:avLst/>
          </a:prstGeom>
        </p:spPr>
      </p:pic>
      <p:sp>
        <p:nvSpPr>
          <p:cNvPr id="3" name="TextBox 2">
            <a:extLst>
              <a:ext uri="{FF2B5EF4-FFF2-40B4-BE49-F238E27FC236}">
                <a16:creationId xmlns:a16="http://schemas.microsoft.com/office/drawing/2014/main" id="{65FFEEDC-40E2-0D66-CF4B-52A26CC89920}"/>
              </a:ext>
            </a:extLst>
          </p:cNvPr>
          <p:cNvSpPr txBox="1"/>
          <p:nvPr/>
        </p:nvSpPr>
        <p:spPr>
          <a:xfrm>
            <a:off x="345752" y="457201"/>
            <a:ext cx="7105598" cy="3807193"/>
          </a:xfrm>
          <a:prstGeom prst="rect">
            <a:avLst/>
          </a:prstGeom>
        </p:spPr>
        <p:txBody>
          <a:bodyPr vert="horz" lIns="91440" tIns="45721" rIns="91440" bIns="45721" rtlCol="0" anchor="t">
            <a:normAutofit/>
          </a:bodyPr>
          <a:lstStyle/>
          <a:p>
            <a:pPr defTabSz="914429">
              <a:lnSpc>
                <a:spcPct val="90000"/>
              </a:lnSpc>
              <a:spcBef>
                <a:spcPct val="0"/>
              </a:spcBef>
              <a:spcAft>
                <a:spcPts val="601"/>
              </a:spcAft>
            </a:pPr>
            <a:r>
              <a:rPr lang="en-US" sz="8000" b="1" i="1">
                <a:ln w="22225">
                  <a:solidFill>
                    <a:srgbClr val="9BBB59">
                      <a:lumMod val="50000"/>
                    </a:srgbClr>
                  </a:solidFill>
                  <a:prstDash val="solid"/>
                </a:ln>
                <a:solidFill>
                  <a:prstClr val="white">
                    <a:lumMod val="95000"/>
                  </a:prstClr>
                </a:solidFill>
                <a:latin typeface="Calibri"/>
              </a:rPr>
              <a:t>Welcome back!</a:t>
            </a:r>
          </a:p>
          <a:p>
            <a:pPr defTabSz="914429">
              <a:lnSpc>
                <a:spcPct val="90000"/>
              </a:lnSpc>
              <a:spcBef>
                <a:spcPct val="0"/>
              </a:spcBef>
              <a:spcAft>
                <a:spcPts val="601"/>
              </a:spcAft>
            </a:pPr>
            <a:endParaRPr lang="en-US" sz="4800">
              <a:solidFill>
                <a:srgbClr val="FFFFFF"/>
              </a:solidFill>
              <a:latin typeface="Calibri"/>
            </a:endParaRPr>
          </a:p>
        </p:txBody>
      </p:sp>
      <p:sp>
        <p:nvSpPr>
          <p:cNvPr id="6" name="TextBox 5">
            <a:extLst>
              <a:ext uri="{FF2B5EF4-FFF2-40B4-BE49-F238E27FC236}">
                <a16:creationId xmlns:a16="http://schemas.microsoft.com/office/drawing/2014/main" id="{EF648D77-EF72-5AB5-33A8-AB291C5C1CA3}"/>
              </a:ext>
            </a:extLst>
          </p:cNvPr>
          <p:cNvSpPr txBox="1"/>
          <p:nvPr/>
        </p:nvSpPr>
        <p:spPr>
          <a:xfrm>
            <a:off x="457201" y="1905000"/>
            <a:ext cx="6019801" cy="3231782"/>
          </a:xfrm>
          <a:prstGeom prst="rect">
            <a:avLst/>
          </a:prstGeom>
          <a:solidFill>
            <a:schemeClr val="bg1">
              <a:lumMod val="95000"/>
            </a:schemeClr>
          </a:solidFill>
          <a:ln>
            <a:noFill/>
          </a:ln>
          <a:effectLst>
            <a:softEdge rad="127000"/>
          </a:effectLst>
        </p:spPr>
        <p:txBody>
          <a:bodyPr wrap="square">
            <a:spAutoFit/>
          </a:bodyPr>
          <a:lstStyle/>
          <a:p>
            <a:pPr defTabSz="914429">
              <a:lnSpc>
                <a:spcPct val="90000"/>
              </a:lnSpc>
              <a:spcAft>
                <a:spcPts val="601"/>
              </a:spcAft>
            </a:pPr>
            <a:endParaRPr lang="en-US" sz="1801">
              <a:solidFill>
                <a:prstClr val="black"/>
              </a:solidFill>
              <a:latin typeface="Calibri"/>
            </a:endParaRPr>
          </a:p>
          <a:p>
            <a:pPr marL="400075" indent="-342922" defTabSz="914429">
              <a:lnSpc>
                <a:spcPct val="90000"/>
              </a:lnSpc>
              <a:spcAft>
                <a:spcPts val="601"/>
              </a:spcAft>
              <a:buFont typeface="Arial" panose="020B0604020202020204" pitchFamily="34" charset="0"/>
              <a:buChar char="•"/>
            </a:pPr>
            <a:r>
              <a:rPr lang="en-US" sz="3200">
                <a:solidFill>
                  <a:prstClr val="black"/>
                </a:solidFill>
                <a:latin typeface="Calibri"/>
              </a:rPr>
              <a:t>Please sign in and find a seat. We will begin soon.</a:t>
            </a:r>
          </a:p>
          <a:p>
            <a:pPr marL="57154" defTabSz="914429">
              <a:lnSpc>
                <a:spcPct val="90000"/>
              </a:lnSpc>
              <a:spcAft>
                <a:spcPts val="601"/>
              </a:spcAft>
            </a:pPr>
            <a:endParaRPr lang="en-US" sz="3200">
              <a:solidFill>
                <a:prstClr val="black"/>
              </a:solidFill>
              <a:latin typeface="Calibri"/>
            </a:endParaRPr>
          </a:p>
          <a:p>
            <a:pPr marL="400075" indent="-342922" defTabSz="914429">
              <a:lnSpc>
                <a:spcPct val="90000"/>
              </a:lnSpc>
              <a:spcAft>
                <a:spcPts val="601"/>
              </a:spcAft>
              <a:buFont typeface="Arial" panose="020B0604020202020204" pitchFamily="34" charset="0"/>
              <a:buChar char="•"/>
            </a:pPr>
            <a:r>
              <a:rPr lang="en-US" sz="3200">
                <a:solidFill>
                  <a:prstClr val="black"/>
                </a:solidFill>
                <a:latin typeface="Calibri"/>
              </a:rPr>
              <a:t>If possible, please turn on your camera and enter your preferred name. We will begin soon.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defTabSz="914429"/>
            <a:endParaRPr lang="en-US" sz="1801">
              <a:solidFill>
                <a:prstClr val="black"/>
              </a:solidFill>
              <a:latin typeface="Calibri"/>
            </a:endParaRPr>
          </a:p>
        </p:txBody>
      </p:sp>
      <p:sp>
        <p:nvSpPr>
          <p:cNvPr id="3" name="TextBox 3"/>
          <p:cNvSpPr txBox="1"/>
          <p:nvPr/>
        </p:nvSpPr>
        <p:spPr>
          <a:xfrm>
            <a:off x="2898378" y="3633348"/>
            <a:ext cx="3245260" cy="2091022"/>
          </a:xfrm>
          <a:prstGeom prst="rect">
            <a:avLst/>
          </a:prstGeom>
        </p:spPr>
        <p:txBody>
          <a:bodyPr lIns="0" tIns="0" rIns="0" bIns="0" rtlCol="0" anchor="t">
            <a:spAutoFit/>
          </a:bodyPr>
          <a:lstStyle/>
          <a:p>
            <a:pPr marL="515467" lvl="1" indent="-257395" defTabSz="914429">
              <a:lnSpc>
                <a:spcPts val="3345"/>
              </a:lnSpc>
              <a:buFont typeface="Arial"/>
              <a:buChar char="•"/>
            </a:pPr>
            <a:r>
              <a:rPr lang="en-US" sz="2347" b="1">
                <a:solidFill>
                  <a:srgbClr val="000000"/>
                </a:solidFill>
                <a:latin typeface="Calibri"/>
                <a:ea typeface="Calibri"/>
                <a:cs typeface="Calibri"/>
              </a:rPr>
              <a:t>Conversation Starter</a:t>
            </a:r>
            <a:endParaRPr lang="en-US" sz="2347" b="1">
              <a:solidFill>
                <a:prstClr val="black"/>
              </a:solidFill>
              <a:latin typeface="Calibri"/>
              <a:ea typeface="Calibri"/>
              <a:cs typeface="Calibri"/>
            </a:endParaRPr>
          </a:p>
          <a:p>
            <a:pPr marL="515467" lvl="1" indent="-257395" defTabSz="914429">
              <a:lnSpc>
                <a:spcPts val="3345"/>
              </a:lnSpc>
              <a:buFont typeface="Arial"/>
              <a:buChar char="•"/>
            </a:pPr>
            <a:r>
              <a:rPr lang="en-US" sz="2347" b="1">
                <a:solidFill>
                  <a:srgbClr val="000000"/>
                </a:solidFill>
                <a:latin typeface="Calibri"/>
                <a:ea typeface="Calibri"/>
                <a:cs typeface="Calibri"/>
              </a:rPr>
              <a:t>Restate Ground Rules</a:t>
            </a:r>
          </a:p>
          <a:p>
            <a:pPr marL="515467" lvl="1" indent="-257395" defTabSz="914429">
              <a:lnSpc>
                <a:spcPts val="3345"/>
              </a:lnSpc>
              <a:buFont typeface="Arial"/>
              <a:buChar char="•"/>
            </a:pPr>
            <a:r>
              <a:rPr lang="en-US" sz="2347" b="1">
                <a:solidFill>
                  <a:srgbClr val="000000"/>
                </a:solidFill>
                <a:latin typeface="Calibri"/>
                <a:ea typeface="Calibri"/>
                <a:cs typeface="Calibri"/>
              </a:rPr>
              <a:t>Group Discussion</a:t>
            </a:r>
          </a:p>
          <a:p>
            <a:pPr marL="515467" lvl="1" indent="-257395" defTabSz="914429">
              <a:lnSpc>
                <a:spcPts val="3345"/>
              </a:lnSpc>
              <a:buFont typeface="Arial"/>
              <a:buChar char="•"/>
            </a:pPr>
            <a:r>
              <a:rPr lang="en-US" sz="2347" b="1">
                <a:solidFill>
                  <a:srgbClr val="000000"/>
                </a:solidFill>
                <a:latin typeface="Calibri"/>
                <a:ea typeface="Calibri"/>
                <a:cs typeface="Calibri"/>
              </a:rPr>
              <a:t>Homework</a:t>
            </a:r>
          </a:p>
          <a:p>
            <a:pPr defTabSz="914429">
              <a:lnSpc>
                <a:spcPts val="3345"/>
              </a:lnSpc>
            </a:pPr>
            <a:endParaRPr lang="en-US" sz="2389" b="1">
              <a:solidFill>
                <a:srgbClr val="000000"/>
              </a:solidFill>
              <a:latin typeface="Calibri (MS) Bold"/>
            </a:endParaRPr>
          </a:p>
        </p:txBody>
      </p:sp>
      <p:sp>
        <p:nvSpPr>
          <p:cNvPr id="4" name="Freeform 4"/>
          <p:cNvSpPr/>
          <p:nvPr/>
        </p:nvSpPr>
        <p:spPr>
          <a:xfrm>
            <a:off x="2986696" y="3076246"/>
            <a:ext cx="2700401" cy="253163"/>
          </a:xfrm>
          <a:custGeom>
            <a:avLst/>
            <a:gdLst/>
            <a:ahLst/>
            <a:cxnLst/>
            <a:rect l="l" t="t" r="r" b="b"/>
            <a:pathLst>
              <a:path w="2700401" h="253163">
                <a:moveTo>
                  <a:pt x="0" y="0"/>
                </a:moveTo>
                <a:lnTo>
                  <a:pt x="2700402" y="0"/>
                </a:lnTo>
                <a:lnTo>
                  <a:pt x="2700402" y="253162"/>
                </a:lnTo>
                <a:lnTo>
                  <a:pt x="0" y="2531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29"/>
            <a:endParaRPr lang="en-US" sz="1801">
              <a:solidFill>
                <a:prstClr val="black"/>
              </a:solidFill>
              <a:latin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EFCB2A6D-52CF-8DDE-6B27-9CB22493AF4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4CBB6AB-FA60-5AAE-9FA9-E80C95F5A2D8}"/>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34028" t="-2799" r="-5100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06FBC282-F335-2EC3-784D-2A27ADC311CE}"/>
              </a:ext>
            </a:extLst>
          </p:cNvPr>
          <p:cNvSpPr/>
          <p:nvPr/>
        </p:nvSpPr>
        <p:spPr>
          <a:xfrm>
            <a:off x="5238836" y="1590538"/>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B6D4C36C-C7FA-3634-93C9-A675A491C2BD}"/>
              </a:ext>
            </a:extLst>
          </p:cNvPr>
          <p:cNvSpPr txBox="1"/>
          <p:nvPr/>
        </p:nvSpPr>
        <p:spPr>
          <a:xfrm>
            <a:off x="4826893" y="2125505"/>
            <a:ext cx="4604865" cy="2591350"/>
          </a:xfrm>
          <a:prstGeom prst="rect">
            <a:avLst/>
          </a:prstGeom>
        </p:spPr>
        <p:txBody>
          <a:bodyPr lIns="0" tIns="0" rIns="0" bIns="0" rtlCol="0" anchor="t">
            <a:spAutoFit/>
          </a:bodyPr>
          <a:lstStyle/>
          <a:p>
            <a:pPr marL="537508" marR="0" lvl="1" indent="-268754" algn="l" defTabSz="914400" rtl="0" eaLnBrk="1" fontAlgn="auto" latinLnBrk="0" hangingPunct="1">
              <a:lnSpc>
                <a:spcPts val="3360"/>
              </a:lnSpc>
              <a:spcBef>
                <a:spcPts val="0"/>
              </a:spcBef>
              <a:spcAft>
                <a:spcPts val="0"/>
              </a:spcAft>
              <a:buClrTx/>
              <a:buSzTx/>
              <a:buFont typeface="Arial"/>
              <a:buChar char="•"/>
              <a:tabLst/>
              <a:defRPr/>
            </a:pPr>
            <a:r>
              <a:rPr kumimoji="0" lang="en-US" sz="248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is one aspect of your parent-child relationship that is working well?</a:t>
            </a:r>
          </a:p>
          <a:p>
            <a:pPr marL="537508" marR="0" lvl="1" indent="-268754" algn="l" defTabSz="914400" rtl="0" eaLnBrk="1" fontAlgn="auto" latinLnBrk="0" hangingPunct="1">
              <a:lnSpc>
                <a:spcPts val="3360"/>
              </a:lnSpc>
              <a:spcBef>
                <a:spcPts val="0"/>
              </a:spcBef>
              <a:spcAft>
                <a:spcPts val="0"/>
              </a:spcAft>
              <a:buClrTx/>
              <a:buSzTx/>
              <a:buFont typeface="Arial"/>
              <a:buChar char="•"/>
              <a:tabLst/>
              <a:defRPr/>
            </a:pPr>
            <a:endParaRPr lang="en-US" sz="2489" b="1">
              <a:solidFill>
                <a:srgbClr val="000000"/>
              </a:solidFill>
              <a:latin typeface="Calibri (MS) Bold"/>
              <a:ea typeface="Calibri (MS) Bold"/>
              <a:cs typeface="Calibri (MS) Bold"/>
              <a:sym typeface="Calibri (MS) Bold"/>
            </a:endParaRPr>
          </a:p>
          <a:p>
            <a:pPr marL="537508" marR="0" lvl="1" indent="-268754" algn="l" defTabSz="914400" rtl="0" eaLnBrk="1" fontAlgn="auto" latinLnBrk="0" hangingPunct="1">
              <a:lnSpc>
                <a:spcPts val="3360"/>
              </a:lnSpc>
              <a:spcBef>
                <a:spcPts val="0"/>
              </a:spcBef>
              <a:spcAft>
                <a:spcPts val="0"/>
              </a:spcAft>
              <a:buClrTx/>
              <a:buSzTx/>
              <a:buFont typeface="Arial"/>
              <a:buChar char="•"/>
              <a:tabLst/>
              <a:defRPr/>
            </a:pPr>
            <a:r>
              <a:rPr kumimoji="0" lang="en-US" sz="248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is a skill you use effectively in your parenting?</a:t>
            </a:r>
          </a:p>
        </p:txBody>
      </p:sp>
      <p:sp>
        <p:nvSpPr>
          <p:cNvPr id="5" name="TextBox 5">
            <a:extLst>
              <a:ext uri="{FF2B5EF4-FFF2-40B4-BE49-F238E27FC236}">
                <a16:creationId xmlns:a16="http://schemas.microsoft.com/office/drawing/2014/main" id="{935A6F08-5CA5-18CE-B300-DBAA22582284}"/>
              </a:ext>
            </a:extLst>
          </p:cNvPr>
          <p:cNvSpPr txBox="1"/>
          <p:nvPr/>
        </p:nvSpPr>
        <p:spPr>
          <a:xfrm>
            <a:off x="4310393" y="122489"/>
            <a:ext cx="5758327" cy="1211844"/>
          </a:xfrm>
          <a:prstGeom prst="rect">
            <a:avLst/>
          </a:prstGeom>
        </p:spPr>
        <p:txBody>
          <a:bodyPr lIns="0" tIns="0" rIns="0" bIns="0" rtlCol="0" anchor="t">
            <a:spAutoFit/>
          </a:bodyPr>
          <a:lstStyle/>
          <a:p>
            <a:pPr marL="0" marR="0" lvl="0" indent="0" algn="ctr" defTabSz="914400" rtl="0" eaLnBrk="1" fontAlgn="auto" latinLnBrk="0" hangingPunct="1">
              <a:lnSpc>
                <a:spcPts val="4605"/>
              </a:lnSpc>
              <a:spcBef>
                <a:spcPct val="0"/>
              </a:spcBef>
              <a:spcAft>
                <a:spcPts val="0"/>
              </a:spcAft>
              <a:buClrTx/>
              <a:buSzTx/>
              <a:buFontTx/>
              <a:buNone/>
              <a:tabLst/>
              <a:defRPr/>
            </a:pPr>
            <a:r>
              <a:rPr kumimoji="0" lang="en-US" sz="3289" b="1" i="1" u="none" strike="noStrike" kern="1200" cap="none" spc="0" normalizeH="0" baseline="0" noProof="0">
                <a:ln>
                  <a:noFill/>
                </a:ln>
                <a:solidFill>
                  <a:srgbClr val="000000"/>
                </a:solidFill>
                <a:effectLst/>
                <a:uLnTx/>
                <a:uFillTx/>
                <a:latin typeface="Calibri (MS) Bold Italics"/>
                <a:ea typeface="Calibri (MS) Bold Italics"/>
                <a:cs typeface="Calibri (MS) Bold Italics"/>
                <a:sym typeface="Calibri (MS) Bold Italics"/>
              </a:rPr>
              <a:t>Please answer one of the following questions:</a:t>
            </a:r>
          </a:p>
        </p:txBody>
      </p:sp>
    </p:spTree>
    <p:extLst>
      <p:ext uri="{BB962C8B-B14F-4D97-AF65-F5344CB8AC3E}">
        <p14:creationId xmlns:p14="http://schemas.microsoft.com/office/powerpoint/2010/main" val="3577706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a:extLst>
            <a:ext uri="{FF2B5EF4-FFF2-40B4-BE49-F238E27FC236}">
              <a16:creationId xmlns:a16="http://schemas.microsoft.com/office/drawing/2014/main" id="{885CE476-4F4A-4CC2-B19F-10C0E790E24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271438D-198B-6CE0-7FFB-662AFAA01359}"/>
              </a:ext>
            </a:extLst>
          </p:cNvPr>
          <p:cNvSpPr/>
          <p:nvPr/>
        </p:nvSpPr>
        <p:spPr>
          <a:xfrm>
            <a:off x="-75728" y="0"/>
            <a:ext cx="4383625" cy="7415907"/>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C3C22A90-543E-C8B6-9618-C75CF3B1D87D}"/>
              </a:ext>
            </a:extLst>
          </p:cNvPr>
          <p:cNvSpPr/>
          <p:nvPr/>
        </p:nvSpPr>
        <p:spPr>
          <a:xfrm>
            <a:off x="4684233" y="-571210"/>
            <a:ext cx="6791625" cy="2023159"/>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A0A0233E-E242-1917-5769-53B878AEDD72}"/>
              </a:ext>
            </a:extLst>
          </p:cNvPr>
          <p:cNvSpPr/>
          <p:nvPr/>
        </p:nvSpPr>
        <p:spPr>
          <a:xfrm>
            <a:off x="4974361" y="1062486"/>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4E09E97C-E6CB-8AC7-25D7-8DEE344CDFEE}"/>
              </a:ext>
            </a:extLst>
          </p:cNvPr>
          <p:cNvSpPr txBox="1"/>
          <p:nvPr/>
        </p:nvSpPr>
        <p:spPr>
          <a:xfrm>
            <a:off x="4535437" y="1420319"/>
            <a:ext cx="5218163" cy="5796459"/>
          </a:xfrm>
          <a:prstGeom prst="rect">
            <a:avLst/>
          </a:prstGeom>
        </p:spPr>
        <p:txBody>
          <a:bodyPr lIns="0" tIns="0" rIns="0" bIns="0" rtlCol="0" anchor="t">
            <a:spAutoFit/>
          </a:bodyPr>
          <a:lstStyle/>
          <a:p>
            <a:pPr algn="l">
              <a:lnSpc>
                <a:spcPts val="2379"/>
              </a:lnSpc>
            </a:pPr>
            <a:r>
              <a:rPr lang="en-US" sz="1650" b="1" u="sng">
                <a:solidFill>
                  <a:srgbClr val="FFFFFF"/>
                </a:solidFill>
                <a:latin typeface="Calibri"/>
                <a:ea typeface="Calibri"/>
                <a:cs typeface="Calibri"/>
              </a:rPr>
              <a:t>Basic Ground Rules:</a:t>
            </a:r>
          </a:p>
          <a:p>
            <a:pPr marL="366395" lvl="1" indent="-182880" algn="l">
              <a:lnSpc>
                <a:spcPts val="2379"/>
              </a:lnSpc>
              <a:buFont typeface="Arial"/>
              <a:buChar char="•"/>
            </a:pPr>
            <a:r>
              <a:rPr lang="en-US" sz="1650" b="1">
                <a:solidFill>
                  <a:srgbClr val="FFFFFF"/>
                </a:solidFill>
                <a:latin typeface="Calibri"/>
                <a:ea typeface="Calibri"/>
                <a:cs typeface="Calibri"/>
              </a:rPr>
              <a:t>Always start and end sessions on time.</a:t>
            </a:r>
          </a:p>
          <a:p>
            <a:pPr marL="366395" lvl="1" indent="-182880" algn="l">
              <a:lnSpc>
                <a:spcPts val="2379"/>
              </a:lnSpc>
              <a:buFont typeface="Arial"/>
              <a:buChar char="•"/>
            </a:pPr>
            <a:r>
              <a:rPr lang="en-US" sz="1650" b="1">
                <a:solidFill>
                  <a:srgbClr val="FFFFFF"/>
                </a:solidFill>
                <a:latin typeface="Calibri"/>
                <a:ea typeface="Calibri"/>
                <a:cs typeface="Calibri"/>
              </a:rPr>
              <a:t>Cell phones should be on vibrate; members can quietly excuse themselves if a call must be taken.</a:t>
            </a:r>
          </a:p>
          <a:p>
            <a:pPr marL="366395" lvl="1" indent="-182880" algn="l">
              <a:lnSpc>
                <a:spcPts val="2379"/>
              </a:lnSpc>
              <a:buFont typeface="Arial"/>
              <a:buChar char="•"/>
            </a:pPr>
            <a:r>
              <a:rPr lang="en-US" sz="1650" b="1">
                <a:solidFill>
                  <a:srgbClr val="FFFFFF"/>
                </a:solidFill>
                <a:latin typeface="Calibri"/>
                <a:ea typeface="Calibri"/>
                <a:cs typeface="Calibri"/>
              </a:rPr>
              <a:t>In virtual sessions, participants should mute themselves when taking calls outside the session.</a:t>
            </a:r>
          </a:p>
          <a:p>
            <a:pPr algn="l">
              <a:lnSpc>
                <a:spcPts val="2379"/>
              </a:lnSpc>
            </a:pPr>
            <a:endParaRPr lang="en-US" sz="1650" b="1">
              <a:solidFill>
                <a:srgbClr val="FFFFFF"/>
              </a:solidFill>
              <a:latin typeface="Calibri"/>
              <a:ea typeface="Calibri"/>
              <a:cs typeface="Calibri"/>
            </a:endParaRPr>
          </a:p>
          <a:p>
            <a:pPr algn="l">
              <a:lnSpc>
                <a:spcPts val="2379"/>
              </a:lnSpc>
            </a:pPr>
            <a:r>
              <a:rPr lang="en-US" sz="1650" b="1" u="sng">
                <a:solidFill>
                  <a:srgbClr val="FFFFFF"/>
                </a:solidFill>
                <a:latin typeface="Calibri"/>
                <a:ea typeface="Calibri"/>
                <a:cs typeface="Calibri"/>
              </a:rPr>
              <a:t>Group-Specific Rules:</a:t>
            </a:r>
          </a:p>
          <a:p>
            <a:pPr marL="366395" lvl="1" indent="-182880" algn="l">
              <a:lnSpc>
                <a:spcPts val="2379"/>
              </a:lnSpc>
              <a:buFont typeface="Arial"/>
              <a:buChar char="•"/>
            </a:pPr>
            <a:r>
              <a:rPr lang="en-US" sz="1650" b="1">
                <a:solidFill>
                  <a:srgbClr val="FFFFFF"/>
                </a:solidFill>
                <a:latin typeface="Calibri"/>
                <a:ea typeface="Calibri"/>
                <a:cs typeface="Calibri"/>
              </a:rPr>
              <a:t>Avoid judgment regarding other participants' parenting practices or knowledge gaps.</a:t>
            </a:r>
          </a:p>
          <a:p>
            <a:pPr marL="366395" lvl="1" indent="-182880" algn="l">
              <a:lnSpc>
                <a:spcPts val="2379"/>
              </a:lnSpc>
              <a:buFont typeface="Arial"/>
              <a:buChar char="•"/>
            </a:pPr>
            <a:r>
              <a:rPr lang="en-US" sz="1650" b="1">
                <a:solidFill>
                  <a:srgbClr val="FFFFFF"/>
                </a:solidFill>
                <a:latin typeface="Calibri"/>
                <a:ea typeface="Calibri"/>
                <a:cs typeface="Calibri"/>
              </a:rPr>
              <a:t>One person speaks at a time to maintain order and clarity.</a:t>
            </a:r>
          </a:p>
          <a:p>
            <a:pPr marL="366395" lvl="1" indent="-182880" algn="l">
              <a:lnSpc>
                <a:spcPts val="2379"/>
              </a:lnSpc>
              <a:buFont typeface="Arial"/>
              <a:buChar char="•"/>
            </a:pPr>
            <a:r>
              <a:rPr lang="en-US" sz="1650" b="1">
                <a:solidFill>
                  <a:srgbClr val="FFFFFF"/>
                </a:solidFill>
                <a:latin typeface="Calibri"/>
                <a:ea typeface="Calibri"/>
                <a:cs typeface="Calibri"/>
              </a:rPr>
              <a:t>Assume positive intent in all interactions to foster a positive atmosphere.</a:t>
            </a:r>
          </a:p>
          <a:p>
            <a:pPr algn="l">
              <a:lnSpc>
                <a:spcPts val="2379"/>
              </a:lnSpc>
            </a:pPr>
            <a:endParaRPr lang="en-US" sz="1650" b="1">
              <a:solidFill>
                <a:srgbClr val="FFFFFF"/>
              </a:solidFill>
              <a:latin typeface="Calibri"/>
              <a:ea typeface="Calibri"/>
              <a:cs typeface="Calibri"/>
            </a:endParaRPr>
          </a:p>
          <a:p>
            <a:pPr algn="l">
              <a:lnSpc>
                <a:spcPts val="2379"/>
              </a:lnSpc>
            </a:pPr>
            <a:r>
              <a:rPr lang="en-US" sz="1650" b="1" u="sng">
                <a:solidFill>
                  <a:srgbClr val="FFFFFF"/>
                </a:solidFill>
                <a:latin typeface="Calibri"/>
                <a:ea typeface="Calibri"/>
                <a:cs typeface="Calibri"/>
              </a:rPr>
              <a:t>Confidentiality-</a:t>
            </a:r>
            <a:r>
              <a:rPr lang="en-US" sz="1650" b="1">
                <a:solidFill>
                  <a:srgbClr val="FFFFFF"/>
                </a:solidFill>
                <a:latin typeface="Calibri"/>
                <a:ea typeface="Calibri"/>
                <a:cs typeface="Calibri"/>
              </a:rPr>
              <a:t> Please be respectful and discrete with the personal stories being shared. This is a safe space to grow and learn.</a:t>
            </a:r>
          </a:p>
          <a:p>
            <a:pPr algn="l">
              <a:lnSpc>
                <a:spcPts val="1960"/>
              </a:lnSpc>
              <a:spcBef>
                <a:spcPct val="0"/>
              </a:spcBef>
            </a:pPr>
            <a:endParaRPr lang="en-US" sz="1699">
              <a:solidFill>
                <a:srgbClr val="FFFFFF"/>
              </a:solidFill>
              <a:latin typeface="Calibri (MS)"/>
            </a:endParaRPr>
          </a:p>
        </p:txBody>
      </p:sp>
    </p:spTree>
    <p:extLst>
      <p:ext uri="{BB962C8B-B14F-4D97-AF65-F5344CB8AC3E}">
        <p14:creationId xmlns:p14="http://schemas.microsoft.com/office/powerpoint/2010/main" val="77705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ECCD0"/>
        </a:solidFill>
        <a:effectLst/>
      </p:bgPr>
    </p:bg>
    <p:spTree>
      <p:nvGrpSpPr>
        <p:cNvPr id="1" name=""/>
        <p:cNvGrpSpPr/>
        <p:nvPr/>
      </p:nvGrpSpPr>
      <p:grpSpPr>
        <a:xfrm>
          <a:off x="0" y="0"/>
          <a:ext cx="0" cy="0"/>
          <a:chOff x="0" y="0"/>
          <a:chExt cx="0" cy="0"/>
        </a:xfrm>
      </p:grpSpPr>
      <p:sp>
        <p:nvSpPr>
          <p:cNvPr id="2" name="Freeform 2"/>
          <p:cNvSpPr/>
          <p:nvPr/>
        </p:nvSpPr>
        <p:spPr>
          <a:xfrm flipH="1">
            <a:off x="0" y="0"/>
            <a:ext cx="9753600" cy="7315200"/>
          </a:xfrm>
          <a:custGeom>
            <a:avLst/>
            <a:gdLst/>
            <a:ahLst/>
            <a:cxnLst/>
            <a:rect l="l" t="t" r="r" b="b"/>
            <a:pathLst>
              <a:path w="9753600" h="7315200">
                <a:moveTo>
                  <a:pt x="9753600" y="0"/>
                </a:moveTo>
                <a:lnTo>
                  <a:pt x="0" y="0"/>
                </a:lnTo>
                <a:lnTo>
                  <a:pt x="0" y="7315200"/>
                </a:lnTo>
                <a:lnTo>
                  <a:pt x="9753600" y="7315200"/>
                </a:lnTo>
                <a:lnTo>
                  <a:pt x="9753600" y="0"/>
                </a:lnTo>
                <a:close/>
              </a:path>
            </a:pathLst>
          </a:custGeom>
          <a:blipFill>
            <a:blip r:embed="rId3"/>
            <a:stretch>
              <a:fillRect l="-74576" r="-20310" b="-1271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4376096" y="2019524"/>
            <a:ext cx="5377504" cy="4564156"/>
          </a:xfrm>
          <a:custGeom>
            <a:avLst/>
            <a:gdLst/>
            <a:ahLst/>
            <a:cxnLst/>
            <a:rect l="l" t="t" r="r" b="b"/>
            <a:pathLst>
              <a:path w="5377504" h="4564156">
                <a:moveTo>
                  <a:pt x="0" y="0"/>
                </a:moveTo>
                <a:lnTo>
                  <a:pt x="5377504" y="0"/>
                </a:lnTo>
                <a:lnTo>
                  <a:pt x="5377504" y="4564156"/>
                </a:lnTo>
                <a:lnTo>
                  <a:pt x="0" y="45641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382972" y="3048000"/>
            <a:ext cx="2367492" cy="2610561"/>
          </a:xfrm>
          <a:custGeom>
            <a:avLst/>
            <a:gdLst/>
            <a:ahLst/>
            <a:cxnLst/>
            <a:rect l="l" t="t" r="r" b="b"/>
            <a:pathLst>
              <a:path w="2367492" h="2367492">
                <a:moveTo>
                  <a:pt x="0" y="0"/>
                </a:moveTo>
                <a:lnTo>
                  <a:pt x="2367491" y="0"/>
                </a:lnTo>
                <a:lnTo>
                  <a:pt x="2367491" y="2367491"/>
                </a:lnTo>
                <a:lnTo>
                  <a:pt x="0" y="2367491"/>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ecoleta Bold" panose="020B0604020202020204" charset="0"/>
            </a:endParaRPr>
          </a:p>
        </p:txBody>
      </p:sp>
      <p:sp>
        <p:nvSpPr>
          <p:cNvPr id="5" name="Freeform 5"/>
          <p:cNvSpPr/>
          <p:nvPr/>
        </p:nvSpPr>
        <p:spPr>
          <a:xfrm>
            <a:off x="4020341" y="0"/>
            <a:ext cx="5468213" cy="1031173"/>
          </a:xfrm>
          <a:custGeom>
            <a:avLst/>
            <a:gdLst/>
            <a:ahLst/>
            <a:cxnLst/>
            <a:rect l="l" t="t" r="r" b="b"/>
            <a:pathLst>
              <a:path w="5468213" h="1031173">
                <a:moveTo>
                  <a:pt x="0" y="0"/>
                </a:moveTo>
                <a:lnTo>
                  <a:pt x="5468213" y="0"/>
                </a:lnTo>
                <a:lnTo>
                  <a:pt x="5468213" y="1031173"/>
                </a:lnTo>
                <a:lnTo>
                  <a:pt x="0" y="1031173"/>
                </a:lnTo>
                <a:lnTo>
                  <a:pt x="0" y="0"/>
                </a:lnTo>
                <a:close/>
              </a:path>
            </a:pathLst>
          </a:custGeom>
          <a:blipFill>
            <a:blip r:embed="rId7"/>
            <a:stretch>
              <a:fillRect l="-14556" t="-181548" r="-19251" b="-19209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4183813" y="591787"/>
            <a:ext cx="5499245" cy="789892"/>
          </a:xfrm>
          <a:custGeom>
            <a:avLst/>
            <a:gdLst/>
            <a:ahLst/>
            <a:cxnLst/>
            <a:rect l="l" t="t" r="r" b="b"/>
            <a:pathLst>
              <a:path w="5499245" h="789892">
                <a:moveTo>
                  <a:pt x="0" y="0"/>
                </a:moveTo>
                <a:lnTo>
                  <a:pt x="5499245" y="0"/>
                </a:lnTo>
                <a:lnTo>
                  <a:pt x="5499245" y="789891"/>
                </a:lnTo>
                <a:lnTo>
                  <a:pt x="0" y="7898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5720579" y="5910972"/>
            <a:ext cx="3515223" cy="478219"/>
          </a:xfrm>
          <a:prstGeom prst="rect">
            <a:avLst/>
          </a:prstGeom>
        </p:spPr>
        <p:txBody>
          <a:bodyPr lIns="0" tIns="0" rIns="0" bIns="0" rtlCol="0" anchor="t">
            <a:spAutoFit/>
          </a:bodyPr>
          <a:lstStyle/>
          <a:p>
            <a:pPr marL="0" marR="0" lvl="0" indent="0" algn="ctr" defTabSz="914400" rtl="0" eaLnBrk="1" fontAlgn="auto" latinLnBrk="0" hangingPunct="1">
              <a:lnSpc>
                <a:spcPts val="3566"/>
              </a:lnSpc>
              <a:spcBef>
                <a:spcPct val="0"/>
              </a:spcBef>
              <a:spcAft>
                <a:spcPts val="0"/>
              </a:spcAft>
              <a:buClrTx/>
              <a:buSzTx/>
              <a:buFontTx/>
              <a:buNone/>
              <a:tabLst/>
              <a:defRPr/>
            </a:pPr>
            <a:r>
              <a:rPr kumimoji="0" lang="en-US" sz="25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Supportive partnership</a:t>
            </a:r>
          </a:p>
        </p:txBody>
      </p:sp>
      <p:sp>
        <p:nvSpPr>
          <p:cNvPr id="8" name="TextBox 8"/>
          <p:cNvSpPr txBox="1"/>
          <p:nvPr/>
        </p:nvSpPr>
        <p:spPr>
          <a:xfrm>
            <a:off x="5779604" y="4986826"/>
            <a:ext cx="2781504" cy="478219"/>
          </a:xfrm>
          <a:prstGeom prst="rect">
            <a:avLst/>
          </a:prstGeom>
        </p:spPr>
        <p:txBody>
          <a:bodyPr lIns="0" tIns="0" rIns="0" bIns="0" rtlCol="0" anchor="t">
            <a:spAutoFit/>
          </a:bodyPr>
          <a:lstStyle/>
          <a:p>
            <a:pPr marL="0" marR="0" lvl="0" indent="0" algn="ctr" defTabSz="914400" rtl="0" eaLnBrk="1" fontAlgn="auto" latinLnBrk="0" hangingPunct="1">
              <a:lnSpc>
                <a:spcPts val="3566"/>
              </a:lnSpc>
              <a:spcBef>
                <a:spcPct val="0"/>
              </a:spcBef>
              <a:spcAft>
                <a:spcPts val="0"/>
              </a:spcAft>
              <a:buClrTx/>
              <a:buSzTx/>
              <a:buFontTx/>
              <a:buNone/>
              <a:tabLst/>
              <a:defRPr/>
            </a:pPr>
            <a:r>
              <a:rPr kumimoji="0" lang="en-US" sz="25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Teamwork matters</a:t>
            </a:r>
          </a:p>
        </p:txBody>
      </p:sp>
      <p:sp>
        <p:nvSpPr>
          <p:cNvPr id="9" name="TextBox 9"/>
          <p:cNvSpPr txBox="1"/>
          <p:nvPr/>
        </p:nvSpPr>
        <p:spPr>
          <a:xfrm>
            <a:off x="5506471" y="4062681"/>
            <a:ext cx="3327769" cy="478219"/>
          </a:xfrm>
          <a:prstGeom prst="rect">
            <a:avLst/>
          </a:prstGeom>
        </p:spPr>
        <p:txBody>
          <a:bodyPr lIns="0" tIns="0" rIns="0" bIns="0" rtlCol="0" anchor="t">
            <a:spAutoFit/>
          </a:bodyPr>
          <a:lstStyle/>
          <a:p>
            <a:pPr marL="0" marR="0" lvl="0" indent="0" algn="ctr" defTabSz="914400" rtl="0" eaLnBrk="1" fontAlgn="auto" latinLnBrk="0" hangingPunct="1">
              <a:lnSpc>
                <a:spcPts val="3566"/>
              </a:lnSpc>
              <a:spcBef>
                <a:spcPct val="0"/>
              </a:spcBef>
              <a:spcAft>
                <a:spcPts val="0"/>
              </a:spcAft>
              <a:buClrTx/>
              <a:buSzTx/>
              <a:buFontTx/>
              <a:buNone/>
              <a:tabLst/>
              <a:defRPr/>
            </a:pPr>
            <a:r>
              <a:rPr kumimoji="0" lang="en-US" sz="25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Collaboration is key</a:t>
            </a:r>
          </a:p>
        </p:txBody>
      </p:sp>
      <p:sp>
        <p:nvSpPr>
          <p:cNvPr id="10" name="TextBox 10"/>
          <p:cNvSpPr txBox="1"/>
          <p:nvPr/>
        </p:nvSpPr>
        <p:spPr>
          <a:xfrm>
            <a:off x="5630296" y="3136788"/>
            <a:ext cx="3327769" cy="478219"/>
          </a:xfrm>
          <a:prstGeom prst="rect">
            <a:avLst/>
          </a:prstGeom>
        </p:spPr>
        <p:txBody>
          <a:bodyPr lIns="0" tIns="0" rIns="0" bIns="0" rtlCol="0" anchor="t">
            <a:spAutoFit/>
          </a:bodyPr>
          <a:lstStyle/>
          <a:p>
            <a:pPr marL="0" marR="0" lvl="0" indent="0" algn="ctr" defTabSz="914400" rtl="0" eaLnBrk="1" fontAlgn="auto" latinLnBrk="0" hangingPunct="1">
              <a:lnSpc>
                <a:spcPts val="3566"/>
              </a:lnSpc>
              <a:spcBef>
                <a:spcPct val="0"/>
              </a:spcBef>
              <a:spcAft>
                <a:spcPts val="0"/>
              </a:spcAft>
              <a:buClrTx/>
              <a:buSzTx/>
              <a:buFontTx/>
              <a:buNone/>
              <a:tabLst/>
              <a:defRPr/>
            </a:pPr>
            <a:r>
              <a:rPr kumimoji="0" lang="en-US" sz="25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Every family is unique</a:t>
            </a:r>
          </a:p>
        </p:txBody>
      </p:sp>
      <p:sp>
        <p:nvSpPr>
          <p:cNvPr id="11" name="TextBox 11"/>
          <p:cNvSpPr txBox="1"/>
          <p:nvPr/>
        </p:nvSpPr>
        <p:spPr>
          <a:xfrm>
            <a:off x="5739629" y="2214391"/>
            <a:ext cx="3464868" cy="478219"/>
          </a:xfrm>
          <a:prstGeom prst="rect">
            <a:avLst/>
          </a:prstGeom>
        </p:spPr>
        <p:txBody>
          <a:bodyPr lIns="0" tIns="0" rIns="0" bIns="0" rtlCol="0" anchor="t">
            <a:spAutoFit/>
          </a:bodyPr>
          <a:lstStyle/>
          <a:p>
            <a:pPr marL="0" marR="0" lvl="0" indent="0" algn="ctr" defTabSz="914400" rtl="0" eaLnBrk="1" fontAlgn="auto" latinLnBrk="0" hangingPunct="1">
              <a:lnSpc>
                <a:spcPts val="3566"/>
              </a:lnSpc>
              <a:spcBef>
                <a:spcPct val="0"/>
              </a:spcBef>
              <a:spcAft>
                <a:spcPts val="0"/>
              </a:spcAft>
              <a:buClrTx/>
              <a:buSzTx/>
              <a:buFontTx/>
              <a:buNone/>
              <a:tabLst/>
              <a:defRPr/>
            </a:pPr>
            <a:r>
              <a:rPr kumimoji="0" lang="en-US" sz="25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Coparenting = teamwork</a:t>
            </a:r>
          </a:p>
        </p:txBody>
      </p:sp>
      <p:sp>
        <p:nvSpPr>
          <p:cNvPr id="12" name="TextBox 12"/>
          <p:cNvSpPr txBox="1"/>
          <p:nvPr/>
        </p:nvSpPr>
        <p:spPr>
          <a:xfrm>
            <a:off x="1507336" y="2942911"/>
            <a:ext cx="1997864" cy="1095689"/>
          </a:xfrm>
          <a:prstGeom prst="rect">
            <a:avLst/>
          </a:prstGeom>
        </p:spPr>
        <p:txBody>
          <a:bodyPr lIns="0" tIns="0" rIns="0" bIns="0" rtlCol="0" anchor="t">
            <a:prstTxWarp prst="textArchUp">
              <a:avLst/>
            </a:prstTxWarp>
            <a:spAutoFit/>
          </a:bodyPr>
          <a:lstStyle/>
          <a:p>
            <a:pPr marL="0" marR="0" lvl="0" indent="0" algn="ctr" defTabSz="914400" rtl="0" eaLnBrk="1" fontAlgn="auto" latinLnBrk="0" hangingPunct="1">
              <a:lnSpc>
                <a:spcPts val="5801"/>
              </a:lnSpc>
              <a:spcBef>
                <a:spcPct val="0"/>
              </a:spcBef>
              <a:spcAft>
                <a:spcPts val="0"/>
              </a:spcAft>
              <a:buClrTx/>
              <a:buSzTx/>
              <a:buFontTx/>
              <a:buNone/>
              <a:tabLst/>
              <a:defRPr/>
            </a:pPr>
            <a:r>
              <a:rPr kumimoji="0" lang="en-US" sz="19900" b="1" i="0" u="none" strike="noStrike" kern="1200" cap="none" spc="0" normalizeH="0" baseline="0" noProof="0">
                <a:ln>
                  <a:noFill/>
                </a:ln>
                <a:solidFill>
                  <a:srgbClr val="835332"/>
                </a:solidFill>
                <a:effectLst/>
                <a:uLnTx/>
                <a:uFillTx/>
                <a:latin typeface="Arial Black" panose="020B0A04020102020204" pitchFamily="34" charset="0"/>
                <a:ea typeface="Recoleta Bold"/>
                <a:cs typeface="Recoleta Bold"/>
                <a:sym typeface="Recoleta Bold"/>
              </a:rPr>
              <a:t>Coparenting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ECCD0"/>
        </a:solidFill>
        <a:effectLst/>
      </p:bgPr>
    </p:bg>
    <p:spTree>
      <p:nvGrpSpPr>
        <p:cNvPr id="1" name=""/>
        <p:cNvGrpSpPr/>
        <p:nvPr/>
      </p:nvGrpSpPr>
      <p:grpSpPr>
        <a:xfrm>
          <a:off x="0" y="0"/>
          <a:ext cx="0" cy="0"/>
          <a:chOff x="0" y="0"/>
          <a:chExt cx="0" cy="0"/>
        </a:xfrm>
      </p:grpSpPr>
      <p:sp>
        <p:nvSpPr>
          <p:cNvPr id="2" name="Freeform 2"/>
          <p:cNvSpPr/>
          <p:nvPr/>
        </p:nvSpPr>
        <p:spPr>
          <a:xfrm flipH="1">
            <a:off x="0" y="6077"/>
            <a:ext cx="9753600" cy="7309123"/>
          </a:xfrm>
          <a:custGeom>
            <a:avLst/>
            <a:gdLst/>
            <a:ahLst/>
            <a:cxnLst/>
            <a:rect l="l" t="t" r="r" b="b"/>
            <a:pathLst>
              <a:path w="9753600" h="7309123">
                <a:moveTo>
                  <a:pt x="9753600" y="0"/>
                </a:moveTo>
                <a:lnTo>
                  <a:pt x="0" y="0"/>
                </a:lnTo>
                <a:lnTo>
                  <a:pt x="0" y="7309123"/>
                </a:lnTo>
                <a:lnTo>
                  <a:pt x="9753600" y="7309123"/>
                </a:lnTo>
                <a:lnTo>
                  <a:pt x="9753600" y="0"/>
                </a:lnTo>
                <a:close/>
              </a:path>
            </a:pathLst>
          </a:custGeom>
          <a:blipFill>
            <a:blip r:embed="rId3"/>
            <a:stretch>
              <a:fillRect t="-2684" r="-18292" b="-268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16515" y="6077"/>
            <a:ext cx="1972487" cy="1355637"/>
          </a:xfrm>
          <a:custGeom>
            <a:avLst/>
            <a:gdLst/>
            <a:ahLst/>
            <a:cxnLst/>
            <a:rect l="l" t="t" r="r" b="b"/>
            <a:pathLst>
              <a:path w="1972487" h="1355637">
                <a:moveTo>
                  <a:pt x="0" y="0"/>
                </a:moveTo>
                <a:lnTo>
                  <a:pt x="1972488" y="0"/>
                </a:lnTo>
                <a:lnTo>
                  <a:pt x="1972488" y="1355636"/>
                </a:lnTo>
                <a:lnTo>
                  <a:pt x="0" y="13556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5195142" y="557942"/>
            <a:ext cx="4558458" cy="5043937"/>
          </a:xfrm>
          <a:custGeom>
            <a:avLst/>
            <a:gdLst/>
            <a:ahLst/>
            <a:cxnLst/>
            <a:rect l="l" t="t" r="r" b="b"/>
            <a:pathLst>
              <a:path w="4558458" h="5043937">
                <a:moveTo>
                  <a:pt x="0" y="0"/>
                </a:moveTo>
                <a:lnTo>
                  <a:pt x="4558458" y="0"/>
                </a:lnTo>
                <a:lnTo>
                  <a:pt x="4558458" y="5043937"/>
                </a:lnTo>
                <a:lnTo>
                  <a:pt x="0" y="50439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5517154" y="392457"/>
            <a:ext cx="3914434" cy="5021298"/>
          </a:xfrm>
          <a:prstGeom prst="rect">
            <a:avLst/>
          </a:prstGeom>
        </p:spPr>
        <p:txBody>
          <a:bodyPr lIns="0" tIns="0" rIns="0" bIns="0" rtlCol="0" anchor="t">
            <a:spAutoFit/>
          </a:bodyPr>
          <a:lstStyle/>
          <a:p>
            <a:pPr marL="0" marR="0" lvl="0" indent="0" algn="l" defTabSz="914400" rtl="0" eaLnBrk="1" fontAlgn="auto" latinLnBrk="0" hangingPunct="1">
              <a:lnSpc>
                <a:spcPts val="383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a:p>
            <a:pPr marL="498470" marR="0" lvl="1" indent="-249235" algn="l" defTabSz="914400" rtl="0" eaLnBrk="1" fontAlgn="auto" latinLnBrk="0" hangingPunct="1">
              <a:lnSpc>
                <a:spcPts val="2516"/>
              </a:lnSpc>
              <a:spcBef>
                <a:spcPts val="0"/>
              </a:spcBef>
              <a:spcAft>
                <a:spcPts val="0"/>
              </a:spcAft>
              <a:buClrTx/>
              <a:buSzTx/>
              <a:buFont typeface="Arial"/>
              <a:buChar char="•"/>
              <a:tabLst/>
              <a:defRPr/>
            </a:pPr>
            <a:r>
              <a:rPr kumimoji="0" lang="en-US" sz="2308"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does your coparenting situation look like?</a:t>
            </a:r>
          </a:p>
          <a:p>
            <a:pPr marL="0" marR="0" lvl="0" indent="0" algn="l" defTabSz="914400" rtl="0" eaLnBrk="1" fontAlgn="auto" latinLnBrk="0" hangingPunct="1">
              <a:lnSpc>
                <a:spcPts val="2516"/>
              </a:lnSpc>
              <a:spcBef>
                <a:spcPts val="0"/>
              </a:spcBef>
              <a:spcAft>
                <a:spcPts val="0"/>
              </a:spcAft>
              <a:buClrTx/>
              <a:buSzTx/>
              <a:buFontTx/>
              <a:buNone/>
              <a:tabLst/>
              <a:defRPr/>
            </a:pPr>
            <a:endParaRPr kumimoji="0" lang="en-US" sz="2308"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98470" marR="0" lvl="1" indent="-249235" algn="l" defTabSz="914400" rtl="0" eaLnBrk="1" fontAlgn="auto" latinLnBrk="0" hangingPunct="1">
              <a:lnSpc>
                <a:spcPts val="2516"/>
              </a:lnSpc>
              <a:spcBef>
                <a:spcPts val="0"/>
              </a:spcBef>
              <a:spcAft>
                <a:spcPts val="0"/>
              </a:spcAft>
              <a:buClrTx/>
              <a:buSzTx/>
              <a:buFont typeface="Arial"/>
              <a:buChar char="•"/>
              <a:tabLst/>
              <a:defRPr/>
            </a:pPr>
            <a:r>
              <a:rPr kumimoji="0" lang="en-US" sz="2308"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Are you completing this module alone or with your coparent?</a:t>
            </a:r>
          </a:p>
          <a:p>
            <a:pPr marL="0" marR="0" lvl="0" indent="0" algn="l" defTabSz="914400" rtl="0" eaLnBrk="1" fontAlgn="auto" latinLnBrk="0" hangingPunct="1">
              <a:lnSpc>
                <a:spcPts val="2516"/>
              </a:lnSpc>
              <a:spcBef>
                <a:spcPts val="0"/>
              </a:spcBef>
              <a:spcAft>
                <a:spcPts val="0"/>
              </a:spcAft>
              <a:buClrTx/>
              <a:buSzTx/>
              <a:buFontTx/>
              <a:buNone/>
              <a:tabLst/>
              <a:defRPr/>
            </a:pPr>
            <a:endParaRPr kumimoji="0" lang="en-US" sz="2308"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98470" marR="0" lvl="1" indent="-249235" algn="l" defTabSz="914400" rtl="0" eaLnBrk="1" fontAlgn="auto" latinLnBrk="0" hangingPunct="1">
              <a:lnSpc>
                <a:spcPts val="2516"/>
              </a:lnSpc>
              <a:spcBef>
                <a:spcPts val="0"/>
              </a:spcBef>
              <a:spcAft>
                <a:spcPts val="0"/>
              </a:spcAft>
              <a:buClrTx/>
              <a:buSzTx/>
              <a:buFont typeface="Arial"/>
              <a:buChar char="•"/>
              <a:tabLst/>
              <a:defRPr/>
            </a:pPr>
            <a:r>
              <a:rPr kumimoji="0" lang="en-US" sz="2308"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does each coparent participate?</a:t>
            </a:r>
          </a:p>
          <a:p>
            <a:pPr marL="0" marR="0" lvl="0" indent="0" algn="l" defTabSz="914400" rtl="0" eaLnBrk="1" fontAlgn="auto" latinLnBrk="0" hangingPunct="1">
              <a:lnSpc>
                <a:spcPts val="2516"/>
              </a:lnSpc>
              <a:spcBef>
                <a:spcPts val="0"/>
              </a:spcBef>
              <a:spcAft>
                <a:spcPts val="0"/>
              </a:spcAft>
              <a:buClrTx/>
              <a:buSzTx/>
              <a:buFontTx/>
              <a:buNone/>
              <a:tabLst/>
              <a:defRPr/>
            </a:pPr>
            <a:endParaRPr kumimoji="0" lang="en-US" sz="2308"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98470" marR="0" lvl="1" indent="-249235" algn="l" defTabSz="914400" rtl="0" eaLnBrk="1" fontAlgn="auto" latinLnBrk="0" hangingPunct="1">
              <a:lnSpc>
                <a:spcPts val="2516"/>
              </a:lnSpc>
              <a:spcBef>
                <a:spcPts val="0"/>
              </a:spcBef>
              <a:spcAft>
                <a:spcPts val="0"/>
              </a:spcAft>
              <a:buClrTx/>
              <a:buSzTx/>
              <a:buFont typeface="Arial"/>
              <a:buChar char="•"/>
              <a:tabLst/>
              <a:defRPr/>
            </a:pPr>
            <a:r>
              <a:rPr kumimoji="0" lang="en-US" sz="2308"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is one goal you hope to achieve from this module?</a:t>
            </a:r>
          </a:p>
        </p:txBody>
      </p:sp>
      <p:sp>
        <p:nvSpPr>
          <p:cNvPr id="6" name="TextBox 6"/>
          <p:cNvSpPr txBox="1"/>
          <p:nvPr/>
        </p:nvSpPr>
        <p:spPr>
          <a:xfrm>
            <a:off x="309730" y="281086"/>
            <a:ext cx="1786058" cy="729418"/>
          </a:xfrm>
          <a:prstGeom prst="rect">
            <a:avLst/>
          </a:prstGeom>
        </p:spPr>
        <p:txBody>
          <a:bodyPr lIns="0" tIns="0" rIns="0" bIns="0" rtlCol="0" anchor="t">
            <a:spAutoFit/>
          </a:bodyPr>
          <a:lstStyle/>
          <a:p>
            <a:pPr marL="0" marR="0" lvl="0" indent="0" algn="ctr" defTabSz="914400" rtl="0" eaLnBrk="1" fontAlgn="auto" latinLnBrk="0" hangingPunct="1">
              <a:lnSpc>
                <a:spcPts val="2845"/>
              </a:lnSpc>
              <a:spcBef>
                <a:spcPct val="0"/>
              </a:spcBef>
              <a:spcAft>
                <a:spcPts val="0"/>
              </a:spcAft>
              <a:buClrTx/>
              <a:buSzTx/>
              <a:buFontTx/>
              <a:buNone/>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Introduction Questions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65082"/>
        </a:solidFill>
        <a:effectLst/>
      </p:bgPr>
    </p:bg>
    <p:spTree>
      <p:nvGrpSpPr>
        <p:cNvPr id="1" name=""/>
        <p:cNvGrpSpPr/>
        <p:nvPr/>
      </p:nvGrpSpPr>
      <p:grpSpPr>
        <a:xfrm>
          <a:off x="0" y="0"/>
          <a:ext cx="0" cy="0"/>
          <a:chOff x="0" y="0"/>
          <a:chExt cx="0" cy="0"/>
        </a:xfrm>
      </p:grpSpPr>
      <p:sp>
        <p:nvSpPr>
          <p:cNvPr id="2" name="Freeform 2"/>
          <p:cNvSpPr/>
          <p:nvPr/>
        </p:nvSpPr>
        <p:spPr>
          <a:xfrm>
            <a:off x="4623802" y="480081"/>
            <a:ext cx="4750657" cy="6227424"/>
          </a:xfrm>
          <a:custGeom>
            <a:avLst/>
            <a:gdLst/>
            <a:ahLst/>
            <a:cxnLst/>
            <a:rect l="l" t="t" r="r" b="b"/>
            <a:pathLst>
              <a:path w="4750657" h="6227424">
                <a:moveTo>
                  <a:pt x="0" y="0"/>
                </a:moveTo>
                <a:lnTo>
                  <a:pt x="4750657" y="0"/>
                </a:lnTo>
                <a:lnTo>
                  <a:pt x="4750657" y="6227424"/>
                </a:lnTo>
                <a:lnTo>
                  <a:pt x="0" y="6227424"/>
                </a:lnTo>
                <a:lnTo>
                  <a:pt x="0" y="0"/>
                </a:lnTo>
                <a:close/>
              </a:path>
            </a:pathLst>
          </a:custGeom>
          <a:blipFill>
            <a:blip r:embed="rId3"/>
            <a:stretch>
              <a:fillRect/>
            </a:stretch>
          </a:blipFill>
          <a:ln w="38100" cap="sq">
            <a:solidFill>
              <a:srgbClr val="B4ABAD"/>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674549" y="2852658"/>
            <a:ext cx="2287056" cy="4462542"/>
          </a:xfrm>
          <a:custGeom>
            <a:avLst/>
            <a:gdLst/>
            <a:ahLst/>
            <a:cxnLst/>
            <a:rect l="l" t="t" r="r" b="b"/>
            <a:pathLst>
              <a:path w="2287056" h="4462542">
                <a:moveTo>
                  <a:pt x="0" y="0"/>
                </a:moveTo>
                <a:lnTo>
                  <a:pt x="2287056" y="0"/>
                </a:lnTo>
                <a:lnTo>
                  <a:pt x="2287056" y="4462542"/>
                </a:lnTo>
                <a:lnTo>
                  <a:pt x="0" y="4462542"/>
                </a:lnTo>
                <a:lnTo>
                  <a:pt x="0" y="0"/>
                </a:lnTo>
                <a:close/>
              </a:path>
            </a:pathLst>
          </a:custGeom>
          <a:blipFill>
            <a:blip r:embed="rId4"/>
            <a:stretch>
              <a:fillRect t="-1327" r="-9375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939520" y="0"/>
            <a:ext cx="2000832" cy="1375117"/>
          </a:xfrm>
          <a:custGeom>
            <a:avLst/>
            <a:gdLst/>
            <a:ahLst/>
            <a:cxnLst/>
            <a:rect l="l" t="t" r="r" b="b"/>
            <a:pathLst>
              <a:path w="2000832" h="1375117">
                <a:moveTo>
                  <a:pt x="0" y="0"/>
                </a:moveTo>
                <a:lnTo>
                  <a:pt x="2000832" y="0"/>
                </a:lnTo>
                <a:lnTo>
                  <a:pt x="2000832" y="1375117"/>
                </a:lnTo>
                <a:lnTo>
                  <a:pt x="0" y="13751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915126" y="4503945"/>
            <a:ext cx="2149675" cy="2811255"/>
          </a:xfrm>
          <a:custGeom>
            <a:avLst/>
            <a:gdLst/>
            <a:ahLst/>
            <a:cxnLst/>
            <a:rect l="l" t="t" r="r" b="b"/>
            <a:pathLst>
              <a:path w="2149675" h="2811255">
                <a:moveTo>
                  <a:pt x="0" y="0"/>
                </a:moveTo>
                <a:lnTo>
                  <a:pt x="2149675" y="0"/>
                </a:lnTo>
                <a:lnTo>
                  <a:pt x="2149675" y="2811255"/>
                </a:lnTo>
                <a:lnTo>
                  <a:pt x="0" y="2811255"/>
                </a:lnTo>
                <a:lnTo>
                  <a:pt x="0" y="0"/>
                </a:lnTo>
                <a:close/>
              </a:path>
            </a:pathLst>
          </a:custGeom>
          <a:blipFill>
            <a:blip r:embed="rId7"/>
            <a:stretch>
              <a:fillRect l="-57006" t="-2250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789840" y="2069056"/>
            <a:ext cx="1833962" cy="783602"/>
          </a:xfrm>
          <a:custGeom>
            <a:avLst/>
            <a:gdLst/>
            <a:ahLst/>
            <a:cxnLst/>
            <a:rect l="l" t="t" r="r" b="b"/>
            <a:pathLst>
              <a:path w="1833962" h="783602">
                <a:moveTo>
                  <a:pt x="0" y="0"/>
                </a:moveTo>
                <a:lnTo>
                  <a:pt x="1833962" y="0"/>
                </a:lnTo>
                <a:lnTo>
                  <a:pt x="1833962" y="783602"/>
                </a:lnTo>
                <a:lnTo>
                  <a:pt x="0" y="7836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1034074" y="261006"/>
            <a:ext cx="1811724" cy="829997"/>
          </a:xfrm>
          <a:prstGeom prst="rect">
            <a:avLst/>
          </a:prstGeom>
        </p:spPr>
        <p:txBody>
          <a:bodyPr lIns="0" tIns="0" rIns="0" bIns="0" rtlCol="0" anchor="t">
            <a:spAutoFit/>
          </a:bodyPr>
          <a:lstStyle/>
          <a:p>
            <a:pPr marL="0" marR="0" lvl="0" indent="0" algn="ctr" defTabSz="914400" rtl="0" eaLnBrk="1" fontAlgn="auto" latinLnBrk="0" hangingPunct="1">
              <a:lnSpc>
                <a:spcPts val="3170"/>
              </a:lnSpc>
              <a:spcBef>
                <a:spcPts val="0"/>
              </a:spcBef>
              <a:spcAft>
                <a:spcPts val="0"/>
              </a:spcAft>
              <a:buClrTx/>
              <a:buSzTx/>
              <a:buFontTx/>
              <a:buNone/>
              <a:tabLst/>
              <a:defRPr/>
            </a:pPr>
            <a:r>
              <a:rPr kumimoji="0" lang="en-US" sz="22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Family of </a:t>
            </a:r>
          </a:p>
          <a:p>
            <a:pPr marL="0" marR="0" lvl="0" indent="0" algn="ctr" defTabSz="914400" rtl="0" eaLnBrk="1" fontAlgn="auto" latinLnBrk="0" hangingPunct="1">
              <a:lnSpc>
                <a:spcPts val="3170"/>
              </a:lnSpc>
              <a:spcBef>
                <a:spcPct val="0"/>
              </a:spcBef>
              <a:spcAft>
                <a:spcPts val="0"/>
              </a:spcAft>
              <a:buClrTx/>
              <a:buSzTx/>
              <a:buFontTx/>
              <a:buNone/>
              <a:tabLst/>
              <a:defRPr/>
            </a:pPr>
            <a:r>
              <a:rPr kumimoji="0" lang="en-US" sz="22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Origin</a:t>
            </a:r>
          </a:p>
        </p:txBody>
      </p:sp>
      <p:sp>
        <p:nvSpPr>
          <p:cNvPr id="8" name="TextBox 8"/>
          <p:cNvSpPr txBox="1"/>
          <p:nvPr/>
        </p:nvSpPr>
        <p:spPr>
          <a:xfrm>
            <a:off x="0" y="2223357"/>
            <a:ext cx="3655859" cy="1821244"/>
          </a:xfrm>
          <a:prstGeom prst="rect">
            <a:avLst/>
          </a:prstGeom>
        </p:spPr>
        <p:txBody>
          <a:bodyPr lIns="0" tIns="0" rIns="0" bIns="0" rtlCol="0" anchor="t">
            <a:spAutoFit/>
          </a:bodyPr>
          <a:lstStyle/>
          <a:p>
            <a:pPr marL="550003" marR="0" lvl="1" indent="-275001" algn="l" defTabSz="914400" rtl="0" eaLnBrk="1" fontAlgn="auto" latinLnBrk="0" hangingPunct="1">
              <a:lnSpc>
                <a:spcPts val="3566"/>
              </a:lnSpc>
              <a:spcBef>
                <a:spcPts val="0"/>
              </a:spcBef>
              <a:spcAft>
                <a:spcPts val="0"/>
              </a:spcAft>
              <a:buClrTx/>
              <a:buSzTx/>
              <a:buFont typeface="Arial"/>
              <a:buChar char="•"/>
              <a:tabLst/>
              <a:defRPr/>
            </a:pPr>
            <a:r>
              <a:rPr kumimoji="0" lang="en-US" sz="2547" b="1" i="0" u="none" strike="noStrike" kern="1200" cap="none" spc="0" normalizeH="0" baseline="0" noProof="0">
                <a:ln>
                  <a:noFill/>
                </a:ln>
                <a:solidFill>
                  <a:srgbClr val="FBFCF8"/>
                </a:solidFill>
                <a:effectLst/>
                <a:uLnTx/>
                <a:uFillTx/>
                <a:latin typeface="Calibri (MS) Bold"/>
                <a:ea typeface="Calibri (MS) Bold"/>
                <a:cs typeface="Calibri (MS) Bold"/>
                <a:sym typeface="Calibri (MS) Bold"/>
              </a:rPr>
              <a:t>What positive behaviors from </a:t>
            </a:r>
            <a:r>
              <a:rPr kumimoji="0" lang="en-US" sz="2547" b="1" i="1" u="none" strike="noStrike" kern="1200" cap="none" spc="0" normalizeH="0" baseline="0" noProof="0">
                <a:ln>
                  <a:noFill/>
                </a:ln>
                <a:solidFill>
                  <a:srgbClr val="FBFCF8"/>
                </a:solidFill>
                <a:effectLst/>
                <a:uLnTx/>
                <a:uFillTx/>
                <a:latin typeface="Calibri (MS) Bold Italics"/>
                <a:ea typeface="Calibri (MS) Bold Italics"/>
                <a:cs typeface="Calibri (MS) Bold Italics"/>
                <a:sym typeface="Calibri (MS) Bold Italics"/>
              </a:rPr>
              <a:t>your </a:t>
            </a:r>
            <a:r>
              <a:rPr kumimoji="0" lang="en-US" sz="2547" b="1" i="0" u="none" strike="noStrike" kern="1200" cap="none" spc="0" normalizeH="0" baseline="0" noProof="0">
                <a:ln>
                  <a:noFill/>
                </a:ln>
                <a:solidFill>
                  <a:srgbClr val="FBFCF8"/>
                </a:solidFill>
                <a:effectLst/>
                <a:uLnTx/>
                <a:uFillTx/>
                <a:latin typeface="Calibri (MS) Bold"/>
                <a:ea typeface="Calibri (MS) Bold"/>
                <a:cs typeface="Calibri (MS) Bold"/>
                <a:sym typeface="Calibri (MS) Bold"/>
              </a:rPr>
              <a:t>upbringing do you want to repeat?</a:t>
            </a:r>
          </a:p>
        </p:txBody>
      </p:sp>
      <p:sp>
        <p:nvSpPr>
          <p:cNvPr id="9" name="TextBox 9"/>
          <p:cNvSpPr txBox="1"/>
          <p:nvPr/>
        </p:nvSpPr>
        <p:spPr>
          <a:xfrm>
            <a:off x="0" y="4781486"/>
            <a:ext cx="2845798" cy="1821244"/>
          </a:xfrm>
          <a:prstGeom prst="rect">
            <a:avLst/>
          </a:prstGeom>
        </p:spPr>
        <p:txBody>
          <a:bodyPr lIns="0" tIns="0" rIns="0" bIns="0" rtlCol="0" anchor="t">
            <a:spAutoFit/>
          </a:bodyPr>
          <a:lstStyle/>
          <a:p>
            <a:pPr marL="550003" marR="0" lvl="1" indent="-275001" algn="l" defTabSz="914400" rtl="0" eaLnBrk="1" fontAlgn="auto" latinLnBrk="0" hangingPunct="1">
              <a:lnSpc>
                <a:spcPts val="3566"/>
              </a:lnSpc>
              <a:spcBef>
                <a:spcPts val="0"/>
              </a:spcBef>
              <a:spcAft>
                <a:spcPts val="0"/>
              </a:spcAft>
              <a:buClrTx/>
              <a:buSzTx/>
              <a:buFont typeface="Arial"/>
              <a:buChar char="•"/>
              <a:tabLst/>
              <a:defRPr/>
            </a:pPr>
            <a:r>
              <a:rPr kumimoji="0" lang="en-US" sz="2547" b="1" i="0" u="none" strike="noStrike" kern="1200" cap="none" spc="0" normalizeH="0" baseline="0" noProof="0">
                <a:ln>
                  <a:noFill/>
                </a:ln>
                <a:solidFill>
                  <a:srgbClr val="FBFCF8"/>
                </a:solidFill>
                <a:effectLst/>
                <a:uLnTx/>
                <a:uFillTx/>
                <a:latin typeface="Calibri (MS) Bold"/>
                <a:ea typeface="Calibri (MS) Bold"/>
                <a:cs typeface="Calibri (MS) Bold"/>
                <a:sym typeface="Calibri (MS) Bold"/>
              </a:rPr>
              <a:t>What did you learn from sharing with your coparent?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4241B"/>
        </a:solidFill>
        <a:effectLst/>
      </p:bgPr>
    </p:bg>
    <p:spTree>
      <p:nvGrpSpPr>
        <p:cNvPr id="1" name=""/>
        <p:cNvGrpSpPr/>
        <p:nvPr/>
      </p:nvGrpSpPr>
      <p:grpSpPr>
        <a:xfrm>
          <a:off x="0" y="0"/>
          <a:ext cx="0" cy="0"/>
          <a:chOff x="0" y="0"/>
          <a:chExt cx="0" cy="0"/>
        </a:xfrm>
      </p:grpSpPr>
      <p:sp>
        <p:nvSpPr>
          <p:cNvPr id="2" name="Freeform 2"/>
          <p:cNvSpPr/>
          <p:nvPr/>
        </p:nvSpPr>
        <p:spPr>
          <a:xfrm>
            <a:off x="437199" y="15386"/>
            <a:ext cx="2000832" cy="1375117"/>
          </a:xfrm>
          <a:custGeom>
            <a:avLst/>
            <a:gdLst/>
            <a:ahLst/>
            <a:cxnLst/>
            <a:rect l="l" t="t" r="r" b="b"/>
            <a:pathLst>
              <a:path w="2000832" h="1375117">
                <a:moveTo>
                  <a:pt x="0" y="0"/>
                </a:moveTo>
                <a:lnTo>
                  <a:pt x="2000832" y="0"/>
                </a:lnTo>
                <a:lnTo>
                  <a:pt x="2000832" y="1375118"/>
                </a:lnTo>
                <a:lnTo>
                  <a:pt x="0" y="13751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4511" y="1879012"/>
            <a:ext cx="3267010" cy="4228843"/>
          </a:xfrm>
          <a:custGeom>
            <a:avLst/>
            <a:gdLst/>
            <a:ahLst/>
            <a:cxnLst/>
            <a:rect l="l" t="t" r="r" b="b"/>
            <a:pathLst>
              <a:path w="3267010" h="4228843">
                <a:moveTo>
                  <a:pt x="0" y="0"/>
                </a:moveTo>
                <a:lnTo>
                  <a:pt x="3267010" y="0"/>
                </a:lnTo>
                <a:lnTo>
                  <a:pt x="3267010" y="4228844"/>
                </a:lnTo>
                <a:lnTo>
                  <a:pt x="0" y="4228844"/>
                </a:lnTo>
                <a:lnTo>
                  <a:pt x="0" y="0"/>
                </a:lnTo>
                <a:close/>
              </a:path>
            </a:pathLst>
          </a:custGeom>
          <a:blipFill>
            <a:blip r:embed="rId5"/>
            <a:stretch>
              <a:fillRect/>
            </a:stretch>
          </a:blipFill>
          <a:ln w="38100" cap="sq">
            <a:solidFill>
              <a:srgbClr val="FCAF1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6414907" y="1879012"/>
            <a:ext cx="3267497" cy="4228843"/>
          </a:xfrm>
          <a:custGeom>
            <a:avLst/>
            <a:gdLst/>
            <a:ahLst/>
            <a:cxnLst/>
            <a:rect l="l" t="t" r="r" b="b"/>
            <a:pathLst>
              <a:path w="3267497" h="4228843">
                <a:moveTo>
                  <a:pt x="0" y="0"/>
                </a:moveTo>
                <a:lnTo>
                  <a:pt x="3267497" y="0"/>
                </a:lnTo>
                <a:lnTo>
                  <a:pt x="3267497" y="4228844"/>
                </a:lnTo>
                <a:lnTo>
                  <a:pt x="0" y="4228844"/>
                </a:lnTo>
                <a:lnTo>
                  <a:pt x="0" y="0"/>
                </a:lnTo>
                <a:close/>
              </a:path>
            </a:pathLst>
          </a:custGeom>
          <a:blipFill>
            <a:blip r:embed="rId6"/>
            <a:stretch>
              <a:fillRect/>
            </a:stretch>
          </a:blipFill>
          <a:ln w="38100" cap="sq">
            <a:solidFill>
              <a:srgbClr val="FCAF1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2153841" y="3563830"/>
            <a:ext cx="5620030" cy="3751370"/>
          </a:xfrm>
          <a:custGeom>
            <a:avLst/>
            <a:gdLst/>
            <a:ahLst/>
            <a:cxnLst/>
            <a:rect l="l" t="t" r="r" b="b"/>
            <a:pathLst>
              <a:path w="5620030" h="3751370">
                <a:moveTo>
                  <a:pt x="0" y="0"/>
                </a:moveTo>
                <a:lnTo>
                  <a:pt x="5620030" y="0"/>
                </a:lnTo>
                <a:lnTo>
                  <a:pt x="5620030" y="3751370"/>
                </a:lnTo>
                <a:lnTo>
                  <a:pt x="0" y="375137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522228" y="157076"/>
            <a:ext cx="1811724" cy="1109603"/>
          </a:xfrm>
          <a:prstGeom prst="rect">
            <a:avLst/>
          </a:prstGeom>
        </p:spPr>
        <p:txBody>
          <a:bodyPr lIns="0" tIns="0" rIns="0" bIns="0" rtlCol="0" anchor="t">
            <a:spAutoFit/>
          </a:bodyPr>
          <a:lstStyle/>
          <a:p>
            <a:pPr marL="0" marR="0" lvl="0" indent="0" algn="ctr" defTabSz="914400" rtl="0" eaLnBrk="1" fontAlgn="auto" latinLnBrk="0" hangingPunct="1">
              <a:lnSpc>
                <a:spcPts val="2890"/>
              </a:lnSpc>
              <a:spcBef>
                <a:spcPct val="0"/>
              </a:spcBef>
              <a:spcAft>
                <a:spcPts val="0"/>
              </a:spcAft>
              <a:buClrTx/>
              <a:buSzTx/>
              <a:buFontTx/>
              <a:buNone/>
              <a:tabLst/>
              <a:defRPr/>
            </a:pPr>
            <a:r>
              <a:rPr kumimoji="0" lang="en-US" sz="20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Comparing Parenting Styles and Attitudes</a:t>
            </a:r>
          </a:p>
        </p:txBody>
      </p:sp>
      <p:sp>
        <p:nvSpPr>
          <p:cNvPr id="7" name="TextBox 7"/>
          <p:cNvSpPr txBox="1"/>
          <p:nvPr/>
        </p:nvSpPr>
        <p:spPr>
          <a:xfrm>
            <a:off x="3418388" y="612146"/>
            <a:ext cx="6154644" cy="778357"/>
          </a:xfrm>
          <a:prstGeom prst="rect">
            <a:avLst/>
          </a:prstGeom>
        </p:spPr>
        <p:txBody>
          <a:bodyPr lIns="0" tIns="0" rIns="0" bIns="0" rtlCol="0" anchor="t">
            <a:spAutoFit/>
          </a:bodyPr>
          <a:lstStyle/>
          <a:p>
            <a:pPr marL="550003" marR="0" lvl="1" indent="-275001" algn="l" defTabSz="914400" rtl="0" eaLnBrk="1" fontAlgn="auto" latinLnBrk="0" hangingPunct="1">
              <a:lnSpc>
                <a:spcPts val="2853"/>
              </a:lnSpc>
              <a:spcBef>
                <a:spcPts val="0"/>
              </a:spcBef>
              <a:spcAft>
                <a:spcPts val="0"/>
              </a:spcAft>
              <a:buClrTx/>
              <a:buSzTx/>
              <a:buFont typeface="Arial"/>
              <a:buChar char="•"/>
              <a:tabLst/>
              <a:defRPr/>
            </a:pPr>
            <a:r>
              <a:rPr kumimoji="0" lang="en-US" sz="2547"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What did you learn about your preferred parenting style?</a:t>
            </a:r>
          </a:p>
        </p:txBody>
      </p:sp>
      <p:sp>
        <p:nvSpPr>
          <p:cNvPr id="8" name="TextBox 8"/>
          <p:cNvSpPr txBox="1"/>
          <p:nvPr/>
        </p:nvSpPr>
        <p:spPr>
          <a:xfrm>
            <a:off x="3418388" y="1919851"/>
            <a:ext cx="2939651" cy="1821244"/>
          </a:xfrm>
          <a:prstGeom prst="rect">
            <a:avLst/>
          </a:prstGeom>
        </p:spPr>
        <p:txBody>
          <a:bodyPr lIns="0" tIns="0" rIns="0" bIns="0" rtlCol="0" anchor="t">
            <a:spAutoFit/>
          </a:bodyPr>
          <a:lstStyle/>
          <a:p>
            <a:pPr marL="550003" marR="0" lvl="1" indent="-275001" algn="l" defTabSz="914400" rtl="0" eaLnBrk="1" fontAlgn="auto" latinLnBrk="0" hangingPunct="1">
              <a:lnSpc>
                <a:spcPts val="3566"/>
              </a:lnSpc>
              <a:spcBef>
                <a:spcPts val="0"/>
              </a:spcBef>
              <a:spcAft>
                <a:spcPts val="0"/>
              </a:spcAft>
              <a:buClrTx/>
              <a:buSzTx/>
              <a:buFont typeface="Arial"/>
              <a:buChar char="•"/>
              <a:tabLst/>
              <a:defRPr/>
            </a:pPr>
            <a:r>
              <a:rPr kumimoji="0" lang="en-US" sz="2547"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How do your views compare with your coparent’s?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04B75"/>
        </a:solidFill>
        <a:effectLst/>
      </p:bgPr>
    </p:bg>
    <p:spTree>
      <p:nvGrpSpPr>
        <p:cNvPr id="1" name=""/>
        <p:cNvGrpSpPr/>
        <p:nvPr/>
      </p:nvGrpSpPr>
      <p:grpSpPr>
        <a:xfrm>
          <a:off x="0" y="0"/>
          <a:ext cx="0" cy="0"/>
          <a:chOff x="0" y="0"/>
          <a:chExt cx="0" cy="0"/>
        </a:xfrm>
      </p:grpSpPr>
      <p:sp>
        <p:nvSpPr>
          <p:cNvPr id="2" name="Freeform 2"/>
          <p:cNvSpPr/>
          <p:nvPr/>
        </p:nvSpPr>
        <p:spPr>
          <a:xfrm>
            <a:off x="4005447" y="3004086"/>
            <a:ext cx="5748153" cy="4311114"/>
          </a:xfrm>
          <a:custGeom>
            <a:avLst/>
            <a:gdLst/>
            <a:ahLst/>
            <a:cxnLst/>
            <a:rect l="l" t="t" r="r" b="b"/>
            <a:pathLst>
              <a:path w="5748153" h="4311114">
                <a:moveTo>
                  <a:pt x="0" y="0"/>
                </a:moveTo>
                <a:lnTo>
                  <a:pt x="5748153" y="0"/>
                </a:lnTo>
                <a:lnTo>
                  <a:pt x="5748153" y="4311114"/>
                </a:lnTo>
                <a:lnTo>
                  <a:pt x="0" y="4311114"/>
                </a:lnTo>
                <a:lnTo>
                  <a:pt x="0" y="0"/>
                </a:lnTo>
                <a:close/>
              </a:path>
            </a:pathLst>
          </a:custGeom>
          <a:blipFill>
            <a:blip r:embed="rId3"/>
            <a:stretch>
              <a:fillRect l="-10254" t="-8239" r="-19032" b="-596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6795" y="15386"/>
            <a:ext cx="2000832" cy="1375117"/>
          </a:xfrm>
          <a:custGeom>
            <a:avLst/>
            <a:gdLst/>
            <a:ahLst/>
            <a:cxnLst/>
            <a:rect l="l" t="t" r="r" b="b"/>
            <a:pathLst>
              <a:path w="2000832" h="1375117">
                <a:moveTo>
                  <a:pt x="0" y="0"/>
                </a:moveTo>
                <a:lnTo>
                  <a:pt x="2000832" y="0"/>
                </a:lnTo>
                <a:lnTo>
                  <a:pt x="2000832" y="1375118"/>
                </a:lnTo>
                <a:lnTo>
                  <a:pt x="0" y="13751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92864" y="2089796"/>
            <a:ext cx="3812584" cy="4941309"/>
          </a:xfrm>
          <a:custGeom>
            <a:avLst/>
            <a:gdLst/>
            <a:ahLst/>
            <a:cxnLst/>
            <a:rect l="l" t="t" r="r" b="b"/>
            <a:pathLst>
              <a:path w="3812584" h="4941309">
                <a:moveTo>
                  <a:pt x="0" y="0"/>
                </a:moveTo>
                <a:lnTo>
                  <a:pt x="3812583" y="0"/>
                </a:lnTo>
                <a:lnTo>
                  <a:pt x="3812583" y="4941309"/>
                </a:lnTo>
                <a:lnTo>
                  <a:pt x="0" y="4941309"/>
                </a:lnTo>
                <a:lnTo>
                  <a:pt x="0" y="0"/>
                </a:lnTo>
                <a:close/>
              </a:path>
            </a:pathLst>
          </a:custGeom>
          <a:blipFill>
            <a:blip r:embed="rId6"/>
            <a:stretch>
              <a:fillRect/>
            </a:stretch>
          </a:blipFill>
          <a:ln w="38100" cap="sq">
            <a:solidFill>
              <a:srgbClr val="07AB0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4724861" y="778015"/>
            <a:ext cx="4309325" cy="2716594"/>
          </a:xfrm>
          <a:prstGeom prst="rect">
            <a:avLst/>
          </a:prstGeom>
        </p:spPr>
        <p:txBody>
          <a:bodyPr lIns="0" tIns="0" rIns="0" bIns="0" rtlCol="0" anchor="t">
            <a:spAutoFit/>
          </a:bodyPr>
          <a:lstStyle/>
          <a:p>
            <a:pPr marL="550003" marR="0" lvl="1" indent="-275001" algn="l" defTabSz="914400" rtl="0" eaLnBrk="1" fontAlgn="auto" latinLnBrk="0" hangingPunct="1">
              <a:lnSpc>
                <a:spcPts val="3566"/>
              </a:lnSpc>
              <a:spcBef>
                <a:spcPts val="0"/>
              </a:spcBef>
              <a:spcAft>
                <a:spcPts val="0"/>
              </a:spcAft>
              <a:buClrTx/>
              <a:buSzTx/>
              <a:buFont typeface="Arial"/>
              <a:buChar char="•"/>
              <a:tabLst/>
              <a:defRPr/>
            </a:pPr>
            <a:r>
              <a:rPr kumimoji="0" lang="en-US" sz="2547"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What is one goal you and your coparent agreed on?</a:t>
            </a:r>
          </a:p>
          <a:p>
            <a:pPr marL="0" marR="0" lvl="0" indent="0" algn="l" defTabSz="914400" rtl="0" eaLnBrk="1" fontAlgn="auto" latinLnBrk="0" hangingPunct="1">
              <a:lnSpc>
                <a:spcPts val="3566"/>
              </a:lnSpc>
              <a:spcBef>
                <a:spcPts val="0"/>
              </a:spcBef>
              <a:spcAft>
                <a:spcPts val="0"/>
              </a:spcAft>
              <a:buClrTx/>
              <a:buSzTx/>
              <a:buFontTx/>
              <a:buNone/>
              <a:tabLst/>
              <a:defRPr/>
            </a:pPr>
            <a:endParaRPr kumimoji="0" lang="en-US" sz="2547"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550003" marR="0" lvl="1" indent="-275001" algn="l" defTabSz="914400" rtl="0" eaLnBrk="1" fontAlgn="auto" latinLnBrk="0" hangingPunct="1">
              <a:lnSpc>
                <a:spcPts val="3566"/>
              </a:lnSpc>
              <a:spcBef>
                <a:spcPts val="0"/>
              </a:spcBef>
              <a:spcAft>
                <a:spcPts val="0"/>
              </a:spcAft>
              <a:buClrTx/>
              <a:buSzTx/>
              <a:buFont typeface="Arial"/>
              <a:buChar char="•"/>
              <a:tabLst/>
              <a:defRPr/>
            </a:pPr>
            <a:r>
              <a:rPr kumimoji="0" lang="en-US" sz="2547"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What is one disagreement you had, and how did you resolve it?</a:t>
            </a:r>
          </a:p>
        </p:txBody>
      </p:sp>
      <p:sp>
        <p:nvSpPr>
          <p:cNvPr id="6" name="TextBox 6"/>
          <p:cNvSpPr txBox="1"/>
          <p:nvPr/>
        </p:nvSpPr>
        <p:spPr>
          <a:xfrm>
            <a:off x="1121349" y="195176"/>
            <a:ext cx="1811724" cy="1000383"/>
          </a:xfrm>
          <a:prstGeom prst="rect">
            <a:avLst/>
          </a:prstGeom>
        </p:spPr>
        <p:txBody>
          <a:bodyPr lIns="0" tIns="0" rIns="0" bIns="0" rtlCol="0" anchor="t">
            <a:spAutoFit/>
          </a:bodyPr>
          <a:lstStyle/>
          <a:p>
            <a:pPr marL="0" marR="0" lvl="0" indent="0" algn="ctr" defTabSz="914400" rtl="0" eaLnBrk="1" fontAlgn="auto" latinLnBrk="0" hangingPunct="1">
              <a:lnSpc>
                <a:spcPts val="2610"/>
              </a:lnSpc>
              <a:spcBef>
                <a:spcPct val="0"/>
              </a:spcBef>
              <a:spcAft>
                <a:spcPts val="0"/>
              </a:spcAft>
              <a:buClrTx/>
              <a:buSzTx/>
              <a:buFontTx/>
              <a:buNone/>
              <a:tabLst/>
              <a:defRPr/>
            </a:pPr>
            <a:r>
              <a:rPr kumimoji="0" lang="en-US" sz="18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Developing a Parenting Coordination Plan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31" y="0"/>
            <a:ext cx="6279674" cy="4809733"/>
          </a:xfrm>
          <a:custGeom>
            <a:avLst/>
            <a:gdLst/>
            <a:ahLst/>
            <a:cxnLst/>
            <a:rect l="l" t="t" r="r" b="b"/>
            <a:pathLst>
              <a:path w="6279674" h="4809733">
                <a:moveTo>
                  <a:pt x="0" y="0"/>
                </a:moveTo>
                <a:lnTo>
                  <a:pt x="6279674" y="0"/>
                </a:lnTo>
                <a:lnTo>
                  <a:pt x="6279674" y="4809733"/>
                </a:lnTo>
                <a:lnTo>
                  <a:pt x="0" y="4809733"/>
                </a:lnTo>
                <a:lnTo>
                  <a:pt x="0" y="0"/>
                </a:lnTo>
                <a:close/>
              </a:path>
            </a:pathLst>
          </a:custGeom>
          <a:blipFill>
            <a:blip r:embed="rId3"/>
            <a:stretch>
              <a:fillRect/>
            </a:stretch>
          </a:blipFill>
        </p:spPr>
        <p:txBody>
          <a:bodyPr/>
          <a:lstStyle/>
          <a:p>
            <a:endParaRPr lang="en-US"/>
          </a:p>
        </p:txBody>
      </p:sp>
      <p:sp>
        <p:nvSpPr>
          <p:cNvPr id="7" name="Freeform 7"/>
          <p:cNvSpPr/>
          <p:nvPr/>
        </p:nvSpPr>
        <p:spPr>
          <a:xfrm rot="-1552229">
            <a:off x="7062655" y="78754"/>
            <a:ext cx="2673706" cy="2926080"/>
          </a:xfrm>
          <a:custGeom>
            <a:avLst/>
            <a:gdLst/>
            <a:ahLst/>
            <a:cxnLst/>
            <a:rect l="l" t="t" r="r" b="b"/>
            <a:pathLst>
              <a:path w="2673706" h="2926080">
                <a:moveTo>
                  <a:pt x="0" y="0"/>
                </a:moveTo>
                <a:lnTo>
                  <a:pt x="2673705" y="0"/>
                </a:lnTo>
                <a:lnTo>
                  <a:pt x="2673705" y="2926080"/>
                </a:lnTo>
                <a:lnTo>
                  <a:pt x="0" y="2926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DDAB27DF-A331-DFB7-0776-84217B183D55}"/>
              </a:ext>
            </a:extLst>
          </p:cNvPr>
          <p:cNvSpPr txBox="1"/>
          <p:nvPr/>
        </p:nvSpPr>
        <p:spPr>
          <a:xfrm>
            <a:off x="5257800" y="4068157"/>
            <a:ext cx="4191000" cy="3247043"/>
          </a:xfrm>
          <a:prstGeom prst="rect">
            <a:avLst/>
          </a:prstGeom>
          <a:noFill/>
        </p:spPr>
        <p:txBody>
          <a:bodyPr wrap="square" rtlCol="0">
            <a:spAutoFit/>
          </a:bodyPr>
          <a:lstStyle/>
          <a:p>
            <a:pPr algn="ctr">
              <a:lnSpc>
                <a:spcPct val="90000"/>
              </a:lnSpc>
              <a:spcAft>
                <a:spcPts val="600"/>
              </a:spcAft>
            </a:pPr>
            <a:r>
              <a:rPr lang="en-US" sz="5400" b="1">
                <a:latin typeface="Calibri" panose="020F0502020204030204" pitchFamily="34" charset="0"/>
                <a:ea typeface="Calibri" panose="020F0502020204030204" pitchFamily="34" charset="0"/>
                <a:cs typeface="Calibri" panose="020F0502020204030204" pitchFamily="34" charset="0"/>
              </a:rPr>
              <a:t>Welcome!</a:t>
            </a:r>
          </a:p>
          <a:p>
            <a:pPr indent="-228600">
              <a:lnSpc>
                <a:spcPct val="90000"/>
              </a:lnSpc>
              <a:spcAft>
                <a:spcPts val="600"/>
              </a:spcAft>
              <a:buFont typeface="Arial" panose="020B0604020202020204" pitchFamily="34" charset="0"/>
              <a:buChar char="•"/>
            </a:pPr>
            <a:endParaRPr lang="en-US"/>
          </a:p>
          <a:p>
            <a:pPr marL="285750" indent="-228600">
              <a:lnSpc>
                <a:spcPct val="90000"/>
              </a:lnSpc>
              <a:spcAft>
                <a:spcPts val="600"/>
              </a:spcAft>
              <a:buFont typeface="Arial" panose="020B0604020202020204" pitchFamily="34" charset="0"/>
              <a:buChar char="•"/>
            </a:pPr>
            <a:r>
              <a:rPr lang="en-US"/>
              <a:t>Please sign in and find a seat. We will begin soon.</a:t>
            </a:r>
          </a:p>
          <a:p>
            <a:pPr marL="285750" indent="-228600">
              <a:lnSpc>
                <a:spcPct val="90000"/>
              </a:lnSpc>
              <a:spcAft>
                <a:spcPts val="600"/>
              </a:spcAft>
              <a:buFont typeface="Arial" panose="020B0604020202020204" pitchFamily="34" charset="0"/>
              <a:buChar char="•"/>
            </a:pPr>
            <a:endParaRPr lang="en-US"/>
          </a:p>
          <a:p>
            <a:pPr marL="285750" indent="-228600">
              <a:lnSpc>
                <a:spcPct val="90000"/>
              </a:lnSpc>
              <a:spcAft>
                <a:spcPts val="600"/>
              </a:spcAft>
              <a:buFont typeface="Arial" panose="020B0604020202020204" pitchFamily="34" charset="0"/>
              <a:buChar char="•"/>
            </a:pPr>
            <a:r>
              <a:rPr lang="en-US"/>
              <a:t>If possible, please turn on your camera and enter your preferred name. We will begin soon. </a:t>
            </a:r>
          </a:p>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7312E"/>
        </a:solidFill>
        <a:effectLst/>
      </p:bgPr>
    </p:bg>
    <p:spTree>
      <p:nvGrpSpPr>
        <p:cNvPr id="1" name=""/>
        <p:cNvGrpSpPr/>
        <p:nvPr/>
      </p:nvGrpSpPr>
      <p:grpSpPr>
        <a:xfrm>
          <a:off x="0" y="0"/>
          <a:ext cx="0" cy="0"/>
          <a:chOff x="0" y="0"/>
          <a:chExt cx="0" cy="0"/>
        </a:xfrm>
      </p:grpSpPr>
      <p:sp>
        <p:nvSpPr>
          <p:cNvPr id="2" name="Freeform 2"/>
          <p:cNvSpPr/>
          <p:nvPr/>
        </p:nvSpPr>
        <p:spPr>
          <a:xfrm>
            <a:off x="6788934" y="578769"/>
            <a:ext cx="2848904" cy="3699815"/>
          </a:xfrm>
          <a:custGeom>
            <a:avLst/>
            <a:gdLst/>
            <a:ahLst/>
            <a:cxnLst/>
            <a:rect l="l" t="t" r="r" b="b"/>
            <a:pathLst>
              <a:path w="2848904" h="3699815">
                <a:moveTo>
                  <a:pt x="0" y="0"/>
                </a:moveTo>
                <a:lnTo>
                  <a:pt x="2848905" y="0"/>
                </a:lnTo>
                <a:lnTo>
                  <a:pt x="2848905" y="3699815"/>
                </a:lnTo>
                <a:lnTo>
                  <a:pt x="0" y="3699815"/>
                </a:lnTo>
                <a:lnTo>
                  <a:pt x="0" y="0"/>
                </a:lnTo>
                <a:close/>
              </a:path>
            </a:pathLst>
          </a:custGeom>
          <a:blipFill>
            <a:blip r:embed="rId3"/>
            <a:stretch>
              <a:fillRect/>
            </a:stretch>
          </a:blipFill>
          <a:ln w="38100" cap="sq">
            <a:solidFill>
              <a:srgbClr val="A2A4A5"/>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926752" y="1390504"/>
            <a:ext cx="2777899" cy="3584682"/>
          </a:xfrm>
          <a:custGeom>
            <a:avLst/>
            <a:gdLst/>
            <a:ahLst/>
            <a:cxnLst/>
            <a:rect l="l" t="t" r="r" b="b"/>
            <a:pathLst>
              <a:path w="2777899" h="3584682">
                <a:moveTo>
                  <a:pt x="0" y="0"/>
                </a:moveTo>
                <a:lnTo>
                  <a:pt x="2777900" y="0"/>
                </a:lnTo>
                <a:lnTo>
                  <a:pt x="2777900" y="3584682"/>
                </a:lnTo>
                <a:lnTo>
                  <a:pt x="0" y="3584682"/>
                </a:lnTo>
                <a:lnTo>
                  <a:pt x="0" y="0"/>
                </a:lnTo>
                <a:close/>
              </a:path>
            </a:pathLst>
          </a:custGeom>
          <a:blipFill>
            <a:blip r:embed="rId4"/>
            <a:stretch>
              <a:fillRect/>
            </a:stretch>
          </a:blipFill>
          <a:ln w="38100" cap="sq">
            <a:solidFill>
              <a:srgbClr val="A2A4A5"/>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026795" y="15386"/>
            <a:ext cx="2000832" cy="1375117"/>
          </a:xfrm>
          <a:custGeom>
            <a:avLst/>
            <a:gdLst/>
            <a:ahLst/>
            <a:cxnLst/>
            <a:rect l="l" t="t" r="r" b="b"/>
            <a:pathLst>
              <a:path w="2000832" h="1375117">
                <a:moveTo>
                  <a:pt x="0" y="0"/>
                </a:moveTo>
                <a:lnTo>
                  <a:pt x="2000832" y="0"/>
                </a:lnTo>
                <a:lnTo>
                  <a:pt x="2000832" y="1375118"/>
                </a:lnTo>
                <a:lnTo>
                  <a:pt x="0" y="13751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5474190" y="3657600"/>
            <a:ext cx="4230324" cy="3657600"/>
          </a:xfrm>
          <a:custGeom>
            <a:avLst/>
            <a:gdLst/>
            <a:ahLst/>
            <a:cxnLst/>
            <a:rect l="l" t="t" r="r" b="b"/>
            <a:pathLst>
              <a:path w="4230324" h="3657600">
                <a:moveTo>
                  <a:pt x="4230324" y="0"/>
                </a:moveTo>
                <a:lnTo>
                  <a:pt x="0" y="0"/>
                </a:lnTo>
                <a:lnTo>
                  <a:pt x="0" y="3657600"/>
                </a:lnTo>
                <a:lnTo>
                  <a:pt x="4230324" y="3657600"/>
                </a:lnTo>
                <a:lnTo>
                  <a:pt x="4230324" y="0"/>
                </a:lnTo>
                <a:close/>
              </a:path>
            </a:pathLst>
          </a:custGeom>
          <a:blipFill>
            <a:blip r:embed="rId7"/>
            <a:stretch>
              <a:fillRect r="-2977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1121349" y="195176"/>
            <a:ext cx="1811724" cy="1109603"/>
          </a:xfrm>
          <a:prstGeom prst="rect">
            <a:avLst/>
          </a:prstGeom>
        </p:spPr>
        <p:txBody>
          <a:bodyPr lIns="0" tIns="0" rIns="0" bIns="0" rtlCol="0" anchor="t">
            <a:spAutoFit/>
          </a:bodyPr>
          <a:lstStyle/>
          <a:p>
            <a:pPr marL="0" marR="0" lvl="0" indent="0" algn="ctr" defTabSz="914400" rtl="0" eaLnBrk="1" fontAlgn="auto" latinLnBrk="0" hangingPunct="1">
              <a:lnSpc>
                <a:spcPts val="2890"/>
              </a:lnSpc>
              <a:spcBef>
                <a:spcPct val="0"/>
              </a:spcBef>
              <a:spcAft>
                <a:spcPts val="0"/>
              </a:spcAft>
              <a:buClrTx/>
              <a:buSzTx/>
              <a:buFontTx/>
              <a:buNone/>
              <a:tabLst/>
              <a:defRPr/>
            </a:pPr>
            <a:r>
              <a:rPr kumimoji="0" lang="en-US" sz="20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Cooperative Parenting Involvement </a:t>
            </a:r>
          </a:p>
        </p:txBody>
      </p:sp>
      <p:sp>
        <p:nvSpPr>
          <p:cNvPr id="7" name="TextBox 7"/>
          <p:cNvSpPr txBox="1"/>
          <p:nvPr/>
        </p:nvSpPr>
        <p:spPr>
          <a:xfrm>
            <a:off x="27744" y="2315032"/>
            <a:ext cx="3771830" cy="3056725"/>
          </a:xfrm>
          <a:prstGeom prst="rect">
            <a:avLst/>
          </a:prstGeom>
        </p:spPr>
        <p:txBody>
          <a:bodyPr lIns="0" tIns="0" rIns="0" bIns="0" rtlCol="0" anchor="t">
            <a:spAutoFit/>
          </a:bodyPr>
          <a:lstStyle/>
          <a:p>
            <a:pPr marL="528413" marR="0" lvl="1" indent="-264207" algn="l" defTabSz="914400" rtl="0" eaLnBrk="1" fontAlgn="auto" latinLnBrk="0" hangingPunct="1">
              <a:lnSpc>
                <a:spcPts val="2643"/>
              </a:lnSpc>
              <a:spcBef>
                <a:spcPts val="0"/>
              </a:spcBef>
              <a:spcAft>
                <a:spcPts val="0"/>
              </a:spcAft>
              <a:buClrTx/>
              <a:buSzTx/>
              <a:buFont typeface="Arial"/>
              <a:buChar char="•"/>
              <a:tabLst/>
              <a:defRPr/>
            </a:pPr>
            <a:r>
              <a:rPr kumimoji="0" lang="en-US" sz="2447" b="1" i="0" u="none" strike="noStrike" kern="1200" cap="none" spc="0" normalizeH="0" baseline="0" noProof="0">
                <a:ln>
                  <a:noFill/>
                </a:ln>
                <a:solidFill>
                  <a:srgbClr val="F1F4FC"/>
                </a:solidFill>
                <a:effectLst/>
                <a:uLnTx/>
                <a:uFillTx/>
                <a:latin typeface="Calibri (MS) Bold"/>
                <a:ea typeface="Calibri (MS) Bold"/>
                <a:cs typeface="Calibri (MS) Bold"/>
                <a:sym typeface="Calibri (MS) Bold"/>
              </a:rPr>
              <a:t>Any tasks you want to do more or less?</a:t>
            </a:r>
          </a:p>
          <a:p>
            <a:pPr marL="0" marR="0" lvl="0" indent="0" algn="l" defTabSz="914400" rtl="0" eaLnBrk="1" fontAlgn="auto" latinLnBrk="0" hangingPunct="1">
              <a:lnSpc>
                <a:spcPts val="2643"/>
              </a:lnSpc>
              <a:spcBef>
                <a:spcPts val="0"/>
              </a:spcBef>
              <a:spcAft>
                <a:spcPts val="0"/>
              </a:spcAft>
              <a:buClrTx/>
              <a:buSzTx/>
              <a:buFontTx/>
              <a:buNone/>
              <a:tabLst/>
              <a:defRPr/>
            </a:pPr>
            <a:endParaRPr kumimoji="0" lang="en-US" sz="2447" b="1" i="0" u="none" strike="noStrike" kern="1200" cap="none" spc="0" normalizeH="0" baseline="0" noProof="0">
              <a:ln>
                <a:noFill/>
              </a:ln>
              <a:solidFill>
                <a:srgbClr val="F1F4FC"/>
              </a:solidFill>
              <a:effectLst/>
              <a:uLnTx/>
              <a:uFillTx/>
              <a:latin typeface="Calibri (MS) Bold"/>
              <a:ea typeface="Calibri (MS) Bold"/>
              <a:cs typeface="Calibri (MS) Bold"/>
              <a:sym typeface="Calibri (MS) Bold"/>
            </a:endParaRPr>
          </a:p>
          <a:p>
            <a:pPr marL="528413" marR="0" lvl="1" indent="-264207" algn="l" defTabSz="914400" rtl="0" eaLnBrk="1" fontAlgn="auto" latinLnBrk="0" hangingPunct="1">
              <a:lnSpc>
                <a:spcPts val="2643"/>
              </a:lnSpc>
              <a:spcBef>
                <a:spcPts val="0"/>
              </a:spcBef>
              <a:spcAft>
                <a:spcPts val="0"/>
              </a:spcAft>
              <a:buClrTx/>
              <a:buSzTx/>
              <a:buFont typeface="Arial"/>
              <a:buChar char="•"/>
              <a:tabLst/>
              <a:defRPr/>
            </a:pPr>
            <a:r>
              <a:rPr kumimoji="0" lang="en-US" sz="2447" b="1" i="0" u="none" strike="noStrike" kern="1200" cap="none" spc="0" normalizeH="0" baseline="0" noProof="0">
                <a:ln>
                  <a:noFill/>
                </a:ln>
                <a:solidFill>
                  <a:srgbClr val="F1F4FC"/>
                </a:solidFill>
                <a:effectLst/>
                <a:uLnTx/>
                <a:uFillTx/>
                <a:latin typeface="Calibri (MS) Bold"/>
                <a:ea typeface="Calibri (MS) Bold"/>
                <a:cs typeface="Calibri (MS) Bold"/>
                <a:sym typeface="Calibri (MS) Bold"/>
              </a:rPr>
              <a:t>Has your coparent identified changes?</a:t>
            </a:r>
          </a:p>
          <a:p>
            <a:pPr marL="0" marR="0" lvl="0" indent="0" algn="l" defTabSz="914400" rtl="0" eaLnBrk="1" fontAlgn="auto" latinLnBrk="0" hangingPunct="1">
              <a:lnSpc>
                <a:spcPts val="2643"/>
              </a:lnSpc>
              <a:spcBef>
                <a:spcPts val="0"/>
              </a:spcBef>
              <a:spcAft>
                <a:spcPts val="0"/>
              </a:spcAft>
              <a:buClrTx/>
              <a:buSzTx/>
              <a:buFontTx/>
              <a:buNone/>
              <a:tabLst/>
              <a:defRPr/>
            </a:pPr>
            <a:endParaRPr kumimoji="0" lang="en-US" sz="2447" b="1" i="0" u="none" strike="noStrike" kern="1200" cap="none" spc="0" normalizeH="0" baseline="0" noProof="0">
              <a:ln>
                <a:noFill/>
              </a:ln>
              <a:solidFill>
                <a:srgbClr val="F1F4FC"/>
              </a:solidFill>
              <a:effectLst/>
              <a:uLnTx/>
              <a:uFillTx/>
              <a:latin typeface="Calibri (MS) Bold"/>
              <a:ea typeface="Calibri (MS) Bold"/>
              <a:cs typeface="Calibri (MS) Bold"/>
              <a:sym typeface="Calibri (MS) Bold"/>
            </a:endParaRPr>
          </a:p>
          <a:p>
            <a:pPr marL="528413" marR="0" lvl="1" indent="-264207" algn="l" defTabSz="914400" rtl="0" eaLnBrk="1" fontAlgn="auto" latinLnBrk="0" hangingPunct="1">
              <a:lnSpc>
                <a:spcPts val="2643"/>
              </a:lnSpc>
              <a:spcBef>
                <a:spcPts val="0"/>
              </a:spcBef>
              <a:spcAft>
                <a:spcPts val="0"/>
              </a:spcAft>
              <a:buClrTx/>
              <a:buSzTx/>
              <a:buFont typeface="Arial"/>
              <a:buChar char="•"/>
              <a:tabLst/>
              <a:defRPr/>
            </a:pPr>
            <a:r>
              <a:rPr kumimoji="0" lang="en-US" sz="2447" b="1" i="0" u="none" strike="noStrike" kern="1200" cap="none" spc="0" normalizeH="0" baseline="0" noProof="0">
                <a:ln>
                  <a:noFill/>
                </a:ln>
                <a:solidFill>
                  <a:srgbClr val="F1F4FC"/>
                </a:solidFill>
                <a:effectLst/>
                <a:uLnTx/>
                <a:uFillTx/>
                <a:latin typeface="Calibri (MS) Bold"/>
                <a:ea typeface="Calibri (MS) Bold"/>
                <a:cs typeface="Calibri (MS) Bold"/>
                <a:sym typeface="Calibri (MS) Bold"/>
              </a:rPr>
              <a:t>How do you handle avoided tasks?</a:t>
            </a:r>
          </a:p>
          <a:p>
            <a:pPr marL="0" marR="0" lvl="0" indent="0" algn="l" defTabSz="914400" rtl="0" eaLnBrk="1" fontAlgn="auto" latinLnBrk="0" hangingPunct="1">
              <a:lnSpc>
                <a:spcPts val="2643"/>
              </a:lnSpc>
              <a:spcBef>
                <a:spcPts val="0"/>
              </a:spcBef>
              <a:spcAft>
                <a:spcPts val="0"/>
              </a:spcAft>
              <a:buClrTx/>
              <a:buSzTx/>
              <a:buFontTx/>
              <a:buNone/>
              <a:tabLst/>
              <a:defRPr/>
            </a:pPr>
            <a:endParaRPr kumimoji="0" lang="en-US" sz="2447" b="1" i="0" u="none" strike="noStrike" kern="1200" cap="none" spc="0" normalizeH="0" baseline="0" noProof="0">
              <a:ln>
                <a:noFill/>
              </a:ln>
              <a:solidFill>
                <a:srgbClr val="F1F4FC"/>
              </a:solidFill>
              <a:effectLst/>
              <a:uLnTx/>
              <a:uFillTx/>
              <a:latin typeface="Calibri (MS) Bold"/>
              <a:ea typeface="Calibri (MS) Bold"/>
              <a:cs typeface="Calibri (MS) Bold"/>
              <a:sym typeface="Calibri (MS) Bold"/>
            </a:endParaRPr>
          </a:p>
        </p:txBody>
      </p:sp>
      <p:sp>
        <p:nvSpPr>
          <p:cNvPr id="8" name="TextBox 8"/>
          <p:cNvSpPr txBox="1"/>
          <p:nvPr/>
        </p:nvSpPr>
        <p:spPr>
          <a:xfrm>
            <a:off x="27744" y="5376161"/>
            <a:ext cx="5677309" cy="1056475"/>
          </a:xfrm>
          <a:prstGeom prst="rect">
            <a:avLst/>
          </a:prstGeom>
        </p:spPr>
        <p:txBody>
          <a:bodyPr lIns="0" tIns="0" rIns="0" bIns="0" rtlCol="0" anchor="t">
            <a:spAutoFit/>
          </a:bodyPr>
          <a:lstStyle/>
          <a:p>
            <a:pPr marL="528413" marR="0" lvl="1" indent="-264207" algn="l" defTabSz="914400" rtl="0" eaLnBrk="1" fontAlgn="auto" latinLnBrk="0" hangingPunct="1">
              <a:lnSpc>
                <a:spcPts val="2643"/>
              </a:lnSpc>
              <a:spcBef>
                <a:spcPts val="0"/>
              </a:spcBef>
              <a:spcAft>
                <a:spcPts val="0"/>
              </a:spcAft>
              <a:buClrTx/>
              <a:buSzTx/>
              <a:buFont typeface="Arial"/>
              <a:buChar char="•"/>
              <a:tabLst/>
              <a:defRPr/>
            </a:pPr>
            <a:r>
              <a:rPr kumimoji="0" lang="en-US" sz="2447" b="1" i="0" u="none" strike="noStrike" kern="1200" cap="none" spc="0" normalizeH="0" baseline="0" noProof="0">
                <a:ln>
                  <a:noFill/>
                </a:ln>
                <a:solidFill>
                  <a:srgbClr val="FEFFFF"/>
                </a:solidFill>
                <a:effectLst/>
                <a:uLnTx/>
                <a:uFillTx/>
                <a:latin typeface="Calibri (MS) Bold"/>
                <a:ea typeface="Calibri (MS) Bold"/>
                <a:cs typeface="Calibri (MS) Bold"/>
                <a:sym typeface="Calibri (MS) Bold"/>
              </a:rPr>
              <a:t>How might you discuss responsibilities?</a:t>
            </a:r>
          </a:p>
          <a:p>
            <a:pPr marL="0" marR="0" lvl="0" indent="0" algn="l" defTabSz="914400" rtl="0" eaLnBrk="1" fontAlgn="auto" latinLnBrk="0" hangingPunct="1">
              <a:lnSpc>
                <a:spcPts val="2643"/>
              </a:lnSpc>
              <a:spcBef>
                <a:spcPts val="0"/>
              </a:spcBef>
              <a:spcAft>
                <a:spcPts val="0"/>
              </a:spcAft>
              <a:buClrTx/>
              <a:buSzTx/>
              <a:buFontTx/>
              <a:buNone/>
              <a:tabLst/>
              <a:defRPr/>
            </a:pPr>
            <a:endParaRPr kumimoji="0" lang="en-US" sz="2447" b="1" i="0" u="none" strike="noStrike" kern="1200" cap="none" spc="0" normalizeH="0" baseline="0" noProof="0">
              <a:ln>
                <a:noFill/>
              </a:ln>
              <a:solidFill>
                <a:srgbClr val="FEFFFF"/>
              </a:solidFill>
              <a:effectLst/>
              <a:uLnTx/>
              <a:uFillTx/>
              <a:latin typeface="Calibri (MS) Bold"/>
              <a:ea typeface="Calibri (MS) Bold"/>
              <a:cs typeface="Calibri (MS) Bold"/>
              <a:sym typeface="Calibri (MS) Bold"/>
            </a:endParaRPr>
          </a:p>
          <a:p>
            <a:pPr marL="528413" marR="0" lvl="1" indent="-264207" algn="l" defTabSz="914400" rtl="0" eaLnBrk="1" fontAlgn="auto" latinLnBrk="0" hangingPunct="1">
              <a:lnSpc>
                <a:spcPts val="2643"/>
              </a:lnSpc>
              <a:spcBef>
                <a:spcPts val="0"/>
              </a:spcBef>
              <a:spcAft>
                <a:spcPts val="0"/>
              </a:spcAft>
              <a:buClrTx/>
              <a:buSzTx/>
              <a:buFont typeface="Arial"/>
              <a:buChar char="•"/>
              <a:tabLst/>
              <a:defRPr/>
            </a:pPr>
            <a:r>
              <a:rPr kumimoji="0" lang="en-US" sz="2447" b="1" i="0" u="none" strike="noStrike" kern="1200" cap="none" spc="0" normalizeH="0" baseline="0" noProof="0">
                <a:ln>
                  <a:noFill/>
                </a:ln>
                <a:solidFill>
                  <a:srgbClr val="FEFFFF"/>
                </a:solidFill>
                <a:effectLst/>
                <a:uLnTx/>
                <a:uFillTx/>
                <a:latin typeface="Calibri (MS) Bold"/>
                <a:ea typeface="Calibri (MS) Bold"/>
                <a:cs typeface="Calibri (MS) Bold"/>
                <a:sym typeface="Calibri (MS) Bold"/>
              </a:rPr>
              <a:t>What systems help prevent conflicts?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04B87"/>
        </a:solidFill>
        <a:effectLst/>
      </p:bgPr>
    </p:bg>
    <p:spTree>
      <p:nvGrpSpPr>
        <p:cNvPr id="1" name=""/>
        <p:cNvGrpSpPr/>
        <p:nvPr/>
      </p:nvGrpSpPr>
      <p:grpSpPr>
        <a:xfrm>
          <a:off x="0" y="0"/>
          <a:ext cx="0" cy="0"/>
          <a:chOff x="0" y="0"/>
          <a:chExt cx="0" cy="0"/>
        </a:xfrm>
      </p:grpSpPr>
      <p:sp>
        <p:nvSpPr>
          <p:cNvPr id="2" name="Freeform 2"/>
          <p:cNvSpPr/>
          <p:nvPr/>
        </p:nvSpPr>
        <p:spPr>
          <a:xfrm>
            <a:off x="1026795" y="15386"/>
            <a:ext cx="2000832" cy="1375117"/>
          </a:xfrm>
          <a:custGeom>
            <a:avLst/>
            <a:gdLst/>
            <a:ahLst/>
            <a:cxnLst/>
            <a:rect l="l" t="t" r="r" b="b"/>
            <a:pathLst>
              <a:path w="2000832" h="1375117">
                <a:moveTo>
                  <a:pt x="0" y="0"/>
                </a:moveTo>
                <a:lnTo>
                  <a:pt x="2000832" y="0"/>
                </a:lnTo>
                <a:lnTo>
                  <a:pt x="2000832" y="1375118"/>
                </a:lnTo>
                <a:lnTo>
                  <a:pt x="0" y="13751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0" y="1866965"/>
            <a:ext cx="4180407" cy="5448235"/>
          </a:xfrm>
          <a:custGeom>
            <a:avLst/>
            <a:gdLst/>
            <a:ahLst/>
            <a:cxnLst/>
            <a:rect l="l" t="t" r="r" b="b"/>
            <a:pathLst>
              <a:path w="4180407" h="5448235">
                <a:moveTo>
                  <a:pt x="0" y="0"/>
                </a:moveTo>
                <a:lnTo>
                  <a:pt x="4180407" y="0"/>
                </a:lnTo>
                <a:lnTo>
                  <a:pt x="4180407" y="5448235"/>
                </a:lnTo>
                <a:lnTo>
                  <a:pt x="0" y="5448235"/>
                </a:lnTo>
                <a:lnTo>
                  <a:pt x="0" y="0"/>
                </a:lnTo>
                <a:close/>
              </a:path>
            </a:pathLst>
          </a:custGeom>
          <a:blipFill>
            <a:blip r:embed="rId5"/>
            <a:stretch>
              <a:fillRect/>
            </a:stretch>
          </a:blipFill>
          <a:ln w="38100" cap="sq">
            <a:solidFill>
              <a:srgbClr val="DBE2D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4199457" y="3614752"/>
            <a:ext cx="5554143" cy="3700448"/>
          </a:xfrm>
          <a:custGeom>
            <a:avLst/>
            <a:gdLst/>
            <a:ahLst/>
            <a:cxnLst/>
            <a:rect l="l" t="t" r="r" b="b"/>
            <a:pathLst>
              <a:path w="5554143" h="3700448">
                <a:moveTo>
                  <a:pt x="0" y="0"/>
                </a:moveTo>
                <a:lnTo>
                  <a:pt x="5554143" y="0"/>
                </a:lnTo>
                <a:lnTo>
                  <a:pt x="5554143" y="3700448"/>
                </a:lnTo>
                <a:lnTo>
                  <a:pt x="0" y="370044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6321532" y="3851724"/>
            <a:ext cx="1309993" cy="463410"/>
          </a:xfrm>
          <a:custGeom>
            <a:avLst/>
            <a:gdLst/>
            <a:ahLst/>
            <a:cxnLst/>
            <a:rect l="l" t="t" r="r" b="b"/>
            <a:pathLst>
              <a:path w="1309993" h="463410">
                <a:moveTo>
                  <a:pt x="0" y="0"/>
                </a:moveTo>
                <a:lnTo>
                  <a:pt x="1309993" y="0"/>
                </a:lnTo>
                <a:lnTo>
                  <a:pt x="1309993" y="463410"/>
                </a:lnTo>
                <a:lnTo>
                  <a:pt x="0" y="4634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1121349" y="133581"/>
            <a:ext cx="1811724" cy="1237873"/>
          </a:xfrm>
          <a:prstGeom prst="rect">
            <a:avLst/>
          </a:prstGeom>
        </p:spPr>
        <p:txBody>
          <a:bodyPr lIns="0" tIns="0" rIns="0" bIns="0" rtlCol="0" anchor="t">
            <a:spAutoFit/>
          </a:bodyPr>
          <a:lstStyle/>
          <a:p>
            <a:pPr marL="0" marR="0" lvl="0" indent="0" algn="ctr" defTabSz="914400" rtl="0" eaLnBrk="1" fontAlgn="auto" latinLnBrk="0" hangingPunct="1">
              <a:lnSpc>
                <a:spcPts val="3170"/>
              </a:lnSpc>
              <a:spcBef>
                <a:spcPts val="0"/>
              </a:spcBef>
              <a:spcAft>
                <a:spcPts val="0"/>
              </a:spcAft>
              <a:buClrTx/>
              <a:buSzTx/>
              <a:buFontTx/>
              <a:buNone/>
              <a:tabLst/>
              <a:defRPr/>
            </a:pPr>
            <a:r>
              <a:rPr kumimoji="0" lang="en-US" sz="22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Record </a:t>
            </a:r>
          </a:p>
          <a:p>
            <a:pPr marL="0" marR="0" lvl="0" indent="0" algn="ctr" defTabSz="914400" rtl="0" eaLnBrk="1" fontAlgn="auto" latinLnBrk="0" hangingPunct="1">
              <a:lnSpc>
                <a:spcPts val="3170"/>
              </a:lnSpc>
              <a:spcBef>
                <a:spcPts val="0"/>
              </a:spcBef>
              <a:spcAft>
                <a:spcPts val="0"/>
              </a:spcAft>
              <a:buClrTx/>
              <a:buSzTx/>
              <a:buFontTx/>
              <a:buNone/>
              <a:tabLst/>
              <a:defRPr/>
            </a:pPr>
            <a:r>
              <a:rPr kumimoji="0" lang="en-US" sz="22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and </a:t>
            </a:r>
          </a:p>
          <a:p>
            <a:pPr marL="0" marR="0" lvl="0" indent="0" algn="ctr" defTabSz="914400" rtl="0" eaLnBrk="1" fontAlgn="auto" latinLnBrk="0" hangingPunct="1">
              <a:lnSpc>
                <a:spcPts val="3170"/>
              </a:lnSpc>
              <a:spcBef>
                <a:spcPct val="0"/>
              </a:spcBef>
              <a:spcAft>
                <a:spcPts val="0"/>
              </a:spcAft>
              <a:buClrTx/>
              <a:buSzTx/>
              <a:buFontTx/>
              <a:buNone/>
              <a:tabLst/>
              <a:defRPr/>
            </a:pPr>
            <a:r>
              <a:rPr kumimoji="0" lang="en-US" sz="22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Reflect</a:t>
            </a:r>
          </a:p>
        </p:txBody>
      </p:sp>
      <p:sp>
        <p:nvSpPr>
          <p:cNvPr id="7" name="TextBox 7"/>
          <p:cNvSpPr txBox="1"/>
          <p:nvPr/>
        </p:nvSpPr>
        <p:spPr>
          <a:xfrm>
            <a:off x="4565217" y="403930"/>
            <a:ext cx="4822623" cy="2926070"/>
          </a:xfrm>
          <a:prstGeom prst="rect">
            <a:avLst/>
          </a:prstGeom>
        </p:spPr>
        <p:txBody>
          <a:bodyPr lIns="0" tIns="0" rIns="0" bIns="0" rtlCol="0" anchor="t">
            <a:spAutoFit/>
          </a:bodyPr>
          <a:lstStyle/>
          <a:p>
            <a:pPr marL="506824" marR="0" lvl="1" indent="-253412" algn="l" defTabSz="914400" rtl="0" eaLnBrk="1" fontAlgn="auto" latinLnBrk="0" hangingPunct="1">
              <a:lnSpc>
                <a:spcPts val="2277"/>
              </a:lnSpc>
              <a:spcBef>
                <a:spcPts val="0"/>
              </a:spcBef>
              <a:spcAft>
                <a:spcPts val="0"/>
              </a:spcAft>
              <a:buClrTx/>
              <a:buSzTx/>
              <a:buFont typeface="Arial"/>
              <a:buChar char="•"/>
              <a:tabLst/>
              <a:defRPr/>
            </a:pPr>
            <a:r>
              <a:rPr kumimoji="0" lang="en-US" sz="2347"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How did the tone feel?</a:t>
            </a:r>
          </a:p>
          <a:p>
            <a:pPr marL="0" marR="0" lvl="0" indent="0" algn="l" defTabSz="914400" rtl="0" eaLnBrk="1" fontAlgn="auto" latinLnBrk="0" hangingPunct="1">
              <a:lnSpc>
                <a:spcPts val="2277"/>
              </a:lnSpc>
              <a:spcBef>
                <a:spcPts val="0"/>
              </a:spcBef>
              <a:spcAft>
                <a:spcPts val="0"/>
              </a:spcAft>
              <a:buClrTx/>
              <a:buSzTx/>
              <a:buFontTx/>
              <a:buNone/>
              <a:tabLst/>
              <a:defRPr/>
            </a:pPr>
            <a:endParaRPr kumimoji="0" lang="en-US" sz="2347"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506824" marR="0" lvl="1" indent="-253412" algn="l" defTabSz="914400" rtl="0" eaLnBrk="1" fontAlgn="auto" latinLnBrk="0" hangingPunct="1">
              <a:lnSpc>
                <a:spcPts val="2277"/>
              </a:lnSpc>
              <a:spcBef>
                <a:spcPts val="0"/>
              </a:spcBef>
              <a:spcAft>
                <a:spcPts val="0"/>
              </a:spcAft>
              <a:buClrTx/>
              <a:buSzTx/>
              <a:buFont typeface="Arial"/>
              <a:buChar char="•"/>
              <a:tabLst/>
              <a:defRPr/>
            </a:pPr>
            <a:r>
              <a:rPr kumimoji="0" lang="en-US" sz="2347"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How would your child describe it?</a:t>
            </a:r>
          </a:p>
          <a:p>
            <a:pPr marL="0" marR="0" lvl="0" indent="0" algn="l" defTabSz="914400" rtl="0" eaLnBrk="1" fontAlgn="auto" latinLnBrk="0" hangingPunct="1">
              <a:lnSpc>
                <a:spcPts val="2277"/>
              </a:lnSpc>
              <a:spcBef>
                <a:spcPts val="0"/>
              </a:spcBef>
              <a:spcAft>
                <a:spcPts val="0"/>
              </a:spcAft>
              <a:buClrTx/>
              <a:buSzTx/>
              <a:buFontTx/>
              <a:buNone/>
              <a:tabLst/>
              <a:defRPr/>
            </a:pPr>
            <a:endParaRPr kumimoji="0" lang="en-US" sz="2347"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506824" marR="0" lvl="1" indent="-253412" algn="l" defTabSz="914400" rtl="0" eaLnBrk="1" fontAlgn="auto" latinLnBrk="0" hangingPunct="1">
              <a:lnSpc>
                <a:spcPts val="2277"/>
              </a:lnSpc>
              <a:spcBef>
                <a:spcPts val="0"/>
              </a:spcBef>
              <a:spcAft>
                <a:spcPts val="0"/>
              </a:spcAft>
              <a:buClrTx/>
              <a:buSzTx/>
              <a:buFont typeface="Arial"/>
              <a:buChar char="•"/>
              <a:tabLst/>
              <a:defRPr/>
            </a:pPr>
            <a:r>
              <a:rPr kumimoji="0" lang="en-US" sz="2347"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How can you improve teamwork?</a:t>
            </a:r>
          </a:p>
          <a:p>
            <a:pPr marL="0" marR="0" lvl="0" indent="0" algn="l" defTabSz="914400" rtl="0" eaLnBrk="1" fontAlgn="auto" latinLnBrk="0" hangingPunct="1">
              <a:lnSpc>
                <a:spcPts val="2277"/>
              </a:lnSpc>
              <a:spcBef>
                <a:spcPts val="0"/>
              </a:spcBef>
              <a:spcAft>
                <a:spcPts val="0"/>
              </a:spcAft>
              <a:buClrTx/>
              <a:buSzTx/>
              <a:buFontTx/>
              <a:buNone/>
              <a:tabLst/>
              <a:defRPr/>
            </a:pPr>
            <a:endParaRPr kumimoji="0" lang="en-US" sz="2347"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506824" marR="0" lvl="1" indent="-253412" algn="l" defTabSz="914400" rtl="0" eaLnBrk="1" fontAlgn="auto" latinLnBrk="0" hangingPunct="1">
              <a:lnSpc>
                <a:spcPts val="2277"/>
              </a:lnSpc>
              <a:spcBef>
                <a:spcPts val="0"/>
              </a:spcBef>
              <a:spcAft>
                <a:spcPts val="0"/>
              </a:spcAft>
              <a:buClrTx/>
              <a:buSzTx/>
              <a:buFont typeface="Arial"/>
              <a:buChar char="•"/>
              <a:tabLst/>
              <a:defRPr/>
            </a:pPr>
            <a:r>
              <a:rPr kumimoji="0" lang="en-US" sz="2347"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What changes will you make?</a:t>
            </a:r>
          </a:p>
          <a:p>
            <a:pPr marL="0" marR="0" lvl="0" indent="0" algn="l" defTabSz="914400" rtl="0" eaLnBrk="1" fontAlgn="auto" latinLnBrk="0" hangingPunct="1">
              <a:lnSpc>
                <a:spcPts val="2277"/>
              </a:lnSpc>
              <a:spcBef>
                <a:spcPts val="0"/>
              </a:spcBef>
              <a:spcAft>
                <a:spcPts val="0"/>
              </a:spcAft>
              <a:buClrTx/>
              <a:buSzTx/>
              <a:buFontTx/>
              <a:buNone/>
              <a:tabLst/>
              <a:defRPr/>
            </a:pPr>
            <a:endParaRPr kumimoji="0" lang="en-US" sz="2347"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506824" marR="0" lvl="1" indent="-253412" algn="l" defTabSz="914400" rtl="0" eaLnBrk="1" fontAlgn="auto" latinLnBrk="0" hangingPunct="1">
              <a:lnSpc>
                <a:spcPts val="2277"/>
              </a:lnSpc>
              <a:spcBef>
                <a:spcPts val="0"/>
              </a:spcBef>
              <a:spcAft>
                <a:spcPts val="0"/>
              </a:spcAft>
              <a:buClrTx/>
              <a:buSzTx/>
              <a:buFont typeface="Arial"/>
              <a:buChar char="•"/>
              <a:tabLst/>
              <a:defRPr/>
            </a:pPr>
            <a:r>
              <a:rPr kumimoji="0" lang="en-US" sz="2347"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What promotes harmony?</a:t>
            </a:r>
          </a:p>
          <a:p>
            <a:pPr marL="0" marR="0" lvl="0" indent="0" algn="l" defTabSz="914400" rtl="0" eaLnBrk="1" fontAlgn="auto" latinLnBrk="0" hangingPunct="1">
              <a:lnSpc>
                <a:spcPts val="2277"/>
              </a:lnSpc>
              <a:spcBef>
                <a:spcPts val="0"/>
              </a:spcBef>
              <a:spcAft>
                <a:spcPts val="0"/>
              </a:spcAft>
              <a:buClrTx/>
              <a:buSzTx/>
              <a:buFontTx/>
              <a:buNone/>
              <a:tabLst/>
              <a:defRPr/>
            </a:pPr>
            <a:endParaRPr kumimoji="0" lang="en-US" sz="2347"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C9CD9-E302-F411-EA04-EB7282506BE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2F4CA6D-3088-B047-BB75-DCE0D7748FCF}"/>
              </a:ext>
            </a:extLst>
          </p:cNvPr>
          <p:cNvSpPr txBox="1"/>
          <p:nvPr/>
        </p:nvSpPr>
        <p:spPr>
          <a:xfrm>
            <a:off x="476794" y="219467"/>
            <a:ext cx="8834846" cy="1198615"/>
          </a:xfrm>
          <a:prstGeom prst="rect">
            <a:avLst/>
          </a:prstGeom>
          <a:ln>
            <a:noFill/>
          </a:ln>
        </p:spPr>
        <p:txBody>
          <a:bodyPr vert="horz" lIns="91440" tIns="45720" rIns="91440" bIns="45720" rtlCol="0" anchor="b">
            <a:normAutofit fontScale="92500" lnSpcReduction="10000"/>
          </a:bodyPr>
          <a:lstStyle/>
          <a:p>
            <a:pPr indent="-228600" algn="ctr">
              <a:lnSpc>
                <a:spcPct val="90000"/>
              </a:lnSpc>
              <a:spcBef>
                <a:spcPct val="0"/>
              </a:spcBef>
              <a:spcAft>
                <a:spcPts val="600"/>
              </a:spcAft>
            </a:pPr>
            <a:r>
              <a:rPr lang="en-US" sz="5600">
                <a:ea typeface="Calibri" panose="020F0502020204030204" pitchFamily="34" charset="0"/>
                <a:cs typeface="Calibri" panose="020F0502020204030204" pitchFamily="34" charset="0"/>
              </a:rPr>
              <a:t>Homework</a:t>
            </a:r>
            <a:r>
              <a:rPr lang="en-US" sz="5600" b="1">
                <a:ea typeface="Calibri" panose="020F0502020204030204" pitchFamily="34" charset="0"/>
                <a:cs typeface="Calibri" panose="020F0502020204030204" pitchFamily="34" charset="0"/>
              </a:rPr>
              <a:t> </a:t>
            </a:r>
          </a:p>
          <a:p>
            <a:pPr indent="-228600" algn="ctr">
              <a:lnSpc>
                <a:spcPct val="120000"/>
              </a:lnSpc>
              <a:spcBef>
                <a:spcPct val="0"/>
              </a:spcBef>
              <a:spcAft>
                <a:spcPts val="600"/>
              </a:spcAft>
            </a:pPr>
            <a:r>
              <a:rPr lang="en-US" sz="2000" b="1" i="1" u="sng">
                <a:ea typeface="Calibri"/>
                <a:cs typeface="Calibri"/>
              </a:rPr>
              <a:t>Complete Session 3: United and Session 4: Moving Forward</a:t>
            </a:r>
            <a:endParaRPr lang="en-US" sz="2000" b="1" i="1" u="sng">
              <a:solidFill>
                <a:prstClr val="black"/>
              </a:solidFill>
              <a:ea typeface="Calibri"/>
              <a:cs typeface="Calibri"/>
            </a:endParaRPr>
          </a:p>
        </p:txBody>
      </p:sp>
      <p:sp>
        <p:nvSpPr>
          <p:cNvPr id="8" name="Freeform 6">
            <a:extLst>
              <a:ext uri="{FF2B5EF4-FFF2-40B4-BE49-F238E27FC236}">
                <a16:creationId xmlns:a16="http://schemas.microsoft.com/office/drawing/2014/main" id="{84669E34-DF87-D68F-CAE9-5CAF10AA12C0}"/>
              </a:ext>
            </a:extLst>
          </p:cNvPr>
          <p:cNvSpPr/>
          <p:nvPr/>
        </p:nvSpPr>
        <p:spPr>
          <a:xfrm>
            <a:off x="304800" y="6044237"/>
            <a:ext cx="5709420" cy="763377"/>
          </a:xfrm>
          <a:custGeom>
            <a:avLst/>
            <a:gdLst/>
            <a:ahLst/>
            <a:cxnLst/>
            <a:rect l="l" t="t" r="r" b="b"/>
            <a:pathLst>
              <a:path w="5709420" h="763377">
                <a:moveTo>
                  <a:pt x="0" y="0"/>
                </a:moveTo>
                <a:lnTo>
                  <a:pt x="5709420" y="0"/>
                </a:lnTo>
                <a:lnTo>
                  <a:pt x="5709420" y="763377"/>
                </a:lnTo>
                <a:lnTo>
                  <a:pt x="0" y="763377"/>
                </a:lnTo>
                <a:lnTo>
                  <a:pt x="0" y="0"/>
                </a:lnTo>
                <a:close/>
              </a:path>
            </a:pathLst>
          </a:custGeom>
          <a:blipFill>
            <a:blip r:embed="rId3"/>
            <a:stretch>
              <a:fillRect b="-8845"/>
            </a:stretch>
          </a:blipFill>
        </p:spPr>
        <p:txBody>
          <a:bodyPr/>
          <a:lstStyle/>
          <a:p>
            <a:endParaRPr lang="en-US"/>
          </a:p>
        </p:txBody>
      </p:sp>
      <p:sp>
        <p:nvSpPr>
          <p:cNvPr id="12" name="TextBox 11">
            <a:extLst>
              <a:ext uri="{FF2B5EF4-FFF2-40B4-BE49-F238E27FC236}">
                <a16:creationId xmlns:a16="http://schemas.microsoft.com/office/drawing/2014/main" id="{3CD400EE-CE80-2956-3ACB-4BA0E498CD8E}"/>
              </a:ext>
            </a:extLst>
          </p:cNvPr>
          <p:cNvSpPr txBox="1"/>
          <p:nvPr/>
        </p:nvSpPr>
        <p:spPr>
          <a:xfrm>
            <a:off x="6064909" y="2170376"/>
            <a:ext cx="3722081" cy="369332"/>
          </a:xfrm>
          <a:prstGeom prst="rect">
            <a:avLst/>
          </a:prstGeom>
          <a:noFill/>
        </p:spPr>
        <p:txBody>
          <a:bodyPr wrap="square" rtlCol="0">
            <a:spAutoFit/>
          </a:bodyPr>
          <a:lstStyle/>
          <a:p>
            <a:pPr marL="285750" indent="-285750">
              <a:buFont typeface="Wingdings" panose="05000000000000000000" pitchFamily="2" charset="2"/>
              <a:buChar char="Ø"/>
            </a:pPr>
            <a:r>
              <a:rPr lang="en-US" b="1"/>
              <a:t>Complete workbook questions</a:t>
            </a:r>
          </a:p>
        </p:txBody>
      </p:sp>
      <p:sp>
        <p:nvSpPr>
          <p:cNvPr id="11" name="TextBox 10">
            <a:extLst>
              <a:ext uri="{FF2B5EF4-FFF2-40B4-BE49-F238E27FC236}">
                <a16:creationId xmlns:a16="http://schemas.microsoft.com/office/drawing/2014/main" id="{98097B27-CCD8-0D99-C2F0-705647D593AE}"/>
              </a:ext>
            </a:extLst>
          </p:cNvPr>
          <p:cNvSpPr txBox="1"/>
          <p:nvPr/>
        </p:nvSpPr>
        <p:spPr>
          <a:xfrm>
            <a:off x="-2177" y="1916668"/>
            <a:ext cx="3409406" cy="369332"/>
          </a:xfrm>
          <a:prstGeom prst="rect">
            <a:avLst/>
          </a:prstGeom>
          <a:noFill/>
        </p:spPr>
        <p:txBody>
          <a:bodyPr wrap="square" rtlCol="0">
            <a:spAutoFit/>
          </a:bodyPr>
          <a:lstStyle/>
          <a:p>
            <a:pPr marL="285750" indent="-285750" algn="ctr">
              <a:buFont typeface="Wingdings" panose="05000000000000000000" pitchFamily="2" charset="2"/>
              <a:buChar char="Ø"/>
            </a:pPr>
            <a:r>
              <a:rPr lang="en-US" b="1"/>
              <a:t>View online modules</a:t>
            </a:r>
          </a:p>
        </p:txBody>
      </p:sp>
      <p:pic>
        <p:nvPicPr>
          <p:cNvPr id="18" name="Picture 17">
            <a:extLst>
              <a:ext uri="{FF2B5EF4-FFF2-40B4-BE49-F238E27FC236}">
                <a16:creationId xmlns:a16="http://schemas.microsoft.com/office/drawing/2014/main" id="{28E76B33-460E-8D05-4783-5467621D9533}"/>
              </a:ext>
            </a:extLst>
          </p:cNvPr>
          <p:cNvPicPr>
            <a:picLocks noChangeAspect="1"/>
          </p:cNvPicPr>
          <p:nvPr/>
        </p:nvPicPr>
        <p:blipFill>
          <a:blip r:embed="rId4">
            <a:extLst>
              <a:ext uri="{28A0092B-C50C-407E-A947-70E740481C1C}">
                <a14:useLocalDpi xmlns:a14="http://schemas.microsoft.com/office/drawing/2010/main" val="0"/>
              </a:ext>
            </a:extLst>
          </a:blip>
          <a:srcRect l="421" t="560" r="6284" b="-560"/>
          <a:stretch/>
        </p:blipFill>
        <p:spPr>
          <a:xfrm>
            <a:off x="6455750" y="2612973"/>
            <a:ext cx="2906766" cy="4065501"/>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
        <p:nvSpPr>
          <p:cNvPr id="10" name="Freeform 10">
            <a:extLst>
              <a:ext uri="{FF2B5EF4-FFF2-40B4-BE49-F238E27FC236}">
                <a16:creationId xmlns:a16="http://schemas.microsoft.com/office/drawing/2014/main" id="{C700E5CD-0048-F322-B08A-173E4EEE7D49}"/>
              </a:ext>
            </a:extLst>
          </p:cNvPr>
          <p:cNvSpPr/>
          <p:nvPr/>
        </p:nvSpPr>
        <p:spPr>
          <a:xfrm rot="19023252" flipV="1">
            <a:off x="5500397" y="6152576"/>
            <a:ext cx="1319231" cy="341699"/>
          </a:xfrm>
          <a:custGeom>
            <a:avLst/>
            <a:gdLst/>
            <a:ahLst/>
            <a:cxnLst/>
            <a:rect l="l" t="t" r="r" b="b"/>
            <a:pathLst>
              <a:path w="2465939" h="336264">
                <a:moveTo>
                  <a:pt x="0" y="336265"/>
                </a:moveTo>
                <a:lnTo>
                  <a:pt x="2465939" y="336265"/>
                </a:lnTo>
                <a:lnTo>
                  <a:pt x="2465939" y="0"/>
                </a:lnTo>
                <a:lnTo>
                  <a:pt x="0" y="0"/>
                </a:lnTo>
                <a:lnTo>
                  <a:pt x="0" y="336265"/>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9C98CA17-806B-2BDF-CC5E-A2A1A38BECBA}"/>
              </a:ext>
            </a:extLst>
          </p:cNvPr>
          <p:cNvSpPr/>
          <p:nvPr/>
        </p:nvSpPr>
        <p:spPr>
          <a:xfrm rot="18480202" flipV="1">
            <a:off x="5037838" y="5242544"/>
            <a:ext cx="2019309" cy="260287"/>
          </a:xfrm>
          <a:custGeom>
            <a:avLst/>
            <a:gdLst/>
            <a:ahLst/>
            <a:cxnLst/>
            <a:rect l="l" t="t" r="r" b="b"/>
            <a:pathLst>
              <a:path w="2465939" h="336264">
                <a:moveTo>
                  <a:pt x="0" y="336264"/>
                </a:moveTo>
                <a:lnTo>
                  <a:pt x="2465939" y="336264"/>
                </a:lnTo>
                <a:lnTo>
                  <a:pt x="2465939" y="0"/>
                </a:lnTo>
                <a:lnTo>
                  <a:pt x="0" y="0"/>
                </a:lnTo>
                <a:lnTo>
                  <a:pt x="0" y="336264"/>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Oval 12">
            <a:extLst>
              <a:ext uri="{FF2B5EF4-FFF2-40B4-BE49-F238E27FC236}">
                <a16:creationId xmlns:a16="http://schemas.microsoft.com/office/drawing/2014/main" id="{37FC6EE2-47EB-95E4-13B4-2F3189FABED4}"/>
              </a:ext>
            </a:extLst>
          </p:cNvPr>
          <p:cNvSpPr/>
          <p:nvPr/>
        </p:nvSpPr>
        <p:spPr>
          <a:xfrm>
            <a:off x="6326777" y="6513863"/>
            <a:ext cx="455023" cy="344137"/>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931C7AB-B6BC-7291-5C47-147D41A6505F}"/>
              </a:ext>
            </a:extLst>
          </p:cNvPr>
          <p:cNvSpPr/>
          <p:nvPr/>
        </p:nvSpPr>
        <p:spPr>
          <a:xfrm>
            <a:off x="2258812" y="3828521"/>
            <a:ext cx="1413293" cy="3009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DF87B51-41A9-03A3-66D4-BA50FF48FD2D}"/>
              </a:ext>
            </a:extLst>
          </p:cNvPr>
          <p:cNvSpPr/>
          <p:nvPr/>
        </p:nvSpPr>
        <p:spPr>
          <a:xfrm>
            <a:off x="5475831" y="2908934"/>
            <a:ext cx="729319" cy="3036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8AC64AE-56FB-0652-A9FC-F1E86018DBA1}"/>
              </a:ext>
            </a:extLst>
          </p:cNvPr>
          <p:cNvSpPr/>
          <p:nvPr/>
        </p:nvSpPr>
        <p:spPr>
          <a:xfrm>
            <a:off x="5787244" y="2849778"/>
            <a:ext cx="604020" cy="200828"/>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BE31F21-86D6-2F5B-C4F0-DBB068FB2CD3}"/>
              </a:ext>
            </a:extLst>
          </p:cNvPr>
          <p:cNvSpPr/>
          <p:nvPr/>
        </p:nvSpPr>
        <p:spPr>
          <a:xfrm>
            <a:off x="2108765" y="3812692"/>
            <a:ext cx="658834" cy="193250"/>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7887665-6018-D1B0-D988-2CBA421A19F5}"/>
              </a:ext>
            </a:extLst>
          </p:cNvPr>
          <p:cNvPicPr>
            <a:picLocks noChangeAspect="1"/>
          </p:cNvPicPr>
          <p:nvPr/>
        </p:nvPicPr>
        <p:blipFill>
          <a:blip r:embed="rId7">
            <a:extLst>
              <a:ext uri="{28A0092B-C50C-407E-A947-70E740481C1C}">
                <a14:useLocalDpi xmlns:a14="http://schemas.microsoft.com/office/drawing/2010/main" val="0"/>
              </a:ext>
            </a:extLst>
          </a:blip>
          <a:srcRect t="1566" b="1566"/>
          <a:stretch/>
        </p:blipFill>
        <p:spPr>
          <a:xfrm>
            <a:off x="25196" y="2514600"/>
            <a:ext cx="6383112" cy="1616049"/>
          </a:xfrm>
          <a:prstGeom prst="rect">
            <a:avLst/>
          </a:prstGeom>
        </p:spPr>
      </p:pic>
      <p:sp>
        <p:nvSpPr>
          <p:cNvPr id="4" name="Rectangle 3">
            <a:extLst>
              <a:ext uri="{FF2B5EF4-FFF2-40B4-BE49-F238E27FC236}">
                <a16:creationId xmlns:a16="http://schemas.microsoft.com/office/drawing/2014/main" id="{764EC472-501D-88F3-E163-643ADE6B33D2}"/>
              </a:ext>
            </a:extLst>
          </p:cNvPr>
          <p:cNvSpPr/>
          <p:nvPr/>
        </p:nvSpPr>
        <p:spPr>
          <a:xfrm>
            <a:off x="5638800" y="2698090"/>
            <a:ext cx="604020" cy="200828"/>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0F5F167-FBC4-A17D-C972-415FD46DE527}"/>
              </a:ext>
            </a:extLst>
          </p:cNvPr>
          <p:cNvSpPr/>
          <p:nvPr/>
        </p:nvSpPr>
        <p:spPr>
          <a:xfrm>
            <a:off x="1981200" y="3581400"/>
            <a:ext cx="1644690" cy="732478"/>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6">
            <a:extLst>
              <a:ext uri="{FF2B5EF4-FFF2-40B4-BE49-F238E27FC236}">
                <a16:creationId xmlns:a16="http://schemas.microsoft.com/office/drawing/2014/main" id="{D4CCCAD1-6438-0622-E044-ACDD7FA21A08}"/>
              </a:ext>
            </a:extLst>
          </p:cNvPr>
          <p:cNvSpPr/>
          <p:nvPr/>
        </p:nvSpPr>
        <p:spPr>
          <a:xfrm rot="8530307" flipH="1">
            <a:off x="1422545" y="3883076"/>
            <a:ext cx="731446" cy="576127"/>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8">
              <a:extLst>
                <a:ext uri="{96DAC541-7B7A-43D3-8B79-37D633B846F1}">
                  <asvg:svgBlip xmlns:asvg="http://schemas.microsoft.com/office/drawing/2016/SVG/main" r:embed="rId9"/>
                </a:ext>
              </a:extLst>
            </a:blip>
            <a:stretch>
              <a:fillRect l="3248" t="-1" b="-32972"/>
            </a:stretch>
          </a:blipFill>
        </p:spPr>
        <p:txBody>
          <a:bodyPr/>
          <a:lstStyle/>
          <a:p>
            <a:endParaRPr lang="en-US"/>
          </a:p>
        </p:txBody>
      </p:sp>
      <p:pic>
        <p:nvPicPr>
          <p:cNvPr id="23" name="Picture 22" descr="A black and blue text&#10;&#10;AI-generated content may be incorrect.">
            <a:extLst>
              <a:ext uri="{FF2B5EF4-FFF2-40B4-BE49-F238E27FC236}">
                <a16:creationId xmlns:a16="http://schemas.microsoft.com/office/drawing/2014/main" id="{C7C48528-0693-E316-1A3B-4906FA16CB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48190" y="3734894"/>
            <a:ext cx="2724530" cy="733527"/>
          </a:xfrm>
          <a:prstGeom prst="rect">
            <a:avLst/>
          </a:prstGeom>
        </p:spPr>
      </p:pic>
      <p:pic>
        <p:nvPicPr>
          <p:cNvPr id="26" name="Picture 25" descr="A black text on a white background&#10;&#10;AI-generated content may be incorrect.">
            <a:extLst>
              <a:ext uri="{FF2B5EF4-FFF2-40B4-BE49-F238E27FC236}">
                <a16:creationId xmlns:a16="http://schemas.microsoft.com/office/drawing/2014/main" id="{3060787A-1D8F-848F-9EE1-386B46EE009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74711" y="4374941"/>
            <a:ext cx="3924848" cy="609685"/>
          </a:xfrm>
          <a:prstGeom prst="rect">
            <a:avLst/>
          </a:prstGeom>
        </p:spPr>
      </p:pic>
      <p:sp>
        <p:nvSpPr>
          <p:cNvPr id="6" name="Freeform 6">
            <a:extLst>
              <a:ext uri="{FF2B5EF4-FFF2-40B4-BE49-F238E27FC236}">
                <a16:creationId xmlns:a16="http://schemas.microsoft.com/office/drawing/2014/main" id="{6AFE185A-35B7-0F29-F223-EFA20040C99F}"/>
              </a:ext>
            </a:extLst>
          </p:cNvPr>
          <p:cNvSpPr/>
          <p:nvPr/>
        </p:nvSpPr>
        <p:spPr>
          <a:xfrm rot="10209017" flipH="1">
            <a:off x="1278004" y="4096621"/>
            <a:ext cx="800760" cy="756503"/>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381825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C91327E0-6B18-A651-B4D7-5E662D93C89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6E9C9CA-1CCB-30DC-C0BA-24EF76525846}"/>
              </a:ext>
            </a:extLst>
          </p:cNvPr>
          <p:cNvSpPr/>
          <p:nvPr/>
        </p:nvSpPr>
        <p:spPr>
          <a:xfrm>
            <a:off x="6531" y="0"/>
            <a:ext cx="9753600" cy="7315200"/>
          </a:xfrm>
          <a:custGeom>
            <a:avLst/>
            <a:gdLst/>
            <a:ahLst/>
            <a:cxnLst/>
            <a:rect l="l" t="t" r="r" b="b"/>
            <a:pathLst>
              <a:path w="12844622" h="9111097">
                <a:moveTo>
                  <a:pt x="0" y="0"/>
                </a:moveTo>
                <a:lnTo>
                  <a:pt x="12844622" y="0"/>
                </a:lnTo>
                <a:lnTo>
                  <a:pt x="12844622" y="9111097"/>
                </a:lnTo>
                <a:lnTo>
                  <a:pt x="0" y="9111097"/>
                </a:lnTo>
                <a:lnTo>
                  <a:pt x="0" y="0"/>
                </a:lnTo>
                <a:close/>
              </a:path>
            </a:pathLst>
          </a:custGeom>
          <a:blipFill>
            <a:blip r:embed="rId3"/>
            <a:stretch>
              <a:fillRect l="-21486" t="-18672"/>
            </a:stretch>
          </a:blipFill>
        </p:spPr>
        <p:txBody>
          <a:bodyPr/>
          <a:lstStyle/>
          <a:p>
            <a:endParaRPr lang="en-US"/>
          </a:p>
        </p:txBody>
      </p:sp>
      <p:sp>
        <p:nvSpPr>
          <p:cNvPr id="3" name="Freeform 3">
            <a:extLst>
              <a:ext uri="{FF2B5EF4-FFF2-40B4-BE49-F238E27FC236}">
                <a16:creationId xmlns:a16="http://schemas.microsoft.com/office/drawing/2014/main" id="{D446ED57-337E-6596-CABC-090ABB7DE8E8}"/>
              </a:ext>
            </a:extLst>
          </p:cNvPr>
          <p:cNvSpPr/>
          <p:nvPr/>
        </p:nvSpPr>
        <p:spPr>
          <a:xfrm>
            <a:off x="4253488" y="4114816"/>
            <a:ext cx="5506643" cy="3193853"/>
          </a:xfrm>
          <a:custGeom>
            <a:avLst/>
            <a:gdLst/>
            <a:ahLst/>
            <a:cxnLst/>
            <a:rect l="l" t="t" r="r" b="b"/>
            <a:pathLst>
              <a:path w="5506643" h="3193853">
                <a:moveTo>
                  <a:pt x="0" y="0"/>
                </a:moveTo>
                <a:lnTo>
                  <a:pt x="5506643" y="0"/>
                </a:lnTo>
                <a:lnTo>
                  <a:pt x="5506643" y="3193853"/>
                </a:lnTo>
                <a:lnTo>
                  <a:pt x="0" y="3193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9A60D408-3AAE-D12C-C8B8-5FAAB6D14BB3}"/>
              </a:ext>
            </a:extLst>
          </p:cNvPr>
          <p:cNvSpPr txBox="1"/>
          <p:nvPr/>
        </p:nvSpPr>
        <p:spPr>
          <a:xfrm>
            <a:off x="5207074" y="4876800"/>
            <a:ext cx="3599470" cy="1442488"/>
          </a:xfrm>
          <a:prstGeom prst="rect">
            <a:avLst/>
          </a:prstGeom>
        </p:spPr>
        <p:txBody>
          <a:bodyPr lIns="0" tIns="0" rIns="0" bIns="0" rtlCol="0" anchor="t">
            <a:spAutoFit/>
          </a:bodyPr>
          <a:lstStyle/>
          <a:p>
            <a:pPr algn="ctr">
              <a:lnSpc>
                <a:spcPts val="2803"/>
              </a:lnSpc>
            </a:pPr>
            <a:r>
              <a:rPr lang="en-US" sz="2002" b="1">
                <a:solidFill>
                  <a:srgbClr val="000000"/>
                </a:solidFill>
                <a:latin typeface="Calibri (MS)"/>
              </a:rPr>
              <a:t>Thank you for participating today. </a:t>
            </a:r>
          </a:p>
          <a:p>
            <a:pPr algn="ctr">
              <a:lnSpc>
                <a:spcPts val="2803"/>
              </a:lnSpc>
            </a:pPr>
            <a:r>
              <a:rPr lang="en-US" sz="2002" b="1">
                <a:solidFill>
                  <a:srgbClr val="000000"/>
                </a:solidFill>
                <a:latin typeface="Calibri (MS)"/>
              </a:rPr>
              <a:t>Please reach out with any questions or concerns. </a:t>
            </a:r>
          </a:p>
          <a:p>
            <a:pPr algn="ctr">
              <a:lnSpc>
                <a:spcPts val="2803"/>
              </a:lnSpc>
              <a:spcBef>
                <a:spcPct val="0"/>
              </a:spcBef>
            </a:pPr>
            <a:r>
              <a:rPr lang="en-US" sz="2002" b="1">
                <a:solidFill>
                  <a:srgbClr val="000000"/>
                </a:solidFill>
                <a:latin typeface="Calibri (MS)"/>
              </a:rPr>
              <a:t>See you next week!</a:t>
            </a:r>
          </a:p>
        </p:txBody>
      </p:sp>
    </p:spTree>
    <p:extLst>
      <p:ext uri="{BB962C8B-B14F-4D97-AF65-F5344CB8AC3E}">
        <p14:creationId xmlns:p14="http://schemas.microsoft.com/office/powerpoint/2010/main" val="39531965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6786D4B3-D08E-704D-4BDA-B2EFC1DD2E7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BD4E2CD-97E3-4B60-F2F3-0671E9AB8F33}"/>
              </a:ext>
            </a:extLst>
          </p:cNvPr>
          <p:cNvSpPr/>
          <p:nvPr/>
        </p:nvSpPr>
        <p:spPr>
          <a:xfrm>
            <a:off x="0" y="0"/>
            <a:ext cx="9832396" cy="7374297"/>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FA070EE8-5A00-D74D-F94B-7D8E5B312422}"/>
              </a:ext>
            </a:extLst>
          </p:cNvPr>
          <p:cNvSpPr/>
          <p:nvPr/>
        </p:nvSpPr>
        <p:spPr>
          <a:xfrm>
            <a:off x="731520" y="3687148"/>
            <a:ext cx="6138920" cy="475766"/>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28BB10D1-32D9-6DB6-9764-37FED75C88F4}"/>
              </a:ext>
            </a:extLst>
          </p:cNvPr>
          <p:cNvGrpSpPr/>
          <p:nvPr/>
        </p:nvGrpSpPr>
        <p:grpSpPr>
          <a:xfrm>
            <a:off x="-1516631" y="4754909"/>
            <a:ext cx="6101883" cy="897410"/>
            <a:chOff x="0" y="0"/>
            <a:chExt cx="8135844" cy="1196546"/>
          </a:xfrm>
        </p:grpSpPr>
        <p:sp>
          <p:nvSpPr>
            <p:cNvPr id="8" name="Freeform 8">
              <a:extLst>
                <a:ext uri="{FF2B5EF4-FFF2-40B4-BE49-F238E27FC236}">
                  <a16:creationId xmlns:a16="http://schemas.microsoft.com/office/drawing/2014/main" id="{B17F6709-114C-A0B8-2996-4052EC93B33A}"/>
                </a:ext>
              </a:extLst>
            </p:cNvPr>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94E994FF-E762-F0D9-A976-A67C58FC2CF9}"/>
                </a:ext>
              </a:extLst>
            </p:cNvPr>
            <p:cNvSpPr txBox="1"/>
            <p:nvPr/>
          </p:nvSpPr>
          <p:spPr>
            <a:xfrm>
              <a:off x="0" y="159952"/>
              <a:ext cx="8135844" cy="705408"/>
            </a:xfrm>
            <a:prstGeom prst="rect">
              <a:avLst/>
            </a:prstGeom>
          </p:spPr>
          <p:txBody>
            <a:bodyPr lIns="0" tIns="0" rIns="0" bIns="0" rtlCol="0" anchor="t">
              <a:spAutoFit/>
            </a:bodyPr>
            <a:lstStyle/>
            <a:p>
              <a:pPr marL="0" marR="0" lvl="0" indent="0" algn="ctr" defTabSz="914400" rtl="0" eaLnBrk="1" fontAlgn="auto" latinLnBrk="0" hangingPunct="1">
                <a:lnSpc>
                  <a:spcPts val="4379"/>
                </a:lnSpc>
                <a:spcBef>
                  <a:spcPct val="0"/>
                </a:spcBef>
                <a:spcAft>
                  <a:spcPts val="0"/>
                </a:spcAft>
                <a:buClrTx/>
                <a:buSzTx/>
                <a:buFontTx/>
                <a:buNone/>
                <a:tabLst/>
                <a:defRPr/>
              </a:pPr>
              <a:r>
                <a:rPr lang="en-US" sz="3127" b="1">
                  <a:solidFill>
                    <a:srgbClr val="2C251E"/>
                  </a:solidFill>
                  <a:latin typeface="Calibri" panose="020F0502020204030204" pitchFamily="34" charset="0"/>
                  <a:ea typeface="Calibri" panose="020F0502020204030204" pitchFamily="34" charset="0"/>
                  <a:cs typeface="Calibri" panose="020F0502020204030204" pitchFamily="34" charset="0"/>
                </a:rPr>
                <a:t>Meeting 2</a:t>
              </a:r>
              <a:endParaRPr kumimoji="0" lang="en-US" sz="3127" b="1" i="0" u="none" strike="noStrike" kern="1200" cap="none" spc="0" normalizeH="0" baseline="0" noProof="0">
                <a:ln>
                  <a:noFill/>
                </a:ln>
                <a:solidFill>
                  <a:srgbClr val="2C251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4" name="Picture 3">
            <a:extLst>
              <a:ext uri="{FF2B5EF4-FFF2-40B4-BE49-F238E27FC236}">
                <a16:creationId xmlns:a16="http://schemas.microsoft.com/office/drawing/2014/main" id="{59BDDDBE-1A6C-0B78-15FF-09A0691F52C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5576" y="3193627"/>
            <a:ext cx="6080424" cy="927946"/>
          </a:xfrm>
          <a:prstGeom prst="rect">
            <a:avLst/>
          </a:prstGeom>
        </p:spPr>
      </p:pic>
    </p:spTree>
    <p:extLst>
      <p:ext uri="{BB962C8B-B14F-4D97-AF65-F5344CB8AC3E}">
        <p14:creationId xmlns:p14="http://schemas.microsoft.com/office/powerpoint/2010/main" val="18352272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a:stretch>
          </a:blipFill>
        </p:spPr>
        <p:txBody>
          <a:bodyPr/>
          <a:lstStyle/>
          <a:p>
            <a:pPr defTabSz="914429"/>
            <a:endParaRPr lang="en-US" sz="1801">
              <a:solidFill>
                <a:prstClr val="black"/>
              </a:solidFill>
              <a:latin typeface="Calibri"/>
            </a:endParaRPr>
          </a:p>
        </p:txBody>
      </p:sp>
      <p:sp>
        <p:nvSpPr>
          <p:cNvPr id="3" name="TextBox 3"/>
          <p:cNvSpPr txBox="1"/>
          <p:nvPr/>
        </p:nvSpPr>
        <p:spPr>
          <a:xfrm>
            <a:off x="2535696" y="4847935"/>
            <a:ext cx="4277057" cy="821443"/>
          </a:xfrm>
          <a:prstGeom prst="rect">
            <a:avLst/>
          </a:prstGeom>
        </p:spPr>
        <p:txBody>
          <a:bodyPr lIns="0" tIns="0" rIns="0" bIns="0" rtlCol="0" anchor="t">
            <a:spAutoFit/>
          </a:bodyPr>
          <a:lstStyle/>
          <a:p>
            <a:pPr algn="ctr" defTabSz="914429">
              <a:lnSpc>
                <a:spcPts val="3345"/>
              </a:lnSpc>
              <a:spcBef>
                <a:spcPct val="0"/>
              </a:spcBef>
            </a:pPr>
            <a:r>
              <a:rPr lang="en-US" sz="2389" b="1">
                <a:solidFill>
                  <a:srgbClr val="000000"/>
                </a:solidFill>
                <a:latin typeface="Calibri"/>
                <a:ea typeface="Calibri"/>
                <a:cs typeface="Calibri"/>
              </a:rPr>
              <a:t>Please sign in and find a seat. </a:t>
            </a:r>
          </a:p>
          <a:p>
            <a:pPr algn="ctr" defTabSz="914429">
              <a:lnSpc>
                <a:spcPts val="3345"/>
              </a:lnSpc>
              <a:spcBef>
                <a:spcPct val="0"/>
              </a:spcBef>
            </a:pPr>
            <a:r>
              <a:rPr lang="en-US" sz="2389" b="1">
                <a:solidFill>
                  <a:srgbClr val="000000"/>
                </a:solidFill>
                <a:latin typeface="Calibri"/>
                <a:ea typeface="Calibri"/>
                <a:cs typeface="Calibri"/>
              </a:rPr>
              <a:t>We will begin soon.</a:t>
            </a:r>
          </a:p>
        </p:txBody>
      </p:sp>
      <p:sp>
        <p:nvSpPr>
          <p:cNvPr id="4" name="TextBox 4"/>
          <p:cNvSpPr txBox="1"/>
          <p:nvPr/>
        </p:nvSpPr>
        <p:spPr>
          <a:xfrm>
            <a:off x="3511347" y="6195723"/>
            <a:ext cx="5510733" cy="821443"/>
          </a:xfrm>
          <a:prstGeom prst="rect">
            <a:avLst/>
          </a:prstGeom>
        </p:spPr>
        <p:txBody>
          <a:bodyPr lIns="0" tIns="0" rIns="0" bIns="0" rtlCol="0" anchor="t">
            <a:spAutoFit/>
          </a:bodyPr>
          <a:lstStyle/>
          <a:p>
            <a:pPr algn="ctr" defTabSz="914429">
              <a:lnSpc>
                <a:spcPts val="3345"/>
              </a:lnSpc>
              <a:spcBef>
                <a:spcPct val="0"/>
              </a:spcBef>
            </a:pPr>
            <a:r>
              <a:rPr lang="en-US" sz="2389" b="1">
                <a:solidFill>
                  <a:srgbClr val="000000"/>
                </a:solidFill>
                <a:latin typeface="Calibri"/>
                <a:ea typeface="Calibri"/>
                <a:cs typeface="Calibri"/>
              </a:rPr>
              <a:t>If possible, please turn on your camera. </a:t>
            </a:r>
          </a:p>
          <a:p>
            <a:pPr algn="ctr" defTabSz="914429">
              <a:lnSpc>
                <a:spcPts val="3345"/>
              </a:lnSpc>
              <a:spcBef>
                <a:spcPct val="0"/>
              </a:spcBef>
            </a:pPr>
            <a:r>
              <a:rPr lang="en-US" sz="2389" b="1">
                <a:solidFill>
                  <a:srgbClr val="000000"/>
                </a:solidFill>
                <a:latin typeface="Calibri"/>
                <a:ea typeface="Calibri"/>
                <a:cs typeface="Calibri"/>
              </a:rPr>
              <a:t>We will begin soon.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9D2E2"/>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defTabSz="914429">
              <a:defRPr/>
            </a:pPr>
            <a:endParaRPr lang="en-US" sz="1801">
              <a:solidFill>
                <a:prstClr val="black"/>
              </a:solidFill>
              <a:latin typeface="Calibri"/>
            </a:endParaRPr>
          </a:p>
        </p:txBody>
      </p:sp>
      <p:sp>
        <p:nvSpPr>
          <p:cNvPr id="3" name="TextBox 3"/>
          <p:cNvSpPr txBox="1"/>
          <p:nvPr/>
        </p:nvSpPr>
        <p:spPr>
          <a:xfrm rot="-863616">
            <a:off x="2552445" y="2369484"/>
            <a:ext cx="4942794" cy="722570"/>
          </a:xfrm>
          <a:prstGeom prst="rect">
            <a:avLst/>
          </a:prstGeom>
        </p:spPr>
        <p:txBody>
          <a:bodyPr lIns="0" tIns="0" rIns="0" bIns="0" rtlCol="0" anchor="t">
            <a:spAutoFit/>
          </a:bodyPr>
          <a:lstStyle/>
          <a:p>
            <a:pPr algn="ctr" defTabSz="914429">
              <a:lnSpc>
                <a:spcPts val="6016"/>
              </a:lnSpc>
              <a:spcBef>
                <a:spcPct val="0"/>
              </a:spcBef>
              <a:defRPr/>
            </a:pPr>
            <a:r>
              <a:rPr lang="en-US" sz="4297" b="1">
                <a:solidFill>
                  <a:srgbClr val="F7AE15"/>
                </a:solidFill>
                <a:latin typeface="Calibri"/>
                <a:ea typeface="Calibri"/>
                <a:cs typeface="Calibri"/>
                <a:sym typeface="Calibri (MS) Bold"/>
              </a:rPr>
              <a:t>Conversation Starters</a:t>
            </a:r>
          </a:p>
        </p:txBody>
      </p:sp>
      <p:sp>
        <p:nvSpPr>
          <p:cNvPr id="4" name="TextBox 4"/>
          <p:cNvSpPr txBox="1"/>
          <p:nvPr/>
        </p:nvSpPr>
        <p:spPr>
          <a:xfrm rot="-863616">
            <a:off x="3065157" y="3720223"/>
            <a:ext cx="4425196" cy="709553"/>
          </a:xfrm>
          <a:prstGeom prst="rect">
            <a:avLst/>
          </a:prstGeom>
        </p:spPr>
        <p:txBody>
          <a:bodyPr lIns="0" tIns="0" rIns="0" bIns="0" rtlCol="0" anchor="t">
            <a:spAutoFit/>
          </a:bodyPr>
          <a:lstStyle/>
          <a:p>
            <a:pPr algn="ctr" defTabSz="914429">
              <a:lnSpc>
                <a:spcPts val="5876"/>
              </a:lnSpc>
              <a:spcBef>
                <a:spcPct val="0"/>
              </a:spcBef>
              <a:defRPr/>
            </a:pPr>
            <a:r>
              <a:rPr lang="en-US" sz="4197" b="1">
                <a:solidFill>
                  <a:srgbClr val="F7AE15"/>
                </a:solidFill>
                <a:latin typeface="Calibri"/>
                <a:ea typeface="Calibri"/>
                <a:cs typeface="Calibri"/>
                <a:sym typeface="Calibri (MS) Bold"/>
              </a:rPr>
              <a:t>Group Discussion</a:t>
            </a:r>
          </a:p>
        </p:txBody>
      </p:sp>
      <p:sp>
        <p:nvSpPr>
          <p:cNvPr id="5" name="TextBox 5"/>
          <p:cNvSpPr txBox="1"/>
          <p:nvPr/>
        </p:nvSpPr>
        <p:spPr>
          <a:xfrm rot="-863616">
            <a:off x="3668372" y="5213588"/>
            <a:ext cx="4897924" cy="709553"/>
          </a:xfrm>
          <a:prstGeom prst="rect">
            <a:avLst/>
          </a:prstGeom>
        </p:spPr>
        <p:txBody>
          <a:bodyPr lIns="0" tIns="0" rIns="0" bIns="0" rtlCol="0" anchor="t">
            <a:spAutoFit/>
          </a:bodyPr>
          <a:lstStyle/>
          <a:p>
            <a:pPr algn="ctr" defTabSz="914429">
              <a:lnSpc>
                <a:spcPts val="5876"/>
              </a:lnSpc>
              <a:spcBef>
                <a:spcPct val="0"/>
              </a:spcBef>
              <a:defRPr/>
            </a:pPr>
            <a:r>
              <a:rPr lang="en-US" sz="4197" b="1">
                <a:solidFill>
                  <a:srgbClr val="F7AE15"/>
                </a:solidFill>
                <a:latin typeface="Calibri"/>
                <a:ea typeface="Calibri"/>
                <a:cs typeface="Calibri"/>
                <a:sym typeface="Calibri (MS) Bold"/>
              </a:rPr>
              <a:t>Thrive Programming</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50180365-768D-CDAD-B5E7-FF50D222F78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60626D1-B04F-B51C-53F4-BEB9BE34FB93}"/>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34028" t="-2799" r="-5100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A214054F-2356-AF22-0DA9-2FA123CD09D5}"/>
              </a:ext>
            </a:extLst>
          </p:cNvPr>
          <p:cNvSpPr/>
          <p:nvPr/>
        </p:nvSpPr>
        <p:spPr>
          <a:xfrm>
            <a:off x="5238836" y="1590538"/>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6B341266-C3B4-EF06-8E6D-9BA015BD0541}"/>
              </a:ext>
            </a:extLst>
          </p:cNvPr>
          <p:cNvSpPr txBox="1"/>
          <p:nvPr/>
        </p:nvSpPr>
        <p:spPr>
          <a:xfrm>
            <a:off x="5032864" y="2440863"/>
            <a:ext cx="4313383" cy="2588337"/>
          </a:xfrm>
          <a:prstGeom prst="rect">
            <a:avLst/>
          </a:prstGeom>
        </p:spPr>
        <p:txBody>
          <a:bodyPr wrap="square" lIns="0" tIns="0" rIns="0" bIns="0" rtlCol="0" anchor="t">
            <a:spAutoFit/>
          </a:bodyPr>
          <a:lstStyle/>
          <a:p>
            <a:pPr marL="342900" marR="0" lvl="0" indent="-342900" algn="l" defTabSz="914400" rtl="0" eaLnBrk="1" fontAlgn="auto" latinLnBrk="0" hangingPunct="1">
              <a:lnSpc>
                <a:spcPts val="336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What is an activity you enjoy doing with your child?</a:t>
            </a:r>
          </a:p>
          <a:p>
            <a:pPr marL="0" marR="0" lvl="0" indent="0" algn="l" defTabSz="914400" rtl="0" eaLnBrk="1" fontAlgn="auto" latinLnBrk="0" hangingPunct="1">
              <a:lnSpc>
                <a:spcPts val="336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ts val="336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If you could relive one moment with your child, what would it be?</a:t>
            </a:r>
            <a:endParaRPr kumimoji="0" lang="en-US" sz="24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p:txBody>
      </p:sp>
      <p:sp>
        <p:nvSpPr>
          <p:cNvPr id="5" name="TextBox 5">
            <a:extLst>
              <a:ext uri="{FF2B5EF4-FFF2-40B4-BE49-F238E27FC236}">
                <a16:creationId xmlns:a16="http://schemas.microsoft.com/office/drawing/2014/main" id="{2EF665CE-779C-89B5-935F-1A5773C85B6D}"/>
              </a:ext>
            </a:extLst>
          </p:cNvPr>
          <p:cNvSpPr txBox="1"/>
          <p:nvPr/>
        </p:nvSpPr>
        <p:spPr>
          <a:xfrm>
            <a:off x="4310393" y="122489"/>
            <a:ext cx="5758327" cy="1211844"/>
          </a:xfrm>
          <a:prstGeom prst="rect">
            <a:avLst/>
          </a:prstGeom>
        </p:spPr>
        <p:txBody>
          <a:bodyPr lIns="0" tIns="0" rIns="0" bIns="0" rtlCol="0" anchor="t">
            <a:spAutoFit/>
          </a:bodyPr>
          <a:lstStyle/>
          <a:p>
            <a:pPr marL="0" marR="0" lvl="0" indent="0" algn="ctr" defTabSz="914400" rtl="0" eaLnBrk="1" fontAlgn="auto" latinLnBrk="0" hangingPunct="1">
              <a:lnSpc>
                <a:spcPts val="4605"/>
              </a:lnSpc>
              <a:spcBef>
                <a:spcPct val="0"/>
              </a:spcBef>
              <a:spcAft>
                <a:spcPts val="0"/>
              </a:spcAft>
              <a:buClrTx/>
              <a:buSzTx/>
              <a:buFontTx/>
              <a:buNone/>
              <a:tabLst/>
              <a:defRPr/>
            </a:pPr>
            <a:r>
              <a:rPr kumimoji="0" lang="en-US" sz="3289" b="1" i="1" u="none" strike="noStrike" kern="1200" cap="none" spc="0" normalizeH="0" baseline="0" noProof="0">
                <a:ln>
                  <a:noFill/>
                </a:ln>
                <a:solidFill>
                  <a:srgbClr val="000000"/>
                </a:solidFill>
                <a:effectLst/>
                <a:uLnTx/>
                <a:uFillTx/>
                <a:latin typeface="Calibri (MS) Bold Italics"/>
                <a:ea typeface="Calibri (MS) Bold Italics"/>
                <a:cs typeface="Calibri (MS) Bold Italics"/>
                <a:sym typeface="Calibri (MS) Bold Italics"/>
              </a:rPr>
              <a:t>Please answer one of the following questions:</a:t>
            </a:r>
          </a:p>
        </p:txBody>
      </p:sp>
    </p:spTree>
    <p:extLst>
      <p:ext uri="{BB962C8B-B14F-4D97-AF65-F5344CB8AC3E}">
        <p14:creationId xmlns:p14="http://schemas.microsoft.com/office/powerpoint/2010/main" val="38666038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a:extLst>
            <a:ext uri="{FF2B5EF4-FFF2-40B4-BE49-F238E27FC236}">
              <a16:creationId xmlns:a16="http://schemas.microsoft.com/office/drawing/2014/main" id="{D81CFFB7-45D6-D1D5-4F08-EB307B7AA40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590931D-E058-1F82-A03D-1CC5C39EA54D}"/>
              </a:ext>
            </a:extLst>
          </p:cNvPr>
          <p:cNvSpPr/>
          <p:nvPr/>
        </p:nvSpPr>
        <p:spPr>
          <a:xfrm>
            <a:off x="-75728" y="0"/>
            <a:ext cx="4383625" cy="7415907"/>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EBC8F63A-564D-F6A7-94D4-9D6D259CA8C5}"/>
              </a:ext>
            </a:extLst>
          </p:cNvPr>
          <p:cNvSpPr/>
          <p:nvPr/>
        </p:nvSpPr>
        <p:spPr>
          <a:xfrm>
            <a:off x="4684233" y="-571210"/>
            <a:ext cx="6791625" cy="2023159"/>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61FEA02A-CB21-8101-6BFE-3C35059BEB59}"/>
              </a:ext>
            </a:extLst>
          </p:cNvPr>
          <p:cNvSpPr/>
          <p:nvPr/>
        </p:nvSpPr>
        <p:spPr>
          <a:xfrm>
            <a:off x="4974361" y="1062486"/>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25C534E7-7FE3-B547-F097-A8F849D83FDD}"/>
              </a:ext>
            </a:extLst>
          </p:cNvPr>
          <p:cNvSpPr txBox="1"/>
          <p:nvPr/>
        </p:nvSpPr>
        <p:spPr>
          <a:xfrm>
            <a:off x="4535437" y="1420319"/>
            <a:ext cx="5218163" cy="5796459"/>
          </a:xfrm>
          <a:prstGeom prst="rect">
            <a:avLst/>
          </a:prstGeom>
        </p:spPr>
        <p:txBody>
          <a:bodyPr lIns="0" tIns="0" rIns="0" bIns="0" rtlCol="0" anchor="t">
            <a:spAutoFit/>
          </a:bodyPr>
          <a:lstStyle/>
          <a:p>
            <a:pPr marL="0" marR="0" lvl="0" indent="0" algn="l" defTabSz="914400" rtl="0" eaLnBrk="1" fontAlgn="auto" latinLnBrk="0" hangingPunct="1">
              <a:lnSpc>
                <a:spcPts val="2379"/>
              </a:lnSpc>
              <a:spcBef>
                <a:spcPts val="0"/>
              </a:spcBef>
              <a:spcAft>
                <a:spcPts val="0"/>
              </a:spcAft>
              <a:buClrTx/>
              <a:buSzTx/>
              <a:buFontTx/>
              <a:buNone/>
              <a:tabLst/>
              <a:defRPr/>
            </a:pPr>
            <a:r>
              <a:rPr kumimoji="0" lang="en-US" sz="1650" b="1" i="0" u="sng" strike="noStrike" kern="1200" cap="none" spc="0" normalizeH="0" baseline="0" noProof="0">
                <a:ln>
                  <a:noFill/>
                </a:ln>
                <a:solidFill>
                  <a:srgbClr val="FFFFFF"/>
                </a:solidFill>
                <a:effectLst/>
                <a:uLnTx/>
                <a:uFillTx/>
                <a:latin typeface="Calibri"/>
                <a:ea typeface="Calibri"/>
                <a:cs typeface="Calibri"/>
              </a:rPr>
              <a:t>Basic Ground Rules:</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a:ln>
                  <a:noFill/>
                </a:ln>
                <a:solidFill>
                  <a:srgbClr val="FFFFFF"/>
                </a:solidFill>
                <a:effectLst/>
                <a:uLnTx/>
                <a:uFillTx/>
                <a:latin typeface="Calibri"/>
                <a:ea typeface="Calibri"/>
                <a:cs typeface="Calibri"/>
              </a:rPr>
              <a:t>Always start and end sessions on time.</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a:ln>
                  <a:noFill/>
                </a:ln>
                <a:solidFill>
                  <a:srgbClr val="FFFFFF"/>
                </a:solidFill>
                <a:effectLst/>
                <a:uLnTx/>
                <a:uFillTx/>
                <a:latin typeface="Calibri"/>
                <a:ea typeface="Calibri"/>
                <a:cs typeface="Calibri"/>
              </a:rPr>
              <a:t>Cell phones should be on vibrate; members can quietly excuse themselves if a call must be taken.</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a:ln>
                  <a:noFill/>
                </a:ln>
                <a:solidFill>
                  <a:srgbClr val="FFFFFF"/>
                </a:solidFill>
                <a:effectLst/>
                <a:uLnTx/>
                <a:uFillTx/>
                <a:latin typeface="Calibri"/>
                <a:ea typeface="Calibri"/>
                <a:cs typeface="Calibri"/>
              </a:rPr>
              <a:t>In virtual sessions, participants should mute themselves when taking calls outside the session.</a:t>
            </a:r>
          </a:p>
          <a:p>
            <a:pPr marL="0" marR="0" lvl="0" indent="0" algn="l" defTabSz="914400" rtl="0" eaLnBrk="1" fontAlgn="auto" latinLnBrk="0" hangingPunct="1">
              <a:lnSpc>
                <a:spcPts val="2379"/>
              </a:lnSpc>
              <a:spcBef>
                <a:spcPts val="0"/>
              </a:spcBef>
              <a:spcAft>
                <a:spcPts val="0"/>
              </a:spcAft>
              <a:buClrTx/>
              <a:buSzTx/>
              <a:buFontTx/>
              <a:buNone/>
              <a:tabLst/>
              <a:defRPr/>
            </a:pPr>
            <a:endParaRPr kumimoji="0" lang="en-US" sz="1650" b="1" i="0" u="none" strike="noStrike" kern="1200" cap="none" spc="0" normalizeH="0" baseline="0" noProof="0">
              <a:ln>
                <a:noFill/>
              </a:ln>
              <a:solidFill>
                <a:srgbClr val="FFFFFF"/>
              </a:solidFill>
              <a:effectLst/>
              <a:uLnTx/>
              <a:uFillTx/>
              <a:latin typeface="Calibri"/>
              <a:ea typeface="Calibri"/>
              <a:cs typeface="Calibri"/>
            </a:endParaRPr>
          </a:p>
          <a:p>
            <a:pPr marL="0" marR="0" lvl="0" indent="0" algn="l" defTabSz="914400" rtl="0" eaLnBrk="1" fontAlgn="auto" latinLnBrk="0" hangingPunct="1">
              <a:lnSpc>
                <a:spcPts val="2379"/>
              </a:lnSpc>
              <a:spcBef>
                <a:spcPts val="0"/>
              </a:spcBef>
              <a:spcAft>
                <a:spcPts val="0"/>
              </a:spcAft>
              <a:buClrTx/>
              <a:buSzTx/>
              <a:buFontTx/>
              <a:buNone/>
              <a:tabLst/>
              <a:defRPr/>
            </a:pPr>
            <a:r>
              <a:rPr kumimoji="0" lang="en-US" sz="1650" b="1" i="0" u="sng" strike="noStrike" kern="1200" cap="none" spc="0" normalizeH="0" baseline="0" noProof="0">
                <a:ln>
                  <a:noFill/>
                </a:ln>
                <a:solidFill>
                  <a:srgbClr val="FFFFFF"/>
                </a:solidFill>
                <a:effectLst/>
                <a:uLnTx/>
                <a:uFillTx/>
                <a:latin typeface="Calibri"/>
                <a:ea typeface="Calibri"/>
                <a:cs typeface="Calibri"/>
              </a:rPr>
              <a:t>Group-Specific Rules:</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a:ln>
                  <a:noFill/>
                </a:ln>
                <a:solidFill>
                  <a:srgbClr val="FFFFFF"/>
                </a:solidFill>
                <a:effectLst/>
                <a:uLnTx/>
                <a:uFillTx/>
                <a:latin typeface="Calibri"/>
                <a:ea typeface="Calibri"/>
                <a:cs typeface="Calibri"/>
              </a:rPr>
              <a:t>Avoid judgment regarding other participants' parenting practices or knowledge gaps.</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a:ln>
                  <a:noFill/>
                </a:ln>
                <a:solidFill>
                  <a:srgbClr val="FFFFFF"/>
                </a:solidFill>
                <a:effectLst/>
                <a:uLnTx/>
                <a:uFillTx/>
                <a:latin typeface="Calibri"/>
                <a:ea typeface="Calibri"/>
                <a:cs typeface="Calibri"/>
              </a:rPr>
              <a:t>One person speaks at a time to maintain order and clarity.</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a:ln>
                  <a:noFill/>
                </a:ln>
                <a:solidFill>
                  <a:srgbClr val="FFFFFF"/>
                </a:solidFill>
                <a:effectLst/>
                <a:uLnTx/>
                <a:uFillTx/>
                <a:latin typeface="Calibri"/>
                <a:ea typeface="Calibri"/>
                <a:cs typeface="Calibri"/>
              </a:rPr>
              <a:t>Assume positive intent in all interactions to foster a positive atmosphere.</a:t>
            </a:r>
          </a:p>
          <a:p>
            <a:pPr marL="0" marR="0" lvl="0" indent="0" algn="l" defTabSz="914400" rtl="0" eaLnBrk="1" fontAlgn="auto" latinLnBrk="0" hangingPunct="1">
              <a:lnSpc>
                <a:spcPts val="2379"/>
              </a:lnSpc>
              <a:spcBef>
                <a:spcPts val="0"/>
              </a:spcBef>
              <a:spcAft>
                <a:spcPts val="0"/>
              </a:spcAft>
              <a:buClrTx/>
              <a:buSzTx/>
              <a:buFontTx/>
              <a:buNone/>
              <a:tabLst/>
              <a:defRPr/>
            </a:pPr>
            <a:endParaRPr kumimoji="0" lang="en-US" sz="1650" b="1" i="0" u="none" strike="noStrike" kern="1200" cap="none" spc="0" normalizeH="0" baseline="0" noProof="0">
              <a:ln>
                <a:noFill/>
              </a:ln>
              <a:solidFill>
                <a:srgbClr val="FFFFFF"/>
              </a:solidFill>
              <a:effectLst/>
              <a:uLnTx/>
              <a:uFillTx/>
              <a:latin typeface="Calibri"/>
              <a:ea typeface="Calibri"/>
              <a:cs typeface="Calibri"/>
            </a:endParaRPr>
          </a:p>
          <a:p>
            <a:pPr marL="0" marR="0" lvl="0" indent="0" algn="l" defTabSz="914400" rtl="0" eaLnBrk="1" fontAlgn="auto" latinLnBrk="0" hangingPunct="1">
              <a:lnSpc>
                <a:spcPts val="2379"/>
              </a:lnSpc>
              <a:spcBef>
                <a:spcPts val="0"/>
              </a:spcBef>
              <a:spcAft>
                <a:spcPts val="0"/>
              </a:spcAft>
              <a:buClrTx/>
              <a:buSzTx/>
              <a:buFontTx/>
              <a:buNone/>
              <a:tabLst/>
              <a:defRPr/>
            </a:pPr>
            <a:r>
              <a:rPr kumimoji="0" lang="en-US" sz="1650" b="1" i="0" u="sng" strike="noStrike" kern="1200" cap="none" spc="0" normalizeH="0" baseline="0" noProof="0">
                <a:ln>
                  <a:noFill/>
                </a:ln>
                <a:solidFill>
                  <a:srgbClr val="FFFFFF"/>
                </a:solidFill>
                <a:effectLst/>
                <a:uLnTx/>
                <a:uFillTx/>
                <a:latin typeface="Calibri"/>
                <a:ea typeface="Calibri"/>
                <a:cs typeface="Calibri"/>
              </a:rPr>
              <a:t>Confidentiality-</a:t>
            </a:r>
            <a:r>
              <a:rPr kumimoji="0" lang="en-US" sz="1650" b="1" i="0" u="none" strike="noStrike" kern="1200" cap="none" spc="0" normalizeH="0" baseline="0" noProof="0">
                <a:ln>
                  <a:noFill/>
                </a:ln>
                <a:solidFill>
                  <a:srgbClr val="FFFFFF"/>
                </a:solidFill>
                <a:effectLst/>
                <a:uLnTx/>
                <a:uFillTx/>
                <a:latin typeface="Calibri"/>
                <a:ea typeface="Calibri"/>
                <a:cs typeface="Calibri"/>
              </a:rPr>
              <a:t> Please be respectful and discrete with the personal stories being shared. This is a safe space to grow and learn.</a:t>
            </a:r>
          </a:p>
          <a:p>
            <a:pPr marL="0" marR="0" lvl="0" indent="0" algn="l" defTabSz="914400" rtl="0" eaLnBrk="1" fontAlgn="auto" latinLnBrk="0" hangingPunct="1">
              <a:lnSpc>
                <a:spcPts val="1960"/>
              </a:lnSpc>
              <a:spcBef>
                <a:spcPct val="0"/>
              </a:spcBef>
              <a:spcAft>
                <a:spcPts val="0"/>
              </a:spcAft>
              <a:buClrTx/>
              <a:buSzTx/>
              <a:buFontTx/>
              <a:buNone/>
              <a:tabLst/>
              <a:defRPr/>
            </a:pPr>
            <a:endParaRPr kumimoji="0" lang="en-US" sz="1699" b="0" i="0" u="none" strike="noStrike" kern="1200" cap="none" spc="0" normalizeH="0" baseline="0" noProof="0">
              <a:ln>
                <a:noFill/>
              </a:ln>
              <a:solidFill>
                <a:srgbClr val="FFFFFF"/>
              </a:solidFill>
              <a:effectLst/>
              <a:uLnTx/>
              <a:uFillTx/>
              <a:latin typeface="Calibri (MS)"/>
              <a:ea typeface="+mn-ea"/>
              <a:cs typeface="+mn-cs"/>
            </a:endParaRPr>
          </a:p>
        </p:txBody>
      </p:sp>
    </p:spTree>
    <p:extLst>
      <p:ext uri="{BB962C8B-B14F-4D97-AF65-F5344CB8AC3E}">
        <p14:creationId xmlns:p14="http://schemas.microsoft.com/office/powerpoint/2010/main" val="35308133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89978E"/>
        </a:solidFill>
        <a:effectLst/>
      </p:bgPr>
    </p:bg>
    <p:spTree>
      <p:nvGrpSpPr>
        <p:cNvPr id="1" name=""/>
        <p:cNvGrpSpPr/>
        <p:nvPr/>
      </p:nvGrpSpPr>
      <p:grpSpPr>
        <a:xfrm>
          <a:off x="0" y="0"/>
          <a:ext cx="0" cy="0"/>
          <a:chOff x="0" y="0"/>
          <a:chExt cx="0" cy="0"/>
        </a:xfrm>
      </p:grpSpPr>
      <p:sp>
        <p:nvSpPr>
          <p:cNvPr id="2" name="Freeform 2"/>
          <p:cNvSpPr/>
          <p:nvPr/>
        </p:nvSpPr>
        <p:spPr>
          <a:xfrm>
            <a:off x="1508640" y="0"/>
            <a:ext cx="2000832" cy="1375117"/>
          </a:xfrm>
          <a:custGeom>
            <a:avLst/>
            <a:gdLst/>
            <a:ahLst/>
            <a:cxnLst/>
            <a:rect l="l" t="t" r="r" b="b"/>
            <a:pathLst>
              <a:path w="2000832" h="1375117">
                <a:moveTo>
                  <a:pt x="0" y="0"/>
                </a:moveTo>
                <a:lnTo>
                  <a:pt x="2000832" y="0"/>
                </a:lnTo>
                <a:lnTo>
                  <a:pt x="2000832" y="1375117"/>
                </a:lnTo>
                <a:lnTo>
                  <a:pt x="0" y="13751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6020545" y="423357"/>
            <a:ext cx="3518682" cy="4500239"/>
          </a:xfrm>
          <a:custGeom>
            <a:avLst/>
            <a:gdLst/>
            <a:ahLst/>
            <a:cxnLst/>
            <a:rect l="l" t="t" r="r" b="b"/>
            <a:pathLst>
              <a:path w="3518682" h="4500239">
                <a:moveTo>
                  <a:pt x="0" y="0"/>
                </a:moveTo>
                <a:lnTo>
                  <a:pt x="3518682" y="0"/>
                </a:lnTo>
                <a:lnTo>
                  <a:pt x="3518682" y="4500239"/>
                </a:lnTo>
                <a:lnTo>
                  <a:pt x="0" y="4500239"/>
                </a:lnTo>
                <a:lnTo>
                  <a:pt x="0" y="0"/>
                </a:lnTo>
                <a:close/>
              </a:path>
            </a:pathLst>
          </a:custGeom>
          <a:blipFill>
            <a:blip r:embed="rId6"/>
            <a:stretch>
              <a:fillRect/>
            </a:stretch>
          </a:blipFill>
          <a:ln w="38100" cap="sq">
            <a:solidFill>
              <a:srgbClr val="5A458B"/>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5587748" y="2312093"/>
            <a:ext cx="3481957" cy="4498964"/>
          </a:xfrm>
          <a:custGeom>
            <a:avLst/>
            <a:gdLst/>
            <a:ahLst/>
            <a:cxnLst/>
            <a:rect l="l" t="t" r="r" b="b"/>
            <a:pathLst>
              <a:path w="3481957" h="4498964">
                <a:moveTo>
                  <a:pt x="0" y="0"/>
                </a:moveTo>
                <a:lnTo>
                  <a:pt x="3481957" y="0"/>
                </a:lnTo>
                <a:lnTo>
                  <a:pt x="3481957" y="4498963"/>
                </a:lnTo>
                <a:lnTo>
                  <a:pt x="0" y="4498963"/>
                </a:lnTo>
                <a:lnTo>
                  <a:pt x="0" y="0"/>
                </a:lnTo>
                <a:close/>
              </a:path>
            </a:pathLst>
          </a:custGeom>
          <a:blipFill>
            <a:blip r:embed="rId7"/>
            <a:stretch>
              <a:fillRect/>
            </a:stretch>
          </a:blipFill>
          <a:ln w="38100" cap="sq">
            <a:solidFill>
              <a:srgbClr val="5A458B"/>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p:cNvGrpSpPr/>
          <p:nvPr/>
        </p:nvGrpSpPr>
        <p:grpSpPr>
          <a:xfrm>
            <a:off x="463381" y="5011173"/>
            <a:ext cx="4091351" cy="2304027"/>
            <a:chOff x="0" y="0"/>
            <a:chExt cx="5455135" cy="3072037"/>
          </a:xfrm>
        </p:grpSpPr>
        <p:sp>
          <p:nvSpPr>
            <p:cNvPr id="6" name="Freeform 6"/>
            <p:cNvSpPr/>
            <p:nvPr/>
          </p:nvSpPr>
          <p:spPr>
            <a:xfrm>
              <a:off x="0" y="0"/>
              <a:ext cx="3072037" cy="3072037"/>
            </a:xfrm>
            <a:custGeom>
              <a:avLst/>
              <a:gdLst/>
              <a:ahLst/>
              <a:cxnLst/>
              <a:rect l="l" t="t" r="r" b="b"/>
              <a:pathLst>
                <a:path w="3072037" h="3072037">
                  <a:moveTo>
                    <a:pt x="0" y="0"/>
                  </a:moveTo>
                  <a:lnTo>
                    <a:pt x="3072037" y="0"/>
                  </a:lnTo>
                  <a:lnTo>
                    <a:pt x="3072037" y="3072037"/>
                  </a:lnTo>
                  <a:lnTo>
                    <a:pt x="0" y="3072037"/>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3198109" y="922011"/>
              <a:ext cx="2257026" cy="2150026"/>
            </a:xfrm>
            <a:custGeom>
              <a:avLst/>
              <a:gdLst/>
              <a:ahLst/>
              <a:cxnLst/>
              <a:rect l="l" t="t" r="r" b="b"/>
              <a:pathLst>
                <a:path w="2257026" h="2150026">
                  <a:moveTo>
                    <a:pt x="0" y="0"/>
                  </a:moveTo>
                  <a:lnTo>
                    <a:pt x="2257026" y="0"/>
                  </a:lnTo>
                  <a:lnTo>
                    <a:pt x="2257026" y="2150026"/>
                  </a:lnTo>
                  <a:lnTo>
                    <a:pt x="0" y="2150026"/>
                  </a:lnTo>
                  <a:lnTo>
                    <a:pt x="0" y="0"/>
                  </a:lnTo>
                  <a:close/>
                </a:path>
              </a:pathLst>
            </a:custGeom>
            <a:blipFill>
              <a:blip r:embed="rId9"/>
              <a:stretch>
                <a:fillRect l="-38725" t="-15847" r="-2691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0" y="1651138"/>
            <a:ext cx="5541422" cy="2308926"/>
          </a:xfrm>
          <a:custGeom>
            <a:avLst/>
            <a:gdLst/>
            <a:ahLst/>
            <a:cxnLst/>
            <a:rect l="l" t="t" r="r" b="b"/>
            <a:pathLst>
              <a:path w="5541422" h="2308926">
                <a:moveTo>
                  <a:pt x="0" y="0"/>
                </a:moveTo>
                <a:lnTo>
                  <a:pt x="5541422" y="0"/>
                </a:lnTo>
                <a:lnTo>
                  <a:pt x="5541422" y="2308926"/>
                </a:lnTo>
                <a:lnTo>
                  <a:pt x="0" y="23089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47210" y="3679545"/>
            <a:ext cx="5597741" cy="2022237"/>
          </a:xfrm>
          <a:custGeom>
            <a:avLst/>
            <a:gdLst/>
            <a:ahLst/>
            <a:cxnLst/>
            <a:rect l="l" t="t" r="r" b="b"/>
            <a:pathLst>
              <a:path w="5597741" h="2022237">
                <a:moveTo>
                  <a:pt x="0" y="0"/>
                </a:moveTo>
                <a:lnTo>
                  <a:pt x="5597741" y="0"/>
                </a:lnTo>
                <a:lnTo>
                  <a:pt x="5597741" y="2022237"/>
                </a:lnTo>
                <a:lnTo>
                  <a:pt x="0" y="2022237"/>
                </a:lnTo>
                <a:lnTo>
                  <a:pt x="0" y="0"/>
                </a:lnTo>
                <a:close/>
              </a:path>
            </a:pathLst>
          </a:custGeom>
          <a:blipFill>
            <a:blip r:embed="rId10">
              <a:extLst>
                <a:ext uri="{96DAC541-7B7A-43D3-8B79-37D633B846F1}">
                  <asvg:svgBlip xmlns:asvg="http://schemas.microsoft.com/office/drawing/2016/SVG/main" r:embed="rId11"/>
                </a:ext>
              </a:extLst>
            </a:blip>
            <a:stretch>
              <a:fillRect t="-1533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10"/>
          <p:cNvGrpSpPr/>
          <p:nvPr/>
        </p:nvGrpSpPr>
        <p:grpSpPr>
          <a:xfrm>
            <a:off x="0" y="2045482"/>
            <a:ext cx="5633591" cy="3377550"/>
            <a:chOff x="0" y="0"/>
            <a:chExt cx="7511455" cy="4503400"/>
          </a:xfrm>
        </p:grpSpPr>
        <p:sp>
          <p:nvSpPr>
            <p:cNvPr id="11" name="TextBox 11"/>
            <p:cNvSpPr txBox="1"/>
            <p:nvPr/>
          </p:nvSpPr>
          <p:spPr>
            <a:xfrm>
              <a:off x="0" y="2966404"/>
              <a:ext cx="7511455" cy="1536996"/>
            </a:xfrm>
            <a:prstGeom prst="rect">
              <a:avLst/>
            </a:prstGeom>
          </p:spPr>
          <p:txBody>
            <a:bodyPr lIns="0" tIns="0" rIns="0" bIns="0" rtlCol="0" anchor="t">
              <a:spAutoFit/>
            </a:bodyPr>
            <a:lstStyle/>
            <a:p>
              <a:pPr marL="463645" marR="0" lvl="1" indent="-231822" algn="l" defTabSz="914400" rtl="0" eaLnBrk="1" fontAlgn="auto" latinLnBrk="0" hangingPunct="1">
                <a:lnSpc>
                  <a:spcPts val="3006"/>
                </a:lnSpc>
                <a:spcBef>
                  <a:spcPts val="0"/>
                </a:spcBef>
                <a:spcAft>
                  <a:spcPts val="0"/>
                </a:spcAft>
                <a:buClrTx/>
                <a:buSzTx/>
                <a:buFont typeface="Arial"/>
                <a:buChar char="•"/>
                <a:tabLst/>
                <a:defRPr/>
              </a:pPr>
              <a:r>
                <a:rPr kumimoji="0" lang="en-US" sz="21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positive statements will you share?</a:t>
              </a:r>
            </a:p>
            <a:p>
              <a:pPr marL="0" marR="0" lvl="0" indent="0" algn="l" defTabSz="914400" rtl="0" eaLnBrk="1" fontAlgn="auto" latinLnBrk="0" hangingPunct="1">
                <a:lnSpc>
                  <a:spcPts val="3006"/>
                </a:lnSpc>
                <a:spcBef>
                  <a:spcPts val="0"/>
                </a:spcBef>
                <a:spcAft>
                  <a:spcPts val="0"/>
                </a:spcAft>
                <a:buClrTx/>
                <a:buSzTx/>
                <a:buFontTx/>
                <a:buNone/>
                <a:tabLst/>
                <a:defRPr/>
              </a:pPr>
              <a:endParaRPr kumimoji="0" lang="en-US" sz="21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63645" marR="0" lvl="1" indent="-231822" algn="l" defTabSz="914400" rtl="0" eaLnBrk="1" fontAlgn="auto" latinLnBrk="0" hangingPunct="1">
                <a:lnSpc>
                  <a:spcPts val="3006"/>
                </a:lnSpc>
                <a:spcBef>
                  <a:spcPts val="0"/>
                </a:spcBef>
                <a:spcAft>
                  <a:spcPts val="0"/>
                </a:spcAft>
                <a:buClrTx/>
                <a:buSzTx/>
                <a:buFont typeface="Arial"/>
                <a:buChar char="•"/>
                <a:tabLst/>
                <a:defRPr/>
              </a:pPr>
              <a:r>
                <a:rPr kumimoji="0" lang="en-US" sz="21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can you affirm your coparent’s role?</a:t>
              </a:r>
            </a:p>
          </p:txBody>
        </p:sp>
        <p:sp>
          <p:nvSpPr>
            <p:cNvPr id="12" name="TextBox 12"/>
            <p:cNvSpPr txBox="1"/>
            <p:nvPr/>
          </p:nvSpPr>
          <p:spPr>
            <a:xfrm>
              <a:off x="0" y="-85725"/>
              <a:ext cx="7049102" cy="2552996"/>
            </a:xfrm>
            <a:prstGeom prst="rect">
              <a:avLst/>
            </a:prstGeom>
          </p:spPr>
          <p:txBody>
            <a:bodyPr lIns="0" tIns="0" rIns="0" bIns="0" rtlCol="0" anchor="t">
              <a:spAutoFit/>
            </a:bodyPr>
            <a:lstStyle/>
            <a:p>
              <a:pPr marL="463645" marR="0" lvl="1" indent="-231822" algn="l" defTabSz="914400" rtl="0" eaLnBrk="1" fontAlgn="auto" latinLnBrk="0" hangingPunct="1">
                <a:lnSpc>
                  <a:spcPts val="3006"/>
                </a:lnSpc>
                <a:spcBef>
                  <a:spcPts val="0"/>
                </a:spcBef>
                <a:spcAft>
                  <a:spcPts val="0"/>
                </a:spcAft>
                <a:buClrTx/>
                <a:buSzTx/>
                <a:buFont typeface="Arial"/>
                <a:buChar char="•"/>
                <a:tabLst/>
                <a:defRPr/>
              </a:pPr>
              <a:r>
                <a:rPr kumimoji="0" lang="en-US" sz="21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behaviors are you proud of?</a:t>
              </a:r>
            </a:p>
            <a:p>
              <a:pPr marL="0" marR="0" lvl="0" indent="0" algn="l" defTabSz="914400" rtl="0" eaLnBrk="1" fontAlgn="auto" latinLnBrk="0" hangingPunct="1">
                <a:lnSpc>
                  <a:spcPts val="3006"/>
                </a:lnSpc>
                <a:spcBef>
                  <a:spcPts val="0"/>
                </a:spcBef>
                <a:spcAft>
                  <a:spcPts val="0"/>
                </a:spcAft>
                <a:buClrTx/>
                <a:buSzTx/>
                <a:buFontTx/>
                <a:buNone/>
                <a:tabLst/>
                <a:defRPr/>
              </a:pPr>
              <a:endParaRPr kumimoji="0" lang="en-US" sz="21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63645" marR="0" lvl="1" indent="-231822" algn="l" defTabSz="914400" rtl="0" eaLnBrk="1" fontAlgn="auto" latinLnBrk="0" hangingPunct="1">
                <a:lnSpc>
                  <a:spcPts val="3006"/>
                </a:lnSpc>
                <a:spcBef>
                  <a:spcPts val="0"/>
                </a:spcBef>
                <a:spcAft>
                  <a:spcPts val="0"/>
                </a:spcAft>
                <a:buClrTx/>
                <a:buSzTx/>
                <a:buFont typeface="Arial"/>
                <a:buChar char="•"/>
                <a:tabLst/>
                <a:defRPr/>
              </a:pPr>
              <a:r>
                <a:rPr kumimoji="0" lang="en-US" sz="21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did you learn from grading yourself?</a:t>
              </a:r>
            </a:p>
            <a:p>
              <a:pPr marL="0" marR="0" lvl="0" indent="0" algn="l" defTabSz="914400" rtl="0" eaLnBrk="1" fontAlgn="auto" latinLnBrk="0" hangingPunct="1">
                <a:lnSpc>
                  <a:spcPts val="3006"/>
                </a:lnSpc>
                <a:spcBef>
                  <a:spcPts val="0"/>
                </a:spcBef>
                <a:spcAft>
                  <a:spcPts val="0"/>
                </a:spcAft>
                <a:buClrTx/>
                <a:buSzTx/>
                <a:buFontTx/>
                <a:buNone/>
                <a:tabLst/>
                <a:defRPr/>
              </a:pPr>
              <a:endParaRPr kumimoji="0" lang="en-US" sz="21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63645" marR="0" lvl="1" indent="-231822" algn="l" defTabSz="914400" rtl="0" eaLnBrk="1" fontAlgn="auto" latinLnBrk="0" hangingPunct="1">
                <a:lnSpc>
                  <a:spcPts val="3006"/>
                </a:lnSpc>
                <a:spcBef>
                  <a:spcPts val="0"/>
                </a:spcBef>
                <a:spcAft>
                  <a:spcPts val="0"/>
                </a:spcAft>
                <a:buClrTx/>
                <a:buSzTx/>
                <a:buFont typeface="Arial"/>
                <a:buChar char="•"/>
                <a:tabLst/>
                <a:defRPr/>
              </a:pPr>
              <a:r>
                <a:rPr kumimoji="0" lang="en-US" sz="21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strategies will you use for harmony?</a:t>
              </a:r>
            </a:p>
          </p:txBody>
        </p:sp>
      </p:grpSp>
      <p:sp>
        <p:nvSpPr>
          <p:cNvPr id="13" name="Freeform 13"/>
          <p:cNvSpPr/>
          <p:nvPr/>
        </p:nvSpPr>
        <p:spPr>
          <a:xfrm>
            <a:off x="4247116" y="5635987"/>
            <a:ext cx="1029396" cy="1054399"/>
          </a:xfrm>
          <a:custGeom>
            <a:avLst/>
            <a:gdLst/>
            <a:ahLst/>
            <a:cxnLst/>
            <a:rect l="l" t="t" r="r" b="b"/>
            <a:pathLst>
              <a:path w="1029396" h="1054399">
                <a:moveTo>
                  <a:pt x="0" y="0"/>
                </a:moveTo>
                <a:lnTo>
                  <a:pt x="1029396" y="0"/>
                </a:lnTo>
                <a:lnTo>
                  <a:pt x="1029396" y="1054399"/>
                </a:lnTo>
                <a:lnTo>
                  <a:pt x="0" y="1054399"/>
                </a:lnTo>
                <a:lnTo>
                  <a:pt x="0" y="0"/>
                </a:lnTo>
                <a:close/>
              </a:path>
            </a:pathLst>
          </a:custGeom>
          <a:blipFill>
            <a:blip r:embed="rId12">
              <a:extLst>
                <a:ext uri="{96DAC541-7B7A-43D3-8B79-37D633B846F1}">
                  <asvg:svgBlip xmlns:asvg="http://schemas.microsoft.com/office/drawing/2016/SVG/main" r:embed="rId13"/>
                </a:ext>
              </a:extLst>
            </a:blip>
            <a:stretch>
              <a:fillRect l="-120166" t="-199985" r="-12077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603194" y="89620"/>
            <a:ext cx="1811724" cy="1237873"/>
          </a:xfrm>
          <a:prstGeom prst="rect">
            <a:avLst/>
          </a:prstGeom>
        </p:spPr>
        <p:txBody>
          <a:bodyPr lIns="0" tIns="0" rIns="0" bIns="0" rtlCol="0" anchor="t">
            <a:spAutoFit/>
          </a:bodyPr>
          <a:lstStyle/>
          <a:p>
            <a:pPr marL="0" marR="0" lvl="0" indent="0" algn="ctr" defTabSz="914400" rtl="0" eaLnBrk="1" fontAlgn="auto" latinLnBrk="0" hangingPunct="1">
              <a:lnSpc>
                <a:spcPts val="3170"/>
              </a:lnSpc>
              <a:spcBef>
                <a:spcPct val="0"/>
              </a:spcBef>
              <a:spcAft>
                <a:spcPts val="0"/>
              </a:spcAft>
              <a:buClrTx/>
              <a:buSzTx/>
              <a:buFontTx/>
              <a:buNone/>
              <a:tabLst/>
              <a:defRPr/>
            </a:pPr>
            <a:r>
              <a:rPr kumimoji="0" lang="en-US" sz="22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United Parenting Behaviors</a:t>
            </a:r>
          </a:p>
        </p:txBody>
      </p:sp>
      <p:sp>
        <p:nvSpPr>
          <p:cNvPr id="15" name="Freeform 15"/>
          <p:cNvSpPr/>
          <p:nvPr/>
        </p:nvSpPr>
        <p:spPr>
          <a:xfrm flipH="1">
            <a:off x="-47210" y="5635987"/>
            <a:ext cx="1029396" cy="1054399"/>
          </a:xfrm>
          <a:custGeom>
            <a:avLst/>
            <a:gdLst/>
            <a:ahLst/>
            <a:cxnLst/>
            <a:rect l="l" t="t" r="r" b="b"/>
            <a:pathLst>
              <a:path w="1029396" h="1054399">
                <a:moveTo>
                  <a:pt x="1029397" y="0"/>
                </a:moveTo>
                <a:lnTo>
                  <a:pt x="0" y="0"/>
                </a:lnTo>
                <a:lnTo>
                  <a:pt x="0" y="1054399"/>
                </a:lnTo>
                <a:lnTo>
                  <a:pt x="1029397" y="1054399"/>
                </a:lnTo>
                <a:lnTo>
                  <a:pt x="1029397" y="0"/>
                </a:lnTo>
                <a:close/>
              </a:path>
            </a:pathLst>
          </a:custGeom>
          <a:blipFill>
            <a:blip r:embed="rId12">
              <a:extLst>
                <a:ext uri="{96DAC541-7B7A-43D3-8B79-37D633B846F1}">
                  <asvg:svgBlip xmlns:asvg="http://schemas.microsoft.com/office/drawing/2016/SVG/main" r:embed="rId13"/>
                </a:ext>
              </a:extLst>
            </a:blip>
            <a:stretch>
              <a:fillRect l="-120166" t="-199985" r="-12077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3514204" y="3132278"/>
            <a:ext cx="2817019" cy="2760602"/>
          </a:xfrm>
          <a:prstGeom prst="rect">
            <a:avLst/>
          </a:prstGeom>
        </p:spPr>
        <p:txBody>
          <a:bodyPr lIns="0" tIns="0" rIns="0" bIns="0" rtlCol="0" anchor="t">
            <a:spAutoFit/>
          </a:bodyPr>
          <a:lstStyle/>
          <a:p>
            <a:pPr marL="661711" marR="0" lvl="1" indent="-330856" algn="l"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Overview</a:t>
            </a:r>
          </a:p>
          <a:p>
            <a:pPr marL="661711" marR="0" lvl="1" indent="-330856" algn="l"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Syllabus</a:t>
            </a:r>
          </a:p>
          <a:p>
            <a:pPr marL="661711" marR="0" lvl="1" indent="-330856" algn="l"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Expectations </a:t>
            </a:r>
          </a:p>
          <a:p>
            <a:pPr marL="661711" marR="0" lvl="1" indent="-330856" algn="l"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Registration </a:t>
            </a:r>
          </a:p>
          <a:p>
            <a:pPr marL="661711" marR="0" lvl="1" indent="-330856" algn="l"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Homework </a:t>
            </a:r>
          </a:p>
        </p:txBody>
      </p:sp>
      <p:sp>
        <p:nvSpPr>
          <p:cNvPr id="4" name="TextBox 4"/>
          <p:cNvSpPr txBox="1"/>
          <p:nvPr/>
        </p:nvSpPr>
        <p:spPr>
          <a:xfrm>
            <a:off x="731520" y="3359891"/>
            <a:ext cx="8290560" cy="1100243"/>
          </a:xfrm>
          <a:prstGeom prst="rect">
            <a:avLst/>
          </a:prstGeom>
        </p:spPr>
        <p:txBody>
          <a:bodyPr lIns="0" tIns="0" rIns="0" bIns="0" rtlCol="0" anchor="t">
            <a:spAutoFit/>
          </a:bodyPr>
          <a:lstStyle/>
          <a:p>
            <a:pPr marL="0" marR="0" lvl="0" indent="0" algn="ctr" defTabSz="914400" rtl="0" eaLnBrk="1" fontAlgn="auto" latinLnBrk="0" hangingPunct="1">
              <a:lnSpc>
                <a:spcPts val="73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658544" y="-85725"/>
            <a:ext cx="8436511" cy="404155"/>
          </a:xfrm>
          <a:prstGeom prst="rect">
            <a:avLst/>
          </a:prstGeom>
        </p:spPr>
        <p:txBody>
          <a:bodyPr lIns="0" tIns="0" rIns="0" bIns="0" rtlCol="0" anchor="t">
            <a:spAutoFit/>
          </a:bodyPr>
          <a:lstStyle/>
          <a:p>
            <a:pPr marL="0" marR="0" lvl="0" indent="0" algn="ctr" defTabSz="914400" rtl="0" eaLnBrk="1" fontAlgn="auto" latinLnBrk="0" hangingPunct="1">
              <a:lnSpc>
                <a:spcPts val="293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1933726" y="587840"/>
            <a:ext cx="5886147" cy="1812932"/>
          </a:xfrm>
          <a:prstGeom prst="rect">
            <a:avLst/>
          </a:prstGeom>
        </p:spPr>
        <p:txBody>
          <a:bodyPr lIns="0" tIns="0" rIns="0" bIns="0" rtlCol="0" anchor="t">
            <a:spAutoFit/>
          </a:bodyPr>
          <a:lstStyle/>
          <a:p>
            <a:pPr marL="0" marR="0" lvl="0" indent="0" algn="ctr" defTabSz="914400" rtl="0" eaLnBrk="1" fontAlgn="auto" latinLnBrk="0" hangingPunct="1">
              <a:lnSpc>
                <a:spcPts val="13785"/>
              </a:lnSpc>
              <a:spcBef>
                <a:spcPts val="0"/>
              </a:spcBef>
              <a:spcAft>
                <a:spcPts val="0"/>
              </a:spcAft>
              <a:buClrTx/>
              <a:buSzTx/>
              <a:buFontTx/>
              <a:buNone/>
              <a:tabLst/>
              <a:defRPr/>
            </a:pPr>
            <a:r>
              <a:rPr kumimoji="0" lang="en-US" sz="15316" b="1" i="0" u="none" strike="noStrike" kern="1200" cap="none" spc="0" normalizeH="0" baseline="0" noProof="0">
                <a:ln>
                  <a:noFill/>
                </a:ln>
                <a:solidFill>
                  <a:srgbClr val="D3B89F"/>
                </a:solidFill>
                <a:effectLst/>
                <a:uLnTx/>
                <a:uFillTx/>
                <a:latin typeface="Bahnschrift SemiBold Condensed" panose="020B0502040204020203" pitchFamily="34" charset="0"/>
                <a:ea typeface="Big Shoulders Display Bold"/>
                <a:cs typeface="Big Shoulders Display Bold"/>
                <a:sym typeface="Big Shoulders Display Bold"/>
              </a:rPr>
              <a:t>AGENDA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0CEDD"/>
        </a:solidFill>
        <a:effectLst/>
      </p:bgPr>
    </p:bg>
    <p:spTree>
      <p:nvGrpSpPr>
        <p:cNvPr id="1" name=""/>
        <p:cNvGrpSpPr/>
        <p:nvPr/>
      </p:nvGrpSpPr>
      <p:grpSpPr>
        <a:xfrm>
          <a:off x="0" y="0"/>
          <a:ext cx="0" cy="0"/>
          <a:chOff x="0" y="0"/>
          <a:chExt cx="0" cy="0"/>
        </a:xfrm>
      </p:grpSpPr>
      <p:sp>
        <p:nvSpPr>
          <p:cNvPr id="2" name="Freeform 2"/>
          <p:cNvSpPr/>
          <p:nvPr/>
        </p:nvSpPr>
        <p:spPr>
          <a:xfrm>
            <a:off x="195846" y="1490358"/>
            <a:ext cx="3485353" cy="4504060"/>
          </a:xfrm>
          <a:custGeom>
            <a:avLst/>
            <a:gdLst/>
            <a:ahLst/>
            <a:cxnLst/>
            <a:rect l="l" t="t" r="r" b="b"/>
            <a:pathLst>
              <a:path w="3485353" h="4504060">
                <a:moveTo>
                  <a:pt x="0" y="0"/>
                </a:moveTo>
                <a:lnTo>
                  <a:pt x="3485353" y="0"/>
                </a:lnTo>
                <a:lnTo>
                  <a:pt x="3485353" y="4504061"/>
                </a:lnTo>
                <a:lnTo>
                  <a:pt x="0" y="4504061"/>
                </a:lnTo>
                <a:lnTo>
                  <a:pt x="0" y="0"/>
                </a:lnTo>
                <a:close/>
              </a:path>
            </a:pathLst>
          </a:custGeom>
          <a:blipFill>
            <a:blip r:embed="rId3"/>
            <a:stretch>
              <a:fillRect/>
            </a:stretch>
          </a:blipFill>
          <a:ln w="38100" cap="sq">
            <a:solidFill>
              <a:srgbClr val="3A4733"/>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127598" y="2651167"/>
            <a:ext cx="3446524" cy="4507871"/>
          </a:xfrm>
          <a:custGeom>
            <a:avLst/>
            <a:gdLst/>
            <a:ahLst/>
            <a:cxnLst/>
            <a:rect l="l" t="t" r="r" b="b"/>
            <a:pathLst>
              <a:path w="3446524" h="4507871">
                <a:moveTo>
                  <a:pt x="0" y="0"/>
                </a:moveTo>
                <a:lnTo>
                  <a:pt x="3446524" y="0"/>
                </a:lnTo>
                <a:lnTo>
                  <a:pt x="3446524" y="4507871"/>
                </a:lnTo>
                <a:lnTo>
                  <a:pt x="0" y="4507871"/>
                </a:lnTo>
                <a:lnTo>
                  <a:pt x="0" y="0"/>
                </a:lnTo>
                <a:close/>
              </a:path>
            </a:pathLst>
          </a:custGeom>
          <a:blipFill>
            <a:blip r:embed="rId4"/>
            <a:stretch>
              <a:fillRect/>
            </a:stretch>
          </a:blipFill>
          <a:ln w="38100" cap="sq">
            <a:solidFill>
              <a:srgbClr val="3A4733"/>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4684171" y="3937693"/>
            <a:ext cx="5069429" cy="3377507"/>
          </a:xfrm>
          <a:custGeom>
            <a:avLst/>
            <a:gdLst/>
            <a:ahLst/>
            <a:cxnLst/>
            <a:rect l="l" t="t" r="r" b="b"/>
            <a:pathLst>
              <a:path w="5069429" h="3377507">
                <a:moveTo>
                  <a:pt x="0" y="0"/>
                </a:moveTo>
                <a:lnTo>
                  <a:pt x="5069429" y="0"/>
                </a:lnTo>
                <a:lnTo>
                  <a:pt x="5069429" y="3377507"/>
                </a:lnTo>
                <a:lnTo>
                  <a:pt x="0" y="337750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p:cNvGrpSpPr/>
          <p:nvPr/>
        </p:nvGrpSpPr>
        <p:grpSpPr>
          <a:xfrm>
            <a:off x="938107" y="0"/>
            <a:ext cx="1912753" cy="1314583"/>
            <a:chOff x="0" y="0"/>
            <a:chExt cx="2550338" cy="1752778"/>
          </a:xfrm>
        </p:grpSpPr>
        <p:sp>
          <p:nvSpPr>
            <p:cNvPr id="6" name="Freeform 6"/>
            <p:cNvSpPr/>
            <p:nvPr/>
          </p:nvSpPr>
          <p:spPr>
            <a:xfrm>
              <a:off x="0" y="0"/>
              <a:ext cx="2550338" cy="1752778"/>
            </a:xfrm>
            <a:custGeom>
              <a:avLst/>
              <a:gdLst/>
              <a:ahLst/>
              <a:cxnLst/>
              <a:rect l="l" t="t" r="r" b="b"/>
              <a:pathLst>
                <a:path w="2550338" h="1752778">
                  <a:moveTo>
                    <a:pt x="0" y="0"/>
                  </a:moveTo>
                  <a:lnTo>
                    <a:pt x="2550338" y="0"/>
                  </a:lnTo>
                  <a:lnTo>
                    <a:pt x="2550338" y="1752778"/>
                  </a:lnTo>
                  <a:lnTo>
                    <a:pt x="0" y="17527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120522" y="149917"/>
              <a:ext cx="2309293" cy="1542156"/>
            </a:xfrm>
            <a:prstGeom prst="rect">
              <a:avLst/>
            </a:prstGeom>
          </p:spPr>
          <p:txBody>
            <a:bodyPr lIns="0" tIns="0" rIns="0" bIns="0" rtlCol="0" anchor="t">
              <a:spAutoFit/>
            </a:bodyPr>
            <a:lstStyle/>
            <a:p>
              <a:pPr marL="0" marR="0" lvl="0" indent="0" algn="ctr" defTabSz="914400" rtl="0" eaLnBrk="1" fontAlgn="auto" latinLnBrk="0" hangingPunct="1">
                <a:lnSpc>
                  <a:spcPts val="3031"/>
                </a:lnSpc>
                <a:spcBef>
                  <a:spcPct val="0"/>
                </a:spcBef>
                <a:spcAft>
                  <a:spcPts val="0"/>
                </a:spcAft>
                <a:buClrTx/>
                <a:buSzTx/>
                <a:buFontTx/>
                <a:buNone/>
                <a:tabLst/>
                <a:defRPr/>
              </a:pPr>
              <a:r>
                <a:rPr kumimoji="0" lang="en-US" sz="2165"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Developing a Coparenting Plan</a:t>
              </a:r>
            </a:p>
          </p:txBody>
        </p:sp>
      </p:grpSp>
      <p:sp>
        <p:nvSpPr>
          <p:cNvPr id="8" name="TextBox 8"/>
          <p:cNvSpPr txBox="1"/>
          <p:nvPr/>
        </p:nvSpPr>
        <p:spPr>
          <a:xfrm>
            <a:off x="4574122" y="2478889"/>
            <a:ext cx="4851676" cy="1731883"/>
          </a:xfrm>
          <a:prstGeom prst="rect">
            <a:avLst/>
          </a:prstGeom>
        </p:spPr>
        <p:txBody>
          <a:bodyPr lIns="0" tIns="0" rIns="0" bIns="0" rtlCol="0" anchor="t">
            <a:spAutoFit/>
          </a:bodyPr>
          <a:lstStyle/>
          <a:p>
            <a:pPr marL="0" marR="0" lvl="0" indent="0" algn="l" defTabSz="914400" rtl="0" eaLnBrk="1" fontAlgn="auto" latinLnBrk="0" hangingPunct="1">
              <a:lnSpc>
                <a:spcPts val="223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a:p>
            <a:pPr marL="506824" marR="0" lvl="1" indent="-253412" algn="l" defTabSz="914400" rtl="0" eaLnBrk="1" fontAlgn="auto" latinLnBrk="0" hangingPunct="1">
              <a:lnSpc>
                <a:spcPts val="2230"/>
              </a:lnSpc>
              <a:spcBef>
                <a:spcPts val="0"/>
              </a:spcBef>
              <a:spcAft>
                <a:spcPts val="0"/>
              </a:spcAft>
              <a:buClrTx/>
              <a:buSzTx/>
              <a:buFont typeface="Arial"/>
              <a:buChar char="•"/>
              <a:tabLst/>
              <a:defRPr/>
            </a:pPr>
            <a:r>
              <a:rPr kumimoji="0" lang="en-US" sz="23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self-care strategies will you adopt?</a:t>
            </a:r>
          </a:p>
          <a:p>
            <a:pPr marL="0" marR="0" lvl="0" indent="0" algn="l" defTabSz="914400" rtl="0" eaLnBrk="1" fontAlgn="auto" latinLnBrk="0" hangingPunct="1">
              <a:lnSpc>
                <a:spcPts val="2230"/>
              </a:lnSpc>
              <a:spcBef>
                <a:spcPts val="0"/>
              </a:spcBef>
              <a:spcAft>
                <a:spcPts val="0"/>
              </a:spcAft>
              <a:buClrTx/>
              <a:buSzTx/>
              <a:buFontTx/>
              <a:buNone/>
              <a:tabLst/>
              <a:defRPr/>
            </a:pPr>
            <a:endParaRPr kumimoji="0" lang="en-US" sz="23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506824" marR="0" lvl="1" indent="-253412" algn="l" defTabSz="914400" rtl="0" eaLnBrk="1" fontAlgn="auto" latinLnBrk="0" hangingPunct="1">
              <a:lnSpc>
                <a:spcPts val="2230"/>
              </a:lnSpc>
              <a:spcBef>
                <a:spcPts val="0"/>
              </a:spcBef>
              <a:spcAft>
                <a:spcPts val="0"/>
              </a:spcAft>
              <a:buClrTx/>
              <a:buSzTx/>
              <a:buFont typeface="Arial"/>
              <a:buChar char="•"/>
              <a:tabLst/>
              <a:defRPr/>
            </a:pPr>
            <a:r>
              <a:rPr kumimoji="0" lang="en-US" sz="23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will you support family well-being?</a:t>
            </a:r>
          </a:p>
        </p:txBody>
      </p:sp>
      <p:sp>
        <p:nvSpPr>
          <p:cNvPr id="9" name="TextBox 9"/>
          <p:cNvSpPr txBox="1"/>
          <p:nvPr/>
        </p:nvSpPr>
        <p:spPr>
          <a:xfrm>
            <a:off x="3829073" y="1168482"/>
            <a:ext cx="4820989" cy="1179433"/>
          </a:xfrm>
          <a:prstGeom prst="rect">
            <a:avLst/>
          </a:prstGeom>
        </p:spPr>
        <p:txBody>
          <a:bodyPr lIns="0" tIns="0" rIns="0" bIns="0" rtlCol="0" anchor="t">
            <a:spAutoFit/>
          </a:bodyPr>
          <a:lstStyle/>
          <a:p>
            <a:pPr marL="0" marR="0" lvl="0" indent="0" algn="l" defTabSz="914400" rtl="0" eaLnBrk="1" fontAlgn="auto" latinLnBrk="0" hangingPunct="1">
              <a:lnSpc>
                <a:spcPts val="223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a:p>
            <a:pPr marL="506824" marR="0" lvl="1" indent="-253412" algn="l" defTabSz="914400" rtl="0" eaLnBrk="1" fontAlgn="auto" latinLnBrk="0" hangingPunct="1">
              <a:lnSpc>
                <a:spcPts val="2230"/>
              </a:lnSpc>
              <a:spcBef>
                <a:spcPts val="0"/>
              </a:spcBef>
              <a:spcAft>
                <a:spcPts val="0"/>
              </a:spcAft>
              <a:buClrTx/>
              <a:buSzTx/>
              <a:buFont typeface="Arial"/>
              <a:buChar char="•"/>
              <a:tabLst/>
              <a:defRPr/>
            </a:pPr>
            <a:r>
              <a:rPr kumimoji="0" lang="en-US" sz="23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behaviors will you decrease?</a:t>
            </a:r>
          </a:p>
          <a:p>
            <a:pPr marL="0" marR="0" lvl="0" indent="0" algn="l" defTabSz="914400" rtl="0" eaLnBrk="1" fontAlgn="auto" latinLnBrk="0" hangingPunct="1">
              <a:lnSpc>
                <a:spcPts val="2230"/>
              </a:lnSpc>
              <a:spcBef>
                <a:spcPts val="0"/>
              </a:spcBef>
              <a:spcAft>
                <a:spcPts val="0"/>
              </a:spcAft>
              <a:buClrTx/>
              <a:buSzTx/>
              <a:buFontTx/>
              <a:buNone/>
              <a:tabLst/>
              <a:defRPr/>
            </a:pPr>
            <a:endParaRPr kumimoji="0" lang="en-US" sz="23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506824" marR="0" lvl="1" indent="-253412" algn="l" defTabSz="914400" rtl="0" eaLnBrk="1" fontAlgn="auto" latinLnBrk="0" hangingPunct="1">
              <a:lnSpc>
                <a:spcPts val="2230"/>
              </a:lnSpc>
              <a:spcBef>
                <a:spcPts val="0"/>
              </a:spcBef>
              <a:spcAft>
                <a:spcPts val="0"/>
              </a:spcAft>
              <a:buClrTx/>
              <a:buSzTx/>
              <a:buFont typeface="Arial"/>
              <a:buChar char="•"/>
              <a:tabLst/>
              <a:defRPr/>
            </a:pPr>
            <a:r>
              <a:rPr kumimoji="0" lang="en-US" sz="23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will you overcome obstacles?</a:t>
            </a:r>
          </a:p>
        </p:txBody>
      </p:sp>
      <p:sp>
        <p:nvSpPr>
          <p:cNvPr id="10" name="TextBox 10"/>
          <p:cNvSpPr txBox="1"/>
          <p:nvPr/>
        </p:nvSpPr>
        <p:spPr>
          <a:xfrm>
            <a:off x="3220813" y="592309"/>
            <a:ext cx="5429250" cy="445199"/>
          </a:xfrm>
          <a:prstGeom prst="rect">
            <a:avLst/>
          </a:prstGeom>
        </p:spPr>
        <p:txBody>
          <a:bodyPr lIns="0" tIns="0" rIns="0" bIns="0" rtlCol="0" anchor="t">
            <a:spAutoFit/>
          </a:bodyPr>
          <a:lstStyle/>
          <a:p>
            <a:pPr marL="506824" marR="0" lvl="1" indent="-253412" algn="l" defTabSz="914400" rtl="0" eaLnBrk="1" fontAlgn="auto" latinLnBrk="0" hangingPunct="1">
              <a:lnSpc>
                <a:spcPts val="3286"/>
              </a:lnSpc>
              <a:spcBef>
                <a:spcPts val="0"/>
              </a:spcBef>
              <a:spcAft>
                <a:spcPts val="0"/>
              </a:spcAft>
              <a:buClrTx/>
              <a:buSzTx/>
              <a:buFont typeface="Arial"/>
              <a:buChar char="•"/>
              <a:tabLst/>
              <a:defRPr/>
            </a:pPr>
            <a:r>
              <a:rPr kumimoji="0" lang="en-US" sz="23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behaviors will you practice more?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0CEDD"/>
        </a:solidFill>
        <a:effectLst/>
      </p:bgPr>
    </p:bg>
    <p:spTree>
      <p:nvGrpSpPr>
        <p:cNvPr id="1" name=""/>
        <p:cNvGrpSpPr/>
        <p:nvPr/>
      </p:nvGrpSpPr>
      <p:grpSpPr>
        <a:xfrm>
          <a:off x="0" y="0"/>
          <a:ext cx="0" cy="0"/>
          <a:chOff x="0" y="0"/>
          <a:chExt cx="0" cy="0"/>
        </a:xfrm>
      </p:grpSpPr>
      <p:sp>
        <p:nvSpPr>
          <p:cNvPr id="2" name="Freeform 2"/>
          <p:cNvSpPr/>
          <p:nvPr/>
        </p:nvSpPr>
        <p:spPr>
          <a:xfrm>
            <a:off x="0" y="27629"/>
            <a:ext cx="9753600" cy="7287571"/>
          </a:xfrm>
          <a:custGeom>
            <a:avLst/>
            <a:gdLst/>
            <a:ahLst/>
            <a:cxnLst/>
            <a:rect l="l" t="t" r="r" b="b"/>
            <a:pathLst>
              <a:path w="9753600" h="7287571">
                <a:moveTo>
                  <a:pt x="0" y="0"/>
                </a:moveTo>
                <a:lnTo>
                  <a:pt x="9753600" y="0"/>
                </a:lnTo>
                <a:lnTo>
                  <a:pt x="9753600" y="7287571"/>
                </a:lnTo>
                <a:lnTo>
                  <a:pt x="0" y="7287571"/>
                </a:lnTo>
                <a:lnTo>
                  <a:pt x="0" y="0"/>
                </a:lnTo>
                <a:close/>
              </a:path>
            </a:pathLst>
          </a:custGeom>
          <a:blipFill>
            <a:blip r:embed="rId3"/>
            <a:stretch>
              <a:fillRect l="-6559" r="-6559" b="-105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59143" y="0"/>
            <a:ext cx="2000832" cy="1375117"/>
          </a:xfrm>
          <a:custGeom>
            <a:avLst/>
            <a:gdLst/>
            <a:ahLst/>
            <a:cxnLst/>
            <a:rect l="l" t="t" r="r" b="b"/>
            <a:pathLst>
              <a:path w="2000832" h="1375117">
                <a:moveTo>
                  <a:pt x="0" y="0"/>
                </a:moveTo>
                <a:lnTo>
                  <a:pt x="2000832" y="0"/>
                </a:lnTo>
                <a:lnTo>
                  <a:pt x="2000832" y="1375117"/>
                </a:lnTo>
                <a:lnTo>
                  <a:pt x="0" y="13751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353697" y="89620"/>
            <a:ext cx="1811724" cy="1237873"/>
          </a:xfrm>
          <a:prstGeom prst="rect">
            <a:avLst/>
          </a:prstGeom>
        </p:spPr>
        <p:txBody>
          <a:bodyPr lIns="0" tIns="0" rIns="0" bIns="0" rtlCol="0" anchor="t">
            <a:spAutoFit/>
          </a:bodyPr>
          <a:lstStyle/>
          <a:p>
            <a:pPr marL="0" marR="0" lvl="0" indent="0" algn="ctr" defTabSz="914400" rtl="0" eaLnBrk="1" fontAlgn="auto" latinLnBrk="0" hangingPunct="1">
              <a:lnSpc>
                <a:spcPts val="3170"/>
              </a:lnSpc>
              <a:spcBef>
                <a:spcPct val="0"/>
              </a:spcBef>
              <a:spcAft>
                <a:spcPts val="0"/>
              </a:spcAft>
              <a:buClrTx/>
              <a:buSzTx/>
              <a:buFontTx/>
              <a:buNone/>
              <a:tabLst/>
              <a:defRPr/>
            </a:pPr>
            <a:r>
              <a:rPr kumimoji="0" lang="en-US" sz="22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Moving Forward and Wrap Up</a:t>
            </a:r>
          </a:p>
        </p:txBody>
      </p:sp>
      <p:sp>
        <p:nvSpPr>
          <p:cNvPr id="5" name="TextBox 5"/>
          <p:cNvSpPr txBox="1"/>
          <p:nvPr/>
        </p:nvSpPr>
        <p:spPr>
          <a:xfrm>
            <a:off x="3168733" y="196342"/>
            <a:ext cx="6584867" cy="2357552"/>
          </a:xfrm>
          <a:prstGeom prst="rect">
            <a:avLst/>
          </a:prstGeom>
        </p:spPr>
        <p:txBody>
          <a:bodyPr lIns="0" tIns="0" rIns="0" bIns="0" rtlCol="0" anchor="t">
            <a:spAutoFit/>
          </a:bodyPr>
          <a:lstStyle/>
          <a:p>
            <a:pPr marL="506824" marR="0" lvl="1" indent="-253412" algn="l" defTabSz="914400" rtl="0" eaLnBrk="1" fontAlgn="auto" latinLnBrk="0" hangingPunct="1">
              <a:lnSpc>
                <a:spcPts val="2253"/>
              </a:lnSpc>
              <a:spcBef>
                <a:spcPts val="0"/>
              </a:spcBef>
              <a:spcAft>
                <a:spcPts val="0"/>
              </a:spcAft>
              <a:buClrTx/>
              <a:buSzTx/>
              <a:buFont typeface="Arial"/>
              <a:buChar char="•"/>
              <a:tabLst/>
              <a:defRPr/>
            </a:pPr>
            <a:r>
              <a:rPr kumimoji="0" lang="en-US" sz="23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have your responsibilities changed?</a:t>
            </a:r>
          </a:p>
          <a:p>
            <a:pPr marL="0" marR="0" lvl="0" indent="0" algn="l" defTabSz="914400" rtl="0" eaLnBrk="1" fontAlgn="auto" latinLnBrk="0" hangingPunct="1">
              <a:lnSpc>
                <a:spcPts val="2253"/>
              </a:lnSpc>
              <a:spcBef>
                <a:spcPts val="0"/>
              </a:spcBef>
              <a:spcAft>
                <a:spcPts val="0"/>
              </a:spcAft>
              <a:buClrTx/>
              <a:buSzTx/>
              <a:buFontTx/>
              <a:buNone/>
              <a:tabLst/>
              <a:defRPr/>
            </a:pPr>
            <a:endParaRPr kumimoji="0" lang="en-US" sz="23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506824" marR="0" lvl="1" indent="-253412" algn="l" defTabSz="914400" rtl="0" eaLnBrk="1" fontAlgn="auto" latinLnBrk="0" hangingPunct="1">
              <a:lnSpc>
                <a:spcPts val="2253"/>
              </a:lnSpc>
              <a:spcBef>
                <a:spcPts val="0"/>
              </a:spcBef>
              <a:spcAft>
                <a:spcPts val="0"/>
              </a:spcAft>
              <a:buClrTx/>
              <a:buSzTx/>
              <a:buFont typeface="Arial"/>
              <a:buChar char="•"/>
              <a:tabLst/>
              <a:defRPr/>
            </a:pPr>
            <a:r>
              <a:rPr kumimoji="0" lang="en-US" sz="23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has your parenting approach shifted?</a:t>
            </a:r>
          </a:p>
          <a:p>
            <a:pPr marL="0" marR="0" lvl="0" indent="0" algn="l" defTabSz="914400" rtl="0" eaLnBrk="1" fontAlgn="auto" latinLnBrk="0" hangingPunct="1">
              <a:lnSpc>
                <a:spcPts val="2253"/>
              </a:lnSpc>
              <a:spcBef>
                <a:spcPts val="0"/>
              </a:spcBef>
              <a:spcAft>
                <a:spcPts val="0"/>
              </a:spcAft>
              <a:buClrTx/>
              <a:buSzTx/>
              <a:buFontTx/>
              <a:buNone/>
              <a:tabLst/>
              <a:defRPr/>
            </a:pPr>
            <a:endParaRPr kumimoji="0" lang="en-US" sz="23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506824" marR="0" lvl="1" indent="-253412" algn="l" defTabSz="914400" rtl="0" eaLnBrk="1" fontAlgn="auto" latinLnBrk="0" hangingPunct="1">
              <a:lnSpc>
                <a:spcPts val="2253"/>
              </a:lnSpc>
              <a:spcBef>
                <a:spcPts val="0"/>
              </a:spcBef>
              <a:spcAft>
                <a:spcPts val="0"/>
              </a:spcAft>
              <a:buClrTx/>
              <a:buSzTx/>
              <a:buFont typeface="Arial"/>
              <a:buChar char="•"/>
              <a:tabLst/>
              <a:defRPr/>
            </a:pPr>
            <a:r>
              <a:rPr kumimoji="0" lang="en-US" sz="23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teamwork memories do you want your child to keep?</a:t>
            </a:r>
          </a:p>
          <a:p>
            <a:pPr marL="0" marR="0" lvl="0" indent="0" algn="l" defTabSz="914400" rtl="0" eaLnBrk="1" fontAlgn="auto" latinLnBrk="0" hangingPunct="1">
              <a:lnSpc>
                <a:spcPts val="2253"/>
              </a:lnSpc>
              <a:spcBef>
                <a:spcPts val="0"/>
              </a:spcBef>
              <a:spcAft>
                <a:spcPts val="0"/>
              </a:spcAft>
              <a:buClrTx/>
              <a:buSzTx/>
              <a:buFontTx/>
              <a:buNone/>
              <a:tabLst/>
              <a:defRPr/>
            </a:pPr>
            <a:endParaRPr kumimoji="0" lang="en-US" sz="23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506824" marR="0" lvl="1" indent="-253412" algn="l" defTabSz="914400" rtl="0" eaLnBrk="1" fontAlgn="auto" latinLnBrk="0" hangingPunct="1">
              <a:lnSpc>
                <a:spcPts val="2253"/>
              </a:lnSpc>
              <a:spcBef>
                <a:spcPts val="0"/>
              </a:spcBef>
              <a:spcAft>
                <a:spcPts val="0"/>
              </a:spcAft>
              <a:buClrTx/>
              <a:buSzTx/>
              <a:buFont typeface="Arial"/>
              <a:buChar char="•"/>
              <a:tabLst/>
              <a:defRPr/>
            </a:pPr>
            <a:r>
              <a:rPr kumimoji="0" lang="en-US" sz="23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experiences do you hope they pass on?</a:t>
            </a:r>
          </a:p>
        </p:txBody>
      </p:sp>
      <p:grpSp>
        <p:nvGrpSpPr>
          <p:cNvPr id="6" name="Group 6"/>
          <p:cNvGrpSpPr/>
          <p:nvPr/>
        </p:nvGrpSpPr>
        <p:grpSpPr>
          <a:xfrm>
            <a:off x="5129348" y="499214"/>
            <a:ext cx="376690" cy="188345"/>
            <a:chOff x="0" y="0"/>
            <a:chExt cx="812800" cy="406400"/>
          </a:xfrm>
        </p:grpSpPr>
        <p:sp>
          <p:nvSpPr>
            <p:cNvPr id="7" name="Freeform 7"/>
            <p:cNvSpPr/>
            <p:nvPr/>
          </p:nvSpPr>
          <p:spPr>
            <a:xfrm>
              <a:off x="0" y="0"/>
              <a:ext cx="812800" cy="406400"/>
            </a:xfrm>
            <a:custGeom>
              <a:avLst/>
              <a:gdLst/>
              <a:ahLst/>
              <a:cxnLst/>
              <a:rect l="l" t="t" r="r" b="b"/>
              <a:pathLst>
                <a:path w="812800" h="4064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76200"/>
              <a:ext cx="812800" cy="482600"/>
            </a:xfrm>
            <a:prstGeom prst="rect">
              <a:avLst/>
            </a:prstGeom>
          </p:spPr>
          <p:txBody>
            <a:bodyPr lIns="50800" tIns="50800" rIns="50800" bIns="50800" rtlCol="0" anchor="ctr"/>
            <a:lstStyle/>
            <a:p>
              <a:pPr marL="0" marR="0" lvl="0" indent="0" algn="ctr" defTabSz="914400" rtl="0" eaLnBrk="1" fontAlgn="auto" latinLnBrk="0" hangingPunct="1">
                <a:lnSpc>
                  <a:spcPts val="261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0CEDD"/>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7581" r="-758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4876800" y="134821"/>
            <a:ext cx="4610567" cy="4610567"/>
          </a:xfrm>
          <a:custGeom>
            <a:avLst/>
            <a:gdLst/>
            <a:ahLst/>
            <a:cxnLst/>
            <a:rect l="l" t="t" r="r" b="b"/>
            <a:pathLst>
              <a:path w="4610567" h="4610567">
                <a:moveTo>
                  <a:pt x="0" y="0"/>
                </a:moveTo>
                <a:lnTo>
                  <a:pt x="4610567" y="0"/>
                </a:lnTo>
                <a:lnTo>
                  <a:pt x="4610567" y="4610567"/>
                </a:lnTo>
                <a:lnTo>
                  <a:pt x="0" y="46105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4876800" y="256708"/>
            <a:ext cx="4271533" cy="4196537"/>
          </a:xfrm>
          <a:prstGeom prst="rect">
            <a:avLst/>
          </a:prstGeom>
        </p:spPr>
        <p:txBody>
          <a:bodyPr lIns="0" tIns="0" rIns="0" bIns="0" rtlCol="0" anchor="t">
            <a:spAutoFit/>
          </a:bodyPr>
          <a:lstStyle/>
          <a:p>
            <a:pPr marL="463645" marR="0" lvl="1" indent="-231822" algn="l" defTabSz="914400" rtl="0" eaLnBrk="1" fontAlgn="auto" latinLnBrk="0" hangingPunct="1">
              <a:lnSpc>
                <a:spcPts val="2233"/>
              </a:lnSpc>
              <a:spcBef>
                <a:spcPts val="0"/>
              </a:spcBef>
              <a:spcAft>
                <a:spcPts val="0"/>
              </a:spcAft>
              <a:buClrTx/>
              <a:buSzTx/>
              <a:buFont typeface="Arial"/>
              <a:buChar char="•"/>
              <a:tabLst/>
              <a:defRPr/>
            </a:pPr>
            <a:r>
              <a:rPr kumimoji="0" lang="en-US" sz="21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Which topic was most beneficial and why?</a:t>
            </a:r>
          </a:p>
          <a:p>
            <a:pPr marL="0" marR="0" lvl="0" indent="0" algn="l" defTabSz="914400" rtl="0" eaLnBrk="1" fontAlgn="auto" latinLnBrk="0" hangingPunct="1">
              <a:lnSpc>
                <a:spcPts val="2233"/>
              </a:lnSpc>
              <a:spcBef>
                <a:spcPts val="0"/>
              </a:spcBef>
              <a:spcAft>
                <a:spcPts val="0"/>
              </a:spcAft>
              <a:buClrTx/>
              <a:buSzTx/>
              <a:buFontTx/>
              <a:buNone/>
              <a:tabLst/>
              <a:defRPr/>
            </a:pPr>
            <a:endParaRPr kumimoji="0" lang="en-US" sz="21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63645" marR="0" lvl="1" indent="-231822" algn="l" defTabSz="914400" rtl="0" eaLnBrk="1" fontAlgn="auto" latinLnBrk="0" hangingPunct="1">
              <a:lnSpc>
                <a:spcPts val="2233"/>
              </a:lnSpc>
              <a:spcBef>
                <a:spcPts val="0"/>
              </a:spcBef>
              <a:spcAft>
                <a:spcPts val="0"/>
              </a:spcAft>
              <a:buClrTx/>
              <a:buSzTx/>
              <a:buFont typeface="Arial"/>
              <a:buChar char="•"/>
              <a:tabLst/>
              <a:defRPr/>
            </a:pPr>
            <a:r>
              <a:rPr kumimoji="0" lang="en-US" sz="21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strategies will help you reach family goals?</a:t>
            </a:r>
          </a:p>
          <a:p>
            <a:pPr marL="0" marR="0" lvl="0" indent="0" algn="l" defTabSz="914400" rtl="0" eaLnBrk="1" fontAlgn="auto" latinLnBrk="0" hangingPunct="1">
              <a:lnSpc>
                <a:spcPts val="2233"/>
              </a:lnSpc>
              <a:spcBef>
                <a:spcPts val="0"/>
              </a:spcBef>
              <a:spcAft>
                <a:spcPts val="0"/>
              </a:spcAft>
              <a:buClrTx/>
              <a:buSzTx/>
              <a:buFontTx/>
              <a:buNone/>
              <a:tabLst/>
              <a:defRPr/>
            </a:pPr>
            <a:endParaRPr kumimoji="0" lang="en-US" sz="21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63645" marR="0" lvl="1" indent="-231822" algn="l" defTabSz="914400" rtl="0" eaLnBrk="1" fontAlgn="auto" latinLnBrk="0" hangingPunct="1">
              <a:lnSpc>
                <a:spcPts val="2233"/>
              </a:lnSpc>
              <a:spcBef>
                <a:spcPts val="0"/>
              </a:spcBef>
              <a:spcAft>
                <a:spcPts val="0"/>
              </a:spcAft>
              <a:buClrTx/>
              <a:buSzTx/>
              <a:buFont typeface="Arial"/>
              <a:buChar char="•"/>
              <a:tabLst/>
              <a:defRPr/>
            </a:pPr>
            <a:r>
              <a:rPr kumimoji="0" lang="en-US" sz="21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Have you applied a new coparenting strategy? How did it compare to before?</a:t>
            </a:r>
          </a:p>
          <a:p>
            <a:pPr marL="0" marR="0" lvl="0" indent="0" algn="l" defTabSz="914400" rtl="0" eaLnBrk="1" fontAlgn="auto" latinLnBrk="0" hangingPunct="1">
              <a:lnSpc>
                <a:spcPts val="2233"/>
              </a:lnSpc>
              <a:spcBef>
                <a:spcPts val="0"/>
              </a:spcBef>
              <a:spcAft>
                <a:spcPts val="0"/>
              </a:spcAft>
              <a:buClrTx/>
              <a:buSzTx/>
              <a:buFontTx/>
              <a:buNone/>
              <a:tabLst/>
              <a:defRPr/>
            </a:pPr>
            <a:endParaRPr kumimoji="0" lang="en-US" sz="21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63645" marR="0" lvl="1" indent="-231822" algn="l" defTabSz="914400" rtl="0" eaLnBrk="1" fontAlgn="auto" latinLnBrk="0" hangingPunct="1">
              <a:lnSpc>
                <a:spcPts val="2233"/>
              </a:lnSpc>
              <a:spcBef>
                <a:spcPts val="0"/>
              </a:spcBef>
              <a:spcAft>
                <a:spcPts val="0"/>
              </a:spcAft>
              <a:buClrTx/>
              <a:buSzTx/>
              <a:buFont typeface="Arial"/>
              <a:buChar char="•"/>
              <a:tabLst/>
              <a:defRPr/>
            </a:pPr>
            <a:r>
              <a:rPr kumimoji="0" lang="en-US" sz="21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has changed in your interactions?</a:t>
            </a:r>
          </a:p>
          <a:p>
            <a:pPr marL="0" marR="0" lvl="0" indent="0" algn="l" defTabSz="914400" rtl="0" eaLnBrk="1" fontAlgn="auto" latinLnBrk="0" hangingPunct="1">
              <a:lnSpc>
                <a:spcPts val="2233"/>
              </a:lnSpc>
              <a:spcBef>
                <a:spcPts val="0"/>
              </a:spcBef>
              <a:spcAft>
                <a:spcPts val="0"/>
              </a:spcAft>
              <a:buClrTx/>
              <a:buSzTx/>
              <a:buFontTx/>
              <a:buNone/>
              <a:tabLst/>
              <a:defRPr/>
            </a:pPr>
            <a:endParaRPr kumimoji="0" lang="en-US" sz="21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63645" marR="0" lvl="1" indent="-231822" algn="l" defTabSz="914400" rtl="0" eaLnBrk="1" fontAlgn="auto" latinLnBrk="0" hangingPunct="1">
              <a:lnSpc>
                <a:spcPts val="2233"/>
              </a:lnSpc>
              <a:spcBef>
                <a:spcPts val="0"/>
              </a:spcBef>
              <a:spcAft>
                <a:spcPts val="0"/>
              </a:spcAft>
              <a:buClrTx/>
              <a:buSzTx/>
              <a:buFont typeface="Arial"/>
              <a:buChar char="•"/>
              <a:tabLst/>
              <a:defRPr/>
            </a:pPr>
            <a:r>
              <a:rPr kumimoji="0" lang="en-US" sz="21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Have you noticed a difference in your child’s response?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79630" y="1050150"/>
            <a:ext cx="1702549" cy="1248499"/>
          </a:xfrm>
          <a:custGeom>
            <a:avLst/>
            <a:gdLst/>
            <a:ahLst/>
            <a:cxnLst/>
            <a:rect l="l" t="t" r="r" b="b"/>
            <a:pathLst>
              <a:path w="1702549" h="1248499">
                <a:moveTo>
                  <a:pt x="0" y="0"/>
                </a:moveTo>
                <a:lnTo>
                  <a:pt x="1702549" y="0"/>
                </a:lnTo>
                <a:lnTo>
                  <a:pt x="1702549" y="1248499"/>
                </a:lnTo>
                <a:lnTo>
                  <a:pt x="0" y="1248499"/>
                </a:lnTo>
                <a:lnTo>
                  <a:pt x="0" y="0"/>
                </a:lnTo>
                <a:close/>
              </a:path>
            </a:pathLst>
          </a:custGeom>
          <a:blipFill>
            <a:blip r:embed="rId3"/>
            <a:stretch>
              <a:fillRect r="-99188" b="-98889"/>
            </a:stretch>
          </a:blipFill>
          <a:ln w="104775" cap="sq">
            <a:solidFill>
              <a:srgbClr val="AF404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79630" y="4236550"/>
            <a:ext cx="1702549" cy="1210367"/>
          </a:xfrm>
          <a:custGeom>
            <a:avLst/>
            <a:gdLst/>
            <a:ahLst/>
            <a:cxnLst/>
            <a:rect l="l" t="t" r="r" b="b"/>
            <a:pathLst>
              <a:path w="1702549" h="1210367">
                <a:moveTo>
                  <a:pt x="0" y="0"/>
                </a:moveTo>
                <a:lnTo>
                  <a:pt x="1702549" y="0"/>
                </a:lnTo>
                <a:lnTo>
                  <a:pt x="1702549" y="1210366"/>
                </a:lnTo>
                <a:lnTo>
                  <a:pt x="0" y="1210366"/>
                </a:lnTo>
                <a:lnTo>
                  <a:pt x="0" y="0"/>
                </a:lnTo>
                <a:close/>
              </a:path>
            </a:pathLst>
          </a:custGeom>
          <a:blipFill>
            <a:blip r:embed="rId3"/>
            <a:stretch>
              <a:fillRect t="-104508" r="-98560"/>
            </a:stretch>
          </a:blipFill>
          <a:ln w="104775" cap="sq">
            <a:solidFill>
              <a:srgbClr val="AF404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731520" y="712470"/>
            <a:ext cx="7919647" cy="178192"/>
          </a:xfrm>
          <a:custGeom>
            <a:avLst/>
            <a:gdLst/>
            <a:ahLst/>
            <a:cxnLst/>
            <a:rect l="l" t="t" r="r" b="b"/>
            <a:pathLst>
              <a:path w="7919647" h="178192">
                <a:moveTo>
                  <a:pt x="0" y="0"/>
                </a:moveTo>
                <a:lnTo>
                  <a:pt x="7919647" y="0"/>
                </a:lnTo>
                <a:lnTo>
                  <a:pt x="7919647" y="178192"/>
                </a:lnTo>
                <a:lnTo>
                  <a:pt x="0" y="1781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1818387" y="14772"/>
            <a:ext cx="5649218" cy="748203"/>
          </a:xfrm>
          <a:prstGeom prst="rect">
            <a:avLst/>
          </a:prstGeom>
        </p:spPr>
        <p:txBody>
          <a:bodyPr lIns="0" tIns="0" rIns="0" bIns="0" rtlCol="0" anchor="t">
            <a:spAutoFit/>
          </a:bodyPr>
          <a:lstStyle/>
          <a:p>
            <a:pPr marL="0" marR="0" lvl="0" indent="0" algn="ctr" defTabSz="914400" rtl="0" eaLnBrk="1" fontAlgn="auto" latinLnBrk="0" hangingPunct="1">
              <a:lnSpc>
                <a:spcPts val="5485"/>
              </a:lnSpc>
              <a:spcBef>
                <a:spcPct val="0"/>
              </a:spcBef>
              <a:spcAft>
                <a:spcPts val="0"/>
              </a:spcAft>
              <a:buClrTx/>
              <a:buSzTx/>
              <a:buFontTx/>
              <a:buNone/>
              <a:tabLst/>
              <a:defRPr/>
            </a:pPr>
            <a:r>
              <a:rPr kumimoji="0" lang="en-US" sz="3918" b="1" i="0" u="none" strike="noStrike" kern="1200" cap="none" spc="0" normalizeH="0" baseline="0" noProof="0">
                <a:ln>
                  <a:noFill/>
                </a:ln>
                <a:solidFill>
                  <a:srgbClr val="303B71"/>
                </a:solidFill>
                <a:effectLst/>
                <a:uLnTx/>
                <a:uFillTx/>
                <a:latin typeface="Calibri (MS) Bold"/>
                <a:ea typeface="Calibri (MS) Bold"/>
                <a:cs typeface="Calibri (MS) Bold"/>
                <a:sym typeface="Calibri (MS) Bold"/>
              </a:rPr>
              <a:t>Additional Thrive Programs</a:t>
            </a:r>
          </a:p>
        </p:txBody>
      </p:sp>
      <p:sp>
        <p:nvSpPr>
          <p:cNvPr id="6" name="TextBox 6"/>
          <p:cNvSpPr txBox="1"/>
          <p:nvPr/>
        </p:nvSpPr>
        <p:spPr>
          <a:xfrm>
            <a:off x="3055182" y="1358622"/>
            <a:ext cx="5251180" cy="695268"/>
          </a:xfrm>
          <a:prstGeom prst="rect">
            <a:avLst/>
          </a:prstGeom>
        </p:spPr>
        <p:txBody>
          <a:bodyPr lIns="0" tIns="0" rIns="0" bIns="0" rtlCol="0" anchor="t">
            <a:spAutoFit/>
          </a:bodyPr>
          <a:lstStyle/>
          <a:p>
            <a:pPr marL="405300" marR="0" lvl="1" indent="-202650" algn="l" defTabSz="914400" rtl="0" eaLnBrk="1" fontAlgn="auto" latinLnBrk="0" hangingPunct="1">
              <a:lnSpc>
                <a:spcPts val="2628"/>
              </a:lnSpc>
              <a:spcBef>
                <a:spcPts val="0"/>
              </a:spcBef>
              <a:spcAft>
                <a:spcPts val="0"/>
              </a:spcAft>
              <a:buClrTx/>
              <a:buSzTx/>
              <a:buFont typeface="Arial"/>
              <a:buChar char="•"/>
              <a:tabLst/>
              <a:defRPr/>
            </a:pPr>
            <a:r>
              <a:rPr kumimoji="0" lang="en-US" sz="1877" b="1" i="0" u="none" strike="noStrike" kern="1200" cap="none" spc="0" normalizeH="0" baseline="0" noProof="0">
                <a:ln>
                  <a:noFill/>
                </a:ln>
                <a:solidFill>
                  <a:srgbClr val="303B71"/>
                </a:solidFill>
                <a:effectLst/>
                <a:uLnTx/>
                <a:uFillTx/>
                <a:latin typeface="Calibri (MS) Bold"/>
                <a:ea typeface="Calibri (MS) Bold"/>
                <a:cs typeface="Calibri (MS) Bold"/>
                <a:sym typeface="Calibri (MS) Bold"/>
              </a:rPr>
              <a:t>Take Root is available for parents and caregivers of children who are between 0 and 3 years old.</a:t>
            </a:r>
          </a:p>
        </p:txBody>
      </p:sp>
      <p:sp>
        <p:nvSpPr>
          <p:cNvPr id="7" name="TextBox 7"/>
          <p:cNvSpPr txBox="1"/>
          <p:nvPr/>
        </p:nvSpPr>
        <p:spPr>
          <a:xfrm>
            <a:off x="3055182" y="4525955"/>
            <a:ext cx="5472827" cy="695268"/>
          </a:xfrm>
          <a:prstGeom prst="rect">
            <a:avLst/>
          </a:prstGeom>
        </p:spPr>
        <p:txBody>
          <a:bodyPr lIns="0" tIns="0" rIns="0" bIns="0" rtlCol="0" anchor="t">
            <a:spAutoFit/>
          </a:bodyPr>
          <a:lstStyle/>
          <a:p>
            <a:pPr marL="405300" marR="0" lvl="1" indent="-202650" algn="l" defTabSz="914400" rtl="0" eaLnBrk="1" fontAlgn="auto" latinLnBrk="0" hangingPunct="1">
              <a:lnSpc>
                <a:spcPts val="2628"/>
              </a:lnSpc>
              <a:spcBef>
                <a:spcPts val="0"/>
              </a:spcBef>
              <a:spcAft>
                <a:spcPts val="0"/>
              </a:spcAft>
              <a:buClrTx/>
              <a:buSzTx/>
              <a:buFont typeface="Arial"/>
              <a:buChar char="•"/>
              <a:tabLst/>
              <a:defRPr/>
            </a:pPr>
            <a:r>
              <a:rPr kumimoji="0" lang="en-US" sz="1877" b="1" i="0" u="none" strike="noStrike" kern="1200" cap="none" spc="0" normalizeH="0" baseline="0" noProof="0">
                <a:ln>
                  <a:noFill/>
                </a:ln>
                <a:solidFill>
                  <a:srgbClr val="303B71"/>
                </a:solidFill>
                <a:effectLst/>
                <a:uLnTx/>
                <a:uFillTx/>
                <a:latin typeface="Calibri (MS) Bold"/>
                <a:ea typeface="Calibri (MS) Bold"/>
                <a:cs typeface="Calibri (MS) Bold"/>
                <a:sym typeface="Calibri (MS) Bold"/>
              </a:rPr>
              <a:t>Grow is available for parents and caregivers of children who are between 5 and 10 years old.</a:t>
            </a:r>
          </a:p>
        </p:txBody>
      </p:sp>
      <p:sp>
        <p:nvSpPr>
          <p:cNvPr id="8" name="Freeform 8"/>
          <p:cNvSpPr/>
          <p:nvPr/>
        </p:nvSpPr>
        <p:spPr>
          <a:xfrm>
            <a:off x="979630" y="5793417"/>
            <a:ext cx="1702549" cy="1262012"/>
          </a:xfrm>
          <a:custGeom>
            <a:avLst/>
            <a:gdLst/>
            <a:ahLst/>
            <a:cxnLst/>
            <a:rect l="l" t="t" r="r" b="b"/>
            <a:pathLst>
              <a:path w="1702549" h="1262012">
                <a:moveTo>
                  <a:pt x="0" y="0"/>
                </a:moveTo>
                <a:lnTo>
                  <a:pt x="1702549" y="0"/>
                </a:lnTo>
                <a:lnTo>
                  <a:pt x="1702549" y="1262012"/>
                </a:lnTo>
                <a:lnTo>
                  <a:pt x="0" y="1262012"/>
                </a:lnTo>
                <a:lnTo>
                  <a:pt x="0" y="0"/>
                </a:lnTo>
                <a:close/>
              </a:path>
            </a:pathLst>
          </a:custGeom>
          <a:blipFill>
            <a:blip r:embed="rId3"/>
            <a:stretch>
              <a:fillRect l="-101925" t="-99463"/>
            </a:stretch>
          </a:blipFill>
          <a:ln w="104775" cap="sq">
            <a:solidFill>
              <a:srgbClr val="AF404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3055182" y="6108645"/>
            <a:ext cx="5472827" cy="695268"/>
          </a:xfrm>
          <a:prstGeom prst="rect">
            <a:avLst/>
          </a:prstGeom>
        </p:spPr>
        <p:txBody>
          <a:bodyPr lIns="0" tIns="0" rIns="0" bIns="0" rtlCol="0" anchor="t">
            <a:spAutoFit/>
          </a:bodyPr>
          <a:lstStyle/>
          <a:p>
            <a:pPr marL="405300" marR="0" lvl="1" indent="-202650" algn="l" defTabSz="914400" rtl="0" eaLnBrk="1" fontAlgn="auto" latinLnBrk="0" hangingPunct="1">
              <a:lnSpc>
                <a:spcPts val="2628"/>
              </a:lnSpc>
              <a:spcBef>
                <a:spcPts val="0"/>
              </a:spcBef>
              <a:spcAft>
                <a:spcPts val="0"/>
              </a:spcAft>
              <a:buClrTx/>
              <a:buSzTx/>
              <a:buFont typeface="Arial"/>
              <a:buChar char="•"/>
              <a:tabLst/>
              <a:defRPr/>
            </a:pPr>
            <a:r>
              <a:rPr kumimoji="0" lang="en-US" sz="1877" b="1" i="0" u="none" strike="noStrike" kern="1200" cap="none" spc="0" normalizeH="0" baseline="0" noProof="0">
                <a:ln>
                  <a:noFill/>
                </a:ln>
                <a:solidFill>
                  <a:srgbClr val="303B71"/>
                </a:solidFill>
                <a:effectLst/>
                <a:uLnTx/>
                <a:uFillTx/>
                <a:latin typeface="Calibri (MS) Bold"/>
                <a:ea typeface="Calibri (MS) Bold"/>
                <a:cs typeface="Calibri (MS) Bold"/>
                <a:sym typeface="Calibri (MS) Bold"/>
              </a:rPr>
              <a:t>Branch Out is available for parents and caregivers of children who are between 10 and 18 years old.</a:t>
            </a:r>
          </a:p>
        </p:txBody>
      </p:sp>
      <p:sp>
        <p:nvSpPr>
          <p:cNvPr id="10" name="Freeform 10"/>
          <p:cNvSpPr/>
          <p:nvPr/>
        </p:nvSpPr>
        <p:spPr>
          <a:xfrm>
            <a:off x="979630" y="2641549"/>
            <a:ext cx="1702549" cy="1248499"/>
          </a:xfrm>
          <a:custGeom>
            <a:avLst/>
            <a:gdLst/>
            <a:ahLst/>
            <a:cxnLst/>
            <a:rect l="l" t="t" r="r" b="b"/>
            <a:pathLst>
              <a:path w="1702549" h="1248499">
                <a:moveTo>
                  <a:pt x="0" y="0"/>
                </a:moveTo>
                <a:lnTo>
                  <a:pt x="1702549" y="0"/>
                </a:lnTo>
                <a:lnTo>
                  <a:pt x="1702549" y="1248500"/>
                </a:lnTo>
                <a:lnTo>
                  <a:pt x="0" y="1248500"/>
                </a:lnTo>
                <a:lnTo>
                  <a:pt x="0" y="0"/>
                </a:lnTo>
                <a:close/>
              </a:path>
            </a:pathLst>
          </a:custGeom>
          <a:blipFill>
            <a:blip r:embed="rId6"/>
            <a:stretch>
              <a:fillRect l="-279" r="-279"/>
            </a:stretch>
          </a:blipFill>
          <a:ln w="104775" cap="sq">
            <a:solidFill>
              <a:srgbClr val="AF404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3055182" y="2906189"/>
            <a:ext cx="5472827" cy="695268"/>
          </a:xfrm>
          <a:prstGeom prst="rect">
            <a:avLst/>
          </a:prstGeom>
        </p:spPr>
        <p:txBody>
          <a:bodyPr lIns="0" tIns="0" rIns="0" bIns="0" rtlCol="0" anchor="t">
            <a:spAutoFit/>
          </a:bodyPr>
          <a:lstStyle/>
          <a:p>
            <a:pPr marL="405300" marR="0" lvl="1" indent="-202650" algn="l" defTabSz="914400" rtl="0" eaLnBrk="1" fontAlgn="auto" latinLnBrk="0" hangingPunct="1">
              <a:lnSpc>
                <a:spcPts val="2628"/>
              </a:lnSpc>
              <a:spcBef>
                <a:spcPts val="0"/>
              </a:spcBef>
              <a:spcAft>
                <a:spcPts val="0"/>
              </a:spcAft>
              <a:buClrTx/>
              <a:buSzTx/>
              <a:buFont typeface="Arial"/>
              <a:buChar char="•"/>
              <a:tabLst/>
              <a:defRPr/>
            </a:pPr>
            <a:r>
              <a:rPr kumimoji="0" lang="en-US" sz="1877" b="1" i="0" u="none" strike="noStrike" kern="1200" cap="none" spc="0" normalizeH="0" baseline="0" noProof="0">
                <a:ln>
                  <a:noFill/>
                </a:ln>
                <a:solidFill>
                  <a:srgbClr val="303B71"/>
                </a:solidFill>
                <a:effectLst/>
                <a:uLnTx/>
                <a:uFillTx/>
                <a:latin typeface="Calibri (MS) Bold"/>
                <a:ea typeface="Calibri (MS) Bold"/>
                <a:cs typeface="Calibri (MS) Bold"/>
                <a:sym typeface="Calibri (MS) Bold"/>
              </a:rPr>
              <a:t>Sprout is available for parents and caregivers of children who are between 3 and 5 years old.</a:t>
            </a:r>
          </a:p>
        </p:txBody>
      </p:sp>
    </p:spTree>
    <p:extLst>
      <p:ext uri="{BB962C8B-B14F-4D97-AF65-F5344CB8AC3E}">
        <p14:creationId xmlns:p14="http://schemas.microsoft.com/office/powerpoint/2010/main" val="5296362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family sitting on stairs&#10;&#10;AI-generated content may be incorrect.">
            <a:extLst>
              <a:ext uri="{FF2B5EF4-FFF2-40B4-BE49-F238E27FC236}">
                <a16:creationId xmlns:a16="http://schemas.microsoft.com/office/drawing/2014/main" id="{53FF945F-D31B-FA36-5584-2709CC5FE9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 y="11"/>
            <a:ext cx="9753578" cy="7315187"/>
          </a:xfrm>
          <a:prstGeom prst="rect">
            <a:avLst/>
          </a:prstGeom>
          <a:effectLst>
            <a:outerShdw blurRad="596900" dist="330200" dir="8820000" sx="87000" sy="87000" algn="ctr" rotWithShape="0">
              <a:srgbClr val="000000">
                <a:alpha val="29000"/>
              </a:srgbClr>
            </a:outerShdw>
          </a:effectLst>
        </p:spPr>
      </p:pic>
    </p:spTree>
    <p:extLst>
      <p:ext uri="{BB962C8B-B14F-4D97-AF65-F5344CB8AC3E}">
        <p14:creationId xmlns:p14="http://schemas.microsoft.com/office/powerpoint/2010/main" val="37494905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r="-19909" b="-6619"/>
            </a:stretch>
          </a:blipFill>
        </p:spPr>
        <p:txBody>
          <a:bodyPr/>
          <a:lstStyle/>
          <a:p>
            <a:pPr defTabSz="914457">
              <a:defRPr/>
            </a:pPr>
            <a:endParaRPr lang="en-US" sz="1801">
              <a:solidFill>
                <a:prstClr val="black"/>
              </a:solidFill>
              <a:latin typeface="Calibri"/>
            </a:endParaRPr>
          </a:p>
        </p:txBody>
      </p:sp>
      <p:sp>
        <p:nvSpPr>
          <p:cNvPr id="3" name="Freeform 3"/>
          <p:cNvSpPr/>
          <p:nvPr/>
        </p:nvSpPr>
        <p:spPr>
          <a:xfrm>
            <a:off x="168779" y="2198164"/>
            <a:ext cx="3901440" cy="2623718"/>
          </a:xfrm>
          <a:custGeom>
            <a:avLst/>
            <a:gdLst/>
            <a:ahLst/>
            <a:cxnLst/>
            <a:rect l="l" t="t" r="r" b="b"/>
            <a:pathLst>
              <a:path w="3901440" h="2623718">
                <a:moveTo>
                  <a:pt x="0" y="0"/>
                </a:moveTo>
                <a:lnTo>
                  <a:pt x="3901440" y="0"/>
                </a:lnTo>
                <a:lnTo>
                  <a:pt x="3901440" y="2623718"/>
                </a:lnTo>
                <a:lnTo>
                  <a:pt x="0" y="26237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57">
              <a:defRPr/>
            </a:pPr>
            <a:endParaRPr lang="en-US" sz="1801">
              <a:solidFill>
                <a:prstClr val="black"/>
              </a:solidFill>
              <a:latin typeface="Calibri"/>
            </a:endParaRPr>
          </a:p>
        </p:txBody>
      </p:sp>
      <p:sp>
        <p:nvSpPr>
          <p:cNvPr id="4" name="TextBox 4"/>
          <p:cNvSpPr txBox="1"/>
          <p:nvPr/>
        </p:nvSpPr>
        <p:spPr>
          <a:xfrm>
            <a:off x="491076" y="2308738"/>
            <a:ext cx="3076782" cy="2284343"/>
          </a:xfrm>
          <a:prstGeom prst="rect">
            <a:avLst/>
          </a:prstGeom>
        </p:spPr>
        <p:txBody>
          <a:bodyPr lIns="0" tIns="0" rIns="0" bIns="0" rtlCol="0" anchor="t">
            <a:spAutoFit/>
          </a:bodyPr>
          <a:lstStyle/>
          <a:p>
            <a:pPr algn="ctr" defTabSz="914457">
              <a:lnSpc>
                <a:spcPts val="3024"/>
              </a:lnSpc>
              <a:spcBef>
                <a:spcPct val="0"/>
              </a:spcBef>
              <a:defRPr/>
            </a:pPr>
            <a:r>
              <a:rPr lang="en-US" sz="2133" b="1">
                <a:solidFill>
                  <a:srgbClr val="000000"/>
                </a:solidFill>
                <a:latin typeface="Calibri"/>
                <a:ea typeface="Calibri"/>
                <a:cs typeface="Calibri"/>
              </a:rPr>
              <a:t> Thank you all for your dedication and participation. Every effort you make significantly impacts your child's future success.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688CCCAA-C63E-711A-1B93-78BD7E00CC2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DF7B904-4FDA-85FF-2939-E08912792A53}"/>
              </a:ext>
            </a:extLst>
          </p:cNvPr>
          <p:cNvSpPr/>
          <p:nvPr/>
        </p:nvSpPr>
        <p:spPr>
          <a:xfrm>
            <a:off x="0" y="0"/>
            <a:ext cx="9832396" cy="7374297"/>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E8E4A07E-359A-A047-D701-D4A7C6F7B49D}"/>
              </a:ext>
            </a:extLst>
          </p:cNvPr>
          <p:cNvSpPr/>
          <p:nvPr/>
        </p:nvSpPr>
        <p:spPr>
          <a:xfrm>
            <a:off x="731520" y="3687148"/>
            <a:ext cx="6138920" cy="475766"/>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D71B8E0A-44FF-9BE2-E019-822927AF5BB4}"/>
              </a:ext>
            </a:extLst>
          </p:cNvPr>
          <p:cNvGrpSpPr/>
          <p:nvPr/>
        </p:nvGrpSpPr>
        <p:grpSpPr>
          <a:xfrm>
            <a:off x="-1516631" y="4754909"/>
            <a:ext cx="6101883" cy="897410"/>
            <a:chOff x="0" y="0"/>
            <a:chExt cx="8135844" cy="1196546"/>
          </a:xfrm>
        </p:grpSpPr>
        <p:sp>
          <p:nvSpPr>
            <p:cNvPr id="8" name="Freeform 8">
              <a:extLst>
                <a:ext uri="{FF2B5EF4-FFF2-40B4-BE49-F238E27FC236}">
                  <a16:creationId xmlns:a16="http://schemas.microsoft.com/office/drawing/2014/main" id="{BA337138-39FC-9CE0-51ED-481912DB7331}"/>
                </a:ext>
              </a:extLst>
            </p:cNvPr>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4D138678-E9C1-8717-A628-FE0CB89F4DB9}"/>
                </a:ext>
              </a:extLst>
            </p:cNvPr>
            <p:cNvSpPr txBox="1"/>
            <p:nvPr/>
          </p:nvSpPr>
          <p:spPr>
            <a:xfrm>
              <a:off x="0" y="159952"/>
              <a:ext cx="8135844" cy="705408"/>
            </a:xfrm>
            <a:prstGeom prst="rect">
              <a:avLst/>
            </a:prstGeom>
          </p:spPr>
          <p:txBody>
            <a:bodyPr lIns="0" tIns="0" rIns="0" bIns="0" rtlCol="0" anchor="t">
              <a:spAutoFit/>
            </a:bodyPr>
            <a:lstStyle/>
            <a:p>
              <a:pPr marL="0" marR="0" lvl="0" indent="0" algn="ctr" defTabSz="914400" rtl="0" eaLnBrk="1" fontAlgn="auto" latinLnBrk="0" hangingPunct="1">
                <a:lnSpc>
                  <a:spcPts val="4379"/>
                </a:lnSpc>
                <a:spcBef>
                  <a:spcPct val="0"/>
                </a:spcBef>
                <a:spcAft>
                  <a:spcPts val="0"/>
                </a:spcAft>
                <a:buClrTx/>
                <a:buSzTx/>
                <a:buFontTx/>
                <a:buNone/>
                <a:tabLst/>
                <a:defRPr/>
              </a:pPr>
              <a:r>
                <a:rPr kumimoji="0" lang="en-US" sz="3127" b="0" i="0" u="none" strike="noStrike" kern="1200" cap="none" spc="0" normalizeH="0" baseline="0" noProof="0">
                  <a:ln>
                    <a:noFill/>
                  </a:ln>
                  <a:solidFill>
                    <a:srgbClr val="2C251E"/>
                  </a:solidFill>
                  <a:effectLst/>
                  <a:uLnTx/>
                  <a:uFillTx/>
                  <a:latin typeface="Calibri (MS) Bold"/>
                  <a:ea typeface="+mn-ea"/>
                  <a:cs typeface="+mn-cs"/>
                </a:rPr>
                <a:t>Introduction</a:t>
              </a:r>
            </a:p>
          </p:txBody>
        </p:sp>
      </p:grpSp>
      <p:pic>
        <p:nvPicPr>
          <p:cNvPr id="4" name="Picture 3">
            <a:extLst>
              <a:ext uri="{FF2B5EF4-FFF2-40B4-BE49-F238E27FC236}">
                <a16:creationId xmlns:a16="http://schemas.microsoft.com/office/drawing/2014/main" id="{D6A32EB7-ECE3-965E-6562-72B009CBF33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5576" y="3193627"/>
            <a:ext cx="6080424" cy="927946"/>
          </a:xfrm>
          <a:prstGeom prst="rect">
            <a:avLst/>
          </a:prstGeom>
        </p:spPr>
      </p:pic>
    </p:spTree>
    <p:extLst>
      <p:ext uri="{BB962C8B-B14F-4D97-AF65-F5344CB8AC3E}">
        <p14:creationId xmlns:p14="http://schemas.microsoft.com/office/powerpoint/2010/main" val="30082905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030CD-C5D0-5CEE-DEB8-F7B70AB8E05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896B968-FD89-BDBE-E9A9-9692FD147BA7}"/>
              </a:ext>
            </a:extLst>
          </p:cNvPr>
          <p:cNvSpPr/>
          <p:nvPr/>
        </p:nvSpPr>
        <p:spPr>
          <a:xfrm>
            <a:off x="-6531" y="0"/>
            <a:ext cx="6279674" cy="4809733"/>
          </a:xfrm>
          <a:custGeom>
            <a:avLst/>
            <a:gdLst/>
            <a:ahLst/>
            <a:cxnLst/>
            <a:rect l="l" t="t" r="r" b="b"/>
            <a:pathLst>
              <a:path w="6279674" h="4809733">
                <a:moveTo>
                  <a:pt x="0" y="0"/>
                </a:moveTo>
                <a:lnTo>
                  <a:pt x="6279674" y="0"/>
                </a:lnTo>
                <a:lnTo>
                  <a:pt x="6279674" y="4809733"/>
                </a:lnTo>
                <a:lnTo>
                  <a:pt x="0" y="4809733"/>
                </a:lnTo>
                <a:lnTo>
                  <a:pt x="0" y="0"/>
                </a:lnTo>
                <a:close/>
              </a:path>
            </a:pathLst>
          </a:custGeom>
          <a:blipFill>
            <a:blip r:embed="rId3"/>
            <a:stretch>
              <a:fillRect/>
            </a:stretch>
          </a:blipFill>
        </p:spPr>
        <p:txBody>
          <a:bodyPr/>
          <a:lstStyle/>
          <a:p>
            <a:endParaRPr lang="en-US"/>
          </a:p>
        </p:txBody>
      </p:sp>
      <p:sp>
        <p:nvSpPr>
          <p:cNvPr id="7" name="Freeform 7">
            <a:extLst>
              <a:ext uri="{FF2B5EF4-FFF2-40B4-BE49-F238E27FC236}">
                <a16:creationId xmlns:a16="http://schemas.microsoft.com/office/drawing/2014/main" id="{0EB83792-2BF7-48BE-35C2-D17B87CE99CC}"/>
              </a:ext>
            </a:extLst>
          </p:cNvPr>
          <p:cNvSpPr/>
          <p:nvPr/>
        </p:nvSpPr>
        <p:spPr>
          <a:xfrm rot="-1552229">
            <a:off x="7062655" y="78754"/>
            <a:ext cx="2673706" cy="2926080"/>
          </a:xfrm>
          <a:custGeom>
            <a:avLst/>
            <a:gdLst/>
            <a:ahLst/>
            <a:cxnLst/>
            <a:rect l="l" t="t" r="r" b="b"/>
            <a:pathLst>
              <a:path w="2673706" h="2926080">
                <a:moveTo>
                  <a:pt x="0" y="0"/>
                </a:moveTo>
                <a:lnTo>
                  <a:pt x="2673705" y="0"/>
                </a:lnTo>
                <a:lnTo>
                  <a:pt x="2673705" y="2926080"/>
                </a:lnTo>
                <a:lnTo>
                  <a:pt x="0" y="2926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4A96E0D2-DF64-54D8-D58E-E4826F35ECF0}"/>
              </a:ext>
            </a:extLst>
          </p:cNvPr>
          <p:cNvSpPr txBox="1"/>
          <p:nvPr/>
        </p:nvSpPr>
        <p:spPr>
          <a:xfrm>
            <a:off x="5257800" y="4068157"/>
            <a:ext cx="4191000" cy="3247043"/>
          </a:xfrm>
          <a:prstGeom prst="rect">
            <a:avLst/>
          </a:prstGeom>
          <a:noFill/>
        </p:spPr>
        <p:txBody>
          <a:bodyPr wrap="square" rtlCol="0">
            <a:spAutoFit/>
          </a:bodyPr>
          <a:lstStyle/>
          <a:p>
            <a:pPr algn="ctr">
              <a:lnSpc>
                <a:spcPct val="90000"/>
              </a:lnSpc>
              <a:spcAft>
                <a:spcPts val="600"/>
              </a:spcAft>
            </a:pPr>
            <a:r>
              <a:rPr lang="en-US" sz="5400" b="1">
                <a:latin typeface="Calibri" panose="020F0502020204030204" pitchFamily="34" charset="0"/>
                <a:ea typeface="Calibri" panose="020F0502020204030204" pitchFamily="34" charset="0"/>
                <a:cs typeface="Calibri" panose="020F0502020204030204" pitchFamily="34" charset="0"/>
              </a:rPr>
              <a:t>Welcome!</a:t>
            </a:r>
          </a:p>
          <a:p>
            <a:pPr indent="-228600">
              <a:lnSpc>
                <a:spcPct val="90000"/>
              </a:lnSpc>
              <a:spcAft>
                <a:spcPts val="600"/>
              </a:spcAft>
              <a:buFont typeface="Arial" panose="020B0604020202020204" pitchFamily="34" charset="0"/>
              <a:buChar char="•"/>
            </a:pPr>
            <a:endParaRPr lang="en-US"/>
          </a:p>
          <a:p>
            <a:pPr marL="285750" indent="-228600">
              <a:lnSpc>
                <a:spcPct val="90000"/>
              </a:lnSpc>
              <a:spcAft>
                <a:spcPts val="600"/>
              </a:spcAft>
              <a:buFont typeface="Arial" panose="020B0604020202020204" pitchFamily="34" charset="0"/>
              <a:buChar char="•"/>
            </a:pPr>
            <a:r>
              <a:rPr lang="en-US"/>
              <a:t>Please sign in and find a seat. We will begin soon.</a:t>
            </a:r>
          </a:p>
          <a:p>
            <a:pPr marL="285750" indent="-228600">
              <a:lnSpc>
                <a:spcPct val="90000"/>
              </a:lnSpc>
              <a:spcAft>
                <a:spcPts val="600"/>
              </a:spcAft>
              <a:buFont typeface="Arial" panose="020B0604020202020204" pitchFamily="34" charset="0"/>
              <a:buChar char="•"/>
            </a:pPr>
            <a:endParaRPr lang="en-US"/>
          </a:p>
          <a:p>
            <a:pPr marL="285750" indent="-228600">
              <a:lnSpc>
                <a:spcPct val="90000"/>
              </a:lnSpc>
              <a:spcAft>
                <a:spcPts val="600"/>
              </a:spcAft>
              <a:buFont typeface="Arial" panose="020B0604020202020204" pitchFamily="34" charset="0"/>
              <a:buChar char="•"/>
            </a:pPr>
            <a:r>
              <a:rPr lang="en-US"/>
              <a:t>If possible, please turn on your camera and enter your preferred name. We will begin soon. </a:t>
            </a:r>
          </a:p>
          <a:p>
            <a:endParaRPr lang="en-US"/>
          </a:p>
        </p:txBody>
      </p:sp>
    </p:spTree>
    <p:extLst>
      <p:ext uri="{BB962C8B-B14F-4D97-AF65-F5344CB8AC3E}">
        <p14:creationId xmlns:p14="http://schemas.microsoft.com/office/powerpoint/2010/main" val="26935805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4E39D5B0-5FD7-66D1-D923-D8F4D4E230A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E8FC028-90C2-C01B-1FA3-3589FC225D4E}"/>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a:extLst>
              <a:ext uri="{FF2B5EF4-FFF2-40B4-BE49-F238E27FC236}">
                <a16:creationId xmlns:a16="http://schemas.microsoft.com/office/drawing/2014/main" id="{750C35E6-7CD2-3BCB-03AD-7B9B3F30E9E8}"/>
              </a:ext>
            </a:extLst>
          </p:cNvPr>
          <p:cNvSpPr txBox="1"/>
          <p:nvPr/>
        </p:nvSpPr>
        <p:spPr>
          <a:xfrm>
            <a:off x="3505200" y="2690111"/>
            <a:ext cx="3800996" cy="3825919"/>
          </a:xfrm>
          <a:prstGeom prst="rect">
            <a:avLst/>
          </a:prstGeom>
        </p:spPr>
        <p:txBody>
          <a:bodyPr wrap="square" lIns="0" tIns="0" rIns="0" bIns="0" rtlCol="0" anchor="t">
            <a:spAutoFit/>
          </a:bodyPr>
          <a:lstStyle/>
          <a:p>
            <a:pPr marL="661711" marR="0" lvl="1" indent="-330856"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Overview</a:t>
            </a:r>
          </a:p>
          <a:p>
            <a:pPr marL="661711" marR="0" lvl="1" indent="-330856" defTabSz="914400" rtl="0" eaLnBrk="1" fontAlgn="auto" latinLnBrk="0" hangingPunct="1">
              <a:lnSpc>
                <a:spcPts val="4290"/>
              </a:lnSpc>
              <a:spcBef>
                <a:spcPts val="0"/>
              </a:spcBef>
              <a:spcAft>
                <a:spcPts val="0"/>
              </a:spcAft>
              <a:buClrTx/>
              <a:buSzTx/>
              <a:buFont typeface="Arial"/>
              <a:buChar char="•"/>
              <a:tabLst/>
              <a:defRPr/>
            </a:pPr>
            <a:r>
              <a:rPr lang="en-US" sz="3064" b="1">
                <a:solidFill>
                  <a:srgbClr val="000000"/>
                </a:solidFill>
                <a:latin typeface="Calibri (MS) Bold"/>
                <a:ea typeface="Calibri (MS) Bold"/>
                <a:cs typeface="Calibri (MS) Bold"/>
                <a:sym typeface="Calibri (MS) Bold"/>
              </a:rPr>
              <a:t>Ice Breaker</a:t>
            </a:r>
          </a:p>
          <a:p>
            <a:pPr marL="661711" marR="0" lvl="1" indent="-330856"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Ground Rules </a:t>
            </a:r>
          </a:p>
          <a:p>
            <a:pPr marL="661711" marR="0" lvl="1" indent="-330856"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Syllabus</a:t>
            </a:r>
          </a:p>
          <a:p>
            <a:pPr marL="661711" marR="0" lvl="1" indent="-330856"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Expectations </a:t>
            </a:r>
          </a:p>
          <a:p>
            <a:pPr marL="661711" marR="0" lvl="1" indent="-330856"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Registration </a:t>
            </a:r>
          </a:p>
          <a:p>
            <a:pPr marL="661711" marR="0" lvl="1" indent="-330856"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Homework </a:t>
            </a:r>
          </a:p>
        </p:txBody>
      </p:sp>
      <p:sp>
        <p:nvSpPr>
          <p:cNvPr id="4" name="TextBox 4">
            <a:extLst>
              <a:ext uri="{FF2B5EF4-FFF2-40B4-BE49-F238E27FC236}">
                <a16:creationId xmlns:a16="http://schemas.microsoft.com/office/drawing/2014/main" id="{ADD85F6E-90A7-ECEB-7B2E-9130364B9E7A}"/>
              </a:ext>
            </a:extLst>
          </p:cNvPr>
          <p:cNvSpPr txBox="1"/>
          <p:nvPr/>
        </p:nvSpPr>
        <p:spPr>
          <a:xfrm>
            <a:off x="731520" y="3359891"/>
            <a:ext cx="8290560" cy="1100243"/>
          </a:xfrm>
          <a:prstGeom prst="rect">
            <a:avLst/>
          </a:prstGeom>
        </p:spPr>
        <p:txBody>
          <a:bodyPr lIns="0" tIns="0" rIns="0" bIns="0" rtlCol="0" anchor="t">
            <a:spAutoFit/>
          </a:bodyPr>
          <a:lstStyle/>
          <a:p>
            <a:pPr marL="0" marR="0" lvl="0" indent="0" algn="ctr" defTabSz="914400" rtl="0" eaLnBrk="1" fontAlgn="auto" latinLnBrk="0" hangingPunct="1">
              <a:lnSpc>
                <a:spcPts val="73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796B7543-B5D4-CBDB-60FF-3630C1E7CDBC}"/>
              </a:ext>
            </a:extLst>
          </p:cNvPr>
          <p:cNvSpPr txBox="1"/>
          <p:nvPr/>
        </p:nvSpPr>
        <p:spPr>
          <a:xfrm>
            <a:off x="658544" y="-85725"/>
            <a:ext cx="8436511" cy="404155"/>
          </a:xfrm>
          <a:prstGeom prst="rect">
            <a:avLst/>
          </a:prstGeom>
        </p:spPr>
        <p:txBody>
          <a:bodyPr lIns="0" tIns="0" rIns="0" bIns="0" rtlCol="0" anchor="t">
            <a:spAutoFit/>
          </a:bodyPr>
          <a:lstStyle/>
          <a:p>
            <a:pPr marL="0" marR="0" lvl="0" indent="0" algn="ctr" defTabSz="914400" rtl="0" eaLnBrk="1" fontAlgn="auto" latinLnBrk="0" hangingPunct="1">
              <a:lnSpc>
                <a:spcPts val="293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197456D3-7164-6CF9-CA28-3187AE331CC5}"/>
              </a:ext>
            </a:extLst>
          </p:cNvPr>
          <p:cNvSpPr txBox="1"/>
          <p:nvPr/>
        </p:nvSpPr>
        <p:spPr>
          <a:xfrm>
            <a:off x="1933726" y="587840"/>
            <a:ext cx="5886147" cy="1812932"/>
          </a:xfrm>
          <a:prstGeom prst="rect">
            <a:avLst/>
          </a:prstGeom>
        </p:spPr>
        <p:txBody>
          <a:bodyPr lIns="0" tIns="0" rIns="0" bIns="0" rtlCol="0" anchor="t">
            <a:spAutoFit/>
          </a:bodyPr>
          <a:lstStyle/>
          <a:p>
            <a:pPr marL="0" marR="0" lvl="0" indent="0" algn="ctr" defTabSz="914400" rtl="0" eaLnBrk="1" fontAlgn="auto" latinLnBrk="0" hangingPunct="1">
              <a:lnSpc>
                <a:spcPts val="13785"/>
              </a:lnSpc>
              <a:spcBef>
                <a:spcPts val="0"/>
              </a:spcBef>
              <a:spcAft>
                <a:spcPts val="0"/>
              </a:spcAft>
              <a:buClrTx/>
              <a:buSzTx/>
              <a:buFontTx/>
              <a:buNone/>
              <a:tabLst/>
              <a:defRPr/>
            </a:pPr>
            <a:r>
              <a:rPr kumimoji="0" lang="en-US" sz="15316" b="1" i="0" u="none" strike="noStrike" kern="1200" cap="none" spc="0" normalizeH="0" baseline="0" noProof="0">
                <a:ln>
                  <a:noFill/>
                </a:ln>
                <a:solidFill>
                  <a:srgbClr val="D3B89F"/>
                </a:solidFill>
                <a:effectLst/>
                <a:uLnTx/>
                <a:uFillTx/>
                <a:latin typeface="Bahnschrift SemiBold Condensed" panose="020B0502040204020203" pitchFamily="34" charset="0"/>
                <a:ea typeface="Big Shoulders Display Bold"/>
                <a:cs typeface="Big Shoulders Display Bold"/>
                <a:sym typeface="Big Shoulders Display Bold"/>
              </a:rPr>
              <a:t>AGENDA</a:t>
            </a:r>
          </a:p>
        </p:txBody>
      </p:sp>
    </p:spTree>
    <p:extLst>
      <p:ext uri="{BB962C8B-B14F-4D97-AF65-F5344CB8AC3E}">
        <p14:creationId xmlns:p14="http://schemas.microsoft.com/office/powerpoint/2010/main" val="17217701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AD7D3"/>
        </a:solidFill>
        <a:effectLst/>
      </p:bgPr>
    </p:bg>
    <p:spTree>
      <p:nvGrpSpPr>
        <p:cNvPr id="1" name="">
          <a:extLst>
            <a:ext uri="{FF2B5EF4-FFF2-40B4-BE49-F238E27FC236}">
              <a16:creationId xmlns:a16="http://schemas.microsoft.com/office/drawing/2014/main" id="{4641E67A-6F4E-F12B-4FD9-0163138EC3E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454E2B4-1924-DCFC-E03F-D6C396A057BB}"/>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D0E49C5B-9E35-EB0A-988F-A35A7FA9C2FC}"/>
              </a:ext>
            </a:extLst>
          </p:cNvPr>
          <p:cNvSpPr/>
          <p:nvPr/>
        </p:nvSpPr>
        <p:spPr>
          <a:xfrm>
            <a:off x="191606" y="222428"/>
            <a:ext cx="1114801" cy="1321245"/>
          </a:xfrm>
          <a:custGeom>
            <a:avLst/>
            <a:gdLst/>
            <a:ahLst/>
            <a:cxnLst/>
            <a:rect l="l" t="t" r="r" b="b"/>
            <a:pathLst>
              <a:path w="1114801" h="1321245">
                <a:moveTo>
                  <a:pt x="0" y="0"/>
                </a:moveTo>
                <a:lnTo>
                  <a:pt x="1114801" y="0"/>
                </a:lnTo>
                <a:lnTo>
                  <a:pt x="1114801" y="1321245"/>
                </a:lnTo>
                <a:lnTo>
                  <a:pt x="0" y="1321245"/>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6F454481-582C-25C1-4B39-05306E0CCF24}"/>
              </a:ext>
            </a:extLst>
          </p:cNvPr>
          <p:cNvSpPr/>
          <p:nvPr/>
        </p:nvSpPr>
        <p:spPr>
          <a:xfrm>
            <a:off x="1468332" y="308948"/>
            <a:ext cx="1011504" cy="1180744"/>
          </a:xfrm>
          <a:custGeom>
            <a:avLst/>
            <a:gdLst/>
            <a:ahLst/>
            <a:cxnLst/>
            <a:rect l="l" t="t" r="r" b="b"/>
            <a:pathLst>
              <a:path w="1011504" h="1180744">
                <a:moveTo>
                  <a:pt x="0" y="0"/>
                </a:moveTo>
                <a:lnTo>
                  <a:pt x="1011504" y="0"/>
                </a:lnTo>
                <a:lnTo>
                  <a:pt x="1011504" y="1180744"/>
                </a:lnTo>
                <a:lnTo>
                  <a:pt x="0" y="118074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AF05D714-00C2-2C1B-0D3D-40F2BFE393C9}"/>
              </a:ext>
            </a:extLst>
          </p:cNvPr>
          <p:cNvSpPr/>
          <p:nvPr/>
        </p:nvSpPr>
        <p:spPr>
          <a:xfrm>
            <a:off x="3743483" y="233721"/>
            <a:ext cx="970748" cy="1298659"/>
          </a:xfrm>
          <a:custGeom>
            <a:avLst/>
            <a:gdLst/>
            <a:ahLst/>
            <a:cxnLst/>
            <a:rect l="l" t="t" r="r" b="b"/>
            <a:pathLst>
              <a:path w="970748" h="1298659">
                <a:moveTo>
                  <a:pt x="0" y="0"/>
                </a:moveTo>
                <a:lnTo>
                  <a:pt x="970748" y="0"/>
                </a:lnTo>
                <a:lnTo>
                  <a:pt x="970748" y="1298659"/>
                </a:lnTo>
                <a:lnTo>
                  <a:pt x="0" y="129865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D61151F5-10F5-A3A7-02E6-1C2AAFF41458}"/>
              </a:ext>
            </a:extLst>
          </p:cNvPr>
          <p:cNvSpPr/>
          <p:nvPr/>
        </p:nvSpPr>
        <p:spPr>
          <a:xfrm>
            <a:off x="4876800" y="262807"/>
            <a:ext cx="949638" cy="1273026"/>
          </a:xfrm>
          <a:custGeom>
            <a:avLst/>
            <a:gdLst/>
            <a:ahLst/>
            <a:cxnLst/>
            <a:rect l="l" t="t" r="r" b="b"/>
            <a:pathLst>
              <a:path w="949638" h="1273026">
                <a:moveTo>
                  <a:pt x="0" y="0"/>
                </a:moveTo>
                <a:lnTo>
                  <a:pt x="949638" y="0"/>
                </a:lnTo>
                <a:lnTo>
                  <a:pt x="949638" y="1273026"/>
                </a:lnTo>
                <a:lnTo>
                  <a:pt x="0" y="1273026"/>
                </a:lnTo>
                <a:lnTo>
                  <a:pt x="0" y="0"/>
                </a:lnTo>
                <a:close/>
              </a:path>
            </a:pathLst>
          </a:custGeom>
          <a:blipFill>
            <a:blip r:embed="rId5"/>
            <a:stretch>
              <a:fillRect l="-7419" r="-741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052CF443-8A63-F9AB-34F3-336EA4576B4B}"/>
              </a:ext>
            </a:extLst>
          </p:cNvPr>
          <p:cNvSpPr/>
          <p:nvPr/>
        </p:nvSpPr>
        <p:spPr>
          <a:xfrm>
            <a:off x="5487846" y="95088"/>
            <a:ext cx="1608464" cy="1608464"/>
          </a:xfrm>
          <a:custGeom>
            <a:avLst/>
            <a:gdLst/>
            <a:ahLst/>
            <a:cxnLst/>
            <a:rect l="l" t="t" r="r" b="b"/>
            <a:pathLst>
              <a:path w="1608464" h="1608464">
                <a:moveTo>
                  <a:pt x="0" y="0"/>
                </a:moveTo>
                <a:lnTo>
                  <a:pt x="1608464" y="0"/>
                </a:lnTo>
                <a:lnTo>
                  <a:pt x="1608464" y="1608464"/>
                </a:lnTo>
                <a:lnTo>
                  <a:pt x="0" y="1608464"/>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38EF863F-1104-D2D2-E4E5-8581579EDD9E}"/>
              </a:ext>
            </a:extLst>
          </p:cNvPr>
          <p:cNvSpPr/>
          <p:nvPr/>
        </p:nvSpPr>
        <p:spPr>
          <a:xfrm>
            <a:off x="7742639" y="99895"/>
            <a:ext cx="1895021" cy="1598850"/>
          </a:xfrm>
          <a:custGeom>
            <a:avLst/>
            <a:gdLst/>
            <a:ahLst/>
            <a:cxnLst/>
            <a:rect l="l" t="t" r="r" b="b"/>
            <a:pathLst>
              <a:path w="1895021" h="1598850">
                <a:moveTo>
                  <a:pt x="0" y="0"/>
                </a:moveTo>
                <a:lnTo>
                  <a:pt x="1895020" y="0"/>
                </a:lnTo>
                <a:lnTo>
                  <a:pt x="1895020" y="1598850"/>
                </a:lnTo>
                <a:lnTo>
                  <a:pt x="0" y="1598850"/>
                </a:lnTo>
                <a:lnTo>
                  <a:pt x="0" y="0"/>
                </a:lnTo>
                <a:close/>
              </a:path>
            </a:pathLst>
          </a:custGeom>
          <a:blipFill>
            <a:blip r:embed="rId8"/>
            <a:stretch>
              <a:fillRect t="-32745" r="-937" b="-2676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CDA5CC66-1072-1621-6B56-FB37FB817FC0}"/>
              </a:ext>
            </a:extLst>
          </p:cNvPr>
          <p:cNvSpPr/>
          <p:nvPr/>
        </p:nvSpPr>
        <p:spPr>
          <a:xfrm>
            <a:off x="2326521" y="99895"/>
            <a:ext cx="1498781" cy="1498781"/>
          </a:xfrm>
          <a:custGeom>
            <a:avLst/>
            <a:gdLst/>
            <a:ahLst/>
            <a:cxnLst/>
            <a:rect l="l" t="t" r="r" b="b"/>
            <a:pathLst>
              <a:path w="1498781" h="1498781">
                <a:moveTo>
                  <a:pt x="0" y="0"/>
                </a:moveTo>
                <a:lnTo>
                  <a:pt x="1498782" y="0"/>
                </a:lnTo>
                <a:lnTo>
                  <a:pt x="1498782" y="1498782"/>
                </a:lnTo>
                <a:lnTo>
                  <a:pt x="0" y="1498782"/>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744995AB-8D0B-1309-10C5-A0CD5BE5526D}"/>
              </a:ext>
            </a:extLst>
          </p:cNvPr>
          <p:cNvSpPr/>
          <p:nvPr/>
        </p:nvSpPr>
        <p:spPr>
          <a:xfrm>
            <a:off x="6509965" y="78818"/>
            <a:ext cx="1608464" cy="1608464"/>
          </a:xfrm>
          <a:custGeom>
            <a:avLst/>
            <a:gdLst/>
            <a:ahLst/>
            <a:cxnLst/>
            <a:rect l="l" t="t" r="r" b="b"/>
            <a:pathLst>
              <a:path w="1608464" h="1608464">
                <a:moveTo>
                  <a:pt x="0" y="0"/>
                </a:moveTo>
                <a:lnTo>
                  <a:pt x="1608465" y="0"/>
                </a:lnTo>
                <a:lnTo>
                  <a:pt x="1608465" y="1608464"/>
                </a:lnTo>
                <a:lnTo>
                  <a:pt x="0" y="1608464"/>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a:extLst>
              <a:ext uri="{FF2B5EF4-FFF2-40B4-BE49-F238E27FC236}">
                <a16:creationId xmlns:a16="http://schemas.microsoft.com/office/drawing/2014/main" id="{4BF1B4EB-90D8-922E-AF9E-37582D4CD123}"/>
              </a:ext>
            </a:extLst>
          </p:cNvPr>
          <p:cNvSpPr txBox="1"/>
          <p:nvPr/>
        </p:nvSpPr>
        <p:spPr>
          <a:xfrm>
            <a:off x="3236119" y="1856603"/>
            <a:ext cx="3281362" cy="2559306"/>
          </a:xfrm>
          <a:prstGeom prst="rect">
            <a:avLst/>
          </a:prstGeom>
        </p:spPr>
        <p:txBody>
          <a:bodyPr lIns="0" tIns="0" rIns="0" bIns="0" rtlCol="0" anchor="t">
            <a:spAutoFit/>
          </a:bodyPr>
          <a:lstStyle/>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a:ln>
                  <a:noFill/>
                </a:ln>
                <a:solidFill>
                  <a:srgbClr val="414B43"/>
                </a:solidFill>
                <a:effectLst/>
                <a:uLnTx/>
                <a:uFillTx/>
                <a:latin typeface="Calibri (MS) Bold"/>
                <a:ea typeface="Calibri (MS) Bold"/>
                <a:cs typeface="Calibri (MS) Bold"/>
                <a:sym typeface="Calibri (MS) Bold"/>
              </a:rPr>
              <a:t>Target Audience</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a:ln>
                  <a:noFill/>
                </a:ln>
                <a:solidFill>
                  <a:srgbClr val="414B43"/>
                </a:solidFill>
                <a:effectLst/>
                <a:uLnTx/>
                <a:uFillTx/>
                <a:latin typeface="Calibri (MS) Bold"/>
                <a:ea typeface="Calibri (MS) Bold"/>
                <a:cs typeface="Calibri (MS) Bold"/>
                <a:sym typeface="Calibri (MS) Bold"/>
              </a:rPr>
              <a:t>Program Focus</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a:ln>
                  <a:noFill/>
                </a:ln>
                <a:solidFill>
                  <a:srgbClr val="414B43"/>
                </a:solidFill>
                <a:effectLst/>
                <a:uLnTx/>
                <a:uFillTx/>
                <a:latin typeface="Calibri (MS) Bold"/>
                <a:ea typeface="Calibri (MS) Bold"/>
                <a:cs typeface="Calibri (MS) Bold"/>
                <a:sym typeface="Calibri (MS) Bold"/>
              </a:rPr>
              <a:t>Skill Building</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a:ln>
                  <a:noFill/>
                </a:ln>
                <a:solidFill>
                  <a:srgbClr val="414B43"/>
                </a:solidFill>
                <a:effectLst/>
                <a:uLnTx/>
                <a:uFillTx/>
                <a:latin typeface="Calibri (MS) Bold"/>
                <a:ea typeface="Calibri (MS) Bold"/>
                <a:cs typeface="Calibri (MS) Bold"/>
                <a:sym typeface="Calibri (MS) Bold"/>
              </a:rPr>
              <a:t>Reflective Sharing</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a:ln>
                  <a:noFill/>
                </a:ln>
                <a:solidFill>
                  <a:srgbClr val="414B43"/>
                </a:solidFill>
                <a:effectLst/>
                <a:uLnTx/>
                <a:uFillTx/>
                <a:latin typeface="Calibri (MS) Bold"/>
                <a:ea typeface="Calibri (MS) Bold"/>
                <a:cs typeface="Calibri (MS) Bold"/>
                <a:sym typeface="Calibri (MS) Bold"/>
              </a:rPr>
              <a:t>Program Structure</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a:ln>
                  <a:noFill/>
                </a:ln>
                <a:solidFill>
                  <a:srgbClr val="414B43"/>
                </a:solidFill>
                <a:effectLst/>
                <a:uLnTx/>
                <a:uFillTx/>
                <a:latin typeface="Calibri (MS) Bold"/>
                <a:ea typeface="Calibri (MS) Bold"/>
                <a:cs typeface="Calibri (MS) Bold"/>
                <a:sym typeface="Calibri (MS) Bold"/>
              </a:rPr>
              <a:t>Goals</a:t>
            </a:r>
          </a:p>
        </p:txBody>
      </p:sp>
    </p:spTree>
    <p:extLst>
      <p:ext uri="{BB962C8B-B14F-4D97-AF65-F5344CB8AC3E}">
        <p14:creationId xmlns:p14="http://schemas.microsoft.com/office/powerpoint/2010/main" val="4143111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AD7D3"/>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91606" y="222428"/>
            <a:ext cx="1114801" cy="1321245"/>
          </a:xfrm>
          <a:custGeom>
            <a:avLst/>
            <a:gdLst/>
            <a:ahLst/>
            <a:cxnLst/>
            <a:rect l="l" t="t" r="r" b="b"/>
            <a:pathLst>
              <a:path w="1114801" h="1321245">
                <a:moveTo>
                  <a:pt x="0" y="0"/>
                </a:moveTo>
                <a:lnTo>
                  <a:pt x="1114801" y="0"/>
                </a:lnTo>
                <a:lnTo>
                  <a:pt x="1114801" y="1321245"/>
                </a:lnTo>
                <a:lnTo>
                  <a:pt x="0" y="1321245"/>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68332" y="308948"/>
            <a:ext cx="1011504" cy="1180744"/>
          </a:xfrm>
          <a:custGeom>
            <a:avLst/>
            <a:gdLst/>
            <a:ahLst/>
            <a:cxnLst/>
            <a:rect l="l" t="t" r="r" b="b"/>
            <a:pathLst>
              <a:path w="1011504" h="1180744">
                <a:moveTo>
                  <a:pt x="0" y="0"/>
                </a:moveTo>
                <a:lnTo>
                  <a:pt x="1011504" y="0"/>
                </a:lnTo>
                <a:lnTo>
                  <a:pt x="1011504" y="1180744"/>
                </a:lnTo>
                <a:lnTo>
                  <a:pt x="0" y="118074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743483" y="233721"/>
            <a:ext cx="970748" cy="1298659"/>
          </a:xfrm>
          <a:custGeom>
            <a:avLst/>
            <a:gdLst/>
            <a:ahLst/>
            <a:cxnLst/>
            <a:rect l="l" t="t" r="r" b="b"/>
            <a:pathLst>
              <a:path w="970748" h="1298659">
                <a:moveTo>
                  <a:pt x="0" y="0"/>
                </a:moveTo>
                <a:lnTo>
                  <a:pt x="970748" y="0"/>
                </a:lnTo>
                <a:lnTo>
                  <a:pt x="970748" y="1298659"/>
                </a:lnTo>
                <a:lnTo>
                  <a:pt x="0" y="129865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4876800" y="262807"/>
            <a:ext cx="949638" cy="1273026"/>
          </a:xfrm>
          <a:custGeom>
            <a:avLst/>
            <a:gdLst/>
            <a:ahLst/>
            <a:cxnLst/>
            <a:rect l="l" t="t" r="r" b="b"/>
            <a:pathLst>
              <a:path w="949638" h="1273026">
                <a:moveTo>
                  <a:pt x="0" y="0"/>
                </a:moveTo>
                <a:lnTo>
                  <a:pt x="949638" y="0"/>
                </a:lnTo>
                <a:lnTo>
                  <a:pt x="949638" y="1273026"/>
                </a:lnTo>
                <a:lnTo>
                  <a:pt x="0" y="1273026"/>
                </a:lnTo>
                <a:lnTo>
                  <a:pt x="0" y="0"/>
                </a:lnTo>
                <a:close/>
              </a:path>
            </a:pathLst>
          </a:custGeom>
          <a:blipFill>
            <a:blip r:embed="rId5"/>
            <a:stretch>
              <a:fillRect l="-7419" r="-741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5487846" y="95088"/>
            <a:ext cx="1608464" cy="1608464"/>
          </a:xfrm>
          <a:custGeom>
            <a:avLst/>
            <a:gdLst/>
            <a:ahLst/>
            <a:cxnLst/>
            <a:rect l="l" t="t" r="r" b="b"/>
            <a:pathLst>
              <a:path w="1608464" h="1608464">
                <a:moveTo>
                  <a:pt x="0" y="0"/>
                </a:moveTo>
                <a:lnTo>
                  <a:pt x="1608464" y="0"/>
                </a:lnTo>
                <a:lnTo>
                  <a:pt x="1608464" y="1608464"/>
                </a:lnTo>
                <a:lnTo>
                  <a:pt x="0" y="1608464"/>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7742639" y="99895"/>
            <a:ext cx="1895021" cy="1598850"/>
          </a:xfrm>
          <a:custGeom>
            <a:avLst/>
            <a:gdLst/>
            <a:ahLst/>
            <a:cxnLst/>
            <a:rect l="l" t="t" r="r" b="b"/>
            <a:pathLst>
              <a:path w="1895021" h="1598850">
                <a:moveTo>
                  <a:pt x="0" y="0"/>
                </a:moveTo>
                <a:lnTo>
                  <a:pt x="1895020" y="0"/>
                </a:lnTo>
                <a:lnTo>
                  <a:pt x="1895020" y="1598850"/>
                </a:lnTo>
                <a:lnTo>
                  <a:pt x="0" y="1598850"/>
                </a:lnTo>
                <a:lnTo>
                  <a:pt x="0" y="0"/>
                </a:lnTo>
                <a:close/>
              </a:path>
            </a:pathLst>
          </a:custGeom>
          <a:blipFill>
            <a:blip r:embed="rId8"/>
            <a:stretch>
              <a:fillRect t="-32745" r="-937" b="-2676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2326521" y="99895"/>
            <a:ext cx="1498781" cy="1498781"/>
          </a:xfrm>
          <a:custGeom>
            <a:avLst/>
            <a:gdLst/>
            <a:ahLst/>
            <a:cxnLst/>
            <a:rect l="l" t="t" r="r" b="b"/>
            <a:pathLst>
              <a:path w="1498781" h="1498781">
                <a:moveTo>
                  <a:pt x="0" y="0"/>
                </a:moveTo>
                <a:lnTo>
                  <a:pt x="1498782" y="0"/>
                </a:lnTo>
                <a:lnTo>
                  <a:pt x="1498782" y="1498782"/>
                </a:lnTo>
                <a:lnTo>
                  <a:pt x="0" y="1498782"/>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6509965" y="78818"/>
            <a:ext cx="1608464" cy="1608464"/>
          </a:xfrm>
          <a:custGeom>
            <a:avLst/>
            <a:gdLst/>
            <a:ahLst/>
            <a:cxnLst/>
            <a:rect l="l" t="t" r="r" b="b"/>
            <a:pathLst>
              <a:path w="1608464" h="1608464">
                <a:moveTo>
                  <a:pt x="0" y="0"/>
                </a:moveTo>
                <a:lnTo>
                  <a:pt x="1608465" y="0"/>
                </a:lnTo>
                <a:lnTo>
                  <a:pt x="1608465" y="1608464"/>
                </a:lnTo>
                <a:lnTo>
                  <a:pt x="0" y="1608464"/>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3236119" y="1856603"/>
            <a:ext cx="3281362" cy="2559306"/>
          </a:xfrm>
          <a:prstGeom prst="rect">
            <a:avLst/>
          </a:prstGeom>
        </p:spPr>
        <p:txBody>
          <a:bodyPr lIns="0" tIns="0" rIns="0" bIns="0" rtlCol="0" anchor="t">
            <a:spAutoFit/>
          </a:bodyPr>
          <a:lstStyle/>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a:ln>
                  <a:noFill/>
                </a:ln>
                <a:solidFill>
                  <a:srgbClr val="414B43"/>
                </a:solidFill>
                <a:effectLst/>
                <a:uLnTx/>
                <a:uFillTx/>
                <a:latin typeface="Calibri (MS) Bold"/>
                <a:ea typeface="Calibri (MS) Bold"/>
                <a:cs typeface="Calibri (MS) Bold"/>
                <a:sym typeface="Calibri (MS) Bold"/>
              </a:rPr>
              <a:t>Target Audience</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a:ln>
                  <a:noFill/>
                </a:ln>
                <a:solidFill>
                  <a:srgbClr val="414B43"/>
                </a:solidFill>
                <a:effectLst/>
                <a:uLnTx/>
                <a:uFillTx/>
                <a:latin typeface="Calibri (MS) Bold"/>
                <a:ea typeface="Calibri (MS) Bold"/>
                <a:cs typeface="Calibri (MS) Bold"/>
                <a:sym typeface="Calibri (MS) Bold"/>
              </a:rPr>
              <a:t>Program Focus</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a:ln>
                  <a:noFill/>
                </a:ln>
                <a:solidFill>
                  <a:srgbClr val="414B43"/>
                </a:solidFill>
                <a:effectLst/>
                <a:uLnTx/>
                <a:uFillTx/>
                <a:latin typeface="Calibri (MS) Bold"/>
                <a:ea typeface="Calibri (MS) Bold"/>
                <a:cs typeface="Calibri (MS) Bold"/>
                <a:sym typeface="Calibri (MS) Bold"/>
              </a:rPr>
              <a:t>Skill Building</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a:ln>
                  <a:noFill/>
                </a:ln>
                <a:solidFill>
                  <a:srgbClr val="414B43"/>
                </a:solidFill>
                <a:effectLst/>
                <a:uLnTx/>
                <a:uFillTx/>
                <a:latin typeface="Calibri (MS) Bold"/>
                <a:ea typeface="Calibri (MS) Bold"/>
                <a:cs typeface="Calibri (MS) Bold"/>
                <a:sym typeface="Calibri (MS) Bold"/>
              </a:rPr>
              <a:t>Reflective Sharing</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a:ln>
                  <a:noFill/>
                </a:ln>
                <a:solidFill>
                  <a:srgbClr val="414B43"/>
                </a:solidFill>
                <a:effectLst/>
                <a:uLnTx/>
                <a:uFillTx/>
                <a:latin typeface="Calibri (MS) Bold"/>
                <a:ea typeface="Calibri (MS) Bold"/>
                <a:cs typeface="Calibri (MS) Bold"/>
                <a:sym typeface="Calibri (MS) Bold"/>
              </a:rPr>
              <a:t>Program Structure</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a:ln>
                  <a:noFill/>
                </a:ln>
                <a:solidFill>
                  <a:srgbClr val="414B43"/>
                </a:solidFill>
                <a:effectLst/>
                <a:uLnTx/>
                <a:uFillTx/>
                <a:latin typeface="Calibri (MS) Bold"/>
                <a:ea typeface="Calibri (MS) Bold"/>
                <a:cs typeface="Calibri (MS) Bold"/>
                <a:sym typeface="Calibri (MS) Bold"/>
              </a:rPr>
              <a:t>Goals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114800" y="0"/>
            <a:ext cx="6975996" cy="7493314"/>
          </a:xfrm>
          <a:custGeom>
            <a:avLst/>
            <a:gdLst/>
            <a:ahLst/>
            <a:cxnLst/>
            <a:rect l="l" t="t" r="r" b="b"/>
            <a:pathLst>
              <a:path w="7519957" h="7493314">
                <a:moveTo>
                  <a:pt x="0" y="0"/>
                </a:moveTo>
                <a:lnTo>
                  <a:pt x="7519957" y="0"/>
                </a:lnTo>
                <a:lnTo>
                  <a:pt x="7519957" y="7493314"/>
                </a:lnTo>
                <a:lnTo>
                  <a:pt x="0" y="7493314"/>
                </a:lnTo>
                <a:lnTo>
                  <a:pt x="0" y="0"/>
                </a:lnTo>
                <a:close/>
              </a:path>
            </a:pathLst>
          </a:custGeom>
          <a:blipFill>
            <a:blip r:embed="rId3"/>
            <a:stretch>
              <a:fillRect/>
            </a:stretch>
          </a:blipFill>
        </p:spPr>
        <p:txBody>
          <a:bodyPr/>
          <a:lstStyle/>
          <a:p>
            <a:endParaRPr lang="en-US"/>
          </a:p>
        </p:txBody>
      </p:sp>
      <p:sp>
        <p:nvSpPr>
          <p:cNvPr id="3" name="Freeform 3"/>
          <p:cNvSpPr/>
          <p:nvPr/>
        </p:nvSpPr>
        <p:spPr>
          <a:xfrm>
            <a:off x="-91846" y="916396"/>
            <a:ext cx="5058217" cy="1435510"/>
          </a:xfrm>
          <a:custGeom>
            <a:avLst/>
            <a:gdLst/>
            <a:ahLst/>
            <a:cxnLst/>
            <a:rect l="l" t="t" r="r" b="b"/>
            <a:pathLst>
              <a:path w="5058217" h="1435510">
                <a:moveTo>
                  <a:pt x="0" y="0"/>
                </a:moveTo>
                <a:lnTo>
                  <a:pt x="5058217" y="0"/>
                </a:lnTo>
                <a:lnTo>
                  <a:pt x="5058217" y="1435510"/>
                </a:lnTo>
                <a:lnTo>
                  <a:pt x="0" y="1435510"/>
                </a:lnTo>
                <a:lnTo>
                  <a:pt x="0" y="0"/>
                </a:lnTo>
                <a:close/>
              </a:path>
            </a:pathLst>
          </a:custGeom>
          <a:blipFill>
            <a:blip r:embed="rId4"/>
            <a:stretch>
              <a:fillRect/>
            </a:stretch>
          </a:blipFill>
        </p:spPr>
        <p:txBody>
          <a:bodyPr/>
          <a:lstStyle/>
          <a:p>
            <a:endParaRPr lang="en-US"/>
          </a:p>
        </p:txBody>
      </p:sp>
      <p:sp>
        <p:nvSpPr>
          <p:cNvPr id="4" name="Freeform 4"/>
          <p:cNvSpPr/>
          <p:nvPr/>
        </p:nvSpPr>
        <p:spPr>
          <a:xfrm>
            <a:off x="371003" y="2202772"/>
            <a:ext cx="2909944" cy="298269"/>
          </a:xfrm>
          <a:custGeom>
            <a:avLst/>
            <a:gdLst/>
            <a:ahLst/>
            <a:cxnLst/>
            <a:rect l="l" t="t" r="r" b="b"/>
            <a:pathLst>
              <a:path w="2909944" h="298269">
                <a:moveTo>
                  <a:pt x="0" y="0"/>
                </a:moveTo>
                <a:lnTo>
                  <a:pt x="2909944" y="0"/>
                </a:lnTo>
                <a:lnTo>
                  <a:pt x="2909944" y="298269"/>
                </a:lnTo>
                <a:lnTo>
                  <a:pt x="0" y="2982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F0640B1F-F5DD-D460-D5A4-E9902041F4F9}"/>
              </a:ext>
            </a:extLst>
          </p:cNvPr>
          <p:cNvSpPr txBox="1"/>
          <p:nvPr/>
        </p:nvSpPr>
        <p:spPr>
          <a:xfrm>
            <a:off x="-201430" y="2838590"/>
            <a:ext cx="4425814" cy="4899803"/>
          </a:xfrm>
          <a:prstGeom prst="rect">
            <a:avLst/>
          </a:prstGeom>
          <a:noFill/>
        </p:spPr>
        <p:txBody>
          <a:bodyPr wrap="square" rtlCol="0">
            <a:spAutoFit/>
          </a:bodyPr>
          <a:lstStyle/>
          <a:p>
            <a:pPr marL="515919" lvl="1" indent="-257959" algn="l">
              <a:lnSpc>
                <a:spcPts val="3345"/>
              </a:lnSpc>
              <a:buFont typeface="Arial"/>
              <a:buChar char="•"/>
            </a:pPr>
            <a:r>
              <a:rPr lang="en-US">
                <a:latin typeface="Calibri" panose="020F0502020204030204" pitchFamily="34" charset="0"/>
                <a:ea typeface="Calibri" panose="020F0502020204030204" pitchFamily="34" charset="0"/>
                <a:cs typeface="Calibri" panose="020F0502020204030204" pitchFamily="34" charset="0"/>
              </a:rPr>
              <a:t>Tell us your name, your coparent’s name, your child’s name(s), your child’s age(s), and one of the following: </a:t>
            </a:r>
          </a:p>
          <a:p>
            <a:pPr marL="257960" lvl="1" algn="l">
              <a:lnSpc>
                <a:spcPts val="3345"/>
              </a:lnSpc>
            </a:pPr>
            <a:endParaRPr 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MS) Bold"/>
            </a:endParaRPr>
          </a:p>
          <a:p>
            <a:pPr marL="515919" lvl="1" indent="-257959" algn="l">
              <a:lnSpc>
                <a:spcPts val="3345"/>
              </a:lnSpc>
              <a:buFont typeface="Arial"/>
              <a:buChar char="•"/>
            </a:pPr>
            <a:r>
              <a:rPr 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MS) Bold"/>
              </a:rPr>
              <a:t>What you enjoy most about parenting</a:t>
            </a:r>
          </a:p>
          <a:p>
            <a:pPr marL="257960" lvl="1" algn="l">
              <a:lnSpc>
                <a:spcPts val="3345"/>
              </a:lnSpc>
            </a:pPr>
            <a:endParaRPr 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MS) Bold"/>
            </a:endParaRPr>
          </a:p>
          <a:p>
            <a:pPr marL="515919" lvl="1" indent="-257959" algn="l">
              <a:lnSpc>
                <a:spcPts val="3345"/>
              </a:lnSpc>
              <a:buFont typeface="Arial"/>
              <a:buChar char="•"/>
            </a:pPr>
            <a:r>
              <a:rPr 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MS) Bold"/>
              </a:rPr>
              <a:t>A word you could use to describe one of your child’s strengths</a:t>
            </a:r>
          </a:p>
          <a:p>
            <a:pPr>
              <a:lnSpc>
                <a:spcPct val="110000"/>
              </a:lnSpc>
              <a:spcAft>
                <a:spcPts val="600"/>
              </a:spcAft>
            </a:pPr>
            <a:endParaRPr lang="en-US">
              <a:latin typeface="Calibri" panose="020F0502020204030204" pitchFamily="34" charset="0"/>
              <a:ea typeface="Calibri" panose="020F0502020204030204" pitchFamily="34" charset="0"/>
              <a:cs typeface="Calibri" panose="020F0502020204030204" pitchFamily="34" charset="0"/>
            </a:endParaRPr>
          </a:p>
          <a:p>
            <a:pPr>
              <a:lnSpc>
                <a:spcPct val="110000"/>
              </a:lnSpc>
              <a:spcAft>
                <a:spcPts val="600"/>
              </a:spcAft>
            </a:pPr>
            <a:endParaRPr lang="en-US">
              <a:latin typeface="Calibri" panose="020F0502020204030204" pitchFamily="34" charset="0"/>
              <a:ea typeface="Calibri" panose="020F0502020204030204" pitchFamily="34" charset="0"/>
              <a:cs typeface="Calibri" panose="020F0502020204030204" pitchFamily="34" charset="0"/>
            </a:endParaRPr>
          </a:p>
          <a:p>
            <a:pPr>
              <a:lnSpc>
                <a:spcPct val="110000"/>
              </a:lnSpc>
              <a:spcAft>
                <a:spcPts val="600"/>
              </a:spcAft>
            </a:pPr>
            <a:endParaRPr lang="en-US">
              <a:latin typeface="Calibri" panose="020F0502020204030204" pitchFamily="34" charset="0"/>
              <a:ea typeface="Calibri" panose="020F0502020204030204" pitchFamily="34" charset="0"/>
              <a:cs typeface="Calibri" panose="020F0502020204030204" pitchFamily="34" charset="0"/>
            </a:endParaRPr>
          </a:p>
          <a:p>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a:extLst>
            <a:ext uri="{FF2B5EF4-FFF2-40B4-BE49-F238E27FC236}">
              <a16:creationId xmlns:a16="http://schemas.microsoft.com/office/drawing/2014/main" id="{661453B0-228A-3236-9D6C-A5BB1C3AA75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96511F6-D8AA-1EBA-C849-4C8576DBA0F0}"/>
              </a:ext>
            </a:extLst>
          </p:cNvPr>
          <p:cNvSpPr/>
          <p:nvPr/>
        </p:nvSpPr>
        <p:spPr>
          <a:xfrm>
            <a:off x="-75728" y="0"/>
            <a:ext cx="4383625" cy="7415907"/>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908EC2E3-24D2-B3E6-0202-319D01013B74}"/>
              </a:ext>
            </a:extLst>
          </p:cNvPr>
          <p:cNvSpPr/>
          <p:nvPr/>
        </p:nvSpPr>
        <p:spPr>
          <a:xfrm>
            <a:off x="4684233" y="-571210"/>
            <a:ext cx="6791625" cy="2023159"/>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11D9796F-0610-9F64-F636-DEE220794D52}"/>
              </a:ext>
            </a:extLst>
          </p:cNvPr>
          <p:cNvSpPr/>
          <p:nvPr/>
        </p:nvSpPr>
        <p:spPr>
          <a:xfrm>
            <a:off x="4974361" y="1062486"/>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FF56229C-C454-8781-5F5F-0C2175277DBF}"/>
              </a:ext>
            </a:extLst>
          </p:cNvPr>
          <p:cNvSpPr txBox="1"/>
          <p:nvPr/>
        </p:nvSpPr>
        <p:spPr>
          <a:xfrm>
            <a:off x="4535437" y="1420319"/>
            <a:ext cx="5218163" cy="5796459"/>
          </a:xfrm>
          <a:prstGeom prst="rect">
            <a:avLst/>
          </a:prstGeom>
        </p:spPr>
        <p:txBody>
          <a:bodyPr lIns="0" tIns="0" rIns="0" bIns="0" rtlCol="0" anchor="t">
            <a:spAutoFit/>
          </a:bodyPr>
          <a:lstStyle/>
          <a:p>
            <a:pPr algn="l">
              <a:lnSpc>
                <a:spcPts val="2379"/>
              </a:lnSpc>
            </a:pPr>
            <a:r>
              <a:rPr lang="en-US" sz="1650" b="1" u="sng">
                <a:solidFill>
                  <a:srgbClr val="FFFFFF"/>
                </a:solidFill>
                <a:latin typeface="Calibri"/>
                <a:ea typeface="Calibri"/>
                <a:cs typeface="Calibri"/>
              </a:rPr>
              <a:t>Basic Ground Rules:</a:t>
            </a:r>
          </a:p>
          <a:p>
            <a:pPr marL="366395" lvl="1" indent="-182880" algn="l">
              <a:lnSpc>
                <a:spcPts val="2379"/>
              </a:lnSpc>
              <a:buFont typeface="Arial"/>
              <a:buChar char="•"/>
            </a:pPr>
            <a:r>
              <a:rPr lang="en-US" sz="1650" b="1">
                <a:solidFill>
                  <a:srgbClr val="FFFFFF"/>
                </a:solidFill>
                <a:latin typeface="Calibri"/>
                <a:ea typeface="Calibri"/>
                <a:cs typeface="Calibri"/>
              </a:rPr>
              <a:t>Always start and end sessions on time.</a:t>
            </a:r>
          </a:p>
          <a:p>
            <a:pPr marL="366395" lvl="1" indent="-182880" algn="l">
              <a:lnSpc>
                <a:spcPts val="2379"/>
              </a:lnSpc>
              <a:buFont typeface="Arial"/>
              <a:buChar char="•"/>
            </a:pPr>
            <a:r>
              <a:rPr lang="en-US" sz="1650" b="1">
                <a:solidFill>
                  <a:srgbClr val="FFFFFF"/>
                </a:solidFill>
                <a:latin typeface="Calibri"/>
                <a:ea typeface="Calibri"/>
                <a:cs typeface="Calibri"/>
              </a:rPr>
              <a:t>Cell phones should be on vibrate; members can quietly excuse themselves if a call must be taken.</a:t>
            </a:r>
          </a:p>
          <a:p>
            <a:pPr marL="366395" lvl="1" indent="-182880" algn="l">
              <a:lnSpc>
                <a:spcPts val="2379"/>
              </a:lnSpc>
              <a:buFont typeface="Arial"/>
              <a:buChar char="•"/>
            </a:pPr>
            <a:r>
              <a:rPr lang="en-US" sz="1650" b="1">
                <a:solidFill>
                  <a:srgbClr val="FFFFFF"/>
                </a:solidFill>
                <a:latin typeface="Calibri"/>
                <a:ea typeface="Calibri"/>
                <a:cs typeface="Calibri"/>
              </a:rPr>
              <a:t>In virtual sessions, participants should mute themselves when taking calls outside the session.</a:t>
            </a:r>
          </a:p>
          <a:p>
            <a:pPr algn="l">
              <a:lnSpc>
                <a:spcPts val="2379"/>
              </a:lnSpc>
            </a:pPr>
            <a:endParaRPr lang="en-US" sz="1650" b="1">
              <a:solidFill>
                <a:srgbClr val="FFFFFF"/>
              </a:solidFill>
              <a:latin typeface="Calibri"/>
              <a:ea typeface="Calibri"/>
              <a:cs typeface="Calibri"/>
            </a:endParaRPr>
          </a:p>
          <a:p>
            <a:pPr algn="l">
              <a:lnSpc>
                <a:spcPts val="2379"/>
              </a:lnSpc>
            </a:pPr>
            <a:r>
              <a:rPr lang="en-US" sz="1650" b="1" u="sng">
                <a:solidFill>
                  <a:srgbClr val="FFFFFF"/>
                </a:solidFill>
                <a:latin typeface="Calibri"/>
                <a:ea typeface="Calibri"/>
                <a:cs typeface="Calibri"/>
              </a:rPr>
              <a:t>Group-Specific Rules:</a:t>
            </a:r>
          </a:p>
          <a:p>
            <a:pPr marL="366395" lvl="1" indent="-182880" algn="l">
              <a:lnSpc>
                <a:spcPts val="2379"/>
              </a:lnSpc>
              <a:buFont typeface="Arial"/>
              <a:buChar char="•"/>
            </a:pPr>
            <a:r>
              <a:rPr lang="en-US" sz="1650" b="1">
                <a:solidFill>
                  <a:srgbClr val="FFFFFF"/>
                </a:solidFill>
                <a:latin typeface="Calibri"/>
                <a:ea typeface="Calibri"/>
                <a:cs typeface="Calibri"/>
              </a:rPr>
              <a:t>Avoid judgment regarding other participants' parenting practices or knowledge gaps.</a:t>
            </a:r>
          </a:p>
          <a:p>
            <a:pPr marL="366395" lvl="1" indent="-182880" algn="l">
              <a:lnSpc>
                <a:spcPts val="2379"/>
              </a:lnSpc>
              <a:buFont typeface="Arial"/>
              <a:buChar char="•"/>
            </a:pPr>
            <a:r>
              <a:rPr lang="en-US" sz="1650" b="1">
                <a:solidFill>
                  <a:srgbClr val="FFFFFF"/>
                </a:solidFill>
                <a:latin typeface="Calibri"/>
                <a:ea typeface="Calibri"/>
                <a:cs typeface="Calibri"/>
              </a:rPr>
              <a:t>One person speaks at a time to maintain order and clarity.</a:t>
            </a:r>
          </a:p>
          <a:p>
            <a:pPr marL="366395" lvl="1" indent="-182880" algn="l">
              <a:lnSpc>
                <a:spcPts val="2379"/>
              </a:lnSpc>
              <a:buFont typeface="Arial"/>
              <a:buChar char="•"/>
            </a:pPr>
            <a:r>
              <a:rPr lang="en-US" sz="1650" b="1">
                <a:solidFill>
                  <a:srgbClr val="FFFFFF"/>
                </a:solidFill>
                <a:latin typeface="Calibri"/>
                <a:ea typeface="Calibri"/>
                <a:cs typeface="Calibri"/>
              </a:rPr>
              <a:t>Assume positive intent in all interactions to foster a positive atmosphere.</a:t>
            </a:r>
          </a:p>
          <a:p>
            <a:pPr algn="l">
              <a:lnSpc>
                <a:spcPts val="2379"/>
              </a:lnSpc>
            </a:pPr>
            <a:endParaRPr lang="en-US" sz="1650" b="1">
              <a:solidFill>
                <a:srgbClr val="FFFFFF"/>
              </a:solidFill>
              <a:latin typeface="Calibri"/>
              <a:ea typeface="Calibri"/>
              <a:cs typeface="Calibri"/>
            </a:endParaRPr>
          </a:p>
          <a:p>
            <a:pPr algn="l">
              <a:lnSpc>
                <a:spcPts val="2379"/>
              </a:lnSpc>
            </a:pPr>
            <a:r>
              <a:rPr lang="en-US" sz="1650" b="1" u="sng">
                <a:solidFill>
                  <a:srgbClr val="FFFFFF"/>
                </a:solidFill>
                <a:latin typeface="Calibri"/>
                <a:ea typeface="Calibri"/>
                <a:cs typeface="Calibri"/>
              </a:rPr>
              <a:t>Confidentiality-</a:t>
            </a:r>
            <a:r>
              <a:rPr lang="en-US" sz="1650" b="1">
                <a:solidFill>
                  <a:srgbClr val="FFFFFF"/>
                </a:solidFill>
                <a:latin typeface="Calibri"/>
                <a:ea typeface="Calibri"/>
                <a:cs typeface="Calibri"/>
              </a:rPr>
              <a:t> Please be respectful and discrete with the personal stories being shared. This is a safe space to grow and learn.</a:t>
            </a:r>
          </a:p>
          <a:p>
            <a:pPr algn="l">
              <a:lnSpc>
                <a:spcPts val="1960"/>
              </a:lnSpc>
              <a:spcBef>
                <a:spcPct val="0"/>
              </a:spcBef>
            </a:pPr>
            <a:endParaRPr lang="en-US" sz="1699">
              <a:solidFill>
                <a:srgbClr val="FFFFFF"/>
              </a:solidFill>
              <a:latin typeface="Calibri (MS)"/>
            </a:endParaRPr>
          </a:p>
        </p:txBody>
      </p:sp>
    </p:spTree>
    <p:extLst>
      <p:ext uri="{BB962C8B-B14F-4D97-AF65-F5344CB8AC3E}">
        <p14:creationId xmlns:p14="http://schemas.microsoft.com/office/powerpoint/2010/main" val="14993546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6440542" y="2717321"/>
            <a:ext cx="3023521" cy="1125701"/>
            <a:chOff x="0" y="0"/>
            <a:chExt cx="4031361" cy="1500935"/>
          </a:xfrm>
        </p:grpSpPr>
        <p:sp>
          <p:nvSpPr>
            <p:cNvPr id="3" name="Freeform 3"/>
            <p:cNvSpPr/>
            <p:nvPr/>
          </p:nvSpPr>
          <p:spPr>
            <a:xfrm>
              <a:off x="37241" y="0"/>
              <a:ext cx="3994120" cy="1500935"/>
            </a:xfrm>
            <a:custGeom>
              <a:avLst/>
              <a:gdLst/>
              <a:ahLst/>
              <a:cxnLst/>
              <a:rect l="l" t="t" r="r" b="b"/>
              <a:pathLst>
                <a:path w="3994120" h="1500935">
                  <a:moveTo>
                    <a:pt x="0" y="0"/>
                  </a:moveTo>
                  <a:lnTo>
                    <a:pt x="3994120" y="0"/>
                  </a:lnTo>
                  <a:lnTo>
                    <a:pt x="3994120" y="1500935"/>
                  </a:lnTo>
                  <a:lnTo>
                    <a:pt x="0" y="150093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1310937"/>
              <a:ext cx="3977479" cy="67949"/>
            </a:xfrm>
            <a:custGeom>
              <a:avLst/>
              <a:gdLst/>
              <a:ahLst/>
              <a:cxnLst/>
              <a:rect l="l" t="t" r="r" b="b"/>
              <a:pathLst>
                <a:path w="3977479" h="67949">
                  <a:moveTo>
                    <a:pt x="0" y="0"/>
                  </a:moveTo>
                  <a:lnTo>
                    <a:pt x="3977479" y="0"/>
                  </a:lnTo>
                  <a:lnTo>
                    <a:pt x="3977479" y="67948"/>
                  </a:lnTo>
                  <a:lnTo>
                    <a:pt x="0" y="679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677178" y="6690600"/>
            <a:ext cx="2194560" cy="219456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A32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7001948" y="-1360066"/>
            <a:ext cx="2194560" cy="219456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A32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a:off x="486295" y="912548"/>
            <a:ext cx="2456947" cy="3421937"/>
          </a:xfrm>
          <a:custGeom>
            <a:avLst/>
            <a:gdLst/>
            <a:ahLst/>
            <a:cxnLst/>
            <a:rect l="l" t="t" r="r" b="b"/>
            <a:pathLst>
              <a:path w="2456947" h="3421937">
                <a:moveTo>
                  <a:pt x="0" y="0"/>
                </a:moveTo>
                <a:lnTo>
                  <a:pt x="2456948" y="0"/>
                </a:lnTo>
                <a:lnTo>
                  <a:pt x="2456948" y="3421937"/>
                </a:lnTo>
                <a:lnTo>
                  <a:pt x="0" y="3421937"/>
                </a:lnTo>
                <a:lnTo>
                  <a:pt x="0" y="0"/>
                </a:lnTo>
                <a:close/>
              </a:path>
            </a:pathLst>
          </a:custGeom>
          <a:blipFill>
            <a:blip r:embed="rId6">
              <a:extLst>
                <a:ext uri="{28A0092B-C50C-407E-A947-70E740481C1C}">
                  <a14:useLocalDpi xmlns:a14="http://schemas.microsoft.com/office/drawing/2010/main" val="0"/>
                </a:ext>
              </a:extLst>
            </a:blip>
            <a:stretch>
              <a:fillRect l="-3335" r="3335"/>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3185506" y="912548"/>
            <a:ext cx="2436278" cy="3540857"/>
          </a:xfrm>
          <a:custGeom>
            <a:avLst/>
            <a:gdLst/>
            <a:ahLst/>
            <a:cxnLst/>
            <a:rect l="l" t="t" r="r" b="b"/>
            <a:pathLst>
              <a:path w="2436278" h="3540857">
                <a:moveTo>
                  <a:pt x="0" y="0"/>
                </a:moveTo>
                <a:lnTo>
                  <a:pt x="2436278" y="0"/>
                </a:lnTo>
                <a:lnTo>
                  <a:pt x="2436278" y="3540857"/>
                </a:lnTo>
                <a:lnTo>
                  <a:pt x="0" y="3540857"/>
                </a:lnTo>
                <a:lnTo>
                  <a:pt x="0" y="0"/>
                </a:lnTo>
                <a:close/>
              </a:path>
            </a:pathLst>
          </a:custGeom>
          <a:blipFill>
            <a:blip r:embed="rId7">
              <a:extLst>
                <a:ext uri="{28A0092B-C50C-407E-A947-70E740481C1C}">
                  <a14:useLocalDpi xmlns:a14="http://schemas.microsoft.com/office/drawing/2010/main" val="0"/>
                </a:ext>
              </a:extLst>
            </a:blip>
            <a:stretch>
              <a:fillRect l="-5564" t="-430" r="5564" b="430"/>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706688" y="3095202"/>
            <a:ext cx="2572438" cy="3540857"/>
          </a:xfrm>
          <a:custGeom>
            <a:avLst/>
            <a:gdLst/>
            <a:ahLst/>
            <a:cxnLst/>
            <a:rect l="l" t="t" r="r" b="b"/>
            <a:pathLst>
              <a:path w="2572438" h="3540857">
                <a:moveTo>
                  <a:pt x="0" y="0"/>
                </a:moveTo>
                <a:lnTo>
                  <a:pt x="2572438" y="0"/>
                </a:lnTo>
                <a:lnTo>
                  <a:pt x="2572438" y="3540856"/>
                </a:lnTo>
                <a:lnTo>
                  <a:pt x="0" y="3540856"/>
                </a:lnTo>
                <a:lnTo>
                  <a:pt x="0" y="0"/>
                </a:lnTo>
                <a:close/>
              </a:path>
            </a:pathLst>
          </a:custGeom>
          <a:blipFill>
            <a:blip r:embed="rId8">
              <a:extLst>
                <a:ext uri="{28A0092B-C50C-407E-A947-70E740481C1C}">
                  <a14:useLocalDpi xmlns:a14="http://schemas.microsoft.com/office/drawing/2010/main" val="0"/>
                </a:ext>
              </a:extLst>
            </a:blip>
            <a:stretch>
              <a:fillRect/>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3544723" y="3095202"/>
            <a:ext cx="2569074" cy="3540857"/>
          </a:xfrm>
          <a:custGeom>
            <a:avLst/>
            <a:gdLst/>
            <a:ahLst/>
            <a:cxnLst/>
            <a:rect l="l" t="t" r="r" b="b"/>
            <a:pathLst>
              <a:path w="2569074" h="3540857">
                <a:moveTo>
                  <a:pt x="0" y="0"/>
                </a:moveTo>
                <a:lnTo>
                  <a:pt x="2569074" y="0"/>
                </a:lnTo>
                <a:lnTo>
                  <a:pt x="2569074" y="3540856"/>
                </a:lnTo>
                <a:lnTo>
                  <a:pt x="0" y="3540856"/>
                </a:lnTo>
                <a:lnTo>
                  <a:pt x="0" y="0"/>
                </a:lnTo>
                <a:close/>
              </a:path>
            </a:pathLst>
          </a:custGeom>
          <a:blipFill>
            <a:blip r:embed="rId9">
              <a:extLst>
                <a:ext uri="{28A0092B-C50C-407E-A947-70E740481C1C}">
                  <a14:useLocalDpi xmlns:a14="http://schemas.microsoft.com/office/drawing/2010/main" val="0"/>
                </a:ext>
              </a:extLst>
            </a:blip>
            <a:stretch>
              <a:fillRect l="-2736" r="2736"/>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6379393" y="4095350"/>
            <a:ext cx="3104806" cy="564510"/>
          </a:xfrm>
          <a:custGeom>
            <a:avLst/>
            <a:gdLst/>
            <a:ahLst/>
            <a:cxnLst/>
            <a:rect l="l" t="t" r="r" b="b"/>
            <a:pathLst>
              <a:path w="3104806" h="564510">
                <a:moveTo>
                  <a:pt x="0" y="0"/>
                </a:moveTo>
                <a:lnTo>
                  <a:pt x="3104806" y="0"/>
                </a:lnTo>
                <a:lnTo>
                  <a:pt x="3104806" y="564510"/>
                </a:lnTo>
                <a:lnTo>
                  <a:pt x="0" y="5645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6420405" y="5071399"/>
            <a:ext cx="3104806" cy="564510"/>
          </a:xfrm>
          <a:custGeom>
            <a:avLst/>
            <a:gdLst/>
            <a:ahLst/>
            <a:cxnLst/>
            <a:rect l="l" t="t" r="r" b="b"/>
            <a:pathLst>
              <a:path w="3104806" h="564510">
                <a:moveTo>
                  <a:pt x="0" y="0"/>
                </a:moveTo>
                <a:lnTo>
                  <a:pt x="3104806" y="0"/>
                </a:lnTo>
                <a:lnTo>
                  <a:pt x="3104806" y="564511"/>
                </a:lnTo>
                <a:lnTo>
                  <a:pt x="0" y="56451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7029332" y="4151844"/>
            <a:ext cx="1886951" cy="375323"/>
          </a:xfrm>
          <a:prstGeom prst="rect">
            <a:avLst/>
          </a:prstGeom>
        </p:spPr>
        <p:txBody>
          <a:bodyPr lIns="0" tIns="0" rIns="0" bIns="0" rtlCol="0" anchor="t">
            <a:spAutoFit/>
          </a:bodyPr>
          <a:lstStyle/>
          <a:p>
            <a:pPr marL="0" marR="0" lvl="0" indent="0" algn="ctr" defTabSz="914400" rtl="0" eaLnBrk="1" fontAlgn="auto" latinLnBrk="0" hangingPunct="1">
              <a:lnSpc>
                <a:spcPts val="2824"/>
              </a:lnSpc>
              <a:spcBef>
                <a:spcPct val="0"/>
              </a:spcBef>
              <a:spcAft>
                <a:spcPts val="0"/>
              </a:spcAft>
              <a:buClrTx/>
              <a:buSzTx/>
              <a:buFontTx/>
              <a:buNone/>
              <a:tabLst/>
              <a:defRPr/>
            </a:pPr>
            <a:r>
              <a:rPr kumimoji="0" lang="en-US" sz="2017" b="1" i="0" u="none" strike="noStrike" kern="1200" cap="none" spc="0" normalizeH="0" baseline="0" noProof="0">
                <a:ln>
                  <a:noFill/>
                </a:ln>
                <a:solidFill>
                  <a:srgbClr val="5A3282"/>
                </a:solidFill>
                <a:effectLst/>
                <a:uLnTx/>
                <a:uFillTx/>
                <a:latin typeface="Calibri (MS) Bold"/>
                <a:ea typeface="Calibri (MS) Bold"/>
                <a:cs typeface="Calibri (MS) Bold"/>
                <a:sym typeface="Calibri (MS) Bold"/>
              </a:rPr>
              <a:t>Parent Workbook</a:t>
            </a:r>
          </a:p>
        </p:txBody>
      </p:sp>
      <p:sp>
        <p:nvSpPr>
          <p:cNvPr id="18" name="TextBox 18"/>
          <p:cNvSpPr txBox="1"/>
          <p:nvPr/>
        </p:nvSpPr>
        <p:spPr>
          <a:xfrm>
            <a:off x="7536856" y="5127893"/>
            <a:ext cx="871904" cy="375323"/>
          </a:xfrm>
          <a:prstGeom prst="rect">
            <a:avLst/>
          </a:prstGeom>
        </p:spPr>
        <p:txBody>
          <a:bodyPr lIns="0" tIns="0" rIns="0" bIns="0" rtlCol="0" anchor="t">
            <a:spAutoFit/>
          </a:bodyPr>
          <a:lstStyle/>
          <a:p>
            <a:pPr marL="0" marR="0" lvl="0" indent="0" algn="ctr" defTabSz="914400" rtl="0" eaLnBrk="1" fontAlgn="auto" latinLnBrk="0" hangingPunct="1">
              <a:lnSpc>
                <a:spcPts val="2824"/>
              </a:lnSpc>
              <a:spcBef>
                <a:spcPct val="0"/>
              </a:spcBef>
              <a:spcAft>
                <a:spcPts val="0"/>
              </a:spcAft>
              <a:buClrTx/>
              <a:buSzTx/>
              <a:buFontTx/>
              <a:buNone/>
              <a:tabLst/>
              <a:defRPr/>
            </a:pPr>
            <a:r>
              <a:rPr kumimoji="0" lang="en-US" sz="2017" b="1" i="0" u="none" strike="noStrike" kern="1200" cap="none" spc="0" normalizeH="0" baseline="0" noProof="0">
                <a:ln>
                  <a:noFill/>
                </a:ln>
                <a:solidFill>
                  <a:srgbClr val="5A3282"/>
                </a:solidFill>
                <a:effectLst/>
                <a:uLnTx/>
                <a:uFillTx/>
                <a:latin typeface="Calibri (MS) Bold"/>
                <a:ea typeface="Calibri (MS) Bold"/>
                <a:cs typeface="Calibri (MS) Bold"/>
                <a:sym typeface="Calibri (MS) Bold"/>
              </a:rPr>
              <a:t>Syllabus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4DBD0643-0C21-BBB1-F982-041E95BFDC6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C0BDBA8-922D-90AB-FA4A-FCDB9621DCE3}"/>
              </a:ext>
            </a:extLst>
          </p:cNvPr>
          <p:cNvSpPr/>
          <p:nvPr/>
        </p:nvSpPr>
        <p:spPr>
          <a:xfrm>
            <a:off x="-65158" y="2523992"/>
            <a:ext cx="9818758" cy="3132129"/>
          </a:xfrm>
          <a:custGeom>
            <a:avLst/>
            <a:gdLst/>
            <a:ahLst/>
            <a:cxnLst/>
            <a:rect l="l" t="t" r="r" b="b"/>
            <a:pathLst>
              <a:path w="9818758" h="3132129">
                <a:moveTo>
                  <a:pt x="0" y="0"/>
                </a:moveTo>
                <a:lnTo>
                  <a:pt x="9818758" y="0"/>
                </a:lnTo>
                <a:lnTo>
                  <a:pt x="9818758" y="3132129"/>
                </a:lnTo>
                <a:lnTo>
                  <a:pt x="0" y="313212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EF45F69A-3411-0E26-FDA8-C3DD20943CAC}"/>
              </a:ext>
            </a:extLst>
          </p:cNvPr>
          <p:cNvSpPr/>
          <p:nvPr/>
        </p:nvSpPr>
        <p:spPr>
          <a:xfrm>
            <a:off x="126043" y="1608322"/>
            <a:ext cx="9627557" cy="156448"/>
          </a:xfrm>
          <a:custGeom>
            <a:avLst/>
            <a:gdLst/>
            <a:ahLst/>
            <a:cxnLst/>
            <a:rect l="l" t="t" r="r" b="b"/>
            <a:pathLst>
              <a:path w="9627557" h="156448">
                <a:moveTo>
                  <a:pt x="0" y="0"/>
                </a:moveTo>
                <a:lnTo>
                  <a:pt x="9627557" y="0"/>
                </a:lnTo>
                <a:lnTo>
                  <a:pt x="9627557" y="156448"/>
                </a:lnTo>
                <a:lnTo>
                  <a:pt x="0" y="1564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BF101A61-E6DC-99C2-FEED-4C1722AE3190}"/>
              </a:ext>
            </a:extLst>
          </p:cNvPr>
          <p:cNvSpPr txBox="1"/>
          <p:nvPr/>
        </p:nvSpPr>
        <p:spPr>
          <a:xfrm>
            <a:off x="3190503" y="531495"/>
            <a:ext cx="3372594" cy="958852"/>
          </a:xfrm>
          <a:prstGeom prst="rect">
            <a:avLst/>
          </a:prstGeom>
        </p:spPr>
        <p:txBody>
          <a:bodyPr lIns="0" tIns="0" rIns="0" bIns="0" rtlCol="0" anchor="t">
            <a:spAutoFit/>
          </a:bodyPr>
          <a:lstStyle/>
          <a:p>
            <a:pPr marL="0" marR="0" lvl="0" indent="0" algn="ctr" defTabSz="914400" rtl="0" eaLnBrk="1" fontAlgn="auto" latinLnBrk="0" hangingPunct="1">
              <a:lnSpc>
                <a:spcPts val="6999"/>
              </a:lnSpc>
              <a:spcBef>
                <a:spcPct val="0"/>
              </a:spcBef>
              <a:spcAft>
                <a:spcPts val="0"/>
              </a:spcAft>
              <a:buClrTx/>
              <a:buSzTx/>
              <a:buFontTx/>
              <a:buNone/>
              <a:tabLst/>
              <a:defRPr/>
            </a:pPr>
            <a:r>
              <a:rPr kumimoji="0" lang="en-US" sz="4999" b="1" i="0" u="none" strike="noStrike" kern="1200" cap="none" spc="0" normalizeH="0" baseline="0" noProof="0">
                <a:ln>
                  <a:noFill/>
                </a:ln>
                <a:solidFill>
                  <a:srgbClr val="E64824"/>
                </a:solidFill>
                <a:effectLst/>
                <a:uLnTx/>
                <a:uFillTx/>
                <a:latin typeface="Calibri (MS) Bold"/>
                <a:ea typeface="Calibri (MS) Bold"/>
                <a:cs typeface="Calibri (MS) Bold"/>
                <a:sym typeface="Calibri (MS) Bold"/>
              </a:rPr>
              <a:t>Expectations</a:t>
            </a:r>
          </a:p>
        </p:txBody>
      </p:sp>
    </p:spTree>
    <p:extLst>
      <p:ext uri="{BB962C8B-B14F-4D97-AF65-F5344CB8AC3E}">
        <p14:creationId xmlns:p14="http://schemas.microsoft.com/office/powerpoint/2010/main" val="16880453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CFDFC"/>
        </a:solidFill>
        <a:effectLst/>
      </p:bgPr>
    </p:bg>
    <p:spTree>
      <p:nvGrpSpPr>
        <p:cNvPr id="1" name=""/>
        <p:cNvGrpSpPr/>
        <p:nvPr/>
      </p:nvGrpSpPr>
      <p:grpSpPr>
        <a:xfrm>
          <a:off x="0" y="0"/>
          <a:ext cx="0" cy="0"/>
          <a:chOff x="0" y="0"/>
          <a:chExt cx="0" cy="0"/>
        </a:xfrm>
      </p:grpSpPr>
      <p:sp>
        <p:nvSpPr>
          <p:cNvPr id="2" name="Freeform 2"/>
          <p:cNvSpPr/>
          <p:nvPr/>
        </p:nvSpPr>
        <p:spPr>
          <a:xfrm>
            <a:off x="4753185" y="3124008"/>
            <a:ext cx="1478221" cy="415750"/>
          </a:xfrm>
          <a:custGeom>
            <a:avLst/>
            <a:gdLst/>
            <a:ahLst/>
            <a:cxnLst/>
            <a:rect l="l" t="t" r="r" b="b"/>
            <a:pathLst>
              <a:path w="1478221" h="415750">
                <a:moveTo>
                  <a:pt x="0" y="0"/>
                </a:moveTo>
                <a:lnTo>
                  <a:pt x="1478221" y="0"/>
                </a:lnTo>
                <a:lnTo>
                  <a:pt x="1478221" y="415749"/>
                </a:lnTo>
                <a:lnTo>
                  <a:pt x="0" y="4157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4014075" y="3331882"/>
            <a:ext cx="1478221" cy="415750"/>
          </a:xfrm>
          <a:custGeom>
            <a:avLst/>
            <a:gdLst/>
            <a:ahLst/>
            <a:cxnLst/>
            <a:rect l="l" t="t" r="r" b="b"/>
            <a:pathLst>
              <a:path w="1478221" h="415750">
                <a:moveTo>
                  <a:pt x="0" y="0"/>
                </a:moveTo>
                <a:lnTo>
                  <a:pt x="1478220" y="0"/>
                </a:lnTo>
                <a:lnTo>
                  <a:pt x="1478220" y="415750"/>
                </a:lnTo>
                <a:lnTo>
                  <a:pt x="0" y="4157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27240" y="2032581"/>
            <a:ext cx="5462600" cy="5174500"/>
          </a:xfrm>
          <a:custGeom>
            <a:avLst/>
            <a:gdLst/>
            <a:ahLst/>
            <a:cxnLst/>
            <a:rect l="l" t="t" r="r" b="b"/>
            <a:pathLst>
              <a:path w="5462600" h="5174500">
                <a:moveTo>
                  <a:pt x="0" y="0"/>
                </a:moveTo>
                <a:lnTo>
                  <a:pt x="5462600" y="0"/>
                </a:lnTo>
                <a:lnTo>
                  <a:pt x="5462600" y="5174501"/>
                </a:lnTo>
                <a:lnTo>
                  <a:pt x="0" y="5174501"/>
                </a:lnTo>
                <a:lnTo>
                  <a:pt x="0" y="0"/>
                </a:lnTo>
                <a:close/>
              </a:path>
            </a:pathLst>
          </a:custGeom>
          <a:blipFill>
            <a:blip r:embed="rId5"/>
            <a:stretch>
              <a:fillRect/>
            </a:stretch>
          </a:blipFill>
          <a:ln w="38100" cap="sq">
            <a:solidFill>
              <a:srgbClr val="629B45"/>
            </a:solidFill>
            <a:prstDash val="solid"/>
            <a:miter/>
          </a:ln>
        </p:spPr>
        <p:txBody>
          <a:bodyPr/>
          <a:lstStyle/>
          <a:p>
            <a:endParaRPr lang="en-US"/>
          </a:p>
        </p:txBody>
      </p:sp>
      <p:sp>
        <p:nvSpPr>
          <p:cNvPr id="5" name="Freeform 5"/>
          <p:cNvSpPr/>
          <p:nvPr/>
        </p:nvSpPr>
        <p:spPr>
          <a:xfrm>
            <a:off x="4640180" y="2847651"/>
            <a:ext cx="1762145" cy="2409599"/>
          </a:xfrm>
          <a:custGeom>
            <a:avLst/>
            <a:gdLst/>
            <a:ahLst/>
            <a:cxnLst/>
            <a:rect l="l" t="t" r="r" b="b"/>
            <a:pathLst>
              <a:path w="1762145" h="2409599">
                <a:moveTo>
                  <a:pt x="0" y="0"/>
                </a:moveTo>
                <a:lnTo>
                  <a:pt x="1762144" y="0"/>
                </a:lnTo>
                <a:lnTo>
                  <a:pt x="1762144" y="2409599"/>
                </a:lnTo>
                <a:lnTo>
                  <a:pt x="0" y="2409599"/>
                </a:lnTo>
                <a:lnTo>
                  <a:pt x="0" y="0"/>
                </a:lnTo>
                <a:close/>
              </a:path>
            </a:pathLst>
          </a:custGeom>
          <a:blipFill>
            <a:blip r:embed="rId6"/>
            <a:stretch>
              <a:fillRect/>
            </a:stretch>
          </a:blipFill>
        </p:spPr>
        <p:txBody>
          <a:bodyPr/>
          <a:lstStyle/>
          <a:p>
            <a:endParaRPr lang="en-US"/>
          </a:p>
        </p:txBody>
      </p:sp>
      <p:sp>
        <p:nvSpPr>
          <p:cNvPr id="6" name="Freeform 6"/>
          <p:cNvSpPr/>
          <p:nvPr/>
        </p:nvSpPr>
        <p:spPr>
          <a:xfrm rot="2700000">
            <a:off x="5496218" y="2055323"/>
            <a:ext cx="349145" cy="802632"/>
          </a:xfrm>
          <a:custGeom>
            <a:avLst/>
            <a:gdLst/>
            <a:ahLst/>
            <a:cxnLst/>
            <a:rect l="l" t="t" r="r" b="b"/>
            <a:pathLst>
              <a:path w="349145" h="802632">
                <a:moveTo>
                  <a:pt x="0" y="0"/>
                </a:moveTo>
                <a:lnTo>
                  <a:pt x="349145" y="0"/>
                </a:lnTo>
                <a:lnTo>
                  <a:pt x="349145" y="802633"/>
                </a:lnTo>
                <a:lnTo>
                  <a:pt x="0" y="8026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4640180" y="3437886"/>
            <a:ext cx="1598822" cy="449669"/>
          </a:xfrm>
          <a:custGeom>
            <a:avLst/>
            <a:gdLst/>
            <a:ahLst/>
            <a:cxnLst/>
            <a:rect l="l" t="t" r="r" b="b"/>
            <a:pathLst>
              <a:path w="1598822" h="449669">
                <a:moveTo>
                  <a:pt x="0" y="0"/>
                </a:moveTo>
                <a:lnTo>
                  <a:pt x="1598822" y="0"/>
                </a:lnTo>
                <a:lnTo>
                  <a:pt x="1598822" y="449669"/>
                </a:lnTo>
                <a:lnTo>
                  <a:pt x="0" y="4496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6978061" y="2971801"/>
            <a:ext cx="2650681" cy="3581400"/>
          </a:xfrm>
          <a:prstGeom prst="roundRect">
            <a:avLst/>
          </a:prstGeom>
          <a:blipFill>
            <a:blip r:embed="rId9"/>
            <a:stretch>
              <a:fillRect t="171" r="-2098" b="-2989"/>
            </a:stretch>
          </a:blipFill>
          <a:ln w="104775" cap="sq">
            <a:solidFill>
              <a:srgbClr val="629B45"/>
            </a:solidFill>
            <a:prstDash val="solid"/>
            <a:miter/>
          </a:ln>
          <a:scene3d>
            <a:camera prst="orthographicFront"/>
            <a:lightRig rig="threePt" dir="t"/>
          </a:scene3d>
          <a:sp3d>
            <a:bevelT w="165100" prst="coolSlant"/>
          </a:sp3d>
        </p:spPr>
        <p:txBody>
          <a:bodyPr/>
          <a:lstStyle/>
          <a:p>
            <a:endParaRPr lang="en-US"/>
          </a:p>
        </p:txBody>
      </p:sp>
      <p:sp>
        <p:nvSpPr>
          <p:cNvPr id="9" name="Freeform 9"/>
          <p:cNvSpPr/>
          <p:nvPr/>
        </p:nvSpPr>
        <p:spPr>
          <a:xfrm flipH="1">
            <a:off x="6601270" y="4671804"/>
            <a:ext cx="509338" cy="1170891"/>
          </a:xfrm>
          <a:custGeom>
            <a:avLst/>
            <a:gdLst/>
            <a:ahLst/>
            <a:cxnLst/>
            <a:rect l="l" t="t" r="r" b="b"/>
            <a:pathLst>
              <a:path w="509338" h="1170891">
                <a:moveTo>
                  <a:pt x="509338" y="0"/>
                </a:moveTo>
                <a:lnTo>
                  <a:pt x="0" y="0"/>
                </a:lnTo>
                <a:lnTo>
                  <a:pt x="0" y="1170892"/>
                </a:lnTo>
                <a:lnTo>
                  <a:pt x="509338" y="1170892"/>
                </a:lnTo>
                <a:lnTo>
                  <a:pt x="509338"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1150472" y="427141"/>
            <a:ext cx="7452655" cy="1362131"/>
          </a:xfrm>
          <a:prstGeom prst="rect">
            <a:avLst/>
          </a:prstGeom>
        </p:spPr>
        <p:txBody>
          <a:bodyPr lIns="0" tIns="0" rIns="0" bIns="0" rtlCol="0" anchor="t">
            <a:spAutoFit/>
          </a:bodyPr>
          <a:lstStyle/>
          <a:p>
            <a:pPr algn="ctr">
              <a:lnSpc>
                <a:spcPts val="9823"/>
              </a:lnSpc>
            </a:pPr>
            <a:r>
              <a:rPr lang="en-US" sz="10915">
                <a:solidFill>
                  <a:srgbClr val="669D4A"/>
                </a:solidFill>
                <a:latin typeface="Studly"/>
                <a:ea typeface="Studly"/>
                <a:cs typeface="Studly"/>
                <a:sym typeface="Studly"/>
              </a:rPr>
              <a:t>REGISTER</a:t>
            </a:r>
          </a:p>
        </p:txBody>
      </p:sp>
      <p:sp>
        <p:nvSpPr>
          <p:cNvPr id="11" name="Freeform 11"/>
          <p:cNvSpPr/>
          <p:nvPr/>
        </p:nvSpPr>
        <p:spPr>
          <a:xfrm rot="-191465" flipH="1">
            <a:off x="1910416" y="1519729"/>
            <a:ext cx="6137255" cy="626511"/>
          </a:xfrm>
          <a:custGeom>
            <a:avLst/>
            <a:gdLst/>
            <a:ahLst/>
            <a:cxnLst/>
            <a:rect l="l" t="t" r="r" b="b"/>
            <a:pathLst>
              <a:path w="6137255" h="626511">
                <a:moveTo>
                  <a:pt x="6137255" y="0"/>
                </a:moveTo>
                <a:lnTo>
                  <a:pt x="0" y="0"/>
                </a:lnTo>
                <a:lnTo>
                  <a:pt x="0" y="626511"/>
                </a:lnTo>
                <a:lnTo>
                  <a:pt x="6137255" y="626511"/>
                </a:lnTo>
                <a:lnTo>
                  <a:pt x="6137255"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32046893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68C38-B156-54A4-EE80-481BB8E450D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BAFC405A-9E5A-D08B-3243-4D9543A01682}"/>
              </a:ext>
            </a:extLst>
          </p:cNvPr>
          <p:cNvPicPr>
            <a:picLocks noChangeAspect="1"/>
          </p:cNvPicPr>
          <p:nvPr/>
        </p:nvPicPr>
        <p:blipFill>
          <a:blip r:embed="rId3">
            <a:extLst>
              <a:ext uri="{28A0092B-C50C-407E-A947-70E740481C1C}">
                <a14:useLocalDpi xmlns:a14="http://schemas.microsoft.com/office/drawing/2010/main" val="0"/>
              </a:ext>
            </a:extLst>
          </a:blip>
          <a:srcRect t="1566" b="1566"/>
          <a:stretch/>
        </p:blipFill>
        <p:spPr>
          <a:xfrm>
            <a:off x="25196" y="2618572"/>
            <a:ext cx="6383112" cy="1616049"/>
          </a:xfrm>
          <a:prstGeom prst="rect">
            <a:avLst/>
          </a:prstGeom>
        </p:spPr>
      </p:pic>
      <p:sp>
        <p:nvSpPr>
          <p:cNvPr id="5" name="TextBox 4">
            <a:extLst>
              <a:ext uri="{FF2B5EF4-FFF2-40B4-BE49-F238E27FC236}">
                <a16:creationId xmlns:a16="http://schemas.microsoft.com/office/drawing/2014/main" id="{BE4A5BF9-5C82-3743-A824-2C2A3355403C}"/>
              </a:ext>
            </a:extLst>
          </p:cNvPr>
          <p:cNvSpPr txBox="1"/>
          <p:nvPr/>
        </p:nvSpPr>
        <p:spPr>
          <a:xfrm>
            <a:off x="476794" y="219467"/>
            <a:ext cx="8834846" cy="1198615"/>
          </a:xfrm>
          <a:prstGeom prst="rect">
            <a:avLst/>
          </a:prstGeom>
          <a:ln>
            <a:noFill/>
          </a:ln>
        </p:spPr>
        <p:txBody>
          <a:bodyPr vert="horz" lIns="91440" tIns="45720" rIns="91440" bIns="45720" rtlCol="0" anchor="b">
            <a:normAutofit fontScale="92500" lnSpcReduction="10000"/>
          </a:bodyPr>
          <a:lstStyle/>
          <a:p>
            <a:pPr marL="0" marR="0" lvl="0" indent="-228600" algn="ctr" defTabSz="914400" rtl="0" eaLnBrk="1" fontAlgn="auto" latinLnBrk="0" hangingPunct="1">
              <a:lnSpc>
                <a:spcPct val="90000"/>
              </a:lnSpc>
              <a:spcBef>
                <a:spcPct val="0"/>
              </a:spcBef>
              <a:spcAft>
                <a:spcPts val="600"/>
              </a:spcAft>
              <a:buClrTx/>
              <a:buSzTx/>
              <a:buFontTx/>
              <a:buNone/>
              <a:tabLst/>
              <a:defRPr/>
            </a:pPr>
            <a:r>
              <a:rPr kumimoji="0" lang="en-US" sz="5600" b="0" i="0" u="none" strike="noStrike" kern="1200" cap="none" spc="0" normalizeH="0" baseline="0" noProof="0">
                <a:ln>
                  <a:noFill/>
                </a:ln>
                <a:solidFill>
                  <a:prstClr val="black"/>
                </a:solidFill>
                <a:effectLst/>
                <a:uLnTx/>
                <a:uFillTx/>
                <a:latin typeface="Calibri"/>
                <a:ea typeface="Calibri" panose="020F0502020204030204" pitchFamily="34" charset="0"/>
                <a:cs typeface="Calibri" panose="020F0502020204030204" pitchFamily="34" charset="0"/>
              </a:rPr>
              <a:t>Homework</a:t>
            </a:r>
            <a:r>
              <a:rPr kumimoji="0" lang="en-US" sz="5600" b="1" i="0" u="none" strike="noStrike" kern="1200" cap="none" spc="0" normalizeH="0" baseline="0" noProof="0">
                <a:ln>
                  <a:noFill/>
                </a:ln>
                <a:solidFill>
                  <a:prstClr val="black"/>
                </a:solidFill>
                <a:effectLst/>
                <a:uLnTx/>
                <a:uFillTx/>
                <a:latin typeface="Calibri"/>
                <a:ea typeface="Calibri" panose="020F0502020204030204" pitchFamily="34" charset="0"/>
                <a:cs typeface="Calibri" panose="020F0502020204030204" pitchFamily="34" charset="0"/>
              </a:rPr>
              <a:t> </a:t>
            </a:r>
          </a:p>
          <a:p>
            <a:pPr marL="0" marR="0" lvl="0" indent="-228600" algn="ctr" defTabSz="914400" rtl="0" eaLnBrk="1" fontAlgn="auto" latinLnBrk="0" hangingPunct="1">
              <a:lnSpc>
                <a:spcPct val="120000"/>
              </a:lnSpc>
              <a:spcBef>
                <a:spcPct val="0"/>
              </a:spcBef>
              <a:spcAft>
                <a:spcPts val="600"/>
              </a:spcAft>
              <a:buClrTx/>
              <a:buSzTx/>
              <a:buFontTx/>
              <a:buNone/>
              <a:tabLst/>
              <a:defRPr/>
            </a:pPr>
            <a:r>
              <a:rPr kumimoji="0" lang="en-US" sz="2000" b="1" i="1" u="sng" strike="noStrike" kern="1200" cap="none" spc="0" normalizeH="0" baseline="0" noProof="0">
                <a:ln>
                  <a:noFill/>
                </a:ln>
                <a:solidFill>
                  <a:prstClr val="black"/>
                </a:solidFill>
                <a:effectLst/>
                <a:uLnTx/>
                <a:uFillTx/>
                <a:latin typeface="Calibri"/>
                <a:ea typeface="Calibri"/>
                <a:cs typeface="Calibri"/>
              </a:rPr>
              <a:t>Complete the Introduction, Session 1: Coordinated, and Session 2: Cooperative</a:t>
            </a:r>
          </a:p>
        </p:txBody>
      </p:sp>
      <p:sp>
        <p:nvSpPr>
          <p:cNvPr id="8" name="Freeform 6">
            <a:extLst>
              <a:ext uri="{FF2B5EF4-FFF2-40B4-BE49-F238E27FC236}">
                <a16:creationId xmlns:a16="http://schemas.microsoft.com/office/drawing/2014/main" id="{B466CE25-0F0D-0974-A7AA-7E26775C2964}"/>
              </a:ext>
            </a:extLst>
          </p:cNvPr>
          <p:cNvSpPr/>
          <p:nvPr/>
        </p:nvSpPr>
        <p:spPr>
          <a:xfrm>
            <a:off x="304800" y="6044237"/>
            <a:ext cx="5709420" cy="763377"/>
          </a:xfrm>
          <a:custGeom>
            <a:avLst/>
            <a:gdLst/>
            <a:ahLst/>
            <a:cxnLst/>
            <a:rect l="l" t="t" r="r" b="b"/>
            <a:pathLst>
              <a:path w="5709420" h="763377">
                <a:moveTo>
                  <a:pt x="0" y="0"/>
                </a:moveTo>
                <a:lnTo>
                  <a:pt x="5709420" y="0"/>
                </a:lnTo>
                <a:lnTo>
                  <a:pt x="5709420" y="763377"/>
                </a:lnTo>
                <a:lnTo>
                  <a:pt x="0" y="763377"/>
                </a:lnTo>
                <a:lnTo>
                  <a:pt x="0" y="0"/>
                </a:lnTo>
                <a:close/>
              </a:path>
            </a:pathLst>
          </a:custGeom>
          <a:blipFill>
            <a:blip r:embed="rId4"/>
            <a:stretch>
              <a:fillRect b="-884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362002E9-6319-A84F-D8D5-F16446DDD460}"/>
              </a:ext>
            </a:extLst>
          </p:cNvPr>
          <p:cNvSpPr txBox="1"/>
          <p:nvPr/>
        </p:nvSpPr>
        <p:spPr>
          <a:xfrm>
            <a:off x="6064909" y="2170376"/>
            <a:ext cx="3722081"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Complete workbook questions</a:t>
            </a:r>
          </a:p>
        </p:txBody>
      </p:sp>
      <p:sp>
        <p:nvSpPr>
          <p:cNvPr id="11" name="TextBox 10">
            <a:extLst>
              <a:ext uri="{FF2B5EF4-FFF2-40B4-BE49-F238E27FC236}">
                <a16:creationId xmlns:a16="http://schemas.microsoft.com/office/drawing/2014/main" id="{79CB6318-85EB-D3DA-83B2-5110CB50D476}"/>
              </a:ext>
            </a:extLst>
          </p:cNvPr>
          <p:cNvSpPr txBox="1"/>
          <p:nvPr/>
        </p:nvSpPr>
        <p:spPr>
          <a:xfrm>
            <a:off x="-2177" y="1992868"/>
            <a:ext cx="3409406" cy="369332"/>
          </a:xfrm>
          <a:prstGeom prst="rect">
            <a:avLst/>
          </a:prstGeom>
          <a:noFill/>
        </p:spPr>
        <p:txBody>
          <a:bodyPr wrap="square" rtlCol="0">
            <a:spAutoFit/>
          </a:bodyPr>
          <a:lstStyle/>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View online modules</a:t>
            </a:r>
          </a:p>
        </p:txBody>
      </p:sp>
      <p:pic>
        <p:nvPicPr>
          <p:cNvPr id="18" name="Picture 17">
            <a:extLst>
              <a:ext uri="{FF2B5EF4-FFF2-40B4-BE49-F238E27FC236}">
                <a16:creationId xmlns:a16="http://schemas.microsoft.com/office/drawing/2014/main" id="{E3D8CA01-B43A-30A9-EA45-AEB9ED4DC250}"/>
              </a:ext>
            </a:extLst>
          </p:cNvPr>
          <p:cNvPicPr>
            <a:picLocks noChangeAspect="1"/>
          </p:cNvPicPr>
          <p:nvPr/>
        </p:nvPicPr>
        <p:blipFill>
          <a:blip r:embed="rId5">
            <a:extLst>
              <a:ext uri="{28A0092B-C50C-407E-A947-70E740481C1C}">
                <a14:useLocalDpi xmlns:a14="http://schemas.microsoft.com/office/drawing/2010/main" val="0"/>
              </a:ext>
            </a:extLst>
          </a:blip>
          <a:srcRect l="-404" t="-83" r="4680" b="83"/>
          <a:stretch/>
        </p:blipFill>
        <p:spPr>
          <a:xfrm>
            <a:off x="6510313" y="2618572"/>
            <a:ext cx="2938487" cy="4065501"/>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
        <p:nvSpPr>
          <p:cNvPr id="10" name="Freeform 10">
            <a:extLst>
              <a:ext uri="{FF2B5EF4-FFF2-40B4-BE49-F238E27FC236}">
                <a16:creationId xmlns:a16="http://schemas.microsoft.com/office/drawing/2014/main" id="{5518987D-4761-CEC9-5AE0-FB4F49437961}"/>
              </a:ext>
            </a:extLst>
          </p:cNvPr>
          <p:cNvSpPr/>
          <p:nvPr/>
        </p:nvSpPr>
        <p:spPr>
          <a:xfrm rot="19023252" flipV="1">
            <a:off x="5599146" y="6152576"/>
            <a:ext cx="1319231" cy="341699"/>
          </a:xfrm>
          <a:custGeom>
            <a:avLst/>
            <a:gdLst/>
            <a:ahLst/>
            <a:cxnLst/>
            <a:rect l="l" t="t" r="r" b="b"/>
            <a:pathLst>
              <a:path w="2465939" h="336264">
                <a:moveTo>
                  <a:pt x="0" y="336265"/>
                </a:moveTo>
                <a:lnTo>
                  <a:pt x="2465939" y="336265"/>
                </a:lnTo>
                <a:lnTo>
                  <a:pt x="2465939" y="0"/>
                </a:lnTo>
                <a:lnTo>
                  <a:pt x="0" y="0"/>
                </a:lnTo>
                <a:lnTo>
                  <a:pt x="0" y="336265"/>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F6B1C760-CE3D-C1BD-CA67-1C3753655105}"/>
              </a:ext>
            </a:extLst>
          </p:cNvPr>
          <p:cNvSpPr/>
          <p:nvPr/>
        </p:nvSpPr>
        <p:spPr>
          <a:xfrm rot="18480202" flipV="1">
            <a:off x="5124143" y="5242544"/>
            <a:ext cx="2019309" cy="260287"/>
          </a:xfrm>
          <a:custGeom>
            <a:avLst/>
            <a:gdLst/>
            <a:ahLst/>
            <a:cxnLst/>
            <a:rect l="l" t="t" r="r" b="b"/>
            <a:pathLst>
              <a:path w="2465939" h="336264">
                <a:moveTo>
                  <a:pt x="0" y="336264"/>
                </a:moveTo>
                <a:lnTo>
                  <a:pt x="2465939" y="336264"/>
                </a:lnTo>
                <a:lnTo>
                  <a:pt x="2465939" y="0"/>
                </a:lnTo>
                <a:lnTo>
                  <a:pt x="0" y="0"/>
                </a:lnTo>
                <a:lnTo>
                  <a:pt x="0" y="336264"/>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val 12">
            <a:extLst>
              <a:ext uri="{FF2B5EF4-FFF2-40B4-BE49-F238E27FC236}">
                <a16:creationId xmlns:a16="http://schemas.microsoft.com/office/drawing/2014/main" id="{496AE9B1-61E9-081C-78CD-1E0D8932D521}"/>
              </a:ext>
            </a:extLst>
          </p:cNvPr>
          <p:cNvSpPr/>
          <p:nvPr/>
        </p:nvSpPr>
        <p:spPr>
          <a:xfrm>
            <a:off x="6326777" y="6436811"/>
            <a:ext cx="455023" cy="344137"/>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BF481F9A-657F-421A-3A29-9C0D209B58D2}"/>
              </a:ext>
            </a:extLst>
          </p:cNvPr>
          <p:cNvSpPr/>
          <p:nvPr/>
        </p:nvSpPr>
        <p:spPr>
          <a:xfrm>
            <a:off x="5644380" y="2802062"/>
            <a:ext cx="604020" cy="200828"/>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EE501103-B01E-B23B-DDD9-7D657474AA2F}"/>
              </a:ext>
            </a:extLst>
          </p:cNvPr>
          <p:cNvSpPr/>
          <p:nvPr/>
        </p:nvSpPr>
        <p:spPr>
          <a:xfrm>
            <a:off x="2020467" y="3747553"/>
            <a:ext cx="1644690" cy="487068"/>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14" descr="A black text on a white background&#10;&#10;AI-generated content may be incorrect.">
            <a:extLst>
              <a:ext uri="{FF2B5EF4-FFF2-40B4-BE49-F238E27FC236}">
                <a16:creationId xmlns:a16="http://schemas.microsoft.com/office/drawing/2014/main" id="{715873F3-F5C2-E93C-D283-AF638222EC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02183" y="3907770"/>
            <a:ext cx="1695687" cy="609685"/>
          </a:xfrm>
          <a:prstGeom prst="rect">
            <a:avLst/>
          </a:prstGeom>
        </p:spPr>
      </p:pic>
      <p:pic>
        <p:nvPicPr>
          <p:cNvPr id="19" name="Picture 18" descr="A black and white text&#10;&#10;AI-generated content may be incorrect.">
            <a:extLst>
              <a:ext uri="{FF2B5EF4-FFF2-40B4-BE49-F238E27FC236}">
                <a16:creationId xmlns:a16="http://schemas.microsoft.com/office/drawing/2014/main" id="{46B590C0-2FF8-A6E0-4DA0-2820D6825E8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47962" y="4423476"/>
            <a:ext cx="3277057" cy="571580"/>
          </a:xfrm>
          <a:prstGeom prst="rect">
            <a:avLst/>
          </a:prstGeom>
        </p:spPr>
      </p:pic>
      <p:pic>
        <p:nvPicPr>
          <p:cNvPr id="21" name="Picture 20" descr="A black text on a white background&#10;&#10;AI-generated content may be incorrect.">
            <a:extLst>
              <a:ext uri="{FF2B5EF4-FFF2-40B4-BE49-F238E27FC236}">
                <a16:creationId xmlns:a16="http://schemas.microsoft.com/office/drawing/2014/main" id="{C8023059-8BDE-7E8F-EE6F-14AB73BBE4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81200" y="4878478"/>
            <a:ext cx="3172268" cy="733527"/>
          </a:xfrm>
          <a:prstGeom prst="rect">
            <a:avLst/>
          </a:prstGeom>
        </p:spPr>
      </p:pic>
      <p:sp>
        <p:nvSpPr>
          <p:cNvPr id="22" name="Freeform 6">
            <a:extLst>
              <a:ext uri="{FF2B5EF4-FFF2-40B4-BE49-F238E27FC236}">
                <a16:creationId xmlns:a16="http://schemas.microsoft.com/office/drawing/2014/main" id="{6DFFD6EE-38D4-F0F4-B21A-C117254EFAC9}"/>
              </a:ext>
            </a:extLst>
          </p:cNvPr>
          <p:cNvSpPr/>
          <p:nvPr/>
        </p:nvSpPr>
        <p:spPr>
          <a:xfrm rot="9566418" flipH="1">
            <a:off x="1570955" y="3970639"/>
            <a:ext cx="548443" cy="435386"/>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11">
              <a:extLst>
                <a:ext uri="{96DAC541-7B7A-43D3-8B79-37D633B846F1}">
                  <asvg:svgBlip xmlns:asvg="http://schemas.microsoft.com/office/drawing/2016/SVG/main" r:embed="rId12"/>
                </a:ext>
              </a:extLst>
            </a:blip>
            <a:stretch>
              <a:fillRect l="3248" t="-1" b="-3297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302B8C9D-2C07-C1B1-281C-4F644B74784E}"/>
              </a:ext>
            </a:extLst>
          </p:cNvPr>
          <p:cNvSpPr/>
          <p:nvPr/>
        </p:nvSpPr>
        <p:spPr>
          <a:xfrm rot="10306353" flipH="1">
            <a:off x="1525301" y="4076298"/>
            <a:ext cx="515532" cy="769251"/>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6">
            <a:extLst>
              <a:ext uri="{FF2B5EF4-FFF2-40B4-BE49-F238E27FC236}">
                <a16:creationId xmlns:a16="http://schemas.microsoft.com/office/drawing/2014/main" id="{4DCB8395-8516-CD93-8EE2-FC07D999316A}"/>
              </a:ext>
            </a:extLst>
          </p:cNvPr>
          <p:cNvSpPr/>
          <p:nvPr/>
        </p:nvSpPr>
        <p:spPr>
          <a:xfrm rot="10800000" flipH="1">
            <a:off x="1567590" y="4547272"/>
            <a:ext cx="515532" cy="769251"/>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10162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99AADCAC-5320-E7EB-61DF-F1F6853B54D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988201A-5417-BEA5-BFA9-AA5D7DF17189}"/>
              </a:ext>
            </a:extLst>
          </p:cNvPr>
          <p:cNvSpPr/>
          <p:nvPr/>
        </p:nvSpPr>
        <p:spPr>
          <a:xfrm>
            <a:off x="6531" y="0"/>
            <a:ext cx="9753600" cy="7315200"/>
          </a:xfrm>
          <a:custGeom>
            <a:avLst/>
            <a:gdLst/>
            <a:ahLst/>
            <a:cxnLst/>
            <a:rect l="l" t="t" r="r" b="b"/>
            <a:pathLst>
              <a:path w="12844622" h="9111097">
                <a:moveTo>
                  <a:pt x="0" y="0"/>
                </a:moveTo>
                <a:lnTo>
                  <a:pt x="12844622" y="0"/>
                </a:lnTo>
                <a:lnTo>
                  <a:pt x="12844622" y="9111097"/>
                </a:lnTo>
                <a:lnTo>
                  <a:pt x="0" y="9111097"/>
                </a:lnTo>
                <a:lnTo>
                  <a:pt x="0" y="0"/>
                </a:lnTo>
                <a:close/>
              </a:path>
            </a:pathLst>
          </a:custGeom>
          <a:blipFill>
            <a:blip r:embed="rId3"/>
            <a:stretch>
              <a:fillRect l="-21486" t="-18672"/>
            </a:stretch>
          </a:blipFill>
        </p:spPr>
        <p:txBody>
          <a:bodyPr/>
          <a:lstStyle/>
          <a:p>
            <a:endParaRPr lang="en-US"/>
          </a:p>
        </p:txBody>
      </p:sp>
      <p:sp>
        <p:nvSpPr>
          <p:cNvPr id="3" name="Freeform 3">
            <a:extLst>
              <a:ext uri="{FF2B5EF4-FFF2-40B4-BE49-F238E27FC236}">
                <a16:creationId xmlns:a16="http://schemas.microsoft.com/office/drawing/2014/main" id="{A605C704-2B7F-FC84-BA47-1A7DA6F76697}"/>
              </a:ext>
            </a:extLst>
          </p:cNvPr>
          <p:cNvSpPr/>
          <p:nvPr/>
        </p:nvSpPr>
        <p:spPr>
          <a:xfrm>
            <a:off x="4253488" y="4114816"/>
            <a:ext cx="5506643" cy="3193853"/>
          </a:xfrm>
          <a:custGeom>
            <a:avLst/>
            <a:gdLst/>
            <a:ahLst/>
            <a:cxnLst/>
            <a:rect l="l" t="t" r="r" b="b"/>
            <a:pathLst>
              <a:path w="5506643" h="3193853">
                <a:moveTo>
                  <a:pt x="0" y="0"/>
                </a:moveTo>
                <a:lnTo>
                  <a:pt x="5506643" y="0"/>
                </a:lnTo>
                <a:lnTo>
                  <a:pt x="5506643" y="3193853"/>
                </a:lnTo>
                <a:lnTo>
                  <a:pt x="0" y="3193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B2B97B8B-C74B-22EE-E148-5371EB4D2589}"/>
              </a:ext>
            </a:extLst>
          </p:cNvPr>
          <p:cNvSpPr txBox="1"/>
          <p:nvPr/>
        </p:nvSpPr>
        <p:spPr>
          <a:xfrm>
            <a:off x="5207074" y="4876800"/>
            <a:ext cx="3599470" cy="1442488"/>
          </a:xfrm>
          <a:prstGeom prst="rect">
            <a:avLst/>
          </a:prstGeom>
        </p:spPr>
        <p:txBody>
          <a:bodyPr lIns="0" tIns="0" rIns="0" bIns="0" rtlCol="0" anchor="t">
            <a:spAutoFit/>
          </a:bodyPr>
          <a:lstStyle/>
          <a:p>
            <a:pPr algn="ctr">
              <a:lnSpc>
                <a:spcPts val="2803"/>
              </a:lnSpc>
            </a:pPr>
            <a:r>
              <a:rPr lang="en-US" sz="2002" b="1">
                <a:solidFill>
                  <a:srgbClr val="000000"/>
                </a:solidFill>
                <a:latin typeface="Calibri (MS)"/>
              </a:rPr>
              <a:t>Thank you for participating today. </a:t>
            </a:r>
          </a:p>
          <a:p>
            <a:pPr algn="ctr">
              <a:lnSpc>
                <a:spcPts val="2803"/>
              </a:lnSpc>
            </a:pPr>
            <a:r>
              <a:rPr lang="en-US" sz="2002" b="1">
                <a:solidFill>
                  <a:srgbClr val="000000"/>
                </a:solidFill>
                <a:latin typeface="Calibri (MS)"/>
              </a:rPr>
              <a:t>Please reach out with any questions or concerns. </a:t>
            </a:r>
          </a:p>
          <a:p>
            <a:pPr algn="ctr">
              <a:lnSpc>
                <a:spcPts val="2803"/>
              </a:lnSpc>
              <a:spcBef>
                <a:spcPct val="0"/>
              </a:spcBef>
            </a:pPr>
            <a:r>
              <a:rPr lang="en-US" sz="2002" b="1">
                <a:solidFill>
                  <a:srgbClr val="000000"/>
                </a:solidFill>
                <a:latin typeface="Calibri (MS)"/>
              </a:rPr>
              <a:t>See you next week!</a:t>
            </a:r>
          </a:p>
        </p:txBody>
      </p:sp>
    </p:spTree>
    <p:extLst>
      <p:ext uri="{BB962C8B-B14F-4D97-AF65-F5344CB8AC3E}">
        <p14:creationId xmlns:p14="http://schemas.microsoft.com/office/powerpoint/2010/main" val="5955014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DB5EF348-D64C-A140-9AB0-F74CAC6A011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F499A88-D426-D779-AA3C-1CCF382D93A9}"/>
              </a:ext>
            </a:extLst>
          </p:cNvPr>
          <p:cNvSpPr/>
          <p:nvPr/>
        </p:nvSpPr>
        <p:spPr>
          <a:xfrm>
            <a:off x="0" y="0"/>
            <a:ext cx="9832396" cy="7374297"/>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37DE1C5E-41EC-34AC-924E-B1794D8FC8B6}"/>
              </a:ext>
            </a:extLst>
          </p:cNvPr>
          <p:cNvSpPr/>
          <p:nvPr/>
        </p:nvSpPr>
        <p:spPr>
          <a:xfrm>
            <a:off x="731520" y="3687148"/>
            <a:ext cx="6138920" cy="475766"/>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77FD5142-9860-E9CF-2B09-A996A1E5B239}"/>
              </a:ext>
            </a:extLst>
          </p:cNvPr>
          <p:cNvGrpSpPr/>
          <p:nvPr/>
        </p:nvGrpSpPr>
        <p:grpSpPr>
          <a:xfrm>
            <a:off x="-1516631" y="4754909"/>
            <a:ext cx="6101883" cy="897410"/>
            <a:chOff x="0" y="0"/>
            <a:chExt cx="8135844" cy="1196546"/>
          </a:xfrm>
        </p:grpSpPr>
        <p:sp>
          <p:nvSpPr>
            <p:cNvPr id="8" name="Freeform 8">
              <a:extLst>
                <a:ext uri="{FF2B5EF4-FFF2-40B4-BE49-F238E27FC236}">
                  <a16:creationId xmlns:a16="http://schemas.microsoft.com/office/drawing/2014/main" id="{D17D85D9-B3AA-78F8-6C85-126BBA6FF39B}"/>
                </a:ext>
              </a:extLst>
            </p:cNvPr>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BFC1A7C6-2C15-C344-AAA8-D637D81E2D1C}"/>
                </a:ext>
              </a:extLst>
            </p:cNvPr>
            <p:cNvSpPr txBox="1"/>
            <p:nvPr/>
          </p:nvSpPr>
          <p:spPr>
            <a:xfrm>
              <a:off x="0" y="159952"/>
              <a:ext cx="8135844" cy="705408"/>
            </a:xfrm>
            <a:prstGeom prst="rect">
              <a:avLst/>
            </a:prstGeom>
          </p:spPr>
          <p:txBody>
            <a:bodyPr lIns="0" tIns="0" rIns="0" bIns="0" rtlCol="0" anchor="t">
              <a:spAutoFit/>
            </a:bodyPr>
            <a:lstStyle/>
            <a:p>
              <a:pPr marL="0" marR="0" lvl="0" indent="0" algn="ctr" defTabSz="914400" rtl="0" eaLnBrk="1" fontAlgn="auto" latinLnBrk="0" hangingPunct="1">
                <a:lnSpc>
                  <a:spcPts val="4379"/>
                </a:lnSpc>
                <a:spcBef>
                  <a:spcPct val="0"/>
                </a:spcBef>
                <a:spcAft>
                  <a:spcPts val="0"/>
                </a:spcAft>
                <a:buClrTx/>
                <a:buSzTx/>
                <a:buFontTx/>
                <a:buNone/>
                <a:tabLst/>
                <a:defRPr/>
              </a:pPr>
              <a:r>
                <a:rPr lang="en-US" sz="3127">
                  <a:solidFill>
                    <a:srgbClr val="2C251E"/>
                  </a:solidFill>
                  <a:latin typeface="Calibri (MS) Bold"/>
                </a:rPr>
                <a:t>Meeting 1</a:t>
              </a:r>
              <a:endParaRPr kumimoji="0" lang="en-US" sz="3127" b="0" i="0" u="none" strike="noStrike" kern="1200" cap="none" spc="0" normalizeH="0" baseline="0" noProof="0">
                <a:ln>
                  <a:noFill/>
                </a:ln>
                <a:solidFill>
                  <a:srgbClr val="2C251E"/>
                </a:solidFill>
                <a:effectLst/>
                <a:uLnTx/>
                <a:uFillTx/>
                <a:latin typeface="Calibri (MS) Bold"/>
                <a:ea typeface="+mn-ea"/>
                <a:cs typeface="+mn-cs"/>
              </a:endParaRPr>
            </a:p>
          </p:txBody>
        </p:sp>
      </p:grpSp>
      <p:pic>
        <p:nvPicPr>
          <p:cNvPr id="4" name="Picture 3">
            <a:extLst>
              <a:ext uri="{FF2B5EF4-FFF2-40B4-BE49-F238E27FC236}">
                <a16:creationId xmlns:a16="http://schemas.microsoft.com/office/drawing/2014/main" id="{136B5255-50D2-EDF5-390C-B406D08ABFB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5576" y="3193627"/>
            <a:ext cx="6080424" cy="927946"/>
          </a:xfrm>
          <a:prstGeom prst="rect">
            <a:avLst/>
          </a:prstGeom>
        </p:spPr>
      </p:pic>
    </p:spTree>
    <p:extLst>
      <p:ext uri="{BB962C8B-B14F-4D97-AF65-F5344CB8AC3E}">
        <p14:creationId xmlns:p14="http://schemas.microsoft.com/office/powerpoint/2010/main" val="31420050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mpty room with plant">
            <a:extLst>
              <a:ext uri="{FF2B5EF4-FFF2-40B4-BE49-F238E27FC236}">
                <a16:creationId xmlns:a16="http://schemas.microsoft.com/office/drawing/2014/main" id="{AF6FC67F-95A7-9D4F-602C-BFE7800E6CDE}"/>
              </a:ext>
            </a:extLst>
          </p:cNvPr>
          <p:cNvPicPr>
            <a:picLocks noChangeAspect="1"/>
          </p:cNvPicPr>
          <p:nvPr/>
        </p:nvPicPr>
        <p:blipFill rotWithShape="1">
          <a:blip r:embed="rId3"/>
          <a:srcRect l="25000"/>
          <a:stretch/>
        </p:blipFill>
        <p:spPr>
          <a:xfrm>
            <a:off x="-8121" y="10"/>
            <a:ext cx="9753580" cy="7315190"/>
          </a:xfrm>
          <a:prstGeom prst="rect">
            <a:avLst/>
          </a:prstGeom>
        </p:spPr>
      </p:pic>
      <p:sp>
        <p:nvSpPr>
          <p:cNvPr id="3" name="TextBox 2">
            <a:extLst>
              <a:ext uri="{FF2B5EF4-FFF2-40B4-BE49-F238E27FC236}">
                <a16:creationId xmlns:a16="http://schemas.microsoft.com/office/drawing/2014/main" id="{65FFEEDC-40E2-0D66-CF4B-52A26CC89920}"/>
              </a:ext>
            </a:extLst>
          </p:cNvPr>
          <p:cNvSpPr txBox="1"/>
          <p:nvPr/>
        </p:nvSpPr>
        <p:spPr>
          <a:xfrm>
            <a:off x="345752" y="457201"/>
            <a:ext cx="7105598" cy="3807193"/>
          </a:xfrm>
          <a:prstGeom prst="rect">
            <a:avLst/>
          </a:prstGeom>
        </p:spPr>
        <p:txBody>
          <a:bodyPr vert="horz" lIns="91440" tIns="45721" rIns="91440" bIns="45721" rtlCol="0" anchor="t">
            <a:normAutofit/>
          </a:bodyPr>
          <a:lstStyle/>
          <a:p>
            <a:pPr defTabSz="914429">
              <a:lnSpc>
                <a:spcPct val="90000"/>
              </a:lnSpc>
              <a:spcBef>
                <a:spcPct val="0"/>
              </a:spcBef>
              <a:spcAft>
                <a:spcPts val="601"/>
              </a:spcAft>
            </a:pPr>
            <a:r>
              <a:rPr lang="en-US" sz="8000" b="1" i="1">
                <a:ln w="22225">
                  <a:solidFill>
                    <a:srgbClr val="9BBB59">
                      <a:lumMod val="50000"/>
                    </a:srgbClr>
                  </a:solidFill>
                  <a:prstDash val="solid"/>
                </a:ln>
                <a:solidFill>
                  <a:prstClr val="white">
                    <a:lumMod val="95000"/>
                  </a:prstClr>
                </a:solidFill>
                <a:latin typeface="Calibri"/>
              </a:rPr>
              <a:t>Welcome back!</a:t>
            </a:r>
          </a:p>
          <a:p>
            <a:pPr defTabSz="914429">
              <a:lnSpc>
                <a:spcPct val="90000"/>
              </a:lnSpc>
              <a:spcBef>
                <a:spcPct val="0"/>
              </a:spcBef>
              <a:spcAft>
                <a:spcPts val="601"/>
              </a:spcAft>
            </a:pPr>
            <a:endParaRPr lang="en-US" sz="4800">
              <a:solidFill>
                <a:srgbClr val="FFFFFF"/>
              </a:solidFill>
              <a:latin typeface="Calibri"/>
            </a:endParaRPr>
          </a:p>
        </p:txBody>
      </p:sp>
      <p:sp>
        <p:nvSpPr>
          <p:cNvPr id="6" name="TextBox 5">
            <a:extLst>
              <a:ext uri="{FF2B5EF4-FFF2-40B4-BE49-F238E27FC236}">
                <a16:creationId xmlns:a16="http://schemas.microsoft.com/office/drawing/2014/main" id="{EF648D77-EF72-5AB5-33A8-AB291C5C1CA3}"/>
              </a:ext>
            </a:extLst>
          </p:cNvPr>
          <p:cNvSpPr txBox="1"/>
          <p:nvPr/>
        </p:nvSpPr>
        <p:spPr>
          <a:xfrm>
            <a:off x="457201" y="1905000"/>
            <a:ext cx="6019801" cy="3231782"/>
          </a:xfrm>
          <a:prstGeom prst="rect">
            <a:avLst/>
          </a:prstGeom>
          <a:solidFill>
            <a:schemeClr val="bg1">
              <a:lumMod val="95000"/>
            </a:schemeClr>
          </a:solidFill>
          <a:ln>
            <a:noFill/>
          </a:ln>
          <a:effectLst>
            <a:softEdge rad="127000"/>
          </a:effectLst>
        </p:spPr>
        <p:txBody>
          <a:bodyPr wrap="square">
            <a:spAutoFit/>
          </a:bodyPr>
          <a:lstStyle/>
          <a:p>
            <a:pPr defTabSz="914429">
              <a:lnSpc>
                <a:spcPct val="90000"/>
              </a:lnSpc>
              <a:spcAft>
                <a:spcPts val="601"/>
              </a:spcAft>
            </a:pPr>
            <a:endParaRPr lang="en-US" sz="1801">
              <a:solidFill>
                <a:prstClr val="black"/>
              </a:solidFill>
              <a:latin typeface="Calibri"/>
            </a:endParaRPr>
          </a:p>
          <a:p>
            <a:pPr marL="400075" indent="-342922" defTabSz="914429">
              <a:lnSpc>
                <a:spcPct val="90000"/>
              </a:lnSpc>
              <a:spcAft>
                <a:spcPts val="601"/>
              </a:spcAft>
              <a:buFont typeface="Arial" panose="020B0604020202020204" pitchFamily="34" charset="0"/>
              <a:buChar char="•"/>
            </a:pPr>
            <a:r>
              <a:rPr lang="en-US" sz="3200">
                <a:solidFill>
                  <a:prstClr val="black"/>
                </a:solidFill>
                <a:latin typeface="Calibri"/>
              </a:rPr>
              <a:t>Please sign in and find a seat. We will begin soon.</a:t>
            </a:r>
          </a:p>
          <a:p>
            <a:pPr marL="57154" defTabSz="914429">
              <a:lnSpc>
                <a:spcPct val="90000"/>
              </a:lnSpc>
              <a:spcAft>
                <a:spcPts val="601"/>
              </a:spcAft>
            </a:pPr>
            <a:endParaRPr lang="en-US" sz="3200">
              <a:solidFill>
                <a:prstClr val="black"/>
              </a:solidFill>
              <a:latin typeface="Calibri"/>
            </a:endParaRPr>
          </a:p>
          <a:p>
            <a:pPr marL="400075" indent="-342922" defTabSz="914429">
              <a:lnSpc>
                <a:spcPct val="90000"/>
              </a:lnSpc>
              <a:spcAft>
                <a:spcPts val="601"/>
              </a:spcAft>
              <a:buFont typeface="Arial" panose="020B0604020202020204" pitchFamily="34" charset="0"/>
              <a:buChar char="•"/>
            </a:pPr>
            <a:r>
              <a:rPr lang="en-US" sz="3200">
                <a:solidFill>
                  <a:prstClr val="black"/>
                </a:solidFill>
                <a:latin typeface="Calibri"/>
              </a:rPr>
              <a:t>If possible, please turn on your camera and enter your preferred name. We will begin soon.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defTabSz="914429"/>
            <a:endParaRPr lang="en-US" sz="1801">
              <a:solidFill>
                <a:prstClr val="black"/>
              </a:solidFill>
              <a:latin typeface="Calibri"/>
            </a:endParaRPr>
          </a:p>
        </p:txBody>
      </p:sp>
      <p:sp>
        <p:nvSpPr>
          <p:cNvPr id="3" name="TextBox 3"/>
          <p:cNvSpPr txBox="1"/>
          <p:nvPr/>
        </p:nvSpPr>
        <p:spPr>
          <a:xfrm>
            <a:off x="2898378" y="3633348"/>
            <a:ext cx="3245260" cy="2091022"/>
          </a:xfrm>
          <a:prstGeom prst="rect">
            <a:avLst/>
          </a:prstGeom>
        </p:spPr>
        <p:txBody>
          <a:bodyPr lIns="0" tIns="0" rIns="0" bIns="0" rtlCol="0" anchor="t">
            <a:spAutoFit/>
          </a:bodyPr>
          <a:lstStyle/>
          <a:p>
            <a:pPr marL="515467" lvl="1" indent="-257395" defTabSz="914429">
              <a:lnSpc>
                <a:spcPts val="3345"/>
              </a:lnSpc>
              <a:buFont typeface="Arial"/>
              <a:buChar char="•"/>
            </a:pPr>
            <a:r>
              <a:rPr lang="en-US" sz="2347" b="1">
                <a:solidFill>
                  <a:srgbClr val="000000"/>
                </a:solidFill>
                <a:latin typeface="Calibri"/>
                <a:ea typeface="Calibri"/>
                <a:cs typeface="Calibri"/>
              </a:rPr>
              <a:t>Conversation Starter</a:t>
            </a:r>
            <a:endParaRPr lang="en-US" sz="2347" b="1">
              <a:solidFill>
                <a:prstClr val="black"/>
              </a:solidFill>
              <a:latin typeface="Calibri"/>
              <a:ea typeface="Calibri"/>
              <a:cs typeface="Calibri"/>
            </a:endParaRPr>
          </a:p>
          <a:p>
            <a:pPr marL="515467" lvl="1" indent="-257395" defTabSz="914429">
              <a:lnSpc>
                <a:spcPts val="3345"/>
              </a:lnSpc>
              <a:buFont typeface="Arial"/>
              <a:buChar char="•"/>
            </a:pPr>
            <a:r>
              <a:rPr lang="en-US" sz="2347" b="1">
                <a:solidFill>
                  <a:srgbClr val="000000"/>
                </a:solidFill>
                <a:latin typeface="Calibri"/>
                <a:ea typeface="Calibri"/>
                <a:cs typeface="Calibri"/>
              </a:rPr>
              <a:t>Restate Ground Rules</a:t>
            </a:r>
          </a:p>
          <a:p>
            <a:pPr marL="515467" lvl="1" indent="-257395" defTabSz="914429">
              <a:lnSpc>
                <a:spcPts val="3345"/>
              </a:lnSpc>
              <a:buFont typeface="Arial"/>
              <a:buChar char="•"/>
            </a:pPr>
            <a:r>
              <a:rPr lang="en-US" sz="2347" b="1">
                <a:solidFill>
                  <a:srgbClr val="000000"/>
                </a:solidFill>
                <a:latin typeface="Calibri"/>
                <a:ea typeface="Calibri"/>
                <a:cs typeface="Calibri"/>
              </a:rPr>
              <a:t>Group Discussion</a:t>
            </a:r>
          </a:p>
          <a:p>
            <a:pPr marL="515467" lvl="1" indent="-257395" defTabSz="914429">
              <a:lnSpc>
                <a:spcPts val="3345"/>
              </a:lnSpc>
              <a:buFont typeface="Arial"/>
              <a:buChar char="•"/>
            </a:pPr>
            <a:r>
              <a:rPr lang="en-US" sz="2347" b="1">
                <a:solidFill>
                  <a:srgbClr val="000000"/>
                </a:solidFill>
                <a:latin typeface="Calibri"/>
                <a:ea typeface="Calibri"/>
                <a:cs typeface="Calibri"/>
              </a:rPr>
              <a:t>Homework</a:t>
            </a:r>
          </a:p>
          <a:p>
            <a:pPr defTabSz="914429">
              <a:lnSpc>
                <a:spcPts val="3345"/>
              </a:lnSpc>
            </a:pPr>
            <a:endParaRPr lang="en-US" sz="2389" b="1">
              <a:solidFill>
                <a:srgbClr val="000000"/>
              </a:solidFill>
              <a:latin typeface="Calibri (MS) Bold"/>
            </a:endParaRPr>
          </a:p>
        </p:txBody>
      </p:sp>
      <p:sp>
        <p:nvSpPr>
          <p:cNvPr id="4" name="Freeform 4"/>
          <p:cNvSpPr/>
          <p:nvPr/>
        </p:nvSpPr>
        <p:spPr>
          <a:xfrm>
            <a:off x="2986696" y="3076246"/>
            <a:ext cx="2700401" cy="253163"/>
          </a:xfrm>
          <a:custGeom>
            <a:avLst/>
            <a:gdLst/>
            <a:ahLst/>
            <a:cxnLst/>
            <a:rect l="l" t="t" r="r" b="b"/>
            <a:pathLst>
              <a:path w="2700401" h="253163">
                <a:moveTo>
                  <a:pt x="0" y="0"/>
                </a:moveTo>
                <a:lnTo>
                  <a:pt x="2700402" y="0"/>
                </a:lnTo>
                <a:lnTo>
                  <a:pt x="2700402" y="253162"/>
                </a:lnTo>
                <a:lnTo>
                  <a:pt x="0" y="2531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29"/>
            <a:endParaRPr lang="en-US" sz="1801">
              <a:solidFill>
                <a:prstClr val="black"/>
              </a:solidFill>
              <a:latin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6468473" y="2717321"/>
            <a:ext cx="2995590" cy="1125701"/>
          </a:xfrm>
          <a:custGeom>
            <a:avLst/>
            <a:gdLst/>
            <a:ahLst/>
            <a:cxnLst/>
            <a:rect l="l" t="t" r="r" b="b"/>
            <a:pathLst>
              <a:path w="2995590" h="1125701">
                <a:moveTo>
                  <a:pt x="0" y="0"/>
                </a:moveTo>
                <a:lnTo>
                  <a:pt x="2995590" y="0"/>
                </a:lnTo>
                <a:lnTo>
                  <a:pt x="2995590" y="1125702"/>
                </a:lnTo>
                <a:lnTo>
                  <a:pt x="0" y="112570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6440542" y="3700524"/>
            <a:ext cx="2983110" cy="50961"/>
          </a:xfrm>
          <a:custGeom>
            <a:avLst/>
            <a:gdLst/>
            <a:ahLst/>
            <a:cxnLst/>
            <a:rect l="l" t="t" r="r" b="b"/>
            <a:pathLst>
              <a:path w="2983110" h="50961">
                <a:moveTo>
                  <a:pt x="0" y="0"/>
                </a:moveTo>
                <a:lnTo>
                  <a:pt x="2983109" y="0"/>
                </a:lnTo>
                <a:lnTo>
                  <a:pt x="2983109" y="50961"/>
                </a:lnTo>
                <a:lnTo>
                  <a:pt x="0" y="509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677178" y="6690600"/>
            <a:ext cx="2194560" cy="2194560"/>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512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7001948" y="-1360066"/>
            <a:ext cx="2194560" cy="219456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512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a:off x="482652" y="912548"/>
            <a:ext cx="2460591" cy="3585576"/>
          </a:xfrm>
          <a:custGeom>
            <a:avLst/>
            <a:gdLst/>
            <a:ahLst/>
            <a:cxnLst/>
            <a:rect l="l" t="t" r="r" b="b"/>
            <a:pathLst>
              <a:path w="2460591" h="3585576">
                <a:moveTo>
                  <a:pt x="0" y="0"/>
                </a:moveTo>
                <a:lnTo>
                  <a:pt x="2460591" y="0"/>
                </a:lnTo>
                <a:lnTo>
                  <a:pt x="2460591" y="3585576"/>
                </a:lnTo>
                <a:lnTo>
                  <a:pt x="0" y="3585576"/>
                </a:lnTo>
                <a:lnTo>
                  <a:pt x="0" y="0"/>
                </a:lnTo>
                <a:close/>
              </a:path>
            </a:pathLst>
          </a:custGeom>
          <a:blipFill>
            <a:blip r:embed="rId6">
              <a:extLst>
                <a:ext uri="{28A0092B-C50C-407E-A947-70E740481C1C}">
                  <a14:useLocalDpi xmlns:a14="http://schemas.microsoft.com/office/drawing/2010/main" val="0"/>
                </a:ext>
              </a:extLst>
            </a:blip>
            <a:stretch>
              <a:fillRect l="-2542" r="2542"/>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3136763" y="912548"/>
            <a:ext cx="2543575" cy="3464167"/>
          </a:xfrm>
          <a:custGeom>
            <a:avLst/>
            <a:gdLst/>
            <a:ahLst/>
            <a:cxnLst/>
            <a:rect l="l" t="t" r="r" b="b"/>
            <a:pathLst>
              <a:path w="2543575" h="3464167">
                <a:moveTo>
                  <a:pt x="0" y="0"/>
                </a:moveTo>
                <a:lnTo>
                  <a:pt x="2543575" y="0"/>
                </a:lnTo>
                <a:lnTo>
                  <a:pt x="2543575" y="3464167"/>
                </a:lnTo>
                <a:lnTo>
                  <a:pt x="0" y="3464167"/>
                </a:lnTo>
                <a:lnTo>
                  <a:pt x="0" y="0"/>
                </a:lnTo>
                <a:close/>
              </a:path>
            </a:pathLst>
          </a:custGeom>
          <a:blipFill>
            <a:blip r:embed="rId7">
              <a:extLst>
                <a:ext uri="{28A0092B-C50C-407E-A947-70E740481C1C}">
                  <a14:useLocalDpi xmlns:a14="http://schemas.microsoft.com/office/drawing/2010/main" val="0"/>
                </a:ext>
              </a:extLst>
            </a:blip>
            <a:stretch>
              <a:fillRect l="-3011" r="3011"/>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837317" y="3280172"/>
            <a:ext cx="2369498" cy="3343738"/>
          </a:xfrm>
          <a:custGeom>
            <a:avLst/>
            <a:gdLst/>
            <a:ahLst/>
            <a:cxnLst/>
            <a:rect l="l" t="t" r="r" b="b"/>
            <a:pathLst>
              <a:path w="2476108" h="3343738">
                <a:moveTo>
                  <a:pt x="0" y="0"/>
                </a:moveTo>
                <a:lnTo>
                  <a:pt x="2476107" y="0"/>
                </a:lnTo>
                <a:lnTo>
                  <a:pt x="2476107" y="3343738"/>
                </a:lnTo>
                <a:lnTo>
                  <a:pt x="0" y="3343738"/>
                </a:lnTo>
                <a:lnTo>
                  <a:pt x="0" y="0"/>
                </a:lnTo>
                <a:close/>
              </a:path>
            </a:pathLst>
          </a:custGeom>
          <a:blipFill>
            <a:blip r:embed="rId8">
              <a:extLst>
                <a:ext uri="{28A0092B-C50C-407E-A947-70E740481C1C}">
                  <a14:useLocalDpi xmlns:a14="http://schemas.microsoft.com/office/drawing/2010/main" val="0"/>
                </a:ext>
              </a:extLst>
            </a:blip>
            <a:stretch>
              <a:fillRect l="-2956" r="2956"/>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3502089" y="3280172"/>
            <a:ext cx="2439056" cy="3343738"/>
          </a:xfrm>
          <a:custGeom>
            <a:avLst/>
            <a:gdLst/>
            <a:ahLst/>
            <a:cxnLst/>
            <a:rect l="l" t="t" r="r" b="b"/>
            <a:pathLst>
              <a:path w="2439056" h="3343738">
                <a:moveTo>
                  <a:pt x="0" y="0"/>
                </a:moveTo>
                <a:lnTo>
                  <a:pt x="2439057" y="0"/>
                </a:lnTo>
                <a:lnTo>
                  <a:pt x="2439057" y="3343738"/>
                </a:lnTo>
                <a:lnTo>
                  <a:pt x="0" y="3343738"/>
                </a:lnTo>
                <a:lnTo>
                  <a:pt x="0" y="0"/>
                </a:lnTo>
                <a:close/>
              </a:path>
            </a:pathLst>
          </a:custGeom>
          <a:blipFill>
            <a:blip r:embed="rId9">
              <a:extLst>
                <a:ext uri="{28A0092B-C50C-407E-A947-70E740481C1C}">
                  <a14:useLocalDpi xmlns:a14="http://schemas.microsoft.com/office/drawing/2010/main" val="0"/>
                </a:ext>
              </a:extLst>
            </a:blip>
            <a:stretch>
              <a:fillRect l="-2412" r="2412"/>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6379393" y="4095350"/>
            <a:ext cx="3104806" cy="564510"/>
          </a:xfrm>
          <a:custGeom>
            <a:avLst/>
            <a:gdLst/>
            <a:ahLst/>
            <a:cxnLst/>
            <a:rect l="l" t="t" r="r" b="b"/>
            <a:pathLst>
              <a:path w="3104806" h="564510">
                <a:moveTo>
                  <a:pt x="0" y="0"/>
                </a:moveTo>
                <a:lnTo>
                  <a:pt x="3104806" y="0"/>
                </a:lnTo>
                <a:lnTo>
                  <a:pt x="3104806" y="564510"/>
                </a:lnTo>
                <a:lnTo>
                  <a:pt x="0" y="5645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6420405" y="5071399"/>
            <a:ext cx="3104806" cy="564510"/>
          </a:xfrm>
          <a:custGeom>
            <a:avLst/>
            <a:gdLst/>
            <a:ahLst/>
            <a:cxnLst/>
            <a:rect l="l" t="t" r="r" b="b"/>
            <a:pathLst>
              <a:path w="3104806" h="564510">
                <a:moveTo>
                  <a:pt x="0" y="0"/>
                </a:moveTo>
                <a:lnTo>
                  <a:pt x="3104806" y="0"/>
                </a:lnTo>
                <a:lnTo>
                  <a:pt x="3104806" y="564511"/>
                </a:lnTo>
                <a:lnTo>
                  <a:pt x="0" y="56451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7029332" y="4151844"/>
            <a:ext cx="1886951" cy="375323"/>
          </a:xfrm>
          <a:prstGeom prst="rect">
            <a:avLst/>
          </a:prstGeom>
        </p:spPr>
        <p:txBody>
          <a:bodyPr lIns="0" tIns="0" rIns="0" bIns="0" rtlCol="0" anchor="t">
            <a:spAutoFit/>
          </a:bodyPr>
          <a:lstStyle/>
          <a:p>
            <a:pPr marL="0" marR="0" lvl="0" indent="0" algn="ctr" defTabSz="914400" rtl="0" eaLnBrk="1" fontAlgn="auto" latinLnBrk="0" hangingPunct="1">
              <a:lnSpc>
                <a:spcPts val="2824"/>
              </a:lnSpc>
              <a:spcBef>
                <a:spcPct val="0"/>
              </a:spcBef>
              <a:spcAft>
                <a:spcPts val="0"/>
              </a:spcAft>
              <a:buClrTx/>
              <a:buSzTx/>
              <a:buFontTx/>
              <a:buNone/>
              <a:tabLst/>
              <a:defRPr/>
            </a:pPr>
            <a:r>
              <a:rPr kumimoji="0" lang="en-US" sz="2017" b="1" i="0" u="none" strike="noStrike" kern="1200" cap="none" spc="0" normalizeH="0" baseline="0" noProof="0">
                <a:ln>
                  <a:noFill/>
                </a:ln>
                <a:solidFill>
                  <a:srgbClr val="2D512A"/>
                </a:solidFill>
                <a:effectLst/>
                <a:uLnTx/>
                <a:uFillTx/>
                <a:latin typeface="Calibri (MS) Bold"/>
                <a:ea typeface="Calibri (MS) Bold"/>
                <a:cs typeface="Calibri (MS) Bold"/>
                <a:sym typeface="Calibri (MS) Bold"/>
              </a:rPr>
              <a:t>Parent Workbook</a:t>
            </a:r>
          </a:p>
        </p:txBody>
      </p:sp>
      <p:sp>
        <p:nvSpPr>
          <p:cNvPr id="17" name="TextBox 17"/>
          <p:cNvSpPr txBox="1"/>
          <p:nvPr/>
        </p:nvSpPr>
        <p:spPr>
          <a:xfrm>
            <a:off x="7536856" y="5127893"/>
            <a:ext cx="871904" cy="375323"/>
          </a:xfrm>
          <a:prstGeom prst="rect">
            <a:avLst/>
          </a:prstGeom>
        </p:spPr>
        <p:txBody>
          <a:bodyPr lIns="0" tIns="0" rIns="0" bIns="0" rtlCol="0" anchor="t">
            <a:spAutoFit/>
          </a:bodyPr>
          <a:lstStyle/>
          <a:p>
            <a:pPr marL="0" marR="0" lvl="0" indent="0" algn="ctr" defTabSz="914400" rtl="0" eaLnBrk="1" fontAlgn="auto" latinLnBrk="0" hangingPunct="1">
              <a:lnSpc>
                <a:spcPts val="2824"/>
              </a:lnSpc>
              <a:spcBef>
                <a:spcPct val="0"/>
              </a:spcBef>
              <a:spcAft>
                <a:spcPts val="0"/>
              </a:spcAft>
              <a:buClrTx/>
              <a:buSzTx/>
              <a:buFontTx/>
              <a:buNone/>
              <a:tabLst/>
              <a:defRPr/>
            </a:pPr>
            <a:r>
              <a:rPr kumimoji="0" lang="en-US" sz="2017" b="1" i="0" u="none" strike="noStrike" kern="1200" cap="none" spc="0" normalizeH="0" baseline="0" noProof="0">
                <a:ln>
                  <a:noFill/>
                </a:ln>
                <a:solidFill>
                  <a:srgbClr val="2D512A"/>
                </a:solidFill>
                <a:effectLst/>
                <a:uLnTx/>
                <a:uFillTx/>
                <a:latin typeface="Calibri (MS) Bold"/>
                <a:ea typeface="Calibri (MS) Bold"/>
                <a:cs typeface="Calibri (MS) Bold"/>
                <a:sym typeface="Calibri (MS) Bold"/>
              </a:rPr>
              <a:t>Syllabus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060C542D-6027-96D9-ABC5-DD9F074491E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E2FBE82-C543-8643-3184-E701BA02DF76}"/>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34028" t="-2799" r="-5100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7CEE8AB6-38B1-E229-4CDC-187782F384C3}"/>
              </a:ext>
            </a:extLst>
          </p:cNvPr>
          <p:cNvSpPr/>
          <p:nvPr/>
        </p:nvSpPr>
        <p:spPr>
          <a:xfrm>
            <a:off x="5238836" y="1590538"/>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ABC904F6-FE1C-621F-0C3B-7286A3FF4991}"/>
              </a:ext>
            </a:extLst>
          </p:cNvPr>
          <p:cNvSpPr txBox="1"/>
          <p:nvPr/>
        </p:nvSpPr>
        <p:spPr>
          <a:xfrm>
            <a:off x="4826893" y="2125505"/>
            <a:ext cx="4604865" cy="2591350"/>
          </a:xfrm>
          <a:prstGeom prst="rect">
            <a:avLst/>
          </a:prstGeom>
        </p:spPr>
        <p:txBody>
          <a:bodyPr lIns="0" tIns="0" rIns="0" bIns="0" rtlCol="0" anchor="t">
            <a:spAutoFit/>
          </a:bodyPr>
          <a:lstStyle/>
          <a:p>
            <a:pPr marL="537508" marR="0" lvl="1" indent="-268754" algn="l" defTabSz="914400" rtl="0" eaLnBrk="1" fontAlgn="auto" latinLnBrk="0" hangingPunct="1">
              <a:lnSpc>
                <a:spcPts val="3360"/>
              </a:lnSpc>
              <a:spcBef>
                <a:spcPts val="0"/>
              </a:spcBef>
              <a:spcAft>
                <a:spcPts val="0"/>
              </a:spcAft>
              <a:buClrTx/>
              <a:buSzTx/>
              <a:buFont typeface="Arial"/>
              <a:buChar char="•"/>
              <a:tabLst/>
              <a:defRPr/>
            </a:pPr>
            <a:r>
              <a:rPr kumimoji="0" lang="en-US" sz="248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is one aspect of your parent-child relationship that is working well?</a:t>
            </a:r>
          </a:p>
          <a:p>
            <a:pPr marL="537508" marR="0" lvl="1" indent="-268754" algn="l" defTabSz="914400" rtl="0" eaLnBrk="1" fontAlgn="auto" latinLnBrk="0" hangingPunct="1">
              <a:lnSpc>
                <a:spcPts val="3360"/>
              </a:lnSpc>
              <a:spcBef>
                <a:spcPts val="0"/>
              </a:spcBef>
              <a:spcAft>
                <a:spcPts val="0"/>
              </a:spcAft>
              <a:buClrTx/>
              <a:buSzTx/>
              <a:buFont typeface="Arial"/>
              <a:buChar char="•"/>
              <a:tabLst/>
              <a:defRPr/>
            </a:pPr>
            <a:endParaRPr kumimoji="0" lang="en-US" sz="248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537508" marR="0" lvl="1" indent="-268754" algn="l" defTabSz="914400" rtl="0" eaLnBrk="1" fontAlgn="auto" latinLnBrk="0" hangingPunct="1">
              <a:lnSpc>
                <a:spcPts val="3360"/>
              </a:lnSpc>
              <a:spcBef>
                <a:spcPts val="0"/>
              </a:spcBef>
              <a:spcAft>
                <a:spcPts val="0"/>
              </a:spcAft>
              <a:buClrTx/>
              <a:buSzTx/>
              <a:buFont typeface="Arial"/>
              <a:buChar char="•"/>
              <a:tabLst/>
              <a:defRPr/>
            </a:pPr>
            <a:r>
              <a:rPr kumimoji="0" lang="en-US" sz="248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is a skill you use effectively in your parenting?</a:t>
            </a:r>
          </a:p>
        </p:txBody>
      </p:sp>
      <p:sp>
        <p:nvSpPr>
          <p:cNvPr id="5" name="TextBox 5">
            <a:extLst>
              <a:ext uri="{FF2B5EF4-FFF2-40B4-BE49-F238E27FC236}">
                <a16:creationId xmlns:a16="http://schemas.microsoft.com/office/drawing/2014/main" id="{DA514069-A92A-3326-5BDC-F83F73871F74}"/>
              </a:ext>
            </a:extLst>
          </p:cNvPr>
          <p:cNvSpPr txBox="1"/>
          <p:nvPr/>
        </p:nvSpPr>
        <p:spPr>
          <a:xfrm>
            <a:off x="4310393" y="122489"/>
            <a:ext cx="5758327" cy="1211844"/>
          </a:xfrm>
          <a:prstGeom prst="rect">
            <a:avLst/>
          </a:prstGeom>
        </p:spPr>
        <p:txBody>
          <a:bodyPr lIns="0" tIns="0" rIns="0" bIns="0" rtlCol="0" anchor="t">
            <a:spAutoFit/>
          </a:bodyPr>
          <a:lstStyle/>
          <a:p>
            <a:pPr marL="0" marR="0" lvl="0" indent="0" algn="ctr" defTabSz="914400" rtl="0" eaLnBrk="1" fontAlgn="auto" latinLnBrk="0" hangingPunct="1">
              <a:lnSpc>
                <a:spcPts val="4605"/>
              </a:lnSpc>
              <a:spcBef>
                <a:spcPct val="0"/>
              </a:spcBef>
              <a:spcAft>
                <a:spcPts val="0"/>
              </a:spcAft>
              <a:buClrTx/>
              <a:buSzTx/>
              <a:buFontTx/>
              <a:buNone/>
              <a:tabLst/>
              <a:defRPr/>
            </a:pPr>
            <a:r>
              <a:rPr kumimoji="0" lang="en-US" sz="3289" b="1" i="1" u="none" strike="noStrike" kern="1200" cap="none" spc="0" normalizeH="0" baseline="0" noProof="0">
                <a:ln>
                  <a:noFill/>
                </a:ln>
                <a:solidFill>
                  <a:srgbClr val="000000"/>
                </a:solidFill>
                <a:effectLst/>
                <a:uLnTx/>
                <a:uFillTx/>
                <a:latin typeface="Calibri (MS) Bold Italics"/>
                <a:ea typeface="Calibri (MS) Bold Italics"/>
                <a:cs typeface="Calibri (MS) Bold Italics"/>
                <a:sym typeface="Calibri (MS) Bold Italics"/>
              </a:rPr>
              <a:t>Please answer one of the following questions:</a:t>
            </a:r>
          </a:p>
        </p:txBody>
      </p:sp>
    </p:spTree>
    <p:extLst>
      <p:ext uri="{BB962C8B-B14F-4D97-AF65-F5344CB8AC3E}">
        <p14:creationId xmlns:p14="http://schemas.microsoft.com/office/powerpoint/2010/main" val="15797413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a:extLst>
            <a:ext uri="{FF2B5EF4-FFF2-40B4-BE49-F238E27FC236}">
              <a16:creationId xmlns:a16="http://schemas.microsoft.com/office/drawing/2014/main" id="{D49F3F9F-48B0-68E9-A7C5-5017E65E3BC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0AB5766-7A95-D782-46CE-CC618BCF4C70}"/>
              </a:ext>
            </a:extLst>
          </p:cNvPr>
          <p:cNvSpPr/>
          <p:nvPr/>
        </p:nvSpPr>
        <p:spPr>
          <a:xfrm>
            <a:off x="-1106" y="-54027"/>
            <a:ext cx="4383625" cy="7415907"/>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E6E7A0BF-8C16-2EC0-F036-32CFEEC94E4E}"/>
              </a:ext>
            </a:extLst>
          </p:cNvPr>
          <p:cNvSpPr/>
          <p:nvPr/>
        </p:nvSpPr>
        <p:spPr>
          <a:xfrm>
            <a:off x="4684233" y="-571210"/>
            <a:ext cx="6791625" cy="2023159"/>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6DDC0652-A93B-24E8-4848-6CBC8D8D4DF3}"/>
              </a:ext>
            </a:extLst>
          </p:cNvPr>
          <p:cNvSpPr/>
          <p:nvPr/>
        </p:nvSpPr>
        <p:spPr>
          <a:xfrm>
            <a:off x="4974361" y="1062486"/>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923F2502-B1FC-9695-B4CE-6D8BE42D1831}"/>
              </a:ext>
            </a:extLst>
          </p:cNvPr>
          <p:cNvSpPr txBox="1"/>
          <p:nvPr/>
        </p:nvSpPr>
        <p:spPr>
          <a:xfrm>
            <a:off x="4535437" y="1420319"/>
            <a:ext cx="5218163" cy="5796459"/>
          </a:xfrm>
          <a:prstGeom prst="rect">
            <a:avLst/>
          </a:prstGeom>
        </p:spPr>
        <p:txBody>
          <a:bodyPr lIns="0" tIns="0" rIns="0" bIns="0" rtlCol="0" anchor="t">
            <a:spAutoFit/>
          </a:bodyPr>
          <a:lstStyle/>
          <a:p>
            <a:pPr algn="l">
              <a:lnSpc>
                <a:spcPts val="2379"/>
              </a:lnSpc>
            </a:pPr>
            <a:r>
              <a:rPr lang="en-US" sz="1650" b="1" u="sng">
                <a:solidFill>
                  <a:srgbClr val="FFFFFF"/>
                </a:solidFill>
                <a:latin typeface="Calibri"/>
                <a:ea typeface="Calibri"/>
                <a:cs typeface="Calibri"/>
              </a:rPr>
              <a:t>Basic Ground Rules:</a:t>
            </a:r>
          </a:p>
          <a:p>
            <a:pPr marL="366395" lvl="1" indent="-182880" algn="l">
              <a:lnSpc>
                <a:spcPts val="2379"/>
              </a:lnSpc>
              <a:buFont typeface="Arial"/>
              <a:buChar char="•"/>
            </a:pPr>
            <a:r>
              <a:rPr lang="en-US" sz="1650" b="1">
                <a:solidFill>
                  <a:srgbClr val="FFFFFF"/>
                </a:solidFill>
                <a:latin typeface="Calibri"/>
                <a:ea typeface="Calibri"/>
                <a:cs typeface="Calibri"/>
              </a:rPr>
              <a:t>Always start and end sessions on time.</a:t>
            </a:r>
          </a:p>
          <a:p>
            <a:pPr marL="366395" lvl="1" indent="-182880" algn="l">
              <a:lnSpc>
                <a:spcPts val="2379"/>
              </a:lnSpc>
              <a:buFont typeface="Arial"/>
              <a:buChar char="•"/>
            </a:pPr>
            <a:r>
              <a:rPr lang="en-US" sz="1650" b="1">
                <a:solidFill>
                  <a:srgbClr val="FFFFFF"/>
                </a:solidFill>
                <a:latin typeface="Calibri"/>
                <a:ea typeface="Calibri"/>
                <a:cs typeface="Calibri"/>
              </a:rPr>
              <a:t>Cell phones should be on vibrate; members can quietly excuse themselves if a call must be taken.</a:t>
            </a:r>
          </a:p>
          <a:p>
            <a:pPr marL="366395" lvl="1" indent="-182880" algn="l">
              <a:lnSpc>
                <a:spcPts val="2379"/>
              </a:lnSpc>
              <a:buFont typeface="Arial"/>
              <a:buChar char="•"/>
            </a:pPr>
            <a:r>
              <a:rPr lang="en-US" sz="1650" b="1">
                <a:solidFill>
                  <a:srgbClr val="FFFFFF"/>
                </a:solidFill>
                <a:latin typeface="Calibri"/>
                <a:ea typeface="Calibri"/>
                <a:cs typeface="Calibri"/>
              </a:rPr>
              <a:t>In virtual sessions, participants should mute themselves when taking calls outside the session.</a:t>
            </a:r>
          </a:p>
          <a:p>
            <a:pPr algn="l">
              <a:lnSpc>
                <a:spcPts val="2379"/>
              </a:lnSpc>
            </a:pPr>
            <a:endParaRPr lang="en-US" sz="1650" b="1">
              <a:solidFill>
                <a:srgbClr val="FFFFFF"/>
              </a:solidFill>
              <a:latin typeface="Calibri"/>
              <a:ea typeface="Calibri"/>
              <a:cs typeface="Calibri"/>
            </a:endParaRPr>
          </a:p>
          <a:p>
            <a:pPr algn="l">
              <a:lnSpc>
                <a:spcPts val="2379"/>
              </a:lnSpc>
            </a:pPr>
            <a:r>
              <a:rPr lang="en-US" sz="1650" b="1" u="sng">
                <a:solidFill>
                  <a:srgbClr val="FFFFFF"/>
                </a:solidFill>
                <a:latin typeface="Calibri"/>
                <a:ea typeface="Calibri"/>
                <a:cs typeface="Calibri"/>
              </a:rPr>
              <a:t>Group-Specific Rules:</a:t>
            </a:r>
          </a:p>
          <a:p>
            <a:pPr marL="366395" lvl="1" indent="-182880" algn="l">
              <a:lnSpc>
                <a:spcPts val="2379"/>
              </a:lnSpc>
              <a:buFont typeface="Arial"/>
              <a:buChar char="•"/>
            </a:pPr>
            <a:r>
              <a:rPr lang="en-US" sz="1650" b="1">
                <a:solidFill>
                  <a:srgbClr val="FFFFFF"/>
                </a:solidFill>
                <a:latin typeface="Calibri"/>
                <a:ea typeface="Calibri"/>
                <a:cs typeface="Calibri"/>
              </a:rPr>
              <a:t>Avoid judgment regarding other participants' parenting practices or knowledge gaps.</a:t>
            </a:r>
          </a:p>
          <a:p>
            <a:pPr marL="366395" lvl="1" indent="-182880" algn="l">
              <a:lnSpc>
                <a:spcPts val="2379"/>
              </a:lnSpc>
              <a:buFont typeface="Arial"/>
              <a:buChar char="•"/>
            </a:pPr>
            <a:r>
              <a:rPr lang="en-US" sz="1650" b="1">
                <a:solidFill>
                  <a:srgbClr val="FFFFFF"/>
                </a:solidFill>
                <a:latin typeface="Calibri"/>
                <a:ea typeface="Calibri"/>
                <a:cs typeface="Calibri"/>
              </a:rPr>
              <a:t>One person speaks at a time to maintain order and clarity.</a:t>
            </a:r>
          </a:p>
          <a:p>
            <a:pPr marL="366395" lvl="1" indent="-182880" algn="l">
              <a:lnSpc>
                <a:spcPts val="2379"/>
              </a:lnSpc>
              <a:buFont typeface="Arial"/>
              <a:buChar char="•"/>
            </a:pPr>
            <a:r>
              <a:rPr lang="en-US" sz="1650" b="1">
                <a:solidFill>
                  <a:srgbClr val="FFFFFF"/>
                </a:solidFill>
                <a:latin typeface="Calibri"/>
                <a:ea typeface="Calibri"/>
                <a:cs typeface="Calibri"/>
              </a:rPr>
              <a:t>Assume positive intent in all interactions to foster a positive atmosphere.</a:t>
            </a:r>
          </a:p>
          <a:p>
            <a:pPr algn="l">
              <a:lnSpc>
                <a:spcPts val="2379"/>
              </a:lnSpc>
            </a:pPr>
            <a:endParaRPr lang="en-US" sz="1650" b="1">
              <a:solidFill>
                <a:srgbClr val="FFFFFF"/>
              </a:solidFill>
              <a:latin typeface="Calibri"/>
              <a:ea typeface="Calibri"/>
              <a:cs typeface="Calibri"/>
            </a:endParaRPr>
          </a:p>
          <a:p>
            <a:pPr algn="l">
              <a:lnSpc>
                <a:spcPts val="2379"/>
              </a:lnSpc>
            </a:pPr>
            <a:r>
              <a:rPr lang="en-US" sz="1650" b="1" u="sng">
                <a:solidFill>
                  <a:srgbClr val="FFFFFF"/>
                </a:solidFill>
                <a:latin typeface="Calibri"/>
                <a:ea typeface="Calibri"/>
                <a:cs typeface="Calibri"/>
              </a:rPr>
              <a:t>Confidentiality-</a:t>
            </a:r>
            <a:r>
              <a:rPr lang="en-US" sz="1650" b="1">
                <a:solidFill>
                  <a:srgbClr val="FFFFFF"/>
                </a:solidFill>
                <a:latin typeface="Calibri"/>
                <a:ea typeface="Calibri"/>
                <a:cs typeface="Calibri"/>
              </a:rPr>
              <a:t> Please be respectful and discrete with the personal stories being shared. This is a safe space to grow and learn.</a:t>
            </a:r>
          </a:p>
          <a:p>
            <a:pPr algn="l">
              <a:lnSpc>
                <a:spcPts val="1960"/>
              </a:lnSpc>
              <a:spcBef>
                <a:spcPct val="0"/>
              </a:spcBef>
            </a:pPr>
            <a:endParaRPr lang="en-US" sz="1699">
              <a:solidFill>
                <a:srgbClr val="FFFFFF"/>
              </a:solidFill>
              <a:latin typeface="Calibri (MS)"/>
            </a:endParaRPr>
          </a:p>
        </p:txBody>
      </p:sp>
    </p:spTree>
    <p:extLst>
      <p:ext uri="{BB962C8B-B14F-4D97-AF65-F5344CB8AC3E}">
        <p14:creationId xmlns:p14="http://schemas.microsoft.com/office/powerpoint/2010/main" val="13483753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CECCD0"/>
        </a:solidFill>
        <a:effectLst/>
      </p:bgPr>
    </p:bg>
    <p:spTree>
      <p:nvGrpSpPr>
        <p:cNvPr id="1" name="">
          <a:extLst>
            <a:ext uri="{FF2B5EF4-FFF2-40B4-BE49-F238E27FC236}">
              <a16:creationId xmlns:a16="http://schemas.microsoft.com/office/drawing/2014/main" id="{99D1928F-04E3-6F53-EE86-E98AA3ACF5F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A3FE5BF-C53D-A26D-1928-61859CBAC54F}"/>
              </a:ext>
            </a:extLst>
          </p:cNvPr>
          <p:cNvSpPr/>
          <p:nvPr/>
        </p:nvSpPr>
        <p:spPr>
          <a:xfrm flipH="1">
            <a:off x="0" y="0"/>
            <a:ext cx="9753600" cy="7315200"/>
          </a:xfrm>
          <a:custGeom>
            <a:avLst/>
            <a:gdLst/>
            <a:ahLst/>
            <a:cxnLst/>
            <a:rect l="l" t="t" r="r" b="b"/>
            <a:pathLst>
              <a:path w="9753600" h="7315200">
                <a:moveTo>
                  <a:pt x="9753600" y="0"/>
                </a:moveTo>
                <a:lnTo>
                  <a:pt x="0" y="0"/>
                </a:lnTo>
                <a:lnTo>
                  <a:pt x="0" y="7315200"/>
                </a:lnTo>
                <a:lnTo>
                  <a:pt x="9753600" y="7315200"/>
                </a:lnTo>
                <a:lnTo>
                  <a:pt x="9753600" y="0"/>
                </a:lnTo>
                <a:close/>
              </a:path>
            </a:pathLst>
          </a:custGeom>
          <a:blipFill>
            <a:blip r:embed="rId3"/>
            <a:stretch>
              <a:fillRect l="-74576" r="-20310" b="-1271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6AE4B2B8-9B74-5148-6337-DCD86905197F}"/>
              </a:ext>
            </a:extLst>
          </p:cNvPr>
          <p:cNvSpPr/>
          <p:nvPr/>
        </p:nvSpPr>
        <p:spPr>
          <a:xfrm>
            <a:off x="4376096" y="2019524"/>
            <a:ext cx="5377504" cy="4564156"/>
          </a:xfrm>
          <a:custGeom>
            <a:avLst/>
            <a:gdLst/>
            <a:ahLst/>
            <a:cxnLst/>
            <a:rect l="l" t="t" r="r" b="b"/>
            <a:pathLst>
              <a:path w="5377504" h="4564156">
                <a:moveTo>
                  <a:pt x="0" y="0"/>
                </a:moveTo>
                <a:lnTo>
                  <a:pt x="5377504" y="0"/>
                </a:lnTo>
                <a:lnTo>
                  <a:pt x="5377504" y="4564156"/>
                </a:lnTo>
                <a:lnTo>
                  <a:pt x="0" y="45641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BE2D3B3D-4710-0B86-3C18-D4FA99A1789A}"/>
              </a:ext>
            </a:extLst>
          </p:cNvPr>
          <p:cNvSpPr/>
          <p:nvPr/>
        </p:nvSpPr>
        <p:spPr>
          <a:xfrm>
            <a:off x="1382972" y="3048000"/>
            <a:ext cx="2367492" cy="2610561"/>
          </a:xfrm>
          <a:custGeom>
            <a:avLst/>
            <a:gdLst/>
            <a:ahLst/>
            <a:cxnLst/>
            <a:rect l="l" t="t" r="r" b="b"/>
            <a:pathLst>
              <a:path w="2367492" h="2367492">
                <a:moveTo>
                  <a:pt x="0" y="0"/>
                </a:moveTo>
                <a:lnTo>
                  <a:pt x="2367491" y="0"/>
                </a:lnTo>
                <a:lnTo>
                  <a:pt x="2367491" y="2367491"/>
                </a:lnTo>
                <a:lnTo>
                  <a:pt x="0" y="2367491"/>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ecoleta Bold" panose="020B0604020202020204" charset="0"/>
              <a:ea typeface="+mn-ea"/>
              <a:cs typeface="+mn-cs"/>
            </a:endParaRPr>
          </a:p>
        </p:txBody>
      </p:sp>
      <p:sp>
        <p:nvSpPr>
          <p:cNvPr id="5" name="Freeform 5">
            <a:extLst>
              <a:ext uri="{FF2B5EF4-FFF2-40B4-BE49-F238E27FC236}">
                <a16:creationId xmlns:a16="http://schemas.microsoft.com/office/drawing/2014/main" id="{C30847A6-24F9-2045-AF0A-ACF1B6A03BB0}"/>
              </a:ext>
            </a:extLst>
          </p:cNvPr>
          <p:cNvSpPr/>
          <p:nvPr/>
        </p:nvSpPr>
        <p:spPr>
          <a:xfrm>
            <a:off x="4020341" y="0"/>
            <a:ext cx="5468213" cy="1031173"/>
          </a:xfrm>
          <a:custGeom>
            <a:avLst/>
            <a:gdLst/>
            <a:ahLst/>
            <a:cxnLst/>
            <a:rect l="l" t="t" r="r" b="b"/>
            <a:pathLst>
              <a:path w="5468213" h="1031173">
                <a:moveTo>
                  <a:pt x="0" y="0"/>
                </a:moveTo>
                <a:lnTo>
                  <a:pt x="5468213" y="0"/>
                </a:lnTo>
                <a:lnTo>
                  <a:pt x="5468213" y="1031173"/>
                </a:lnTo>
                <a:lnTo>
                  <a:pt x="0" y="1031173"/>
                </a:lnTo>
                <a:lnTo>
                  <a:pt x="0" y="0"/>
                </a:lnTo>
                <a:close/>
              </a:path>
            </a:pathLst>
          </a:custGeom>
          <a:blipFill>
            <a:blip r:embed="rId7"/>
            <a:stretch>
              <a:fillRect l="-14556" t="-181548" r="-19251" b="-19209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F066A540-7EE3-400E-060B-58A8BBEA498C}"/>
              </a:ext>
            </a:extLst>
          </p:cNvPr>
          <p:cNvSpPr/>
          <p:nvPr/>
        </p:nvSpPr>
        <p:spPr>
          <a:xfrm>
            <a:off x="4183813" y="591787"/>
            <a:ext cx="5499245" cy="789892"/>
          </a:xfrm>
          <a:custGeom>
            <a:avLst/>
            <a:gdLst/>
            <a:ahLst/>
            <a:cxnLst/>
            <a:rect l="l" t="t" r="r" b="b"/>
            <a:pathLst>
              <a:path w="5499245" h="789892">
                <a:moveTo>
                  <a:pt x="0" y="0"/>
                </a:moveTo>
                <a:lnTo>
                  <a:pt x="5499245" y="0"/>
                </a:lnTo>
                <a:lnTo>
                  <a:pt x="5499245" y="789891"/>
                </a:lnTo>
                <a:lnTo>
                  <a:pt x="0" y="7898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7FBB35C3-620E-3A3D-37FA-103F28E1E512}"/>
              </a:ext>
            </a:extLst>
          </p:cNvPr>
          <p:cNvSpPr txBox="1"/>
          <p:nvPr/>
        </p:nvSpPr>
        <p:spPr>
          <a:xfrm>
            <a:off x="5720579" y="5910972"/>
            <a:ext cx="3515223" cy="478219"/>
          </a:xfrm>
          <a:prstGeom prst="rect">
            <a:avLst/>
          </a:prstGeom>
        </p:spPr>
        <p:txBody>
          <a:bodyPr lIns="0" tIns="0" rIns="0" bIns="0" rtlCol="0" anchor="t">
            <a:spAutoFit/>
          </a:bodyPr>
          <a:lstStyle/>
          <a:p>
            <a:pPr marL="0" marR="0" lvl="0" indent="0" algn="ctr" defTabSz="914400" rtl="0" eaLnBrk="1" fontAlgn="auto" latinLnBrk="0" hangingPunct="1">
              <a:lnSpc>
                <a:spcPts val="3566"/>
              </a:lnSpc>
              <a:spcBef>
                <a:spcPct val="0"/>
              </a:spcBef>
              <a:spcAft>
                <a:spcPts val="0"/>
              </a:spcAft>
              <a:buClrTx/>
              <a:buSzTx/>
              <a:buFontTx/>
              <a:buNone/>
              <a:tabLst/>
              <a:defRPr/>
            </a:pPr>
            <a:r>
              <a:rPr kumimoji="0" lang="en-US" sz="25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Supportive partnership</a:t>
            </a:r>
          </a:p>
        </p:txBody>
      </p:sp>
      <p:sp>
        <p:nvSpPr>
          <p:cNvPr id="8" name="TextBox 8">
            <a:extLst>
              <a:ext uri="{FF2B5EF4-FFF2-40B4-BE49-F238E27FC236}">
                <a16:creationId xmlns:a16="http://schemas.microsoft.com/office/drawing/2014/main" id="{9AA15F51-9EAC-4BF9-1353-375DDFB8E36A}"/>
              </a:ext>
            </a:extLst>
          </p:cNvPr>
          <p:cNvSpPr txBox="1"/>
          <p:nvPr/>
        </p:nvSpPr>
        <p:spPr>
          <a:xfrm>
            <a:off x="5779604" y="4986826"/>
            <a:ext cx="2781504" cy="478219"/>
          </a:xfrm>
          <a:prstGeom prst="rect">
            <a:avLst/>
          </a:prstGeom>
        </p:spPr>
        <p:txBody>
          <a:bodyPr lIns="0" tIns="0" rIns="0" bIns="0" rtlCol="0" anchor="t">
            <a:spAutoFit/>
          </a:bodyPr>
          <a:lstStyle/>
          <a:p>
            <a:pPr marL="0" marR="0" lvl="0" indent="0" algn="ctr" defTabSz="914400" rtl="0" eaLnBrk="1" fontAlgn="auto" latinLnBrk="0" hangingPunct="1">
              <a:lnSpc>
                <a:spcPts val="3566"/>
              </a:lnSpc>
              <a:spcBef>
                <a:spcPct val="0"/>
              </a:spcBef>
              <a:spcAft>
                <a:spcPts val="0"/>
              </a:spcAft>
              <a:buClrTx/>
              <a:buSzTx/>
              <a:buFontTx/>
              <a:buNone/>
              <a:tabLst/>
              <a:defRPr/>
            </a:pPr>
            <a:r>
              <a:rPr kumimoji="0" lang="en-US" sz="25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Teamwork matters</a:t>
            </a:r>
          </a:p>
        </p:txBody>
      </p:sp>
      <p:sp>
        <p:nvSpPr>
          <p:cNvPr id="9" name="TextBox 9">
            <a:extLst>
              <a:ext uri="{FF2B5EF4-FFF2-40B4-BE49-F238E27FC236}">
                <a16:creationId xmlns:a16="http://schemas.microsoft.com/office/drawing/2014/main" id="{53A84C9B-18C2-96F0-1711-B0D5074F80DD}"/>
              </a:ext>
            </a:extLst>
          </p:cNvPr>
          <p:cNvSpPr txBox="1"/>
          <p:nvPr/>
        </p:nvSpPr>
        <p:spPr>
          <a:xfrm>
            <a:off x="5506471" y="4062681"/>
            <a:ext cx="3327769" cy="478219"/>
          </a:xfrm>
          <a:prstGeom prst="rect">
            <a:avLst/>
          </a:prstGeom>
        </p:spPr>
        <p:txBody>
          <a:bodyPr lIns="0" tIns="0" rIns="0" bIns="0" rtlCol="0" anchor="t">
            <a:spAutoFit/>
          </a:bodyPr>
          <a:lstStyle/>
          <a:p>
            <a:pPr marL="0" marR="0" lvl="0" indent="0" algn="ctr" defTabSz="914400" rtl="0" eaLnBrk="1" fontAlgn="auto" latinLnBrk="0" hangingPunct="1">
              <a:lnSpc>
                <a:spcPts val="3566"/>
              </a:lnSpc>
              <a:spcBef>
                <a:spcPct val="0"/>
              </a:spcBef>
              <a:spcAft>
                <a:spcPts val="0"/>
              </a:spcAft>
              <a:buClrTx/>
              <a:buSzTx/>
              <a:buFontTx/>
              <a:buNone/>
              <a:tabLst/>
              <a:defRPr/>
            </a:pPr>
            <a:r>
              <a:rPr kumimoji="0" lang="en-US" sz="25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Collaboration is key</a:t>
            </a:r>
          </a:p>
        </p:txBody>
      </p:sp>
      <p:sp>
        <p:nvSpPr>
          <p:cNvPr id="10" name="TextBox 10">
            <a:extLst>
              <a:ext uri="{FF2B5EF4-FFF2-40B4-BE49-F238E27FC236}">
                <a16:creationId xmlns:a16="http://schemas.microsoft.com/office/drawing/2014/main" id="{1E914C92-44D1-18D0-689E-ADE851F28D73}"/>
              </a:ext>
            </a:extLst>
          </p:cNvPr>
          <p:cNvSpPr txBox="1"/>
          <p:nvPr/>
        </p:nvSpPr>
        <p:spPr>
          <a:xfrm>
            <a:off x="5630296" y="3136788"/>
            <a:ext cx="3327769" cy="478219"/>
          </a:xfrm>
          <a:prstGeom prst="rect">
            <a:avLst/>
          </a:prstGeom>
        </p:spPr>
        <p:txBody>
          <a:bodyPr lIns="0" tIns="0" rIns="0" bIns="0" rtlCol="0" anchor="t">
            <a:spAutoFit/>
          </a:bodyPr>
          <a:lstStyle/>
          <a:p>
            <a:pPr marL="0" marR="0" lvl="0" indent="0" algn="ctr" defTabSz="914400" rtl="0" eaLnBrk="1" fontAlgn="auto" latinLnBrk="0" hangingPunct="1">
              <a:lnSpc>
                <a:spcPts val="3566"/>
              </a:lnSpc>
              <a:spcBef>
                <a:spcPct val="0"/>
              </a:spcBef>
              <a:spcAft>
                <a:spcPts val="0"/>
              </a:spcAft>
              <a:buClrTx/>
              <a:buSzTx/>
              <a:buFontTx/>
              <a:buNone/>
              <a:tabLst/>
              <a:defRPr/>
            </a:pPr>
            <a:r>
              <a:rPr kumimoji="0" lang="en-US" sz="25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Every family is unique</a:t>
            </a:r>
          </a:p>
        </p:txBody>
      </p:sp>
      <p:sp>
        <p:nvSpPr>
          <p:cNvPr id="11" name="TextBox 11">
            <a:extLst>
              <a:ext uri="{FF2B5EF4-FFF2-40B4-BE49-F238E27FC236}">
                <a16:creationId xmlns:a16="http://schemas.microsoft.com/office/drawing/2014/main" id="{0A9428FB-DB0B-9593-C980-D1BE3883373E}"/>
              </a:ext>
            </a:extLst>
          </p:cNvPr>
          <p:cNvSpPr txBox="1"/>
          <p:nvPr/>
        </p:nvSpPr>
        <p:spPr>
          <a:xfrm>
            <a:off x="5739629" y="2214391"/>
            <a:ext cx="3464868" cy="478219"/>
          </a:xfrm>
          <a:prstGeom prst="rect">
            <a:avLst/>
          </a:prstGeom>
        </p:spPr>
        <p:txBody>
          <a:bodyPr lIns="0" tIns="0" rIns="0" bIns="0" rtlCol="0" anchor="t">
            <a:spAutoFit/>
          </a:bodyPr>
          <a:lstStyle/>
          <a:p>
            <a:pPr marL="0" marR="0" lvl="0" indent="0" algn="ctr" defTabSz="914400" rtl="0" eaLnBrk="1" fontAlgn="auto" latinLnBrk="0" hangingPunct="1">
              <a:lnSpc>
                <a:spcPts val="3566"/>
              </a:lnSpc>
              <a:spcBef>
                <a:spcPct val="0"/>
              </a:spcBef>
              <a:spcAft>
                <a:spcPts val="0"/>
              </a:spcAft>
              <a:buClrTx/>
              <a:buSzTx/>
              <a:buFontTx/>
              <a:buNone/>
              <a:tabLst/>
              <a:defRPr/>
            </a:pPr>
            <a:r>
              <a:rPr kumimoji="0" lang="en-US" sz="25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Coparenting = teamwork</a:t>
            </a:r>
          </a:p>
        </p:txBody>
      </p:sp>
      <p:sp>
        <p:nvSpPr>
          <p:cNvPr id="12" name="TextBox 12">
            <a:extLst>
              <a:ext uri="{FF2B5EF4-FFF2-40B4-BE49-F238E27FC236}">
                <a16:creationId xmlns:a16="http://schemas.microsoft.com/office/drawing/2014/main" id="{8FF0085F-CADE-67C5-E20B-F97BE40064AB}"/>
              </a:ext>
            </a:extLst>
          </p:cNvPr>
          <p:cNvSpPr txBox="1"/>
          <p:nvPr/>
        </p:nvSpPr>
        <p:spPr>
          <a:xfrm>
            <a:off x="1507336" y="2942911"/>
            <a:ext cx="1997864" cy="1095689"/>
          </a:xfrm>
          <a:prstGeom prst="rect">
            <a:avLst/>
          </a:prstGeom>
        </p:spPr>
        <p:txBody>
          <a:bodyPr lIns="0" tIns="0" rIns="0" bIns="0" rtlCol="0" anchor="t">
            <a:prstTxWarp prst="textArchUp">
              <a:avLst/>
            </a:prstTxWarp>
            <a:spAutoFit/>
          </a:bodyPr>
          <a:lstStyle/>
          <a:p>
            <a:pPr marL="0" marR="0" lvl="0" indent="0" algn="ctr" defTabSz="914400" rtl="0" eaLnBrk="1" fontAlgn="auto" latinLnBrk="0" hangingPunct="1">
              <a:lnSpc>
                <a:spcPts val="5801"/>
              </a:lnSpc>
              <a:spcBef>
                <a:spcPct val="0"/>
              </a:spcBef>
              <a:spcAft>
                <a:spcPts val="0"/>
              </a:spcAft>
              <a:buClrTx/>
              <a:buSzTx/>
              <a:buFontTx/>
              <a:buNone/>
              <a:tabLst/>
              <a:defRPr/>
            </a:pPr>
            <a:r>
              <a:rPr kumimoji="0" lang="en-US" sz="19900" b="1" i="0" u="none" strike="noStrike" kern="1200" cap="none" spc="0" normalizeH="0" baseline="0" noProof="0">
                <a:ln>
                  <a:noFill/>
                </a:ln>
                <a:solidFill>
                  <a:srgbClr val="835332"/>
                </a:solidFill>
                <a:effectLst/>
                <a:uLnTx/>
                <a:uFillTx/>
                <a:latin typeface="Arial Black" panose="020B0A04020102020204" pitchFamily="34" charset="0"/>
                <a:ea typeface="Recoleta Bold"/>
                <a:cs typeface="Recoleta Bold"/>
                <a:sym typeface="Recoleta Bold"/>
              </a:rPr>
              <a:t>Coparenting</a:t>
            </a:r>
          </a:p>
        </p:txBody>
      </p:sp>
    </p:spTree>
    <p:extLst>
      <p:ext uri="{BB962C8B-B14F-4D97-AF65-F5344CB8AC3E}">
        <p14:creationId xmlns:p14="http://schemas.microsoft.com/office/powerpoint/2010/main" val="41349466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CECCD0"/>
        </a:solidFill>
        <a:effectLst/>
      </p:bgPr>
    </p:bg>
    <p:spTree>
      <p:nvGrpSpPr>
        <p:cNvPr id="1" name="">
          <a:extLst>
            <a:ext uri="{FF2B5EF4-FFF2-40B4-BE49-F238E27FC236}">
              <a16:creationId xmlns:a16="http://schemas.microsoft.com/office/drawing/2014/main" id="{AF780516-4730-44FF-57DD-769C6E6E1F1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F474CB6-32BD-3F72-8CA0-D08B5FF83E3B}"/>
              </a:ext>
            </a:extLst>
          </p:cNvPr>
          <p:cNvSpPr/>
          <p:nvPr/>
        </p:nvSpPr>
        <p:spPr>
          <a:xfrm flipH="1">
            <a:off x="0" y="6077"/>
            <a:ext cx="9753600" cy="7309123"/>
          </a:xfrm>
          <a:custGeom>
            <a:avLst/>
            <a:gdLst/>
            <a:ahLst/>
            <a:cxnLst/>
            <a:rect l="l" t="t" r="r" b="b"/>
            <a:pathLst>
              <a:path w="9753600" h="7309123">
                <a:moveTo>
                  <a:pt x="9753600" y="0"/>
                </a:moveTo>
                <a:lnTo>
                  <a:pt x="0" y="0"/>
                </a:lnTo>
                <a:lnTo>
                  <a:pt x="0" y="7309123"/>
                </a:lnTo>
                <a:lnTo>
                  <a:pt x="9753600" y="7309123"/>
                </a:lnTo>
                <a:lnTo>
                  <a:pt x="9753600" y="0"/>
                </a:lnTo>
                <a:close/>
              </a:path>
            </a:pathLst>
          </a:custGeom>
          <a:blipFill>
            <a:blip r:embed="rId3"/>
            <a:stretch>
              <a:fillRect t="-2684" r="-18292" b="-268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A8435B6C-BB32-1AC0-4BB3-89880908C791}"/>
              </a:ext>
            </a:extLst>
          </p:cNvPr>
          <p:cNvSpPr/>
          <p:nvPr/>
        </p:nvSpPr>
        <p:spPr>
          <a:xfrm>
            <a:off x="216515" y="6077"/>
            <a:ext cx="1972487" cy="1355637"/>
          </a:xfrm>
          <a:custGeom>
            <a:avLst/>
            <a:gdLst/>
            <a:ahLst/>
            <a:cxnLst/>
            <a:rect l="l" t="t" r="r" b="b"/>
            <a:pathLst>
              <a:path w="1972487" h="1355637">
                <a:moveTo>
                  <a:pt x="0" y="0"/>
                </a:moveTo>
                <a:lnTo>
                  <a:pt x="1972488" y="0"/>
                </a:lnTo>
                <a:lnTo>
                  <a:pt x="1972488" y="1355636"/>
                </a:lnTo>
                <a:lnTo>
                  <a:pt x="0" y="13556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9997E3B5-72DA-381C-F71B-43DE6B6FE5C3}"/>
              </a:ext>
            </a:extLst>
          </p:cNvPr>
          <p:cNvSpPr/>
          <p:nvPr/>
        </p:nvSpPr>
        <p:spPr>
          <a:xfrm>
            <a:off x="5195142" y="557942"/>
            <a:ext cx="4558458" cy="5043937"/>
          </a:xfrm>
          <a:custGeom>
            <a:avLst/>
            <a:gdLst/>
            <a:ahLst/>
            <a:cxnLst/>
            <a:rect l="l" t="t" r="r" b="b"/>
            <a:pathLst>
              <a:path w="4558458" h="5043937">
                <a:moveTo>
                  <a:pt x="0" y="0"/>
                </a:moveTo>
                <a:lnTo>
                  <a:pt x="4558458" y="0"/>
                </a:lnTo>
                <a:lnTo>
                  <a:pt x="4558458" y="5043937"/>
                </a:lnTo>
                <a:lnTo>
                  <a:pt x="0" y="50439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CCF4FA54-1D24-84D1-D1AC-531846C11BB6}"/>
              </a:ext>
            </a:extLst>
          </p:cNvPr>
          <p:cNvSpPr txBox="1"/>
          <p:nvPr/>
        </p:nvSpPr>
        <p:spPr>
          <a:xfrm>
            <a:off x="5517154" y="392457"/>
            <a:ext cx="3914434" cy="5021298"/>
          </a:xfrm>
          <a:prstGeom prst="rect">
            <a:avLst/>
          </a:prstGeom>
        </p:spPr>
        <p:txBody>
          <a:bodyPr lIns="0" tIns="0" rIns="0" bIns="0" rtlCol="0" anchor="t">
            <a:spAutoFit/>
          </a:bodyPr>
          <a:lstStyle/>
          <a:p>
            <a:pPr marL="0" marR="0" lvl="0" indent="0" algn="l" defTabSz="914400" rtl="0" eaLnBrk="1" fontAlgn="auto" latinLnBrk="0" hangingPunct="1">
              <a:lnSpc>
                <a:spcPts val="383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a:p>
            <a:pPr marL="498470" marR="0" lvl="1" indent="-249235" algn="l" defTabSz="914400" rtl="0" eaLnBrk="1" fontAlgn="auto" latinLnBrk="0" hangingPunct="1">
              <a:lnSpc>
                <a:spcPts val="2516"/>
              </a:lnSpc>
              <a:spcBef>
                <a:spcPts val="0"/>
              </a:spcBef>
              <a:spcAft>
                <a:spcPts val="0"/>
              </a:spcAft>
              <a:buClrTx/>
              <a:buSzTx/>
              <a:buFont typeface="Arial"/>
              <a:buChar char="•"/>
              <a:tabLst/>
              <a:defRPr/>
            </a:pPr>
            <a:r>
              <a:rPr kumimoji="0" lang="en-US" sz="2308"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does your coparenting situation look like?</a:t>
            </a:r>
          </a:p>
          <a:p>
            <a:pPr marL="0" marR="0" lvl="0" indent="0" algn="l" defTabSz="914400" rtl="0" eaLnBrk="1" fontAlgn="auto" latinLnBrk="0" hangingPunct="1">
              <a:lnSpc>
                <a:spcPts val="2516"/>
              </a:lnSpc>
              <a:spcBef>
                <a:spcPts val="0"/>
              </a:spcBef>
              <a:spcAft>
                <a:spcPts val="0"/>
              </a:spcAft>
              <a:buClrTx/>
              <a:buSzTx/>
              <a:buFontTx/>
              <a:buNone/>
              <a:tabLst/>
              <a:defRPr/>
            </a:pPr>
            <a:endParaRPr kumimoji="0" lang="en-US" sz="2308"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98470" marR="0" lvl="1" indent="-249235" algn="l" defTabSz="914400" rtl="0" eaLnBrk="1" fontAlgn="auto" latinLnBrk="0" hangingPunct="1">
              <a:lnSpc>
                <a:spcPts val="2516"/>
              </a:lnSpc>
              <a:spcBef>
                <a:spcPts val="0"/>
              </a:spcBef>
              <a:spcAft>
                <a:spcPts val="0"/>
              </a:spcAft>
              <a:buClrTx/>
              <a:buSzTx/>
              <a:buFont typeface="Arial"/>
              <a:buChar char="•"/>
              <a:tabLst/>
              <a:defRPr/>
            </a:pPr>
            <a:r>
              <a:rPr kumimoji="0" lang="en-US" sz="2308"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Are you completing this module alone or with your coparent?</a:t>
            </a:r>
          </a:p>
          <a:p>
            <a:pPr marL="0" marR="0" lvl="0" indent="0" algn="l" defTabSz="914400" rtl="0" eaLnBrk="1" fontAlgn="auto" latinLnBrk="0" hangingPunct="1">
              <a:lnSpc>
                <a:spcPts val="2516"/>
              </a:lnSpc>
              <a:spcBef>
                <a:spcPts val="0"/>
              </a:spcBef>
              <a:spcAft>
                <a:spcPts val="0"/>
              </a:spcAft>
              <a:buClrTx/>
              <a:buSzTx/>
              <a:buFontTx/>
              <a:buNone/>
              <a:tabLst/>
              <a:defRPr/>
            </a:pPr>
            <a:endParaRPr kumimoji="0" lang="en-US" sz="2308"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98470" marR="0" lvl="1" indent="-249235" algn="l" defTabSz="914400" rtl="0" eaLnBrk="1" fontAlgn="auto" latinLnBrk="0" hangingPunct="1">
              <a:lnSpc>
                <a:spcPts val="2516"/>
              </a:lnSpc>
              <a:spcBef>
                <a:spcPts val="0"/>
              </a:spcBef>
              <a:spcAft>
                <a:spcPts val="0"/>
              </a:spcAft>
              <a:buClrTx/>
              <a:buSzTx/>
              <a:buFont typeface="Arial"/>
              <a:buChar char="•"/>
              <a:tabLst/>
              <a:defRPr/>
            </a:pPr>
            <a:r>
              <a:rPr kumimoji="0" lang="en-US" sz="2308"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does each coparent participate?</a:t>
            </a:r>
          </a:p>
          <a:p>
            <a:pPr marL="0" marR="0" lvl="0" indent="0" algn="l" defTabSz="914400" rtl="0" eaLnBrk="1" fontAlgn="auto" latinLnBrk="0" hangingPunct="1">
              <a:lnSpc>
                <a:spcPts val="2516"/>
              </a:lnSpc>
              <a:spcBef>
                <a:spcPts val="0"/>
              </a:spcBef>
              <a:spcAft>
                <a:spcPts val="0"/>
              </a:spcAft>
              <a:buClrTx/>
              <a:buSzTx/>
              <a:buFontTx/>
              <a:buNone/>
              <a:tabLst/>
              <a:defRPr/>
            </a:pPr>
            <a:endParaRPr kumimoji="0" lang="en-US" sz="2308"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98470" marR="0" lvl="1" indent="-249235" algn="l" defTabSz="914400" rtl="0" eaLnBrk="1" fontAlgn="auto" latinLnBrk="0" hangingPunct="1">
              <a:lnSpc>
                <a:spcPts val="2516"/>
              </a:lnSpc>
              <a:spcBef>
                <a:spcPts val="0"/>
              </a:spcBef>
              <a:spcAft>
                <a:spcPts val="0"/>
              </a:spcAft>
              <a:buClrTx/>
              <a:buSzTx/>
              <a:buFont typeface="Arial"/>
              <a:buChar char="•"/>
              <a:tabLst/>
              <a:defRPr/>
            </a:pPr>
            <a:r>
              <a:rPr kumimoji="0" lang="en-US" sz="2308"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is one goal you hope to achieve from this module?</a:t>
            </a:r>
          </a:p>
        </p:txBody>
      </p:sp>
      <p:sp>
        <p:nvSpPr>
          <p:cNvPr id="6" name="TextBox 6">
            <a:extLst>
              <a:ext uri="{FF2B5EF4-FFF2-40B4-BE49-F238E27FC236}">
                <a16:creationId xmlns:a16="http://schemas.microsoft.com/office/drawing/2014/main" id="{0646E718-CAF1-F841-B3FD-0176B1BC61E5}"/>
              </a:ext>
            </a:extLst>
          </p:cNvPr>
          <p:cNvSpPr txBox="1"/>
          <p:nvPr/>
        </p:nvSpPr>
        <p:spPr>
          <a:xfrm>
            <a:off x="309730" y="281086"/>
            <a:ext cx="1786058" cy="729418"/>
          </a:xfrm>
          <a:prstGeom prst="rect">
            <a:avLst/>
          </a:prstGeom>
        </p:spPr>
        <p:txBody>
          <a:bodyPr lIns="0" tIns="0" rIns="0" bIns="0" rtlCol="0" anchor="t">
            <a:spAutoFit/>
          </a:bodyPr>
          <a:lstStyle/>
          <a:p>
            <a:pPr marL="0" marR="0" lvl="0" indent="0" algn="ctr" defTabSz="914400" rtl="0" eaLnBrk="1" fontAlgn="auto" latinLnBrk="0" hangingPunct="1">
              <a:lnSpc>
                <a:spcPts val="2845"/>
              </a:lnSpc>
              <a:spcBef>
                <a:spcPct val="0"/>
              </a:spcBef>
              <a:spcAft>
                <a:spcPts val="0"/>
              </a:spcAft>
              <a:buClrTx/>
              <a:buSzTx/>
              <a:buFontTx/>
              <a:buNone/>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Introduction Questions</a:t>
            </a:r>
          </a:p>
        </p:txBody>
      </p:sp>
    </p:spTree>
    <p:extLst>
      <p:ext uri="{BB962C8B-B14F-4D97-AF65-F5344CB8AC3E}">
        <p14:creationId xmlns:p14="http://schemas.microsoft.com/office/powerpoint/2010/main" val="30429622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865082"/>
        </a:solidFill>
        <a:effectLst/>
      </p:bgPr>
    </p:bg>
    <p:spTree>
      <p:nvGrpSpPr>
        <p:cNvPr id="1" name="">
          <a:extLst>
            <a:ext uri="{FF2B5EF4-FFF2-40B4-BE49-F238E27FC236}">
              <a16:creationId xmlns:a16="http://schemas.microsoft.com/office/drawing/2014/main" id="{2CC8998D-FB5E-533F-E88B-699C9A1B961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F5F8CC8-E189-D0B7-85BC-A3FFDB95AB58}"/>
              </a:ext>
            </a:extLst>
          </p:cNvPr>
          <p:cNvSpPr/>
          <p:nvPr/>
        </p:nvSpPr>
        <p:spPr>
          <a:xfrm>
            <a:off x="4623802" y="480081"/>
            <a:ext cx="4750657" cy="6227424"/>
          </a:xfrm>
          <a:custGeom>
            <a:avLst/>
            <a:gdLst/>
            <a:ahLst/>
            <a:cxnLst/>
            <a:rect l="l" t="t" r="r" b="b"/>
            <a:pathLst>
              <a:path w="4750657" h="6227424">
                <a:moveTo>
                  <a:pt x="0" y="0"/>
                </a:moveTo>
                <a:lnTo>
                  <a:pt x="4750657" y="0"/>
                </a:lnTo>
                <a:lnTo>
                  <a:pt x="4750657" y="6227424"/>
                </a:lnTo>
                <a:lnTo>
                  <a:pt x="0" y="6227424"/>
                </a:lnTo>
                <a:lnTo>
                  <a:pt x="0" y="0"/>
                </a:lnTo>
                <a:close/>
              </a:path>
            </a:pathLst>
          </a:custGeom>
          <a:blipFill>
            <a:blip r:embed="rId3"/>
            <a:stretch>
              <a:fillRect/>
            </a:stretch>
          </a:blipFill>
          <a:ln w="38100" cap="sq">
            <a:solidFill>
              <a:srgbClr val="B4ABAD"/>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5951BE86-6693-6E15-E7EA-FECD77DACA93}"/>
              </a:ext>
            </a:extLst>
          </p:cNvPr>
          <p:cNvSpPr/>
          <p:nvPr/>
        </p:nvSpPr>
        <p:spPr>
          <a:xfrm>
            <a:off x="2674549" y="2852658"/>
            <a:ext cx="2287056" cy="4462542"/>
          </a:xfrm>
          <a:custGeom>
            <a:avLst/>
            <a:gdLst/>
            <a:ahLst/>
            <a:cxnLst/>
            <a:rect l="l" t="t" r="r" b="b"/>
            <a:pathLst>
              <a:path w="2287056" h="4462542">
                <a:moveTo>
                  <a:pt x="0" y="0"/>
                </a:moveTo>
                <a:lnTo>
                  <a:pt x="2287056" y="0"/>
                </a:lnTo>
                <a:lnTo>
                  <a:pt x="2287056" y="4462542"/>
                </a:lnTo>
                <a:lnTo>
                  <a:pt x="0" y="4462542"/>
                </a:lnTo>
                <a:lnTo>
                  <a:pt x="0" y="0"/>
                </a:lnTo>
                <a:close/>
              </a:path>
            </a:pathLst>
          </a:custGeom>
          <a:blipFill>
            <a:blip r:embed="rId4"/>
            <a:stretch>
              <a:fillRect t="-1327" r="-9375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A7F77651-9371-FE0C-A501-74E66BC29DFC}"/>
              </a:ext>
            </a:extLst>
          </p:cNvPr>
          <p:cNvSpPr/>
          <p:nvPr/>
        </p:nvSpPr>
        <p:spPr>
          <a:xfrm>
            <a:off x="939520" y="0"/>
            <a:ext cx="2000832" cy="1375117"/>
          </a:xfrm>
          <a:custGeom>
            <a:avLst/>
            <a:gdLst/>
            <a:ahLst/>
            <a:cxnLst/>
            <a:rect l="l" t="t" r="r" b="b"/>
            <a:pathLst>
              <a:path w="2000832" h="1375117">
                <a:moveTo>
                  <a:pt x="0" y="0"/>
                </a:moveTo>
                <a:lnTo>
                  <a:pt x="2000832" y="0"/>
                </a:lnTo>
                <a:lnTo>
                  <a:pt x="2000832" y="1375117"/>
                </a:lnTo>
                <a:lnTo>
                  <a:pt x="0" y="13751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3F6C98EC-00AC-DBDA-7CAD-8BCEF39BC2CA}"/>
              </a:ext>
            </a:extLst>
          </p:cNvPr>
          <p:cNvSpPr/>
          <p:nvPr/>
        </p:nvSpPr>
        <p:spPr>
          <a:xfrm>
            <a:off x="7915126" y="4503945"/>
            <a:ext cx="2149675" cy="2811255"/>
          </a:xfrm>
          <a:custGeom>
            <a:avLst/>
            <a:gdLst/>
            <a:ahLst/>
            <a:cxnLst/>
            <a:rect l="l" t="t" r="r" b="b"/>
            <a:pathLst>
              <a:path w="2149675" h="2811255">
                <a:moveTo>
                  <a:pt x="0" y="0"/>
                </a:moveTo>
                <a:lnTo>
                  <a:pt x="2149675" y="0"/>
                </a:lnTo>
                <a:lnTo>
                  <a:pt x="2149675" y="2811255"/>
                </a:lnTo>
                <a:lnTo>
                  <a:pt x="0" y="2811255"/>
                </a:lnTo>
                <a:lnTo>
                  <a:pt x="0" y="0"/>
                </a:lnTo>
                <a:close/>
              </a:path>
            </a:pathLst>
          </a:custGeom>
          <a:blipFill>
            <a:blip r:embed="rId7"/>
            <a:stretch>
              <a:fillRect l="-57006" t="-2250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E3023602-65DF-C855-8C98-C33C5EE02E2C}"/>
              </a:ext>
            </a:extLst>
          </p:cNvPr>
          <p:cNvSpPr/>
          <p:nvPr/>
        </p:nvSpPr>
        <p:spPr>
          <a:xfrm>
            <a:off x="2789840" y="2069056"/>
            <a:ext cx="1833962" cy="783602"/>
          </a:xfrm>
          <a:custGeom>
            <a:avLst/>
            <a:gdLst/>
            <a:ahLst/>
            <a:cxnLst/>
            <a:rect l="l" t="t" r="r" b="b"/>
            <a:pathLst>
              <a:path w="1833962" h="783602">
                <a:moveTo>
                  <a:pt x="0" y="0"/>
                </a:moveTo>
                <a:lnTo>
                  <a:pt x="1833962" y="0"/>
                </a:lnTo>
                <a:lnTo>
                  <a:pt x="1833962" y="783602"/>
                </a:lnTo>
                <a:lnTo>
                  <a:pt x="0" y="7836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CB4FBE9E-A93B-F8A1-BBB3-1A798D5B7BB0}"/>
              </a:ext>
            </a:extLst>
          </p:cNvPr>
          <p:cNvSpPr txBox="1"/>
          <p:nvPr/>
        </p:nvSpPr>
        <p:spPr>
          <a:xfrm>
            <a:off x="1034074" y="261006"/>
            <a:ext cx="1811724" cy="829997"/>
          </a:xfrm>
          <a:prstGeom prst="rect">
            <a:avLst/>
          </a:prstGeom>
        </p:spPr>
        <p:txBody>
          <a:bodyPr lIns="0" tIns="0" rIns="0" bIns="0" rtlCol="0" anchor="t">
            <a:spAutoFit/>
          </a:bodyPr>
          <a:lstStyle/>
          <a:p>
            <a:pPr marL="0" marR="0" lvl="0" indent="0" algn="ctr" defTabSz="914400" rtl="0" eaLnBrk="1" fontAlgn="auto" latinLnBrk="0" hangingPunct="1">
              <a:lnSpc>
                <a:spcPts val="3170"/>
              </a:lnSpc>
              <a:spcBef>
                <a:spcPts val="0"/>
              </a:spcBef>
              <a:spcAft>
                <a:spcPts val="0"/>
              </a:spcAft>
              <a:buClrTx/>
              <a:buSzTx/>
              <a:buFontTx/>
              <a:buNone/>
              <a:tabLst/>
              <a:defRPr/>
            </a:pPr>
            <a:r>
              <a:rPr kumimoji="0" lang="en-US" sz="22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Family of </a:t>
            </a:r>
          </a:p>
          <a:p>
            <a:pPr marL="0" marR="0" lvl="0" indent="0" algn="ctr" defTabSz="914400" rtl="0" eaLnBrk="1" fontAlgn="auto" latinLnBrk="0" hangingPunct="1">
              <a:lnSpc>
                <a:spcPts val="3170"/>
              </a:lnSpc>
              <a:spcBef>
                <a:spcPct val="0"/>
              </a:spcBef>
              <a:spcAft>
                <a:spcPts val="0"/>
              </a:spcAft>
              <a:buClrTx/>
              <a:buSzTx/>
              <a:buFontTx/>
              <a:buNone/>
              <a:tabLst/>
              <a:defRPr/>
            </a:pPr>
            <a:r>
              <a:rPr kumimoji="0" lang="en-US" sz="22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Origin</a:t>
            </a:r>
          </a:p>
        </p:txBody>
      </p:sp>
      <p:sp>
        <p:nvSpPr>
          <p:cNvPr id="8" name="TextBox 8">
            <a:extLst>
              <a:ext uri="{FF2B5EF4-FFF2-40B4-BE49-F238E27FC236}">
                <a16:creationId xmlns:a16="http://schemas.microsoft.com/office/drawing/2014/main" id="{0ABF1662-708A-85A1-6858-A123C86FCB6B}"/>
              </a:ext>
            </a:extLst>
          </p:cNvPr>
          <p:cNvSpPr txBox="1"/>
          <p:nvPr/>
        </p:nvSpPr>
        <p:spPr>
          <a:xfrm>
            <a:off x="0" y="2223357"/>
            <a:ext cx="3655859" cy="1821244"/>
          </a:xfrm>
          <a:prstGeom prst="rect">
            <a:avLst/>
          </a:prstGeom>
        </p:spPr>
        <p:txBody>
          <a:bodyPr lIns="0" tIns="0" rIns="0" bIns="0" rtlCol="0" anchor="t">
            <a:spAutoFit/>
          </a:bodyPr>
          <a:lstStyle/>
          <a:p>
            <a:pPr marL="550003" marR="0" lvl="1" indent="-275001" algn="l" defTabSz="914400" rtl="0" eaLnBrk="1" fontAlgn="auto" latinLnBrk="0" hangingPunct="1">
              <a:lnSpc>
                <a:spcPts val="3566"/>
              </a:lnSpc>
              <a:spcBef>
                <a:spcPts val="0"/>
              </a:spcBef>
              <a:spcAft>
                <a:spcPts val="0"/>
              </a:spcAft>
              <a:buClrTx/>
              <a:buSzTx/>
              <a:buFont typeface="Arial"/>
              <a:buChar char="•"/>
              <a:tabLst/>
              <a:defRPr/>
            </a:pPr>
            <a:r>
              <a:rPr kumimoji="0" lang="en-US" sz="2547" b="1" i="0" u="none" strike="noStrike" kern="1200" cap="none" spc="0" normalizeH="0" baseline="0" noProof="0">
                <a:ln>
                  <a:noFill/>
                </a:ln>
                <a:solidFill>
                  <a:srgbClr val="FBFCF8"/>
                </a:solidFill>
                <a:effectLst/>
                <a:uLnTx/>
                <a:uFillTx/>
                <a:latin typeface="Calibri (MS) Bold"/>
                <a:ea typeface="Calibri (MS) Bold"/>
                <a:cs typeface="Calibri (MS) Bold"/>
                <a:sym typeface="Calibri (MS) Bold"/>
              </a:rPr>
              <a:t>What positive behaviors from </a:t>
            </a:r>
            <a:r>
              <a:rPr kumimoji="0" lang="en-US" sz="2547" b="1" i="1" u="none" strike="noStrike" kern="1200" cap="none" spc="0" normalizeH="0" baseline="0" noProof="0">
                <a:ln>
                  <a:noFill/>
                </a:ln>
                <a:solidFill>
                  <a:srgbClr val="FBFCF8"/>
                </a:solidFill>
                <a:effectLst/>
                <a:uLnTx/>
                <a:uFillTx/>
                <a:latin typeface="Calibri (MS) Bold Italics"/>
                <a:ea typeface="Calibri (MS) Bold Italics"/>
                <a:cs typeface="Calibri (MS) Bold Italics"/>
                <a:sym typeface="Calibri (MS) Bold Italics"/>
              </a:rPr>
              <a:t>your </a:t>
            </a:r>
            <a:r>
              <a:rPr kumimoji="0" lang="en-US" sz="2547" b="1" i="0" u="none" strike="noStrike" kern="1200" cap="none" spc="0" normalizeH="0" baseline="0" noProof="0">
                <a:ln>
                  <a:noFill/>
                </a:ln>
                <a:solidFill>
                  <a:srgbClr val="FBFCF8"/>
                </a:solidFill>
                <a:effectLst/>
                <a:uLnTx/>
                <a:uFillTx/>
                <a:latin typeface="Calibri (MS) Bold"/>
                <a:ea typeface="Calibri (MS) Bold"/>
                <a:cs typeface="Calibri (MS) Bold"/>
                <a:sym typeface="Calibri (MS) Bold"/>
              </a:rPr>
              <a:t>upbringing do you want to repeat?</a:t>
            </a:r>
          </a:p>
        </p:txBody>
      </p:sp>
      <p:sp>
        <p:nvSpPr>
          <p:cNvPr id="9" name="TextBox 9">
            <a:extLst>
              <a:ext uri="{FF2B5EF4-FFF2-40B4-BE49-F238E27FC236}">
                <a16:creationId xmlns:a16="http://schemas.microsoft.com/office/drawing/2014/main" id="{187A5AAB-E471-4AF9-E527-1E330FD568E4}"/>
              </a:ext>
            </a:extLst>
          </p:cNvPr>
          <p:cNvSpPr txBox="1"/>
          <p:nvPr/>
        </p:nvSpPr>
        <p:spPr>
          <a:xfrm>
            <a:off x="0" y="4781486"/>
            <a:ext cx="2845798" cy="1821244"/>
          </a:xfrm>
          <a:prstGeom prst="rect">
            <a:avLst/>
          </a:prstGeom>
        </p:spPr>
        <p:txBody>
          <a:bodyPr lIns="0" tIns="0" rIns="0" bIns="0" rtlCol="0" anchor="t">
            <a:spAutoFit/>
          </a:bodyPr>
          <a:lstStyle/>
          <a:p>
            <a:pPr marL="550003" marR="0" lvl="1" indent="-275001" algn="l" defTabSz="914400" rtl="0" eaLnBrk="1" fontAlgn="auto" latinLnBrk="0" hangingPunct="1">
              <a:lnSpc>
                <a:spcPts val="3566"/>
              </a:lnSpc>
              <a:spcBef>
                <a:spcPts val="0"/>
              </a:spcBef>
              <a:spcAft>
                <a:spcPts val="0"/>
              </a:spcAft>
              <a:buClrTx/>
              <a:buSzTx/>
              <a:buFont typeface="Arial"/>
              <a:buChar char="•"/>
              <a:tabLst/>
              <a:defRPr/>
            </a:pPr>
            <a:r>
              <a:rPr kumimoji="0" lang="en-US" sz="2547" b="1" i="0" u="none" strike="noStrike" kern="1200" cap="none" spc="0" normalizeH="0" baseline="0" noProof="0">
                <a:ln>
                  <a:noFill/>
                </a:ln>
                <a:solidFill>
                  <a:srgbClr val="FBFCF8"/>
                </a:solidFill>
                <a:effectLst/>
                <a:uLnTx/>
                <a:uFillTx/>
                <a:latin typeface="Calibri (MS) Bold"/>
                <a:ea typeface="Calibri (MS) Bold"/>
                <a:cs typeface="Calibri (MS) Bold"/>
                <a:sym typeface="Calibri (MS) Bold"/>
              </a:rPr>
              <a:t>What did you learn from sharing with your coparent?</a:t>
            </a:r>
          </a:p>
        </p:txBody>
      </p:sp>
    </p:spTree>
    <p:extLst>
      <p:ext uri="{BB962C8B-B14F-4D97-AF65-F5344CB8AC3E}">
        <p14:creationId xmlns:p14="http://schemas.microsoft.com/office/powerpoint/2010/main" val="6055419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44241B"/>
        </a:solidFill>
        <a:effectLst/>
      </p:bgPr>
    </p:bg>
    <p:spTree>
      <p:nvGrpSpPr>
        <p:cNvPr id="1" name="">
          <a:extLst>
            <a:ext uri="{FF2B5EF4-FFF2-40B4-BE49-F238E27FC236}">
              <a16:creationId xmlns:a16="http://schemas.microsoft.com/office/drawing/2014/main" id="{972DD289-CDE5-2BDA-8D3E-FC5754CF826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733DB69-FEA8-CF86-BE84-333B54033F4F}"/>
              </a:ext>
            </a:extLst>
          </p:cNvPr>
          <p:cNvSpPr/>
          <p:nvPr/>
        </p:nvSpPr>
        <p:spPr>
          <a:xfrm>
            <a:off x="437199" y="15386"/>
            <a:ext cx="2000832" cy="1375117"/>
          </a:xfrm>
          <a:custGeom>
            <a:avLst/>
            <a:gdLst/>
            <a:ahLst/>
            <a:cxnLst/>
            <a:rect l="l" t="t" r="r" b="b"/>
            <a:pathLst>
              <a:path w="2000832" h="1375117">
                <a:moveTo>
                  <a:pt x="0" y="0"/>
                </a:moveTo>
                <a:lnTo>
                  <a:pt x="2000832" y="0"/>
                </a:lnTo>
                <a:lnTo>
                  <a:pt x="2000832" y="1375118"/>
                </a:lnTo>
                <a:lnTo>
                  <a:pt x="0" y="13751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2EE07FC9-F83E-991D-FD89-230CE04AFD44}"/>
              </a:ext>
            </a:extLst>
          </p:cNvPr>
          <p:cNvSpPr/>
          <p:nvPr/>
        </p:nvSpPr>
        <p:spPr>
          <a:xfrm>
            <a:off x="94511" y="1879012"/>
            <a:ext cx="3267010" cy="4228843"/>
          </a:xfrm>
          <a:custGeom>
            <a:avLst/>
            <a:gdLst/>
            <a:ahLst/>
            <a:cxnLst/>
            <a:rect l="l" t="t" r="r" b="b"/>
            <a:pathLst>
              <a:path w="3267010" h="4228843">
                <a:moveTo>
                  <a:pt x="0" y="0"/>
                </a:moveTo>
                <a:lnTo>
                  <a:pt x="3267010" y="0"/>
                </a:lnTo>
                <a:lnTo>
                  <a:pt x="3267010" y="4228844"/>
                </a:lnTo>
                <a:lnTo>
                  <a:pt x="0" y="4228844"/>
                </a:lnTo>
                <a:lnTo>
                  <a:pt x="0" y="0"/>
                </a:lnTo>
                <a:close/>
              </a:path>
            </a:pathLst>
          </a:custGeom>
          <a:blipFill>
            <a:blip r:embed="rId5"/>
            <a:stretch>
              <a:fillRect/>
            </a:stretch>
          </a:blipFill>
          <a:ln w="38100" cap="sq">
            <a:solidFill>
              <a:srgbClr val="FCAF1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AE4697F2-AD84-4EC9-D5C6-1C1BE20FCAA8}"/>
              </a:ext>
            </a:extLst>
          </p:cNvPr>
          <p:cNvSpPr/>
          <p:nvPr/>
        </p:nvSpPr>
        <p:spPr>
          <a:xfrm>
            <a:off x="6414907" y="1879012"/>
            <a:ext cx="3267497" cy="4228843"/>
          </a:xfrm>
          <a:custGeom>
            <a:avLst/>
            <a:gdLst/>
            <a:ahLst/>
            <a:cxnLst/>
            <a:rect l="l" t="t" r="r" b="b"/>
            <a:pathLst>
              <a:path w="3267497" h="4228843">
                <a:moveTo>
                  <a:pt x="0" y="0"/>
                </a:moveTo>
                <a:lnTo>
                  <a:pt x="3267497" y="0"/>
                </a:lnTo>
                <a:lnTo>
                  <a:pt x="3267497" y="4228844"/>
                </a:lnTo>
                <a:lnTo>
                  <a:pt x="0" y="4228844"/>
                </a:lnTo>
                <a:lnTo>
                  <a:pt x="0" y="0"/>
                </a:lnTo>
                <a:close/>
              </a:path>
            </a:pathLst>
          </a:custGeom>
          <a:blipFill>
            <a:blip r:embed="rId6"/>
            <a:stretch>
              <a:fillRect/>
            </a:stretch>
          </a:blipFill>
          <a:ln w="38100" cap="sq">
            <a:solidFill>
              <a:srgbClr val="FCAF1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2E40A6A9-C512-8843-D983-86D0A9BFDCAE}"/>
              </a:ext>
            </a:extLst>
          </p:cNvPr>
          <p:cNvSpPr/>
          <p:nvPr/>
        </p:nvSpPr>
        <p:spPr>
          <a:xfrm>
            <a:off x="2153841" y="3563830"/>
            <a:ext cx="5620030" cy="3751370"/>
          </a:xfrm>
          <a:custGeom>
            <a:avLst/>
            <a:gdLst/>
            <a:ahLst/>
            <a:cxnLst/>
            <a:rect l="l" t="t" r="r" b="b"/>
            <a:pathLst>
              <a:path w="5620030" h="3751370">
                <a:moveTo>
                  <a:pt x="0" y="0"/>
                </a:moveTo>
                <a:lnTo>
                  <a:pt x="5620030" y="0"/>
                </a:lnTo>
                <a:lnTo>
                  <a:pt x="5620030" y="3751370"/>
                </a:lnTo>
                <a:lnTo>
                  <a:pt x="0" y="375137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267B393E-8C51-2A4F-5161-AE4886F03523}"/>
              </a:ext>
            </a:extLst>
          </p:cNvPr>
          <p:cNvSpPr txBox="1"/>
          <p:nvPr/>
        </p:nvSpPr>
        <p:spPr>
          <a:xfrm>
            <a:off x="522228" y="157076"/>
            <a:ext cx="1811724" cy="1109603"/>
          </a:xfrm>
          <a:prstGeom prst="rect">
            <a:avLst/>
          </a:prstGeom>
        </p:spPr>
        <p:txBody>
          <a:bodyPr lIns="0" tIns="0" rIns="0" bIns="0" rtlCol="0" anchor="t">
            <a:spAutoFit/>
          </a:bodyPr>
          <a:lstStyle/>
          <a:p>
            <a:pPr marL="0" marR="0" lvl="0" indent="0" algn="ctr" defTabSz="914400" rtl="0" eaLnBrk="1" fontAlgn="auto" latinLnBrk="0" hangingPunct="1">
              <a:lnSpc>
                <a:spcPts val="2890"/>
              </a:lnSpc>
              <a:spcBef>
                <a:spcPct val="0"/>
              </a:spcBef>
              <a:spcAft>
                <a:spcPts val="0"/>
              </a:spcAft>
              <a:buClrTx/>
              <a:buSzTx/>
              <a:buFontTx/>
              <a:buNone/>
              <a:tabLst/>
              <a:defRPr/>
            </a:pPr>
            <a:r>
              <a:rPr kumimoji="0" lang="en-US" sz="20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Comparing Parenting Styles and Attitudes</a:t>
            </a:r>
          </a:p>
        </p:txBody>
      </p:sp>
      <p:sp>
        <p:nvSpPr>
          <p:cNvPr id="7" name="TextBox 7">
            <a:extLst>
              <a:ext uri="{FF2B5EF4-FFF2-40B4-BE49-F238E27FC236}">
                <a16:creationId xmlns:a16="http://schemas.microsoft.com/office/drawing/2014/main" id="{E473E9E3-0FE6-CFE6-D70C-F7F09895BDDE}"/>
              </a:ext>
            </a:extLst>
          </p:cNvPr>
          <p:cNvSpPr txBox="1"/>
          <p:nvPr/>
        </p:nvSpPr>
        <p:spPr>
          <a:xfrm>
            <a:off x="3418388" y="612146"/>
            <a:ext cx="6154644" cy="778357"/>
          </a:xfrm>
          <a:prstGeom prst="rect">
            <a:avLst/>
          </a:prstGeom>
        </p:spPr>
        <p:txBody>
          <a:bodyPr lIns="0" tIns="0" rIns="0" bIns="0" rtlCol="0" anchor="t">
            <a:spAutoFit/>
          </a:bodyPr>
          <a:lstStyle/>
          <a:p>
            <a:pPr marL="550003" marR="0" lvl="1" indent="-275001" algn="l" defTabSz="914400" rtl="0" eaLnBrk="1" fontAlgn="auto" latinLnBrk="0" hangingPunct="1">
              <a:lnSpc>
                <a:spcPts val="2853"/>
              </a:lnSpc>
              <a:spcBef>
                <a:spcPts val="0"/>
              </a:spcBef>
              <a:spcAft>
                <a:spcPts val="0"/>
              </a:spcAft>
              <a:buClrTx/>
              <a:buSzTx/>
              <a:buFont typeface="Arial"/>
              <a:buChar char="•"/>
              <a:tabLst/>
              <a:defRPr/>
            </a:pPr>
            <a:r>
              <a:rPr kumimoji="0" lang="en-US" sz="2547"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What did you learn about your preferred parenting style?</a:t>
            </a:r>
          </a:p>
        </p:txBody>
      </p:sp>
      <p:sp>
        <p:nvSpPr>
          <p:cNvPr id="8" name="TextBox 8">
            <a:extLst>
              <a:ext uri="{FF2B5EF4-FFF2-40B4-BE49-F238E27FC236}">
                <a16:creationId xmlns:a16="http://schemas.microsoft.com/office/drawing/2014/main" id="{605E6402-BABB-37FA-1270-3D92562A5905}"/>
              </a:ext>
            </a:extLst>
          </p:cNvPr>
          <p:cNvSpPr txBox="1"/>
          <p:nvPr/>
        </p:nvSpPr>
        <p:spPr>
          <a:xfrm>
            <a:off x="3418388" y="1919851"/>
            <a:ext cx="2939651" cy="1821244"/>
          </a:xfrm>
          <a:prstGeom prst="rect">
            <a:avLst/>
          </a:prstGeom>
        </p:spPr>
        <p:txBody>
          <a:bodyPr lIns="0" tIns="0" rIns="0" bIns="0" rtlCol="0" anchor="t">
            <a:spAutoFit/>
          </a:bodyPr>
          <a:lstStyle/>
          <a:p>
            <a:pPr marL="550003" marR="0" lvl="1" indent="-275001" algn="l" defTabSz="914400" rtl="0" eaLnBrk="1" fontAlgn="auto" latinLnBrk="0" hangingPunct="1">
              <a:lnSpc>
                <a:spcPts val="3566"/>
              </a:lnSpc>
              <a:spcBef>
                <a:spcPts val="0"/>
              </a:spcBef>
              <a:spcAft>
                <a:spcPts val="0"/>
              </a:spcAft>
              <a:buClrTx/>
              <a:buSzTx/>
              <a:buFont typeface="Arial"/>
              <a:buChar char="•"/>
              <a:tabLst/>
              <a:defRPr/>
            </a:pPr>
            <a:r>
              <a:rPr kumimoji="0" lang="en-US" sz="2547"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How do your views compare with your coparent’s?</a:t>
            </a:r>
          </a:p>
        </p:txBody>
      </p:sp>
    </p:spTree>
    <p:extLst>
      <p:ext uri="{BB962C8B-B14F-4D97-AF65-F5344CB8AC3E}">
        <p14:creationId xmlns:p14="http://schemas.microsoft.com/office/powerpoint/2010/main" val="7415152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104B75"/>
        </a:solidFill>
        <a:effectLst/>
      </p:bgPr>
    </p:bg>
    <p:spTree>
      <p:nvGrpSpPr>
        <p:cNvPr id="1" name="">
          <a:extLst>
            <a:ext uri="{FF2B5EF4-FFF2-40B4-BE49-F238E27FC236}">
              <a16:creationId xmlns:a16="http://schemas.microsoft.com/office/drawing/2014/main" id="{752CA8AB-1FB6-42E1-2895-42A698855C2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74E0B87-C301-A5F0-3A74-2D96D3700031}"/>
              </a:ext>
            </a:extLst>
          </p:cNvPr>
          <p:cNvSpPr/>
          <p:nvPr/>
        </p:nvSpPr>
        <p:spPr>
          <a:xfrm>
            <a:off x="4005447" y="3004086"/>
            <a:ext cx="5748153" cy="4311114"/>
          </a:xfrm>
          <a:custGeom>
            <a:avLst/>
            <a:gdLst/>
            <a:ahLst/>
            <a:cxnLst/>
            <a:rect l="l" t="t" r="r" b="b"/>
            <a:pathLst>
              <a:path w="5748153" h="4311114">
                <a:moveTo>
                  <a:pt x="0" y="0"/>
                </a:moveTo>
                <a:lnTo>
                  <a:pt x="5748153" y="0"/>
                </a:lnTo>
                <a:lnTo>
                  <a:pt x="5748153" y="4311114"/>
                </a:lnTo>
                <a:lnTo>
                  <a:pt x="0" y="4311114"/>
                </a:lnTo>
                <a:lnTo>
                  <a:pt x="0" y="0"/>
                </a:lnTo>
                <a:close/>
              </a:path>
            </a:pathLst>
          </a:custGeom>
          <a:blipFill>
            <a:blip r:embed="rId3"/>
            <a:stretch>
              <a:fillRect l="-10254" t="-8239" r="-19032" b="-596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0B08E895-9CC5-1592-77B8-999C2970A0CE}"/>
              </a:ext>
            </a:extLst>
          </p:cNvPr>
          <p:cNvSpPr/>
          <p:nvPr/>
        </p:nvSpPr>
        <p:spPr>
          <a:xfrm>
            <a:off x="1026795" y="15386"/>
            <a:ext cx="2000832" cy="1375117"/>
          </a:xfrm>
          <a:custGeom>
            <a:avLst/>
            <a:gdLst/>
            <a:ahLst/>
            <a:cxnLst/>
            <a:rect l="l" t="t" r="r" b="b"/>
            <a:pathLst>
              <a:path w="2000832" h="1375117">
                <a:moveTo>
                  <a:pt x="0" y="0"/>
                </a:moveTo>
                <a:lnTo>
                  <a:pt x="2000832" y="0"/>
                </a:lnTo>
                <a:lnTo>
                  <a:pt x="2000832" y="1375118"/>
                </a:lnTo>
                <a:lnTo>
                  <a:pt x="0" y="13751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63B0D479-B097-D7EA-CDC5-9F0D458FF5B1}"/>
              </a:ext>
            </a:extLst>
          </p:cNvPr>
          <p:cNvSpPr/>
          <p:nvPr/>
        </p:nvSpPr>
        <p:spPr>
          <a:xfrm>
            <a:off x="192864" y="2089796"/>
            <a:ext cx="3812584" cy="4941309"/>
          </a:xfrm>
          <a:custGeom>
            <a:avLst/>
            <a:gdLst/>
            <a:ahLst/>
            <a:cxnLst/>
            <a:rect l="l" t="t" r="r" b="b"/>
            <a:pathLst>
              <a:path w="3812584" h="4941309">
                <a:moveTo>
                  <a:pt x="0" y="0"/>
                </a:moveTo>
                <a:lnTo>
                  <a:pt x="3812583" y="0"/>
                </a:lnTo>
                <a:lnTo>
                  <a:pt x="3812583" y="4941309"/>
                </a:lnTo>
                <a:lnTo>
                  <a:pt x="0" y="4941309"/>
                </a:lnTo>
                <a:lnTo>
                  <a:pt x="0" y="0"/>
                </a:lnTo>
                <a:close/>
              </a:path>
            </a:pathLst>
          </a:custGeom>
          <a:blipFill>
            <a:blip r:embed="rId6"/>
            <a:stretch>
              <a:fillRect/>
            </a:stretch>
          </a:blipFill>
          <a:ln w="38100" cap="sq">
            <a:solidFill>
              <a:srgbClr val="07AB0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254008E1-D8DC-6707-08C5-6844DBA09D08}"/>
              </a:ext>
            </a:extLst>
          </p:cNvPr>
          <p:cNvSpPr txBox="1"/>
          <p:nvPr/>
        </p:nvSpPr>
        <p:spPr>
          <a:xfrm>
            <a:off x="4724861" y="778015"/>
            <a:ext cx="4309325" cy="2716594"/>
          </a:xfrm>
          <a:prstGeom prst="rect">
            <a:avLst/>
          </a:prstGeom>
        </p:spPr>
        <p:txBody>
          <a:bodyPr lIns="0" tIns="0" rIns="0" bIns="0" rtlCol="0" anchor="t">
            <a:spAutoFit/>
          </a:bodyPr>
          <a:lstStyle/>
          <a:p>
            <a:pPr marL="550003" marR="0" lvl="1" indent="-275001" algn="l" defTabSz="914400" rtl="0" eaLnBrk="1" fontAlgn="auto" latinLnBrk="0" hangingPunct="1">
              <a:lnSpc>
                <a:spcPts val="3566"/>
              </a:lnSpc>
              <a:spcBef>
                <a:spcPts val="0"/>
              </a:spcBef>
              <a:spcAft>
                <a:spcPts val="0"/>
              </a:spcAft>
              <a:buClrTx/>
              <a:buSzTx/>
              <a:buFont typeface="Arial"/>
              <a:buChar char="•"/>
              <a:tabLst/>
              <a:defRPr/>
            </a:pPr>
            <a:r>
              <a:rPr kumimoji="0" lang="en-US" sz="2547"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What is one goal you and your coparent agreed on?</a:t>
            </a:r>
          </a:p>
          <a:p>
            <a:pPr marL="0" marR="0" lvl="0" indent="0" algn="l" defTabSz="914400" rtl="0" eaLnBrk="1" fontAlgn="auto" latinLnBrk="0" hangingPunct="1">
              <a:lnSpc>
                <a:spcPts val="3566"/>
              </a:lnSpc>
              <a:spcBef>
                <a:spcPts val="0"/>
              </a:spcBef>
              <a:spcAft>
                <a:spcPts val="0"/>
              </a:spcAft>
              <a:buClrTx/>
              <a:buSzTx/>
              <a:buFontTx/>
              <a:buNone/>
              <a:tabLst/>
              <a:defRPr/>
            </a:pPr>
            <a:endParaRPr kumimoji="0" lang="en-US" sz="2547"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550003" marR="0" lvl="1" indent="-275001" algn="l" defTabSz="914400" rtl="0" eaLnBrk="1" fontAlgn="auto" latinLnBrk="0" hangingPunct="1">
              <a:lnSpc>
                <a:spcPts val="3566"/>
              </a:lnSpc>
              <a:spcBef>
                <a:spcPts val="0"/>
              </a:spcBef>
              <a:spcAft>
                <a:spcPts val="0"/>
              </a:spcAft>
              <a:buClrTx/>
              <a:buSzTx/>
              <a:buFont typeface="Arial"/>
              <a:buChar char="•"/>
              <a:tabLst/>
              <a:defRPr/>
            </a:pPr>
            <a:r>
              <a:rPr kumimoji="0" lang="en-US" sz="2547"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What is one disagreement you had, and how did you resolve it?</a:t>
            </a:r>
          </a:p>
        </p:txBody>
      </p:sp>
      <p:sp>
        <p:nvSpPr>
          <p:cNvPr id="6" name="TextBox 6">
            <a:extLst>
              <a:ext uri="{FF2B5EF4-FFF2-40B4-BE49-F238E27FC236}">
                <a16:creationId xmlns:a16="http://schemas.microsoft.com/office/drawing/2014/main" id="{9655B8A4-D2E1-08AF-123F-593962FDA699}"/>
              </a:ext>
            </a:extLst>
          </p:cNvPr>
          <p:cNvSpPr txBox="1"/>
          <p:nvPr/>
        </p:nvSpPr>
        <p:spPr>
          <a:xfrm>
            <a:off x="1121349" y="195176"/>
            <a:ext cx="1811724" cy="1000383"/>
          </a:xfrm>
          <a:prstGeom prst="rect">
            <a:avLst/>
          </a:prstGeom>
        </p:spPr>
        <p:txBody>
          <a:bodyPr lIns="0" tIns="0" rIns="0" bIns="0" rtlCol="0" anchor="t">
            <a:spAutoFit/>
          </a:bodyPr>
          <a:lstStyle/>
          <a:p>
            <a:pPr marL="0" marR="0" lvl="0" indent="0" algn="ctr" defTabSz="914400" rtl="0" eaLnBrk="1" fontAlgn="auto" latinLnBrk="0" hangingPunct="1">
              <a:lnSpc>
                <a:spcPts val="2610"/>
              </a:lnSpc>
              <a:spcBef>
                <a:spcPct val="0"/>
              </a:spcBef>
              <a:spcAft>
                <a:spcPts val="0"/>
              </a:spcAft>
              <a:buClrTx/>
              <a:buSzTx/>
              <a:buFontTx/>
              <a:buNone/>
              <a:tabLst/>
              <a:defRPr/>
            </a:pPr>
            <a:r>
              <a:rPr kumimoji="0" lang="en-US" sz="18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Developing a Parenting Coordination Plan </a:t>
            </a:r>
          </a:p>
        </p:txBody>
      </p:sp>
    </p:spTree>
    <p:extLst>
      <p:ext uri="{BB962C8B-B14F-4D97-AF65-F5344CB8AC3E}">
        <p14:creationId xmlns:p14="http://schemas.microsoft.com/office/powerpoint/2010/main" val="3569389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27312E"/>
        </a:solidFill>
        <a:effectLst/>
      </p:bgPr>
    </p:bg>
    <p:spTree>
      <p:nvGrpSpPr>
        <p:cNvPr id="1" name="">
          <a:extLst>
            <a:ext uri="{FF2B5EF4-FFF2-40B4-BE49-F238E27FC236}">
              <a16:creationId xmlns:a16="http://schemas.microsoft.com/office/drawing/2014/main" id="{1F82B6BD-35F3-38D9-6260-D02BB7F79B5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2BFD674-7A65-038E-BA5D-81E2A3E7DF4A}"/>
              </a:ext>
            </a:extLst>
          </p:cNvPr>
          <p:cNvSpPr/>
          <p:nvPr/>
        </p:nvSpPr>
        <p:spPr>
          <a:xfrm>
            <a:off x="6788934" y="578769"/>
            <a:ext cx="2848904" cy="3699815"/>
          </a:xfrm>
          <a:custGeom>
            <a:avLst/>
            <a:gdLst/>
            <a:ahLst/>
            <a:cxnLst/>
            <a:rect l="l" t="t" r="r" b="b"/>
            <a:pathLst>
              <a:path w="2848904" h="3699815">
                <a:moveTo>
                  <a:pt x="0" y="0"/>
                </a:moveTo>
                <a:lnTo>
                  <a:pt x="2848905" y="0"/>
                </a:lnTo>
                <a:lnTo>
                  <a:pt x="2848905" y="3699815"/>
                </a:lnTo>
                <a:lnTo>
                  <a:pt x="0" y="3699815"/>
                </a:lnTo>
                <a:lnTo>
                  <a:pt x="0" y="0"/>
                </a:lnTo>
                <a:close/>
              </a:path>
            </a:pathLst>
          </a:custGeom>
          <a:blipFill>
            <a:blip r:embed="rId3"/>
            <a:stretch>
              <a:fillRect/>
            </a:stretch>
          </a:blipFill>
          <a:ln w="38100" cap="sq">
            <a:solidFill>
              <a:srgbClr val="A2A4A5"/>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8BD196BB-A7A6-07E2-CC82-6B3B36D2665B}"/>
              </a:ext>
            </a:extLst>
          </p:cNvPr>
          <p:cNvSpPr/>
          <p:nvPr/>
        </p:nvSpPr>
        <p:spPr>
          <a:xfrm>
            <a:off x="3926752" y="1390504"/>
            <a:ext cx="2777899" cy="3584682"/>
          </a:xfrm>
          <a:custGeom>
            <a:avLst/>
            <a:gdLst/>
            <a:ahLst/>
            <a:cxnLst/>
            <a:rect l="l" t="t" r="r" b="b"/>
            <a:pathLst>
              <a:path w="2777899" h="3584682">
                <a:moveTo>
                  <a:pt x="0" y="0"/>
                </a:moveTo>
                <a:lnTo>
                  <a:pt x="2777900" y="0"/>
                </a:lnTo>
                <a:lnTo>
                  <a:pt x="2777900" y="3584682"/>
                </a:lnTo>
                <a:lnTo>
                  <a:pt x="0" y="3584682"/>
                </a:lnTo>
                <a:lnTo>
                  <a:pt x="0" y="0"/>
                </a:lnTo>
                <a:close/>
              </a:path>
            </a:pathLst>
          </a:custGeom>
          <a:blipFill>
            <a:blip r:embed="rId4"/>
            <a:stretch>
              <a:fillRect/>
            </a:stretch>
          </a:blipFill>
          <a:ln w="38100" cap="sq">
            <a:solidFill>
              <a:srgbClr val="A2A4A5"/>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5599DCC4-3004-89C3-1D0C-CE0FC58AE355}"/>
              </a:ext>
            </a:extLst>
          </p:cNvPr>
          <p:cNvSpPr/>
          <p:nvPr/>
        </p:nvSpPr>
        <p:spPr>
          <a:xfrm>
            <a:off x="1026795" y="15386"/>
            <a:ext cx="2000832" cy="1375117"/>
          </a:xfrm>
          <a:custGeom>
            <a:avLst/>
            <a:gdLst/>
            <a:ahLst/>
            <a:cxnLst/>
            <a:rect l="l" t="t" r="r" b="b"/>
            <a:pathLst>
              <a:path w="2000832" h="1375117">
                <a:moveTo>
                  <a:pt x="0" y="0"/>
                </a:moveTo>
                <a:lnTo>
                  <a:pt x="2000832" y="0"/>
                </a:lnTo>
                <a:lnTo>
                  <a:pt x="2000832" y="1375118"/>
                </a:lnTo>
                <a:lnTo>
                  <a:pt x="0" y="13751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50742F1F-9CFC-37AC-E0D3-7E6CFA51BCE9}"/>
              </a:ext>
            </a:extLst>
          </p:cNvPr>
          <p:cNvSpPr/>
          <p:nvPr/>
        </p:nvSpPr>
        <p:spPr>
          <a:xfrm flipH="1">
            <a:off x="5474190" y="3657600"/>
            <a:ext cx="4230324" cy="3657600"/>
          </a:xfrm>
          <a:custGeom>
            <a:avLst/>
            <a:gdLst/>
            <a:ahLst/>
            <a:cxnLst/>
            <a:rect l="l" t="t" r="r" b="b"/>
            <a:pathLst>
              <a:path w="4230324" h="3657600">
                <a:moveTo>
                  <a:pt x="4230324" y="0"/>
                </a:moveTo>
                <a:lnTo>
                  <a:pt x="0" y="0"/>
                </a:lnTo>
                <a:lnTo>
                  <a:pt x="0" y="3657600"/>
                </a:lnTo>
                <a:lnTo>
                  <a:pt x="4230324" y="3657600"/>
                </a:lnTo>
                <a:lnTo>
                  <a:pt x="4230324" y="0"/>
                </a:lnTo>
                <a:close/>
              </a:path>
            </a:pathLst>
          </a:custGeom>
          <a:blipFill>
            <a:blip r:embed="rId7"/>
            <a:stretch>
              <a:fillRect r="-2977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D540F7BF-0757-C6FE-3ECA-CCBB5BB98B18}"/>
              </a:ext>
            </a:extLst>
          </p:cNvPr>
          <p:cNvSpPr txBox="1"/>
          <p:nvPr/>
        </p:nvSpPr>
        <p:spPr>
          <a:xfrm>
            <a:off x="1121349" y="195176"/>
            <a:ext cx="1811724" cy="1109603"/>
          </a:xfrm>
          <a:prstGeom prst="rect">
            <a:avLst/>
          </a:prstGeom>
        </p:spPr>
        <p:txBody>
          <a:bodyPr lIns="0" tIns="0" rIns="0" bIns="0" rtlCol="0" anchor="t">
            <a:spAutoFit/>
          </a:bodyPr>
          <a:lstStyle/>
          <a:p>
            <a:pPr marL="0" marR="0" lvl="0" indent="0" algn="ctr" defTabSz="914400" rtl="0" eaLnBrk="1" fontAlgn="auto" latinLnBrk="0" hangingPunct="1">
              <a:lnSpc>
                <a:spcPts val="2890"/>
              </a:lnSpc>
              <a:spcBef>
                <a:spcPct val="0"/>
              </a:spcBef>
              <a:spcAft>
                <a:spcPts val="0"/>
              </a:spcAft>
              <a:buClrTx/>
              <a:buSzTx/>
              <a:buFontTx/>
              <a:buNone/>
              <a:tabLst/>
              <a:defRPr/>
            </a:pPr>
            <a:r>
              <a:rPr kumimoji="0" lang="en-US" sz="20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Cooperative Parenting Involvement </a:t>
            </a:r>
          </a:p>
        </p:txBody>
      </p:sp>
      <p:sp>
        <p:nvSpPr>
          <p:cNvPr id="7" name="TextBox 7">
            <a:extLst>
              <a:ext uri="{FF2B5EF4-FFF2-40B4-BE49-F238E27FC236}">
                <a16:creationId xmlns:a16="http://schemas.microsoft.com/office/drawing/2014/main" id="{0D1919A9-5D24-B73C-F79B-1C961DBE6A2B}"/>
              </a:ext>
            </a:extLst>
          </p:cNvPr>
          <p:cNvSpPr txBox="1"/>
          <p:nvPr/>
        </p:nvSpPr>
        <p:spPr>
          <a:xfrm>
            <a:off x="27744" y="2315032"/>
            <a:ext cx="3771830" cy="3056725"/>
          </a:xfrm>
          <a:prstGeom prst="rect">
            <a:avLst/>
          </a:prstGeom>
        </p:spPr>
        <p:txBody>
          <a:bodyPr lIns="0" tIns="0" rIns="0" bIns="0" rtlCol="0" anchor="t">
            <a:spAutoFit/>
          </a:bodyPr>
          <a:lstStyle/>
          <a:p>
            <a:pPr marL="528413" marR="0" lvl="1" indent="-264207" algn="l" defTabSz="914400" rtl="0" eaLnBrk="1" fontAlgn="auto" latinLnBrk="0" hangingPunct="1">
              <a:lnSpc>
                <a:spcPts val="2643"/>
              </a:lnSpc>
              <a:spcBef>
                <a:spcPts val="0"/>
              </a:spcBef>
              <a:spcAft>
                <a:spcPts val="0"/>
              </a:spcAft>
              <a:buClrTx/>
              <a:buSzTx/>
              <a:buFont typeface="Arial"/>
              <a:buChar char="•"/>
              <a:tabLst/>
              <a:defRPr/>
            </a:pPr>
            <a:r>
              <a:rPr kumimoji="0" lang="en-US" sz="2447" b="1" i="0" u="none" strike="noStrike" kern="1200" cap="none" spc="0" normalizeH="0" baseline="0" noProof="0">
                <a:ln>
                  <a:noFill/>
                </a:ln>
                <a:solidFill>
                  <a:srgbClr val="F1F4FC"/>
                </a:solidFill>
                <a:effectLst/>
                <a:uLnTx/>
                <a:uFillTx/>
                <a:latin typeface="Calibri (MS) Bold"/>
                <a:ea typeface="Calibri (MS) Bold"/>
                <a:cs typeface="Calibri (MS) Bold"/>
                <a:sym typeface="Calibri (MS) Bold"/>
              </a:rPr>
              <a:t>Any tasks you want to do more or less?</a:t>
            </a:r>
          </a:p>
          <a:p>
            <a:pPr marL="0" marR="0" lvl="0" indent="0" algn="l" defTabSz="914400" rtl="0" eaLnBrk="1" fontAlgn="auto" latinLnBrk="0" hangingPunct="1">
              <a:lnSpc>
                <a:spcPts val="2643"/>
              </a:lnSpc>
              <a:spcBef>
                <a:spcPts val="0"/>
              </a:spcBef>
              <a:spcAft>
                <a:spcPts val="0"/>
              </a:spcAft>
              <a:buClrTx/>
              <a:buSzTx/>
              <a:buFontTx/>
              <a:buNone/>
              <a:tabLst/>
              <a:defRPr/>
            </a:pPr>
            <a:endParaRPr kumimoji="0" lang="en-US" sz="2447" b="1" i="0" u="none" strike="noStrike" kern="1200" cap="none" spc="0" normalizeH="0" baseline="0" noProof="0">
              <a:ln>
                <a:noFill/>
              </a:ln>
              <a:solidFill>
                <a:srgbClr val="F1F4FC"/>
              </a:solidFill>
              <a:effectLst/>
              <a:uLnTx/>
              <a:uFillTx/>
              <a:latin typeface="Calibri (MS) Bold"/>
              <a:ea typeface="Calibri (MS) Bold"/>
              <a:cs typeface="Calibri (MS) Bold"/>
              <a:sym typeface="Calibri (MS) Bold"/>
            </a:endParaRPr>
          </a:p>
          <a:p>
            <a:pPr marL="528413" marR="0" lvl="1" indent="-264207" algn="l" defTabSz="914400" rtl="0" eaLnBrk="1" fontAlgn="auto" latinLnBrk="0" hangingPunct="1">
              <a:lnSpc>
                <a:spcPts val="2643"/>
              </a:lnSpc>
              <a:spcBef>
                <a:spcPts val="0"/>
              </a:spcBef>
              <a:spcAft>
                <a:spcPts val="0"/>
              </a:spcAft>
              <a:buClrTx/>
              <a:buSzTx/>
              <a:buFont typeface="Arial"/>
              <a:buChar char="•"/>
              <a:tabLst/>
              <a:defRPr/>
            </a:pPr>
            <a:r>
              <a:rPr kumimoji="0" lang="en-US" sz="2447" b="1" i="0" u="none" strike="noStrike" kern="1200" cap="none" spc="0" normalizeH="0" baseline="0" noProof="0">
                <a:ln>
                  <a:noFill/>
                </a:ln>
                <a:solidFill>
                  <a:srgbClr val="F1F4FC"/>
                </a:solidFill>
                <a:effectLst/>
                <a:uLnTx/>
                <a:uFillTx/>
                <a:latin typeface="Calibri (MS) Bold"/>
                <a:ea typeface="Calibri (MS) Bold"/>
                <a:cs typeface="Calibri (MS) Bold"/>
                <a:sym typeface="Calibri (MS) Bold"/>
              </a:rPr>
              <a:t>Has your coparent identified changes?</a:t>
            </a:r>
          </a:p>
          <a:p>
            <a:pPr marL="0" marR="0" lvl="0" indent="0" algn="l" defTabSz="914400" rtl="0" eaLnBrk="1" fontAlgn="auto" latinLnBrk="0" hangingPunct="1">
              <a:lnSpc>
                <a:spcPts val="2643"/>
              </a:lnSpc>
              <a:spcBef>
                <a:spcPts val="0"/>
              </a:spcBef>
              <a:spcAft>
                <a:spcPts val="0"/>
              </a:spcAft>
              <a:buClrTx/>
              <a:buSzTx/>
              <a:buFontTx/>
              <a:buNone/>
              <a:tabLst/>
              <a:defRPr/>
            </a:pPr>
            <a:endParaRPr kumimoji="0" lang="en-US" sz="2447" b="1" i="0" u="none" strike="noStrike" kern="1200" cap="none" spc="0" normalizeH="0" baseline="0" noProof="0">
              <a:ln>
                <a:noFill/>
              </a:ln>
              <a:solidFill>
                <a:srgbClr val="F1F4FC"/>
              </a:solidFill>
              <a:effectLst/>
              <a:uLnTx/>
              <a:uFillTx/>
              <a:latin typeface="Calibri (MS) Bold"/>
              <a:ea typeface="Calibri (MS) Bold"/>
              <a:cs typeface="Calibri (MS) Bold"/>
              <a:sym typeface="Calibri (MS) Bold"/>
            </a:endParaRPr>
          </a:p>
          <a:p>
            <a:pPr marL="528413" marR="0" lvl="1" indent="-264207" algn="l" defTabSz="914400" rtl="0" eaLnBrk="1" fontAlgn="auto" latinLnBrk="0" hangingPunct="1">
              <a:lnSpc>
                <a:spcPts val="2643"/>
              </a:lnSpc>
              <a:spcBef>
                <a:spcPts val="0"/>
              </a:spcBef>
              <a:spcAft>
                <a:spcPts val="0"/>
              </a:spcAft>
              <a:buClrTx/>
              <a:buSzTx/>
              <a:buFont typeface="Arial"/>
              <a:buChar char="•"/>
              <a:tabLst/>
              <a:defRPr/>
            </a:pPr>
            <a:r>
              <a:rPr kumimoji="0" lang="en-US" sz="2447" b="1" i="0" u="none" strike="noStrike" kern="1200" cap="none" spc="0" normalizeH="0" baseline="0" noProof="0">
                <a:ln>
                  <a:noFill/>
                </a:ln>
                <a:solidFill>
                  <a:srgbClr val="F1F4FC"/>
                </a:solidFill>
                <a:effectLst/>
                <a:uLnTx/>
                <a:uFillTx/>
                <a:latin typeface="Calibri (MS) Bold"/>
                <a:ea typeface="Calibri (MS) Bold"/>
                <a:cs typeface="Calibri (MS) Bold"/>
                <a:sym typeface="Calibri (MS) Bold"/>
              </a:rPr>
              <a:t>How do you handle avoided tasks?</a:t>
            </a:r>
          </a:p>
          <a:p>
            <a:pPr marL="0" marR="0" lvl="0" indent="0" algn="l" defTabSz="914400" rtl="0" eaLnBrk="1" fontAlgn="auto" latinLnBrk="0" hangingPunct="1">
              <a:lnSpc>
                <a:spcPts val="2643"/>
              </a:lnSpc>
              <a:spcBef>
                <a:spcPts val="0"/>
              </a:spcBef>
              <a:spcAft>
                <a:spcPts val="0"/>
              </a:spcAft>
              <a:buClrTx/>
              <a:buSzTx/>
              <a:buFontTx/>
              <a:buNone/>
              <a:tabLst/>
              <a:defRPr/>
            </a:pPr>
            <a:endParaRPr kumimoji="0" lang="en-US" sz="2447" b="1" i="0" u="none" strike="noStrike" kern="1200" cap="none" spc="0" normalizeH="0" baseline="0" noProof="0">
              <a:ln>
                <a:noFill/>
              </a:ln>
              <a:solidFill>
                <a:srgbClr val="F1F4FC"/>
              </a:solidFill>
              <a:effectLst/>
              <a:uLnTx/>
              <a:uFillTx/>
              <a:latin typeface="Calibri (MS) Bold"/>
              <a:ea typeface="Calibri (MS) Bold"/>
              <a:cs typeface="Calibri (MS) Bold"/>
              <a:sym typeface="Calibri (MS) Bold"/>
            </a:endParaRPr>
          </a:p>
        </p:txBody>
      </p:sp>
      <p:sp>
        <p:nvSpPr>
          <p:cNvPr id="8" name="TextBox 8">
            <a:extLst>
              <a:ext uri="{FF2B5EF4-FFF2-40B4-BE49-F238E27FC236}">
                <a16:creationId xmlns:a16="http://schemas.microsoft.com/office/drawing/2014/main" id="{4AF947FD-E0EF-7D90-B524-65583EA28A95}"/>
              </a:ext>
            </a:extLst>
          </p:cNvPr>
          <p:cNvSpPr txBox="1"/>
          <p:nvPr/>
        </p:nvSpPr>
        <p:spPr>
          <a:xfrm>
            <a:off x="27744" y="5376161"/>
            <a:ext cx="5677309" cy="1056475"/>
          </a:xfrm>
          <a:prstGeom prst="rect">
            <a:avLst/>
          </a:prstGeom>
        </p:spPr>
        <p:txBody>
          <a:bodyPr lIns="0" tIns="0" rIns="0" bIns="0" rtlCol="0" anchor="t">
            <a:spAutoFit/>
          </a:bodyPr>
          <a:lstStyle/>
          <a:p>
            <a:pPr marL="528413" marR="0" lvl="1" indent="-264207" algn="l" defTabSz="914400" rtl="0" eaLnBrk="1" fontAlgn="auto" latinLnBrk="0" hangingPunct="1">
              <a:lnSpc>
                <a:spcPts val="2643"/>
              </a:lnSpc>
              <a:spcBef>
                <a:spcPts val="0"/>
              </a:spcBef>
              <a:spcAft>
                <a:spcPts val="0"/>
              </a:spcAft>
              <a:buClrTx/>
              <a:buSzTx/>
              <a:buFont typeface="Arial"/>
              <a:buChar char="•"/>
              <a:tabLst/>
              <a:defRPr/>
            </a:pPr>
            <a:r>
              <a:rPr kumimoji="0" lang="en-US" sz="2447" b="1" i="0" u="none" strike="noStrike" kern="1200" cap="none" spc="0" normalizeH="0" baseline="0" noProof="0">
                <a:ln>
                  <a:noFill/>
                </a:ln>
                <a:solidFill>
                  <a:srgbClr val="FEFFFF"/>
                </a:solidFill>
                <a:effectLst/>
                <a:uLnTx/>
                <a:uFillTx/>
                <a:latin typeface="Calibri (MS) Bold"/>
                <a:ea typeface="Calibri (MS) Bold"/>
                <a:cs typeface="Calibri (MS) Bold"/>
                <a:sym typeface="Calibri (MS) Bold"/>
              </a:rPr>
              <a:t>How might you discuss responsibilities?</a:t>
            </a:r>
          </a:p>
          <a:p>
            <a:pPr marL="0" marR="0" lvl="0" indent="0" algn="l" defTabSz="914400" rtl="0" eaLnBrk="1" fontAlgn="auto" latinLnBrk="0" hangingPunct="1">
              <a:lnSpc>
                <a:spcPts val="2643"/>
              </a:lnSpc>
              <a:spcBef>
                <a:spcPts val="0"/>
              </a:spcBef>
              <a:spcAft>
                <a:spcPts val="0"/>
              </a:spcAft>
              <a:buClrTx/>
              <a:buSzTx/>
              <a:buFontTx/>
              <a:buNone/>
              <a:tabLst/>
              <a:defRPr/>
            </a:pPr>
            <a:endParaRPr kumimoji="0" lang="en-US" sz="2447" b="1" i="0" u="none" strike="noStrike" kern="1200" cap="none" spc="0" normalizeH="0" baseline="0" noProof="0">
              <a:ln>
                <a:noFill/>
              </a:ln>
              <a:solidFill>
                <a:srgbClr val="FEFFFF"/>
              </a:solidFill>
              <a:effectLst/>
              <a:uLnTx/>
              <a:uFillTx/>
              <a:latin typeface="Calibri (MS) Bold"/>
              <a:ea typeface="Calibri (MS) Bold"/>
              <a:cs typeface="Calibri (MS) Bold"/>
              <a:sym typeface="Calibri (MS) Bold"/>
            </a:endParaRPr>
          </a:p>
          <a:p>
            <a:pPr marL="528413" marR="0" lvl="1" indent="-264207" algn="l" defTabSz="914400" rtl="0" eaLnBrk="1" fontAlgn="auto" latinLnBrk="0" hangingPunct="1">
              <a:lnSpc>
                <a:spcPts val="2643"/>
              </a:lnSpc>
              <a:spcBef>
                <a:spcPts val="0"/>
              </a:spcBef>
              <a:spcAft>
                <a:spcPts val="0"/>
              </a:spcAft>
              <a:buClrTx/>
              <a:buSzTx/>
              <a:buFont typeface="Arial"/>
              <a:buChar char="•"/>
              <a:tabLst/>
              <a:defRPr/>
            </a:pPr>
            <a:r>
              <a:rPr kumimoji="0" lang="en-US" sz="2447" b="1" i="0" u="none" strike="noStrike" kern="1200" cap="none" spc="0" normalizeH="0" baseline="0" noProof="0">
                <a:ln>
                  <a:noFill/>
                </a:ln>
                <a:solidFill>
                  <a:srgbClr val="FEFFFF"/>
                </a:solidFill>
                <a:effectLst/>
                <a:uLnTx/>
                <a:uFillTx/>
                <a:latin typeface="Calibri (MS) Bold"/>
                <a:ea typeface="Calibri (MS) Bold"/>
                <a:cs typeface="Calibri (MS) Bold"/>
                <a:sym typeface="Calibri (MS) Bold"/>
              </a:rPr>
              <a:t>What systems help prevent conflicts?</a:t>
            </a:r>
          </a:p>
        </p:txBody>
      </p:sp>
    </p:spTree>
    <p:extLst>
      <p:ext uri="{BB962C8B-B14F-4D97-AF65-F5344CB8AC3E}">
        <p14:creationId xmlns:p14="http://schemas.microsoft.com/office/powerpoint/2010/main" val="24110918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504B87"/>
        </a:solidFill>
        <a:effectLst/>
      </p:bgPr>
    </p:bg>
    <p:spTree>
      <p:nvGrpSpPr>
        <p:cNvPr id="1" name="">
          <a:extLst>
            <a:ext uri="{FF2B5EF4-FFF2-40B4-BE49-F238E27FC236}">
              <a16:creationId xmlns:a16="http://schemas.microsoft.com/office/drawing/2014/main" id="{9843EBDE-C5EC-56CF-6EAB-E0BA03DCADF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91D0B00-A9BB-8A0C-E850-E58BF14BAC95}"/>
              </a:ext>
            </a:extLst>
          </p:cNvPr>
          <p:cNvSpPr/>
          <p:nvPr/>
        </p:nvSpPr>
        <p:spPr>
          <a:xfrm>
            <a:off x="1026795" y="15386"/>
            <a:ext cx="2000832" cy="1375117"/>
          </a:xfrm>
          <a:custGeom>
            <a:avLst/>
            <a:gdLst/>
            <a:ahLst/>
            <a:cxnLst/>
            <a:rect l="l" t="t" r="r" b="b"/>
            <a:pathLst>
              <a:path w="2000832" h="1375117">
                <a:moveTo>
                  <a:pt x="0" y="0"/>
                </a:moveTo>
                <a:lnTo>
                  <a:pt x="2000832" y="0"/>
                </a:lnTo>
                <a:lnTo>
                  <a:pt x="2000832" y="1375118"/>
                </a:lnTo>
                <a:lnTo>
                  <a:pt x="0" y="13751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B8139F2F-19D5-DE0E-0BD3-67E127A3C95C}"/>
              </a:ext>
            </a:extLst>
          </p:cNvPr>
          <p:cNvSpPr/>
          <p:nvPr/>
        </p:nvSpPr>
        <p:spPr>
          <a:xfrm>
            <a:off x="0" y="1866965"/>
            <a:ext cx="4180407" cy="5448235"/>
          </a:xfrm>
          <a:custGeom>
            <a:avLst/>
            <a:gdLst/>
            <a:ahLst/>
            <a:cxnLst/>
            <a:rect l="l" t="t" r="r" b="b"/>
            <a:pathLst>
              <a:path w="4180407" h="5448235">
                <a:moveTo>
                  <a:pt x="0" y="0"/>
                </a:moveTo>
                <a:lnTo>
                  <a:pt x="4180407" y="0"/>
                </a:lnTo>
                <a:lnTo>
                  <a:pt x="4180407" y="5448235"/>
                </a:lnTo>
                <a:lnTo>
                  <a:pt x="0" y="5448235"/>
                </a:lnTo>
                <a:lnTo>
                  <a:pt x="0" y="0"/>
                </a:lnTo>
                <a:close/>
              </a:path>
            </a:pathLst>
          </a:custGeom>
          <a:blipFill>
            <a:blip r:embed="rId5"/>
            <a:stretch>
              <a:fillRect/>
            </a:stretch>
          </a:blipFill>
          <a:ln w="38100" cap="sq">
            <a:solidFill>
              <a:srgbClr val="DBE2D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0BF90A3B-BFE3-88E6-ADC5-D579355874A6}"/>
              </a:ext>
            </a:extLst>
          </p:cNvPr>
          <p:cNvSpPr/>
          <p:nvPr/>
        </p:nvSpPr>
        <p:spPr>
          <a:xfrm>
            <a:off x="4199457" y="3614752"/>
            <a:ext cx="5554143" cy="3700448"/>
          </a:xfrm>
          <a:custGeom>
            <a:avLst/>
            <a:gdLst/>
            <a:ahLst/>
            <a:cxnLst/>
            <a:rect l="l" t="t" r="r" b="b"/>
            <a:pathLst>
              <a:path w="5554143" h="3700448">
                <a:moveTo>
                  <a:pt x="0" y="0"/>
                </a:moveTo>
                <a:lnTo>
                  <a:pt x="5554143" y="0"/>
                </a:lnTo>
                <a:lnTo>
                  <a:pt x="5554143" y="3700448"/>
                </a:lnTo>
                <a:lnTo>
                  <a:pt x="0" y="370044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86684C04-281E-526A-D2BE-0E4A39997F58}"/>
              </a:ext>
            </a:extLst>
          </p:cNvPr>
          <p:cNvSpPr/>
          <p:nvPr/>
        </p:nvSpPr>
        <p:spPr>
          <a:xfrm>
            <a:off x="6321532" y="3851724"/>
            <a:ext cx="1309993" cy="463410"/>
          </a:xfrm>
          <a:custGeom>
            <a:avLst/>
            <a:gdLst/>
            <a:ahLst/>
            <a:cxnLst/>
            <a:rect l="l" t="t" r="r" b="b"/>
            <a:pathLst>
              <a:path w="1309993" h="463410">
                <a:moveTo>
                  <a:pt x="0" y="0"/>
                </a:moveTo>
                <a:lnTo>
                  <a:pt x="1309993" y="0"/>
                </a:lnTo>
                <a:lnTo>
                  <a:pt x="1309993" y="463410"/>
                </a:lnTo>
                <a:lnTo>
                  <a:pt x="0" y="4634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4F8373F1-B127-CA32-E433-1B944F4C6139}"/>
              </a:ext>
            </a:extLst>
          </p:cNvPr>
          <p:cNvSpPr txBox="1"/>
          <p:nvPr/>
        </p:nvSpPr>
        <p:spPr>
          <a:xfrm>
            <a:off x="1121349" y="133581"/>
            <a:ext cx="1811724" cy="1237873"/>
          </a:xfrm>
          <a:prstGeom prst="rect">
            <a:avLst/>
          </a:prstGeom>
        </p:spPr>
        <p:txBody>
          <a:bodyPr lIns="0" tIns="0" rIns="0" bIns="0" rtlCol="0" anchor="t">
            <a:spAutoFit/>
          </a:bodyPr>
          <a:lstStyle/>
          <a:p>
            <a:pPr marL="0" marR="0" lvl="0" indent="0" algn="ctr" defTabSz="914400" rtl="0" eaLnBrk="1" fontAlgn="auto" latinLnBrk="0" hangingPunct="1">
              <a:lnSpc>
                <a:spcPts val="3170"/>
              </a:lnSpc>
              <a:spcBef>
                <a:spcPts val="0"/>
              </a:spcBef>
              <a:spcAft>
                <a:spcPts val="0"/>
              </a:spcAft>
              <a:buClrTx/>
              <a:buSzTx/>
              <a:buFontTx/>
              <a:buNone/>
              <a:tabLst/>
              <a:defRPr/>
            </a:pPr>
            <a:r>
              <a:rPr kumimoji="0" lang="en-US" sz="22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Record </a:t>
            </a:r>
          </a:p>
          <a:p>
            <a:pPr marL="0" marR="0" lvl="0" indent="0" algn="ctr" defTabSz="914400" rtl="0" eaLnBrk="1" fontAlgn="auto" latinLnBrk="0" hangingPunct="1">
              <a:lnSpc>
                <a:spcPts val="3170"/>
              </a:lnSpc>
              <a:spcBef>
                <a:spcPts val="0"/>
              </a:spcBef>
              <a:spcAft>
                <a:spcPts val="0"/>
              </a:spcAft>
              <a:buClrTx/>
              <a:buSzTx/>
              <a:buFontTx/>
              <a:buNone/>
              <a:tabLst/>
              <a:defRPr/>
            </a:pPr>
            <a:r>
              <a:rPr kumimoji="0" lang="en-US" sz="22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and </a:t>
            </a:r>
          </a:p>
          <a:p>
            <a:pPr marL="0" marR="0" lvl="0" indent="0" algn="ctr" defTabSz="914400" rtl="0" eaLnBrk="1" fontAlgn="auto" latinLnBrk="0" hangingPunct="1">
              <a:lnSpc>
                <a:spcPts val="3170"/>
              </a:lnSpc>
              <a:spcBef>
                <a:spcPct val="0"/>
              </a:spcBef>
              <a:spcAft>
                <a:spcPts val="0"/>
              </a:spcAft>
              <a:buClrTx/>
              <a:buSzTx/>
              <a:buFontTx/>
              <a:buNone/>
              <a:tabLst/>
              <a:defRPr/>
            </a:pPr>
            <a:r>
              <a:rPr kumimoji="0" lang="en-US" sz="22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Reflect</a:t>
            </a:r>
          </a:p>
        </p:txBody>
      </p:sp>
      <p:sp>
        <p:nvSpPr>
          <p:cNvPr id="7" name="TextBox 7">
            <a:extLst>
              <a:ext uri="{FF2B5EF4-FFF2-40B4-BE49-F238E27FC236}">
                <a16:creationId xmlns:a16="http://schemas.microsoft.com/office/drawing/2014/main" id="{DAB38CA5-D6D9-CF33-E39A-5AFBA4E03D6E}"/>
              </a:ext>
            </a:extLst>
          </p:cNvPr>
          <p:cNvSpPr txBox="1"/>
          <p:nvPr/>
        </p:nvSpPr>
        <p:spPr>
          <a:xfrm>
            <a:off x="4565217" y="403930"/>
            <a:ext cx="4822623" cy="2926070"/>
          </a:xfrm>
          <a:prstGeom prst="rect">
            <a:avLst/>
          </a:prstGeom>
        </p:spPr>
        <p:txBody>
          <a:bodyPr lIns="0" tIns="0" rIns="0" bIns="0" rtlCol="0" anchor="t">
            <a:spAutoFit/>
          </a:bodyPr>
          <a:lstStyle/>
          <a:p>
            <a:pPr marL="506824" marR="0" lvl="1" indent="-253412" algn="l" defTabSz="914400" rtl="0" eaLnBrk="1" fontAlgn="auto" latinLnBrk="0" hangingPunct="1">
              <a:lnSpc>
                <a:spcPts val="2277"/>
              </a:lnSpc>
              <a:spcBef>
                <a:spcPts val="0"/>
              </a:spcBef>
              <a:spcAft>
                <a:spcPts val="0"/>
              </a:spcAft>
              <a:buClrTx/>
              <a:buSzTx/>
              <a:buFont typeface="Arial"/>
              <a:buChar char="•"/>
              <a:tabLst/>
              <a:defRPr/>
            </a:pPr>
            <a:r>
              <a:rPr kumimoji="0" lang="en-US" sz="2347"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How did the tone feel?</a:t>
            </a:r>
          </a:p>
          <a:p>
            <a:pPr marL="0" marR="0" lvl="0" indent="0" algn="l" defTabSz="914400" rtl="0" eaLnBrk="1" fontAlgn="auto" latinLnBrk="0" hangingPunct="1">
              <a:lnSpc>
                <a:spcPts val="2277"/>
              </a:lnSpc>
              <a:spcBef>
                <a:spcPts val="0"/>
              </a:spcBef>
              <a:spcAft>
                <a:spcPts val="0"/>
              </a:spcAft>
              <a:buClrTx/>
              <a:buSzTx/>
              <a:buFontTx/>
              <a:buNone/>
              <a:tabLst/>
              <a:defRPr/>
            </a:pPr>
            <a:endParaRPr kumimoji="0" lang="en-US" sz="2347"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506824" marR="0" lvl="1" indent="-253412" algn="l" defTabSz="914400" rtl="0" eaLnBrk="1" fontAlgn="auto" latinLnBrk="0" hangingPunct="1">
              <a:lnSpc>
                <a:spcPts val="2277"/>
              </a:lnSpc>
              <a:spcBef>
                <a:spcPts val="0"/>
              </a:spcBef>
              <a:spcAft>
                <a:spcPts val="0"/>
              </a:spcAft>
              <a:buClrTx/>
              <a:buSzTx/>
              <a:buFont typeface="Arial"/>
              <a:buChar char="•"/>
              <a:tabLst/>
              <a:defRPr/>
            </a:pPr>
            <a:r>
              <a:rPr kumimoji="0" lang="en-US" sz="2347"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How would your child describe it?</a:t>
            </a:r>
          </a:p>
          <a:p>
            <a:pPr marL="0" marR="0" lvl="0" indent="0" algn="l" defTabSz="914400" rtl="0" eaLnBrk="1" fontAlgn="auto" latinLnBrk="0" hangingPunct="1">
              <a:lnSpc>
                <a:spcPts val="2277"/>
              </a:lnSpc>
              <a:spcBef>
                <a:spcPts val="0"/>
              </a:spcBef>
              <a:spcAft>
                <a:spcPts val="0"/>
              </a:spcAft>
              <a:buClrTx/>
              <a:buSzTx/>
              <a:buFontTx/>
              <a:buNone/>
              <a:tabLst/>
              <a:defRPr/>
            </a:pPr>
            <a:endParaRPr kumimoji="0" lang="en-US" sz="2347"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506824" marR="0" lvl="1" indent="-253412" algn="l" defTabSz="914400" rtl="0" eaLnBrk="1" fontAlgn="auto" latinLnBrk="0" hangingPunct="1">
              <a:lnSpc>
                <a:spcPts val="2277"/>
              </a:lnSpc>
              <a:spcBef>
                <a:spcPts val="0"/>
              </a:spcBef>
              <a:spcAft>
                <a:spcPts val="0"/>
              </a:spcAft>
              <a:buClrTx/>
              <a:buSzTx/>
              <a:buFont typeface="Arial"/>
              <a:buChar char="•"/>
              <a:tabLst/>
              <a:defRPr/>
            </a:pPr>
            <a:r>
              <a:rPr kumimoji="0" lang="en-US" sz="2347"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How can you improve teamwork?</a:t>
            </a:r>
          </a:p>
          <a:p>
            <a:pPr marL="0" marR="0" lvl="0" indent="0" algn="l" defTabSz="914400" rtl="0" eaLnBrk="1" fontAlgn="auto" latinLnBrk="0" hangingPunct="1">
              <a:lnSpc>
                <a:spcPts val="2277"/>
              </a:lnSpc>
              <a:spcBef>
                <a:spcPts val="0"/>
              </a:spcBef>
              <a:spcAft>
                <a:spcPts val="0"/>
              </a:spcAft>
              <a:buClrTx/>
              <a:buSzTx/>
              <a:buFontTx/>
              <a:buNone/>
              <a:tabLst/>
              <a:defRPr/>
            </a:pPr>
            <a:endParaRPr kumimoji="0" lang="en-US" sz="2347"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506824" marR="0" lvl="1" indent="-253412" algn="l" defTabSz="914400" rtl="0" eaLnBrk="1" fontAlgn="auto" latinLnBrk="0" hangingPunct="1">
              <a:lnSpc>
                <a:spcPts val="2277"/>
              </a:lnSpc>
              <a:spcBef>
                <a:spcPts val="0"/>
              </a:spcBef>
              <a:spcAft>
                <a:spcPts val="0"/>
              </a:spcAft>
              <a:buClrTx/>
              <a:buSzTx/>
              <a:buFont typeface="Arial"/>
              <a:buChar char="•"/>
              <a:tabLst/>
              <a:defRPr/>
            </a:pPr>
            <a:r>
              <a:rPr kumimoji="0" lang="en-US" sz="2347"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What changes will you make?</a:t>
            </a:r>
          </a:p>
          <a:p>
            <a:pPr marL="0" marR="0" lvl="0" indent="0" algn="l" defTabSz="914400" rtl="0" eaLnBrk="1" fontAlgn="auto" latinLnBrk="0" hangingPunct="1">
              <a:lnSpc>
                <a:spcPts val="2277"/>
              </a:lnSpc>
              <a:spcBef>
                <a:spcPts val="0"/>
              </a:spcBef>
              <a:spcAft>
                <a:spcPts val="0"/>
              </a:spcAft>
              <a:buClrTx/>
              <a:buSzTx/>
              <a:buFontTx/>
              <a:buNone/>
              <a:tabLst/>
              <a:defRPr/>
            </a:pPr>
            <a:endParaRPr kumimoji="0" lang="en-US" sz="2347"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506824" marR="0" lvl="1" indent="-253412" algn="l" defTabSz="914400" rtl="0" eaLnBrk="1" fontAlgn="auto" latinLnBrk="0" hangingPunct="1">
              <a:lnSpc>
                <a:spcPts val="2277"/>
              </a:lnSpc>
              <a:spcBef>
                <a:spcPts val="0"/>
              </a:spcBef>
              <a:spcAft>
                <a:spcPts val="0"/>
              </a:spcAft>
              <a:buClrTx/>
              <a:buSzTx/>
              <a:buFont typeface="Arial"/>
              <a:buChar char="•"/>
              <a:tabLst/>
              <a:defRPr/>
            </a:pPr>
            <a:r>
              <a:rPr kumimoji="0" lang="en-US" sz="2347"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What promotes harmony?</a:t>
            </a:r>
          </a:p>
          <a:p>
            <a:pPr marL="0" marR="0" lvl="0" indent="0" algn="l" defTabSz="914400" rtl="0" eaLnBrk="1" fontAlgn="auto" latinLnBrk="0" hangingPunct="1">
              <a:lnSpc>
                <a:spcPts val="2277"/>
              </a:lnSpc>
              <a:spcBef>
                <a:spcPts val="0"/>
              </a:spcBef>
              <a:spcAft>
                <a:spcPts val="0"/>
              </a:spcAft>
              <a:buClrTx/>
              <a:buSzTx/>
              <a:buFontTx/>
              <a:buNone/>
              <a:tabLst/>
              <a:defRPr/>
            </a:pPr>
            <a:endParaRPr kumimoji="0" lang="en-US" sz="2347"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p:txBody>
      </p:sp>
    </p:spTree>
    <p:extLst>
      <p:ext uri="{BB962C8B-B14F-4D97-AF65-F5344CB8AC3E}">
        <p14:creationId xmlns:p14="http://schemas.microsoft.com/office/powerpoint/2010/main" val="3662456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DCC3E-889F-F42E-9289-ABBF3389003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6A59D79-6254-1847-501D-66C206971D45}"/>
              </a:ext>
            </a:extLst>
          </p:cNvPr>
          <p:cNvSpPr txBox="1"/>
          <p:nvPr/>
        </p:nvSpPr>
        <p:spPr>
          <a:xfrm>
            <a:off x="476794" y="219467"/>
            <a:ext cx="8834846" cy="1198615"/>
          </a:xfrm>
          <a:prstGeom prst="rect">
            <a:avLst/>
          </a:prstGeom>
          <a:ln>
            <a:noFill/>
          </a:ln>
        </p:spPr>
        <p:txBody>
          <a:bodyPr vert="horz" lIns="91440" tIns="45720" rIns="91440" bIns="45720" rtlCol="0" anchor="b">
            <a:normAutofit fontScale="92500" lnSpcReduction="10000"/>
          </a:bodyPr>
          <a:lstStyle/>
          <a:p>
            <a:pPr marL="0" marR="0" lvl="0" indent="-228600" algn="ctr" defTabSz="914400" rtl="0" eaLnBrk="1" fontAlgn="auto" latinLnBrk="0" hangingPunct="1">
              <a:lnSpc>
                <a:spcPct val="90000"/>
              </a:lnSpc>
              <a:spcBef>
                <a:spcPct val="0"/>
              </a:spcBef>
              <a:spcAft>
                <a:spcPts val="600"/>
              </a:spcAft>
              <a:buClrTx/>
              <a:buSzTx/>
              <a:buFontTx/>
              <a:buNone/>
              <a:tabLst/>
              <a:defRPr/>
            </a:pPr>
            <a:r>
              <a:rPr kumimoji="0" lang="en-US" sz="5600" b="0" i="0" u="none" strike="noStrike" kern="1200" cap="none" spc="0" normalizeH="0" baseline="0" noProof="0">
                <a:ln>
                  <a:noFill/>
                </a:ln>
                <a:solidFill>
                  <a:prstClr val="black"/>
                </a:solidFill>
                <a:effectLst/>
                <a:uLnTx/>
                <a:uFillTx/>
                <a:latin typeface="Calibri"/>
                <a:ea typeface="Calibri" panose="020F0502020204030204" pitchFamily="34" charset="0"/>
                <a:cs typeface="Calibri" panose="020F0502020204030204" pitchFamily="34" charset="0"/>
              </a:rPr>
              <a:t>Homework</a:t>
            </a:r>
            <a:r>
              <a:rPr kumimoji="0" lang="en-US" sz="5600" b="1" i="0" u="none" strike="noStrike" kern="1200" cap="none" spc="0" normalizeH="0" baseline="0" noProof="0">
                <a:ln>
                  <a:noFill/>
                </a:ln>
                <a:solidFill>
                  <a:prstClr val="black"/>
                </a:solidFill>
                <a:effectLst/>
                <a:uLnTx/>
                <a:uFillTx/>
                <a:latin typeface="Calibri"/>
                <a:ea typeface="Calibri" panose="020F0502020204030204" pitchFamily="34" charset="0"/>
                <a:cs typeface="Calibri" panose="020F0502020204030204" pitchFamily="34" charset="0"/>
              </a:rPr>
              <a:t> </a:t>
            </a:r>
          </a:p>
          <a:p>
            <a:pPr marL="0" marR="0" lvl="0" indent="-228600" algn="ctr" defTabSz="914400" rtl="0" eaLnBrk="1" fontAlgn="auto" latinLnBrk="0" hangingPunct="1">
              <a:lnSpc>
                <a:spcPct val="120000"/>
              </a:lnSpc>
              <a:spcBef>
                <a:spcPct val="0"/>
              </a:spcBef>
              <a:spcAft>
                <a:spcPts val="600"/>
              </a:spcAft>
              <a:buClrTx/>
              <a:buSzTx/>
              <a:buFontTx/>
              <a:buNone/>
              <a:tabLst/>
              <a:defRPr/>
            </a:pPr>
            <a:r>
              <a:rPr kumimoji="0" lang="en-US" sz="2000" b="1" i="1" u="sng" strike="noStrike" kern="1200" cap="none" spc="0" normalizeH="0" baseline="0" noProof="0">
                <a:ln>
                  <a:noFill/>
                </a:ln>
                <a:solidFill>
                  <a:prstClr val="black"/>
                </a:solidFill>
                <a:effectLst/>
                <a:uLnTx/>
                <a:uFillTx/>
                <a:latin typeface="Calibri"/>
                <a:ea typeface="Calibri"/>
                <a:cs typeface="Calibri"/>
              </a:rPr>
              <a:t>Complete Session 3: United and Session 4: Moving Forward</a:t>
            </a:r>
          </a:p>
        </p:txBody>
      </p:sp>
      <p:sp>
        <p:nvSpPr>
          <p:cNvPr id="8" name="Freeform 6">
            <a:extLst>
              <a:ext uri="{FF2B5EF4-FFF2-40B4-BE49-F238E27FC236}">
                <a16:creationId xmlns:a16="http://schemas.microsoft.com/office/drawing/2014/main" id="{059AE3CD-DF2E-CB46-29A3-69C0D1A4F969}"/>
              </a:ext>
            </a:extLst>
          </p:cNvPr>
          <p:cNvSpPr/>
          <p:nvPr/>
        </p:nvSpPr>
        <p:spPr>
          <a:xfrm>
            <a:off x="304800" y="6044237"/>
            <a:ext cx="5709420" cy="763377"/>
          </a:xfrm>
          <a:custGeom>
            <a:avLst/>
            <a:gdLst/>
            <a:ahLst/>
            <a:cxnLst/>
            <a:rect l="l" t="t" r="r" b="b"/>
            <a:pathLst>
              <a:path w="5709420" h="763377">
                <a:moveTo>
                  <a:pt x="0" y="0"/>
                </a:moveTo>
                <a:lnTo>
                  <a:pt x="5709420" y="0"/>
                </a:lnTo>
                <a:lnTo>
                  <a:pt x="5709420" y="763377"/>
                </a:lnTo>
                <a:lnTo>
                  <a:pt x="0" y="763377"/>
                </a:lnTo>
                <a:lnTo>
                  <a:pt x="0" y="0"/>
                </a:lnTo>
                <a:close/>
              </a:path>
            </a:pathLst>
          </a:custGeom>
          <a:blipFill>
            <a:blip r:embed="rId3"/>
            <a:stretch>
              <a:fillRect b="-884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6FB2F3D2-F829-E2D6-6E95-D5233B003612}"/>
              </a:ext>
            </a:extLst>
          </p:cNvPr>
          <p:cNvSpPr txBox="1"/>
          <p:nvPr/>
        </p:nvSpPr>
        <p:spPr>
          <a:xfrm>
            <a:off x="6064909" y="2170376"/>
            <a:ext cx="3722081"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Complete workbook questions</a:t>
            </a:r>
          </a:p>
        </p:txBody>
      </p:sp>
      <p:sp>
        <p:nvSpPr>
          <p:cNvPr id="11" name="TextBox 10">
            <a:extLst>
              <a:ext uri="{FF2B5EF4-FFF2-40B4-BE49-F238E27FC236}">
                <a16:creationId xmlns:a16="http://schemas.microsoft.com/office/drawing/2014/main" id="{396FF62D-0097-8109-CAC8-A9B025D50D9A}"/>
              </a:ext>
            </a:extLst>
          </p:cNvPr>
          <p:cNvSpPr txBox="1"/>
          <p:nvPr/>
        </p:nvSpPr>
        <p:spPr>
          <a:xfrm>
            <a:off x="-2177" y="1916668"/>
            <a:ext cx="3409406" cy="369332"/>
          </a:xfrm>
          <a:prstGeom prst="rect">
            <a:avLst/>
          </a:prstGeom>
          <a:noFill/>
        </p:spPr>
        <p:txBody>
          <a:bodyPr wrap="square" rtlCol="0">
            <a:spAutoFit/>
          </a:bodyPr>
          <a:lstStyle/>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View online modules</a:t>
            </a:r>
          </a:p>
        </p:txBody>
      </p:sp>
      <p:pic>
        <p:nvPicPr>
          <p:cNvPr id="18" name="Picture 17">
            <a:extLst>
              <a:ext uri="{FF2B5EF4-FFF2-40B4-BE49-F238E27FC236}">
                <a16:creationId xmlns:a16="http://schemas.microsoft.com/office/drawing/2014/main" id="{BE1FB674-F551-17ED-D4CC-70DBF9A8E20E}"/>
              </a:ext>
            </a:extLst>
          </p:cNvPr>
          <p:cNvPicPr>
            <a:picLocks noChangeAspect="1"/>
          </p:cNvPicPr>
          <p:nvPr/>
        </p:nvPicPr>
        <p:blipFill>
          <a:blip r:embed="rId4">
            <a:extLst>
              <a:ext uri="{28A0092B-C50C-407E-A947-70E740481C1C}">
                <a14:useLocalDpi xmlns:a14="http://schemas.microsoft.com/office/drawing/2010/main" val="0"/>
              </a:ext>
            </a:extLst>
          </a:blip>
          <a:srcRect l="766" t="-43" r="4738" b="43"/>
          <a:stretch/>
        </p:blipFill>
        <p:spPr>
          <a:xfrm>
            <a:off x="6455750" y="2612973"/>
            <a:ext cx="2906766" cy="4065501"/>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
        <p:nvSpPr>
          <p:cNvPr id="10" name="Freeform 10">
            <a:extLst>
              <a:ext uri="{FF2B5EF4-FFF2-40B4-BE49-F238E27FC236}">
                <a16:creationId xmlns:a16="http://schemas.microsoft.com/office/drawing/2014/main" id="{AC929002-9527-1B12-1E92-FC9A9F338372}"/>
              </a:ext>
            </a:extLst>
          </p:cNvPr>
          <p:cNvSpPr/>
          <p:nvPr/>
        </p:nvSpPr>
        <p:spPr>
          <a:xfrm rot="19023252" flipV="1">
            <a:off x="5500397" y="6152576"/>
            <a:ext cx="1319231" cy="341699"/>
          </a:xfrm>
          <a:custGeom>
            <a:avLst/>
            <a:gdLst/>
            <a:ahLst/>
            <a:cxnLst/>
            <a:rect l="l" t="t" r="r" b="b"/>
            <a:pathLst>
              <a:path w="2465939" h="336264">
                <a:moveTo>
                  <a:pt x="0" y="336265"/>
                </a:moveTo>
                <a:lnTo>
                  <a:pt x="2465939" y="336265"/>
                </a:lnTo>
                <a:lnTo>
                  <a:pt x="2465939" y="0"/>
                </a:lnTo>
                <a:lnTo>
                  <a:pt x="0" y="0"/>
                </a:lnTo>
                <a:lnTo>
                  <a:pt x="0" y="336265"/>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E256A246-6F6B-3AAA-322E-F202AFA0D473}"/>
              </a:ext>
            </a:extLst>
          </p:cNvPr>
          <p:cNvSpPr/>
          <p:nvPr/>
        </p:nvSpPr>
        <p:spPr>
          <a:xfrm rot="18480202" flipV="1">
            <a:off x="5037838" y="5242544"/>
            <a:ext cx="2019309" cy="260287"/>
          </a:xfrm>
          <a:custGeom>
            <a:avLst/>
            <a:gdLst/>
            <a:ahLst/>
            <a:cxnLst/>
            <a:rect l="l" t="t" r="r" b="b"/>
            <a:pathLst>
              <a:path w="2465939" h="336264">
                <a:moveTo>
                  <a:pt x="0" y="336264"/>
                </a:moveTo>
                <a:lnTo>
                  <a:pt x="2465939" y="336264"/>
                </a:lnTo>
                <a:lnTo>
                  <a:pt x="2465939" y="0"/>
                </a:lnTo>
                <a:lnTo>
                  <a:pt x="0" y="0"/>
                </a:lnTo>
                <a:lnTo>
                  <a:pt x="0" y="336264"/>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val 12">
            <a:extLst>
              <a:ext uri="{FF2B5EF4-FFF2-40B4-BE49-F238E27FC236}">
                <a16:creationId xmlns:a16="http://schemas.microsoft.com/office/drawing/2014/main" id="{A751109D-2005-7D61-734A-7CD90F720D51}"/>
              </a:ext>
            </a:extLst>
          </p:cNvPr>
          <p:cNvSpPr/>
          <p:nvPr/>
        </p:nvSpPr>
        <p:spPr>
          <a:xfrm>
            <a:off x="6326777" y="6513863"/>
            <a:ext cx="455023" cy="344137"/>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5A7509E8-41F4-A421-65A4-4ED1EDDC54B5}"/>
              </a:ext>
            </a:extLst>
          </p:cNvPr>
          <p:cNvSpPr/>
          <p:nvPr/>
        </p:nvSpPr>
        <p:spPr>
          <a:xfrm>
            <a:off x="2258812" y="3828521"/>
            <a:ext cx="1413293" cy="3009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983C2B8B-F677-2AFA-6BA9-C9746737D7A5}"/>
              </a:ext>
            </a:extLst>
          </p:cNvPr>
          <p:cNvSpPr/>
          <p:nvPr/>
        </p:nvSpPr>
        <p:spPr>
          <a:xfrm>
            <a:off x="5475831" y="2908934"/>
            <a:ext cx="729319" cy="3036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B7A99EA6-1E09-72B5-C1F8-B4105E88ED71}"/>
              </a:ext>
            </a:extLst>
          </p:cNvPr>
          <p:cNvSpPr/>
          <p:nvPr/>
        </p:nvSpPr>
        <p:spPr>
          <a:xfrm>
            <a:off x="5787244" y="2849778"/>
            <a:ext cx="604020" cy="200828"/>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2C9A4B5D-546B-8686-4840-A96E7CD0B98D}"/>
              </a:ext>
            </a:extLst>
          </p:cNvPr>
          <p:cNvSpPr/>
          <p:nvPr/>
        </p:nvSpPr>
        <p:spPr>
          <a:xfrm>
            <a:off x="2108765" y="3812692"/>
            <a:ext cx="658834" cy="193250"/>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5B8E416C-59D7-2FF3-E574-11A3307ACD03}"/>
              </a:ext>
            </a:extLst>
          </p:cNvPr>
          <p:cNvPicPr>
            <a:picLocks noChangeAspect="1"/>
          </p:cNvPicPr>
          <p:nvPr/>
        </p:nvPicPr>
        <p:blipFill>
          <a:blip r:embed="rId7">
            <a:extLst>
              <a:ext uri="{28A0092B-C50C-407E-A947-70E740481C1C}">
                <a14:useLocalDpi xmlns:a14="http://schemas.microsoft.com/office/drawing/2010/main" val="0"/>
              </a:ext>
            </a:extLst>
          </a:blip>
          <a:srcRect t="1566" b="1566"/>
          <a:stretch/>
        </p:blipFill>
        <p:spPr>
          <a:xfrm>
            <a:off x="25196" y="2514600"/>
            <a:ext cx="6383112" cy="1616049"/>
          </a:xfrm>
          <a:prstGeom prst="rect">
            <a:avLst/>
          </a:prstGeom>
        </p:spPr>
      </p:pic>
      <p:sp>
        <p:nvSpPr>
          <p:cNvPr id="4" name="Rectangle 3">
            <a:extLst>
              <a:ext uri="{FF2B5EF4-FFF2-40B4-BE49-F238E27FC236}">
                <a16:creationId xmlns:a16="http://schemas.microsoft.com/office/drawing/2014/main" id="{2B809A13-D2D4-E618-5D67-C851E7F99F61}"/>
              </a:ext>
            </a:extLst>
          </p:cNvPr>
          <p:cNvSpPr/>
          <p:nvPr/>
        </p:nvSpPr>
        <p:spPr>
          <a:xfrm>
            <a:off x="5638800" y="2698090"/>
            <a:ext cx="604020" cy="200828"/>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89CB909A-C5D6-13AD-631E-428265A7656C}"/>
              </a:ext>
            </a:extLst>
          </p:cNvPr>
          <p:cNvSpPr/>
          <p:nvPr/>
        </p:nvSpPr>
        <p:spPr>
          <a:xfrm>
            <a:off x="1981200" y="3581400"/>
            <a:ext cx="1644690" cy="732478"/>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Freeform 6">
            <a:extLst>
              <a:ext uri="{FF2B5EF4-FFF2-40B4-BE49-F238E27FC236}">
                <a16:creationId xmlns:a16="http://schemas.microsoft.com/office/drawing/2014/main" id="{669AA8DF-0D0F-8ED6-D64F-43A0DB143A91}"/>
              </a:ext>
            </a:extLst>
          </p:cNvPr>
          <p:cNvSpPr/>
          <p:nvPr/>
        </p:nvSpPr>
        <p:spPr>
          <a:xfrm rot="8530307" flipH="1">
            <a:off x="1422545" y="3883076"/>
            <a:ext cx="731446" cy="576127"/>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8">
              <a:extLst>
                <a:ext uri="{96DAC541-7B7A-43D3-8B79-37D633B846F1}">
                  <asvg:svgBlip xmlns:asvg="http://schemas.microsoft.com/office/drawing/2016/SVG/main" r:embed="rId9"/>
                </a:ext>
              </a:extLst>
            </a:blip>
            <a:stretch>
              <a:fillRect l="3248" t="-1" b="-3297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3" name="Picture 22" descr="A black and blue text&#10;&#10;AI-generated content may be incorrect.">
            <a:extLst>
              <a:ext uri="{FF2B5EF4-FFF2-40B4-BE49-F238E27FC236}">
                <a16:creationId xmlns:a16="http://schemas.microsoft.com/office/drawing/2014/main" id="{FE7022CA-7617-F126-9E8B-2D9AE8BBA11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48190" y="3734894"/>
            <a:ext cx="2724530" cy="733527"/>
          </a:xfrm>
          <a:prstGeom prst="rect">
            <a:avLst/>
          </a:prstGeom>
        </p:spPr>
      </p:pic>
      <p:pic>
        <p:nvPicPr>
          <p:cNvPr id="26" name="Picture 25" descr="A black text on a white background&#10;&#10;AI-generated content may be incorrect.">
            <a:extLst>
              <a:ext uri="{FF2B5EF4-FFF2-40B4-BE49-F238E27FC236}">
                <a16:creationId xmlns:a16="http://schemas.microsoft.com/office/drawing/2014/main" id="{01EBA4EC-C681-7AAF-9016-34836A702D3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74711" y="4374941"/>
            <a:ext cx="3924848" cy="609685"/>
          </a:xfrm>
          <a:prstGeom prst="rect">
            <a:avLst/>
          </a:prstGeom>
        </p:spPr>
      </p:pic>
      <p:sp>
        <p:nvSpPr>
          <p:cNvPr id="6" name="Freeform 6">
            <a:extLst>
              <a:ext uri="{FF2B5EF4-FFF2-40B4-BE49-F238E27FC236}">
                <a16:creationId xmlns:a16="http://schemas.microsoft.com/office/drawing/2014/main" id="{04C037BA-219E-B0E9-43A2-9D309BC2EDD3}"/>
              </a:ext>
            </a:extLst>
          </p:cNvPr>
          <p:cNvSpPr/>
          <p:nvPr/>
        </p:nvSpPr>
        <p:spPr>
          <a:xfrm rot="10209017" flipH="1">
            <a:off x="1278004" y="4096621"/>
            <a:ext cx="800760" cy="756503"/>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2433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65158" y="2523992"/>
            <a:ext cx="9818758" cy="3132129"/>
          </a:xfrm>
          <a:custGeom>
            <a:avLst/>
            <a:gdLst/>
            <a:ahLst/>
            <a:cxnLst/>
            <a:rect l="l" t="t" r="r" b="b"/>
            <a:pathLst>
              <a:path w="9818758" h="3132129">
                <a:moveTo>
                  <a:pt x="0" y="0"/>
                </a:moveTo>
                <a:lnTo>
                  <a:pt x="9818758" y="0"/>
                </a:lnTo>
                <a:lnTo>
                  <a:pt x="9818758" y="3132129"/>
                </a:lnTo>
                <a:lnTo>
                  <a:pt x="0" y="313212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26043" y="1608322"/>
            <a:ext cx="9627557" cy="156448"/>
          </a:xfrm>
          <a:custGeom>
            <a:avLst/>
            <a:gdLst/>
            <a:ahLst/>
            <a:cxnLst/>
            <a:rect l="l" t="t" r="r" b="b"/>
            <a:pathLst>
              <a:path w="9627557" h="156448">
                <a:moveTo>
                  <a:pt x="0" y="0"/>
                </a:moveTo>
                <a:lnTo>
                  <a:pt x="9627557" y="0"/>
                </a:lnTo>
                <a:lnTo>
                  <a:pt x="9627557" y="156448"/>
                </a:lnTo>
                <a:lnTo>
                  <a:pt x="0" y="1564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3190503" y="531495"/>
            <a:ext cx="3372594" cy="958852"/>
          </a:xfrm>
          <a:prstGeom prst="rect">
            <a:avLst/>
          </a:prstGeom>
        </p:spPr>
        <p:txBody>
          <a:bodyPr lIns="0" tIns="0" rIns="0" bIns="0" rtlCol="0" anchor="t">
            <a:spAutoFit/>
          </a:bodyPr>
          <a:lstStyle/>
          <a:p>
            <a:pPr marL="0" marR="0" lvl="0" indent="0" algn="ctr" defTabSz="914400" rtl="0" eaLnBrk="1" fontAlgn="auto" latinLnBrk="0" hangingPunct="1">
              <a:lnSpc>
                <a:spcPts val="6999"/>
              </a:lnSpc>
              <a:spcBef>
                <a:spcPct val="0"/>
              </a:spcBef>
              <a:spcAft>
                <a:spcPts val="0"/>
              </a:spcAft>
              <a:buClrTx/>
              <a:buSzTx/>
              <a:buFontTx/>
              <a:buNone/>
              <a:tabLst/>
              <a:defRPr/>
            </a:pPr>
            <a:r>
              <a:rPr kumimoji="0" lang="en-US" sz="4999" b="1" i="0" u="none" strike="noStrike" kern="1200" cap="none" spc="0" normalizeH="0" baseline="0" noProof="0">
                <a:ln>
                  <a:noFill/>
                </a:ln>
                <a:solidFill>
                  <a:srgbClr val="E64824"/>
                </a:solidFill>
                <a:effectLst/>
                <a:uLnTx/>
                <a:uFillTx/>
                <a:latin typeface="Calibri (MS) Bold"/>
                <a:ea typeface="Calibri (MS) Bold"/>
                <a:cs typeface="Calibri (MS) Bold"/>
                <a:sym typeface="Calibri (MS) Bold"/>
              </a:rPr>
              <a:t>Expectations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98ED1528-DD33-D2EF-F7ED-73E8CD835F7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856C062-A361-72A3-2A95-78FAC1127BE6}"/>
              </a:ext>
            </a:extLst>
          </p:cNvPr>
          <p:cNvSpPr/>
          <p:nvPr/>
        </p:nvSpPr>
        <p:spPr>
          <a:xfrm>
            <a:off x="6531" y="0"/>
            <a:ext cx="9753600" cy="7315200"/>
          </a:xfrm>
          <a:custGeom>
            <a:avLst/>
            <a:gdLst/>
            <a:ahLst/>
            <a:cxnLst/>
            <a:rect l="l" t="t" r="r" b="b"/>
            <a:pathLst>
              <a:path w="12844622" h="9111097">
                <a:moveTo>
                  <a:pt x="0" y="0"/>
                </a:moveTo>
                <a:lnTo>
                  <a:pt x="12844622" y="0"/>
                </a:lnTo>
                <a:lnTo>
                  <a:pt x="12844622" y="9111097"/>
                </a:lnTo>
                <a:lnTo>
                  <a:pt x="0" y="9111097"/>
                </a:lnTo>
                <a:lnTo>
                  <a:pt x="0" y="0"/>
                </a:lnTo>
                <a:close/>
              </a:path>
            </a:pathLst>
          </a:custGeom>
          <a:blipFill>
            <a:blip r:embed="rId3"/>
            <a:stretch>
              <a:fillRect l="-21486" t="-18672"/>
            </a:stretch>
          </a:blipFill>
        </p:spPr>
        <p:txBody>
          <a:bodyPr/>
          <a:lstStyle/>
          <a:p>
            <a:endParaRPr lang="en-US"/>
          </a:p>
        </p:txBody>
      </p:sp>
      <p:sp>
        <p:nvSpPr>
          <p:cNvPr id="3" name="Freeform 3">
            <a:extLst>
              <a:ext uri="{FF2B5EF4-FFF2-40B4-BE49-F238E27FC236}">
                <a16:creationId xmlns:a16="http://schemas.microsoft.com/office/drawing/2014/main" id="{93DF6BA6-0ABA-54B4-CDD0-650C0AD2319F}"/>
              </a:ext>
            </a:extLst>
          </p:cNvPr>
          <p:cNvSpPr/>
          <p:nvPr/>
        </p:nvSpPr>
        <p:spPr>
          <a:xfrm>
            <a:off x="4253488" y="4114816"/>
            <a:ext cx="5506643" cy="3193853"/>
          </a:xfrm>
          <a:custGeom>
            <a:avLst/>
            <a:gdLst/>
            <a:ahLst/>
            <a:cxnLst/>
            <a:rect l="l" t="t" r="r" b="b"/>
            <a:pathLst>
              <a:path w="5506643" h="3193853">
                <a:moveTo>
                  <a:pt x="0" y="0"/>
                </a:moveTo>
                <a:lnTo>
                  <a:pt x="5506643" y="0"/>
                </a:lnTo>
                <a:lnTo>
                  <a:pt x="5506643" y="3193853"/>
                </a:lnTo>
                <a:lnTo>
                  <a:pt x="0" y="3193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23554D3E-FC5E-8F02-A19E-61A2D9AF1B85}"/>
              </a:ext>
            </a:extLst>
          </p:cNvPr>
          <p:cNvSpPr txBox="1"/>
          <p:nvPr/>
        </p:nvSpPr>
        <p:spPr>
          <a:xfrm>
            <a:off x="5207074" y="4876800"/>
            <a:ext cx="3599470" cy="1442488"/>
          </a:xfrm>
          <a:prstGeom prst="rect">
            <a:avLst/>
          </a:prstGeom>
        </p:spPr>
        <p:txBody>
          <a:bodyPr lIns="0" tIns="0" rIns="0" bIns="0" rtlCol="0" anchor="t">
            <a:spAutoFit/>
          </a:bodyPr>
          <a:lstStyle/>
          <a:p>
            <a:pPr algn="ctr">
              <a:lnSpc>
                <a:spcPts val="2803"/>
              </a:lnSpc>
            </a:pPr>
            <a:r>
              <a:rPr lang="en-US" sz="2002" b="1">
                <a:solidFill>
                  <a:srgbClr val="000000"/>
                </a:solidFill>
                <a:latin typeface="Calibri (MS)"/>
              </a:rPr>
              <a:t>Thank you for participating today. </a:t>
            </a:r>
          </a:p>
          <a:p>
            <a:pPr algn="ctr">
              <a:lnSpc>
                <a:spcPts val="2803"/>
              </a:lnSpc>
            </a:pPr>
            <a:r>
              <a:rPr lang="en-US" sz="2002" b="1">
                <a:solidFill>
                  <a:srgbClr val="000000"/>
                </a:solidFill>
                <a:latin typeface="Calibri (MS)"/>
              </a:rPr>
              <a:t>Please reach out with any questions or concerns. </a:t>
            </a:r>
          </a:p>
          <a:p>
            <a:pPr algn="ctr">
              <a:lnSpc>
                <a:spcPts val="2803"/>
              </a:lnSpc>
              <a:spcBef>
                <a:spcPct val="0"/>
              </a:spcBef>
            </a:pPr>
            <a:r>
              <a:rPr lang="en-US" sz="2002" b="1">
                <a:solidFill>
                  <a:srgbClr val="000000"/>
                </a:solidFill>
                <a:latin typeface="Calibri (MS)"/>
              </a:rPr>
              <a:t>See you next week!</a:t>
            </a:r>
          </a:p>
        </p:txBody>
      </p:sp>
    </p:spTree>
    <p:extLst>
      <p:ext uri="{BB962C8B-B14F-4D97-AF65-F5344CB8AC3E}">
        <p14:creationId xmlns:p14="http://schemas.microsoft.com/office/powerpoint/2010/main" val="23808437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2BDC0406-6BAF-8DA9-ED5B-8B414A9CA97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C92D0AD-A9DC-D2A2-F084-8230D55A5650}"/>
              </a:ext>
            </a:extLst>
          </p:cNvPr>
          <p:cNvSpPr/>
          <p:nvPr/>
        </p:nvSpPr>
        <p:spPr>
          <a:xfrm>
            <a:off x="0" y="0"/>
            <a:ext cx="9832396" cy="7374297"/>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3A3C9387-4A4D-9E96-B790-18BC345A99D6}"/>
              </a:ext>
            </a:extLst>
          </p:cNvPr>
          <p:cNvSpPr/>
          <p:nvPr/>
        </p:nvSpPr>
        <p:spPr>
          <a:xfrm>
            <a:off x="731520" y="3687148"/>
            <a:ext cx="6138920" cy="475766"/>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2F306B30-8B19-1B2B-9E21-A8BF5428B183}"/>
              </a:ext>
            </a:extLst>
          </p:cNvPr>
          <p:cNvGrpSpPr/>
          <p:nvPr/>
        </p:nvGrpSpPr>
        <p:grpSpPr>
          <a:xfrm>
            <a:off x="-1516631" y="4754909"/>
            <a:ext cx="6101883" cy="897410"/>
            <a:chOff x="0" y="0"/>
            <a:chExt cx="8135844" cy="1196546"/>
          </a:xfrm>
        </p:grpSpPr>
        <p:sp>
          <p:nvSpPr>
            <p:cNvPr id="8" name="Freeform 8">
              <a:extLst>
                <a:ext uri="{FF2B5EF4-FFF2-40B4-BE49-F238E27FC236}">
                  <a16:creationId xmlns:a16="http://schemas.microsoft.com/office/drawing/2014/main" id="{B73C886B-6E2D-11A6-472F-4613C16E1CA3}"/>
                </a:ext>
              </a:extLst>
            </p:cNvPr>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F8BB9599-EA51-A728-EA59-91BE7C767684}"/>
                </a:ext>
              </a:extLst>
            </p:cNvPr>
            <p:cNvSpPr txBox="1"/>
            <p:nvPr/>
          </p:nvSpPr>
          <p:spPr>
            <a:xfrm>
              <a:off x="0" y="159952"/>
              <a:ext cx="8135844" cy="705408"/>
            </a:xfrm>
            <a:prstGeom prst="rect">
              <a:avLst/>
            </a:prstGeom>
          </p:spPr>
          <p:txBody>
            <a:bodyPr lIns="0" tIns="0" rIns="0" bIns="0" rtlCol="0" anchor="t">
              <a:spAutoFit/>
            </a:bodyPr>
            <a:lstStyle/>
            <a:p>
              <a:pPr marL="0" marR="0" lvl="0" indent="0" algn="ctr" defTabSz="914400" rtl="0" eaLnBrk="1" fontAlgn="auto" latinLnBrk="0" hangingPunct="1">
                <a:lnSpc>
                  <a:spcPts val="4379"/>
                </a:lnSpc>
                <a:spcBef>
                  <a:spcPct val="0"/>
                </a:spcBef>
                <a:spcAft>
                  <a:spcPts val="0"/>
                </a:spcAft>
                <a:buClrTx/>
                <a:buSzTx/>
                <a:buFontTx/>
                <a:buNone/>
                <a:tabLst/>
                <a:defRPr/>
              </a:pPr>
              <a:r>
                <a:rPr lang="en-US" sz="3127" b="1">
                  <a:solidFill>
                    <a:srgbClr val="2C251E"/>
                  </a:solidFill>
                  <a:latin typeface="Calibri" panose="020F0502020204030204" pitchFamily="34" charset="0"/>
                  <a:ea typeface="Calibri" panose="020F0502020204030204" pitchFamily="34" charset="0"/>
                  <a:cs typeface="Calibri" panose="020F0502020204030204" pitchFamily="34" charset="0"/>
                </a:rPr>
                <a:t>Meeting 2</a:t>
              </a:r>
              <a:endParaRPr kumimoji="0" lang="en-US" sz="3127" b="1" i="0" u="none" strike="noStrike" kern="1200" cap="none" spc="0" normalizeH="0" baseline="0" noProof="0">
                <a:ln>
                  <a:noFill/>
                </a:ln>
                <a:solidFill>
                  <a:srgbClr val="2C251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4" name="Picture 3">
            <a:extLst>
              <a:ext uri="{FF2B5EF4-FFF2-40B4-BE49-F238E27FC236}">
                <a16:creationId xmlns:a16="http://schemas.microsoft.com/office/drawing/2014/main" id="{2FB93982-6B73-D580-8579-39570C369C4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5576" y="3193627"/>
            <a:ext cx="6080424" cy="927946"/>
          </a:xfrm>
          <a:prstGeom prst="rect">
            <a:avLst/>
          </a:prstGeom>
        </p:spPr>
      </p:pic>
    </p:spTree>
    <p:extLst>
      <p:ext uri="{BB962C8B-B14F-4D97-AF65-F5344CB8AC3E}">
        <p14:creationId xmlns:p14="http://schemas.microsoft.com/office/powerpoint/2010/main" val="26353809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a:stretch>
          </a:blipFill>
        </p:spPr>
        <p:txBody>
          <a:bodyPr/>
          <a:lstStyle/>
          <a:p>
            <a:pPr defTabSz="914429"/>
            <a:endParaRPr lang="en-US" sz="1801">
              <a:solidFill>
                <a:prstClr val="black"/>
              </a:solidFill>
              <a:latin typeface="Calibri"/>
            </a:endParaRPr>
          </a:p>
        </p:txBody>
      </p:sp>
      <p:sp>
        <p:nvSpPr>
          <p:cNvPr id="3" name="TextBox 3"/>
          <p:cNvSpPr txBox="1"/>
          <p:nvPr/>
        </p:nvSpPr>
        <p:spPr>
          <a:xfrm>
            <a:off x="2535696" y="4847935"/>
            <a:ext cx="4277057" cy="821443"/>
          </a:xfrm>
          <a:prstGeom prst="rect">
            <a:avLst/>
          </a:prstGeom>
        </p:spPr>
        <p:txBody>
          <a:bodyPr lIns="0" tIns="0" rIns="0" bIns="0" rtlCol="0" anchor="t">
            <a:spAutoFit/>
          </a:bodyPr>
          <a:lstStyle/>
          <a:p>
            <a:pPr algn="ctr" defTabSz="914429">
              <a:lnSpc>
                <a:spcPts val="3345"/>
              </a:lnSpc>
              <a:spcBef>
                <a:spcPct val="0"/>
              </a:spcBef>
            </a:pPr>
            <a:r>
              <a:rPr lang="en-US" sz="2389" b="1">
                <a:solidFill>
                  <a:srgbClr val="000000"/>
                </a:solidFill>
                <a:latin typeface="Calibri"/>
                <a:ea typeface="Calibri"/>
                <a:cs typeface="Calibri"/>
              </a:rPr>
              <a:t>Please sign in and find a seat. </a:t>
            </a:r>
          </a:p>
          <a:p>
            <a:pPr algn="ctr" defTabSz="914429">
              <a:lnSpc>
                <a:spcPts val="3345"/>
              </a:lnSpc>
              <a:spcBef>
                <a:spcPct val="0"/>
              </a:spcBef>
            </a:pPr>
            <a:r>
              <a:rPr lang="en-US" sz="2389" b="1">
                <a:solidFill>
                  <a:srgbClr val="000000"/>
                </a:solidFill>
                <a:latin typeface="Calibri"/>
                <a:ea typeface="Calibri"/>
                <a:cs typeface="Calibri"/>
              </a:rPr>
              <a:t>We will begin soon.</a:t>
            </a:r>
          </a:p>
        </p:txBody>
      </p:sp>
      <p:sp>
        <p:nvSpPr>
          <p:cNvPr id="4" name="TextBox 4"/>
          <p:cNvSpPr txBox="1"/>
          <p:nvPr/>
        </p:nvSpPr>
        <p:spPr>
          <a:xfrm>
            <a:off x="3511347" y="6195723"/>
            <a:ext cx="5510733" cy="821443"/>
          </a:xfrm>
          <a:prstGeom prst="rect">
            <a:avLst/>
          </a:prstGeom>
        </p:spPr>
        <p:txBody>
          <a:bodyPr lIns="0" tIns="0" rIns="0" bIns="0" rtlCol="0" anchor="t">
            <a:spAutoFit/>
          </a:bodyPr>
          <a:lstStyle/>
          <a:p>
            <a:pPr algn="ctr" defTabSz="914429">
              <a:lnSpc>
                <a:spcPts val="3345"/>
              </a:lnSpc>
              <a:spcBef>
                <a:spcPct val="0"/>
              </a:spcBef>
            </a:pPr>
            <a:r>
              <a:rPr lang="en-US" sz="2389" b="1">
                <a:solidFill>
                  <a:srgbClr val="000000"/>
                </a:solidFill>
                <a:latin typeface="Calibri"/>
                <a:ea typeface="Calibri"/>
                <a:cs typeface="Calibri"/>
              </a:rPr>
              <a:t>If possible, please turn on your camera. </a:t>
            </a:r>
          </a:p>
          <a:p>
            <a:pPr algn="ctr" defTabSz="914429">
              <a:lnSpc>
                <a:spcPts val="3345"/>
              </a:lnSpc>
              <a:spcBef>
                <a:spcPct val="0"/>
              </a:spcBef>
            </a:pPr>
            <a:r>
              <a:rPr lang="en-US" sz="2389" b="1">
                <a:solidFill>
                  <a:srgbClr val="000000"/>
                </a:solidFill>
                <a:latin typeface="Calibri"/>
                <a:ea typeface="Calibri"/>
                <a:cs typeface="Calibri"/>
              </a:rPr>
              <a:t>We will begin soon.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B9D2E2"/>
        </a:solidFill>
        <a:effectLst/>
      </p:bgPr>
    </p:bg>
    <p:spTree>
      <p:nvGrpSpPr>
        <p:cNvPr id="1" name="">
          <a:extLst>
            <a:ext uri="{FF2B5EF4-FFF2-40B4-BE49-F238E27FC236}">
              <a16:creationId xmlns:a16="http://schemas.microsoft.com/office/drawing/2014/main" id="{E56CA91C-7B84-EFE8-0A3F-F53A7F20DE8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9A4B065-0770-A275-3BC9-6152A46D1FDB}"/>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defTabSz="914429">
              <a:defRPr/>
            </a:pPr>
            <a:endParaRPr lang="en-US" sz="1801">
              <a:solidFill>
                <a:prstClr val="black"/>
              </a:solidFill>
              <a:latin typeface="Calibri"/>
            </a:endParaRPr>
          </a:p>
        </p:txBody>
      </p:sp>
      <p:sp>
        <p:nvSpPr>
          <p:cNvPr id="3" name="TextBox 3">
            <a:extLst>
              <a:ext uri="{FF2B5EF4-FFF2-40B4-BE49-F238E27FC236}">
                <a16:creationId xmlns:a16="http://schemas.microsoft.com/office/drawing/2014/main" id="{0CC1FC30-86B0-8541-BCF7-4C29166C18EA}"/>
              </a:ext>
            </a:extLst>
          </p:cNvPr>
          <p:cNvSpPr txBox="1"/>
          <p:nvPr/>
        </p:nvSpPr>
        <p:spPr>
          <a:xfrm rot="-863616">
            <a:off x="2552445" y="2369484"/>
            <a:ext cx="4942794" cy="722570"/>
          </a:xfrm>
          <a:prstGeom prst="rect">
            <a:avLst/>
          </a:prstGeom>
        </p:spPr>
        <p:txBody>
          <a:bodyPr lIns="0" tIns="0" rIns="0" bIns="0" rtlCol="0" anchor="t">
            <a:spAutoFit/>
          </a:bodyPr>
          <a:lstStyle/>
          <a:p>
            <a:pPr algn="ctr" defTabSz="914429">
              <a:lnSpc>
                <a:spcPts val="6016"/>
              </a:lnSpc>
              <a:spcBef>
                <a:spcPct val="0"/>
              </a:spcBef>
              <a:defRPr/>
            </a:pPr>
            <a:r>
              <a:rPr lang="en-US" sz="4297" b="1">
                <a:solidFill>
                  <a:srgbClr val="F7AE15"/>
                </a:solidFill>
                <a:latin typeface="Calibri"/>
                <a:ea typeface="Calibri"/>
                <a:cs typeface="Calibri"/>
                <a:sym typeface="Calibri (MS) Bold"/>
              </a:rPr>
              <a:t>Conversation Starters</a:t>
            </a:r>
          </a:p>
        </p:txBody>
      </p:sp>
      <p:sp>
        <p:nvSpPr>
          <p:cNvPr id="4" name="TextBox 4">
            <a:extLst>
              <a:ext uri="{FF2B5EF4-FFF2-40B4-BE49-F238E27FC236}">
                <a16:creationId xmlns:a16="http://schemas.microsoft.com/office/drawing/2014/main" id="{271842F7-46BD-0FC6-DED1-76A145DD165A}"/>
              </a:ext>
            </a:extLst>
          </p:cNvPr>
          <p:cNvSpPr txBox="1"/>
          <p:nvPr/>
        </p:nvSpPr>
        <p:spPr>
          <a:xfrm rot="-863616">
            <a:off x="3065157" y="3720223"/>
            <a:ext cx="4425196" cy="709553"/>
          </a:xfrm>
          <a:prstGeom prst="rect">
            <a:avLst/>
          </a:prstGeom>
        </p:spPr>
        <p:txBody>
          <a:bodyPr lIns="0" tIns="0" rIns="0" bIns="0" rtlCol="0" anchor="t">
            <a:spAutoFit/>
          </a:bodyPr>
          <a:lstStyle/>
          <a:p>
            <a:pPr algn="ctr" defTabSz="914429">
              <a:lnSpc>
                <a:spcPts val="5876"/>
              </a:lnSpc>
              <a:spcBef>
                <a:spcPct val="0"/>
              </a:spcBef>
              <a:defRPr/>
            </a:pPr>
            <a:r>
              <a:rPr lang="en-US" sz="4197" b="1">
                <a:solidFill>
                  <a:srgbClr val="F7AE15"/>
                </a:solidFill>
                <a:latin typeface="Calibri"/>
                <a:ea typeface="Calibri"/>
                <a:cs typeface="Calibri"/>
                <a:sym typeface="Calibri (MS) Bold"/>
              </a:rPr>
              <a:t>Group Discussion</a:t>
            </a:r>
          </a:p>
        </p:txBody>
      </p:sp>
      <p:sp>
        <p:nvSpPr>
          <p:cNvPr id="5" name="TextBox 5">
            <a:extLst>
              <a:ext uri="{FF2B5EF4-FFF2-40B4-BE49-F238E27FC236}">
                <a16:creationId xmlns:a16="http://schemas.microsoft.com/office/drawing/2014/main" id="{6860D84D-3D19-0733-1C77-3470ADB7FDD6}"/>
              </a:ext>
            </a:extLst>
          </p:cNvPr>
          <p:cNvSpPr txBox="1"/>
          <p:nvPr/>
        </p:nvSpPr>
        <p:spPr>
          <a:xfrm rot="-863616">
            <a:off x="3668372" y="5213588"/>
            <a:ext cx="4897924" cy="709553"/>
          </a:xfrm>
          <a:prstGeom prst="rect">
            <a:avLst/>
          </a:prstGeom>
        </p:spPr>
        <p:txBody>
          <a:bodyPr lIns="0" tIns="0" rIns="0" bIns="0" rtlCol="0" anchor="t">
            <a:spAutoFit/>
          </a:bodyPr>
          <a:lstStyle/>
          <a:p>
            <a:pPr algn="ctr" defTabSz="914429">
              <a:lnSpc>
                <a:spcPts val="5876"/>
              </a:lnSpc>
              <a:spcBef>
                <a:spcPct val="0"/>
              </a:spcBef>
              <a:defRPr/>
            </a:pPr>
            <a:r>
              <a:rPr lang="en-US" sz="4197" b="1">
                <a:solidFill>
                  <a:srgbClr val="F7AE15"/>
                </a:solidFill>
                <a:latin typeface="Calibri"/>
                <a:ea typeface="Calibri"/>
                <a:cs typeface="Calibri"/>
                <a:sym typeface="Calibri (MS) Bold"/>
              </a:rPr>
              <a:t>Thrive Programming</a:t>
            </a:r>
          </a:p>
        </p:txBody>
      </p:sp>
    </p:spTree>
    <p:extLst>
      <p:ext uri="{BB962C8B-B14F-4D97-AF65-F5344CB8AC3E}">
        <p14:creationId xmlns:p14="http://schemas.microsoft.com/office/powerpoint/2010/main" val="38584825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0D0DC7E3-19B0-1452-4A15-F007B8DFA8A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2514BC7-47CF-9D39-A975-22AE6B595EE5}"/>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34028" t="-2799" r="-5100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58DE2495-9B4F-EDE8-7FF2-C471E19A4D65}"/>
              </a:ext>
            </a:extLst>
          </p:cNvPr>
          <p:cNvSpPr/>
          <p:nvPr/>
        </p:nvSpPr>
        <p:spPr>
          <a:xfrm>
            <a:off x="5238836" y="1590538"/>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F6EEF546-1153-940F-8C25-AEBF98C92869}"/>
              </a:ext>
            </a:extLst>
          </p:cNvPr>
          <p:cNvSpPr txBox="1"/>
          <p:nvPr/>
        </p:nvSpPr>
        <p:spPr>
          <a:xfrm>
            <a:off x="5032864" y="2440863"/>
            <a:ext cx="4313383" cy="2588337"/>
          </a:xfrm>
          <a:prstGeom prst="rect">
            <a:avLst/>
          </a:prstGeom>
        </p:spPr>
        <p:txBody>
          <a:bodyPr wrap="square" lIns="0" tIns="0" rIns="0" bIns="0" rtlCol="0" anchor="t">
            <a:spAutoFit/>
          </a:bodyPr>
          <a:lstStyle/>
          <a:p>
            <a:pPr marL="342900" marR="0" lvl="0" indent="-342900" algn="l" defTabSz="914400" rtl="0" eaLnBrk="1" fontAlgn="auto" latinLnBrk="0" hangingPunct="1">
              <a:lnSpc>
                <a:spcPts val="336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What is </a:t>
            </a:r>
            <a:r>
              <a:rPr lang="en-US" sz="2400" b="1"/>
              <a:t>an activity you enjoy doing with your child?</a:t>
            </a:r>
          </a:p>
          <a:p>
            <a:pPr marR="0" lvl="0" algn="l" defTabSz="914400" rtl="0" eaLnBrk="1" fontAlgn="auto" latinLnBrk="0" hangingPunct="1">
              <a:lnSpc>
                <a:spcPts val="3360"/>
              </a:lnSpc>
              <a:spcBef>
                <a:spcPts val="0"/>
              </a:spcBef>
              <a:spcAft>
                <a:spcPts val="0"/>
              </a:spcAft>
              <a:buClrTx/>
              <a:buSzTx/>
              <a:tabLst/>
              <a:defRPr/>
            </a:pPr>
            <a:endParaRPr lang="en-US" sz="2400" b="1"/>
          </a:p>
          <a:p>
            <a:pPr marL="342900" marR="0" lvl="0" indent="-342900" algn="l" defTabSz="914400" rtl="0" eaLnBrk="1" fontAlgn="auto" latinLnBrk="0" hangingPunct="1">
              <a:lnSpc>
                <a:spcPts val="336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If you </a:t>
            </a:r>
            <a:r>
              <a:rPr lang="en-US" sz="2400" b="1"/>
              <a:t>could relive one moment with your child, what would it be?</a:t>
            </a:r>
            <a:endParaRPr kumimoji="0" lang="en-US" sz="24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p:txBody>
      </p:sp>
      <p:sp>
        <p:nvSpPr>
          <p:cNvPr id="5" name="TextBox 5">
            <a:extLst>
              <a:ext uri="{FF2B5EF4-FFF2-40B4-BE49-F238E27FC236}">
                <a16:creationId xmlns:a16="http://schemas.microsoft.com/office/drawing/2014/main" id="{E8163E6B-1294-CF55-EF27-54E47C63727F}"/>
              </a:ext>
            </a:extLst>
          </p:cNvPr>
          <p:cNvSpPr txBox="1"/>
          <p:nvPr/>
        </p:nvSpPr>
        <p:spPr>
          <a:xfrm>
            <a:off x="4310393" y="122489"/>
            <a:ext cx="5758327" cy="1211844"/>
          </a:xfrm>
          <a:prstGeom prst="rect">
            <a:avLst/>
          </a:prstGeom>
        </p:spPr>
        <p:txBody>
          <a:bodyPr lIns="0" tIns="0" rIns="0" bIns="0" rtlCol="0" anchor="t">
            <a:spAutoFit/>
          </a:bodyPr>
          <a:lstStyle/>
          <a:p>
            <a:pPr marL="0" marR="0" lvl="0" indent="0" algn="ctr" defTabSz="914400" rtl="0" eaLnBrk="1" fontAlgn="auto" latinLnBrk="0" hangingPunct="1">
              <a:lnSpc>
                <a:spcPts val="4605"/>
              </a:lnSpc>
              <a:spcBef>
                <a:spcPct val="0"/>
              </a:spcBef>
              <a:spcAft>
                <a:spcPts val="0"/>
              </a:spcAft>
              <a:buClrTx/>
              <a:buSzTx/>
              <a:buFontTx/>
              <a:buNone/>
              <a:tabLst/>
              <a:defRPr/>
            </a:pPr>
            <a:r>
              <a:rPr kumimoji="0" lang="en-US" sz="3289" b="1" i="1" u="none" strike="noStrike" kern="1200" cap="none" spc="0" normalizeH="0" baseline="0" noProof="0">
                <a:ln>
                  <a:noFill/>
                </a:ln>
                <a:solidFill>
                  <a:srgbClr val="000000"/>
                </a:solidFill>
                <a:effectLst/>
                <a:uLnTx/>
                <a:uFillTx/>
                <a:latin typeface="Calibri (MS) Bold Italics"/>
                <a:ea typeface="Calibri (MS) Bold Italics"/>
                <a:cs typeface="Calibri (MS) Bold Italics"/>
                <a:sym typeface="Calibri (MS) Bold Italics"/>
              </a:rPr>
              <a:t>Please answer one of the following questions:</a:t>
            </a:r>
          </a:p>
        </p:txBody>
      </p:sp>
    </p:spTree>
    <p:extLst>
      <p:ext uri="{BB962C8B-B14F-4D97-AF65-F5344CB8AC3E}">
        <p14:creationId xmlns:p14="http://schemas.microsoft.com/office/powerpoint/2010/main" val="41947227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a:extLst>
            <a:ext uri="{FF2B5EF4-FFF2-40B4-BE49-F238E27FC236}">
              <a16:creationId xmlns:a16="http://schemas.microsoft.com/office/drawing/2014/main" id="{127D2B85-8A90-8A3E-1497-3B2F5C6ED95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EE564B5-D87C-175E-4E51-F82803E99F4E}"/>
              </a:ext>
            </a:extLst>
          </p:cNvPr>
          <p:cNvSpPr/>
          <p:nvPr/>
        </p:nvSpPr>
        <p:spPr>
          <a:xfrm>
            <a:off x="-1106" y="-54027"/>
            <a:ext cx="4383625" cy="7415907"/>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45474056-874B-157D-1352-E99575AD05AE}"/>
              </a:ext>
            </a:extLst>
          </p:cNvPr>
          <p:cNvSpPr/>
          <p:nvPr/>
        </p:nvSpPr>
        <p:spPr>
          <a:xfrm>
            <a:off x="4684233" y="-571210"/>
            <a:ext cx="6791625" cy="2023159"/>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768DE6B5-011A-90F0-1A97-B68C7F2DEDF6}"/>
              </a:ext>
            </a:extLst>
          </p:cNvPr>
          <p:cNvSpPr/>
          <p:nvPr/>
        </p:nvSpPr>
        <p:spPr>
          <a:xfrm>
            <a:off x="4974361" y="1062486"/>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0459A5E6-5623-42CF-9AF7-98193737FD73}"/>
              </a:ext>
            </a:extLst>
          </p:cNvPr>
          <p:cNvSpPr txBox="1"/>
          <p:nvPr/>
        </p:nvSpPr>
        <p:spPr>
          <a:xfrm>
            <a:off x="4535437" y="1420319"/>
            <a:ext cx="5218163" cy="5796459"/>
          </a:xfrm>
          <a:prstGeom prst="rect">
            <a:avLst/>
          </a:prstGeom>
        </p:spPr>
        <p:txBody>
          <a:bodyPr lIns="0" tIns="0" rIns="0" bIns="0" rtlCol="0" anchor="t">
            <a:spAutoFit/>
          </a:bodyPr>
          <a:lstStyle/>
          <a:p>
            <a:pPr marL="0" marR="0" lvl="0" indent="0" algn="l" defTabSz="914400" rtl="0" eaLnBrk="1" fontAlgn="auto" latinLnBrk="0" hangingPunct="1">
              <a:lnSpc>
                <a:spcPts val="2379"/>
              </a:lnSpc>
              <a:spcBef>
                <a:spcPts val="0"/>
              </a:spcBef>
              <a:spcAft>
                <a:spcPts val="0"/>
              </a:spcAft>
              <a:buClrTx/>
              <a:buSzTx/>
              <a:buFontTx/>
              <a:buNone/>
              <a:tabLst/>
              <a:defRPr/>
            </a:pPr>
            <a:r>
              <a:rPr kumimoji="0" lang="en-US" sz="1650" b="1" i="0" u="sng" strike="noStrike" kern="1200" cap="none" spc="0" normalizeH="0" baseline="0" noProof="0">
                <a:ln>
                  <a:noFill/>
                </a:ln>
                <a:solidFill>
                  <a:srgbClr val="FFFFFF"/>
                </a:solidFill>
                <a:effectLst/>
                <a:uLnTx/>
                <a:uFillTx/>
                <a:latin typeface="Calibri"/>
                <a:ea typeface="Calibri"/>
                <a:cs typeface="Calibri"/>
              </a:rPr>
              <a:t>Basic Ground Rules:</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a:ln>
                  <a:noFill/>
                </a:ln>
                <a:solidFill>
                  <a:srgbClr val="FFFFFF"/>
                </a:solidFill>
                <a:effectLst/>
                <a:uLnTx/>
                <a:uFillTx/>
                <a:latin typeface="Calibri"/>
                <a:ea typeface="Calibri"/>
                <a:cs typeface="Calibri"/>
              </a:rPr>
              <a:t>Always start and end sessions on time.</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a:ln>
                  <a:noFill/>
                </a:ln>
                <a:solidFill>
                  <a:srgbClr val="FFFFFF"/>
                </a:solidFill>
                <a:effectLst/>
                <a:uLnTx/>
                <a:uFillTx/>
                <a:latin typeface="Calibri"/>
                <a:ea typeface="Calibri"/>
                <a:cs typeface="Calibri"/>
              </a:rPr>
              <a:t>Cell phones should be on vibrate; members can quietly excuse themselves if a call must be taken.</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a:ln>
                  <a:noFill/>
                </a:ln>
                <a:solidFill>
                  <a:srgbClr val="FFFFFF"/>
                </a:solidFill>
                <a:effectLst/>
                <a:uLnTx/>
                <a:uFillTx/>
                <a:latin typeface="Calibri"/>
                <a:ea typeface="Calibri"/>
                <a:cs typeface="Calibri"/>
              </a:rPr>
              <a:t>In virtual sessions, participants should mute themselves when taking calls outside the session.</a:t>
            </a:r>
          </a:p>
          <a:p>
            <a:pPr marL="0" marR="0" lvl="0" indent="0" algn="l" defTabSz="914400" rtl="0" eaLnBrk="1" fontAlgn="auto" latinLnBrk="0" hangingPunct="1">
              <a:lnSpc>
                <a:spcPts val="2379"/>
              </a:lnSpc>
              <a:spcBef>
                <a:spcPts val="0"/>
              </a:spcBef>
              <a:spcAft>
                <a:spcPts val="0"/>
              </a:spcAft>
              <a:buClrTx/>
              <a:buSzTx/>
              <a:buFontTx/>
              <a:buNone/>
              <a:tabLst/>
              <a:defRPr/>
            </a:pPr>
            <a:endParaRPr kumimoji="0" lang="en-US" sz="1650" b="1" i="0" u="none" strike="noStrike" kern="1200" cap="none" spc="0" normalizeH="0" baseline="0" noProof="0">
              <a:ln>
                <a:noFill/>
              </a:ln>
              <a:solidFill>
                <a:srgbClr val="FFFFFF"/>
              </a:solidFill>
              <a:effectLst/>
              <a:uLnTx/>
              <a:uFillTx/>
              <a:latin typeface="Calibri"/>
              <a:ea typeface="Calibri"/>
              <a:cs typeface="Calibri"/>
            </a:endParaRPr>
          </a:p>
          <a:p>
            <a:pPr marL="0" marR="0" lvl="0" indent="0" algn="l" defTabSz="914400" rtl="0" eaLnBrk="1" fontAlgn="auto" latinLnBrk="0" hangingPunct="1">
              <a:lnSpc>
                <a:spcPts val="2379"/>
              </a:lnSpc>
              <a:spcBef>
                <a:spcPts val="0"/>
              </a:spcBef>
              <a:spcAft>
                <a:spcPts val="0"/>
              </a:spcAft>
              <a:buClrTx/>
              <a:buSzTx/>
              <a:buFontTx/>
              <a:buNone/>
              <a:tabLst/>
              <a:defRPr/>
            </a:pPr>
            <a:r>
              <a:rPr kumimoji="0" lang="en-US" sz="1650" b="1" i="0" u="sng" strike="noStrike" kern="1200" cap="none" spc="0" normalizeH="0" baseline="0" noProof="0">
                <a:ln>
                  <a:noFill/>
                </a:ln>
                <a:solidFill>
                  <a:srgbClr val="FFFFFF"/>
                </a:solidFill>
                <a:effectLst/>
                <a:uLnTx/>
                <a:uFillTx/>
                <a:latin typeface="Calibri"/>
                <a:ea typeface="Calibri"/>
                <a:cs typeface="Calibri"/>
              </a:rPr>
              <a:t>Group-Specific Rules:</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a:ln>
                  <a:noFill/>
                </a:ln>
                <a:solidFill>
                  <a:srgbClr val="FFFFFF"/>
                </a:solidFill>
                <a:effectLst/>
                <a:uLnTx/>
                <a:uFillTx/>
                <a:latin typeface="Calibri"/>
                <a:ea typeface="Calibri"/>
                <a:cs typeface="Calibri"/>
              </a:rPr>
              <a:t>Avoid judgment regarding other participants' parenting practices or knowledge gaps.</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a:ln>
                  <a:noFill/>
                </a:ln>
                <a:solidFill>
                  <a:srgbClr val="FFFFFF"/>
                </a:solidFill>
                <a:effectLst/>
                <a:uLnTx/>
                <a:uFillTx/>
                <a:latin typeface="Calibri"/>
                <a:ea typeface="Calibri"/>
                <a:cs typeface="Calibri"/>
              </a:rPr>
              <a:t>One person speaks at a time to maintain order and clarity.</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a:ln>
                  <a:noFill/>
                </a:ln>
                <a:solidFill>
                  <a:srgbClr val="FFFFFF"/>
                </a:solidFill>
                <a:effectLst/>
                <a:uLnTx/>
                <a:uFillTx/>
                <a:latin typeface="Calibri"/>
                <a:ea typeface="Calibri"/>
                <a:cs typeface="Calibri"/>
              </a:rPr>
              <a:t>Assume positive intent in all interactions to foster a positive atmosphere.</a:t>
            </a:r>
          </a:p>
          <a:p>
            <a:pPr marL="0" marR="0" lvl="0" indent="0" algn="l" defTabSz="914400" rtl="0" eaLnBrk="1" fontAlgn="auto" latinLnBrk="0" hangingPunct="1">
              <a:lnSpc>
                <a:spcPts val="2379"/>
              </a:lnSpc>
              <a:spcBef>
                <a:spcPts val="0"/>
              </a:spcBef>
              <a:spcAft>
                <a:spcPts val="0"/>
              </a:spcAft>
              <a:buClrTx/>
              <a:buSzTx/>
              <a:buFontTx/>
              <a:buNone/>
              <a:tabLst/>
              <a:defRPr/>
            </a:pPr>
            <a:endParaRPr kumimoji="0" lang="en-US" sz="1650" b="1" i="0" u="none" strike="noStrike" kern="1200" cap="none" spc="0" normalizeH="0" baseline="0" noProof="0">
              <a:ln>
                <a:noFill/>
              </a:ln>
              <a:solidFill>
                <a:srgbClr val="FFFFFF"/>
              </a:solidFill>
              <a:effectLst/>
              <a:uLnTx/>
              <a:uFillTx/>
              <a:latin typeface="Calibri"/>
              <a:ea typeface="Calibri"/>
              <a:cs typeface="Calibri"/>
            </a:endParaRPr>
          </a:p>
          <a:p>
            <a:pPr marL="0" marR="0" lvl="0" indent="0" algn="l" defTabSz="914400" rtl="0" eaLnBrk="1" fontAlgn="auto" latinLnBrk="0" hangingPunct="1">
              <a:lnSpc>
                <a:spcPts val="2379"/>
              </a:lnSpc>
              <a:spcBef>
                <a:spcPts val="0"/>
              </a:spcBef>
              <a:spcAft>
                <a:spcPts val="0"/>
              </a:spcAft>
              <a:buClrTx/>
              <a:buSzTx/>
              <a:buFontTx/>
              <a:buNone/>
              <a:tabLst/>
              <a:defRPr/>
            </a:pPr>
            <a:r>
              <a:rPr kumimoji="0" lang="en-US" sz="1650" b="1" i="0" u="sng" strike="noStrike" kern="1200" cap="none" spc="0" normalizeH="0" baseline="0" noProof="0">
                <a:ln>
                  <a:noFill/>
                </a:ln>
                <a:solidFill>
                  <a:srgbClr val="FFFFFF"/>
                </a:solidFill>
                <a:effectLst/>
                <a:uLnTx/>
                <a:uFillTx/>
                <a:latin typeface="Calibri"/>
                <a:ea typeface="Calibri"/>
                <a:cs typeface="Calibri"/>
              </a:rPr>
              <a:t>Confidentiality-</a:t>
            </a:r>
            <a:r>
              <a:rPr kumimoji="0" lang="en-US" sz="1650" b="1" i="0" u="none" strike="noStrike" kern="1200" cap="none" spc="0" normalizeH="0" baseline="0" noProof="0">
                <a:ln>
                  <a:noFill/>
                </a:ln>
                <a:solidFill>
                  <a:srgbClr val="FFFFFF"/>
                </a:solidFill>
                <a:effectLst/>
                <a:uLnTx/>
                <a:uFillTx/>
                <a:latin typeface="Calibri"/>
                <a:ea typeface="Calibri"/>
                <a:cs typeface="Calibri"/>
              </a:rPr>
              <a:t> Please be respectful and discrete with the personal stories being shared. This is a safe space to grow and learn.</a:t>
            </a:r>
          </a:p>
          <a:p>
            <a:pPr marL="0" marR="0" lvl="0" indent="0" algn="l" defTabSz="914400" rtl="0" eaLnBrk="1" fontAlgn="auto" latinLnBrk="0" hangingPunct="1">
              <a:lnSpc>
                <a:spcPts val="1960"/>
              </a:lnSpc>
              <a:spcBef>
                <a:spcPct val="0"/>
              </a:spcBef>
              <a:spcAft>
                <a:spcPts val="0"/>
              </a:spcAft>
              <a:buClrTx/>
              <a:buSzTx/>
              <a:buFontTx/>
              <a:buNone/>
              <a:tabLst/>
              <a:defRPr/>
            </a:pPr>
            <a:endParaRPr kumimoji="0" lang="en-US" sz="1699" b="0" i="0" u="none" strike="noStrike" kern="1200" cap="none" spc="0" normalizeH="0" baseline="0" noProof="0">
              <a:ln>
                <a:noFill/>
              </a:ln>
              <a:solidFill>
                <a:srgbClr val="FFFFFF"/>
              </a:solidFill>
              <a:effectLst/>
              <a:uLnTx/>
              <a:uFillTx/>
              <a:latin typeface="Calibri (MS)"/>
              <a:ea typeface="+mn-ea"/>
              <a:cs typeface="+mn-cs"/>
            </a:endParaRPr>
          </a:p>
        </p:txBody>
      </p:sp>
    </p:spTree>
    <p:extLst>
      <p:ext uri="{BB962C8B-B14F-4D97-AF65-F5344CB8AC3E}">
        <p14:creationId xmlns:p14="http://schemas.microsoft.com/office/powerpoint/2010/main" val="34333158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89978E"/>
        </a:solidFill>
        <a:effectLst/>
      </p:bgPr>
    </p:bg>
    <p:spTree>
      <p:nvGrpSpPr>
        <p:cNvPr id="1" name="">
          <a:extLst>
            <a:ext uri="{FF2B5EF4-FFF2-40B4-BE49-F238E27FC236}">
              <a16:creationId xmlns:a16="http://schemas.microsoft.com/office/drawing/2014/main" id="{C9D6B7C7-F02D-3B82-4544-721C2C7BC73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0B40C80-6B73-2C75-AFFE-BDC1E42D5C4C}"/>
              </a:ext>
            </a:extLst>
          </p:cNvPr>
          <p:cNvSpPr/>
          <p:nvPr/>
        </p:nvSpPr>
        <p:spPr>
          <a:xfrm>
            <a:off x="1508640" y="0"/>
            <a:ext cx="2000832" cy="1375117"/>
          </a:xfrm>
          <a:custGeom>
            <a:avLst/>
            <a:gdLst/>
            <a:ahLst/>
            <a:cxnLst/>
            <a:rect l="l" t="t" r="r" b="b"/>
            <a:pathLst>
              <a:path w="2000832" h="1375117">
                <a:moveTo>
                  <a:pt x="0" y="0"/>
                </a:moveTo>
                <a:lnTo>
                  <a:pt x="2000832" y="0"/>
                </a:lnTo>
                <a:lnTo>
                  <a:pt x="2000832" y="1375117"/>
                </a:lnTo>
                <a:lnTo>
                  <a:pt x="0" y="13751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205F7DA2-68A4-E443-5AED-09B14619854A}"/>
              </a:ext>
            </a:extLst>
          </p:cNvPr>
          <p:cNvSpPr/>
          <p:nvPr/>
        </p:nvSpPr>
        <p:spPr>
          <a:xfrm>
            <a:off x="6020545" y="423357"/>
            <a:ext cx="3518682" cy="4500239"/>
          </a:xfrm>
          <a:custGeom>
            <a:avLst/>
            <a:gdLst/>
            <a:ahLst/>
            <a:cxnLst/>
            <a:rect l="l" t="t" r="r" b="b"/>
            <a:pathLst>
              <a:path w="3518682" h="4500239">
                <a:moveTo>
                  <a:pt x="0" y="0"/>
                </a:moveTo>
                <a:lnTo>
                  <a:pt x="3518682" y="0"/>
                </a:lnTo>
                <a:lnTo>
                  <a:pt x="3518682" y="4500239"/>
                </a:lnTo>
                <a:lnTo>
                  <a:pt x="0" y="4500239"/>
                </a:lnTo>
                <a:lnTo>
                  <a:pt x="0" y="0"/>
                </a:lnTo>
                <a:close/>
              </a:path>
            </a:pathLst>
          </a:custGeom>
          <a:blipFill>
            <a:blip r:embed="rId6"/>
            <a:stretch>
              <a:fillRect/>
            </a:stretch>
          </a:blipFill>
          <a:ln w="38100" cap="sq">
            <a:solidFill>
              <a:srgbClr val="5A458B"/>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49A22E58-6A96-713D-6EA5-7128BEB6AB7F}"/>
              </a:ext>
            </a:extLst>
          </p:cNvPr>
          <p:cNvSpPr/>
          <p:nvPr/>
        </p:nvSpPr>
        <p:spPr>
          <a:xfrm>
            <a:off x="5587748" y="2312093"/>
            <a:ext cx="3481957" cy="4498964"/>
          </a:xfrm>
          <a:custGeom>
            <a:avLst/>
            <a:gdLst/>
            <a:ahLst/>
            <a:cxnLst/>
            <a:rect l="l" t="t" r="r" b="b"/>
            <a:pathLst>
              <a:path w="3481957" h="4498964">
                <a:moveTo>
                  <a:pt x="0" y="0"/>
                </a:moveTo>
                <a:lnTo>
                  <a:pt x="3481957" y="0"/>
                </a:lnTo>
                <a:lnTo>
                  <a:pt x="3481957" y="4498963"/>
                </a:lnTo>
                <a:lnTo>
                  <a:pt x="0" y="4498963"/>
                </a:lnTo>
                <a:lnTo>
                  <a:pt x="0" y="0"/>
                </a:lnTo>
                <a:close/>
              </a:path>
            </a:pathLst>
          </a:custGeom>
          <a:blipFill>
            <a:blip r:embed="rId7"/>
            <a:stretch>
              <a:fillRect/>
            </a:stretch>
          </a:blipFill>
          <a:ln w="38100" cap="sq">
            <a:solidFill>
              <a:srgbClr val="5A458B"/>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a:extLst>
              <a:ext uri="{FF2B5EF4-FFF2-40B4-BE49-F238E27FC236}">
                <a16:creationId xmlns:a16="http://schemas.microsoft.com/office/drawing/2014/main" id="{82E5D40F-5E8C-300F-5DCB-A615923F1A98}"/>
              </a:ext>
            </a:extLst>
          </p:cNvPr>
          <p:cNvGrpSpPr/>
          <p:nvPr/>
        </p:nvGrpSpPr>
        <p:grpSpPr>
          <a:xfrm>
            <a:off x="463381" y="5011173"/>
            <a:ext cx="4091351" cy="2304027"/>
            <a:chOff x="0" y="0"/>
            <a:chExt cx="5455135" cy="3072037"/>
          </a:xfrm>
        </p:grpSpPr>
        <p:sp>
          <p:nvSpPr>
            <p:cNvPr id="6" name="Freeform 6">
              <a:extLst>
                <a:ext uri="{FF2B5EF4-FFF2-40B4-BE49-F238E27FC236}">
                  <a16:creationId xmlns:a16="http://schemas.microsoft.com/office/drawing/2014/main" id="{0CFA7C01-EF37-2531-E3E3-7093E0351585}"/>
                </a:ext>
              </a:extLst>
            </p:cNvPr>
            <p:cNvSpPr/>
            <p:nvPr/>
          </p:nvSpPr>
          <p:spPr>
            <a:xfrm>
              <a:off x="0" y="0"/>
              <a:ext cx="3072037" cy="3072037"/>
            </a:xfrm>
            <a:custGeom>
              <a:avLst/>
              <a:gdLst/>
              <a:ahLst/>
              <a:cxnLst/>
              <a:rect l="l" t="t" r="r" b="b"/>
              <a:pathLst>
                <a:path w="3072037" h="3072037">
                  <a:moveTo>
                    <a:pt x="0" y="0"/>
                  </a:moveTo>
                  <a:lnTo>
                    <a:pt x="3072037" y="0"/>
                  </a:lnTo>
                  <a:lnTo>
                    <a:pt x="3072037" y="3072037"/>
                  </a:lnTo>
                  <a:lnTo>
                    <a:pt x="0" y="3072037"/>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3DC66BBD-0367-8315-74ED-CE3CC2C7B8CD}"/>
                </a:ext>
              </a:extLst>
            </p:cNvPr>
            <p:cNvSpPr/>
            <p:nvPr/>
          </p:nvSpPr>
          <p:spPr>
            <a:xfrm>
              <a:off x="3198109" y="922011"/>
              <a:ext cx="2257026" cy="2150026"/>
            </a:xfrm>
            <a:custGeom>
              <a:avLst/>
              <a:gdLst/>
              <a:ahLst/>
              <a:cxnLst/>
              <a:rect l="l" t="t" r="r" b="b"/>
              <a:pathLst>
                <a:path w="2257026" h="2150026">
                  <a:moveTo>
                    <a:pt x="0" y="0"/>
                  </a:moveTo>
                  <a:lnTo>
                    <a:pt x="2257026" y="0"/>
                  </a:lnTo>
                  <a:lnTo>
                    <a:pt x="2257026" y="2150026"/>
                  </a:lnTo>
                  <a:lnTo>
                    <a:pt x="0" y="2150026"/>
                  </a:lnTo>
                  <a:lnTo>
                    <a:pt x="0" y="0"/>
                  </a:lnTo>
                  <a:close/>
                </a:path>
              </a:pathLst>
            </a:custGeom>
            <a:blipFill>
              <a:blip r:embed="rId9"/>
              <a:stretch>
                <a:fillRect l="-38725" t="-15847" r="-2691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a:extLst>
              <a:ext uri="{FF2B5EF4-FFF2-40B4-BE49-F238E27FC236}">
                <a16:creationId xmlns:a16="http://schemas.microsoft.com/office/drawing/2014/main" id="{198FB2B5-3521-4975-E064-30BDE3CB8546}"/>
              </a:ext>
            </a:extLst>
          </p:cNvPr>
          <p:cNvSpPr/>
          <p:nvPr/>
        </p:nvSpPr>
        <p:spPr>
          <a:xfrm>
            <a:off x="0" y="1651138"/>
            <a:ext cx="5541422" cy="2308926"/>
          </a:xfrm>
          <a:custGeom>
            <a:avLst/>
            <a:gdLst/>
            <a:ahLst/>
            <a:cxnLst/>
            <a:rect l="l" t="t" r="r" b="b"/>
            <a:pathLst>
              <a:path w="5541422" h="2308926">
                <a:moveTo>
                  <a:pt x="0" y="0"/>
                </a:moveTo>
                <a:lnTo>
                  <a:pt x="5541422" y="0"/>
                </a:lnTo>
                <a:lnTo>
                  <a:pt x="5541422" y="2308926"/>
                </a:lnTo>
                <a:lnTo>
                  <a:pt x="0" y="23089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23E85DDE-7AF6-BAC2-FF3C-D686485196C3}"/>
              </a:ext>
            </a:extLst>
          </p:cNvPr>
          <p:cNvSpPr/>
          <p:nvPr/>
        </p:nvSpPr>
        <p:spPr>
          <a:xfrm>
            <a:off x="-47210" y="3679545"/>
            <a:ext cx="5597741" cy="2022237"/>
          </a:xfrm>
          <a:custGeom>
            <a:avLst/>
            <a:gdLst/>
            <a:ahLst/>
            <a:cxnLst/>
            <a:rect l="l" t="t" r="r" b="b"/>
            <a:pathLst>
              <a:path w="5597741" h="2022237">
                <a:moveTo>
                  <a:pt x="0" y="0"/>
                </a:moveTo>
                <a:lnTo>
                  <a:pt x="5597741" y="0"/>
                </a:lnTo>
                <a:lnTo>
                  <a:pt x="5597741" y="2022237"/>
                </a:lnTo>
                <a:lnTo>
                  <a:pt x="0" y="2022237"/>
                </a:lnTo>
                <a:lnTo>
                  <a:pt x="0" y="0"/>
                </a:lnTo>
                <a:close/>
              </a:path>
            </a:pathLst>
          </a:custGeom>
          <a:blipFill>
            <a:blip r:embed="rId10">
              <a:extLst>
                <a:ext uri="{96DAC541-7B7A-43D3-8B79-37D633B846F1}">
                  <asvg:svgBlip xmlns:asvg="http://schemas.microsoft.com/office/drawing/2016/SVG/main" r:embed="rId11"/>
                </a:ext>
              </a:extLst>
            </a:blip>
            <a:stretch>
              <a:fillRect t="-1533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10">
            <a:extLst>
              <a:ext uri="{FF2B5EF4-FFF2-40B4-BE49-F238E27FC236}">
                <a16:creationId xmlns:a16="http://schemas.microsoft.com/office/drawing/2014/main" id="{299748D8-C396-7D77-EE3E-5AB6CDB52C31}"/>
              </a:ext>
            </a:extLst>
          </p:cNvPr>
          <p:cNvGrpSpPr/>
          <p:nvPr/>
        </p:nvGrpSpPr>
        <p:grpSpPr>
          <a:xfrm>
            <a:off x="0" y="2045482"/>
            <a:ext cx="5633591" cy="3377550"/>
            <a:chOff x="0" y="0"/>
            <a:chExt cx="7511455" cy="4503400"/>
          </a:xfrm>
        </p:grpSpPr>
        <p:sp>
          <p:nvSpPr>
            <p:cNvPr id="11" name="TextBox 11">
              <a:extLst>
                <a:ext uri="{FF2B5EF4-FFF2-40B4-BE49-F238E27FC236}">
                  <a16:creationId xmlns:a16="http://schemas.microsoft.com/office/drawing/2014/main" id="{024AEFB4-FC1D-8B4B-DC53-71D1064EED17}"/>
                </a:ext>
              </a:extLst>
            </p:cNvPr>
            <p:cNvSpPr txBox="1"/>
            <p:nvPr/>
          </p:nvSpPr>
          <p:spPr>
            <a:xfrm>
              <a:off x="0" y="2966404"/>
              <a:ext cx="7511455" cy="1536996"/>
            </a:xfrm>
            <a:prstGeom prst="rect">
              <a:avLst/>
            </a:prstGeom>
          </p:spPr>
          <p:txBody>
            <a:bodyPr lIns="0" tIns="0" rIns="0" bIns="0" rtlCol="0" anchor="t">
              <a:spAutoFit/>
            </a:bodyPr>
            <a:lstStyle/>
            <a:p>
              <a:pPr marL="463645" marR="0" lvl="1" indent="-231822" algn="l" defTabSz="914400" rtl="0" eaLnBrk="1" fontAlgn="auto" latinLnBrk="0" hangingPunct="1">
                <a:lnSpc>
                  <a:spcPts val="3006"/>
                </a:lnSpc>
                <a:spcBef>
                  <a:spcPts val="0"/>
                </a:spcBef>
                <a:spcAft>
                  <a:spcPts val="0"/>
                </a:spcAft>
                <a:buClrTx/>
                <a:buSzTx/>
                <a:buFont typeface="Arial"/>
                <a:buChar char="•"/>
                <a:tabLst/>
                <a:defRPr/>
              </a:pPr>
              <a:r>
                <a:rPr kumimoji="0" lang="en-US" sz="21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positive statements will you share?</a:t>
              </a:r>
            </a:p>
            <a:p>
              <a:pPr marL="0" marR="0" lvl="0" indent="0" algn="l" defTabSz="914400" rtl="0" eaLnBrk="1" fontAlgn="auto" latinLnBrk="0" hangingPunct="1">
                <a:lnSpc>
                  <a:spcPts val="3006"/>
                </a:lnSpc>
                <a:spcBef>
                  <a:spcPts val="0"/>
                </a:spcBef>
                <a:spcAft>
                  <a:spcPts val="0"/>
                </a:spcAft>
                <a:buClrTx/>
                <a:buSzTx/>
                <a:buFontTx/>
                <a:buNone/>
                <a:tabLst/>
                <a:defRPr/>
              </a:pPr>
              <a:endParaRPr kumimoji="0" lang="en-US" sz="21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63645" marR="0" lvl="1" indent="-231822" algn="l" defTabSz="914400" rtl="0" eaLnBrk="1" fontAlgn="auto" latinLnBrk="0" hangingPunct="1">
                <a:lnSpc>
                  <a:spcPts val="3006"/>
                </a:lnSpc>
                <a:spcBef>
                  <a:spcPts val="0"/>
                </a:spcBef>
                <a:spcAft>
                  <a:spcPts val="0"/>
                </a:spcAft>
                <a:buClrTx/>
                <a:buSzTx/>
                <a:buFont typeface="Arial"/>
                <a:buChar char="•"/>
                <a:tabLst/>
                <a:defRPr/>
              </a:pPr>
              <a:r>
                <a:rPr kumimoji="0" lang="en-US" sz="21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can you affirm your coparent’s role?</a:t>
              </a:r>
            </a:p>
          </p:txBody>
        </p:sp>
        <p:sp>
          <p:nvSpPr>
            <p:cNvPr id="12" name="TextBox 12">
              <a:extLst>
                <a:ext uri="{FF2B5EF4-FFF2-40B4-BE49-F238E27FC236}">
                  <a16:creationId xmlns:a16="http://schemas.microsoft.com/office/drawing/2014/main" id="{8E7794A0-CB66-E65C-4C4E-45E5762DEEFE}"/>
                </a:ext>
              </a:extLst>
            </p:cNvPr>
            <p:cNvSpPr txBox="1"/>
            <p:nvPr/>
          </p:nvSpPr>
          <p:spPr>
            <a:xfrm>
              <a:off x="0" y="-85725"/>
              <a:ext cx="7049102" cy="2552996"/>
            </a:xfrm>
            <a:prstGeom prst="rect">
              <a:avLst/>
            </a:prstGeom>
          </p:spPr>
          <p:txBody>
            <a:bodyPr lIns="0" tIns="0" rIns="0" bIns="0" rtlCol="0" anchor="t">
              <a:spAutoFit/>
            </a:bodyPr>
            <a:lstStyle/>
            <a:p>
              <a:pPr marL="463645" marR="0" lvl="1" indent="-231822" algn="l" defTabSz="914400" rtl="0" eaLnBrk="1" fontAlgn="auto" latinLnBrk="0" hangingPunct="1">
                <a:lnSpc>
                  <a:spcPts val="3006"/>
                </a:lnSpc>
                <a:spcBef>
                  <a:spcPts val="0"/>
                </a:spcBef>
                <a:spcAft>
                  <a:spcPts val="0"/>
                </a:spcAft>
                <a:buClrTx/>
                <a:buSzTx/>
                <a:buFont typeface="Arial"/>
                <a:buChar char="•"/>
                <a:tabLst/>
                <a:defRPr/>
              </a:pPr>
              <a:r>
                <a:rPr kumimoji="0" lang="en-US" sz="21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behaviors are you proud of?</a:t>
              </a:r>
            </a:p>
            <a:p>
              <a:pPr marL="0" marR="0" lvl="0" indent="0" algn="l" defTabSz="914400" rtl="0" eaLnBrk="1" fontAlgn="auto" latinLnBrk="0" hangingPunct="1">
                <a:lnSpc>
                  <a:spcPts val="3006"/>
                </a:lnSpc>
                <a:spcBef>
                  <a:spcPts val="0"/>
                </a:spcBef>
                <a:spcAft>
                  <a:spcPts val="0"/>
                </a:spcAft>
                <a:buClrTx/>
                <a:buSzTx/>
                <a:buFontTx/>
                <a:buNone/>
                <a:tabLst/>
                <a:defRPr/>
              </a:pPr>
              <a:endParaRPr kumimoji="0" lang="en-US" sz="21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63645" marR="0" lvl="1" indent="-231822" algn="l" defTabSz="914400" rtl="0" eaLnBrk="1" fontAlgn="auto" latinLnBrk="0" hangingPunct="1">
                <a:lnSpc>
                  <a:spcPts val="3006"/>
                </a:lnSpc>
                <a:spcBef>
                  <a:spcPts val="0"/>
                </a:spcBef>
                <a:spcAft>
                  <a:spcPts val="0"/>
                </a:spcAft>
                <a:buClrTx/>
                <a:buSzTx/>
                <a:buFont typeface="Arial"/>
                <a:buChar char="•"/>
                <a:tabLst/>
                <a:defRPr/>
              </a:pPr>
              <a:r>
                <a:rPr kumimoji="0" lang="en-US" sz="21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did you learn from grading yourself?</a:t>
              </a:r>
            </a:p>
            <a:p>
              <a:pPr marL="0" marR="0" lvl="0" indent="0" algn="l" defTabSz="914400" rtl="0" eaLnBrk="1" fontAlgn="auto" latinLnBrk="0" hangingPunct="1">
                <a:lnSpc>
                  <a:spcPts val="3006"/>
                </a:lnSpc>
                <a:spcBef>
                  <a:spcPts val="0"/>
                </a:spcBef>
                <a:spcAft>
                  <a:spcPts val="0"/>
                </a:spcAft>
                <a:buClrTx/>
                <a:buSzTx/>
                <a:buFontTx/>
                <a:buNone/>
                <a:tabLst/>
                <a:defRPr/>
              </a:pPr>
              <a:endParaRPr kumimoji="0" lang="en-US" sz="21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63645" marR="0" lvl="1" indent="-231822" algn="l" defTabSz="914400" rtl="0" eaLnBrk="1" fontAlgn="auto" latinLnBrk="0" hangingPunct="1">
                <a:lnSpc>
                  <a:spcPts val="3006"/>
                </a:lnSpc>
                <a:spcBef>
                  <a:spcPts val="0"/>
                </a:spcBef>
                <a:spcAft>
                  <a:spcPts val="0"/>
                </a:spcAft>
                <a:buClrTx/>
                <a:buSzTx/>
                <a:buFont typeface="Arial"/>
                <a:buChar char="•"/>
                <a:tabLst/>
                <a:defRPr/>
              </a:pPr>
              <a:r>
                <a:rPr kumimoji="0" lang="en-US" sz="21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strategies will you use for harmony?</a:t>
              </a:r>
            </a:p>
          </p:txBody>
        </p:sp>
      </p:grpSp>
      <p:sp>
        <p:nvSpPr>
          <p:cNvPr id="13" name="Freeform 13">
            <a:extLst>
              <a:ext uri="{FF2B5EF4-FFF2-40B4-BE49-F238E27FC236}">
                <a16:creationId xmlns:a16="http://schemas.microsoft.com/office/drawing/2014/main" id="{468F7817-8E99-01DA-7E52-E5EC48A8D6C2}"/>
              </a:ext>
            </a:extLst>
          </p:cNvPr>
          <p:cNvSpPr/>
          <p:nvPr/>
        </p:nvSpPr>
        <p:spPr>
          <a:xfrm>
            <a:off x="4247116" y="5635987"/>
            <a:ext cx="1029396" cy="1054399"/>
          </a:xfrm>
          <a:custGeom>
            <a:avLst/>
            <a:gdLst/>
            <a:ahLst/>
            <a:cxnLst/>
            <a:rect l="l" t="t" r="r" b="b"/>
            <a:pathLst>
              <a:path w="1029396" h="1054399">
                <a:moveTo>
                  <a:pt x="0" y="0"/>
                </a:moveTo>
                <a:lnTo>
                  <a:pt x="1029396" y="0"/>
                </a:lnTo>
                <a:lnTo>
                  <a:pt x="1029396" y="1054399"/>
                </a:lnTo>
                <a:lnTo>
                  <a:pt x="0" y="1054399"/>
                </a:lnTo>
                <a:lnTo>
                  <a:pt x="0" y="0"/>
                </a:lnTo>
                <a:close/>
              </a:path>
            </a:pathLst>
          </a:custGeom>
          <a:blipFill>
            <a:blip r:embed="rId12">
              <a:extLst>
                <a:ext uri="{96DAC541-7B7A-43D3-8B79-37D633B846F1}">
                  <asvg:svgBlip xmlns:asvg="http://schemas.microsoft.com/office/drawing/2016/SVG/main" r:embed="rId13"/>
                </a:ext>
              </a:extLst>
            </a:blip>
            <a:stretch>
              <a:fillRect l="-120166" t="-199985" r="-12077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a:extLst>
              <a:ext uri="{FF2B5EF4-FFF2-40B4-BE49-F238E27FC236}">
                <a16:creationId xmlns:a16="http://schemas.microsoft.com/office/drawing/2014/main" id="{F3E926FF-CAFC-8450-E3EB-17BBAC21AD40}"/>
              </a:ext>
            </a:extLst>
          </p:cNvPr>
          <p:cNvSpPr txBox="1"/>
          <p:nvPr/>
        </p:nvSpPr>
        <p:spPr>
          <a:xfrm>
            <a:off x="1603194" y="89620"/>
            <a:ext cx="1811724" cy="1237873"/>
          </a:xfrm>
          <a:prstGeom prst="rect">
            <a:avLst/>
          </a:prstGeom>
        </p:spPr>
        <p:txBody>
          <a:bodyPr lIns="0" tIns="0" rIns="0" bIns="0" rtlCol="0" anchor="t">
            <a:spAutoFit/>
          </a:bodyPr>
          <a:lstStyle/>
          <a:p>
            <a:pPr marL="0" marR="0" lvl="0" indent="0" algn="ctr" defTabSz="914400" rtl="0" eaLnBrk="1" fontAlgn="auto" latinLnBrk="0" hangingPunct="1">
              <a:lnSpc>
                <a:spcPts val="3170"/>
              </a:lnSpc>
              <a:spcBef>
                <a:spcPct val="0"/>
              </a:spcBef>
              <a:spcAft>
                <a:spcPts val="0"/>
              </a:spcAft>
              <a:buClrTx/>
              <a:buSzTx/>
              <a:buFontTx/>
              <a:buNone/>
              <a:tabLst/>
              <a:defRPr/>
            </a:pPr>
            <a:r>
              <a:rPr kumimoji="0" lang="en-US" sz="22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United Parenting Behaviors</a:t>
            </a:r>
          </a:p>
        </p:txBody>
      </p:sp>
      <p:sp>
        <p:nvSpPr>
          <p:cNvPr id="15" name="Freeform 15">
            <a:extLst>
              <a:ext uri="{FF2B5EF4-FFF2-40B4-BE49-F238E27FC236}">
                <a16:creationId xmlns:a16="http://schemas.microsoft.com/office/drawing/2014/main" id="{69242D40-6E61-A396-79A4-235D70368DDD}"/>
              </a:ext>
            </a:extLst>
          </p:cNvPr>
          <p:cNvSpPr/>
          <p:nvPr/>
        </p:nvSpPr>
        <p:spPr>
          <a:xfrm flipH="1">
            <a:off x="-47210" y="5635987"/>
            <a:ext cx="1029396" cy="1054399"/>
          </a:xfrm>
          <a:custGeom>
            <a:avLst/>
            <a:gdLst/>
            <a:ahLst/>
            <a:cxnLst/>
            <a:rect l="l" t="t" r="r" b="b"/>
            <a:pathLst>
              <a:path w="1029396" h="1054399">
                <a:moveTo>
                  <a:pt x="1029397" y="0"/>
                </a:moveTo>
                <a:lnTo>
                  <a:pt x="0" y="0"/>
                </a:lnTo>
                <a:lnTo>
                  <a:pt x="0" y="1054399"/>
                </a:lnTo>
                <a:lnTo>
                  <a:pt x="1029397" y="1054399"/>
                </a:lnTo>
                <a:lnTo>
                  <a:pt x="1029397" y="0"/>
                </a:lnTo>
                <a:close/>
              </a:path>
            </a:pathLst>
          </a:custGeom>
          <a:blipFill>
            <a:blip r:embed="rId12">
              <a:extLst>
                <a:ext uri="{96DAC541-7B7A-43D3-8B79-37D633B846F1}">
                  <asvg:svgBlip xmlns:asvg="http://schemas.microsoft.com/office/drawing/2016/SVG/main" r:embed="rId13"/>
                </a:ext>
              </a:extLst>
            </a:blip>
            <a:stretch>
              <a:fillRect l="-120166" t="-199985" r="-12077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3236863"/>
      </p:ext>
    </p:extLst>
  </p:cSld>
  <p:clrMapOvr>
    <a:masterClrMapping/>
  </p:clrMapOvr>
  <p:extLst>
    <p:ext uri="{6950BFC3-D8DA-4A85-94F7-54DA5524770B}">
      <p188:commentRel xmlns:p188="http://schemas.microsoft.com/office/powerpoint/2018/8/main" r:id="rId3"/>
    </p:ext>
  </p:extLst>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D0CEDD"/>
        </a:solidFill>
        <a:effectLst/>
      </p:bgPr>
    </p:bg>
    <p:spTree>
      <p:nvGrpSpPr>
        <p:cNvPr id="1" name="">
          <a:extLst>
            <a:ext uri="{FF2B5EF4-FFF2-40B4-BE49-F238E27FC236}">
              <a16:creationId xmlns:a16="http://schemas.microsoft.com/office/drawing/2014/main" id="{15A829AE-2F28-1D19-2229-69C70764757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D404CE1-491B-0930-FD4F-40ADF36C037C}"/>
              </a:ext>
            </a:extLst>
          </p:cNvPr>
          <p:cNvSpPr/>
          <p:nvPr/>
        </p:nvSpPr>
        <p:spPr>
          <a:xfrm>
            <a:off x="195846" y="1490358"/>
            <a:ext cx="3485353" cy="4504060"/>
          </a:xfrm>
          <a:custGeom>
            <a:avLst/>
            <a:gdLst/>
            <a:ahLst/>
            <a:cxnLst/>
            <a:rect l="l" t="t" r="r" b="b"/>
            <a:pathLst>
              <a:path w="3485353" h="4504060">
                <a:moveTo>
                  <a:pt x="0" y="0"/>
                </a:moveTo>
                <a:lnTo>
                  <a:pt x="3485353" y="0"/>
                </a:lnTo>
                <a:lnTo>
                  <a:pt x="3485353" y="4504061"/>
                </a:lnTo>
                <a:lnTo>
                  <a:pt x="0" y="4504061"/>
                </a:lnTo>
                <a:lnTo>
                  <a:pt x="0" y="0"/>
                </a:lnTo>
                <a:close/>
              </a:path>
            </a:pathLst>
          </a:custGeom>
          <a:blipFill>
            <a:blip r:embed="rId3"/>
            <a:stretch>
              <a:fillRect/>
            </a:stretch>
          </a:blipFill>
          <a:ln w="38100" cap="sq">
            <a:solidFill>
              <a:srgbClr val="3A4733"/>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F497A916-A1F3-26AE-EAC1-2C9FF55D4EC6}"/>
              </a:ext>
            </a:extLst>
          </p:cNvPr>
          <p:cNvSpPr/>
          <p:nvPr/>
        </p:nvSpPr>
        <p:spPr>
          <a:xfrm>
            <a:off x="1127598" y="2651167"/>
            <a:ext cx="3446524" cy="4507871"/>
          </a:xfrm>
          <a:custGeom>
            <a:avLst/>
            <a:gdLst/>
            <a:ahLst/>
            <a:cxnLst/>
            <a:rect l="l" t="t" r="r" b="b"/>
            <a:pathLst>
              <a:path w="3446524" h="4507871">
                <a:moveTo>
                  <a:pt x="0" y="0"/>
                </a:moveTo>
                <a:lnTo>
                  <a:pt x="3446524" y="0"/>
                </a:lnTo>
                <a:lnTo>
                  <a:pt x="3446524" y="4507871"/>
                </a:lnTo>
                <a:lnTo>
                  <a:pt x="0" y="4507871"/>
                </a:lnTo>
                <a:lnTo>
                  <a:pt x="0" y="0"/>
                </a:lnTo>
                <a:close/>
              </a:path>
            </a:pathLst>
          </a:custGeom>
          <a:blipFill>
            <a:blip r:embed="rId4"/>
            <a:stretch>
              <a:fillRect/>
            </a:stretch>
          </a:blipFill>
          <a:ln w="38100" cap="sq">
            <a:solidFill>
              <a:srgbClr val="3A4733"/>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63BDD5E5-89C7-DBC7-9F3E-EC57BFC1B03C}"/>
              </a:ext>
            </a:extLst>
          </p:cNvPr>
          <p:cNvSpPr/>
          <p:nvPr/>
        </p:nvSpPr>
        <p:spPr>
          <a:xfrm>
            <a:off x="4684171" y="3937693"/>
            <a:ext cx="5069429" cy="3377507"/>
          </a:xfrm>
          <a:custGeom>
            <a:avLst/>
            <a:gdLst/>
            <a:ahLst/>
            <a:cxnLst/>
            <a:rect l="l" t="t" r="r" b="b"/>
            <a:pathLst>
              <a:path w="5069429" h="3377507">
                <a:moveTo>
                  <a:pt x="0" y="0"/>
                </a:moveTo>
                <a:lnTo>
                  <a:pt x="5069429" y="0"/>
                </a:lnTo>
                <a:lnTo>
                  <a:pt x="5069429" y="3377507"/>
                </a:lnTo>
                <a:lnTo>
                  <a:pt x="0" y="337750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a:extLst>
              <a:ext uri="{FF2B5EF4-FFF2-40B4-BE49-F238E27FC236}">
                <a16:creationId xmlns:a16="http://schemas.microsoft.com/office/drawing/2014/main" id="{C58CDE2D-8A1E-7A02-45BB-8AD16DDCE79E}"/>
              </a:ext>
            </a:extLst>
          </p:cNvPr>
          <p:cNvGrpSpPr/>
          <p:nvPr/>
        </p:nvGrpSpPr>
        <p:grpSpPr>
          <a:xfrm>
            <a:off x="938107" y="0"/>
            <a:ext cx="1912753" cy="1314583"/>
            <a:chOff x="0" y="0"/>
            <a:chExt cx="2550338" cy="1752778"/>
          </a:xfrm>
        </p:grpSpPr>
        <p:sp>
          <p:nvSpPr>
            <p:cNvPr id="6" name="Freeform 6">
              <a:extLst>
                <a:ext uri="{FF2B5EF4-FFF2-40B4-BE49-F238E27FC236}">
                  <a16:creationId xmlns:a16="http://schemas.microsoft.com/office/drawing/2014/main" id="{255F9FC0-0D2C-5A30-F76F-6298F40E172C}"/>
                </a:ext>
              </a:extLst>
            </p:cNvPr>
            <p:cNvSpPr/>
            <p:nvPr/>
          </p:nvSpPr>
          <p:spPr>
            <a:xfrm>
              <a:off x="0" y="0"/>
              <a:ext cx="2550338" cy="1752778"/>
            </a:xfrm>
            <a:custGeom>
              <a:avLst/>
              <a:gdLst/>
              <a:ahLst/>
              <a:cxnLst/>
              <a:rect l="l" t="t" r="r" b="b"/>
              <a:pathLst>
                <a:path w="2550338" h="1752778">
                  <a:moveTo>
                    <a:pt x="0" y="0"/>
                  </a:moveTo>
                  <a:lnTo>
                    <a:pt x="2550338" y="0"/>
                  </a:lnTo>
                  <a:lnTo>
                    <a:pt x="2550338" y="1752778"/>
                  </a:lnTo>
                  <a:lnTo>
                    <a:pt x="0" y="17527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3ADE7ACC-7183-0752-2F60-019F4341C98B}"/>
                </a:ext>
              </a:extLst>
            </p:cNvPr>
            <p:cNvSpPr txBox="1"/>
            <p:nvPr/>
          </p:nvSpPr>
          <p:spPr>
            <a:xfrm>
              <a:off x="120522" y="149917"/>
              <a:ext cx="2309293" cy="1542156"/>
            </a:xfrm>
            <a:prstGeom prst="rect">
              <a:avLst/>
            </a:prstGeom>
          </p:spPr>
          <p:txBody>
            <a:bodyPr lIns="0" tIns="0" rIns="0" bIns="0" rtlCol="0" anchor="t">
              <a:spAutoFit/>
            </a:bodyPr>
            <a:lstStyle/>
            <a:p>
              <a:pPr marL="0" marR="0" lvl="0" indent="0" algn="ctr" defTabSz="914400" rtl="0" eaLnBrk="1" fontAlgn="auto" latinLnBrk="0" hangingPunct="1">
                <a:lnSpc>
                  <a:spcPts val="3031"/>
                </a:lnSpc>
                <a:spcBef>
                  <a:spcPct val="0"/>
                </a:spcBef>
                <a:spcAft>
                  <a:spcPts val="0"/>
                </a:spcAft>
                <a:buClrTx/>
                <a:buSzTx/>
                <a:buFontTx/>
                <a:buNone/>
                <a:tabLst/>
                <a:defRPr/>
              </a:pPr>
              <a:r>
                <a:rPr kumimoji="0" lang="en-US" sz="2165"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Developing a Coparenting Plan</a:t>
              </a:r>
            </a:p>
          </p:txBody>
        </p:sp>
      </p:grpSp>
      <p:sp>
        <p:nvSpPr>
          <p:cNvPr id="8" name="TextBox 8">
            <a:extLst>
              <a:ext uri="{FF2B5EF4-FFF2-40B4-BE49-F238E27FC236}">
                <a16:creationId xmlns:a16="http://schemas.microsoft.com/office/drawing/2014/main" id="{37048DA2-5B29-7DB0-4695-37D98A941F31}"/>
              </a:ext>
            </a:extLst>
          </p:cNvPr>
          <p:cNvSpPr txBox="1"/>
          <p:nvPr/>
        </p:nvSpPr>
        <p:spPr>
          <a:xfrm>
            <a:off x="4574122" y="2478889"/>
            <a:ext cx="4851676" cy="1731883"/>
          </a:xfrm>
          <a:prstGeom prst="rect">
            <a:avLst/>
          </a:prstGeom>
        </p:spPr>
        <p:txBody>
          <a:bodyPr lIns="0" tIns="0" rIns="0" bIns="0" rtlCol="0" anchor="t">
            <a:spAutoFit/>
          </a:bodyPr>
          <a:lstStyle/>
          <a:p>
            <a:pPr marL="0" marR="0" lvl="0" indent="0" algn="l" defTabSz="914400" rtl="0" eaLnBrk="1" fontAlgn="auto" latinLnBrk="0" hangingPunct="1">
              <a:lnSpc>
                <a:spcPts val="223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a:p>
            <a:pPr marL="506824" marR="0" lvl="1" indent="-253412" algn="l" defTabSz="914400" rtl="0" eaLnBrk="1" fontAlgn="auto" latinLnBrk="0" hangingPunct="1">
              <a:lnSpc>
                <a:spcPts val="2230"/>
              </a:lnSpc>
              <a:spcBef>
                <a:spcPts val="0"/>
              </a:spcBef>
              <a:spcAft>
                <a:spcPts val="0"/>
              </a:spcAft>
              <a:buClrTx/>
              <a:buSzTx/>
              <a:buFont typeface="Arial"/>
              <a:buChar char="•"/>
              <a:tabLst/>
              <a:defRPr/>
            </a:pPr>
            <a:r>
              <a:rPr kumimoji="0" lang="en-US" sz="23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self-care strategies will you adopt?</a:t>
            </a:r>
          </a:p>
          <a:p>
            <a:pPr marL="0" marR="0" lvl="0" indent="0" algn="l" defTabSz="914400" rtl="0" eaLnBrk="1" fontAlgn="auto" latinLnBrk="0" hangingPunct="1">
              <a:lnSpc>
                <a:spcPts val="2230"/>
              </a:lnSpc>
              <a:spcBef>
                <a:spcPts val="0"/>
              </a:spcBef>
              <a:spcAft>
                <a:spcPts val="0"/>
              </a:spcAft>
              <a:buClrTx/>
              <a:buSzTx/>
              <a:buFontTx/>
              <a:buNone/>
              <a:tabLst/>
              <a:defRPr/>
            </a:pPr>
            <a:endParaRPr kumimoji="0" lang="en-US" sz="23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506824" marR="0" lvl="1" indent="-253412" algn="l" defTabSz="914400" rtl="0" eaLnBrk="1" fontAlgn="auto" latinLnBrk="0" hangingPunct="1">
              <a:lnSpc>
                <a:spcPts val="2230"/>
              </a:lnSpc>
              <a:spcBef>
                <a:spcPts val="0"/>
              </a:spcBef>
              <a:spcAft>
                <a:spcPts val="0"/>
              </a:spcAft>
              <a:buClrTx/>
              <a:buSzTx/>
              <a:buFont typeface="Arial"/>
              <a:buChar char="•"/>
              <a:tabLst/>
              <a:defRPr/>
            </a:pPr>
            <a:r>
              <a:rPr kumimoji="0" lang="en-US" sz="23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will you support family well-being?</a:t>
            </a:r>
          </a:p>
        </p:txBody>
      </p:sp>
      <p:sp>
        <p:nvSpPr>
          <p:cNvPr id="9" name="TextBox 9">
            <a:extLst>
              <a:ext uri="{FF2B5EF4-FFF2-40B4-BE49-F238E27FC236}">
                <a16:creationId xmlns:a16="http://schemas.microsoft.com/office/drawing/2014/main" id="{3CD5CD71-C1B5-4BFA-8C40-5EC4A2FCCC19}"/>
              </a:ext>
            </a:extLst>
          </p:cNvPr>
          <p:cNvSpPr txBox="1"/>
          <p:nvPr/>
        </p:nvSpPr>
        <p:spPr>
          <a:xfrm>
            <a:off x="3829073" y="1168482"/>
            <a:ext cx="4820989" cy="1179433"/>
          </a:xfrm>
          <a:prstGeom prst="rect">
            <a:avLst/>
          </a:prstGeom>
        </p:spPr>
        <p:txBody>
          <a:bodyPr lIns="0" tIns="0" rIns="0" bIns="0" rtlCol="0" anchor="t">
            <a:spAutoFit/>
          </a:bodyPr>
          <a:lstStyle/>
          <a:p>
            <a:pPr marL="0" marR="0" lvl="0" indent="0" algn="l" defTabSz="914400" rtl="0" eaLnBrk="1" fontAlgn="auto" latinLnBrk="0" hangingPunct="1">
              <a:lnSpc>
                <a:spcPts val="223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a:p>
            <a:pPr marL="506824" marR="0" lvl="1" indent="-253412" algn="l" defTabSz="914400" rtl="0" eaLnBrk="1" fontAlgn="auto" latinLnBrk="0" hangingPunct="1">
              <a:lnSpc>
                <a:spcPts val="2230"/>
              </a:lnSpc>
              <a:spcBef>
                <a:spcPts val="0"/>
              </a:spcBef>
              <a:spcAft>
                <a:spcPts val="0"/>
              </a:spcAft>
              <a:buClrTx/>
              <a:buSzTx/>
              <a:buFont typeface="Arial"/>
              <a:buChar char="•"/>
              <a:tabLst/>
              <a:defRPr/>
            </a:pPr>
            <a:r>
              <a:rPr kumimoji="0" lang="en-US" sz="23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behaviors will you decrease?</a:t>
            </a:r>
          </a:p>
          <a:p>
            <a:pPr marL="0" marR="0" lvl="0" indent="0" algn="l" defTabSz="914400" rtl="0" eaLnBrk="1" fontAlgn="auto" latinLnBrk="0" hangingPunct="1">
              <a:lnSpc>
                <a:spcPts val="2230"/>
              </a:lnSpc>
              <a:spcBef>
                <a:spcPts val="0"/>
              </a:spcBef>
              <a:spcAft>
                <a:spcPts val="0"/>
              </a:spcAft>
              <a:buClrTx/>
              <a:buSzTx/>
              <a:buFontTx/>
              <a:buNone/>
              <a:tabLst/>
              <a:defRPr/>
            </a:pPr>
            <a:endParaRPr kumimoji="0" lang="en-US" sz="23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506824" marR="0" lvl="1" indent="-253412" algn="l" defTabSz="914400" rtl="0" eaLnBrk="1" fontAlgn="auto" latinLnBrk="0" hangingPunct="1">
              <a:lnSpc>
                <a:spcPts val="2230"/>
              </a:lnSpc>
              <a:spcBef>
                <a:spcPts val="0"/>
              </a:spcBef>
              <a:spcAft>
                <a:spcPts val="0"/>
              </a:spcAft>
              <a:buClrTx/>
              <a:buSzTx/>
              <a:buFont typeface="Arial"/>
              <a:buChar char="•"/>
              <a:tabLst/>
              <a:defRPr/>
            </a:pPr>
            <a:r>
              <a:rPr kumimoji="0" lang="en-US" sz="23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will you overcome obstacles?</a:t>
            </a:r>
          </a:p>
        </p:txBody>
      </p:sp>
      <p:sp>
        <p:nvSpPr>
          <p:cNvPr id="10" name="TextBox 10">
            <a:extLst>
              <a:ext uri="{FF2B5EF4-FFF2-40B4-BE49-F238E27FC236}">
                <a16:creationId xmlns:a16="http://schemas.microsoft.com/office/drawing/2014/main" id="{46FF8A44-CF09-C4D0-8C6E-7A9D76ED565C}"/>
              </a:ext>
            </a:extLst>
          </p:cNvPr>
          <p:cNvSpPr txBox="1"/>
          <p:nvPr/>
        </p:nvSpPr>
        <p:spPr>
          <a:xfrm>
            <a:off x="3220813" y="592309"/>
            <a:ext cx="5429250" cy="445199"/>
          </a:xfrm>
          <a:prstGeom prst="rect">
            <a:avLst/>
          </a:prstGeom>
        </p:spPr>
        <p:txBody>
          <a:bodyPr lIns="0" tIns="0" rIns="0" bIns="0" rtlCol="0" anchor="t">
            <a:spAutoFit/>
          </a:bodyPr>
          <a:lstStyle/>
          <a:p>
            <a:pPr marL="506824" marR="0" lvl="1" indent="-253412" algn="l" defTabSz="914400" rtl="0" eaLnBrk="1" fontAlgn="auto" latinLnBrk="0" hangingPunct="1">
              <a:lnSpc>
                <a:spcPts val="3286"/>
              </a:lnSpc>
              <a:spcBef>
                <a:spcPts val="0"/>
              </a:spcBef>
              <a:spcAft>
                <a:spcPts val="0"/>
              </a:spcAft>
              <a:buClrTx/>
              <a:buSzTx/>
              <a:buFont typeface="Arial"/>
              <a:buChar char="•"/>
              <a:tabLst/>
              <a:defRPr/>
            </a:pPr>
            <a:r>
              <a:rPr kumimoji="0" lang="en-US" sz="23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behaviors will you practice more?</a:t>
            </a:r>
          </a:p>
        </p:txBody>
      </p:sp>
    </p:spTree>
    <p:extLst>
      <p:ext uri="{BB962C8B-B14F-4D97-AF65-F5344CB8AC3E}">
        <p14:creationId xmlns:p14="http://schemas.microsoft.com/office/powerpoint/2010/main" val="6032297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D0CEDD"/>
        </a:solidFill>
        <a:effectLst/>
      </p:bgPr>
    </p:bg>
    <p:spTree>
      <p:nvGrpSpPr>
        <p:cNvPr id="1" name="">
          <a:extLst>
            <a:ext uri="{FF2B5EF4-FFF2-40B4-BE49-F238E27FC236}">
              <a16:creationId xmlns:a16="http://schemas.microsoft.com/office/drawing/2014/main" id="{27662269-A512-1A5F-E8D7-F30E39B1599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DC57409-098B-BDEE-22EB-8881786911C4}"/>
              </a:ext>
            </a:extLst>
          </p:cNvPr>
          <p:cNvSpPr/>
          <p:nvPr/>
        </p:nvSpPr>
        <p:spPr>
          <a:xfrm>
            <a:off x="0" y="27629"/>
            <a:ext cx="9753600" cy="7287571"/>
          </a:xfrm>
          <a:custGeom>
            <a:avLst/>
            <a:gdLst/>
            <a:ahLst/>
            <a:cxnLst/>
            <a:rect l="l" t="t" r="r" b="b"/>
            <a:pathLst>
              <a:path w="9753600" h="7287571">
                <a:moveTo>
                  <a:pt x="0" y="0"/>
                </a:moveTo>
                <a:lnTo>
                  <a:pt x="9753600" y="0"/>
                </a:lnTo>
                <a:lnTo>
                  <a:pt x="9753600" y="7287571"/>
                </a:lnTo>
                <a:lnTo>
                  <a:pt x="0" y="7287571"/>
                </a:lnTo>
                <a:lnTo>
                  <a:pt x="0" y="0"/>
                </a:lnTo>
                <a:close/>
              </a:path>
            </a:pathLst>
          </a:custGeom>
          <a:blipFill>
            <a:blip r:embed="rId3"/>
            <a:stretch>
              <a:fillRect l="-6559" r="-6559" b="-105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23FA819F-8E8A-37FC-58D3-7FFFBA16F0EE}"/>
              </a:ext>
            </a:extLst>
          </p:cNvPr>
          <p:cNvSpPr/>
          <p:nvPr/>
        </p:nvSpPr>
        <p:spPr>
          <a:xfrm>
            <a:off x="259143" y="0"/>
            <a:ext cx="2000832" cy="1375117"/>
          </a:xfrm>
          <a:custGeom>
            <a:avLst/>
            <a:gdLst/>
            <a:ahLst/>
            <a:cxnLst/>
            <a:rect l="l" t="t" r="r" b="b"/>
            <a:pathLst>
              <a:path w="2000832" h="1375117">
                <a:moveTo>
                  <a:pt x="0" y="0"/>
                </a:moveTo>
                <a:lnTo>
                  <a:pt x="2000832" y="0"/>
                </a:lnTo>
                <a:lnTo>
                  <a:pt x="2000832" y="1375117"/>
                </a:lnTo>
                <a:lnTo>
                  <a:pt x="0" y="13751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7AECDFFF-FC3F-84F7-96EF-1798ED031F0D}"/>
              </a:ext>
            </a:extLst>
          </p:cNvPr>
          <p:cNvSpPr txBox="1"/>
          <p:nvPr/>
        </p:nvSpPr>
        <p:spPr>
          <a:xfrm>
            <a:off x="353697" y="89620"/>
            <a:ext cx="1811724" cy="1237873"/>
          </a:xfrm>
          <a:prstGeom prst="rect">
            <a:avLst/>
          </a:prstGeom>
        </p:spPr>
        <p:txBody>
          <a:bodyPr lIns="0" tIns="0" rIns="0" bIns="0" rtlCol="0" anchor="t">
            <a:spAutoFit/>
          </a:bodyPr>
          <a:lstStyle/>
          <a:p>
            <a:pPr marL="0" marR="0" lvl="0" indent="0" algn="ctr" defTabSz="914400" rtl="0" eaLnBrk="1" fontAlgn="auto" latinLnBrk="0" hangingPunct="1">
              <a:lnSpc>
                <a:spcPts val="3170"/>
              </a:lnSpc>
              <a:spcBef>
                <a:spcPct val="0"/>
              </a:spcBef>
              <a:spcAft>
                <a:spcPts val="0"/>
              </a:spcAft>
              <a:buClrTx/>
              <a:buSzTx/>
              <a:buFontTx/>
              <a:buNone/>
              <a:tabLst/>
              <a:defRPr/>
            </a:pPr>
            <a:r>
              <a:rPr kumimoji="0" lang="en-US" sz="22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Moving Forward and Wrap Up</a:t>
            </a:r>
          </a:p>
        </p:txBody>
      </p:sp>
      <p:sp>
        <p:nvSpPr>
          <p:cNvPr id="5" name="TextBox 5">
            <a:extLst>
              <a:ext uri="{FF2B5EF4-FFF2-40B4-BE49-F238E27FC236}">
                <a16:creationId xmlns:a16="http://schemas.microsoft.com/office/drawing/2014/main" id="{96E2A99B-380E-FC56-C46B-7F3B276598C3}"/>
              </a:ext>
            </a:extLst>
          </p:cNvPr>
          <p:cNvSpPr txBox="1"/>
          <p:nvPr/>
        </p:nvSpPr>
        <p:spPr>
          <a:xfrm>
            <a:off x="3168733" y="196342"/>
            <a:ext cx="6584867" cy="2357552"/>
          </a:xfrm>
          <a:prstGeom prst="rect">
            <a:avLst/>
          </a:prstGeom>
        </p:spPr>
        <p:txBody>
          <a:bodyPr lIns="0" tIns="0" rIns="0" bIns="0" rtlCol="0" anchor="t">
            <a:spAutoFit/>
          </a:bodyPr>
          <a:lstStyle/>
          <a:p>
            <a:pPr marL="506824" marR="0" lvl="1" indent="-253412" algn="l" defTabSz="914400" rtl="0" eaLnBrk="1" fontAlgn="auto" latinLnBrk="0" hangingPunct="1">
              <a:lnSpc>
                <a:spcPts val="2253"/>
              </a:lnSpc>
              <a:spcBef>
                <a:spcPts val="0"/>
              </a:spcBef>
              <a:spcAft>
                <a:spcPts val="0"/>
              </a:spcAft>
              <a:buClrTx/>
              <a:buSzTx/>
              <a:buFont typeface="Arial"/>
              <a:buChar char="•"/>
              <a:tabLst/>
              <a:defRPr/>
            </a:pPr>
            <a:r>
              <a:rPr kumimoji="0" lang="en-US" sz="23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have your responsibilities changed?</a:t>
            </a:r>
          </a:p>
          <a:p>
            <a:pPr marL="0" marR="0" lvl="0" indent="0" algn="l" defTabSz="914400" rtl="0" eaLnBrk="1" fontAlgn="auto" latinLnBrk="0" hangingPunct="1">
              <a:lnSpc>
                <a:spcPts val="2253"/>
              </a:lnSpc>
              <a:spcBef>
                <a:spcPts val="0"/>
              </a:spcBef>
              <a:spcAft>
                <a:spcPts val="0"/>
              </a:spcAft>
              <a:buClrTx/>
              <a:buSzTx/>
              <a:buFontTx/>
              <a:buNone/>
              <a:tabLst/>
              <a:defRPr/>
            </a:pPr>
            <a:endParaRPr kumimoji="0" lang="en-US" sz="23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506824" marR="0" lvl="1" indent="-253412" algn="l" defTabSz="914400" rtl="0" eaLnBrk="1" fontAlgn="auto" latinLnBrk="0" hangingPunct="1">
              <a:lnSpc>
                <a:spcPts val="2253"/>
              </a:lnSpc>
              <a:spcBef>
                <a:spcPts val="0"/>
              </a:spcBef>
              <a:spcAft>
                <a:spcPts val="0"/>
              </a:spcAft>
              <a:buClrTx/>
              <a:buSzTx/>
              <a:buFont typeface="Arial"/>
              <a:buChar char="•"/>
              <a:tabLst/>
              <a:defRPr/>
            </a:pPr>
            <a:r>
              <a:rPr kumimoji="0" lang="en-US" sz="23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has your parenting approach shifted?</a:t>
            </a:r>
          </a:p>
          <a:p>
            <a:pPr marL="0" marR="0" lvl="0" indent="0" algn="l" defTabSz="914400" rtl="0" eaLnBrk="1" fontAlgn="auto" latinLnBrk="0" hangingPunct="1">
              <a:lnSpc>
                <a:spcPts val="2253"/>
              </a:lnSpc>
              <a:spcBef>
                <a:spcPts val="0"/>
              </a:spcBef>
              <a:spcAft>
                <a:spcPts val="0"/>
              </a:spcAft>
              <a:buClrTx/>
              <a:buSzTx/>
              <a:buFontTx/>
              <a:buNone/>
              <a:tabLst/>
              <a:defRPr/>
            </a:pPr>
            <a:endParaRPr kumimoji="0" lang="en-US" sz="23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506824" marR="0" lvl="1" indent="-253412" algn="l" defTabSz="914400" rtl="0" eaLnBrk="1" fontAlgn="auto" latinLnBrk="0" hangingPunct="1">
              <a:lnSpc>
                <a:spcPts val="2253"/>
              </a:lnSpc>
              <a:spcBef>
                <a:spcPts val="0"/>
              </a:spcBef>
              <a:spcAft>
                <a:spcPts val="0"/>
              </a:spcAft>
              <a:buClrTx/>
              <a:buSzTx/>
              <a:buFont typeface="Arial"/>
              <a:buChar char="•"/>
              <a:tabLst/>
              <a:defRPr/>
            </a:pPr>
            <a:r>
              <a:rPr kumimoji="0" lang="en-US" sz="23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teamwork memories do you want your child to keep?</a:t>
            </a:r>
          </a:p>
          <a:p>
            <a:pPr marL="0" marR="0" lvl="0" indent="0" algn="l" defTabSz="914400" rtl="0" eaLnBrk="1" fontAlgn="auto" latinLnBrk="0" hangingPunct="1">
              <a:lnSpc>
                <a:spcPts val="2253"/>
              </a:lnSpc>
              <a:spcBef>
                <a:spcPts val="0"/>
              </a:spcBef>
              <a:spcAft>
                <a:spcPts val="0"/>
              </a:spcAft>
              <a:buClrTx/>
              <a:buSzTx/>
              <a:buFontTx/>
              <a:buNone/>
              <a:tabLst/>
              <a:defRPr/>
            </a:pPr>
            <a:endParaRPr kumimoji="0" lang="en-US" sz="23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506824" marR="0" lvl="1" indent="-253412" algn="l" defTabSz="914400" rtl="0" eaLnBrk="1" fontAlgn="auto" latinLnBrk="0" hangingPunct="1">
              <a:lnSpc>
                <a:spcPts val="2253"/>
              </a:lnSpc>
              <a:spcBef>
                <a:spcPts val="0"/>
              </a:spcBef>
              <a:spcAft>
                <a:spcPts val="0"/>
              </a:spcAft>
              <a:buClrTx/>
              <a:buSzTx/>
              <a:buFont typeface="Arial"/>
              <a:buChar char="•"/>
              <a:tabLst/>
              <a:defRPr/>
            </a:pPr>
            <a:r>
              <a:rPr kumimoji="0" lang="en-US" sz="23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experiences do you hope they pass on?</a:t>
            </a:r>
          </a:p>
        </p:txBody>
      </p:sp>
      <p:grpSp>
        <p:nvGrpSpPr>
          <p:cNvPr id="6" name="Group 6">
            <a:extLst>
              <a:ext uri="{FF2B5EF4-FFF2-40B4-BE49-F238E27FC236}">
                <a16:creationId xmlns:a16="http://schemas.microsoft.com/office/drawing/2014/main" id="{8BAFEC5D-5BAD-7B48-7393-32054CFA831F}"/>
              </a:ext>
            </a:extLst>
          </p:cNvPr>
          <p:cNvGrpSpPr/>
          <p:nvPr/>
        </p:nvGrpSpPr>
        <p:grpSpPr>
          <a:xfrm>
            <a:off x="5129348" y="499214"/>
            <a:ext cx="376690" cy="188345"/>
            <a:chOff x="0" y="0"/>
            <a:chExt cx="812800" cy="406400"/>
          </a:xfrm>
        </p:grpSpPr>
        <p:sp>
          <p:nvSpPr>
            <p:cNvPr id="7" name="Freeform 7">
              <a:extLst>
                <a:ext uri="{FF2B5EF4-FFF2-40B4-BE49-F238E27FC236}">
                  <a16:creationId xmlns:a16="http://schemas.microsoft.com/office/drawing/2014/main" id="{E6C3C552-9170-91CF-1ED1-515298135509}"/>
                </a:ext>
              </a:extLst>
            </p:cNvPr>
            <p:cNvSpPr/>
            <p:nvPr/>
          </p:nvSpPr>
          <p:spPr>
            <a:xfrm>
              <a:off x="0" y="0"/>
              <a:ext cx="812800" cy="406400"/>
            </a:xfrm>
            <a:custGeom>
              <a:avLst/>
              <a:gdLst/>
              <a:ahLst/>
              <a:cxnLst/>
              <a:rect l="l" t="t" r="r" b="b"/>
              <a:pathLst>
                <a:path w="812800" h="4064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a:extLst>
                <a:ext uri="{FF2B5EF4-FFF2-40B4-BE49-F238E27FC236}">
                  <a16:creationId xmlns:a16="http://schemas.microsoft.com/office/drawing/2014/main" id="{4E2E8BB1-6570-B7AA-F298-764E11139589}"/>
                </a:ext>
              </a:extLst>
            </p:cNvPr>
            <p:cNvSpPr txBox="1"/>
            <p:nvPr/>
          </p:nvSpPr>
          <p:spPr>
            <a:xfrm>
              <a:off x="0" y="-76200"/>
              <a:ext cx="812800" cy="482600"/>
            </a:xfrm>
            <a:prstGeom prst="rect">
              <a:avLst/>
            </a:prstGeom>
          </p:spPr>
          <p:txBody>
            <a:bodyPr lIns="50800" tIns="50800" rIns="50800" bIns="50800" rtlCol="0" anchor="ctr"/>
            <a:lstStyle/>
            <a:p>
              <a:pPr marL="0" marR="0" lvl="0" indent="0" algn="ctr" defTabSz="914400" rtl="0" eaLnBrk="1" fontAlgn="auto" latinLnBrk="0" hangingPunct="1">
                <a:lnSpc>
                  <a:spcPts val="261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1832836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D0CEDD"/>
        </a:solidFill>
        <a:effectLst/>
      </p:bgPr>
    </p:bg>
    <p:spTree>
      <p:nvGrpSpPr>
        <p:cNvPr id="1" name="">
          <a:extLst>
            <a:ext uri="{FF2B5EF4-FFF2-40B4-BE49-F238E27FC236}">
              <a16:creationId xmlns:a16="http://schemas.microsoft.com/office/drawing/2014/main" id="{35AF71F8-F72B-A654-CE21-90DD8A9A0EC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5DD40A5-3665-DB88-D7CC-98E3B0D9B65C}"/>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7581" r="-758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788E68ED-6EA8-AF90-1D65-38F5914732DA}"/>
              </a:ext>
            </a:extLst>
          </p:cNvPr>
          <p:cNvSpPr/>
          <p:nvPr/>
        </p:nvSpPr>
        <p:spPr>
          <a:xfrm>
            <a:off x="4876800" y="134821"/>
            <a:ext cx="4610567" cy="4610567"/>
          </a:xfrm>
          <a:custGeom>
            <a:avLst/>
            <a:gdLst/>
            <a:ahLst/>
            <a:cxnLst/>
            <a:rect l="l" t="t" r="r" b="b"/>
            <a:pathLst>
              <a:path w="4610567" h="4610567">
                <a:moveTo>
                  <a:pt x="0" y="0"/>
                </a:moveTo>
                <a:lnTo>
                  <a:pt x="4610567" y="0"/>
                </a:lnTo>
                <a:lnTo>
                  <a:pt x="4610567" y="4610567"/>
                </a:lnTo>
                <a:lnTo>
                  <a:pt x="0" y="46105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3B8CBCE6-D990-8E8B-AF92-41F0C65F8AEB}"/>
              </a:ext>
            </a:extLst>
          </p:cNvPr>
          <p:cNvSpPr txBox="1"/>
          <p:nvPr/>
        </p:nvSpPr>
        <p:spPr>
          <a:xfrm>
            <a:off x="4876800" y="256708"/>
            <a:ext cx="4271533" cy="4196537"/>
          </a:xfrm>
          <a:prstGeom prst="rect">
            <a:avLst/>
          </a:prstGeom>
        </p:spPr>
        <p:txBody>
          <a:bodyPr lIns="0" tIns="0" rIns="0" bIns="0" rtlCol="0" anchor="t">
            <a:spAutoFit/>
          </a:bodyPr>
          <a:lstStyle/>
          <a:p>
            <a:pPr marL="463645" marR="0" lvl="1" indent="-231822" algn="l" defTabSz="914400" rtl="0" eaLnBrk="1" fontAlgn="auto" latinLnBrk="0" hangingPunct="1">
              <a:lnSpc>
                <a:spcPts val="2233"/>
              </a:lnSpc>
              <a:spcBef>
                <a:spcPts val="0"/>
              </a:spcBef>
              <a:spcAft>
                <a:spcPts val="0"/>
              </a:spcAft>
              <a:buClrTx/>
              <a:buSzTx/>
              <a:buFont typeface="Arial"/>
              <a:buChar char="•"/>
              <a:tabLst/>
              <a:defRPr/>
            </a:pPr>
            <a:r>
              <a:rPr kumimoji="0" lang="en-US" sz="21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Which topic was most beneficial and why?</a:t>
            </a:r>
          </a:p>
          <a:p>
            <a:pPr marL="0" marR="0" lvl="0" indent="0" algn="l" defTabSz="914400" rtl="0" eaLnBrk="1" fontAlgn="auto" latinLnBrk="0" hangingPunct="1">
              <a:lnSpc>
                <a:spcPts val="2233"/>
              </a:lnSpc>
              <a:spcBef>
                <a:spcPts val="0"/>
              </a:spcBef>
              <a:spcAft>
                <a:spcPts val="0"/>
              </a:spcAft>
              <a:buClrTx/>
              <a:buSzTx/>
              <a:buFontTx/>
              <a:buNone/>
              <a:tabLst/>
              <a:defRPr/>
            </a:pPr>
            <a:endParaRPr kumimoji="0" lang="en-US" sz="21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63645" marR="0" lvl="1" indent="-231822" algn="l" defTabSz="914400" rtl="0" eaLnBrk="1" fontAlgn="auto" latinLnBrk="0" hangingPunct="1">
              <a:lnSpc>
                <a:spcPts val="2233"/>
              </a:lnSpc>
              <a:spcBef>
                <a:spcPts val="0"/>
              </a:spcBef>
              <a:spcAft>
                <a:spcPts val="0"/>
              </a:spcAft>
              <a:buClrTx/>
              <a:buSzTx/>
              <a:buFont typeface="Arial"/>
              <a:buChar char="•"/>
              <a:tabLst/>
              <a:defRPr/>
            </a:pPr>
            <a:r>
              <a:rPr kumimoji="0" lang="en-US" sz="21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strategies will help you reach family goals?</a:t>
            </a:r>
          </a:p>
          <a:p>
            <a:pPr marL="0" marR="0" lvl="0" indent="0" algn="l" defTabSz="914400" rtl="0" eaLnBrk="1" fontAlgn="auto" latinLnBrk="0" hangingPunct="1">
              <a:lnSpc>
                <a:spcPts val="2233"/>
              </a:lnSpc>
              <a:spcBef>
                <a:spcPts val="0"/>
              </a:spcBef>
              <a:spcAft>
                <a:spcPts val="0"/>
              </a:spcAft>
              <a:buClrTx/>
              <a:buSzTx/>
              <a:buFontTx/>
              <a:buNone/>
              <a:tabLst/>
              <a:defRPr/>
            </a:pPr>
            <a:endParaRPr kumimoji="0" lang="en-US" sz="21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63645" marR="0" lvl="1" indent="-231822" algn="l" defTabSz="914400" rtl="0" eaLnBrk="1" fontAlgn="auto" latinLnBrk="0" hangingPunct="1">
              <a:lnSpc>
                <a:spcPts val="2233"/>
              </a:lnSpc>
              <a:spcBef>
                <a:spcPts val="0"/>
              </a:spcBef>
              <a:spcAft>
                <a:spcPts val="0"/>
              </a:spcAft>
              <a:buClrTx/>
              <a:buSzTx/>
              <a:buFont typeface="Arial"/>
              <a:buChar char="•"/>
              <a:tabLst/>
              <a:defRPr/>
            </a:pPr>
            <a:r>
              <a:rPr kumimoji="0" lang="en-US" sz="21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Have you applied a new coparenting strategy? How did it compare to before?</a:t>
            </a:r>
          </a:p>
          <a:p>
            <a:pPr marL="0" marR="0" lvl="0" indent="0" algn="l" defTabSz="914400" rtl="0" eaLnBrk="1" fontAlgn="auto" latinLnBrk="0" hangingPunct="1">
              <a:lnSpc>
                <a:spcPts val="2233"/>
              </a:lnSpc>
              <a:spcBef>
                <a:spcPts val="0"/>
              </a:spcBef>
              <a:spcAft>
                <a:spcPts val="0"/>
              </a:spcAft>
              <a:buClrTx/>
              <a:buSzTx/>
              <a:buFontTx/>
              <a:buNone/>
              <a:tabLst/>
              <a:defRPr/>
            </a:pPr>
            <a:endParaRPr kumimoji="0" lang="en-US" sz="21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63645" marR="0" lvl="1" indent="-231822" algn="l" defTabSz="914400" rtl="0" eaLnBrk="1" fontAlgn="auto" latinLnBrk="0" hangingPunct="1">
              <a:lnSpc>
                <a:spcPts val="2233"/>
              </a:lnSpc>
              <a:spcBef>
                <a:spcPts val="0"/>
              </a:spcBef>
              <a:spcAft>
                <a:spcPts val="0"/>
              </a:spcAft>
              <a:buClrTx/>
              <a:buSzTx/>
              <a:buFont typeface="Arial"/>
              <a:buChar char="•"/>
              <a:tabLst/>
              <a:defRPr/>
            </a:pPr>
            <a:r>
              <a:rPr kumimoji="0" lang="en-US" sz="21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has changed in your interactions?</a:t>
            </a:r>
          </a:p>
          <a:p>
            <a:pPr marL="0" marR="0" lvl="0" indent="0" algn="l" defTabSz="914400" rtl="0" eaLnBrk="1" fontAlgn="auto" latinLnBrk="0" hangingPunct="1">
              <a:lnSpc>
                <a:spcPts val="2233"/>
              </a:lnSpc>
              <a:spcBef>
                <a:spcPts val="0"/>
              </a:spcBef>
              <a:spcAft>
                <a:spcPts val="0"/>
              </a:spcAft>
              <a:buClrTx/>
              <a:buSzTx/>
              <a:buFontTx/>
              <a:buNone/>
              <a:tabLst/>
              <a:defRPr/>
            </a:pPr>
            <a:endParaRPr kumimoji="0" lang="en-US" sz="21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63645" marR="0" lvl="1" indent="-231822" algn="l" defTabSz="914400" rtl="0" eaLnBrk="1" fontAlgn="auto" latinLnBrk="0" hangingPunct="1">
              <a:lnSpc>
                <a:spcPts val="2233"/>
              </a:lnSpc>
              <a:spcBef>
                <a:spcPts val="0"/>
              </a:spcBef>
              <a:spcAft>
                <a:spcPts val="0"/>
              </a:spcAft>
              <a:buClrTx/>
              <a:buSzTx/>
              <a:buFont typeface="Arial"/>
              <a:buChar char="•"/>
              <a:tabLst/>
              <a:defRPr/>
            </a:pPr>
            <a:r>
              <a:rPr kumimoji="0" lang="en-US" sz="21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Have you noticed a difference in your child’s response?</a:t>
            </a:r>
          </a:p>
        </p:txBody>
      </p:sp>
    </p:spTree>
    <p:extLst>
      <p:ext uri="{BB962C8B-B14F-4D97-AF65-F5344CB8AC3E}">
        <p14:creationId xmlns:p14="http://schemas.microsoft.com/office/powerpoint/2010/main" val="1117513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CFDFC"/>
        </a:solidFill>
        <a:effectLst/>
      </p:bgPr>
    </p:bg>
    <p:spTree>
      <p:nvGrpSpPr>
        <p:cNvPr id="1" name=""/>
        <p:cNvGrpSpPr/>
        <p:nvPr/>
      </p:nvGrpSpPr>
      <p:grpSpPr>
        <a:xfrm>
          <a:off x="0" y="0"/>
          <a:ext cx="0" cy="0"/>
          <a:chOff x="0" y="0"/>
          <a:chExt cx="0" cy="0"/>
        </a:xfrm>
      </p:grpSpPr>
      <p:sp>
        <p:nvSpPr>
          <p:cNvPr id="2" name="Freeform 2"/>
          <p:cNvSpPr/>
          <p:nvPr/>
        </p:nvSpPr>
        <p:spPr>
          <a:xfrm>
            <a:off x="4753185" y="3124008"/>
            <a:ext cx="1478221" cy="415750"/>
          </a:xfrm>
          <a:custGeom>
            <a:avLst/>
            <a:gdLst/>
            <a:ahLst/>
            <a:cxnLst/>
            <a:rect l="l" t="t" r="r" b="b"/>
            <a:pathLst>
              <a:path w="1478221" h="415750">
                <a:moveTo>
                  <a:pt x="0" y="0"/>
                </a:moveTo>
                <a:lnTo>
                  <a:pt x="1478221" y="0"/>
                </a:lnTo>
                <a:lnTo>
                  <a:pt x="1478221" y="415749"/>
                </a:lnTo>
                <a:lnTo>
                  <a:pt x="0" y="4157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4014075" y="3331882"/>
            <a:ext cx="1478221" cy="415750"/>
          </a:xfrm>
          <a:custGeom>
            <a:avLst/>
            <a:gdLst/>
            <a:ahLst/>
            <a:cxnLst/>
            <a:rect l="l" t="t" r="r" b="b"/>
            <a:pathLst>
              <a:path w="1478221" h="415750">
                <a:moveTo>
                  <a:pt x="0" y="0"/>
                </a:moveTo>
                <a:lnTo>
                  <a:pt x="1478220" y="0"/>
                </a:lnTo>
                <a:lnTo>
                  <a:pt x="1478220" y="415750"/>
                </a:lnTo>
                <a:lnTo>
                  <a:pt x="0" y="4157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27240" y="2032581"/>
            <a:ext cx="5462600" cy="5174500"/>
          </a:xfrm>
          <a:custGeom>
            <a:avLst/>
            <a:gdLst/>
            <a:ahLst/>
            <a:cxnLst/>
            <a:rect l="l" t="t" r="r" b="b"/>
            <a:pathLst>
              <a:path w="5462600" h="5174500">
                <a:moveTo>
                  <a:pt x="0" y="0"/>
                </a:moveTo>
                <a:lnTo>
                  <a:pt x="5462600" y="0"/>
                </a:lnTo>
                <a:lnTo>
                  <a:pt x="5462600" y="5174501"/>
                </a:lnTo>
                <a:lnTo>
                  <a:pt x="0" y="5174501"/>
                </a:lnTo>
                <a:lnTo>
                  <a:pt x="0" y="0"/>
                </a:lnTo>
                <a:close/>
              </a:path>
            </a:pathLst>
          </a:custGeom>
          <a:blipFill>
            <a:blip r:embed="rId5"/>
            <a:stretch>
              <a:fillRect/>
            </a:stretch>
          </a:blipFill>
          <a:ln w="38100" cap="sq">
            <a:solidFill>
              <a:srgbClr val="629B45"/>
            </a:solidFill>
            <a:prstDash val="solid"/>
            <a:miter/>
          </a:ln>
        </p:spPr>
        <p:txBody>
          <a:bodyPr/>
          <a:lstStyle/>
          <a:p>
            <a:endParaRPr lang="en-US"/>
          </a:p>
        </p:txBody>
      </p:sp>
      <p:sp>
        <p:nvSpPr>
          <p:cNvPr id="5" name="Freeform 5"/>
          <p:cNvSpPr/>
          <p:nvPr/>
        </p:nvSpPr>
        <p:spPr>
          <a:xfrm>
            <a:off x="4640180" y="2847651"/>
            <a:ext cx="1762145" cy="2409599"/>
          </a:xfrm>
          <a:custGeom>
            <a:avLst/>
            <a:gdLst/>
            <a:ahLst/>
            <a:cxnLst/>
            <a:rect l="l" t="t" r="r" b="b"/>
            <a:pathLst>
              <a:path w="1762145" h="2409599">
                <a:moveTo>
                  <a:pt x="0" y="0"/>
                </a:moveTo>
                <a:lnTo>
                  <a:pt x="1762144" y="0"/>
                </a:lnTo>
                <a:lnTo>
                  <a:pt x="1762144" y="2409599"/>
                </a:lnTo>
                <a:lnTo>
                  <a:pt x="0" y="2409599"/>
                </a:lnTo>
                <a:lnTo>
                  <a:pt x="0" y="0"/>
                </a:lnTo>
                <a:close/>
              </a:path>
            </a:pathLst>
          </a:custGeom>
          <a:blipFill>
            <a:blip r:embed="rId6"/>
            <a:stretch>
              <a:fillRect/>
            </a:stretch>
          </a:blipFill>
        </p:spPr>
        <p:txBody>
          <a:bodyPr/>
          <a:lstStyle/>
          <a:p>
            <a:endParaRPr lang="en-US"/>
          </a:p>
        </p:txBody>
      </p:sp>
      <p:sp>
        <p:nvSpPr>
          <p:cNvPr id="6" name="Freeform 6"/>
          <p:cNvSpPr/>
          <p:nvPr/>
        </p:nvSpPr>
        <p:spPr>
          <a:xfrm rot="2700000">
            <a:off x="5496218" y="2055323"/>
            <a:ext cx="349145" cy="802632"/>
          </a:xfrm>
          <a:custGeom>
            <a:avLst/>
            <a:gdLst/>
            <a:ahLst/>
            <a:cxnLst/>
            <a:rect l="l" t="t" r="r" b="b"/>
            <a:pathLst>
              <a:path w="349145" h="802632">
                <a:moveTo>
                  <a:pt x="0" y="0"/>
                </a:moveTo>
                <a:lnTo>
                  <a:pt x="349145" y="0"/>
                </a:lnTo>
                <a:lnTo>
                  <a:pt x="349145" y="802633"/>
                </a:lnTo>
                <a:lnTo>
                  <a:pt x="0" y="8026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4640180" y="3437886"/>
            <a:ext cx="1598822" cy="449669"/>
          </a:xfrm>
          <a:custGeom>
            <a:avLst/>
            <a:gdLst/>
            <a:ahLst/>
            <a:cxnLst/>
            <a:rect l="l" t="t" r="r" b="b"/>
            <a:pathLst>
              <a:path w="1598822" h="449669">
                <a:moveTo>
                  <a:pt x="0" y="0"/>
                </a:moveTo>
                <a:lnTo>
                  <a:pt x="1598822" y="0"/>
                </a:lnTo>
                <a:lnTo>
                  <a:pt x="1598822" y="449669"/>
                </a:lnTo>
                <a:lnTo>
                  <a:pt x="0" y="4496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6978061" y="2971801"/>
            <a:ext cx="2650681" cy="3581400"/>
          </a:xfrm>
          <a:prstGeom prst="roundRect">
            <a:avLst/>
          </a:prstGeom>
          <a:blipFill>
            <a:blip r:embed="rId9"/>
            <a:stretch>
              <a:fillRect t="171" r="-2098" b="-2989"/>
            </a:stretch>
          </a:blipFill>
          <a:ln w="104775" cap="sq">
            <a:solidFill>
              <a:srgbClr val="629B45"/>
            </a:solidFill>
            <a:prstDash val="solid"/>
            <a:miter/>
          </a:ln>
          <a:scene3d>
            <a:camera prst="orthographicFront"/>
            <a:lightRig rig="threePt" dir="t"/>
          </a:scene3d>
          <a:sp3d>
            <a:bevelT w="165100" prst="coolSlant"/>
          </a:sp3d>
        </p:spPr>
        <p:txBody>
          <a:bodyPr/>
          <a:lstStyle/>
          <a:p>
            <a:endParaRPr lang="en-US"/>
          </a:p>
        </p:txBody>
      </p:sp>
      <p:sp>
        <p:nvSpPr>
          <p:cNvPr id="9" name="Freeform 9"/>
          <p:cNvSpPr/>
          <p:nvPr/>
        </p:nvSpPr>
        <p:spPr>
          <a:xfrm flipH="1">
            <a:off x="6601270" y="4671804"/>
            <a:ext cx="509338" cy="1170891"/>
          </a:xfrm>
          <a:custGeom>
            <a:avLst/>
            <a:gdLst/>
            <a:ahLst/>
            <a:cxnLst/>
            <a:rect l="l" t="t" r="r" b="b"/>
            <a:pathLst>
              <a:path w="509338" h="1170891">
                <a:moveTo>
                  <a:pt x="509338" y="0"/>
                </a:moveTo>
                <a:lnTo>
                  <a:pt x="0" y="0"/>
                </a:lnTo>
                <a:lnTo>
                  <a:pt x="0" y="1170892"/>
                </a:lnTo>
                <a:lnTo>
                  <a:pt x="509338" y="1170892"/>
                </a:lnTo>
                <a:lnTo>
                  <a:pt x="509338"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1150472" y="427141"/>
            <a:ext cx="7452655" cy="1362131"/>
          </a:xfrm>
          <a:prstGeom prst="rect">
            <a:avLst/>
          </a:prstGeom>
        </p:spPr>
        <p:txBody>
          <a:bodyPr lIns="0" tIns="0" rIns="0" bIns="0" rtlCol="0" anchor="t">
            <a:spAutoFit/>
          </a:bodyPr>
          <a:lstStyle/>
          <a:p>
            <a:pPr algn="ctr">
              <a:lnSpc>
                <a:spcPts val="9823"/>
              </a:lnSpc>
            </a:pPr>
            <a:r>
              <a:rPr lang="en-US" sz="10915">
                <a:solidFill>
                  <a:srgbClr val="669D4A"/>
                </a:solidFill>
                <a:latin typeface="Studly"/>
                <a:ea typeface="Studly"/>
                <a:cs typeface="Studly"/>
                <a:sym typeface="Studly"/>
              </a:rPr>
              <a:t>REGISTER</a:t>
            </a:r>
          </a:p>
        </p:txBody>
      </p:sp>
      <p:sp>
        <p:nvSpPr>
          <p:cNvPr id="11" name="Freeform 11"/>
          <p:cNvSpPr/>
          <p:nvPr/>
        </p:nvSpPr>
        <p:spPr>
          <a:xfrm rot="-191465" flipH="1">
            <a:off x="1910416" y="1519729"/>
            <a:ext cx="6137255" cy="626511"/>
          </a:xfrm>
          <a:custGeom>
            <a:avLst/>
            <a:gdLst/>
            <a:ahLst/>
            <a:cxnLst/>
            <a:rect l="l" t="t" r="r" b="b"/>
            <a:pathLst>
              <a:path w="6137255" h="626511">
                <a:moveTo>
                  <a:pt x="6137255" y="0"/>
                </a:moveTo>
                <a:lnTo>
                  <a:pt x="0" y="0"/>
                </a:lnTo>
                <a:lnTo>
                  <a:pt x="0" y="626511"/>
                </a:lnTo>
                <a:lnTo>
                  <a:pt x="6137255" y="626511"/>
                </a:lnTo>
                <a:lnTo>
                  <a:pt x="6137255"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32642343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79630" y="1050150"/>
            <a:ext cx="1702549" cy="1248499"/>
          </a:xfrm>
          <a:custGeom>
            <a:avLst/>
            <a:gdLst/>
            <a:ahLst/>
            <a:cxnLst/>
            <a:rect l="l" t="t" r="r" b="b"/>
            <a:pathLst>
              <a:path w="1702549" h="1248499">
                <a:moveTo>
                  <a:pt x="0" y="0"/>
                </a:moveTo>
                <a:lnTo>
                  <a:pt x="1702549" y="0"/>
                </a:lnTo>
                <a:lnTo>
                  <a:pt x="1702549" y="1248499"/>
                </a:lnTo>
                <a:lnTo>
                  <a:pt x="0" y="1248499"/>
                </a:lnTo>
                <a:lnTo>
                  <a:pt x="0" y="0"/>
                </a:lnTo>
                <a:close/>
              </a:path>
            </a:pathLst>
          </a:custGeom>
          <a:blipFill>
            <a:blip r:embed="rId3"/>
            <a:stretch>
              <a:fillRect r="-99188" b="-98889"/>
            </a:stretch>
          </a:blipFill>
          <a:ln w="104775" cap="sq">
            <a:solidFill>
              <a:srgbClr val="AF404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79630" y="4236550"/>
            <a:ext cx="1702549" cy="1210367"/>
          </a:xfrm>
          <a:custGeom>
            <a:avLst/>
            <a:gdLst/>
            <a:ahLst/>
            <a:cxnLst/>
            <a:rect l="l" t="t" r="r" b="b"/>
            <a:pathLst>
              <a:path w="1702549" h="1210367">
                <a:moveTo>
                  <a:pt x="0" y="0"/>
                </a:moveTo>
                <a:lnTo>
                  <a:pt x="1702549" y="0"/>
                </a:lnTo>
                <a:lnTo>
                  <a:pt x="1702549" y="1210366"/>
                </a:lnTo>
                <a:lnTo>
                  <a:pt x="0" y="1210366"/>
                </a:lnTo>
                <a:lnTo>
                  <a:pt x="0" y="0"/>
                </a:lnTo>
                <a:close/>
              </a:path>
            </a:pathLst>
          </a:custGeom>
          <a:blipFill>
            <a:blip r:embed="rId3"/>
            <a:stretch>
              <a:fillRect t="-104508" r="-98560"/>
            </a:stretch>
          </a:blipFill>
          <a:ln w="104775" cap="sq">
            <a:solidFill>
              <a:srgbClr val="AF404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731520" y="712470"/>
            <a:ext cx="7919647" cy="178192"/>
          </a:xfrm>
          <a:custGeom>
            <a:avLst/>
            <a:gdLst/>
            <a:ahLst/>
            <a:cxnLst/>
            <a:rect l="l" t="t" r="r" b="b"/>
            <a:pathLst>
              <a:path w="7919647" h="178192">
                <a:moveTo>
                  <a:pt x="0" y="0"/>
                </a:moveTo>
                <a:lnTo>
                  <a:pt x="7919647" y="0"/>
                </a:lnTo>
                <a:lnTo>
                  <a:pt x="7919647" y="178192"/>
                </a:lnTo>
                <a:lnTo>
                  <a:pt x="0" y="1781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1818387" y="14772"/>
            <a:ext cx="5649218" cy="748203"/>
          </a:xfrm>
          <a:prstGeom prst="rect">
            <a:avLst/>
          </a:prstGeom>
        </p:spPr>
        <p:txBody>
          <a:bodyPr lIns="0" tIns="0" rIns="0" bIns="0" rtlCol="0" anchor="t">
            <a:spAutoFit/>
          </a:bodyPr>
          <a:lstStyle/>
          <a:p>
            <a:pPr marL="0" marR="0" lvl="0" indent="0" algn="ctr" defTabSz="914400" rtl="0" eaLnBrk="1" fontAlgn="auto" latinLnBrk="0" hangingPunct="1">
              <a:lnSpc>
                <a:spcPts val="5485"/>
              </a:lnSpc>
              <a:spcBef>
                <a:spcPct val="0"/>
              </a:spcBef>
              <a:spcAft>
                <a:spcPts val="0"/>
              </a:spcAft>
              <a:buClrTx/>
              <a:buSzTx/>
              <a:buFontTx/>
              <a:buNone/>
              <a:tabLst/>
              <a:defRPr/>
            </a:pPr>
            <a:r>
              <a:rPr kumimoji="0" lang="en-US" sz="3918" b="1" i="0" u="none" strike="noStrike" kern="1200" cap="none" spc="0" normalizeH="0" baseline="0" noProof="0">
                <a:ln>
                  <a:noFill/>
                </a:ln>
                <a:solidFill>
                  <a:srgbClr val="303B71"/>
                </a:solidFill>
                <a:effectLst/>
                <a:uLnTx/>
                <a:uFillTx/>
                <a:latin typeface="Calibri (MS) Bold"/>
                <a:ea typeface="Calibri (MS) Bold"/>
                <a:cs typeface="Calibri (MS) Bold"/>
                <a:sym typeface="Calibri (MS) Bold"/>
              </a:rPr>
              <a:t>Additional Thrive Programs</a:t>
            </a:r>
          </a:p>
        </p:txBody>
      </p:sp>
      <p:sp>
        <p:nvSpPr>
          <p:cNvPr id="6" name="TextBox 6"/>
          <p:cNvSpPr txBox="1"/>
          <p:nvPr/>
        </p:nvSpPr>
        <p:spPr>
          <a:xfrm>
            <a:off x="3055182" y="1358622"/>
            <a:ext cx="5251180" cy="695268"/>
          </a:xfrm>
          <a:prstGeom prst="rect">
            <a:avLst/>
          </a:prstGeom>
        </p:spPr>
        <p:txBody>
          <a:bodyPr lIns="0" tIns="0" rIns="0" bIns="0" rtlCol="0" anchor="t">
            <a:spAutoFit/>
          </a:bodyPr>
          <a:lstStyle/>
          <a:p>
            <a:pPr marL="405300" marR="0" lvl="1" indent="-202650" algn="l" defTabSz="914400" rtl="0" eaLnBrk="1" fontAlgn="auto" latinLnBrk="0" hangingPunct="1">
              <a:lnSpc>
                <a:spcPts val="2628"/>
              </a:lnSpc>
              <a:spcBef>
                <a:spcPts val="0"/>
              </a:spcBef>
              <a:spcAft>
                <a:spcPts val="0"/>
              </a:spcAft>
              <a:buClrTx/>
              <a:buSzTx/>
              <a:buFont typeface="Arial"/>
              <a:buChar char="•"/>
              <a:tabLst/>
              <a:defRPr/>
            </a:pPr>
            <a:r>
              <a:rPr kumimoji="0" lang="en-US" sz="1877" b="1" i="0" u="none" strike="noStrike" kern="1200" cap="none" spc="0" normalizeH="0" baseline="0" noProof="0">
                <a:ln>
                  <a:noFill/>
                </a:ln>
                <a:solidFill>
                  <a:srgbClr val="303B71"/>
                </a:solidFill>
                <a:effectLst/>
                <a:uLnTx/>
                <a:uFillTx/>
                <a:latin typeface="Calibri (MS) Bold"/>
                <a:ea typeface="Calibri (MS) Bold"/>
                <a:cs typeface="Calibri (MS) Bold"/>
                <a:sym typeface="Calibri (MS) Bold"/>
              </a:rPr>
              <a:t>Take Root is available for parents and caregivers of children who are between 0 and 3 years old.</a:t>
            </a:r>
          </a:p>
        </p:txBody>
      </p:sp>
      <p:sp>
        <p:nvSpPr>
          <p:cNvPr id="7" name="TextBox 7"/>
          <p:cNvSpPr txBox="1"/>
          <p:nvPr/>
        </p:nvSpPr>
        <p:spPr>
          <a:xfrm>
            <a:off x="3055182" y="4525955"/>
            <a:ext cx="5472827" cy="695268"/>
          </a:xfrm>
          <a:prstGeom prst="rect">
            <a:avLst/>
          </a:prstGeom>
        </p:spPr>
        <p:txBody>
          <a:bodyPr lIns="0" tIns="0" rIns="0" bIns="0" rtlCol="0" anchor="t">
            <a:spAutoFit/>
          </a:bodyPr>
          <a:lstStyle/>
          <a:p>
            <a:pPr marL="405300" marR="0" lvl="1" indent="-202650" algn="l" defTabSz="914400" rtl="0" eaLnBrk="1" fontAlgn="auto" latinLnBrk="0" hangingPunct="1">
              <a:lnSpc>
                <a:spcPts val="2628"/>
              </a:lnSpc>
              <a:spcBef>
                <a:spcPts val="0"/>
              </a:spcBef>
              <a:spcAft>
                <a:spcPts val="0"/>
              </a:spcAft>
              <a:buClrTx/>
              <a:buSzTx/>
              <a:buFont typeface="Arial"/>
              <a:buChar char="•"/>
              <a:tabLst/>
              <a:defRPr/>
            </a:pPr>
            <a:r>
              <a:rPr kumimoji="0" lang="en-US" sz="1877" b="1" i="0" u="none" strike="noStrike" kern="1200" cap="none" spc="0" normalizeH="0" baseline="0" noProof="0">
                <a:ln>
                  <a:noFill/>
                </a:ln>
                <a:solidFill>
                  <a:srgbClr val="303B71"/>
                </a:solidFill>
                <a:effectLst/>
                <a:uLnTx/>
                <a:uFillTx/>
                <a:latin typeface="Calibri (MS) Bold"/>
                <a:ea typeface="Calibri (MS) Bold"/>
                <a:cs typeface="Calibri (MS) Bold"/>
                <a:sym typeface="Calibri (MS) Bold"/>
              </a:rPr>
              <a:t>Grow is available for parents and caregivers of children who are between 5 and 10 years old.</a:t>
            </a:r>
          </a:p>
        </p:txBody>
      </p:sp>
      <p:sp>
        <p:nvSpPr>
          <p:cNvPr id="8" name="Freeform 8"/>
          <p:cNvSpPr/>
          <p:nvPr/>
        </p:nvSpPr>
        <p:spPr>
          <a:xfrm>
            <a:off x="979630" y="5793417"/>
            <a:ext cx="1702549" cy="1262012"/>
          </a:xfrm>
          <a:custGeom>
            <a:avLst/>
            <a:gdLst/>
            <a:ahLst/>
            <a:cxnLst/>
            <a:rect l="l" t="t" r="r" b="b"/>
            <a:pathLst>
              <a:path w="1702549" h="1262012">
                <a:moveTo>
                  <a:pt x="0" y="0"/>
                </a:moveTo>
                <a:lnTo>
                  <a:pt x="1702549" y="0"/>
                </a:lnTo>
                <a:lnTo>
                  <a:pt x="1702549" y="1262012"/>
                </a:lnTo>
                <a:lnTo>
                  <a:pt x="0" y="1262012"/>
                </a:lnTo>
                <a:lnTo>
                  <a:pt x="0" y="0"/>
                </a:lnTo>
                <a:close/>
              </a:path>
            </a:pathLst>
          </a:custGeom>
          <a:blipFill>
            <a:blip r:embed="rId3"/>
            <a:stretch>
              <a:fillRect l="-101925" t="-99463"/>
            </a:stretch>
          </a:blipFill>
          <a:ln w="104775" cap="sq">
            <a:solidFill>
              <a:srgbClr val="AF404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3055182" y="6108645"/>
            <a:ext cx="5472827" cy="695268"/>
          </a:xfrm>
          <a:prstGeom prst="rect">
            <a:avLst/>
          </a:prstGeom>
        </p:spPr>
        <p:txBody>
          <a:bodyPr lIns="0" tIns="0" rIns="0" bIns="0" rtlCol="0" anchor="t">
            <a:spAutoFit/>
          </a:bodyPr>
          <a:lstStyle/>
          <a:p>
            <a:pPr marL="405300" marR="0" lvl="1" indent="-202650" algn="l" defTabSz="914400" rtl="0" eaLnBrk="1" fontAlgn="auto" latinLnBrk="0" hangingPunct="1">
              <a:lnSpc>
                <a:spcPts val="2628"/>
              </a:lnSpc>
              <a:spcBef>
                <a:spcPts val="0"/>
              </a:spcBef>
              <a:spcAft>
                <a:spcPts val="0"/>
              </a:spcAft>
              <a:buClrTx/>
              <a:buSzTx/>
              <a:buFont typeface="Arial"/>
              <a:buChar char="•"/>
              <a:tabLst/>
              <a:defRPr/>
            </a:pPr>
            <a:r>
              <a:rPr kumimoji="0" lang="en-US" sz="1877" b="1" i="0" u="none" strike="noStrike" kern="1200" cap="none" spc="0" normalizeH="0" baseline="0" noProof="0">
                <a:ln>
                  <a:noFill/>
                </a:ln>
                <a:solidFill>
                  <a:srgbClr val="303B71"/>
                </a:solidFill>
                <a:effectLst/>
                <a:uLnTx/>
                <a:uFillTx/>
                <a:latin typeface="Calibri (MS) Bold"/>
                <a:ea typeface="Calibri (MS) Bold"/>
                <a:cs typeface="Calibri (MS) Bold"/>
                <a:sym typeface="Calibri (MS) Bold"/>
              </a:rPr>
              <a:t>Branch Out is available for parents and caregivers of children who are between 10 and 18 years old.</a:t>
            </a:r>
          </a:p>
        </p:txBody>
      </p:sp>
      <p:sp>
        <p:nvSpPr>
          <p:cNvPr id="10" name="Freeform 10"/>
          <p:cNvSpPr/>
          <p:nvPr/>
        </p:nvSpPr>
        <p:spPr>
          <a:xfrm>
            <a:off x="979630" y="2641549"/>
            <a:ext cx="1702549" cy="1248499"/>
          </a:xfrm>
          <a:custGeom>
            <a:avLst/>
            <a:gdLst/>
            <a:ahLst/>
            <a:cxnLst/>
            <a:rect l="l" t="t" r="r" b="b"/>
            <a:pathLst>
              <a:path w="1702549" h="1248499">
                <a:moveTo>
                  <a:pt x="0" y="0"/>
                </a:moveTo>
                <a:lnTo>
                  <a:pt x="1702549" y="0"/>
                </a:lnTo>
                <a:lnTo>
                  <a:pt x="1702549" y="1248500"/>
                </a:lnTo>
                <a:lnTo>
                  <a:pt x="0" y="1248500"/>
                </a:lnTo>
                <a:lnTo>
                  <a:pt x="0" y="0"/>
                </a:lnTo>
                <a:close/>
              </a:path>
            </a:pathLst>
          </a:custGeom>
          <a:blipFill>
            <a:blip r:embed="rId6"/>
            <a:stretch>
              <a:fillRect l="-279" r="-279"/>
            </a:stretch>
          </a:blipFill>
          <a:ln w="104775" cap="sq">
            <a:solidFill>
              <a:srgbClr val="AF404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3055182" y="2906189"/>
            <a:ext cx="5472827" cy="695268"/>
          </a:xfrm>
          <a:prstGeom prst="rect">
            <a:avLst/>
          </a:prstGeom>
        </p:spPr>
        <p:txBody>
          <a:bodyPr lIns="0" tIns="0" rIns="0" bIns="0" rtlCol="0" anchor="t">
            <a:spAutoFit/>
          </a:bodyPr>
          <a:lstStyle/>
          <a:p>
            <a:pPr marL="405300" marR="0" lvl="1" indent="-202650" algn="l" defTabSz="914400" rtl="0" eaLnBrk="1" fontAlgn="auto" latinLnBrk="0" hangingPunct="1">
              <a:lnSpc>
                <a:spcPts val="2628"/>
              </a:lnSpc>
              <a:spcBef>
                <a:spcPts val="0"/>
              </a:spcBef>
              <a:spcAft>
                <a:spcPts val="0"/>
              </a:spcAft>
              <a:buClrTx/>
              <a:buSzTx/>
              <a:buFont typeface="Arial"/>
              <a:buChar char="•"/>
              <a:tabLst/>
              <a:defRPr/>
            </a:pPr>
            <a:r>
              <a:rPr kumimoji="0" lang="en-US" sz="1877" b="1" i="0" u="none" strike="noStrike" kern="1200" cap="none" spc="0" normalizeH="0" baseline="0" noProof="0">
                <a:ln>
                  <a:noFill/>
                </a:ln>
                <a:solidFill>
                  <a:srgbClr val="303B71"/>
                </a:solidFill>
                <a:effectLst/>
                <a:uLnTx/>
                <a:uFillTx/>
                <a:latin typeface="Calibri (MS) Bold"/>
                <a:ea typeface="Calibri (MS) Bold"/>
                <a:cs typeface="Calibri (MS) Bold"/>
                <a:sym typeface="Calibri (MS) Bold"/>
              </a:rPr>
              <a:t>Sprout is available for parents and caregivers of children who are between 3 and 5 years old.</a:t>
            </a:r>
          </a:p>
        </p:txBody>
      </p:sp>
    </p:spTree>
    <p:extLst>
      <p:ext uri="{BB962C8B-B14F-4D97-AF65-F5344CB8AC3E}">
        <p14:creationId xmlns:p14="http://schemas.microsoft.com/office/powerpoint/2010/main" val="37505630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family sitting on stairs&#10;&#10;AI-generated content may be incorrect.">
            <a:extLst>
              <a:ext uri="{FF2B5EF4-FFF2-40B4-BE49-F238E27FC236}">
                <a16:creationId xmlns:a16="http://schemas.microsoft.com/office/drawing/2014/main" id="{53FF945F-D31B-FA36-5584-2709CC5FE9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 y="11"/>
            <a:ext cx="9753578" cy="7315187"/>
          </a:xfrm>
          <a:prstGeom prst="rect">
            <a:avLst/>
          </a:prstGeom>
          <a:effectLst>
            <a:outerShdw blurRad="596900" dist="330200" dir="8820000" sx="87000" sy="87000" algn="ctr" rotWithShape="0">
              <a:srgbClr val="000000">
                <a:alpha val="29000"/>
              </a:srgbClr>
            </a:outerShdw>
          </a:effectLst>
        </p:spPr>
      </p:pic>
    </p:spTree>
    <p:extLst>
      <p:ext uri="{BB962C8B-B14F-4D97-AF65-F5344CB8AC3E}">
        <p14:creationId xmlns:p14="http://schemas.microsoft.com/office/powerpoint/2010/main" val="33681190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071B2-F4AA-7F24-19D7-634DA36A58B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751C4E0-A69B-9CC7-D4E1-18E6A0D73E35}"/>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r="-19909" b="-6619"/>
            </a:stretch>
          </a:blipFill>
        </p:spPr>
        <p:txBody>
          <a:bodyPr/>
          <a:lstStyle/>
          <a:p>
            <a:pPr defTabSz="914457">
              <a:defRPr/>
            </a:pPr>
            <a:endParaRPr lang="en-US" sz="1801">
              <a:solidFill>
                <a:prstClr val="black"/>
              </a:solidFill>
              <a:latin typeface="Calibri"/>
            </a:endParaRPr>
          </a:p>
        </p:txBody>
      </p:sp>
      <p:sp>
        <p:nvSpPr>
          <p:cNvPr id="3" name="Freeform 3">
            <a:extLst>
              <a:ext uri="{FF2B5EF4-FFF2-40B4-BE49-F238E27FC236}">
                <a16:creationId xmlns:a16="http://schemas.microsoft.com/office/drawing/2014/main" id="{C10C32CE-012E-FF01-6D37-34F3A66CF262}"/>
              </a:ext>
            </a:extLst>
          </p:cNvPr>
          <p:cNvSpPr/>
          <p:nvPr/>
        </p:nvSpPr>
        <p:spPr>
          <a:xfrm>
            <a:off x="168779" y="2198164"/>
            <a:ext cx="3901440" cy="2623718"/>
          </a:xfrm>
          <a:custGeom>
            <a:avLst/>
            <a:gdLst/>
            <a:ahLst/>
            <a:cxnLst/>
            <a:rect l="l" t="t" r="r" b="b"/>
            <a:pathLst>
              <a:path w="3901440" h="2623718">
                <a:moveTo>
                  <a:pt x="0" y="0"/>
                </a:moveTo>
                <a:lnTo>
                  <a:pt x="3901440" y="0"/>
                </a:lnTo>
                <a:lnTo>
                  <a:pt x="3901440" y="2623718"/>
                </a:lnTo>
                <a:lnTo>
                  <a:pt x="0" y="26237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57">
              <a:defRPr/>
            </a:pPr>
            <a:endParaRPr lang="en-US" sz="1801">
              <a:solidFill>
                <a:prstClr val="black"/>
              </a:solidFill>
              <a:latin typeface="Calibri"/>
            </a:endParaRPr>
          </a:p>
        </p:txBody>
      </p:sp>
      <p:sp>
        <p:nvSpPr>
          <p:cNvPr id="4" name="TextBox 4">
            <a:extLst>
              <a:ext uri="{FF2B5EF4-FFF2-40B4-BE49-F238E27FC236}">
                <a16:creationId xmlns:a16="http://schemas.microsoft.com/office/drawing/2014/main" id="{99E69C78-D84B-E8B2-C267-6EF664642A69}"/>
              </a:ext>
            </a:extLst>
          </p:cNvPr>
          <p:cNvSpPr txBox="1"/>
          <p:nvPr/>
        </p:nvSpPr>
        <p:spPr>
          <a:xfrm>
            <a:off x="491076" y="2308738"/>
            <a:ext cx="3076782" cy="2284343"/>
          </a:xfrm>
          <a:prstGeom prst="rect">
            <a:avLst/>
          </a:prstGeom>
        </p:spPr>
        <p:txBody>
          <a:bodyPr lIns="0" tIns="0" rIns="0" bIns="0" rtlCol="0" anchor="t">
            <a:spAutoFit/>
          </a:bodyPr>
          <a:lstStyle/>
          <a:p>
            <a:pPr algn="ctr" defTabSz="914457">
              <a:lnSpc>
                <a:spcPts val="3024"/>
              </a:lnSpc>
              <a:spcBef>
                <a:spcPct val="0"/>
              </a:spcBef>
              <a:defRPr/>
            </a:pPr>
            <a:r>
              <a:rPr lang="en-US" sz="2133" b="1">
                <a:solidFill>
                  <a:srgbClr val="000000"/>
                </a:solidFill>
                <a:latin typeface="Calibri"/>
                <a:ea typeface="Calibri"/>
                <a:cs typeface="Calibri"/>
              </a:rPr>
              <a:t> Thank you all for your dedication and participation. Every effort you make significantly impacts your child's future success.</a:t>
            </a:r>
          </a:p>
        </p:txBody>
      </p:sp>
    </p:spTree>
    <p:extLst>
      <p:ext uri="{BB962C8B-B14F-4D97-AF65-F5344CB8AC3E}">
        <p14:creationId xmlns:p14="http://schemas.microsoft.com/office/powerpoint/2010/main" val="142527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F2A803-4E60-33F7-81C3-7C53EB1D6494}"/>
              </a:ext>
            </a:extLst>
          </p:cNvPr>
          <p:cNvPicPr>
            <a:picLocks noChangeAspect="1"/>
          </p:cNvPicPr>
          <p:nvPr/>
        </p:nvPicPr>
        <p:blipFill>
          <a:blip r:embed="rId4">
            <a:extLst>
              <a:ext uri="{28A0092B-C50C-407E-A947-70E740481C1C}">
                <a14:useLocalDpi xmlns:a14="http://schemas.microsoft.com/office/drawing/2010/main" val="0"/>
              </a:ext>
            </a:extLst>
          </a:blip>
          <a:srcRect t="1566" b="1566"/>
          <a:stretch/>
        </p:blipFill>
        <p:spPr>
          <a:xfrm>
            <a:off x="25196" y="2618572"/>
            <a:ext cx="6383112" cy="1616049"/>
          </a:xfrm>
          <a:prstGeom prst="rect">
            <a:avLst/>
          </a:prstGeom>
        </p:spPr>
      </p:pic>
      <p:sp>
        <p:nvSpPr>
          <p:cNvPr id="5" name="TextBox 4">
            <a:extLst>
              <a:ext uri="{FF2B5EF4-FFF2-40B4-BE49-F238E27FC236}">
                <a16:creationId xmlns:a16="http://schemas.microsoft.com/office/drawing/2014/main" id="{AE8B6731-602E-EA83-6136-BF6CE0070375}"/>
              </a:ext>
            </a:extLst>
          </p:cNvPr>
          <p:cNvSpPr txBox="1"/>
          <p:nvPr/>
        </p:nvSpPr>
        <p:spPr>
          <a:xfrm>
            <a:off x="476794" y="219467"/>
            <a:ext cx="8834846" cy="1198615"/>
          </a:xfrm>
          <a:prstGeom prst="rect">
            <a:avLst/>
          </a:prstGeom>
          <a:ln>
            <a:noFill/>
          </a:ln>
        </p:spPr>
        <p:txBody>
          <a:bodyPr vert="horz" lIns="91440" tIns="45720" rIns="91440" bIns="45720" rtlCol="0" anchor="b">
            <a:normAutofit fontScale="92500" lnSpcReduction="10000"/>
          </a:bodyPr>
          <a:lstStyle/>
          <a:p>
            <a:pPr indent="-228600" algn="ctr">
              <a:lnSpc>
                <a:spcPct val="90000"/>
              </a:lnSpc>
              <a:spcBef>
                <a:spcPct val="0"/>
              </a:spcBef>
              <a:spcAft>
                <a:spcPts val="600"/>
              </a:spcAft>
            </a:pPr>
            <a:r>
              <a:rPr lang="en-US" sz="5600">
                <a:ea typeface="Calibri" panose="020F0502020204030204" pitchFamily="34" charset="0"/>
                <a:cs typeface="Calibri" panose="020F0502020204030204" pitchFamily="34" charset="0"/>
              </a:rPr>
              <a:t>Homework</a:t>
            </a:r>
            <a:r>
              <a:rPr lang="en-US" sz="5600" b="1">
                <a:ea typeface="Calibri" panose="020F0502020204030204" pitchFamily="34" charset="0"/>
                <a:cs typeface="Calibri" panose="020F0502020204030204" pitchFamily="34" charset="0"/>
              </a:rPr>
              <a:t> </a:t>
            </a:r>
          </a:p>
          <a:p>
            <a:pPr indent="-228600" algn="ctr">
              <a:lnSpc>
                <a:spcPct val="120000"/>
              </a:lnSpc>
              <a:spcBef>
                <a:spcPct val="0"/>
              </a:spcBef>
              <a:spcAft>
                <a:spcPts val="600"/>
              </a:spcAft>
            </a:pPr>
            <a:r>
              <a:rPr lang="en-US" sz="2000" b="1" i="1" u="sng">
                <a:ea typeface="Calibri"/>
                <a:cs typeface="Calibri"/>
              </a:rPr>
              <a:t>Complete the Introduction, Session 1: Coordinated, and Session 2: Cooperative</a:t>
            </a:r>
          </a:p>
        </p:txBody>
      </p:sp>
      <p:sp>
        <p:nvSpPr>
          <p:cNvPr id="8" name="Freeform 6">
            <a:extLst>
              <a:ext uri="{FF2B5EF4-FFF2-40B4-BE49-F238E27FC236}">
                <a16:creationId xmlns:a16="http://schemas.microsoft.com/office/drawing/2014/main" id="{15BF4778-A445-A399-2E40-CA677622D06B}"/>
              </a:ext>
            </a:extLst>
          </p:cNvPr>
          <p:cNvSpPr/>
          <p:nvPr/>
        </p:nvSpPr>
        <p:spPr>
          <a:xfrm>
            <a:off x="304800" y="6044237"/>
            <a:ext cx="5709420" cy="763377"/>
          </a:xfrm>
          <a:custGeom>
            <a:avLst/>
            <a:gdLst/>
            <a:ahLst/>
            <a:cxnLst/>
            <a:rect l="l" t="t" r="r" b="b"/>
            <a:pathLst>
              <a:path w="5709420" h="763377">
                <a:moveTo>
                  <a:pt x="0" y="0"/>
                </a:moveTo>
                <a:lnTo>
                  <a:pt x="5709420" y="0"/>
                </a:lnTo>
                <a:lnTo>
                  <a:pt x="5709420" y="763377"/>
                </a:lnTo>
                <a:lnTo>
                  <a:pt x="0" y="763377"/>
                </a:lnTo>
                <a:lnTo>
                  <a:pt x="0" y="0"/>
                </a:lnTo>
                <a:close/>
              </a:path>
            </a:pathLst>
          </a:custGeom>
          <a:blipFill>
            <a:blip r:embed="rId5"/>
            <a:stretch>
              <a:fillRect b="-8845"/>
            </a:stretch>
          </a:blipFill>
        </p:spPr>
        <p:txBody>
          <a:bodyPr/>
          <a:lstStyle/>
          <a:p>
            <a:endParaRPr lang="en-US"/>
          </a:p>
        </p:txBody>
      </p:sp>
      <p:sp>
        <p:nvSpPr>
          <p:cNvPr id="12" name="TextBox 11">
            <a:extLst>
              <a:ext uri="{FF2B5EF4-FFF2-40B4-BE49-F238E27FC236}">
                <a16:creationId xmlns:a16="http://schemas.microsoft.com/office/drawing/2014/main" id="{C9ACF2D8-2F0D-C7CB-75D7-2D82AE6523CA}"/>
              </a:ext>
            </a:extLst>
          </p:cNvPr>
          <p:cNvSpPr txBox="1"/>
          <p:nvPr/>
        </p:nvSpPr>
        <p:spPr>
          <a:xfrm>
            <a:off x="6064909" y="2170376"/>
            <a:ext cx="3722081" cy="369332"/>
          </a:xfrm>
          <a:prstGeom prst="rect">
            <a:avLst/>
          </a:prstGeom>
          <a:noFill/>
        </p:spPr>
        <p:txBody>
          <a:bodyPr wrap="square" rtlCol="0">
            <a:spAutoFit/>
          </a:bodyPr>
          <a:lstStyle/>
          <a:p>
            <a:pPr marL="285750" indent="-285750">
              <a:buFont typeface="Wingdings" panose="05000000000000000000" pitchFamily="2" charset="2"/>
              <a:buChar char="Ø"/>
            </a:pPr>
            <a:r>
              <a:rPr lang="en-US" b="1"/>
              <a:t>Complete workbook questions</a:t>
            </a:r>
          </a:p>
        </p:txBody>
      </p:sp>
      <p:sp>
        <p:nvSpPr>
          <p:cNvPr id="11" name="TextBox 10">
            <a:extLst>
              <a:ext uri="{FF2B5EF4-FFF2-40B4-BE49-F238E27FC236}">
                <a16:creationId xmlns:a16="http://schemas.microsoft.com/office/drawing/2014/main" id="{2E7DD637-70B5-C48B-6D5C-D5C33D54810A}"/>
              </a:ext>
            </a:extLst>
          </p:cNvPr>
          <p:cNvSpPr txBox="1"/>
          <p:nvPr/>
        </p:nvSpPr>
        <p:spPr>
          <a:xfrm>
            <a:off x="-2177" y="1992868"/>
            <a:ext cx="3409406" cy="369332"/>
          </a:xfrm>
          <a:prstGeom prst="rect">
            <a:avLst/>
          </a:prstGeom>
          <a:noFill/>
        </p:spPr>
        <p:txBody>
          <a:bodyPr wrap="square" rtlCol="0">
            <a:spAutoFit/>
          </a:bodyPr>
          <a:lstStyle/>
          <a:p>
            <a:pPr marL="285750" indent="-285750" algn="ctr">
              <a:buFont typeface="Wingdings" panose="05000000000000000000" pitchFamily="2" charset="2"/>
              <a:buChar char="Ø"/>
            </a:pPr>
            <a:r>
              <a:rPr lang="en-US" b="1"/>
              <a:t>View online modules</a:t>
            </a:r>
          </a:p>
        </p:txBody>
      </p:sp>
      <p:pic>
        <p:nvPicPr>
          <p:cNvPr id="18" name="Picture 17">
            <a:extLst>
              <a:ext uri="{FF2B5EF4-FFF2-40B4-BE49-F238E27FC236}">
                <a16:creationId xmlns:a16="http://schemas.microsoft.com/office/drawing/2014/main" id="{CF59CBEB-7D56-A89F-7772-05C3401E6515}"/>
              </a:ext>
            </a:extLst>
          </p:cNvPr>
          <p:cNvPicPr>
            <a:picLocks noChangeAspect="1"/>
          </p:cNvPicPr>
          <p:nvPr/>
        </p:nvPicPr>
        <p:blipFill>
          <a:blip r:embed="rId6">
            <a:extLst>
              <a:ext uri="{28A0092B-C50C-407E-A947-70E740481C1C}">
                <a14:useLocalDpi xmlns:a14="http://schemas.microsoft.com/office/drawing/2010/main" val="0"/>
              </a:ext>
            </a:extLst>
          </a:blip>
          <a:srcRect l="8591" t="1940" r="-305" b="-4978"/>
          <a:stretch/>
        </p:blipFill>
        <p:spPr>
          <a:xfrm>
            <a:off x="6510313" y="2618572"/>
            <a:ext cx="2938487" cy="4189042"/>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
        <p:nvSpPr>
          <p:cNvPr id="10" name="Freeform 10">
            <a:extLst>
              <a:ext uri="{FF2B5EF4-FFF2-40B4-BE49-F238E27FC236}">
                <a16:creationId xmlns:a16="http://schemas.microsoft.com/office/drawing/2014/main" id="{B7B5D630-DF9D-48D2-C4B2-136F2CD4B7D9}"/>
              </a:ext>
            </a:extLst>
          </p:cNvPr>
          <p:cNvSpPr/>
          <p:nvPr/>
        </p:nvSpPr>
        <p:spPr>
          <a:xfrm rot="19023252" flipV="1">
            <a:off x="5599146" y="6152576"/>
            <a:ext cx="1319231" cy="341699"/>
          </a:xfrm>
          <a:custGeom>
            <a:avLst/>
            <a:gdLst/>
            <a:ahLst/>
            <a:cxnLst/>
            <a:rect l="l" t="t" r="r" b="b"/>
            <a:pathLst>
              <a:path w="2465939" h="336264">
                <a:moveTo>
                  <a:pt x="0" y="336265"/>
                </a:moveTo>
                <a:lnTo>
                  <a:pt x="2465939" y="336265"/>
                </a:lnTo>
                <a:lnTo>
                  <a:pt x="2465939" y="0"/>
                </a:lnTo>
                <a:lnTo>
                  <a:pt x="0" y="0"/>
                </a:lnTo>
                <a:lnTo>
                  <a:pt x="0" y="336265"/>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BABB8CCB-2404-B109-ACBC-A1114EA2B73A}"/>
              </a:ext>
            </a:extLst>
          </p:cNvPr>
          <p:cNvSpPr/>
          <p:nvPr/>
        </p:nvSpPr>
        <p:spPr>
          <a:xfrm rot="18480202" flipV="1">
            <a:off x="5124143" y="5242544"/>
            <a:ext cx="2019309" cy="260287"/>
          </a:xfrm>
          <a:custGeom>
            <a:avLst/>
            <a:gdLst/>
            <a:ahLst/>
            <a:cxnLst/>
            <a:rect l="l" t="t" r="r" b="b"/>
            <a:pathLst>
              <a:path w="2465939" h="336264">
                <a:moveTo>
                  <a:pt x="0" y="336264"/>
                </a:moveTo>
                <a:lnTo>
                  <a:pt x="2465939" y="336264"/>
                </a:lnTo>
                <a:lnTo>
                  <a:pt x="2465939" y="0"/>
                </a:lnTo>
                <a:lnTo>
                  <a:pt x="0" y="0"/>
                </a:lnTo>
                <a:lnTo>
                  <a:pt x="0" y="336264"/>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Oval 12">
            <a:extLst>
              <a:ext uri="{FF2B5EF4-FFF2-40B4-BE49-F238E27FC236}">
                <a16:creationId xmlns:a16="http://schemas.microsoft.com/office/drawing/2014/main" id="{0097D697-02F5-6A7B-EAED-F59633610CE2}"/>
              </a:ext>
            </a:extLst>
          </p:cNvPr>
          <p:cNvSpPr/>
          <p:nvPr/>
        </p:nvSpPr>
        <p:spPr>
          <a:xfrm>
            <a:off x="6326777" y="6436811"/>
            <a:ext cx="455023" cy="344137"/>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EC0CEA6-BF5A-1560-02D5-0E8D6A50CF0A}"/>
              </a:ext>
            </a:extLst>
          </p:cNvPr>
          <p:cNvSpPr/>
          <p:nvPr/>
        </p:nvSpPr>
        <p:spPr>
          <a:xfrm>
            <a:off x="5644380" y="2802062"/>
            <a:ext cx="604020" cy="200828"/>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4B47C34-8776-0BA4-47BE-E876366F71BC}"/>
              </a:ext>
            </a:extLst>
          </p:cNvPr>
          <p:cNvSpPr/>
          <p:nvPr/>
        </p:nvSpPr>
        <p:spPr>
          <a:xfrm>
            <a:off x="2020467" y="3747553"/>
            <a:ext cx="1644690" cy="487068"/>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black text on a white background&#10;&#10;AI-generated content may be incorrect.">
            <a:extLst>
              <a:ext uri="{FF2B5EF4-FFF2-40B4-BE49-F238E27FC236}">
                <a16:creationId xmlns:a16="http://schemas.microsoft.com/office/drawing/2014/main" id="{AE198B81-088E-552B-981A-CD47ACBE6C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02183" y="3907770"/>
            <a:ext cx="1695687" cy="609685"/>
          </a:xfrm>
          <a:prstGeom prst="rect">
            <a:avLst/>
          </a:prstGeom>
        </p:spPr>
      </p:pic>
      <p:pic>
        <p:nvPicPr>
          <p:cNvPr id="19" name="Picture 18" descr="A black and white text&#10;&#10;AI-generated content may be incorrect.">
            <a:extLst>
              <a:ext uri="{FF2B5EF4-FFF2-40B4-BE49-F238E27FC236}">
                <a16:creationId xmlns:a16="http://schemas.microsoft.com/office/drawing/2014/main" id="{FA166A43-5402-6F17-8187-326CA62BD1B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47962" y="4423476"/>
            <a:ext cx="3277057" cy="571580"/>
          </a:xfrm>
          <a:prstGeom prst="rect">
            <a:avLst/>
          </a:prstGeom>
        </p:spPr>
      </p:pic>
      <p:pic>
        <p:nvPicPr>
          <p:cNvPr id="21" name="Picture 20" descr="A black text on a white background&#10;&#10;AI-generated content may be incorrect.">
            <a:extLst>
              <a:ext uri="{FF2B5EF4-FFF2-40B4-BE49-F238E27FC236}">
                <a16:creationId xmlns:a16="http://schemas.microsoft.com/office/drawing/2014/main" id="{A34ECC47-97F2-06E9-E0C9-1557C776BE2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81200" y="4878478"/>
            <a:ext cx="3172268" cy="733527"/>
          </a:xfrm>
          <a:prstGeom prst="rect">
            <a:avLst/>
          </a:prstGeom>
        </p:spPr>
      </p:pic>
      <p:sp>
        <p:nvSpPr>
          <p:cNvPr id="22" name="Freeform 6">
            <a:extLst>
              <a:ext uri="{FF2B5EF4-FFF2-40B4-BE49-F238E27FC236}">
                <a16:creationId xmlns:a16="http://schemas.microsoft.com/office/drawing/2014/main" id="{72F3F404-91FF-051E-5C23-402D29FFA326}"/>
              </a:ext>
            </a:extLst>
          </p:cNvPr>
          <p:cNvSpPr/>
          <p:nvPr/>
        </p:nvSpPr>
        <p:spPr>
          <a:xfrm rot="9566418" flipH="1">
            <a:off x="1570955" y="3970639"/>
            <a:ext cx="548443" cy="435386"/>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12">
              <a:extLst>
                <a:ext uri="{96DAC541-7B7A-43D3-8B79-37D633B846F1}">
                  <asvg:svgBlip xmlns:asvg="http://schemas.microsoft.com/office/drawing/2016/SVG/main" r:embed="rId13"/>
                </a:ext>
              </a:extLst>
            </a:blip>
            <a:stretch>
              <a:fillRect l="3248" t="-1" b="-32972"/>
            </a:stretch>
          </a:blipFill>
        </p:spPr>
        <p:txBody>
          <a:bodyPr/>
          <a:lstStyle/>
          <a:p>
            <a:endParaRPr lang="en-US"/>
          </a:p>
        </p:txBody>
      </p:sp>
      <p:sp>
        <p:nvSpPr>
          <p:cNvPr id="6" name="Freeform 6">
            <a:extLst>
              <a:ext uri="{FF2B5EF4-FFF2-40B4-BE49-F238E27FC236}">
                <a16:creationId xmlns:a16="http://schemas.microsoft.com/office/drawing/2014/main" id="{5086F123-88C8-A35C-1C8D-DDC30D36C413}"/>
              </a:ext>
            </a:extLst>
          </p:cNvPr>
          <p:cNvSpPr/>
          <p:nvPr/>
        </p:nvSpPr>
        <p:spPr>
          <a:xfrm rot="10306353" flipH="1">
            <a:off x="1525301" y="4076298"/>
            <a:ext cx="515532" cy="769251"/>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3" name="Freeform 6">
            <a:extLst>
              <a:ext uri="{FF2B5EF4-FFF2-40B4-BE49-F238E27FC236}">
                <a16:creationId xmlns:a16="http://schemas.microsoft.com/office/drawing/2014/main" id="{F8EF067D-9BCE-4CEB-2B2A-9FB74A1C4750}"/>
              </a:ext>
            </a:extLst>
          </p:cNvPr>
          <p:cNvSpPr/>
          <p:nvPr/>
        </p:nvSpPr>
        <p:spPr>
          <a:xfrm rot="10800000" flipH="1">
            <a:off x="1567590" y="4547272"/>
            <a:ext cx="515532" cy="769251"/>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extLst>
      <p:ext uri="{BB962C8B-B14F-4D97-AF65-F5344CB8AC3E}">
        <p14:creationId xmlns:p14="http://schemas.microsoft.com/office/powerpoint/2010/main" val="1337526023"/>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6531" y="0"/>
            <a:ext cx="9753600" cy="7315200"/>
          </a:xfrm>
          <a:custGeom>
            <a:avLst/>
            <a:gdLst/>
            <a:ahLst/>
            <a:cxnLst/>
            <a:rect l="l" t="t" r="r" b="b"/>
            <a:pathLst>
              <a:path w="12844622" h="9111097">
                <a:moveTo>
                  <a:pt x="0" y="0"/>
                </a:moveTo>
                <a:lnTo>
                  <a:pt x="12844622" y="0"/>
                </a:lnTo>
                <a:lnTo>
                  <a:pt x="12844622" y="9111097"/>
                </a:lnTo>
                <a:lnTo>
                  <a:pt x="0" y="9111097"/>
                </a:lnTo>
                <a:lnTo>
                  <a:pt x="0" y="0"/>
                </a:lnTo>
                <a:close/>
              </a:path>
            </a:pathLst>
          </a:custGeom>
          <a:blipFill>
            <a:blip r:embed="rId3"/>
            <a:stretch>
              <a:fillRect l="-21486" t="-18672"/>
            </a:stretch>
          </a:blipFill>
        </p:spPr>
        <p:txBody>
          <a:bodyPr/>
          <a:lstStyle/>
          <a:p>
            <a:endParaRPr lang="en-US"/>
          </a:p>
        </p:txBody>
      </p:sp>
      <p:sp>
        <p:nvSpPr>
          <p:cNvPr id="3" name="Freeform 3"/>
          <p:cNvSpPr/>
          <p:nvPr/>
        </p:nvSpPr>
        <p:spPr>
          <a:xfrm>
            <a:off x="4253488" y="4114816"/>
            <a:ext cx="5506643" cy="3193853"/>
          </a:xfrm>
          <a:custGeom>
            <a:avLst/>
            <a:gdLst/>
            <a:ahLst/>
            <a:cxnLst/>
            <a:rect l="l" t="t" r="r" b="b"/>
            <a:pathLst>
              <a:path w="5506643" h="3193853">
                <a:moveTo>
                  <a:pt x="0" y="0"/>
                </a:moveTo>
                <a:lnTo>
                  <a:pt x="5506643" y="0"/>
                </a:lnTo>
                <a:lnTo>
                  <a:pt x="5506643" y="3193853"/>
                </a:lnTo>
                <a:lnTo>
                  <a:pt x="0" y="3193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5207074" y="4876800"/>
            <a:ext cx="3599470" cy="1442488"/>
          </a:xfrm>
          <a:prstGeom prst="rect">
            <a:avLst/>
          </a:prstGeom>
        </p:spPr>
        <p:txBody>
          <a:bodyPr lIns="0" tIns="0" rIns="0" bIns="0" rtlCol="0" anchor="t">
            <a:spAutoFit/>
          </a:bodyPr>
          <a:lstStyle/>
          <a:p>
            <a:pPr algn="ctr">
              <a:lnSpc>
                <a:spcPts val="2803"/>
              </a:lnSpc>
            </a:pPr>
            <a:r>
              <a:rPr lang="en-US" sz="2002" b="1">
                <a:solidFill>
                  <a:srgbClr val="000000"/>
                </a:solidFill>
                <a:latin typeface="Calibri (MS)"/>
              </a:rPr>
              <a:t>Thank you for participating today. </a:t>
            </a:r>
          </a:p>
          <a:p>
            <a:pPr algn="ctr">
              <a:lnSpc>
                <a:spcPts val="2803"/>
              </a:lnSpc>
            </a:pPr>
            <a:r>
              <a:rPr lang="en-US" sz="2002" b="1">
                <a:solidFill>
                  <a:srgbClr val="000000"/>
                </a:solidFill>
                <a:latin typeface="Calibri (MS)"/>
              </a:rPr>
              <a:t>Please reach out with any questions or concerns. </a:t>
            </a:r>
          </a:p>
          <a:p>
            <a:pPr algn="ctr">
              <a:lnSpc>
                <a:spcPts val="2803"/>
              </a:lnSpc>
              <a:spcBef>
                <a:spcPct val="0"/>
              </a:spcBef>
            </a:pPr>
            <a:r>
              <a:rPr lang="en-US" sz="2002" b="1">
                <a:solidFill>
                  <a:srgbClr val="000000"/>
                </a:solidFill>
                <a:latin typeface="Calibri (MS)"/>
              </a:rPr>
              <a:t>See you next week!</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7cf48d45-3ddb-4389-a9c1-c115526eb52e}" enabled="0" method="" siteId="{7cf48d45-3ddb-4389-a9c1-c115526eb52e}" removed="1"/>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72</Slides>
  <Notes>72</Notes>
  <HiddenSlides>0</HiddenSlide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Untitled (Presentation (4:3))</dc:title>
  <dc:creator>Evie</dc:creator>
  <cp:revision>14</cp:revision>
  <dcterms:created xsi:type="dcterms:W3CDTF">2006-08-16T00:00:00Z</dcterms:created>
  <dcterms:modified xsi:type="dcterms:W3CDTF">2025-02-24T19:24:18Z</dcterms:modified>
  <dc:identifier>DAGHMrpNIvI</dc:identifier>
</cp:coreProperties>
</file>