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omments/modernComment_10B_0.xml" ContentType="application/vnd.ms-powerpoint.comment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76"/>
  </p:notesMasterIdLst>
  <p:sldIdLst>
    <p:sldId id="272" r:id="rId2"/>
    <p:sldId id="273" r:id="rId3"/>
    <p:sldId id="257" r:id="rId4"/>
    <p:sldId id="280" r:id="rId5"/>
    <p:sldId id="259" r:id="rId6"/>
    <p:sldId id="260" r:id="rId7"/>
    <p:sldId id="261" r:id="rId8"/>
    <p:sldId id="262" r:id="rId9"/>
    <p:sldId id="270" r:id="rId10"/>
    <p:sldId id="265" r:id="rId11"/>
    <p:sldId id="305" r:id="rId12"/>
    <p:sldId id="269" r:id="rId13"/>
    <p:sldId id="306" r:id="rId14"/>
    <p:sldId id="271" r:id="rId15"/>
    <p:sldId id="307" r:id="rId16"/>
    <p:sldId id="308" r:id="rId17"/>
    <p:sldId id="309" r:id="rId18"/>
    <p:sldId id="258" r:id="rId19"/>
    <p:sldId id="310" r:id="rId20"/>
    <p:sldId id="311" r:id="rId21"/>
    <p:sldId id="312" r:id="rId22"/>
    <p:sldId id="313" r:id="rId23"/>
    <p:sldId id="314" r:id="rId24"/>
    <p:sldId id="315" r:id="rId25"/>
    <p:sldId id="316" r:id="rId26"/>
    <p:sldId id="317" r:id="rId27"/>
    <p:sldId id="318" r:id="rId28"/>
    <p:sldId id="319" r:id="rId29"/>
    <p:sldId id="320" r:id="rId30"/>
    <p:sldId id="321" r:id="rId31"/>
    <p:sldId id="263" r:id="rId32"/>
    <p:sldId id="264" r:id="rId33"/>
    <p:sldId id="322" r:id="rId34"/>
    <p:sldId id="266" r:id="rId35"/>
    <p:sldId id="323" r:id="rId36"/>
    <p:sldId id="324" r:id="rId37"/>
    <p:sldId id="325" r:id="rId38"/>
    <p:sldId id="326" r:id="rId39"/>
    <p:sldId id="327" r:id="rId40"/>
    <p:sldId id="328" r:id="rId41"/>
    <p:sldId id="329" r:id="rId42"/>
    <p:sldId id="330" r:id="rId43"/>
    <p:sldId id="331" r:id="rId44"/>
    <p:sldId id="267" r:id="rId45"/>
    <p:sldId id="268" r:id="rId46"/>
    <p:sldId id="332" r:id="rId47"/>
    <p:sldId id="333" r:id="rId48"/>
    <p:sldId id="334" r:id="rId49"/>
    <p:sldId id="335" r:id="rId50"/>
    <p:sldId id="336" r:id="rId51"/>
    <p:sldId id="337" r:id="rId52"/>
    <p:sldId id="338" r:id="rId53"/>
    <p:sldId id="339" r:id="rId54"/>
    <p:sldId id="340" r:id="rId55"/>
    <p:sldId id="341" r:id="rId56"/>
    <p:sldId id="342" r:id="rId57"/>
    <p:sldId id="343" r:id="rId58"/>
    <p:sldId id="344" r:id="rId59"/>
    <p:sldId id="274" r:id="rId60"/>
    <p:sldId id="275" r:id="rId61"/>
    <p:sldId id="276" r:id="rId62"/>
    <p:sldId id="345" r:id="rId63"/>
    <p:sldId id="356" r:id="rId64"/>
    <p:sldId id="346" r:id="rId65"/>
    <p:sldId id="347" r:id="rId66"/>
    <p:sldId id="348" r:id="rId67"/>
    <p:sldId id="349" r:id="rId68"/>
    <p:sldId id="350" r:id="rId69"/>
    <p:sldId id="351" r:id="rId70"/>
    <p:sldId id="352" r:id="rId71"/>
    <p:sldId id="277" r:id="rId72"/>
    <p:sldId id="353" r:id="rId73"/>
    <p:sldId id="357" r:id="rId74"/>
    <p:sldId id="355" r:id="rId7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6328477-2D99-2C26-174B-29C020A798E2}" name="Rudy, Terri L." initials="RL" userId="S::tlr141@psu.edu::6fd1c2fc-f639-44d7-bfe6-7cc1c5da32dc" providerId="AD"/>
  <p188:author id="{C1749FDE-6C31-C0B2-0117-B2F119AA57C5}" name="Wolbert, Evie Diane" initials="WE" userId="S::edj114@psu.edu::102f0402-31d0-4b21-b106-54d95bb4d9b3"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67BC886-C6FC-6634-9D4F-8D759DAA6A31}" v="2" dt="2025-07-16T15:00:47.5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microsoft.com/office/2018/10/relationships/authors" Target="author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8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omments/modernComment_10B_0.xml><?xml version="1.0" encoding="utf-8"?>
<p188:cmLst xmlns:a="http://schemas.openxmlformats.org/drawingml/2006/main" xmlns:r="http://schemas.openxmlformats.org/officeDocument/2006/relationships" xmlns:p188="http://schemas.microsoft.com/office/powerpoint/2018/8/main">
  <p188:cm id="{6FD738B5-0FE6-458C-BC65-026C0BC94B0B}" authorId="{16328477-2D99-2C26-174B-29C020A798E2}" status="resolved" created="2024-11-27T16:22:49.396">
    <ac:deMkLst xmlns:ac="http://schemas.microsoft.com/office/drawing/2013/main/command">
      <pc:docMk xmlns:pc="http://schemas.microsoft.com/office/powerpoint/2013/main/command"/>
      <pc:sldMk xmlns:pc="http://schemas.microsoft.com/office/powerpoint/2013/main/command" cId="0" sldId="267"/>
      <ac:spMk id="12" creationId="{00000000-0000-0000-0000-000000000000}"/>
    </ac:deMkLst>
    <p188:txBody>
      <a:bodyPr/>
      <a:lstStyle/>
      <a:p>
        <a:r>
          <a:rPr lang="en-US"/>
          <a:t>I put a question mark at the end of this sentence.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193ED7-3B49-43F2-95C3-4BD5326C8B37}" type="datetimeFigureOut">
              <a:rPr lang="en-US" smtClean="0"/>
              <a:t>7/16/2025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721BE1-9FAE-4114-9CF2-977C169B5F5A}" type="slidenum">
              <a:rPr lang="en-US" smtClean="0"/>
              <a:t>‹#›</a:t>
            </a:fld>
            <a:endParaRPr lang="en-US"/>
          </a:p>
        </p:txBody>
      </p:sp>
    </p:spTree>
    <p:extLst>
      <p:ext uri="{BB962C8B-B14F-4D97-AF65-F5344CB8AC3E}">
        <p14:creationId xmlns:p14="http://schemas.microsoft.com/office/powerpoint/2010/main" val="25720893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3" Type="http://schemas.openxmlformats.org/officeDocument/2006/relationships/hyperlink" Target="https://thrive.psu.edu/supplemental-modules/" TargetMode="External"/><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300922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Closing: </a:t>
            </a:r>
            <a:r>
              <a:rPr lang="en-US"/>
              <a:t>Thank participants for their time and engagement.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a:defRPr/>
            </a:pPr>
            <a:r>
              <a:rPr lang="en-US" b="1"/>
              <a:t>Questions: </a:t>
            </a:r>
            <a:r>
              <a:rPr lang="en-US"/>
              <a:t>Ask if there are any questions. (If someone needs personal assistance, ask him or her to speak with you individually after the group is dismissed).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Meeting 2: </a:t>
            </a:r>
            <a:r>
              <a:rPr lang="en-US" b="0"/>
              <a:t>Remind participants of the date/time/location of the next meeting.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r>
              <a:rPr lang="en-US" b="1"/>
              <a:t>Homework: </a:t>
            </a:r>
            <a:r>
              <a:rPr lang="en-US" b="0"/>
              <a:t>Remind participants to complete the homework.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r>
              <a:rPr lang="en-US" b="1"/>
              <a:t>Adjourn: </a:t>
            </a:r>
            <a:r>
              <a:rPr lang="en-US" b="0"/>
              <a:t>Say goodbye to participants. </a:t>
            </a:r>
          </a:p>
          <a:p>
            <a:endParaRPr lang="en-US" b="0"/>
          </a:p>
          <a:p>
            <a:endParaRPr lang="en-US" b="0"/>
          </a:p>
          <a:p>
            <a:endParaRPr lang="en-US" b="0"/>
          </a:p>
          <a:p>
            <a:r>
              <a:rPr lang="en-US" b="0" i="1"/>
              <a:t>*</a:t>
            </a:r>
            <a:r>
              <a:rPr lang="en-US" i="1"/>
              <a:t>If any of your participants are not registered, walk them through the process. Ensure they can log in and find the information they need to get started. Detailed instructions for creating a Thrive account and registering for Sprout are in Appendix D: Sprout Parent Workbook and Syllabus.</a:t>
            </a:r>
            <a:endParaRPr lang="en-US" b="0" i="1"/>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917553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300922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Choose one bullet point to display (the first bullet point is for in-person, the second is for virtual). </a:t>
            </a:r>
          </a:p>
          <a:p>
            <a:endParaRPr lang="en-US"/>
          </a:p>
          <a:p>
            <a:r>
              <a:rPr lang="en-US"/>
              <a:t>If in-person, greet participants as they come in the door and help them find a seat. </a:t>
            </a:r>
          </a:p>
          <a:p>
            <a:endParaRPr lang="en-US"/>
          </a:p>
          <a:p>
            <a:r>
              <a:rPr lang="en-US"/>
              <a:t>If virtual, give participants a heads up when you will be starting. For example, </a:t>
            </a:r>
            <a:r>
              <a:rPr lang="en-US" i="1"/>
              <a:t>“Hi everyone, we will be starting in about one minute.”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232850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Example language: </a:t>
            </a:r>
            <a:r>
              <a:rPr lang="en-US" i="1"/>
              <a:t>Welcome back, families! We’re glad to see for our second meeting. </a:t>
            </a:r>
          </a:p>
          <a:p>
            <a:endParaRPr lang="en-US" i="1"/>
          </a:p>
          <a:p>
            <a:r>
              <a:rPr lang="en-US" b="1"/>
              <a:t>Review Meeting 2 Agenda:</a:t>
            </a:r>
          </a:p>
          <a:p>
            <a:pPr>
              <a:buFont typeface="Arial" panose="020B0604020202020204" pitchFamily="34" charset="0"/>
              <a:buChar char="•"/>
            </a:pPr>
            <a:endParaRPr lang="en-US"/>
          </a:p>
          <a:p>
            <a:pPr>
              <a:buFont typeface="Arial" panose="020B0604020202020204" pitchFamily="34" charset="0"/>
              <a:buChar char="•"/>
            </a:pPr>
            <a:r>
              <a:rPr lang="en-US"/>
              <a:t> </a:t>
            </a:r>
            <a:r>
              <a:rPr lang="en-US" b="1"/>
              <a:t>Conversation Starters</a:t>
            </a:r>
            <a:r>
              <a:rPr lang="en-US"/>
              <a:t>: </a:t>
            </a:r>
            <a:r>
              <a:rPr lang="en-US" i="1"/>
              <a:t>We’ll get started with a quick question to get us all engaged and sharing.</a:t>
            </a:r>
          </a:p>
          <a:p>
            <a:pPr>
              <a:buFont typeface="Arial" panose="020B0604020202020204" pitchFamily="34" charset="0"/>
              <a:buNone/>
            </a:pPr>
            <a:endParaRPr lang="en-US"/>
          </a:p>
          <a:p>
            <a:pPr>
              <a:buFont typeface="Arial" panose="020B0604020202020204" pitchFamily="34" charset="0"/>
              <a:buChar char="•"/>
            </a:pPr>
            <a:r>
              <a:rPr lang="en-US" b="1"/>
              <a:t>Review of Ground Rules</a:t>
            </a:r>
            <a:r>
              <a:rPr lang="en-US"/>
              <a:t>: </a:t>
            </a:r>
            <a:r>
              <a:rPr lang="en-US" i="1"/>
              <a:t>A brief reminder of our ground rules to ensure our discussions remain respectful and productive.</a:t>
            </a:r>
          </a:p>
          <a:p>
            <a:pPr>
              <a:buFont typeface="Arial" panose="020B0604020202020204" pitchFamily="34" charset="0"/>
              <a:buNone/>
            </a:pPr>
            <a:endParaRPr lang="en-US"/>
          </a:p>
          <a:p>
            <a:pPr>
              <a:buFont typeface="Arial" panose="020B0604020202020204" pitchFamily="34" charset="0"/>
              <a:buChar char="•"/>
            </a:pPr>
            <a:r>
              <a:rPr lang="en-US" b="1"/>
              <a:t>Discussion and Homework</a:t>
            </a:r>
            <a:r>
              <a:rPr lang="en-US"/>
              <a:t>: </a:t>
            </a:r>
            <a:r>
              <a:rPr lang="en-US" i="1"/>
              <a:t>After our initial activities, we will discuss the workbook questions based on your experiences with the last set of homework followed by an explanation of the homework for our next meeting. Let’s get started!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751332-787D-4DB4-8306-7FE713A494A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556252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Example language: </a:t>
            </a:r>
            <a:r>
              <a:rPr lang="en-US" i="1"/>
              <a:t>"Let's open our session with a fun question that will give us all a chance to share something about ourselves. Review the list of questions provided on the slide. Select one question that resonates with you, or that you feel comfortable sharing. This activity is designed to ease us into the meeting and build a friendly, open atmosphere.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751332-787D-4DB4-8306-7FE713A494A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831800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b="1" u="sng"/>
              <a:t>Example language:</a:t>
            </a:r>
          </a:p>
          <a:p>
            <a:endParaRPr lang="en-US"/>
          </a:p>
          <a:p>
            <a:r>
              <a:rPr lang="en-US" i="1"/>
              <a:t>Before we dive into today’s discussion, let’s quickly review our ground rules to ensure our meeting runs smoothly and everyone feels comfortable sharing. (Restate rules). Does anyone want to add anything or suggest another rule? </a:t>
            </a:r>
          </a:p>
          <a:p>
            <a:pPr>
              <a:buFont typeface="Arial" panose="020B0604020202020204" pitchFamily="34" charset="0"/>
              <a:buNone/>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831283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Example language: </a:t>
            </a:r>
            <a:r>
              <a:rPr lang="en-US" i="1"/>
              <a:t>Before we begin, let’s take a moment to remind ourselves of three important principles: </a:t>
            </a:r>
          </a:p>
          <a:p>
            <a:endParaRPr lang="en-US"/>
          </a:p>
          <a:p>
            <a:pPr lvl="1"/>
            <a:r>
              <a:rPr lang="en-US" b="1"/>
              <a:t>Patience is essential: </a:t>
            </a:r>
            <a:r>
              <a:rPr lang="en-US"/>
              <a:t>Meaningful changes take time to manifest. Behaviors do not change overnight, which is why (move to next point)</a:t>
            </a:r>
          </a:p>
          <a:p>
            <a:endParaRPr lang="en-US"/>
          </a:p>
          <a:p>
            <a:pPr lvl="1"/>
            <a:r>
              <a:rPr lang="en-US" b="1"/>
              <a:t>Consistency is key: </a:t>
            </a:r>
            <a:r>
              <a:rPr lang="en-US"/>
              <a:t>Regularly applying the strategies ensures the best chance for success. </a:t>
            </a:r>
          </a:p>
          <a:p>
            <a:endParaRPr lang="en-US"/>
          </a:p>
          <a:p>
            <a:pPr lvl="1"/>
            <a:r>
              <a:rPr lang="en-US" b="1"/>
              <a:t>Explore alternatives</a:t>
            </a:r>
            <a:r>
              <a:rPr lang="en-US"/>
              <a:t>: If one approach isn’t working, try something else. We will discuss many strategies throughout the program, some may work better than others for you. </a:t>
            </a:r>
          </a:p>
          <a:p>
            <a:endParaRPr lang="en-US"/>
          </a:p>
          <a:p>
            <a:r>
              <a:rPr lang="en-US"/>
              <a:t>The best thing to do is keep trying!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751332-787D-4DB4-8306-7FE713A494A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593898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Throughout the elementary years, children develop many skills.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What have you noticed about your own child’s development during the last few weeks or months? </a:t>
            </a:r>
          </a:p>
          <a:p>
            <a:pPr marL="171450" indent="-171450">
              <a:buFont typeface="Arial" panose="020B0604020202020204" pitchFamily="34" charset="0"/>
              <a:buChar char="•"/>
              <a:defRPr/>
            </a:pPr>
            <a:r>
              <a:rPr lang="en-US"/>
              <a:t>Is your child able to do new things like button a shirt, ride a bike without training wheels, or carry on a back-and-forth conversation more naturally?</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751332-787D-4DB4-8306-7FE713A494A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107845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Resiliency is the ability to bounce back after experiencing stress, enduring a crisis, or encountering a setback. Families can be a source of strength, and they can grow stronger and better in the face of challenges. </a:t>
            </a:r>
          </a:p>
          <a:p>
            <a:endParaRPr lang="en-US"/>
          </a:p>
          <a:p>
            <a:pPr marL="171450" indent="-171450">
              <a:buFont typeface="Arial" panose="020B0604020202020204" pitchFamily="34" charset="0"/>
              <a:buChar char="•"/>
            </a:pPr>
            <a:r>
              <a:rPr lang="en-US"/>
              <a:t>Can you identify past situations in which you showed resiliency? </a:t>
            </a:r>
          </a:p>
          <a:p>
            <a:pPr marL="171450" indent="-171450">
              <a:buFont typeface="Arial" panose="020B0604020202020204" pitchFamily="34" charset="0"/>
              <a:buChar char="•"/>
            </a:pPr>
            <a:r>
              <a:rPr lang="en-US"/>
              <a:t>What strengths or knowledge did you gain from those situations?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751332-787D-4DB4-8306-7FE713A494A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779457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this session, you witnessed three parenting styles. Think about your interactions with your own parents when you were a child, and reflect on the following questions: Which parenting style do you think your parent or caregiver displayed with you, and how do you think that may impact the way you enforce limits with  your child?</a:t>
            </a:r>
          </a:p>
          <a:p>
            <a:endParaRPr lang="en-US"/>
          </a:p>
          <a:p>
            <a:r>
              <a:rPr lang="en-US"/>
              <a:t>Research shows that an authoritative style is most effective. Authoritative parenting balances two important goals - showing love and setting and enforcing reasonable limits. Based on this information, let’s discuss the following questions: </a:t>
            </a:r>
          </a:p>
          <a:p>
            <a:endParaRPr lang="en-US"/>
          </a:p>
          <a:p>
            <a:pPr marL="171450" indent="-171450">
              <a:buFont typeface="Arial" panose="020B0604020202020204" pitchFamily="34" charset="0"/>
              <a:buChar char="•"/>
            </a:pPr>
            <a:r>
              <a:rPr lang="en-US"/>
              <a:t>What are some ways in which you show affection, love, and attention to your child? </a:t>
            </a:r>
          </a:p>
          <a:p>
            <a:pPr marL="171450" indent="-171450">
              <a:buFont typeface="Arial" panose="020B0604020202020204" pitchFamily="34" charset="0"/>
              <a:buChar char="•"/>
            </a:pPr>
            <a:r>
              <a:rPr lang="en-US"/>
              <a:t>What new skills can you help your child master as you continue to supervise and maintain clear boundaries? </a:t>
            </a:r>
          </a:p>
          <a:p>
            <a:pPr marL="171450" indent="-171450">
              <a:buFont typeface="Arial" panose="020B0604020202020204" pitchFamily="34" charset="0"/>
              <a:buChar char="•"/>
            </a:pPr>
            <a:r>
              <a:rPr lang="en-US"/>
              <a:t>What behaviors are you positively modeling for your child? Are there any behaviors you would like to change that may allow you to be a more positive role model?</a:t>
            </a:r>
          </a:p>
          <a:p>
            <a:endParaRPr lang="en-US"/>
          </a:p>
          <a:p>
            <a:r>
              <a:rPr lang="en-US"/>
              <a:t>In this session, you were asked to set a goal for how you can parent with more warmth and structure during a challenging situation. </a:t>
            </a:r>
          </a:p>
          <a:p>
            <a:endParaRPr lang="en-US"/>
          </a:p>
          <a:p>
            <a:pPr marL="171450" indent="-171450">
              <a:buFont typeface="Arial" panose="020B0604020202020204" pitchFamily="34" charset="0"/>
              <a:buChar char="•"/>
            </a:pPr>
            <a:r>
              <a:rPr lang="en-US"/>
              <a:t>Did you set a goal? </a:t>
            </a:r>
          </a:p>
          <a:p>
            <a:pPr marL="171450" indent="-171450">
              <a:buFont typeface="Arial" panose="020B0604020202020204" pitchFamily="34" charset="0"/>
              <a:buChar char="•"/>
            </a:pPr>
            <a:r>
              <a:rPr lang="en-US"/>
              <a:t>Does anyone want to share information about your goal?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751332-787D-4DB4-8306-7FE713A494A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958357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Choose one bullet point to display (the first bullet point is for in-person, the second is for virtual). </a:t>
            </a:r>
          </a:p>
          <a:p>
            <a:endParaRPr lang="en-US"/>
          </a:p>
          <a:p>
            <a:r>
              <a:rPr lang="en-US"/>
              <a:t>If in-person, greet participants as they come in the door and help them find a seat. </a:t>
            </a:r>
          </a:p>
          <a:p>
            <a:endParaRPr lang="en-US"/>
          </a:p>
          <a:p>
            <a:r>
              <a:rPr lang="en-US"/>
              <a:t>If virtual, give participants a heads up when you will be starting. For example, </a:t>
            </a:r>
            <a:r>
              <a:rPr lang="en-US" i="1"/>
              <a:t>“Hi everyone, we will be starting in about one minute.”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524374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One of the best ways to create a loving and nurturing home environment is to play with  your child. </a:t>
            </a:r>
          </a:p>
          <a:p>
            <a:endParaRPr lang="en-US"/>
          </a:p>
          <a:p>
            <a:pPr marL="171450" indent="-171450">
              <a:buFont typeface="Arial" panose="020B0604020202020204" pitchFamily="34" charset="0"/>
              <a:buChar char="•"/>
            </a:pPr>
            <a:r>
              <a:rPr lang="en-US"/>
              <a:t>What activities or interests does your child have? </a:t>
            </a:r>
          </a:p>
          <a:p>
            <a:pPr marL="171450" indent="-171450">
              <a:buFont typeface="Arial" panose="020B0604020202020204" pitchFamily="34" charset="0"/>
              <a:buChar char="•"/>
            </a:pPr>
            <a:r>
              <a:rPr lang="en-US"/>
              <a:t>In what ways could you increase or enhance your involvement with your child in those activities?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751332-787D-4DB4-8306-7FE713A494A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146552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parents encourage their children, their children’s confidence and competence grow. Praise that genuinely encourages children and promotes positive development is specific, effort-focused, genuine, timely, and fitting. </a:t>
            </a:r>
          </a:p>
          <a:p>
            <a:endParaRPr lang="en-US"/>
          </a:p>
          <a:p>
            <a:pPr marL="171450" indent="-171450">
              <a:buFont typeface="Arial" panose="020B0604020202020204" pitchFamily="34" charset="0"/>
              <a:buChar char="•"/>
            </a:pPr>
            <a:r>
              <a:rPr lang="en-US"/>
              <a:t>Share a recent example of positive praise that you have given to your child. </a:t>
            </a:r>
          </a:p>
          <a:p>
            <a:pPr marL="171450" indent="-171450">
              <a:buFont typeface="Arial" panose="020B0604020202020204" pitchFamily="34" charset="0"/>
              <a:buChar char="•"/>
            </a:pPr>
            <a:r>
              <a:rPr lang="en-US"/>
              <a:t>How did your child respond?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751332-787D-4DB4-8306-7FE713A494A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694541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Homework Tasks</a:t>
            </a:r>
            <a:r>
              <a:rPr lang="en-US"/>
              <a:t>: Assign Sessions 3 &amp; 4, “Your Daily Routine Matters &amp; Promoting Health at Home," as homework.</a:t>
            </a:r>
          </a:p>
          <a:p>
            <a:endParaRPr lang="en-US"/>
          </a:p>
          <a:p>
            <a:r>
              <a:rPr lang="en-US" b="1"/>
              <a:t>Step 2 Clarification</a:t>
            </a:r>
            <a:r>
              <a:rPr lang="en-US"/>
              <a:t>: Remind participants that this homework involves viewing online content and downloading necessary resources as part of Step 2. If time permits, show where to access these materials on the website. </a:t>
            </a:r>
          </a:p>
          <a:p>
            <a:endParaRPr lang="en-US"/>
          </a:p>
          <a:p>
            <a:r>
              <a:rPr lang="en-US" b="1"/>
              <a:t>Workbook Guidance</a:t>
            </a:r>
            <a:r>
              <a:rPr lang="en-US"/>
              <a:t>: Show the specific pages in the Grow Parent Workbook and Syllabus related to these topics.</a:t>
            </a:r>
          </a:p>
          <a:p>
            <a:endParaRPr lang="en-US"/>
          </a:p>
          <a:p>
            <a:r>
              <a:rPr lang="en-US" b="1"/>
              <a:t>Step 3 Clarification</a:t>
            </a:r>
            <a:r>
              <a:rPr lang="en-US"/>
              <a:t>: Assign workbook discussion questions. </a:t>
            </a:r>
          </a:p>
          <a:p>
            <a:endParaRPr lang="en-US"/>
          </a:p>
          <a:p>
            <a:r>
              <a:rPr lang="en-US" b="1"/>
              <a:t>Format explanation: </a:t>
            </a:r>
            <a:r>
              <a:rPr lang="en-US" b="0"/>
              <a:t>Explain the reason for 2 boxes per question (one for individual, one for group responses).</a:t>
            </a:r>
          </a:p>
          <a:p>
            <a:endParaRPr lang="en-US"/>
          </a:p>
          <a:p>
            <a:r>
              <a:rPr lang="en-US" b="1"/>
              <a:t>Encourage reflection and engagement: </a:t>
            </a:r>
            <a:r>
              <a:rPr lang="en-US"/>
              <a:t>The more participants, think, reflect, and share the more meaningful the content becomes to each family. </a:t>
            </a:r>
          </a:p>
          <a:p>
            <a:endParaRPr lang="en-US"/>
          </a:p>
          <a:p>
            <a:r>
              <a:rPr lang="en-US" sz="3200" b="1"/>
              <a:t>Pro tip: </a:t>
            </a:r>
            <a:r>
              <a:rPr lang="en-US" sz="3200" b="0"/>
              <a:t>Complete</a:t>
            </a:r>
            <a:r>
              <a:rPr lang="en-US"/>
              <a:t> the workbook while viewing online modules.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340971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Closing: </a:t>
            </a:r>
            <a:r>
              <a:rPr lang="en-US"/>
              <a:t>Thank participants for their time and engagement.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a:defRPr/>
            </a:pPr>
            <a:r>
              <a:rPr lang="en-US" b="1"/>
              <a:t>Questions: </a:t>
            </a:r>
            <a:r>
              <a:rPr lang="en-US"/>
              <a:t>Ask if there are any questions. (If someone needs personal assistance, ask him or her to speak with you individually after the group is dismissed).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Meeting 2: </a:t>
            </a:r>
            <a:r>
              <a:rPr lang="en-US" b="0"/>
              <a:t>Remind participants of the date/time/location of the next meeting.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r>
              <a:rPr lang="en-US" b="1"/>
              <a:t>Homework: </a:t>
            </a:r>
            <a:r>
              <a:rPr lang="en-US" b="0"/>
              <a:t>Remind participants to complete the homework.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r>
              <a:rPr lang="en-US" b="1"/>
              <a:t>Adjourn: </a:t>
            </a:r>
            <a:r>
              <a:rPr lang="en-US" b="0"/>
              <a:t>Say goodbye to participants. </a:t>
            </a:r>
          </a:p>
          <a:p>
            <a:endParaRPr lang="en-US" b="0"/>
          </a:p>
          <a:p>
            <a:endParaRPr lang="en-US" b="0"/>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917553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300922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Choose one bullet point to display (the first bullet point is for in-person, the second is for virtual). </a:t>
            </a:r>
          </a:p>
          <a:p>
            <a:endParaRPr lang="en-US"/>
          </a:p>
          <a:p>
            <a:r>
              <a:rPr lang="en-US"/>
              <a:t>If in-person, greet participants as they come in the door and help them find a seat. </a:t>
            </a:r>
          </a:p>
          <a:p>
            <a:endParaRPr lang="en-US"/>
          </a:p>
          <a:p>
            <a:r>
              <a:rPr lang="en-US"/>
              <a:t>If virtual, give participants a heads up when you will be starting. For example, </a:t>
            </a:r>
            <a:r>
              <a:rPr lang="en-US" i="1"/>
              <a:t>“Hi everyone, we will be starting in about one minute.”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0221F-3728-44D3-A278-8B74EC70D4E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70840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Example language: </a:t>
            </a:r>
            <a:r>
              <a:rPr lang="en-US" i="1"/>
              <a:t>Welcome back, everyone! We're glad to see you for our third meeting.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b="1"/>
              <a:t>*Optional Sections</a:t>
            </a:r>
            <a:r>
              <a:rPr lang="en-US"/>
              <a:t>: Please note that the conversation starters and review of ground rules are optional for today's session. If you prefer to skip these, simply remove the first bullet points from this slide and proceed to the next relevant slide in the deck.</a:t>
            </a:r>
          </a:p>
          <a:p>
            <a:endParaRPr lang="en-US"/>
          </a:p>
          <a:p>
            <a:pPr>
              <a:buFont typeface="Arial" panose="020B0604020202020204" pitchFamily="34" charset="0"/>
              <a:buChar char="•"/>
            </a:pPr>
            <a:r>
              <a:rPr lang="en-US"/>
              <a:t>Example language if omitting: </a:t>
            </a:r>
            <a:r>
              <a:rPr lang="en-US" i="1"/>
              <a:t>We'll dive straight into discussing the key questions from our last session’s homework. We'll also outline and assign the homework for our next meeting, ensuring everyone is prepared and clear on the expectations.</a:t>
            </a:r>
          </a:p>
          <a:p>
            <a:endParaRPr lang="en-US"/>
          </a:p>
          <a:p>
            <a:pPr>
              <a:buFont typeface="Arial" panose="020B0604020202020204" pitchFamily="34" charset="0"/>
              <a:buChar char="•"/>
            </a:pPr>
            <a:r>
              <a:rPr lang="en-US"/>
              <a:t>Example language if not omitting:</a:t>
            </a:r>
          </a:p>
          <a:p>
            <a:pPr>
              <a:buFont typeface="Arial" panose="020B0604020202020204" pitchFamily="34" charset="0"/>
              <a:buChar char="•"/>
            </a:pPr>
            <a:endParaRPr lang="en-US"/>
          </a:p>
          <a:p>
            <a:pPr>
              <a:buFont typeface="Arial" panose="020B0604020202020204" pitchFamily="34" charset="0"/>
              <a:buChar char="•"/>
            </a:pPr>
            <a:r>
              <a:rPr lang="en-US"/>
              <a:t> </a:t>
            </a:r>
            <a:r>
              <a:rPr lang="en-US" b="1"/>
              <a:t>Conversation Starters</a:t>
            </a:r>
            <a:r>
              <a:rPr lang="en-US"/>
              <a:t>: </a:t>
            </a:r>
            <a:r>
              <a:rPr lang="en-US" i="1"/>
              <a:t>We’ll get started with a quick question to get us all engaged and sharing.</a:t>
            </a:r>
          </a:p>
          <a:p>
            <a:pPr>
              <a:buFont typeface="Arial" panose="020B0604020202020204" pitchFamily="34" charset="0"/>
              <a:buNone/>
            </a:pPr>
            <a:endParaRPr lang="en-US"/>
          </a:p>
          <a:p>
            <a:pPr>
              <a:buFont typeface="Arial" panose="020B0604020202020204" pitchFamily="34" charset="0"/>
              <a:buChar char="•"/>
            </a:pPr>
            <a:r>
              <a:rPr lang="en-US" b="1"/>
              <a:t>Review of Ground Rules</a:t>
            </a:r>
            <a:r>
              <a:rPr lang="en-US"/>
              <a:t>: </a:t>
            </a:r>
            <a:r>
              <a:rPr lang="en-US" i="1"/>
              <a:t>A brief reminder of our ground rules to ensure our discussions remain respectful and productive.</a:t>
            </a:r>
          </a:p>
          <a:p>
            <a:pPr>
              <a:buFont typeface="Arial" panose="020B0604020202020204" pitchFamily="34" charset="0"/>
              <a:buNone/>
            </a:pPr>
            <a:endParaRPr lang="en-US"/>
          </a:p>
          <a:p>
            <a:pPr>
              <a:buFont typeface="Arial" panose="020B0604020202020204" pitchFamily="34" charset="0"/>
              <a:buChar char="•"/>
            </a:pPr>
            <a:r>
              <a:rPr lang="en-US" b="1"/>
              <a:t>Today's Agenda</a:t>
            </a:r>
            <a:r>
              <a:rPr lang="en-US"/>
              <a:t>: </a:t>
            </a:r>
            <a:r>
              <a:rPr lang="en-US" i="1"/>
              <a:t>After our initial activities, we will discuss the workbook questions based on your experiences with the last set of homework followed by an explanation of the homework for our next meeting. Let’s get started!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0221F-3728-44D3-A278-8B74EC70D4E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042739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Example language: </a:t>
            </a:r>
            <a:r>
              <a:rPr lang="en-US" i="1"/>
              <a:t>"Let's open our session with a fun question that will give us all a chance to share something about ourselves. Review the list of questions provided on the slide. Select one question that resonates with you, or that you feel comfortable sharing. This activity is designed to ease us into the meeting and build a friendly, open atmosphere.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751332-787D-4DB4-8306-7FE713A494A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831800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b="1" u="sng"/>
              <a:t>Example language:</a:t>
            </a:r>
          </a:p>
          <a:p>
            <a:endParaRPr lang="en-US" i="1"/>
          </a:p>
          <a:p>
            <a:r>
              <a:rPr lang="en-US" i="1"/>
              <a:t>Before we dive into today’s discussion, let’s quickly review our ground rules to ensure our meeting runs smoothly and everyone feels comfortable sharing. (Restate rules). Does anyone want to add anything or suggest another rule? </a:t>
            </a:r>
          </a:p>
          <a:p>
            <a:pPr>
              <a:buFont typeface="Arial" panose="020B0604020202020204" pitchFamily="34" charset="0"/>
              <a:buNone/>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831283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Example language: </a:t>
            </a:r>
            <a:r>
              <a:rPr lang="en-US" i="1"/>
              <a:t>Before we begin, let’s take a moment to remind ourselves of three important principles: </a:t>
            </a:r>
          </a:p>
          <a:p>
            <a:endParaRPr lang="en-US"/>
          </a:p>
          <a:p>
            <a:pPr lvl="1"/>
            <a:r>
              <a:rPr lang="en-US" b="1"/>
              <a:t>Patience is essential: </a:t>
            </a:r>
            <a:r>
              <a:rPr lang="en-US"/>
              <a:t>Meaningful changes take time to manifest. Behaviors do not change overnight, which is why (move to next point)</a:t>
            </a:r>
          </a:p>
          <a:p>
            <a:pPr lvl="1"/>
            <a:endParaRPr lang="en-US"/>
          </a:p>
          <a:p>
            <a:pPr lvl="1"/>
            <a:r>
              <a:rPr lang="en-US" b="1"/>
              <a:t>Consistency is key: </a:t>
            </a:r>
            <a:r>
              <a:rPr lang="en-US"/>
              <a:t>Regularly applying the strategies ensures the best chance for success. </a:t>
            </a:r>
          </a:p>
          <a:p>
            <a:pPr lvl="1"/>
            <a:endParaRPr lang="en-US"/>
          </a:p>
          <a:p>
            <a:pPr lvl="1"/>
            <a:r>
              <a:rPr lang="en-US" b="1"/>
              <a:t>Explore alternatives</a:t>
            </a:r>
            <a:r>
              <a:rPr lang="en-US"/>
              <a:t>: If one approach isn’t working, try something else. We will discuss many strategies throughout the program, some may work better than others for you. </a:t>
            </a:r>
          </a:p>
          <a:p>
            <a:endParaRPr lang="en-US"/>
          </a:p>
          <a:p>
            <a:r>
              <a:rPr lang="en-US"/>
              <a:t>The best thing to do is keep trying!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751332-787D-4DB4-8306-7FE713A494A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593898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a:t>Welcome</a:t>
            </a:r>
            <a:r>
              <a:rPr lang="en-US"/>
              <a:t>: Introduce yourself and thank participants for choosing to be a part of the Grow Parenting Program. Explain that Meeting 1 will provide an overview of the program, who is in our group, and what is expected of parents who participate. We will discuss the materials you received and provide instructions on how to use them.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Encourage participants to ask questions as they arise or to jot them down and ask at the end of the meeting.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326627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Establishing and using structure, in the form of routines at home, can help reduce struggles and provide a safe environment for your child. </a:t>
            </a:r>
          </a:p>
          <a:p>
            <a:endParaRPr lang="en-US"/>
          </a:p>
          <a:p>
            <a:pPr marL="171450" indent="-171450">
              <a:buFont typeface="Arial" panose="020B0604020202020204" pitchFamily="34" charset="0"/>
              <a:buChar char="•"/>
            </a:pPr>
            <a:r>
              <a:rPr lang="en-US"/>
              <a:t>Do you have any routines in your family? </a:t>
            </a:r>
          </a:p>
          <a:p>
            <a:pPr marL="171450" indent="-171450">
              <a:buFont typeface="Arial" panose="020B0604020202020204" pitchFamily="34" charset="0"/>
              <a:buChar char="•"/>
            </a:pPr>
            <a:r>
              <a:rPr lang="en-US"/>
              <a:t>If so, what are they, and what do they look like? </a:t>
            </a:r>
          </a:p>
          <a:p>
            <a:pPr marL="0" indent="0">
              <a:buFont typeface="Arial" panose="020B0604020202020204" pitchFamily="34" charset="0"/>
              <a:buNone/>
            </a:pPr>
            <a:endParaRPr lang="en-US" i="1"/>
          </a:p>
          <a:p>
            <a:pPr marL="0" indent="0">
              <a:buFont typeface="Arial" panose="020B0604020202020204" pitchFamily="34" charset="0"/>
              <a:buNone/>
            </a:pPr>
            <a:r>
              <a:rPr lang="en-US" i="1"/>
              <a:t>Examples of routines may include bedtime routines, mealtime routines, or another structured time in  your family’s day. </a:t>
            </a:r>
          </a:p>
          <a:p>
            <a:pPr marL="0" indent="0">
              <a:buFont typeface="Arial" panose="020B0604020202020204" pitchFamily="34" charset="0"/>
              <a:buNone/>
            </a:pPr>
            <a:endParaRPr lang="en-US" i="1"/>
          </a:p>
          <a:p>
            <a:pPr marL="0" indent="0">
              <a:buFont typeface="Arial" panose="020B0604020202020204" pitchFamily="34" charset="0"/>
              <a:buNone/>
            </a:pPr>
            <a:r>
              <a:rPr lang="en-US" i="0"/>
              <a:t>You were asked to select a new routine to implement with your family and practice the routine over the course of the week. Let’s share about those experiences. </a:t>
            </a:r>
          </a:p>
          <a:p>
            <a:pPr marL="0" indent="0">
              <a:buFont typeface="Arial" panose="020B0604020202020204" pitchFamily="34" charset="0"/>
              <a:buNone/>
            </a:pPr>
            <a:endParaRPr lang="en-US" i="0"/>
          </a:p>
          <a:p>
            <a:pPr marL="171450" indent="-171450">
              <a:buFont typeface="Arial" panose="020B0604020202020204" pitchFamily="34" charset="0"/>
              <a:buChar char="•"/>
            </a:pPr>
            <a:r>
              <a:rPr lang="en-US" i="0"/>
              <a:t>What worked well with establishing the routine? </a:t>
            </a:r>
          </a:p>
          <a:p>
            <a:pPr marL="171450" indent="-171450">
              <a:buFont typeface="Arial" panose="020B0604020202020204" pitchFamily="34" charset="0"/>
              <a:buChar char="•"/>
            </a:pPr>
            <a:r>
              <a:rPr lang="en-US" i="0"/>
              <a:t>What challenges did you face? </a:t>
            </a:r>
          </a:p>
          <a:p>
            <a:pPr marL="171450" indent="-171450">
              <a:buFont typeface="Arial" panose="020B0604020202020204" pitchFamily="34" charset="0"/>
              <a:buChar char="•"/>
            </a:pPr>
            <a:r>
              <a:rPr lang="en-US" i="0"/>
              <a:t>Do you think this routine will become a common practice in your family?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0221F-3728-44D3-A278-8B74EC70D4E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654067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During Session 3, you watched a video about one parent who shared with another parent how she makes family chores fun. You were then asked to select a chore you would like to make more fun for your family and try it out during the week. Let’s share about this experience. </a:t>
            </a:r>
          </a:p>
          <a:p>
            <a:endParaRPr lang="en-US"/>
          </a:p>
          <a:p>
            <a:pPr marL="171450" indent="-171450">
              <a:buFont typeface="Arial" panose="020B0604020202020204" pitchFamily="34" charset="0"/>
              <a:buChar char="•"/>
            </a:pPr>
            <a:r>
              <a:rPr lang="en-US"/>
              <a:t>How did your child respond to your fun family chore? </a:t>
            </a:r>
          </a:p>
          <a:p>
            <a:pPr marL="171450" indent="-171450">
              <a:buFont typeface="Arial" panose="020B0604020202020204" pitchFamily="34" charset="0"/>
              <a:buChar char="•"/>
            </a:pPr>
            <a:r>
              <a:rPr lang="en-US"/>
              <a:t>Do you think you will continue with this new way of completing this chore?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0221F-3728-44D3-A278-8B74EC70D4E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289526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Research has identified many negative consequences of screen time, and these include attention problems, school difficulties, sleep and eating disorders, obesity, and an increased risk for a variety of unhealthy and risky behaviors. Parents can help decrease screen time by practicing the following strategies: </a:t>
            </a:r>
          </a:p>
          <a:p>
            <a:endParaRPr lang="en-US"/>
          </a:p>
          <a:p>
            <a:pPr marL="228600" indent="-228600">
              <a:buAutoNum type="arabicPeriod"/>
            </a:pPr>
            <a:r>
              <a:rPr lang="en-US"/>
              <a:t>Ensure your child has 1 hour of physical activity each day </a:t>
            </a:r>
          </a:p>
          <a:p>
            <a:pPr marL="228600" indent="-228600">
              <a:buAutoNum type="arabicPeriod"/>
            </a:pPr>
            <a:r>
              <a:rPr lang="en-US"/>
              <a:t>Limit recreational screen time to less than 2 hours per day </a:t>
            </a:r>
          </a:p>
          <a:p>
            <a:pPr marL="228600" indent="-228600">
              <a:buAutoNum type="arabicPeriod"/>
            </a:pPr>
            <a:r>
              <a:rPr lang="en-US"/>
              <a:t>Remove all screens from your child’s bedroom </a:t>
            </a:r>
          </a:p>
          <a:p>
            <a:pPr marL="228600" indent="-228600">
              <a:buAutoNum type="arabicPeriod"/>
            </a:pPr>
            <a:r>
              <a:rPr lang="en-US"/>
              <a:t>Encourage physical activity </a:t>
            </a:r>
          </a:p>
          <a:p>
            <a:pPr marL="228600" indent="-228600">
              <a:buAutoNum type="arabicPeriod"/>
            </a:pPr>
            <a:endParaRPr lang="en-US"/>
          </a:p>
          <a:p>
            <a:pPr marL="0" indent="0">
              <a:buNone/>
            </a:pPr>
            <a:r>
              <a:rPr lang="en-US"/>
              <a:t>You were asked to put a star next to each strategy that you practiced with your family and circle the strategy or strategies you want to incorporate into your family life. </a:t>
            </a:r>
          </a:p>
          <a:p>
            <a:pPr marL="0" indent="0">
              <a:buNone/>
            </a:pPr>
            <a:endParaRPr lang="en-US"/>
          </a:p>
          <a:p>
            <a:pPr marL="171450" indent="-171450">
              <a:buFont typeface="Arial" panose="020B0604020202020204" pitchFamily="34" charset="0"/>
              <a:buChar char="•"/>
            </a:pPr>
            <a:r>
              <a:rPr lang="en-US"/>
              <a:t>Raise your hand if you encourage physical activity with or for your child or if you ensure your child engages in 1 hour of physical activity each day. </a:t>
            </a:r>
          </a:p>
          <a:p>
            <a:pPr marL="171450" indent="-171450">
              <a:buFont typeface="Arial" panose="020B0604020202020204" pitchFamily="34" charset="0"/>
              <a:buChar char="•"/>
            </a:pPr>
            <a:r>
              <a:rPr lang="en-US"/>
              <a:t>Raise your hand if you limit screen time to less than 2 hours per day in your home. </a:t>
            </a:r>
          </a:p>
          <a:p>
            <a:pPr marL="171450" indent="-171450">
              <a:buFont typeface="Arial" panose="020B0604020202020204" pitchFamily="34" charset="0"/>
              <a:buChar char="•"/>
            </a:pPr>
            <a:r>
              <a:rPr lang="en-US"/>
              <a:t>How many of you also restrict screens in your child’s bedroom? </a:t>
            </a:r>
          </a:p>
          <a:p>
            <a:pPr marL="171450" indent="-171450">
              <a:buFont typeface="Arial" panose="020B0604020202020204" pitchFamily="34" charset="0"/>
              <a:buChar char="•"/>
            </a:pPr>
            <a:r>
              <a:rPr lang="en-US"/>
              <a:t>What activities did you brainstorm that can do with your child to replace screen time? </a:t>
            </a:r>
          </a:p>
          <a:p>
            <a:pPr marL="171450" indent="-171450">
              <a:buFont typeface="Arial" panose="020B0604020202020204" pitchFamily="34" charset="0"/>
              <a:buChar char="•"/>
            </a:pPr>
            <a:r>
              <a:rPr lang="en-US"/>
              <a:t>After participating in this session, what changes might you make to screen time usage in your home?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0221F-3728-44D3-A278-8B74EC70D4E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373305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were asked to list the aerobic, bone-strengthening, and muscle-strengthening activities you can or already participate in as a family. </a:t>
            </a:r>
          </a:p>
          <a:p>
            <a:endParaRPr lang="en-US"/>
          </a:p>
          <a:p>
            <a:pPr marL="171450" indent="-171450">
              <a:buFont typeface="Arial" panose="020B0604020202020204" pitchFamily="34" charset="0"/>
              <a:buChar char="•"/>
            </a:pPr>
            <a:r>
              <a:rPr lang="en-US"/>
              <a:t>What activities did you list? </a:t>
            </a:r>
          </a:p>
          <a:p>
            <a:pPr marL="171450" indent="-171450">
              <a:buFont typeface="Arial" panose="020B0604020202020204" pitchFamily="34" charset="0"/>
              <a:buChar char="•"/>
            </a:pPr>
            <a:r>
              <a:rPr lang="en-US"/>
              <a:t>What new activities would you like to participate in with your child? </a:t>
            </a:r>
          </a:p>
          <a:p>
            <a:pPr marL="171450" indent="-171450">
              <a:buFont typeface="Arial" panose="020B0604020202020204" pitchFamily="34" charset="0"/>
              <a:buChar char="•"/>
            </a:pPr>
            <a:r>
              <a:rPr lang="en-US"/>
              <a:t>Did anyone try out any of the new activities? </a:t>
            </a:r>
          </a:p>
          <a:p>
            <a:pPr marL="171450" indent="-171450">
              <a:buFont typeface="Arial" panose="020B0604020202020204" pitchFamily="34" charset="0"/>
              <a:buChar char="•"/>
            </a:pPr>
            <a:r>
              <a:rPr lang="en-US"/>
              <a:t>Does anyone want to share about this experience?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0221F-3728-44D3-A278-8B74EC70D4E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452025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were asked to brainstorm a few phrases your child typically says during mealtimes. </a:t>
            </a:r>
          </a:p>
          <a:p>
            <a:r>
              <a:rPr lang="en-US"/>
              <a:t>An example response to a common statement such as “I’m full” is “Great job paying attention to your belly. Let’s wrap that up and you can finish it later if you get hungry after our walk.” </a:t>
            </a:r>
          </a:p>
          <a:p>
            <a:endParaRPr lang="en-US"/>
          </a:p>
          <a:p>
            <a:pPr marL="171450" indent="-171450">
              <a:buFont typeface="Arial" panose="020B0604020202020204" pitchFamily="34" charset="0"/>
              <a:buChar char="•"/>
            </a:pPr>
            <a:r>
              <a:rPr lang="en-US"/>
              <a:t>What statements can you use with your child to encourage internal cues? </a:t>
            </a:r>
          </a:p>
          <a:p>
            <a:pPr marL="171450" indent="-171450">
              <a:buFont typeface="Arial" panose="020B0604020202020204" pitchFamily="34" charset="0"/>
              <a:buChar char="•"/>
            </a:pPr>
            <a:r>
              <a:rPr lang="en-US"/>
              <a:t>You were also asked to actively think about what you are saying to your child about his or her internal and external hunger cues during a family meal. Did anyone practice using statements that draw attention to internal cues? </a:t>
            </a:r>
          </a:p>
          <a:p>
            <a:pPr marL="171450" indent="-171450">
              <a:buFont typeface="Arial" panose="020B0604020202020204" pitchFamily="34" charset="0"/>
              <a:buChar char="•"/>
            </a:pPr>
            <a:r>
              <a:rPr lang="en-US"/>
              <a:t>Does anyone want to share about his or her experience?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0221F-3728-44D3-A278-8B74EC70D4E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129655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strategy that can promote healthy eating behaviors is to avoid restricting foods or using food as a reward. </a:t>
            </a:r>
          </a:p>
          <a:p>
            <a:endParaRPr lang="en-US"/>
          </a:p>
          <a:p>
            <a:pPr marL="171450" indent="-171450">
              <a:buFont typeface="Arial" panose="020B0604020202020204" pitchFamily="34" charset="0"/>
              <a:buChar char="•"/>
            </a:pPr>
            <a:r>
              <a:rPr lang="en-US"/>
              <a:t>What rewards did you list, which are not food-related, that would create positive reinforcement for your child?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0221F-3728-44D3-A278-8B74EC70D4E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977747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Homework Tasks</a:t>
            </a:r>
            <a:r>
              <a:rPr lang="en-US"/>
              <a:t>: Assign Sessions 5 &amp; 6, “Preventing Misbehavior &amp; Positively Managing Misbehavior ," as homework.</a:t>
            </a:r>
          </a:p>
          <a:p>
            <a:endParaRPr lang="en-US"/>
          </a:p>
          <a:p>
            <a:r>
              <a:rPr lang="en-US" b="1"/>
              <a:t>Step 2 Clarification</a:t>
            </a:r>
            <a:r>
              <a:rPr lang="en-US"/>
              <a:t>: Remind participants that this homework involves viewing online content and downloading necessary resources as part of Step 2. If time permits, show where to access these materials on the website. </a:t>
            </a:r>
          </a:p>
          <a:p>
            <a:endParaRPr lang="en-US"/>
          </a:p>
          <a:p>
            <a:r>
              <a:rPr lang="en-US" b="1"/>
              <a:t>Workbook Guidance</a:t>
            </a:r>
            <a:r>
              <a:rPr lang="en-US"/>
              <a:t>: Show the specific pages in the Grow Parent Workbook and Syllabus related to these topics.</a:t>
            </a:r>
          </a:p>
          <a:p>
            <a:endParaRPr lang="en-US"/>
          </a:p>
          <a:p>
            <a:r>
              <a:rPr lang="en-US" b="1"/>
              <a:t>Step 3 Clarification</a:t>
            </a:r>
            <a:r>
              <a:rPr lang="en-US"/>
              <a:t>: Assign workbook discussion questions. </a:t>
            </a:r>
          </a:p>
          <a:p>
            <a:endParaRPr lang="en-US"/>
          </a:p>
          <a:p>
            <a:r>
              <a:rPr lang="en-US" b="1"/>
              <a:t>Format explanation: </a:t>
            </a:r>
            <a:r>
              <a:rPr lang="en-US" b="0"/>
              <a:t>Explain the reason for 2 boxes per question (one for individual, one for group responses).</a:t>
            </a:r>
          </a:p>
          <a:p>
            <a:endParaRPr lang="en-US"/>
          </a:p>
          <a:p>
            <a:r>
              <a:rPr lang="en-US" b="1"/>
              <a:t>Encourage reflection and engagement: </a:t>
            </a:r>
            <a:r>
              <a:rPr lang="en-US"/>
              <a:t>The more participants, think, reflect, and share the more meaningful the content becomes to each family. </a:t>
            </a:r>
          </a:p>
          <a:p>
            <a:endParaRPr lang="en-US"/>
          </a:p>
          <a:p>
            <a:r>
              <a:rPr lang="en-US" sz="3200" b="1"/>
              <a:t>Pro tip: </a:t>
            </a:r>
            <a:r>
              <a:rPr lang="en-US" sz="3200" b="0"/>
              <a:t>Complete</a:t>
            </a:r>
            <a:r>
              <a:rPr lang="en-US"/>
              <a:t> the workbook while viewing online modules.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340971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Closing: </a:t>
            </a:r>
            <a:r>
              <a:rPr lang="en-US"/>
              <a:t>Thank participants for their time and engagement.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a:defRPr/>
            </a:pPr>
            <a:r>
              <a:rPr lang="en-US" b="1"/>
              <a:t>Questions: </a:t>
            </a:r>
            <a:r>
              <a:rPr lang="en-US"/>
              <a:t>Ask if there are any questions. (If someone needs personal assistance, ask him or her to speak with you individually after the group is dismissed).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Meeting 2: </a:t>
            </a:r>
            <a:r>
              <a:rPr lang="en-US" b="0"/>
              <a:t>Remind participants of the date/time/location of the next meeting.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r>
              <a:rPr lang="en-US" b="1"/>
              <a:t>Homework: </a:t>
            </a:r>
            <a:r>
              <a:rPr lang="en-US" b="0"/>
              <a:t>Remind participants to complete the homework.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r>
              <a:rPr lang="en-US" b="1"/>
              <a:t>Adjourn: </a:t>
            </a:r>
            <a:r>
              <a:rPr lang="en-US" b="0"/>
              <a:t>Say goodbye to participants. </a:t>
            </a:r>
          </a:p>
          <a:p>
            <a:endParaRPr lang="en-US" b="0"/>
          </a:p>
          <a:p>
            <a:endParaRPr lang="en-US" b="0"/>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917553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300922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in-person, greet participants as they come in the door and help them find a seat. </a:t>
            </a:r>
          </a:p>
          <a:p>
            <a:endParaRPr lang="en-US"/>
          </a:p>
          <a:p>
            <a:r>
              <a:rPr lang="en-US"/>
              <a:t>If virtual, give participants a heads up when you will be starting. For example, </a:t>
            </a:r>
            <a:r>
              <a:rPr lang="en-US" i="1"/>
              <a:t>“Hi everyone, we will be starting in about one minute.” </a:t>
            </a:r>
          </a:p>
          <a:p>
            <a:endParaRPr lang="en-US"/>
          </a:p>
          <a:p>
            <a:pPr marL="457200" marR="0" lvl="1" indent="0" algn="l" defTabSz="914400" rtl="0" eaLnBrk="1" fontAlgn="auto" latinLnBrk="0" hangingPunct="1">
              <a:lnSpc>
                <a:spcPct val="100000"/>
              </a:lnSpc>
              <a:spcBef>
                <a:spcPts val="0"/>
              </a:spcBef>
              <a:spcAft>
                <a:spcPts val="0"/>
              </a:spcAft>
              <a:buClrTx/>
              <a:buSzTx/>
              <a:buFontTx/>
              <a:buNone/>
              <a:tabLst/>
              <a:defRPr/>
            </a:pPr>
            <a:r>
              <a:rPr lang="en-US"/>
              <a:t>Replace text on screen with : </a:t>
            </a:r>
            <a:r>
              <a:rPr lang="en-US" sz="1200" b="1"/>
              <a:t>If possible, please turn on your camera and enter your preferred name. We will begin soon.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E905-6F35-406B-9DFB-404EB0CBA95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258233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Take time to discuss the following topics with your participants: </a:t>
            </a:r>
          </a:p>
          <a:p>
            <a:endParaRPr lang="en-US"/>
          </a:p>
          <a:p>
            <a:r>
              <a:rPr lang="en-US"/>
              <a:t>Grow is an online parenting program for parents and caregivers of children who are ages 5 to 10 years old. </a:t>
            </a:r>
          </a:p>
          <a:p>
            <a:endParaRPr lang="en-US"/>
          </a:p>
          <a:p>
            <a:r>
              <a:rPr lang="en-US"/>
              <a:t>Grow helps parents learn positive parenting techniques, stress management strategies, and health-promotion skills that can be used to help children be happy and healthy. </a:t>
            </a:r>
          </a:p>
          <a:p>
            <a:endParaRPr lang="en-US"/>
          </a:p>
          <a:p>
            <a:r>
              <a:rPr lang="en-US"/>
              <a:t>Grow is divided into 8 sessions, and each one covers a different topic. By the end of the program, parents and caregivers will be able to do the following: </a:t>
            </a:r>
          </a:p>
          <a:p>
            <a:pPr marL="171450" indent="-171450">
              <a:buFont typeface="Arial" panose="020B0604020202020204" pitchFamily="34" charset="0"/>
              <a:buChar char="•"/>
            </a:pPr>
            <a:r>
              <a:rPr lang="en-US"/>
              <a:t>appropriately praise and encourage their child; </a:t>
            </a:r>
          </a:p>
          <a:p>
            <a:pPr marL="171450" indent="-171450">
              <a:buFont typeface="Arial" panose="020B0604020202020204" pitchFamily="34" charset="0"/>
              <a:buChar char="•"/>
            </a:pPr>
            <a:r>
              <a:rPr lang="en-US"/>
              <a:t>understand how to help their child manage emotions; </a:t>
            </a:r>
          </a:p>
          <a:p>
            <a:pPr marL="171450" indent="-171450">
              <a:buFont typeface="Arial" panose="020B0604020202020204" pitchFamily="34" charset="0"/>
              <a:buChar char="•"/>
            </a:pPr>
            <a:r>
              <a:rPr lang="en-US"/>
              <a:t>set healthy routines and schedules in their home; </a:t>
            </a:r>
          </a:p>
          <a:p>
            <a:pPr marL="171450" indent="-171450">
              <a:buFont typeface="Arial" panose="020B0604020202020204" pitchFamily="34" charset="0"/>
              <a:buChar char="•"/>
            </a:pPr>
            <a:r>
              <a:rPr lang="en-US"/>
              <a:t>manage stress and reactions due to anger; </a:t>
            </a:r>
          </a:p>
          <a:p>
            <a:pPr marL="171450" indent="-171450">
              <a:buFont typeface="Arial" panose="020B0604020202020204" pitchFamily="34" charset="0"/>
              <a:buChar char="•"/>
            </a:pPr>
            <a:r>
              <a:rPr lang="en-US"/>
              <a:t>and promote physical health for themselves and their child. </a:t>
            </a:r>
          </a:p>
          <a:p>
            <a:pPr marL="0" indent="0">
              <a:buFont typeface="Arial" panose="020B0604020202020204" pitchFamily="34" charset="0"/>
              <a:buNone/>
            </a:pPr>
            <a:endParaRPr lang="en-US"/>
          </a:p>
          <a:p>
            <a:pPr marL="0" indent="0">
              <a:buFont typeface="Arial" panose="020B0604020202020204" pitchFamily="34" charset="0"/>
              <a:buNone/>
            </a:pPr>
            <a:r>
              <a:rPr lang="en-US"/>
              <a:t>After participants complete each online session independently, your group will meet and discuss some questions related to the content.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330722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Example language: </a:t>
            </a:r>
            <a:r>
              <a:rPr lang="en-US" i="1"/>
              <a:t>Welcome back, everyone! We're glad to see you for our fourth meeting.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b="1"/>
              <a:t>*Optional Sections</a:t>
            </a:r>
            <a:r>
              <a:rPr lang="en-US"/>
              <a:t>: Please note that the conversation starters and review of ground rules are optional for today's session. If you prefer to skip these, simply remove the first bullet points from this slide and proceed to the next relevant slide in the deck.</a:t>
            </a:r>
          </a:p>
          <a:p>
            <a:endParaRPr lang="en-US"/>
          </a:p>
          <a:p>
            <a:pPr>
              <a:buFont typeface="Arial" panose="020B0604020202020204" pitchFamily="34" charset="0"/>
              <a:buChar char="•"/>
            </a:pPr>
            <a:r>
              <a:rPr lang="en-US"/>
              <a:t>Example language if omitting: </a:t>
            </a:r>
            <a:r>
              <a:rPr lang="en-US" i="1"/>
              <a:t>We'll dive straight into discussing the key questions from our last session’s homework. We'll also outline and assign the homework for our next meeting, ensuring everyone is prepared and clear on the expectations.</a:t>
            </a:r>
          </a:p>
          <a:p>
            <a:endParaRPr lang="en-US"/>
          </a:p>
          <a:p>
            <a:pPr>
              <a:buFont typeface="Arial" panose="020B0604020202020204" pitchFamily="34" charset="0"/>
              <a:buChar char="•"/>
            </a:pPr>
            <a:r>
              <a:rPr lang="en-US"/>
              <a:t>Example language if not omitting:</a:t>
            </a:r>
          </a:p>
          <a:p>
            <a:pPr>
              <a:buFont typeface="Arial" panose="020B0604020202020204" pitchFamily="34" charset="0"/>
              <a:buChar char="•"/>
            </a:pPr>
            <a:endParaRPr lang="en-US"/>
          </a:p>
          <a:p>
            <a:pPr>
              <a:buFont typeface="Arial" panose="020B0604020202020204" pitchFamily="34" charset="0"/>
              <a:buChar char="•"/>
            </a:pPr>
            <a:r>
              <a:rPr lang="en-US"/>
              <a:t> </a:t>
            </a:r>
            <a:r>
              <a:rPr lang="en-US" b="1"/>
              <a:t>Conversation Starters</a:t>
            </a:r>
            <a:r>
              <a:rPr lang="en-US"/>
              <a:t>: </a:t>
            </a:r>
            <a:r>
              <a:rPr lang="en-US" i="1"/>
              <a:t>We’ll get started with a quick question to get us all engaged and sharing.</a:t>
            </a:r>
          </a:p>
          <a:p>
            <a:pPr>
              <a:buFont typeface="Arial" panose="020B0604020202020204" pitchFamily="34" charset="0"/>
              <a:buNone/>
            </a:pPr>
            <a:endParaRPr lang="en-US"/>
          </a:p>
          <a:p>
            <a:pPr>
              <a:buFont typeface="Arial" panose="020B0604020202020204" pitchFamily="34" charset="0"/>
              <a:buChar char="•"/>
            </a:pPr>
            <a:r>
              <a:rPr lang="en-US" b="1"/>
              <a:t>Review of Ground Rules</a:t>
            </a:r>
            <a:r>
              <a:rPr lang="en-US"/>
              <a:t>: </a:t>
            </a:r>
            <a:r>
              <a:rPr lang="en-US" i="1"/>
              <a:t>A brief reminder of our ground rules to ensure our discussions remain respectful and productive.</a:t>
            </a:r>
          </a:p>
          <a:p>
            <a:pPr>
              <a:buFont typeface="Arial" panose="020B0604020202020204" pitchFamily="34" charset="0"/>
              <a:buNone/>
            </a:pPr>
            <a:endParaRPr lang="en-US"/>
          </a:p>
          <a:p>
            <a:pPr>
              <a:buFont typeface="Arial" panose="020B0604020202020204" pitchFamily="34" charset="0"/>
              <a:buChar char="•"/>
            </a:pPr>
            <a:r>
              <a:rPr lang="en-US" b="1"/>
              <a:t>Discussion and Homework</a:t>
            </a:r>
            <a:r>
              <a:rPr lang="en-US"/>
              <a:t>: </a:t>
            </a:r>
            <a:r>
              <a:rPr lang="en-US" i="1"/>
              <a:t>After our initial activities, we will discuss the workbook questions based on your experiences with the last set of homework followed by an explanation of the homework for our next meeting. Let’s get started!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E905-6F35-406B-9DFB-404EB0CBA95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204363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Example language: </a:t>
            </a:r>
            <a:r>
              <a:rPr lang="en-US" i="1"/>
              <a:t>"Let's open our session with a fun question that will give us all a chance to share something about ourselves. Review the list of questions provided on the slide. Select one question that resonates with you, or that you feel comfortable sharing. This activity is designed to ease us into the meeting and build a friendly, open atmosphere.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751332-787D-4DB4-8306-7FE713A494A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831800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u="sng"/>
              <a:t>Example language:</a:t>
            </a:r>
          </a:p>
          <a:p>
            <a:endParaRPr lang="en-US"/>
          </a:p>
          <a:p>
            <a:r>
              <a:rPr lang="en-US" i="1"/>
              <a:t>Before we dive into today’s discussion, let’s quickly review our ground rules to ensure our meeting runs smoothly and everyone feels comfortable sharing. (Restate rules). Does anyone want to add anything or suggest another rule? </a:t>
            </a:r>
          </a:p>
          <a:p>
            <a:pPr>
              <a:buFont typeface="Arial" panose="020B0604020202020204" pitchFamily="34" charset="0"/>
              <a:buNone/>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831283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Example language: </a:t>
            </a:r>
            <a:r>
              <a:rPr lang="en-US" i="1"/>
              <a:t>Before we begin, let’s take a moment to remind ourselves of three important principles: </a:t>
            </a:r>
          </a:p>
          <a:p>
            <a:endParaRPr lang="en-US"/>
          </a:p>
          <a:p>
            <a:pPr lvl="1"/>
            <a:r>
              <a:rPr lang="en-US" b="1"/>
              <a:t>Patience is essential: </a:t>
            </a:r>
            <a:r>
              <a:rPr lang="en-US"/>
              <a:t>Meaningful changes take time to manifest. Behaviors do not change overnight, which is why (move to next point)</a:t>
            </a:r>
          </a:p>
          <a:p>
            <a:pPr lvl="1"/>
            <a:endParaRPr lang="en-US"/>
          </a:p>
          <a:p>
            <a:pPr lvl="1"/>
            <a:r>
              <a:rPr lang="en-US" b="1"/>
              <a:t>Consistency is key: </a:t>
            </a:r>
            <a:r>
              <a:rPr lang="en-US"/>
              <a:t>Regularly applying the strategies ensures the best chance for success. </a:t>
            </a:r>
          </a:p>
          <a:p>
            <a:pPr lvl="1"/>
            <a:endParaRPr lang="en-US"/>
          </a:p>
          <a:p>
            <a:pPr lvl="1"/>
            <a:r>
              <a:rPr lang="en-US" b="1"/>
              <a:t>Explore alternatives</a:t>
            </a:r>
            <a:r>
              <a:rPr lang="en-US"/>
              <a:t>: If one approach isn’t working, try something else. We will discuss many strategies throughout the program, some may work better than others for you. </a:t>
            </a:r>
          </a:p>
          <a:p>
            <a:endParaRPr lang="en-US"/>
          </a:p>
          <a:p>
            <a:r>
              <a:rPr lang="en-US"/>
              <a:t>The best thing to do is keep trying!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751332-787D-4DB4-8306-7FE713A494A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593898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first step in understanding and using effective discipline is defining the behaviors you desire. The components of effective discipline follow: </a:t>
            </a:r>
          </a:p>
          <a:p>
            <a:endParaRPr lang="en-US"/>
          </a:p>
          <a:p>
            <a:r>
              <a:rPr lang="en-US"/>
              <a:t>• Be proactive rather than reactive </a:t>
            </a:r>
          </a:p>
          <a:p>
            <a:r>
              <a:rPr lang="en-US"/>
              <a:t>• Recognize needs, temperament, and strengths </a:t>
            </a:r>
          </a:p>
          <a:p>
            <a:r>
              <a:rPr lang="en-US"/>
              <a:t>• Communicate clearly, concisely, and positively</a:t>
            </a:r>
          </a:p>
          <a:p>
            <a:r>
              <a:rPr lang="en-US"/>
              <a:t> • Give with respect, empathy, and support </a:t>
            </a:r>
          </a:p>
          <a:p>
            <a:r>
              <a:rPr lang="en-US"/>
              <a:t>• Teach the reason for the rule</a:t>
            </a:r>
          </a:p>
          <a:p>
            <a:endParaRPr lang="en-US"/>
          </a:p>
          <a:p>
            <a:r>
              <a:rPr lang="en-US"/>
              <a:t>Think about the rules you have in your home. </a:t>
            </a:r>
          </a:p>
          <a:p>
            <a:endParaRPr lang="en-US"/>
          </a:p>
          <a:p>
            <a:pPr marL="171450" indent="-171450">
              <a:buFont typeface="Arial" panose="020B0604020202020204" pitchFamily="34" charset="0"/>
              <a:buChar char="•"/>
            </a:pPr>
            <a:r>
              <a:rPr lang="en-US"/>
              <a:t>Are there any rules that may need to be improved? </a:t>
            </a:r>
          </a:p>
          <a:p>
            <a:pPr marL="0" indent="0">
              <a:buFont typeface="Arial" panose="020B0604020202020204" pitchFamily="34" charset="0"/>
              <a:buNone/>
            </a:pPr>
            <a:endParaRPr lang="en-US"/>
          </a:p>
          <a:p>
            <a:pPr marL="0" indent="0">
              <a:buFont typeface="Arial" panose="020B0604020202020204" pitchFamily="34" charset="0"/>
              <a:buNone/>
            </a:pPr>
            <a:r>
              <a:rPr lang="en-US"/>
              <a:t>Restate the rule that needs to be improved using the components of effective discipline. For example, if a rule in your home is that children help around the house, you can rephrase the rule to describe the specific child-appropriate chores you expect your child to complete and when you expect the chores to be completed.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E905-6F35-406B-9DFB-404EB0CBA95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8456040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Sometimes, you can prevent the need for discipline by simply planning ahead. Think about a scenario or actual event you have coming up. </a:t>
            </a:r>
          </a:p>
          <a:p>
            <a:endParaRPr lang="en-US"/>
          </a:p>
          <a:p>
            <a:pPr marL="171450" indent="-171450">
              <a:buFont typeface="Arial" panose="020B0604020202020204" pitchFamily="34" charset="0"/>
              <a:buChar char="•"/>
            </a:pPr>
            <a:r>
              <a:rPr lang="en-US"/>
              <a:t>What actions or activities could you plan ahead and initiate to prevent misbehavior? </a:t>
            </a:r>
          </a:p>
          <a:p>
            <a:pPr marL="171450" indent="-171450">
              <a:buFont typeface="Arial" panose="020B0604020202020204" pitchFamily="34" charset="0"/>
              <a:buChar char="•"/>
            </a:pPr>
            <a:endParaRPr lang="en-US"/>
          </a:p>
          <a:p>
            <a:r>
              <a:rPr lang="en-US" b="1"/>
              <a:t>Examples:</a:t>
            </a:r>
            <a:endParaRPr lang="en-US"/>
          </a:p>
          <a:p>
            <a:pPr marL="171450" indent="-171450">
              <a:buFont typeface="Arial"/>
              <a:buChar char="•"/>
            </a:pPr>
            <a:r>
              <a:rPr lang="en-US" b="1"/>
              <a:t>Scenario:</a:t>
            </a:r>
            <a:r>
              <a:rPr lang="en-US"/>
              <a:t> A trip to the grocery store.</a:t>
            </a:r>
          </a:p>
          <a:p>
            <a:pPr marL="171450" indent="-171450">
              <a:buFont typeface="Arial"/>
              <a:buChar char="•"/>
            </a:pPr>
            <a:r>
              <a:rPr lang="en-US" b="1"/>
              <a:t>Plan:</a:t>
            </a:r>
            <a:r>
              <a:rPr lang="en-US"/>
              <a:t> Before going, explain the rules (e.g., staying close to the cart), involve your child by giving him or her a small task (like picking an item), and bring a healthy snack to avoid hunger-related meltdowns.</a:t>
            </a:r>
          </a:p>
          <a:p>
            <a:pPr marL="171450" indent="-171450">
              <a:buFont typeface="Arial"/>
              <a:buChar char="•"/>
            </a:pPr>
            <a:endParaRPr lang="en-US" b="1"/>
          </a:p>
          <a:p>
            <a:pPr marL="171450" indent="-171450">
              <a:buFont typeface="Arial"/>
              <a:buChar char="•"/>
            </a:pPr>
            <a:r>
              <a:rPr lang="en-US" b="1"/>
              <a:t>Scenario:</a:t>
            </a:r>
            <a:r>
              <a:rPr lang="en-US"/>
              <a:t> Leaving the park.</a:t>
            </a:r>
          </a:p>
          <a:p>
            <a:pPr marL="171450" indent="-171450">
              <a:buFont typeface="Arial"/>
              <a:buChar char="•"/>
            </a:pPr>
            <a:r>
              <a:rPr lang="en-US" b="1"/>
              <a:t>Plan:</a:t>
            </a:r>
            <a:r>
              <a:rPr lang="en-US"/>
              <a:t> Give a 5-minute warning before it’s time to leave. Offer a choice (e.g., “Do you want to go down the slide one more time or swing one last time?”). Praise cooperation and discuss something fun planned for later to ease the transition.</a:t>
            </a: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E905-6F35-406B-9DFB-404EB0CBA95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669699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During Session 5, you were introduced to a discipline plan. You were also asked to write three words that you would like your child to use to describe you. Think about a recent situation in which you had to discipline your child. </a:t>
            </a:r>
          </a:p>
          <a:p>
            <a:endParaRPr lang="en-US"/>
          </a:p>
          <a:p>
            <a:pPr marL="171450" indent="-171450">
              <a:buFont typeface="Arial" panose="020B0604020202020204" pitchFamily="34" charset="0"/>
              <a:buChar char="•"/>
            </a:pPr>
            <a:r>
              <a:rPr lang="en-US"/>
              <a:t>Based on your behavior and actions, do you think your child would use those same words to describe you? </a:t>
            </a:r>
          </a:p>
          <a:p>
            <a:pPr marL="171450" indent="-171450">
              <a:buFont typeface="Arial" panose="020B0604020202020204" pitchFamily="34" charset="0"/>
              <a:buChar char="•"/>
            </a:pPr>
            <a:r>
              <a:rPr lang="en-US"/>
              <a:t>If not, what could you have done differently?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E905-6F35-406B-9DFB-404EB0CBA95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9608399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were presented with some common childhood situations and were asked to think about what you would do in each situation. </a:t>
            </a:r>
          </a:p>
          <a:p>
            <a:endParaRPr lang="en-US"/>
          </a:p>
          <a:p>
            <a:pPr marL="171450" indent="-171450">
              <a:buFont typeface="Arial" panose="020B0604020202020204" pitchFamily="34" charset="0"/>
              <a:buChar char="•"/>
            </a:pPr>
            <a:r>
              <a:rPr lang="en-US"/>
              <a:t>Can you think of a natural or logical consequence for each scenario, or would you use planned ignoring? </a:t>
            </a:r>
          </a:p>
          <a:p>
            <a:pPr marL="628650" lvl="1" indent="-171450">
              <a:buFont typeface="Arial" panose="020B0604020202020204" pitchFamily="34" charset="0"/>
              <a:buChar char="•"/>
            </a:pPr>
            <a:r>
              <a:rPr lang="en-US"/>
              <a:t>A 9-year-old child leaves her diary on the couch, which she has been told repeatedly not to do, and it gets damaged by the family dog. Now there is a mess, the dog is sick, and the diary is unusable. </a:t>
            </a:r>
          </a:p>
          <a:p>
            <a:pPr marL="628650" lvl="1" indent="-171450">
              <a:buFont typeface="Arial" panose="020B0604020202020204" pitchFamily="34" charset="0"/>
              <a:buChar char="•"/>
            </a:pPr>
            <a:r>
              <a:rPr lang="en-US"/>
              <a:t>A 7-year-old child knows he is expected to put his dirty cup and plate in the sink after breakfast, but he forgot…again. </a:t>
            </a:r>
          </a:p>
          <a:p>
            <a:pPr marL="628650" lvl="1" indent="-171450">
              <a:buFont typeface="Arial" panose="020B0604020202020204" pitchFamily="34" charset="0"/>
              <a:buChar char="•"/>
            </a:pPr>
            <a:r>
              <a:rPr lang="en-US"/>
              <a:t>Eight-year-old twins are allowed to walk on the sidewalk on their street without supervision. When their mom checks on them, she finds them both in the street instead of on the sidewalk. </a:t>
            </a:r>
          </a:p>
          <a:p>
            <a:pPr marL="628650" lvl="1" indent="-171450">
              <a:buFont typeface="Arial" panose="020B0604020202020204" pitchFamily="34" charset="0"/>
              <a:buChar char="•"/>
            </a:pPr>
            <a:r>
              <a:rPr lang="en-US"/>
              <a:t>A 6-year-old child is whining and begging for a candy bar in the check out at the grocery store. The parent just gave him two healthy snacks in the car and told him, before going in the store, they were not going to get anything that was not on the list. </a:t>
            </a:r>
          </a:p>
          <a:p>
            <a:pPr marL="457200" lvl="1" indent="0">
              <a:buFont typeface="Arial" panose="020B0604020202020204" pitchFamily="34" charset="0"/>
              <a:buNone/>
            </a:pPr>
            <a:endParaRPr lang="en-US"/>
          </a:p>
          <a:p>
            <a:pPr marL="0" lvl="0" indent="0">
              <a:buFont typeface="Arial" panose="020B0604020202020204" pitchFamily="34" charset="0"/>
              <a:buNone/>
            </a:pPr>
            <a:r>
              <a:rPr lang="en-US"/>
              <a:t>You were asked to think about a situation that you and your child continuously struggle with, or a situation that you might have struggled with more in the past few days than usual. </a:t>
            </a:r>
          </a:p>
          <a:p>
            <a:pPr marL="171450" lvl="0" indent="-171450">
              <a:buFont typeface="Arial" panose="020B0604020202020204" pitchFamily="34" charset="0"/>
              <a:buChar char="•"/>
            </a:pPr>
            <a:r>
              <a:rPr lang="en-US"/>
              <a:t>What consequences could you use in that situation? </a:t>
            </a:r>
          </a:p>
          <a:p>
            <a:pPr marL="171450" lvl="0" indent="-171450">
              <a:buFont typeface="Arial" panose="020B0604020202020204" pitchFamily="34" charset="0"/>
              <a:buChar char="•"/>
            </a:pPr>
            <a:r>
              <a:rPr lang="en-US"/>
              <a:t>Did any of you get the opportunity to try out these consequences? </a:t>
            </a:r>
          </a:p>
          <a:p>
            <a:pPr marL="171450" indent="-171450">
              <a:buFont typeface="Arial" panose="020B0604020202020204" pitchFamily="34" charset="0"/>
              <a:buChar char="•"/>
            </a:pPr>
            <a:r>
              <a:rPr lang="en-US"/>
              <a:t>Does anyone want to share about his or her experience?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E905-6F35-406B-9DFB-404EB0CBA95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573488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Homework Tasks</a:t>
            </a:r>
            <a:r>
              <a:rPr lang="en-US"/>
              <a:t>: Assign Sessions 7 &amp; 8, “Listening: A Stress-Reduction Strategy &amp; Say What? Effective Communication &amp; Healthy Thoughts," as homework.</a:t>
            </a:r>
          </a:p>
          <a:p>
            <a:endParaRPr lang="en-US"/>
          </a:p>
          <a:p>
            <a:r>
              <a:rPr lang="en-US" b="1"/>
              <a:t>Step 2 Clarification</a:t>
            </a:r>
            <a:r>
              <a:rPr lang="en-US"/>
              <a:t>: Remind participants that this homework involves viewing online content and downloading necessary resources as part of Step 2. If time permits, show where to access these materials on the website. </a:t>
            </a:r>
          </a:p>
          <a:p>
            <a:endParaRPr lang="en-US"/>
          </a:p>
          <a:p>
            <a:r>
              <a:rPr lang="en-US" b="1"/>
              <a:t>Workbook Guidance</a:t>
            </a:r>
            <a:r>
              <a:rPr lang="en-US"/>
              <a:t>: Show the specific pages in the Grow Parent Workbook and Syllabus related to these topics.</a:t>
            </a:r>
          </a:p>
          <a:p>
            <a:endParaRPr lang="en-US"/>
          </a:p>
          <a:p>
            <a:r>
              <a:rPr lang="en-US" b="1"/>
              <a:t>Step 3 Clarification</a:t>
            </a:r>
            <a:r>
              <a:rPr lang="en-US"/>
              <a:t>: Assign workbook discussion questions. </a:t>
            </a:r>
          </a:p>
          <a:p>
            <a:endParaRPr lang="en-US"/>
          </a:p>
          <a:p>
            <a:r>
              <a:rPr lang="en-US" b="1"/>
              <a:t>Format explanation: </a:t>
            </a:r>
            <a:r>
              <a:rPr lang="en-US" b="0"/>
              <a:t>Explain the reason for 2 boxes per question (one for individual, one for group responses).</a:t>
            </a:r>
          </a:p>
          <a:p>
            <a:endParaRPr lang="en-US"/>
          </a:p>
          <a:p>
            <a:r>
              <a:rPr lang="en-US" b="1"/>
              <a:t>Encourage reflection and engagement: </a:t>
            </a:r>
            <a:r>
              <a:rPr lang="en-US"/>
              <a:t>The more participants, think, reflect, and share the more meaningful the content becomes to each family. </a:t>
            </a:r>
          </a:p>
          <a:p>
            <a:endParaRPr lang="en-US"/>
          </a:p>
          <a:p>
            <a:r>
              <a:rPr lang="en-US" sz="3200" b="1"/>
              <a:t>Pro tip: </a:t>
            </a:r>
            <a:r>
              <a:rPr lang="en-US" sz="3200" b="0"/>
              <a:t>Complete</a:t>
            </a:r>
            <a:r>
              <a:rPr lang="en-US"/>
              <a:t> the workbook while viewing online modules.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3409719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Closing: </a:t>
            </a:r>
            <a:r>
              <a:rPr lang="en-US"/>
              <a:t>Thank participants for their time and engagement.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a:defRPr/>
            </a:pPr>
            <a:r>
              <a:rPr lang="en-US" b="1"/>
              <a:t>Questions: </a:t>
            </a:r>
            <a:r>
              <a:rPr lang="en-US"/>
              <a:t>Ask if there are any questions. (If someone needs personal assistance, ask him or her to speak with you individually after the group is dismissed).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Meeting 2: </a:t>
            </a:r>
            <a:r>
              <a:rPr lang="en-US" b="0"/>
              <a:t>Remind participants of the date/time/location of the next meeting.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r>
              <a:rPr lang="en-US" b="1"/>
              <a:t>Homework: </a:t>
            </a:r>
            <a:r>
              <a:rPr lang="en-US" b="0"/>
              <a:t>Remind participants to complete the homework.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r>
              <a:rPr lang="en-US" b="1"/>
              <a:t>Adjourn: </a:t>
            </a:r>
            <a:r>
              <a:rPr lang="en-US" b="0"/>
              <a:t>Say goodbye to participants. </a:t>
            </a:r>
          </a:p>
          <a:p>
            <a:endParaRPr lang="en-US" b="0"/>
          </a:p>
          <a:p>
            <a:endParaRPr lang="en-US" b="0"/>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917553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b="1"/>
              <a:t>Personal Introduction</a:t>
            </a:r>
            <a:r>
              <a:rPr lang="en-US"/>
              <a:t>: Start with a brief introduction of yourself, highlighting your expertise in child development and any personal affiliations (e.g., community, organization, military) that connect you to the audience.</a:t>
            </a:r>
          </a:p>
          <a:p>
            <a:pPr>
              <a:buFont typeface="Arial" panose="020B0604020202020204" pitchFamily="34" charset="0"/>
              <a:buChar char="•"/>
            </a:pPr>
            <a:endParaRPr lang="en-US" b="1"/>
          </a:p>
          <a:p>
            <a:pPr>
              <a:buFont typeface="Arial" panose="020B0604020202020204" pitchFamily="34" charset="0"/>
              <a:buChar char="•"/>
            </a:pPr>
            <a:r>
              <a:rPr lang="en-US" b="1"/>
              <a:t>Combining Introductions</a:t>
            </a:r>
            <a:r>
              <a:rPr lang="en-US"/>
              <a:t>: Merge the participants' introductions with an icebreaker activity to create a more engaging and efficient session.</a:t>
            </a:r>
          </a:p>
          <a:p>
            <a:pPr>
              <a:buFont typeface="Arial" panose="020B0604020202020204" pitchFamily="34" charset="0"/>
              <a:buChar char="•"/>
            </a:pPr>
            <a:endParaRPr lang="en-US" b="1"/>
          </a:p>
          <a:p>
            <a:pPr>
              <a:buFont typeface="Arial" panose="020B0604020202020204" pitchFamily="34" charset="0"/>
              <a:buChar char="•"/>
            </a:pPr>
            <a:r>
              <a:rPr lang="en-US" b="1"/>
              <a:t>Icebreaker Questions</a:t>
            </a:r>
            <a:r>
              <a:rPr lang="en-US"/>
              <a:t>: Ask each participant to share his or her name, his or her partner’s name, his or her child’s name, and the child's age. Additional questions to choose:</a:t>
            </a:r>
          </a:p>
          <a:p>
            <a:pPr>
              <a:buFont typeface="Arial" panose="020B0604020202020204" pitchFamily="34" charset="0"/>
              <a:buChar char="•"/>
            </a:pPr>
            <a:endParaRPr lang="en-US"/>
          </a:p>
          <a:p>
            <a:pPr lvl="4">
              <a:buFont typeface="Arial" panose="020B0604020202020204" pitchFamily="34" charset="0"/>
              <a:buChar char="•"/>
            </a:pPr>
            <a:r>
              <a:rPr lang="en-US"/>
              <a:t>The location of his or her child’s birth (hospital/state/country), </a:t>
            </a:r>
          </a:p>
          <a:p>
            <a:pPr lvl="4">
              <a:buFont typeface="Arial" panose="020B0604020202020204" pitchFamily="34" charset="0"/>
              <a:buChar char="•"/>
            </a:pPr>
            <a:r>
              <a:rPr lang="en-US"/>
              <a:t>The child’s birthday, </a:t>
            </a:r>
          </a:p>
          <a:p>
            <a:pPr lvl="4">
              <a:buFont typeface="Arial" panose="020B0604020202020204" pitchFamily="34" charset="0"/>
              <a:buChar char="•"/>
            </a:pPr>
            <a:r>
              <a:rPr lang="en-US"/>
              <a:t>The child’s favorite book, </a:t>
            </a:r>
          </a:p>
          <a:p>
            <a:pPr lvl="4">
              <a:buFont typeface="Arial" panose="020B0604020202020204" pitchFamily="34" charset="0"/>
              <a:buChar char="•"/>
            </a:pPr>
            <a:r>
              <a:rPr lang="en-US"/>
              <a:t>or a favorite thing about his or her child.</a:t>
            </a:r>
          </a:p>
          <a:p>
            <a:pPr lvl="4">
              <a:buFont typeface="Arial" panose="020B0604020202020204" pitchFamily="34" charset="0"/>
              <a:buChar char="•"/>
            </a:pPr>
            <a:endParaRPr lang="en-US"/>
          </a:p>
          <a:p>
            <a:r>
              <a:rPr lang="en-US" b="1"/>
              <a:t>Future Use</a:t>
            </a:r>
            <a:r>
              <a:rPr lang="en-US"/>
              <a:t>: Note the icebreaker questions used; consider revisiting unused ones in future sessions as needed.</a:t>
            </a:r>
          </a:p>
          <a:p>
            <a:endParaRPr lang="en-US"/>
          </a:p>
          <a:p>
            <a:r>
              <a:rPr lang="en-US"/>
              <a:t>Additional icebreaker questions: </a:t>
            </a:r>
          </a:p>
          <a:p>
            <a:pPr marL="285750" indent="-285750">
              <a:buFont typeface="Arial" panose="020B0604020202020204" pitchFamily="34" charset="0"/>
              <a:buChar char="•"/>
            </a:pPr>
            <a:r>
              <a:rPr lang="en-US" sz="1800" b="0" i="0" u="none" strike="noStrike" baseline="0">
                <a:solidFill>
                  <a:srgbClr val="000000"/>
                </a:solidFill>
                <a:latin typeface="Avenir Medium"/>
              </a:rPr>
              <a:t>What was your least favorite food as a child? Do you still dislike it? </a:t>
            </a:r>
          </a:p>
          <a:p>
            <a:pPr marL="285750" indent="-285750">
              <a:buFont typeface="Arial" panose="020B0604020202020204" pitchFamily="34" charset="0"/>
              <a:buChar char="•"/>
            </a:pPr>
            <a:r>
              <a:rPr lang="en-US" sz="1800" b="0" i="0" u="none" strike="noStrike" baseline="0">
                <a:solidFill>
                  <a:srgbClr val="000000"/>
                </a:solidFill>
                <a:latin typeface="Avenir Medium"/>
              </a:rPr>
              <a:t>What’s the best piece of advice you’ve ever been given? </a:t>
            </a:r>
          </a:p>
          <a:p>
            <a:pPr marL="285750" indent="-285750">
              <a:buFont typeface="Arial" panose="020B0604020202020204" pitchFamily="34" charset="0"/>
              <a:buChar char="•"/>
            </a:pPr>
            <a:r>
              <a:rPr lang="en-US" sz="1800" b="0" i="0" u="none" strike="noStrike" baseline="0">
                <a:solidFill>
                  <a:srgbClr val="000000"/>
                </a:solidFill>
                <a:latin typeface="Avenir Medium"/>
              </a:rPr>
              <a:t>What is your favorite item that you’ve purchased this year? </a:t>
            </a:r>
          </a:p>
          <a:p>
            <a:pPr marL="285750" indent="-285750">
              <a:buFont typeface="Arial" panose="020B0604020202020204" pitchFamily="34" charset="0"/>
              <a:buChar char="•"/>
            </a:pPr>
            <a:r>
              <a:rPr lang="en-US" sz="1800" b="0" i="0" u="none" strike="noStrike" baseline="0">
                <a:solidFill>
                  <a:srgbClr val="000000"/>
                </a:solidFill>
                <a:latin typeface="Avenir Medium"/>
              </a:rPr>
              <a:t>What fictional family would you like to be a member of? </a:t>
            </a:r>
          </a:p>
          <a:p>
            <a:pPr marL="285750" indent="-285750">
              <a:buFont typeface="Arial" panose="020B0604020202020204" pitchFamily="34" charset="0"/>
              <a:buChar char="•"/>
            </a:pPr>
            <a:r>
              <a:rPr lang="en-US" sz="1800" b="0" i="0" u="none" strike="noStrike" baseline="0">
                <a:solidFill>
                  <a:srgbClr val="000000"/>
                </a:solidFill>
                <a:latin typeface="Avenir Medium"/>
              </a:rPr>
              <a:t>What’s your favorite tradition or holiday? </a:t>
            </a:r>
          </a:p>
          <a:p>
            <a:pPr marL="285750" indent="-285750">
              <a:buFont typeface="Arial" panose="020B0604020202020204" pitchFamily="34" charset="0"/>
              <a:buChar char="•"/>
            </a:pPr>
            <a:r>
              <a:rPr lang="en-US" sz="1800" b="0" i="0" u="none" strike="noStrike" baseline="0">
                <a:solidFill>
                  <a:srgbClr val="000000"/>
                </a:solidFill>
                <a:latin typeface="Avenir Medium"/>
              </a:rPr>
              <a:t>What was your favorite game to play as a child? </a:t>
            </a:r>
          </a:p>
          <a:p>
            <a:pPr marL="285750" indent="-285750">
              <a:buFont typeface="Arial" panose="020B0604020202020204" pitchFamily="34" charset="0"/>
              <a:buChar char="•"/>
            </a:pPr>
            <a:r>
              <a:rPr lang="en-US" sz="1800" b="0" i="0" u="none" strike="noStrike" baseline="0">
                <a:solidFill>
                  <a:srgbClr val="000000"/>
                </a:solidFill>
                <a:latin typeface="Avenir Medium"/>
              </a:rPr>
              <a:t>If you could rename yourself, what name would you pick? </a:t>
            </a:r>
          </a:p>
          <a:p>
            <a:pPr marL="285750" marR="3600" indent="-285750">
              <a:buFont typeface="Arial" panose="020B0604020202020204" pitchFamily="34" charset="0"/>
              <a:buChar char="•"/>
            </a:pPr>
            <a:r>
              <a:rPr lang="en-US" sz="1800" b="0" i="0" u="none" strike="noStrike" baseline="0">
                <a:solidFill>
                  <a:srgbClr val="000000"/>
                </a:solidFill>
                <a:latin typeface="Avenir Medium"/>
              </a:rPr>
              <a:t>Would you rather be able to run at 100 miles per hour or fly at 10 miles per hour? </a:t>
            </a:r>
          </a:p>
          <a:p>
            <a:pPr marL="285750" indent="-285750">
              <a:buFont typeface="Arial" panose="020B0604020202020204" pitchFamily="34" charset="0"/>
              <a:buChar char="•"/>
            </a:pPr>
            <a:r>
              <a:rPr lang="en-US" sz="1800" b="0" i="0" u="none" strike="noStrike" baseline="0">
                <a:solidFill>
                  <a:srgbClr val="000000"/>
                </a:solidFill>
                <a:latin typeface="Avenir Medium"/>
              </a:rPr>
              <a:t>What are you most excited about this year? </a:t>
            </a:r>
          </a:p>
          <a:p>
            <a:endParaRPr lang="en-US" sz="1800" b="0" i="0" u="none" strike="noStrike" baseline="0">
              <a:solidFill>
                <a:srgbClr val="000000"/>
              </a:solidFill>
              <a:latin typeface="Avenir Medium"/>
            </a:endParaRPr>
          </a:p>
          <a:p>
            <a:r>
              <a:rPr lang="en-US" sz="4800" b="1" i="0" u="none" strike="noStrike" baseline="0">
                <a:solidFill>
                  <a:srgbClr val="000000"/>
                </a:solidFill>
                <a:latin typeface="Avenir Medium"/>
              </a:rPr>
              <a:t>You can also start each meeting with an icebreaker if you find your group is reserved. Use your judgment and </a:t>
            </a:r>
            <a:r>
              <a:rPr lang="en-US" sz="4800" b="1" i="1" u="sng" strike="noStrike" baseline="0">
                <a:solidFill>
                  <a:srgbClr val="000000"/>
                </a:solidFill>
                <a:latin typeface="Avenir Medium"/>
              </a:rPr>
              <a:t>avoid controversial topics.</a:t>
            </a:r>
            <a:endParaRPr lang="en-US" sz="4800" b="1" i="1" u="sng"/>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462421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3009223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in-person, greet participants as they come in the door and help them find a seat. </a:t>
            </a:r>
          </a:p>
          <a:p>
            <a:endParaRPr lang="en-US"/>
          </a:p>
          <a:p>
            <a:r>
              <a:rPr lang="en-US"/>
              <a:t>If virtual, give participants a heads up when you will be starting. For example, </a:t>
            </a:r>
            <a:r>
              <a:rPr lang="en-US" i="1"/>
              <a:t>“Hi everyone, we will be starting in about one minute.” </a:t>
            </a:r>
          </a:p>
          <a:p>
            <a:endParaRPr lang="en-US"/>
          </a:p>
          <a:p>
            <a:pPr marL="457200" marR="0" lvl="1" indent="0" algn="l" defTabSz="914400" rtl="0" eaLnBrk="1" fontAlgn="auto" latinLnBrk="0" hangingPunct="1">
              <a:lnSpc>
                <a:spcPct val="100000"/>
              </a:lnSpc>
              <a:spcBef>
                <a:spcPts val="0"/>
              </a:spcBef>
              <a:spcAft>
                <a:spcPts val="0"/>
              </a:spcAft>
              <a:buClrTx/>
              <a:buSzTx/>
              <a:buFontTx/>
              <a:buNone/>
              <a:tabLst/>
              <a:defRPr/>
            </a:pPr>
            <a:r>
              <a:rPr lang="en-US"/>
              <a:t>Replace text on screen with : </a:t>
            </a:r>
            <a:r>
              <a:rPr lang="en-US" sz="1200" b="1"/>
              <a:t>If possible, please turn on your camera and enter your preferred name. We will begin soon.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25EEA5-0ACF-4FFB-8DDD-B838AE44255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2996769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Example language: </a:t>
            </a:r>
            <a:r>
              <a:rPr lang="en-US" i="1"/>
              <a:t>Welcome back, everyone! We're glad to see you for our fifth meeting.</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*Optional Sections</a:t>
            </a:r>
            <a:r>
              <a:rPr lang="en-US"/>
              <a:t>: Please note that the conversation starters are optional. If you prefer to skip these, simply remove the first bullet point from this slide and proceed to the next relevant slide in the deck.</a:t>
            </a:r>
          </a:p>
          <a:p>
            <a:endParaRPr lang="en-US"/>
          </a:p>
          <a:p>
            <a:pPr>
              <a:buFont typeface="Arial" panose="020B0604020202020204" pitchFamily="34" charset="0"/>
              <a:buChar char="•"/>
            </a:pPr>
            <a:r>
              <a:rPr lang="en-US"/>
              <a:t>Example language if omitting: </a:t>
            </a:r>
            <a:r>
              <a:rPr lang="en-US" i="1"/>
              <a:t>We'll dive straight into discussing the key questions from our last session’s homework. We'll also outline and assign the homework for our next meeting, ensuring everyone is prepared and clear on the expectations.</a:t>
            </a:r>
          </a:p>
          <a:p>
            <a:endParaRPr lang="en-US"/>
          </a:p>
          <a:p>
            <a:pPr>
              <a:buFont typeface="Arial" panose="020B0604020202020204" pitchFamily="34" charset="0"/>
              <a:buChar char="•"/>
            </a:pPr>
            <a:r>
              <a:rPr lang="en-US"/>
              <a:t>Example language if not omitting:</a:t>
            </a:r>
          </a:p>
          <a:p>
            <a:pPr>
              <a:buFont typeface="Arial" panose="020B0604020202020204" pitchFamily="34" charset="0"/>
              <a:buChar char="•"/>
            </a:pPr>
            <a:endParaRPr lang="en-US"/>
          </a:p>
          <a:p>
            <a:pPr>
              <a:buFont typeface="Arial" panose="020B0604020202020204" pitchFamily="34" charset="0"/>
              <a:buChar char="•"/>
            </a:pPr>
            <a:r>
              <a:rPr lang="en-US"/>
              <a:t> </a:t>
            </a:r>
            <a:r>
              <a:rPr lang="en-US" b="1"/>
              <a:t>Conversation Starters</a:t>
            </a:r>
            <a:r>
              <a:rPr lang="en-US"/>
              <a:t>: </a:t>
            </a:r>
            <a:r>
              <a:rPr lang="en-US" i="1"/>
              <a:t>We’ll get started with a quick question to get us all engaged and sharing.</a:t>
            </a:r>
          </a:p>
          <a:p>
            <a:pPr>
              <a:buFont typeface="Arial" panose="020B0604020202020204" pitchFamily="34" charset="0"/>
              <a:buNone/>
            </a:pPr>
            <a:endParaRPr lang="en-US"/>
          </a:p>
          <a:p>
            <a:pPr>
              <a:buFont typeface="Arial" panose="020B0604020202020204" pitchFamily="34" charset="0"/>
              <a:buChar char="•"/>
            </a:pPr>
            <a:r>
              <a:rPr lang="en-US" b="1"/>
              <a:t>Review of Ground Rules</a:t>
            </a:r>
            <a:r>
              <a:rPr lang="en-US"/>
              <a:t>: </a:t>
            </a:r>
            <a:r>
              <a:rPr lang="en-US" i="1"/>
              <a:t>A brief reminder of our ground rules to ensure our discussions remain respectful and productive.</a:t>
            </a:r>
          </a:p>
          <a:p>
            <a:pPr>
              <a:buFont typeface="Arial" panose="020B0604020202020204" pitchFamily="34" charset="0"/>
              <a:buNone/>
            </a:pPr>
            <a:endParaRPr lang="en-US"/>
          </a:p>
          <a:p>
            <a:pPr>
              <a:buFont typeface="Arial" panose="020B0604020202020204" pitchFamily="34" charset="0"/>
              <a:buChar char="•"/>
            </a:pPr>
            <a:r>
              <a:rPr lang="en-US" b="1"/>
              <a:t>Discussion and Homework</a:t>
            </a:r>
            <a:r>
              <a:rPr lang="en-US"/>
              <a:t>: </a:t>
            </a:r>
            <a:r>
              <a:rPr lang="en-US" i="1"/>
              <a:t>After our initial activities, we will discuss the workbook questions based on your experiences with the last set of homework followed by an explanation of the homework for our next meeting. Let’s get started! </a:t>
            </a:r>
          </a:p>
          <a:p>
            <a:pPr>
              <a:buFont typeface="Arial" panose="020B0604020202020204" pitchFamily="34" charset="0"/>
              <a:buChar char="•"/>
            </a:pPr>
            <a:endParaRPr lang="en-US" i="1"/>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a:p>
            <a:pPr>
              <a:buFont typeface="Arial" panose="020B0604020202020204" pitchFamily="34" charset="0"/>
              <a:buChar char="•"/>
            </a:pPr>
            <a:endParaRPr lang="en-US"/>
          </a:p>
          <a:p>
            <a:pPr lvl="1"/>
            <a:endParaRPr lang="en-US"/>
          </a:p>
          <a:p>
            <a:pPr lvl="1"/>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25EEA5-0ACF-4FFB-8DDD-B838AE44255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8117175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Example language: </a:t>
            </a:r>
            <a:r>
              <a:rPr lang="en-US" i="1"/>
              <a:t>"Let's open our session with a fun question that will give us all a chance to share something about ourselves. Review the list of questions provided on the slide. Select one question that resonates with you, or that you feel comfortable sharing. This activity is designed to ease us into the meeting and build a friendly, open atmosphere.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751332-787D-4DB4-8306-7FE713A494A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8318004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u="sng"/>
              <a:t>Example language:</a:t>
            </a:r>
          </a:p>
          <a:p>
            <a:endParaRPr lang="en-US"/>
          </a:p>
          <a:p>
            <a:r>
              <a:rPr lang="en-US" i="1"/>
              <a:t>Before we dive into today’s discussion, let’s quickly review our ground rules to ensure our meeting runs smoothly and everyone feels comfortable sharing. (Restate rules). Does anyone want to add anything or suggest another rule? </a:t>
            </a:r>
          </a:p>
          <a:p>
            <a:pPr>
              <a:buFont typeface="Arial" panose="020B0604020202020204" pitchFamily="34" charset="0"/>
              <a:buNone/>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8312830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Example language: </a:t>
            </a:r>
            <a:r>
              <a:rPr lang="en-US" i="1"/>
              <a:t>Before we begin, let’s take a moment to remind ourselves of three important principles: </a:t>
            </a:r>
          </a:p>
          <a:p>
            <a:endParaRPr lang="en-US"/>
          </a:p>
          <a:p>
            <a:pPr lvl="1"/>
            <a:r>
              <a:rPr lang="en-US" b="1"/>
              <a:t>Patience is essential: </a:t>
            </a:r>
            <a:r>
              <a:rPr lang="en-US"/>
              <a:t>Meaningful changes take time to manifest. Behaviors do not change overnight, which is why (move to next point)</a:t>
            </a:r>
          </a:p>
          <a:p>
            <a:pPr lvl="1"/>
            <a:endParaRPr lang="en-US"/>
          </a:p>
          <a:p>
            <a:pPr lvl="1"/>
            <a:r>
              <a:rPr lang="en-US" b="1"/>
              <a:t>Consistency is key: </a:t>
            </a:r>
            <a:r>
              <a:rPr lang="en-US"/>
              <a:t>Regularly applying the strategies ensures the best chance for success. </a:t>
            </a:r>
          </a:p>
          <a:p>
            <a:pPr lvl="1"/>
            <a:endParaRPr lang="en-US"/>
          </a:p>
          <a:p>
            <a:pPr lvl="1"/>
            <a:r>
              <a:rPr lang="en-US" b="1"/>
              <a:t>Explore alternatives</a:t>
            </a:r>
            <a:r>
              <a:rPr lang="en-US"/>
              <a:t>: If one approach isn’t working, try something else. We will discuss many strategies throughout the program, some may work better than others for you. </a:t>
            </a:r>
          </a:p>
          <a:p>
            <a:endParaRPr lang="en-US"/>
          </a:p>
          <a:p>
            <a:r>
              <a:rPr lang="en-US"/>
              <a:t>The best thing to do is keep trying!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751332-787D-4DB4-8306-7FE713A494A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5938986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Session 7, you learned about some of the harmful effects of stress and some strategies you could use to combat stress and keep yourself calm. </a:t>
            </a:r>
          </a:p>
          <a:p>
            <a:endParaRPr lang="en-US"/>
          </a:p>
          <a:p>
            <a:pPr marL="171450" indent="-171450">
              <a:buFont typeface="Arial" panose="020B0604020202020204" pitchFamily="34" charset="0"/>
              <a:buChar char="•"/>
            </a:pPr>
            <a:r>
              <a:rPr lang="en-US"/>
              <a:t>What are some of your sources of stress? </a:t>
            </a:r>
          </a:p>
          <a:p>
            <a:pPr marL="171450" indent="-171450">
              <a:buFont typeface="Arial" panose="020B0604020202020204" pitchFamily="34" charset="0"/>
              <a:buChar char="•"/>
            </a:pPr>
            <a:r>
              <a:rPr lang="en-US"/>
              <a:t>What strategies do you use to reduce your stress? </a:t>
            </a:r>
          </a:p>
          <a:p>
            <a:pPr marL="171450" indent="-171450">
              <a:buFont typeface="Arial" panose="020B0604020202020204" pitchFamily="34" charset="0"/>
              <a:buChar char="•"/>
            </a:pPr>
            <a:r>
              <a:rPr lang="en-US"/>
              <a:t>Describe a strategy or activity you have tried recently to reduce your stress, and explain how that worked for you (e.g., what did you like or not like about the strategy or activity).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25EEA5-0ACF-4FFB-8DDD-B838AE44255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2292528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During Session 7, you were provided examples of things that could cause stress for a child. The examples include the following: </a:t>
            </a:r>
          </a:p>
          <a:p>
            <a:pPr lvl="1"/>
            <a:r>
              <a:rPr lang="en-US"/>
              <a:t>• Overscheduling</a:t>
            </a:r>
          </a:p>
          <a:p>
            <a:pPr lvl="1"/>
            <a:r>
              <a:rPr lang="en-US"/>
              <a:t>• Disruptions such as divorce or moving </a:t>
            </a:r>
          </a:p>
          <a:p>
            <a:pPr lvl="1"/>
            <a:r>
              <a:rPr lang="en-US"/>
              <a:t>• Concern about his or her own or loved ones’ safety </a:t>
            </a:r>
          </a:p>
          <a:p>
            <a:pPr lvl="1"/>
            <a:r>
              <a:rPr lang="en-US"/>
              <a:t>• Temporary or long-term separation from a parent or caretaker </a:t>
            </a:r>
          </a:p>
          <a:p>
            <a:pPr lvl="1"/>
            <a:r>
              <a:rPr lang="en-US"/>
              <a:t>• Unrealistic expectations </a:t>
            </a:r>
          </a:p>
          <a:p>
            <a:endParaRPr lang="en-US"/>
          </a:p>
          <a:p>
            <a:pPr marL="171450" indent="-171450">
              <a:buFont typeface="Arial" panose="020B0604020202020204" pitchFamily="34" charset="0"/>
              <a:buChar char="•"/>
            </a:pPr>
            <a:r>
              <a:rPr lang="en-US"/>
              <a:t>What similar experiences have you had? </a:t>
            </a:r>
          </a:p>
          <a:p>
            <a:pPr marL="171450" indent="-171450">
              <a:buFont typeface="Arial" panose="020B0604020202020204" pitchFamily="34" charset="0"/>
              <a:buChar char="•"/>
            </a:pPr>
            <a:r>
              <a:rPr lang="en-US"/>
              <a:t>How have you responded when your child has exhibited signs of stress? </a:t>
            </a:r>
          </a:p>
          <a:p>
            <a:pPr marL="171450" indent="-171450">
              <a:buFont typeface="Arial" panose="020B0604020202020204" pitchFamily="34" charset="0"/>
              <a:buChar char="•"/>
            </a:pPr>
            <a:r>
              <a:rPr lang="en-US"/>
              <a:t>How might you respond differently now that you’ve completed Session 7?</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25EEA5-0ACF-4FFB-8DDD-B838AE44255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3954323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Coping is one of the most important skills you can teach your child. Coping skills can help to create a caring environment in which your child is listened to and in which your child's emotions are validated. Statements like, “Tell me how you feel,” can help a child feel comfortable sharing. </a:t>
            </a:r>
          </a:p>
          <a:p>
            <a:pPr marL="171450" indent="-171450">
              <a:buFont typeface="Arial" panose="020B0604020202020204" pitchFamily="34" charset="0"/>
              <a:buChar char="•"/>
            </a:pPr>
            <a:r>
              <a:rPr lang="en-US"/>
              <a:t>What are some statements you can say to initiate a conversation when your child is upset or exhibiting stress?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25EEA5-0ACF-4FFB-8DDD-B838AE44255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4121174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Healthy thinking patterns promote the confidence and competency that a child needs to overcome challenges. Children who are resilient may use thought catching to help manage their emotions and behaviors before their story becomes catastrophic.</a:t>
            </a:r>
          </a:p>
          <a:p>
            <a:endParaRPr lang="en-US"/>
          </a:p>
          <a:p>
            <a:pPr marL="171450" indent="-171450">
              <a:buFont typeface="Arial" panose="020B0604020202020204" pitchFamily="34" charset="0"/>
              <a:buChar char="•"/>
            </a:pPr>
            <a:r>
              <a:rPr lang="en-US"/>
              <a:t>What negative thinking patterns have you seen in your child? </a:t>
            </a:r>
          </a:p>
          <a:p>
            <a:pPr marL="171450" indent="-171450">
              <a:buFont typeface="Arial" panose="020B0604020202020204" pitchFamily="34" charset="0"/>
              <a:buChar char="•"/>
            </a:pPr>
            <a:r>
              <a:rPr lang="en-US"/>
              <a:t>How can you help your child use thought catching to reframe your child's thought patterns?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25EEA5-0ACF-4FFB-8DDD-B838AE44255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828905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b="1"/>
              <a:t>Introduction of Ground Rules</a:t>
            </a:r>
            <a:r>
              <a:rPr lang="en-US"/>
              <a:t>: Start by stating some basic ground rules to create a supportive environment where families feel safe to share their parenting experiences.</a:t>
            </a:r>
          </a:p>
          <a:p>
            <a:pPr>
              <a:buFont typeface="Arial" panose="020B0604020202020204" pitchFamily="34" charset="0"/>
              <a:buChar char="•"/>
            </a:pPr>
            <a:endParaRPr lang="en-US"/>
          </a:p>
          <a:p>
            <a:pPr>
              <a:buFont typeface="Arial" panose="020B0604020202020204" pitchFamily="34" charset="0"/>
              <a:buChar char="•"/>
            </a:pPr>
            <a:r>
              <a:rPr lang="en-US" b="1"/>
              <a:t>Basic Ground Rules</a:t>
            </a:r>
            <a:r>
              <a:rPr lang="en-US"/>
              <a:t>: </a:t>
            </a:r>
          </a:p>
          <a:p>
            <a:pPr lvl="1">
              <a:buFont typeface="Arial" panose="020B0604020202020204" pitchFamily="34" charset="0"/>
              <a:buChar char="•"/>
            </a:pPr>
            <a:r>
              <a:rPr lang="en-US"/>
              <a:t>Always start and end sessions on time.</a:t>
            </a:r>
          </a:p>
          <a:p>
            <a:pPr lvl="1">
              <a:buFont typeface="Arial" panose="020B0604020202020204" pitchFamily="34" charset="0"/>
              <a:buChar char="•"/>
            </a:pPr>
            <a:r>
              <a:rPr lang="en-US"/>
              <a:t>Cell phones should be on vibrate; members can quietly excuse themselves if a call must be taken.</a:t>
            </a:r>
          </a:p>
          <a:p>
            <a:pPr lvl="1">
              <a:buFont typeface="Arial" panose="020B0604020202020204" pitchFamily="34" charset="0"/>
              <a:buChar char="•"/>
            </a:pPr>
            <a:r>
              <a:rPr lang="en-US"/>
              <a:t>In virtual sessions, participants should mute themselves when taking calls outside the session.</a:t>
            </a:r>
          </a:p>
          <a:p>
            <a:pPr lvl="1">
              <a:buFont typeface="Arial" panose="020B0604020202020204" pitchFamily="34" charset="0"/>
              <a:buNone/>
            </a:pPr>
            <a:endParaRPr lang="en-US"/>
          </a:p>
          <a:p>
            <a:pPr>
              <a:buFont typeface="Arial" panose="020B0604020202020204" pitchFamily="34" charset="0"/>
              <a:buChar char="•"/>
            </a:pPr>
            <a:r>
              <a:rPr lang="en-US" b="1"/>
              <a:t>Developing Group-Specific Rules</a:t>
            </a:r>
            <a:r>
              <a:rPr lang="en-US"/>
              <a:t>:</a:t>
            </a:r>
          </a:p>
          <a:p>
            <a:pPr lvl="1">
              <a:buFont typeface="Arial" panose="020B0604020202020204" pitchFamily="34" charset="0"/>
              <a:buChar char="•"/>
            </a:pPr>
            <a:r>
              <a:rPr lang="en-US"/>
              <a:t>Discuss and agree on additional rules as a group, such as:</a:t>
            </a:r>
          </a:p>
          <a:p>
            <a:pPr lvl="1">
              <a:buFont typeface="Arial" panose="020B0604020202020204" pitchFamily="34" charset="0"/>
              <a:buChar char="•"/>
            </a:pPr>
            <a:r>
              <a:rPr lang="en-US"/>
              <a:t>Avoid judgment regarding other participants' parenting practices or knowledge gaps.</a:t>
            </a:r>
          </a:p>
          <a:p>
            <a:pPr lvl="1">
              <a:buFont typeface="Arial" panose="020B0604020202020204" pitchFamily="34" charset="0"/>
              <a:buChar char="•"/>
            </a:pPr>
            <a:r>
              <a:rPr lang="en-US"/>
              <a:t>Ensure one person speaks at a time to maintain order and clarity.</a:t>
            </a:r>
          </a:p>
          <a:p>
            <a:pPr lvl="1">
              <a:buFont typeface="Arial" panose="020B0604020202020204" pitchFamily="34" charset="0"/>
              <a:buChar char="•"/>
            </a:pPr>
            <a:r>
              <a:rPr lang="en-US"/>
              <a:t>Assume positive intent in all interactions to foster a positive atmosphere.</a:t>
            </a:r>
          </a:p>
          <a:p>
            <a:pPr lvl="1">
              <a:buFont typeface="Arial" panose="020B0604020202020204" pitchFamily="34" charset="0"/>
              <a:buChar char="•"/>
            </a:pPr>
            <a:endParaRPr lang="en-US"/>
          </a:p>
          <a:p>
            <a:pPr>
              <a:buFont typeface="Arial" panose="020B0604020202020204" pitchFamily="34" charset="0"/>
              <a:buChar char="•"/>
            </a:pPr>
            <a:r>
              <a:rPr lang="en-US" b="1"/>
              <a:t>Confidentiality Discussion</a:t>
            </a:r>
            <a:r>
              <a:rPr lang="en-US"/>
              <a:t>: Use this time to reinforce the importance of confidentiality, outlining your organization’s specific confidentiality clauses regarding statements related to abuse or neglect mandated reporting..</a:t>
            </a:r>
          </a:p>
          <a:p>
            <a:endParaRPr lang="en-US"/>
          </a:p>
          <a:p>
            <a:endParaRPr lang="en-US"/>
          </a:p>
          <a:p>
            <a:r>
              <a:rPr lang="en-US" u="sng"/>
              <a:t>Example language:</a:t>
            </a:r>
          </a:p>
          <a:p>
            <a:endParaRPr lang="en-US"/>
          </a:p>
          <a:p>
            <a:r>
              <a:rPr lang="en-US" i="1"/>
              <a:t>As we begin, it's crucial to emphasize the importance of confidentiality within our group. We need to agree to keep all shared information within these sessions, including personal stories and sensitive details. This ensures a safe space where everyone feels comfortable sharing his or her experiences. Please remember that details shared by participants are given in trust and should be treated with respect and discretion.</a:t>
            </a:r>
          </a:p>
          <a:p>
            <a:endParaRPr lang="en-US" i="1"/>
          </a:p>
          <a:p>
            <a:r>
              <a:rPr lang="en-US" i="1"/>
              <a:t>Additionally, it’s important to note our mandated reporting clause for suspected abuse or neglect:</a:t>
            </a:r>
          </a:p>
          <a:p>
            <a:endParaRPr lang="en-US" i="1"/>
          </a:p>
          <a:p>
            <a:pPr lvl="1">
              <a:buFont typeface="Arial" panose="020B0604020202020204" pitchFamily="34" charset="0"/>
              <a:buChar char="•"/>
            </a:pPr>
            <a:r>
              <a:rPr lang="en-US" b="1" i="1"/>
              <a:t>Legal Obligation</a:t>
            </a:r>
            <a:r>
              <a:rPr lang="en-US" i="1"/>
              <a:t>: Our staff and facilitators are legally required to report any suspicions of child abuse or neglect.</a:t>
            </a:r>
          </a:p>
          <a:p>
            <a:pPr lvl="1">
              <a:buFont typeface="Arial" panose="020B0604020202020204" pitchFamily="34" charset="0"/>
              <a:buChar char="•"/>
            </a:pPr>
            <a:r>
              <a:rPr lang="en-US" b="1" i="1"/>
              <a:t>Scope of Reporting</a:t>
            </a:r>
            <a:r>
              <a:rPr lang="en-US" i="1"/>
              <a:t>: We must report any signs of potential harm to a child or vulnerable adult that arise during our sessions.</a:t>
            </a:r>
          </a:p>
          <a:p>
            <a:pPr lvl="1">
              <a:buFont typeface="Arial" panose="020B0604020202020204" pitchFamily="34" charset="0"/>
              <a:buChar char="•"/>
            </a:pPr>
            <a:r>
              <a:rPr lang="en-US" b="1" i="1"/>
              <a:t>Procedure for Reporting</a:t>
            </a:r>
            <a:r>
              <a:rPr lang="en-US" i="1"/>
              <a:t>: We handle these situations sensitively, informing involved individuals about necessary actions, unless it poses further risk.</a:t>
            </a:r>
          </a:p>
          <a:p>
            <a:pPr lvl="1">
              <a:buFont typeface="Arial" panose="020B0604020202020204" pitchFamily="34" charset="0"/>
              <a:buChar char="•"/>
            </a:pPr>
            <a:r>
              <a:rPr lang="en-US" b="1" i="1"/>
              <a:t>Support for Affected Individuals</a:t>
            </a:r>
            <a:r>
              <a:rPr lang="en-US" i="1"/>
              <a:t>: We provide support and resources to help those involved in a reporting situation.</a:t>
            </a:r>
          </a:p>
          <a:p>
            <a:endParaRPr lang="en-US" i="1"/>
          </a:p>
          <a:p>
            <a:r>
              <a:rPr lang="en-US" i="1"/>
              <a:t>Our primary concern is the safety and well-being of all individuals. If you have any questions or concerns about this policy, feel free to discuss them privately with me.</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8312830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Session 8 introduced you to 6 steps that will lead you through actively listening to your child. </a:t>
            </a:r>
          </a:p>
          <a:p>
            <a:endParaRPr lang="en-US"/>
          </a:p>
          <a:p>
            <a:r>
              <a:rPr lang="en-US"/>
              <a:t>The steps follow: </a:t>
            </a:r>
          </a:p>
          <a:p>
            <a:pPr marL="228600" indent="-228600">
              <a:buAutoNum type="arabicPeriod"/>
            </a:pPr>
            <a:r>
              <a:rPr lang="en-US"/>
              <a:t>Relax yourself </a:t>
            </a:r>
          </a:p>
          <a:p>
            <a:pPr marL="228600" indent="-228600">
              <a:buAutoNum type="arabicPeriod"/>
            </a:pPr>
            <a:r>
              <a:rPr lang="en-US"/>
              <a:t>Reassure your child </a:t>
            </a:r>
          </a:p>
          <a:p>
            <a:pPr marL="228600" indent="-228600">
              <a:buAutoNum type="arabicPeriod"/>
            </a:pPr>
            <a:r>
              <a:rPr lang="en-US"/>
              <a:t>Be present </a:t>
            </a:r>
          </a:p>
          <a:p>
            <a:pPr marL="228600" indent="-228600">
              <a:buAutoNum type="arabicPeriod"/>
            </a:pPr>
            <a:r>
              <a:rPr lang="en-US"/>
              <a:t>Summarize what you just heard </a:t>
            </a:r>
          </a:p>
          <a:p>
            <a:pPr marL="228600" indent="-228600">
              <a:buAutoNum type="arabicPeriod"/>
            </a:pPr>
            <a:r>
              <a:rPr lang="en-US"/>
              <a:t>State the child’s feelings back to them </a:t>
            </a:r>
          </a:p>
          <a:p>
            <a:pPr marL="228600" indent="-228600">
              <a:buAutoNum type="arabicPeriod"/>
            </a:pPr>
            <a:r>
              <a:rPr lang="en-US"/>
              <a:t>Empower the child </a:t>
            </a:r>
          </a:p>
          <a:p>
            <a:pPr marL="228600" indent="-228600">
              <a:buAutoNum type="arabicPeriod"/>
            </a:pPr>
            <a:endParaRPr lang="en-US"/>
          </a:p>
          <a:p>
            <a:pPr marL="171450" indent="-171450">
              <a:buFont typeface="Arial" panose="020B0604020202020204" pitchFamily="34" charset="0"/>
              <a:buChar char="•"/>
            </a:pPr>
            <a:r>
              <a:rPr lang="en-US"/>
              <a:t>Describe a recent situation in which you went through each of the steps and practiced actively listening to your child. </a:t>
            </a:r>
          </a:p>
          <a:p>
            <a:pPr marL="171450" indent="-171450">
              <a:buFont typeface="Arial" panose="020B0604020202020204" pitchFamily="34" charset="0"/>
              <a:buChar char="•"/>
            </a:pPr>
            <a:r>
              <a:rPr lang="en-US"/>
              <a:t>How did it feel? </a:t>
            </a:r>
          </a:p>
          <a:p>
            <a:pPr marL="171450" indent="-171450">
              <a:buFont typeface="Arial" panose="020B0604020202020204" pitchFamily="34" charset="0"/>
              <a:buChar char="•"/>
            </a:pPr>
            <a:r>
              <a:rPr lang="en-US"/>
              <a:t>Did your child respond differently to you?</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25EEA5-0ACF-4FFB-8DDD-B838AE44255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4238310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Session 8, you learned the steps needed to calm your child. </a:t>
            </a:r>
          </a:p>
          <a:p>
            <a:endParaRPr lang="en-US"/>
          </a:p>
          <a:p>
            <a:pPr marL="228600" indent="-228600">
              <a:buAutoNum type="arabicPeriod"/>
            </a:pPr>
            <a:r>
              <a:rPr lang="en-US"/>
              <a:t>Remove your child to a quiet place. </a:t>
            </a:r>
          </a:p>
          <a:p>
            <a:pPr marL="228600" indent="-228600">
              <a:buAutoNum type="arabicPeriod"/>
            </a:pPr>
            <a:r>
              <a:rPr lang="en-US"/>
              <a:t>Explain to your child that the behavior is disliked but you care about him or her, and your child's feelings matter. </a:t>
            </a:r>
          </a:p>
          <a:p>
            <a:pPr marL="228600" indent="-228600">
              <a:buAutoNum type="arabicPeriod"/>
            </a:pPr>
            <a:r>
              <a:rPr lang="en-US"/>
              <a:t>Name your child’s feelings. </a:t>
            </a:r>
          </a:p>
          <a:p>
            <a:pPr marL="228600" indent="-228600">
              <a:buAutoNum type="arabicPeriod"/>
            </a:pPr>
            <a:r>
              <a:rPr lang="en-US"/>
              <a:t>Guide your child in releasing strong emotions, if needed. </a:t>
            </a:r>
          </a:p>
          <a:p>
            <a:pPr marL="228600" indent="-228600">
              <a:buAutoNum type="arabicPeriod"/>
            </a:pPr>
            <a:r>
              <a:rPr lang="en-US"/>
              <a:t>Practice deep breathing exercises after the energy has been released. </a:t>
            </a:r>
          </a:p>
          <a:p>
            <a:pPr marL="228600" indent="-228600">
              <a:buAutoNum type="arabicPeriod"/>
            </a:pPr>
            <a:r>
              <a:rPr lang="en-US"/>
              <a:t>Engage your child in a conversation when your child is calm to help him or her problem solve. </a:t>
            </a:r>
          </a:p>
          <a:p>
            <a:pPr marL="228600" indent="-228600">
              <a:buAutoNum type="arabicPeriod"/>
            </a:pPr>
            <a:endParaRPr lang="en-US"/>
          </a:p>
          <a:p>
            <a:pPr marL="171450" indent="-171450">
              <a:buFont typeface="Arial" panose="020B0604020202020204" pitchFamily="34" charset="0"/>
              <a:buChar char="•"/>
            </a:pPr>
            <a:r>
              <a:rPr lang="en-US"/>
              <a:t>In the last week, did the opportunity present for you to try this strategy with your child? </a:t>
            </a:r>
          </a:p>
          <a:p>
            <a:pPr marL="171450" indent="-171450">
              <a:buFont typeface="Arial" panose="020B0604020202020204" pitchFamily="34" charset="0"/>
              <a:buChar char="•"/>
            </a:pPr>
            <a:r>
              <a:rPr lang="en-US"/>
              <a:t>How did it work for you? </a:t>
            </a:r>
          </a:p>
          <a:p>
            <a:pPr marL="171450" indent="-171450">
              <a:buFont typeface="Arial" panose="020B0604020202020204" pitchFamily="34" charset="0"/>
              <a:buChar char="•"/>
            </a:pPr>
            <a:r>
              <a:rPr lang="en-US"/>
              <a:t>How did your child respond?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25EEA5-0ACF-4FFB-8DDD-B838AE44255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4620287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Homework Tasks</a:t>
            </a:r>
            <a:r>
              <a:rPr lang="en-US"/>
              <a:t>: Assign Session 9, “It’s a Wrap: Let’s Review What You Have Learned," as homework.</a:t>
            </a:r>
          </a:p>
          <a:p>
            <a:endParaRPr lang="en-US"/>
          </a:p>
          <a:p>
            <a:r>
              <a:rPr lang="en-US" b="1"/>
              <a:t>Step 2 Clarification</a:t>
            </a:r>
            <a:r>
              <a:rPr lang="en-US"/>
              <a:t>: Remind participants that this homework involves viewing online content and downloading necessary resources as part of Step 2. If time permits, show where to access these materials on the website. </a:t>
            </a:r>
          </a:p>
          <a:p>
            <a:endParaRPr lang="en-US"/>
          </a:p>
          <a:p>
            <a:r>
              <a:rPr lang="en-US" b="1"/>
              <a:t>Workbook Guidance</a:t>
            </a:r>
            <a:r>
              <a:rPr lang="en-US"/>
              <a:t>: Show the specific pages in the Grow Parent Workbook and Syllabus related to these topics.</a:t>
            </a:r>
          </a:p>
          <a:p>
            <a:endParaRPr lang="en-US"/>
          </a:p>
          <a:p>
            <a:r>
              <a:rPr lang="en-US" b="1"/>
              <a:t>Step 3 Clarification</a:t>
            </a:r>
            <a:r>
              <a:rPr lang="en-US"/>
              <a:t>: Assign workbook discussion questions. </a:t>
            </a:r>
          </a:p>
          <a:p>
            <a:endParaRPr lang="en-US"/>
          </a:p>
          <a:p>
            <a:r>
              <a:rPr lang="en-US" b="1"/>
              <a:t>Format explanation: </a:t>
            </a:r>
            <a:r>
              <a:rPr lang="en-US" b="0"/>
              <a:t>Explain the reason for 2 boxes per question (one for individual, one for group responses).</a:t>
            </a:r>
          </a:p>
          <a:p>
            <a:endParaRPr lang="en-US"/>
          </a:p>
          <a:p>
            <a:r>
              <a:rPr lang="en-US" b="1"/>
              <a:t>Encourage reflection and engagement: </a:t>
            </a:r>
            <a:r>
              <a:rPr lang="en-US"/>
              <a:t>The more participants, think, reflect, and share the more meaningful the content becomes to each family. </a:t>
            </a:r>
          </a:p>
          <a:p>
            <a:endParaRPr lang="en-US"/>
          </a:p>
          <a:p>
            <a:r>
              <a:rPr lang="en-US" sz="3200" b="1"/>
              <a:t>Pro tip: </a:t>
            </a:r>
            <a:r>
              <a:rPr lang="en-US" sz="3200" b="0"/>
              <a:t>Complete</a:t>
            </a:r>
            <a:r>
              <a:rPr lang="en-US"/>
              <a:t> the workbook while viewing online modules.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3409719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Website Walkthrough:</a:t>
            </a:r>
            <a:r>
              <a:rPr lang="en-US"/>
              <a:t> Guide participants through the Thrive website, highlighting key resources like mini video modules, supplemental modules, and additional program options.</a:t>
            </a:r>
          </a:p>
          <a:p>
            <a:endParaRPr lang="en-US"/>
          </a:p>
          <a:p>
            <a:r>
              <a:rPr lang="en-US" b="1"/>
              <a:t>Program Exploration:</a:t>
            </a:r>
            <a:r>
              <a:rPr lang="en-US"/>
              <a:t> Encourage parents to explore other programs that may benefit another child or support different age groups.</a:t>
            </a:r>
          </a:p>
          <a:p>
            <a:endParaRPr lang="en-US"/>
          </a:p>
          <a:p>
            <a:r>
              <a:rPr lang="en-US" b="1"/>
              <a:t>Planning for Growth:</a:t>
            </a:r>
            <a:r>
              <a:rPr lang="en-US"/>
              <a:t> Emphasize to participants the value of these resources for ongoing planning in their child’s development.</a:t>
            </a:r>
          </a:p>
          <a:p>
            <a:endParaRPr lang="en-US"/>
          </a:p>
          <a:p>
            <a:r>
              <a:rPr lang="en-US" b="1"/>
              <a:t>Adolescent Focus:</a:t>
            </a:r>
            <a:r>
              <a:rPr lang="en-US"/>
              <a:t> Point out supplemental modules specific to teens and adolescents and suggest families review these for targeted support.</a:t>
            </a:r>
          </a:p>
          <a:p>
            <a:endParaRPr lang="en-US"/>
          </a:p>
        </p:txBody>
      </p:sp>
      <p:sp>
        <p:nvSpPr>
          <p:cNvPr id="4" name="Slide Number Placeholder 3"/>
          <p:cNvSpPr>
            <a:spLocks noGrp="1"/>
          </p:cNvSpPr>
          <p:nvPr>
            <p:ph type="sldNum" sz="quarter" idx="5"/>
          </p:nvPr>
        </p:nvSpPr>
        <p:spPr/>
        <p:txBody>
          <a:bodyPr/>
          <a:lstStyle/>
          <a:p>
            <a:fld id="{D29876BA-FE99-434D-A671-82C7C6D8C61B}" type="slidenum">
              <a:rPr lang="en-US" smtClean="0"/>
              <a:t>63</a:t>
            </a:fld>
            <a:endParaRPr lang="en-US"/>
          </a:p>
        </p:txBody>
      </p:sp>
    </p:spTree>
    <p:extLst>
      <p:ext uri="{BB962C8B-B14F-4D97-AF65-F5344CB8AC3E}">
        <p14:creationId xmlns:p14="http://schemas.microsoft.com/office/powerpoint/2010/main" val="42593331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Closing: </a:t>
            </a:r>
            <a:r>
              <a:rPr lang="en-US"/>
              <a:t>Thank participants for their time and engagement.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a:defRPr/>
            </a:pPr>
            <a:r>
              <a:rPr lang="en-US" b="1"/>
              <a:t>Questions: </a:t>
            </a:r>
            <a:r>
              <a:rPr lang="en-US"/>
              <a:t>Ask if there are any questions. (If someone needs personal assistance, ask him or her to speak with you individually after the group is dismissed).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Meeting 2: </a:t>
            </a:r>
            <a:r>
              <a:rPr lang="en-US" b="0"/>
              <a:t>Remind participants of the date/time/location of the next meeting.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r>
              <a:rPr lang="en-US" b="1"/>
              <a:t>Homework: </a:t>
            </a:r>
            <a:r>
              <a:rPr lang="en-US" b="0"/>
              <a:t>Remind participants to complete the homework.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r>
              <a:rPr lang="en-US" b="1"/>
              <a:t>Adjourn: </a:t>
            </a:r>
            <a:r>
              <a:rPr lang="en-US" b="0"/>
              <a:t>Say goodbye to participants. </a:t>
            </a:r>
          </a:p>
          <a:p>
            <a:endParaRPr lang="en-US" b="0"/>
          </a:p>
          <a:p>
            <a:endParaRPr lang="en-US" b="0"/>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9175530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3009223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in-person, greet participants as they come in the door and help them find a seat. </a:t>
            </a:r>
          </a:p>
          <a:p>
            <a:endParaRPr lang="en-US"/>
          </a:p>
          <a:p>
            <a:r>
              <a:rPr lang="en-US"/>
              <a:t>If virtual, give participants a heads up when you will be starting. For example, </a:t>
            </a:r>
            <a:r>
              <a:rPr lang="en-US" i="1"/>
              <a:t>“Hi everyone, we will be starting in about one minute.” </a:t>
            </a:r>
          </a:p>
          <a:p>
            <a:endParaRPr lang="en-US"/>
          </a:p>
          <a:p>
            <a:pPr marL="457200" marR="0" lvl="1" indent="0" algn="l" defTabSz="914400" rtl="0" eaLnBrk="1" fontAlgn="auto" latinLnBrk="0" hangingPunct="1">
              <a:lnSpc>
                <a:spcPct val="100000"/>
              </a:lnSpc>
              <a:spcBef>
                <a:spcPts val="0"/>
              </a:spcBef>
              <a:spcAft>
                <a:spcPts val="0"/>
              </a:spcAft>
              <a:buClrTx/>
              <a:buSzTx/>
              <a:buFontTx/>
              <a:buNone/>
              <a:tabLst/>
              <a:defRPr/>
            </a:pPr>
            <a:r>
              <a:rPr lang="en-US"/>
              <a:t>Replace text on screen with : </a:t>
            </a:r>
            <a:r>
              <a:rPr lang="en-US" sz="1200" b="1"/>
              <a:t>If possible, please turn on your camera and enter your preferred name. We will begin soon.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25EEA5-0ACF-4FFB-8DDD-B838AE44255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6054167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Example language: </a:t>
            </a:r>
            <a:r>
              <a:rPr lang="en-US" i="1"/>
              <a:t>Welcome back, everyone! We're glad to see you for our sixth meeting.</a:t>
            </a:r>
          </a:p>
          <a:p>
            <a:endParaRPr lang="en-US" i="1"/>
          </a:p>
          <a:p>
            <a:r>
              <a:rPr lang="en-US" b="1"/>
              <a:t>*Optional Sections</a:t>
            </a:r>
            <a:r>
              <a:rPr lang="en-US"/>
              <a:t>: Please note that the conversation starters are optional. If you prefer to skip these, simply remove the first bullet point from this slide and proceed to the next relevant slide in the deck.</a:t>
            </a:r>
            <a:endParaRPr lang="en-US">
              <a:solidFill>
                <a:srgbClr val="444444"/>
              </a:solidFill>
            </a:endParaRPr>
          </a:p>
          <a:p>
            <a:endParaRPr lang="en-US">
              <a:solidFill>
                <a:srgbClr val="444444"/>
              </a:solidFill>
            </a:endParaRPr>
          </a:p>
          <a:p>
            <a:pPr marL="171450" indent="-171450">
              <a:buFont typeface="Arial,Sans-Serif"/>
              <a:buChar char="•"/>
            </a:pPr>
            <a:r>
              <a:rPr lang="en-US"/>
              <a:t>Example language if omitting: </a:t>
            </a:r>
            <a:r>
              <a:rPr lang="en-US" i="1"/>
              <a:t>We'll dive straight into discussing the key questions from our last session’s homework. We’ll wrap up with a discussion on additional Thrive programs that may interest you. </a:t>
            </a:r>
            <a:endParaRPr lang="en-US">
              <a:solidFill>
                <a:srgbClr val="444444"/>
              </a:solidFill>
            </a:endParaRPr>
          </a:p>
          <a:p>
            <a:pPr marL="171450" indent="-171450">
              <a:buFont typeface="Arial,Sans-Serif"/>
              <a:buChar char="•"/>
            </a:pPr>
            <a:endParaRPr lang="en-US">
              <a:solidFill>
                <a:srgbClr val="444444"/>
              </a:solidFill>
            </a:endParaRPr>
          </a:p>
          <a:p>
            <a:pPr marL="171450" indent="-171450">
              <a:buFont typeface="Arial,Sans-Serif"/>
              <a:buChar char="•"/>
            </a:pPr>
            <a:r>
              <a:rPr lang="en-US"/>
              <a:t>Example language if not omitting:</a:t>
            </a:r>
            <a:endParaRPr lang="en-US">
              <a:solidFill>
                <a:srgbClr val="444444"/>
              </a:solidFill>
            </a:endParaRPr>
          </a:p>
          <a:p>
            <a:pPr marL="171450" indent="-171450">
              <a:buFont typeface="Arial,Sans-Serif"/>
              <a:buChar char="•"/>
            </a:pPr>
            <a:endParaRPr lang="en-US">
              <a:solidFill>
                <a:srgbClr val="444444"/>
              </a:solidFill>
            </a:endParaRPr>
          </a:p>
          <a:p>
            <a:pPr marL="171450" indent="-171450">
              <a:buFont typeface="Arial,Sans-Serif"/>
              <a:buChar char="•"/>
            </a:pPr>
            <a:r>
              <a:rPr lang="en-US" b="1"/>
              <a:t>Conversation Starters</a:t>
            </a:r>
            <a:r>
              <a:rPr lang="en-US"/>
              <a:t>: </a:t>
            </a:r>
            <a:r>
              <a:rPr lang="en-US" i="1"/>
              <a:t>We’ll get started with a quick question to get us all engaged and sharing.</a:t>
            </a:r>
            <a:endParaRPr lang="en-US">
              <a:solidFill>
                <a:srgbClr val="444444"/>
              </a:solidFill>
            </a:endParaRPr>
          </a:p>
          <a:p>
            <a:endParaRPr lang="en-US" i="1"/>
          </a:p>
          <a:p>
            <a:pPr marL="171450" indent="-171450">
              <a:buFont typeface="Arial,Sans-Serif"/>
              <a:buChar char="•"/>
            </a:pPr>
            <a:r>
              <a:rPr lang="en-US" b="1"/>
              <a:t>Discussion</a:t>
            </a:r>
            <a:r>
              <a:rPr lang="en-US"/>
              <a:t>: </a:t>
            </a:r>
            <a:r>
              <a:rPr lang="en-US" i="1"/>
              <a:t>After our initial activities, we will discuss the workbook questions based on your experiences with the last set of homework followed by an explanation of</a:t>
            </a:r>
            <a:r>
              <a:rPr lang="en-US"/>
              <a:t> </a:t>
            </a:r>
            <a:r>
              <a:rPr lang="en-US" i="1"/>
              <a:t>additional Thrive programs that may interest you. </a:t>
            </a:r>
            <a:endParaRPr lang="en-US"/>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i="1"/>
          </a:p>
          <a:p>
            <a:pPr>
              <a:buFont typeface="Arial" panose="020B0604020202020204" pitchFamily="34" charset="0"/>
              <a:buChar char="•"/>
            </a:pPr>
            <a:endParaRPr lang="en-US" i="1"/>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a:p>
            <a:pPr>
              <a:buFont typeface="Arial" panose="020B0604020202020204" pitchFamily="34" charset="0"/>
              <a:buChar char="•"/>
            </a:pPr>
            <a:endParaRPr lang="en-US"/>
          </a:p>
          <a:p>
            <a:pPr lvl="1"/>
            <a:endParaRPr lang="en-US"/>
          </a:p>
          <a:p>
            <a:pPr lvl="1"/>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25EEA5-0ACF-4FFB-8DDD-B838AE44255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9962954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Example language: </a:t>
            </a:r>
            <a:r>
              <a:rPr lang="en-US" i="1"/>
              <a:t>"Let's open our session with a fun question that will give us all a chance to share something about ourselves. Review the list of questions provided on the slide. Select one question that resonates with you, or that you feel comfortable sharing. This activity is designed to ease us into the meeting and build a friendly, open atmosphere.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751332-787D-4DB4-8306-7FE713A494A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8318004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u="sng"/>
              <a:t>Example language:</a:t>
            </a:r>
          </a:p>
          <a:p>
            <a:endParaRPr lang="en-US"/>
          </a:p>
          <a:p>
            <a:r>
              <a:rPr lang="en-US" i="1"/>
              <a:t>Before we dive into today’s discussion, let’s quickly review our ground rules to ensure our meeting runs smoothly and everyone feels comfortable sharing. (Restate rules). Does anyone want to add anything or suggest another rule? </a:t>
            </a:r>
          </a:p>
          <a:p>
            <a:pPr>
              <a:buFont typeface="Arial" panose="020B0604020202020204" pitchFamily="34" charset="0"/>
              <a:buNone/>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831283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Overview of Expectations</a:t>
            </a:r>
            <a:r>
              <a:rPr lang="en-US"/>
              <a:t>: Clearly define what is expected of participants in the Grow program.</a:t>
            </a:r>
          </a:p>
          <a:p>
            <a:endParaRPr lang="en-US" b="1"/>
          </a:p>
          <a:p>
            <a:pPr lvl="1"/>
            <a:r>
              <a:rPr lang="en-US" b="1"/>
              <a:t>Independent Completion</a:t>
            </a:r>
            <a:r>
              <a:rPr lang="en-US"/>
              <a:t>: Inform families that they are expected to independently complete the online modules.</a:t>
            </a:r>
          </a:p>
          <a:p>
            <a:pPr lvl="1"/>
            <a:endParaRPr lang="en-US"/>
          </a:p>
          <a:p>
            <a:pPr lvl="1"/>
            <a:r>
              <a:rPr lang="en-US" b="1"/>
              <a:t>Full Engagement Required</a:t>
            </a:r>
            <a:r>
              <a:rPr lang="en-US"/>
              <a:t>: Emphasize the importance of completing each module in full to maximize learning and benefit from the program.</a:t>
            </a:r>
          </a:p>
          <a:p>
            <a:endParaRPr lang="en-US"/>
          </a:p>
          <a:p>
            <a:pPr lvl="1"/>
            <a:r>
              <a:rPr lang="en-US" b="1"/>
              <a:t>Purpose of Meetings</a:t>
            </a:r>
            <a:r>
              <a:rPr lang="en-US"/>
              <a:t>: Clarify that the in-person meetings are not for revisiting session content but for community building, reflecting on experiences, and discussing insights with other parents and caregivers of children ages 5-10 years old.</a:t>
            </a:r>
          </a:p>
          <a:p>
            <a:endParaRPr lang="en-US"/>
          </a:p>
          <a:p>
            <a:pPr lvl="1"/>
            <a:r>
              <a:rPr lang="en-US" b="1"/>
              <a:t>Preparation for Discussions</a:t>
            </a:r>
            <a:r>
              <a:rPr lang="en-US"/>
              <a:t>: Encourage participants to come to meetings prepared to share their thoughts and engage in discussions based on the content they've learned online.</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7099028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Example language: </a:t>
            </a:r>
            <a:r>
              <a:rPr lang="en-US" i="1"/>
              <a:t>Before we begin, let’s take a moment to remind ourselves of three important principles: </a:t>
            </a:r>
          </a:p>
          <a:p>
            <a:endParaRPr lang="en-US"/>
          </a:p>
          <a:p>
            <a:pPr lvl="1"/>
            <a:r>
              <a:rPr lang="en-US" b="1"/>
              <a:t>Patience is essential: </a:t>
            </a:r>
            <a:r>
              <a:rPr lang="en-US"/>
              <a:t>Meaningful changes take time to manifest. Behaviors do not change overnight, which is why (move to next point)</a:t>
            </a:r>
          </a:p>
          <a:p>
            <a:pPr lvl="1"/>
            <a:endParaRPr lang="en-US"/>
          </a:p>
          <a:p>
            <a:pPr lvl="1"/>
            <a:r>
              <a:rPr lang="en-US" b="1"/>
              <a:t>Consistency is key: </a:t>
            </a:r>
            <a:r>
              <a:rPr lang="en-US"/>
              <a:t>Regularly applying the strategies ensures the best chance for success. </a:t>
            </a:r>
          </a:p>
          <a:p>
            <a:pPr lvl="1"/>
            <a:endParaRPr lang="en-US"/>
          </a:p>
          <a:p>
            <a:pPr lvl="1"/>
            <a:r>
              <a:rPr lang="en-US" b="1"/>
              <a:t>Explore alternatives</a:t>
            </a:r>
            <a:r>
              <a:rPr lang="en-US"/>
              <a:t>: If one approach isn’t working, try something else. We will discuss many strategies throughout the program, some may work better than others for you. </a:t>
            </a:r>
          </a:p>
          <a:p>
            <a:endParaRPr lang="en-US"/>
          </a:p>
          <a:p>
            <a:r>
              <a:rPr lang="en-US"/>
              <a:t>The best thing to do is keep trying!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751332-787D-4DB4-8306-7FE713A494A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5938986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Wrap-Up session of Grow shared five videos that highlighted the most important aspects of the Grow program. </a:t>
            </a:r>
          </a:p>
          <a:p>
            <a:endParaRPr lang="en-US"/>
          </a:p>
          <a:p>
            <a:pPr lvl="1"/>
            <a:r>
              <a:rPr lang="en-US"/>
              <a:t>• Praise that Matters! </a:t>
            </a:r>
          </a:p>
          <a:p>
            <a:pPr lvl="1"/>
            <a:r>
              <a:rPr lang="en-US"/>
              <a:t>• Understanding Feelings </a:t>
            </a:r>
          </a:p>
          <a:p>
            <a:pPr lvl="1"/>
            <a:r>
              <a:rPr lang="en-US"/>
              <a:t>• Routines Provide Structure &amp; Reduce Stress </a:t>
            </a:r>
          </a:p>
          <a:p>
            <a:pPr lvl="1"/>
            <a:r>
              <a:rPr lang="en-US"/>
              <a:t>• Don’t Lose your Cool </a:t>
            </a:r>
          </a:p>
          <a:p>
            <a:pPr lvl="1"/>
            <a:r>
              <a:rPr lang="en-US"/>
              <a:t>• Eating Together: Any Meal Counts </a:t>
            </a:r>
          </a:p>
          <a:p>
            <a:endParaRPr lang="en-US"/>
          </a:p>
          <a:p>
            <a:pPr marL="171450" indent="-171450">
              <a:buFont typeface="Arial" panose="020B0604020202020204" pitchFamily="34" charset="0"/>
              <a:buChar char="•"/>
            </a:pPr>
            <a:r>
              <a:rPr lang="en-US"/>
              <a:t>Which aspect of Grow was the most beneficial to you as a parent? Why? </a:t>
            </a:r>
          </a:p>
          <a:p>
            <a:pPr marL="171450" indent="-171450">
              <a:buFont typeface="Arial" panose="020B0604020202020204" pitchFamily="34" charset="0"/>
              <a:buChar char="•"/>
            </a:pPr>
            <a:r>
              <a:rPr lang="en-US"/>
              <a:t>Has anything changed about your interactions with your child since we started? </a:t>
            </a:r>
          </a:p>
          <a:p>
            <a:pPr marL="171450" indent="-171450">
              <a:buFont typeface="Arial" panose="020B0604020202020204" pitchFamily="34" charset="0"/>
              <a:buChar char="•"/>
            </a:pPr>
            <a:r>
              <a:rPr lang="en-US"/>
              <a:t>Do you notice a difference in the way you respond to your child’s behaviors? </a:t>
            </a:r>
          </a:p>
          <a:p>
            <a:pPr marL="171450" indent="-171450">
              <a:buFont typeface="Arial" panose="020B0604020202020204" pitchFamily="34" charset="0"/>
              <a:buChar char="•"/>
            </a:pPr>
            <a:r>
              <a:rPr lang="en-US"/>
              <a:t>Would anyone like to talk about a moment when you used a strategy you learned in Grow and discuss how your current reaction compared to how you may have reacted prior to engaging in Grow training? </a:t>
            </a:r>
          </a:p>
          <a:p>
            <a:pPr marL="171450" indent="-171450">
              <a:buFont typeface="Arial" panose="020B0604020202020204" pitchFamily="34" charset="0"/>
              <a:buChar char="•"/>
            </a:pPr>
            <a:r>
              <a:rPr lang="en-US"/>
              <a:t>What was different? </a:t>
            </a:r>
          </a:p>
          <a:p>
            <a:pPr marL="171450" indent="-171450">
              <a:buFont typeface="Arial" panose="020B0604020202020204" pitchFamily="34" charset="0"/>
              <a:buChar char="•"/>
            </a:pPr>
            <a:r>
              <a:rPr lang="en-US"/>
              <a:t>How did your child respond?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25EEA5-0ACF-4FFB-8DDD-B838AE44255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3139222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b="1"/>
              <a:t>Additional Thrive Program Options for Different Ages</a:t>
            </a:r>
            <a:r>
              <a:rPr lang="en-US"/>
              <a:t>:</a:t>
            </a:r>
          </a:p>
          <a:p>
            <a:pPr>
              <a:buFont typeface="Arial" panose="020B0604020202020204" pitchFamily="34" charset="0"/>
              <a:buChar char="•"/>
            </a:pPr>
            <a:endParaRPr lang="en-US"/>
          </a:p>
          <a:p>
            <a:pPr marL="742950" lvl="1" indent="-285750">
              <a:buFont typeface="Arial" panose="020B0604020202020204" pitchFamily="34" charset="0"/>
              <a:buChar char="•"/>
            </a:pPr>
            <a:r>
              <a:rPr lang="en-US" b="1"/>
              <a:t>Take Root</a:t>
            </a:r>
            <a:r>
              <a:rPr lang="en-US"/>
              <a:t>: For parents and caregivers of children aged 0 to 3 years.</a:t>
            </a:r>
          </a:p>
          <a:p>
            <a:pPr marL="742950" lvl="1" indent="-285750">
              <a:buFont typeface="Arial" panose="020B0604020202020204" pitchFamily="34" charset="0"/>
              <a:buChar char="•"/>
            </a:pPr>
            <a:r>
              <a:rPr lang="en-US" b="1"/>
              <a:t>Sprout</a:t>
            </a:r>
            <a:r>
              <a:rPr lang="en-US"/>
              <a:t>: Designed for parents and caregivers of children aged 3 to 5 years.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a:t>Branch Out</a:t>
            </a:r>
            <a:r>
              <a:rPr lang="en-US"/>
              <a:t>: Suitable for parents and caregivers of children aged 10 to 18 years.</a:t>
            </a:r>
          </a:p>
          <a:p>
            <a:pPr marL="742950" lvl="1" indent="-285750">
              <a:buFont typeface="Arial" panose="020B0604020202020204" pitchFamily="34" charset="0"/>
              <a:buChar char="•"/>
            </a:pPr>
            <a:endParaRPr lang="en-US"/>
          </a:p>
          <a:p>
            <a:pPr>
              <a:buFont typeface="Arial" panose="020B0604020202020204" pitchFamily="34" charset="0"/>
              <a:buChar char="•"/>
            </a:pPr>
            <a:r>
              <a:rPr lang="en-US" b="1"/>
              <a:t>Next Steps</a:t>
            </a:r>
            <a:r>
              <a:rPr lang="en-US"/>
              <a:t>: Encourage participants to explore these programs to continue supporting their children's development at various stages.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25EEA5-0ACF-4FFB-8DDD-B838AE44255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7811290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Thrive Website</a:t>
            </a:r>
            <a:r>
              <a:rPr lang="en-US"/>
              <a:t>: Encourage participants to visit the Thrive website for additional resources.</a:t>
            </a:r>
          </a:p>
          <a:p>
            <a:endParaRPr lang="en-US"/>
          </a:p>
          <a:p>
            <a:r>
              <a:rPr lang="en-US" b="1"/>
              <a:t>Program Exploration</a:t>
            </a:r>
            <a:r>
              <a:rPr lang="en-US"/>
              <a:t>: Suggest exploring other programs that may be beneficial for another child.</a:t>
            </a:r>
          </a:p>
          <a:p>
            <a:endParaRPr lang="en-US"/>
          </a:p>
          <a:p>
            <a:r>
              <a:rPr lang="en-US" b="1"/>
              <a:t>Continued Growth</a:t>
            </a:r>
            <a:r>
              <a:rPr lang="en-US"/>
              <a:t>: Encourage participants to use these resources to plan the next steps in their child’s growth and development.</a:t>
            </a:r>
          </a:p>
          <a:p>
            <a:endParaRPr lang="en-US"/>
          </a:p>
          <a:p>
            <a:r>
              <a:rPr lang="en-US"/>
              <a:t>For an in-depth exploration of specified topics related to teens and adolescents, suggest families visit the Thrive website (</a:t>
            </a:r>
            <a:r>
              <a:rPr lang="en-US" u="sng">
                <a:hlinkClick r:id="rId3"/>
              </a:rPr>
              <a:t>https://thrive.psu.edu/supplemental-modules/</a:t>
            </a:r>
            <a:r>
              <a:rPr lang="en-US"/>
              <a:t>), and review the supplemental module content for the most up-to-date offerings. </a:t>
            </a:r>
          </a:p>
          <a:p>
            <a:endParaRPr lang="en-US"/>
          </a:p>
        </p:txBody>
      </p:sp>
      <p:sp>
        <p:nvSpPr>
          <p:cNvPr id="4" name="Slide Number Placeholder 3"/>
          <p:cNvSpPr>
            <a:spLocks noGrp="1"/>
          </p:cNvSpPr>
          <p:nvPr>
            <p:ph type="sldNum" sz="quarter" idx="5"/>
          </p:nvPr>
        </p:nvSpPr>
        <p:spPr/>
        <p:txBody>
          <a:bodyPr/>
          <a:lstStyle/>
          <a:p>
            <a:fld id="{D29876BA-FE99-434D-A671-82C7C6D8C61B}" type="slidenum">
              <a:rPr lang="en-US" smtClean="0"/>
              <a:t>73</a:t>
            </a:fld>
            <a:endParaRPr lang="en-US"/>
          </a:p>
        </p:txBody>
      </p:sp>
    </p:spTree>
    <p:extLst>
      <p:ext uri="{BB962C8B-B14F-4D97-AF65-F5344CB8AC3E}">
        <p14:creationId xmlns:p14="http://schemas.microsoft.com/office/powerpoint/2010/main" val="425933314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Example language: </a:t>
            </a:r>
          </a:p>
          <a:p>
            <a:r>
              <a:rPr lang="en-US" i="1"/>
              <a:t>Thank you, parents and caregivers, for your active participation. Please continue to visit the Thrive website as your child develops and grows—it's a valuable resource that can support you through every stage of your child's growth.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25EEA5-0ACF-4FFB-8DDD-B838AE44255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797147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Distribute Materials</a:t>
            </a:r>
            <a:r>
              <a:rPr lang="en-US"/>
              <a:t>: Provide copies or screen share the Grow Parent Workbook and Syllabus to all participants.</a:t>
            </a:r>
          </a:p>
          <a:p>
            <a:endParaRPr lang="en-US"/>
          </a:p>
          <a:p>
            <a:r>
              <a:rPr lang="en-US" b="1"/>
              <a:t>Syllabus Overview</a:t>
            </a:r>
            <a:r>
              <a:rPr lang="en-US"/>
              <a:t>: Review the Summary of Training, focusing on sections with pertinent information for families (homework due dates, meeting dates, times, and location).</a:t>
            </a:r>
          </a:p>
          <a:p>
            <a:endParaRPr lang="en-US"/>
          </a:p>
          <a:p>
            <a:r>
              <a:rPr lang="en-US" b="1"/>
              <a:t>Engagement Encouragement</a:t>
            </a:r>
            <a:r>
              <a:rPr lang="en-US"/>
              <a:t>: Urge families to complete all exercises and discussion questions provided for each meeting session.</a:t>
            </a:r>
          </a:p>
          <a:p>
            <a:endParaRPr lang="en-US"/>
          </a:p>
          <a:p>
            <a:r>
              <a:rPr lang="en-US"/>
              <a:t>Example language: </a:t>
            </a:r>
            <a:r>
              <a:rPr lang="en-US" i="1"/>
              <a:t>I encourage everyone to complete all the exercises and discussion questions in your workbooks before each session. These activities are designed to deepen your understanding and enhance our group discussions. Active participation is essential for maximizing the benefits of our meetings. Please do your best to come prepared to share and learn from each other’s experiences!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348936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Homework Tasks</a:t>
            </a:r>
            <a:r>
              <a:rPr lang="en-US"/>
              <a:t>: Assign Sessions 1 &amp; 2, “Parenting Styles: Why They Matter &amp; Using Praise and Encouragement to Help Children Thrive," as homework.</a:t>
            </a:r>
          </a:p>
          <a:p>
            <a:endParaRPr lang="en-US"/>
          </a:p>
          <a:p>
            <a:r>
              <a:rPr lang="en-US" b="1"/>
              <a:t>Step 2 Clarification</a:t>
            </a:r>
            <a:r>
              <a:rPr lang="en-US"/>
              <a:t>: Remind participants that this homework involves viewing online content and downloading necessary resources as part of Step 2. If time permits, show where to access these materials on the website. </a:t>
            </a:r>
          </a:p>
          <a:p>
            <a:endParaRPr lang="en-US"/>
          </a:p>
          <a:p>
            <a:r>
              <a:rPr lang="en-US" b="1"/>
              <a:t>Workbook Guidance</a:t>
            </a:r>
            <a:r>
              <a:rPr lang="en-US"/>
              <a:t>: Show the specific pages in the Grow Parent Workbook and Syllabus related to these topics.</a:t>
            </a:r>
          </a:p>
          <a:p>
            <a:endParaRPr lang="en-US"/>
          </a:p>
          <a:p>
            <a:r>
              <a:rPr lang="en-US" b="1"/>
              <a:t>Step 3 Clarification</a:t>
            </a:r>
            <a:r>
              <a:rPr lang="en-US"/>
              <a:t>: Assign workbook discussion questions. </a:t>
            </a:r>
          </a:p>
          <a:p>
            <a:endParaRPr lang="en-US"/>
          </a:p>
          <a:p>
            <a:r>
              <a:rPr lang="en-US" b="1"/>
              <a:t>Format explanation: </a:t>
            </a:r>
            <a:r>
              <a:rPr lang="en-US" b="0"/>
              <a:t>Explain the reason for 2 boxes per question (one for individual, one for group responses).</a:t>
            </a:r>
          </a:p>
          <a:p>
            <a:endParaRPr lang="en-US"/>
          </a:p>
          <a:p>
            <a:r>
              <a:rPr lang="en-US" b="1"/>
              <a:t>Encourage reflection and engagement: </a:t>
            </a:r>
            <a:r>
              <a:rPr lang="en-US"/>
              <a:t>The more participants, think, reflect, and share the more meaningful the content becomes to each family. </a:t>
            </a:r>
          </a:p>
          <a:p>
            <a:endParaRPr lang="en-US"/>
          </a:p>
          <a:p>
            <a:r>
              <a:rPr lang="en-US" sz="3200" b="1"/>
              <a:t>Pro tip: </a:t>
            </a:r>
            <a:r>
              <a:rPr lang="en-US" sz="3200" b="0"/>
              <a:t>Complete</a:t>
            </a:r>
            <a:r>
              <a:rPr lang="en-US"/>
              <a:t> the workbook while viewing online modules.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340971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2938" y="1997274"/>
            <a:ext cx="7286625" cy="1378148"/>
          </a:xfrm>
        </p:spPr>
        <p:txBody>
          <a:bodyPr/>
          <a:lstStyle/>
          <a:p>
            <a:r>
              <a:rPr lang="en-US"/>
              <a:t>Click to edit Master title style</a:t>
            </a:r>
          </a:p>
        </p:txBody>
      </p:sp>
      <p:sp>
        <p:nvSpPr>
          <p:cNvPr id="3" name="Subtitle 2"/>
          <p:cNvSpPr>
            <a:spLocks noGrp="1"/>
          </p:cNvSpPr>
          <p:nvPr>
            <p:ph type="subTitle" idx="1"/>
          </p:nvPr>
        </p:nvSpPr>
        <p:spPr>
          <a:xfrm>
            <a:off x="1285875" y="3643312"/>
            <a:ext cx="6000750" cy="1643063"/>
          </a:xfrm>
        </p:spPr>
        <p:txBody>
          <a:bodyPr/>
          <a:lstStyle>
            <a:lvl1pPr marL="0" indent="0" algn="ctr">
              <a:buNone/>
              <a:defRPr>
                <a:solidFill>
                  <a:schemeClr val="tx1">
                    <a:tint val="75000"/>
                  </a:schemeClr>
                </a:solidFill>
              </a:defRPr>
            </a:lvl1pPr>
            <a:lvl2pPr marL="428625" indent="0" algn="ctr">
              <a:buNone/>
              <a:defRPr>
                <a:solidFill>
                  <a:schemeClr val="tx1">
                    <a:tint val="75000"/>
                  </a:schemeClr>
                </a:solidFill>
              </a:defRPr>
            </a:lvl2pPr>
            <a:lvl3pPr marL="857250" indent="0" algn="ctr">
              <a:buNone/>
              <a:defRPr>
                <a:solidFill>
                  <a:schemeClr val="tx1">
                    <a:tint val="75000"/>
                  </a:schemeClr>
                </a:solidFill>
              </a:defRPr>
            </a:lvl3pPr>
            <a:lvl4pPr marL="1285875" indent="0" algn="ctr">
              <a:buNone/>
              <a:defRPr>
                <a:solidFill>
                  <a:schemeClr val="tx1">
                    <a:tint val="75000"/>
                  </a:schemeClr>
                </a:solidFill>
              </a:defRPr>
            </a:lvl4pPr>
            <a:lvl5pPr marL="1714500" indent="0" algn="ctr">
              <a:buNone/>
              <a:defRPr>
                <a:solidFill>
                  <a:schemeClr val="tx1">
                    <a:tint val="75000"/>
                  </a:schemeClr>
                </a:solidFill>
              </a:defRPr>
            </a:lvl5pPr>
            <a:lvl6pPr marL="2143125" indent="0" algn="ctr">
              <a:buNone/>
              <a:defRPr>
                <a:solidFill>
                  <a:schemeClr val="tx1">
                    <a:tint val="75000"/>
                  </a:schemeClr>
                </a:solidFill>
              </a:defRPr>
            </a:lvl6pPr>
            <a:lvl7pPr marL="2571750" indent="0" algn="ctr">
              <a:buNone/>
              <a:defRPr>
                <a:solidFill>
                  <a:schemeClr val="tx1">
                    <a:tint val="75000"/>
                  </a:schemeClr>
                </a:solidFill>
              </a:defRPr>
            </a:lvl7pPr>
            <a:lvl8pPr marL="3000375" indent="0" algn="ctr">
              <a:buNone/>
              <a:defRPr>
                <a:solidFill>
                  <a:schemeClr val="tx1">
                    <a:tint val="75000"/>
                  </a:schemeClr>
                </a:solidFill>
              </a:defRPr>
            </a:lvl8pPr>
            <a:lvl9pPr marL="34290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077751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633580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15062" y="257473"/>
            <a:ext cx="1928813" cy="548580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28625" y="257473"/>
            <a:ext cx="5643563" cy="54858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553412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942607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168" y="4131469"/>
            <a:ext cx="7286625" cy="1276945"/>
          </a:xfrm>
        </p:spPr>
        <p:txBody>
          <a:bodyPr anchor="t"/>
          <a:lstStyle>
            <a:lvl1pPr algn="l">
              <a:defRPr sz="3750" b="1" cap="all"/>
            </a:lvl1pPr>
          </a:lstStyle>
          <a:p>
            <a:r>
              <a:rPr lang="en-US"/>
              <a:t>Click to edit Master title style</a:t>
            </a:r>
          </a:p>
        </p:txBody>
      </p:sp>
      <p:sp>
        <p:nvSpPr>
          <p:cNvPr id="3" name="Text Placeholder 2"/>
          <p:cNvSpPr>
            <a:spLocks noGrp="1"/>
          </p:cNvSpPr>
          <p:nvPr>
            <p:ph type="body" idx="1"/>
          </p:nvPr>
        </p:nvSpPr>
        <p:spPr>
          <a:xfrm>
            <a:off x="677168" y="2725044"/>
            <a:ext cx="7286625" cy="1406425"/>
          </a:xfrm>
        </p:spPr>
        <p:txBody>
          <a:bodyPr anchor="b"/>
          <a:lstStyle>
            <a:lvl1pPr marL="0" indent="0">
              <a:buNone/>
              <a:defRPr sz="1875">
                <a:solidFill>
                  <a:schemeClr val="tx1">
                    <a:tint val="75000"/>
                  </a:schemeClr>
                </a:solidFill>
              </a:defRPr>
            </a:lvl1pPr>
            <a:lvl2pPr marL="428625" indent="0">
              <a:buNone/>
              <a:defRPr sz="1688">
                <a:solidFill>
                  <a:schemeClr val="tx1">
                    <a:tint val="75000"/>
                  </a:schemeClr>
                </a:solidFill>
              </a:defRPr>
            </a:lvl2pPr>
            <a:lvl3pPr marL="857250" indent="0">
              <a:buNone/>
              <a:defRPr sz="1500">
                <a:solidFill>
                  <a:schemeClr val="tx1">
                    <a:tint val="75000"/>
                  </a:schemeClr>
                </a:solidFill>
              </a:defRPr>
            </a:lvl3pPr>
            <a:lvl4pPr marL="1285875" indent="0">
              <a:buNone/>
              <a:defRPr sz="1313">
                <a:solidFill>
                  <a:schemeClr val="tx1">
                    <a:tint val="75000"/>
                  </a:schemeClr>
                </a:solidFill>
              </a:defRPr>
            </a:lvl4pPr>
            <a:lvl5pPr marL="1714500" indent="0">
              <a:buNone/>
              <a:defRPr sz="1313">
                <a:solidFill>
                  <a:schemeClr val="tx1">
                    <a:tint val="75000"/>
                  </a:schemeClr>
                </a:solidFill>
              </a:defRPr>
            </a:lvl5pPr>
            <a:lvl6pPr marL="2143125" indent="0">
              <a:buNone/>
              <a:defRPr sz="1313">
                <a:solidFill>
                  <a:schemeClr val="tx1">
                    <a:tint val="75000"/>
                  </a:schemeClr>
                </a:solidFill>
              </a:defRPr>
            </a:lvl6pPr>
            <a:lvl7pPr marL="2571750" indent="0">
              <a:buNone/>
              <a:defRPr sz="1313">
                <a:solidFill>
                  <a:schemeClr val="tx1">
                    <a:tint val="75000"/>
                  </a:schemeClr>
                </a:solidFill>
              </a:defRPr>
            </a:lvl7pPr>
            <a:lvl8pPr marL="3000375" indent="0">
              <a:buNone/>
              <a:defRPr sz="1313">
                <a:solidFill>
                  <a:schemeClr val="tx1">
                    <a:tint val="75000"/>
                  </a:schemeClr>
                </a:solidFill>
              </a:defRPr>
            </a:lvl8pPr>
            <a:lvl9pPr marL="3429000" indent="0">
              <a:buNone/>
              <a:defRPr sz="131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049939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28625" y="1500188"/>
            <a:ext cx="3786188" cy="4243090"/>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357687" y="1500188"/>
            <a:ext cx="3786188" cy="4243090"/>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729719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28625" y="1439168"/>
            <a:ext cx="3787676" cy="599777"/>
          </a:xfrm>
        </p:spPr>
        <p:txBody>
          <a:bodyPr anchor="b"/>
          <a:lstStyle>
            <a:lvl1pPr marL="0" indent="0">
              <a:buNone/>
              <a:defRPr sz="2250" b="1"/>
            </a:lvl1pPr>
            <a:lvl2pPr marL="428625" indent="0">
              <a:buNone/>
              <a:defRPr sz="1875" b="1"/>
            </a:lvl2pPr>
            <a:lvl3pPr marL="857250" indent="0">
              <a:buNone/>
              <a:defRPr sz="1688"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en-US"/>
              <a:t>Click to edit Master text styles</a:t>
            </a:r>
          </a:p>
        </p:txBody>
      </p:sp>
      <p:sp>
        <p:nvSpPr>
          <p:cNvPr id="4" name="Content Placeholder 3"/>
          <p:cNvSpPr>
            <a:spLocks noGrp="1"/>
          </p:cNvSpPr>
          <p:nvPr>
            <p:ph sz="half" idx="2"/>
          </p:nvPr>
        </p:nvSpPr>
        <p:spPr>
          <a:xfrm>
            <a:off x="428625" y="2038945"/>
            <a:ext cx="3787676" cy="3704333"/>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354711" y="1439168"/>
            <a:ext cx="3789164" cy="599777"/>
          </a:xfrm>
        </p:spPr>
        <p:txBody>
          <a:bodyPr anchor="b"/>
          <a:lstStyle>
            <a:lvl1pPr marL="0" indent="0">
              <a:buNone/>
              <a:defRPr sz="2250" b="1"/>
            </a:lvl1pPr>
            <a:lvl2pPr marL="428625" indent="0">
              <a:buNone/>
              <a:defRPr sz="1875" b="1"/>
            </a:lvl2pPr>
            <a:lvl3pPr marL="857250" indent="0">
              <a:buNone/>
              <a:defRPr sz="1688"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en-US"/>
              <a:t>Click to edit Master text styles</a:t>
            </a:r>
          </a:p>
        </p:txBody>
      </p:sp>
      <p:sp>
        <p:nvSpPr>
          <p:cNvPr id="6" name="Content Placeholder 5"/>
          <p:cNvSpPr>
            <a:spLocks noGrp="1"/>
          </p:cNvSpPr>
          <p:nvPr>
            <p:ph sz="quarter" idx="4"/>
          </p:nvPr>
        </p:nvSpPr>
        <p:spPr>
          <a:xfrm>
            <a:off x="4354711" y="2038945"/>
            <a:ext cx="3789164" cy="3704333"/>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665561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814710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244516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28626" y="255984"/>
            <a:ext cx="2820293" cy="1089422"/>
          </a:xfrm>
        </p:spPr>
        <p:txBody>
          <a:bodyPr anchor="b"/>
          <a:lstStyle>
            <a:lvl1pPr algn="l">
              <a:defRPr sz="1875" b="1"/>
            </a:lvl1pPr>
          </a:lstStyle>
          <a:p>
            <a:r>
              <a:rPr lang="en-US"/>
              <a:t>Click to edit Master title style</a:t>
            </a:r>
          </a:p>
        </p:txBody>
      </p:sp>
      <p:sp>
        <p:nvSpPr>
          <p:cNvPr id="3" name="Content Placeholder 2"/>
          <p:cNvSpPr>
            <a:spLocks noGrp="1"/>
          </p:cNvSpPr>
          <p:nvPr>
            <p:ph idx="1"/>
          </p:nvPr>
        </p:nvSpPr>
        <p:spPr>
          <a:xfrm>
            <a:off x="3351609" y="255985"/>
            <a:ext cx="4792266" cy="5487293"/>
          </a:xfrm>
        </p:spPr>
        <p:txBody>
          <a:bodyPr/>
          <a:lstStyle>
            <a:lvl1pPr>
              <a:defRPr sz="3000"/>
            </a:lvl1pPr>
            <a:lvl2pPr>
              <a:defRPr sz="2625"/>
            </a:lvl2pPr>
            <a:lvl3pPr>
              <a:defRPr sz="2250"/>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28626" y="1345406"/>
            <a:ext cx="2820293" cy="4397872"/>
          </a:xfrm>
        </p:spPr>
        <p:txBody>
          <a:bodyPr/>
          <a:lstStyle>
            <a:lvl1pPr marL="0" indent="0">
              <a:buNone/>
              <a:defRPr sz="1313"/>
            </a:lvl1pPr>
            <a:lvl2pPr marL="428625" indent="0">
              <a:buNone/>
              <a:defRPr sz="1125"/>
            </a:lvl2pPr>
            <a:lvl3pPr marL="857250" indent="0">
              <a:buNone/>
              <a:defRPr sz="938"/>
            </a:lvl3pPr>
            <a:lvl4pPr marL="1285875" indent="0">
              <a:buNone/>
              <a:defRPr sz="844"/>
            </a:lvl4pPr>
            <a:lvl5pPr marL="1714500" indent="0">
              <a:buNone/>
              <a:defRPr sz="844"/>
            </a:lvl5pPr>
            <a:lvl6pPr marL="2143125" indent="0">
              <a:buNone/>
              <a:defRPr sz="844"/>
            </a:lvl6pPr>
            <a:lvl7pPr marL="2571750" indent="0">
              <a:buNone/>
              <a:defRPr sz="844"/>
            </a:lvl7pPr>
            <a:lvl8pPr marL="3000375" indent="0">
              <a:buNone/>
              <a:defRPr sz="844"/>
            </a:lvl8pPr>
            <a:lvl9pPr marL="3429000" indent="0">
              <a:buNone/>
              <a:defRPr sz="844"/>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92189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80270" y="4500562"/>
            <a:ext cx="5143500" cy="531317"/>
          </a:xfrm>
        </p:spPr>
        <p:txBody>
          <a:bodyPr anchor="b"/>
          <a:lstStyle>
            <a:lvl1pPr algn="l">
              <a:defRPr sz="1875" b="1"/>
            </a:lvl1pPr>
          </a:lstStyle>
          <a:p>
            <a:r>
              <a:rPr lang="en-US"/>
              <a:t>Click to edit Master title style</a:t>
            </a:r>
          </a:p>
        </p:txBody>
      </p:sp>
      <p:sp>
        <p:nvSpPr>
          <p:cNvPr id="3" name="Picture Placeholder 2"/>
          <p:cNvSpPr>
            <a:spLocks noGrp="1"/>
          </p:cNvSpPr>
          <p:nvPr>
            <p:ph type="pic" idx="1"/>
          </p:nvPr>
        </p:nvSpPr>
        <p:spPr>
          <a:xfrm>
            <a:off x="1680270" y="574477"/>
            <a:ext cx="5143500" cy="3857625"/>
          </a:xfrm>
        </p:spPr>
        <p:txBody>
          <a:bodyPr/>
          <a:lstStyle>
            <a:lvl1pPr marL="0" indent="0">
              <a:buNone/>
              <a:defRPr sz="3000"/>
            </a:lvl1pPr>
            <a:lvl2pPr marL="428625" indent="0">
              <a:buNone/>
              <a:defRPr sz="2625"/>
            </a:lvl2pPr>
            <a:lvl3pPr marL="857250" indent="0">
              <a:buNone/>
              <a:defRPr sz="2250"/>
            </a:lvl3pPr>
            <a:lvl4pPr marL="1285875" indent="0">
              <a:buNone/>
              <a:defRPr sz="1875"/>
            </a:lvl4pPr>
            <a:lvl5pPr marL="1714500" indent="0">
              <a:buNone/>
              <a:defRPr sz="1875"/>
            </a:lvl5pPr>
            <a:lvl6pPr marL="2143125" indent="0">
              <a:buNone/>
              <a:defRPr sz="1875"/>
            </a:lvl6pPr>
            <a:lvl7pPr marL="2571750" indent="0">
              <a:buNone/>
              <a:defRPr sz="1875"/>
            </a:lvl7pPr>
            <a:lvl8pPr marL="3000375" indent="0">
              <a:buNone/>
              <a:defRPr sz="1875"/>
            </a:lvl8pPr>
            <a:lvl9pPr marL="3429000" indent="0">
              <a:buNone/>
              <a:defRPr sz="1875"/>
            </a:lvl9pPr>
          </a:lstStyle>
          <a:p>
            <a:endParaRPr lang="en-US"/>
          </a:p>
        </p:txBody>
      </p:sp>
      <p:sp>
        <p:nvSpPr>
          <p:cNvPr id="4" name="Text Placeholder 3"/>
          <p:cNvSpPr>
            <a:spLocks noGrp="1"/>
          </p:cNvSpPr>
          <p:nvPr>
            <p:ph type="body" sz="half" idx="2"/>
          </p:nvPr>
        </p:nvSpPr>
        <p:spPr>
          <a:xfrm>
            <a:off x="1680270" y="5031879"/>
            <a:ext cx="5143500" cy="754558"/>
          </a:xfrm>
        </p:spPr>
        <p:txBody>
          <a:bodyPr/>
          <a:lstStyle>
            <a:lvl1pPr marL="0" indent="0">
              <a:buNone/>
              <a:defRPr sz="1313"/>
            </a:lvl1pPr>
            <a:lvl2pPr marL="428625" indent="0">
              <a:buNone/>
              <a:defRPr sz="1125"/>
            </a:lvl2pPr>
            <a:lvl3pPr marL="857250" indent="0">
              <a:buNone/>
              <a:defRPr sz="938"/>
            </a:lvl3pPr>
            <a:lvl4pPr marL="1285875" indent="0">
              <a:buNone/>
              <a:defRPr sz="844"/>
            </a:lvl4pPr>
            <a:lvl5pPr marL="1714500" indent="0">
              <a:buNone/>
              <a:defRPr sz="844"/>
            </a:lvl5pPr>
            <a:lvl6pPr marL="2143125" indent="0">
              <a:buNone/>
              <a:defRPr sz="844"/>
            </a:lvl6pPr>
            <a:lvl7pPr marL="2571750" indent="0">
              <a:buNone/>
              <a:defRPr sz="844"/>
            </a:lvl7pPr>
            <a:lvl8pPr marL="3000375" indent="0">
              <a:buNone/>
              <a:defRPr sz="844"/>
            </a:lvl8pPr>
            <a:lvl9pPr marL="3429000" indent="0">
              <a:buNone/>
              <a:defRPr sz="844"/>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938262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8625" y="257473"/>
            <a:ext cx="7715250" cy="1071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28625" y="1500188"/>
            <a:ext cx="7715250" cy="424309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28625" y="5959078"/>
            <a:ext cx="2000250" cy="342305"/>
          </a:xfrm>
          <a:prstGeom prst="rect">
            <a:avLst/>
          </a:prstGeom>
        </p:spPr>
        <p:txBody>
          <a:bodyPr vert="horz" lIns="91440" tIns="45720" rIns="91440" bIns="45720" rtlCol="0" anchor="ctr"/>
          <a:lstStyle>
            <a:lvl1pPr algn="l">
              <a:defRPr sz="1125">
                <a:solidFill>
                  <a:schemeClr val="tx1">
                    <a:tint val="75000"/>
                  </a:schemeClr>
                </a:solidFill>
              </a:defRPr>
            </a:lvl1pPr>
          </a:lstStyle>
          <a:p>
            <a:fld id="{1D8BD707-D9CF-40AE-B4C6-C98DA3205C09}" type="datetimeFigureOut">
              <a:rPr lang="en-US" smtClean="0"/>
              <a:pPr/>
              <a:t>7/16/2025</a:t>
            </a:fld>
            <a:endParaRPr lang="en-US"/>
          </a:p>
        </p:txBody>
      </p:sp>
      <p:sp>
        <p:nvSpPr>
          <p:cNvPr id="5" name="Footer Placeholder 4"/>
          <p:cNvSpPr>
            <a:spLocks noGrp="1"/>
          </p:cNvSpPr>
          <p:nvPr>
            <p:ph type="ftr" sz="quarter" idx="3"/>
          </p:nvPr>
        </p:nvSpPr>
        <p:spPr>
          <a:xfrm>
            <a:off x="2928938" y="5959078"/>
            <a:ext cx="2714625" cy="342305"/>
          </a:xfrm>
          <a:prstGeom prst="rect">
            <a:avLst/>
          </a:prstGeom>
        </p:spPr>
        <p:txBody>
          <a:bodyPr vert="horz" lIns="91440" tIns="45720" rIns="91440" bIns="45720" rtlCol="0" anchor="ctr"/>
          <a:lstStyle>
            <a:lvl1pPr algn="ctr">
              <a:defRPr sz="112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143625" y="5959078"/>
            <a:ext cx="2000250" cy="342305"/>
          </a:xfrm>
          <a:prstGeom prst="rect">
            <a:avLst/>
          </a:prstGeom>
        </p:spPr>
        <p:txBody>
          <a:bodyPr vert="horz" lIns="91440" tIns="45720" rIns="91440" bIns="45720" rtlCol="0" anchor="ctr"/>
          <a:lstStyle>
            <a:lvl1pPr algn="r">
              <a:defRPr sz="1125">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2178924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857250" rtl="0" eaLnBrk="1" latinLnBrk="0" hangingPunct="1">
        <a:spcBef>
          <a:spcPct val="0"/>
        </a:spcBef>
        <a:buNone/>
        <a:defRPr sz="4125" kern="1200">
          <a:solidFill>
            <a:schemeClr val="tx1"/>
          </a:solidFill>
          <a:latin typeface="+mj-lt"/>
          <a:ea typeface="+mj-ea"/>
          <a:cs typeface="+mj-cs"/>
        </a:defRPr>
      </a:lvl1pPr>
    </p:titleStyle>
    <p:bodyStyle>
      <a:lvl1pPr marL="321469" indent="-321469" algn="l" defTabSz="85725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696516" indent="-267891" algn="l" defTabSz="857250" rtl="0" eaLnBrk="1" latinLnBrk="0" hangingPunct="1">
        <a:spcBef>
          <a:spcPct val="20000"/>
        </a:spcBef>
        <a:buFont typeface="Arial" pitchFamily="34" charset="0"/>
        <a:buChar char="–"/>
        <a:defRPr sz="2625" kern="1200">
          <a:solidFill>
            <a:schemeClr val="tx1"/>
          </a:solidFill>
          <a:latin typeface="+mn-lt"/>
          <a:ea typeface="+mn-ea"/>
          <a:cs typeface="+mn-cs"/>
        </a:defRPr>
      </a:lvl2pPr>
      <a:lvl3pPr marL="1071563" indent="-214313" algn="l" defTabSz="857250" rtl="0" eaLnBrk="1" latinLnBrk="0" hangingPunct="1">
        <a:spcBef>
          <a:spcPct val="20000"/>
        </a:spcBef>
        <a:buFont typeface="Arial" pitchFamily="34" charset="0"/>
        <a:buChar char="•"/>
        <a:defRPr sz="2250" kern="1200">
          <a:solidFill>
            <a:schemeClr val="tx1"/>
          </a:solidFill>
          <a:latin typeface="+mn-lt"/>
          <a:ea typeface="+mn-ea"/>
          <a:cs typeface="+mn-cs"/>
        </a:defRPr>
      </a:lvl3pPr>
      <a:lvl4pPr marL="15001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4pPr>
      <a:lvl5pPr marL="19288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5pPr>
      <a:lvl6pPr marL="235743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6pPr>
      <a:lvl7pPr marL="278606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7pPr>
      <a:lvl8pPr marL="32146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8pPr>
      <a:lvl9pPr marL="36433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9pPr>
    </p:bodyStyle>
    <p:otherStyle>
      <a:defPPr>
        <a:defRPr lang="en-US"/>
      </a:defPPr>
      <a:lvl1pPr marL="0" algn="l" defTabSz="857250" rtl="0" eaLnBrk="1" latinLnBrk="0" hangingPunct="1">
        <a:defRPr sz="1688" kern="1200">
          <a:solidFill>
            <a:schemeClr val="tx1"/>
          </a:solidFill>
          <a:latin typeface="+mn-lt"/>
          <a:ea typeface="+mn-ea"/>
          <a:cs typeface="+mn-cs"/>
        </a:defRPr>
      </a:lvl1pPr>
      <a:lvl2pPr marL="428625" algn="l" defTabSz="857250" rtl="0" eaLnBrk="1" latinLnBrk="0" hangingPunct="1">
        <a:defRPr sz="1688" kern="1200">
          <a:solidFill>
            <a:schemeClr val="tx1"/>
          </a:solidFill>
          <a:latin typeface="+mn-lt"/>
          <a:ea typeface="+mn-ea"/>
          <a:cs typeface="+mn-cs"/>
        </a:defRPr>
      </a:lvl2pPr>
      <a:lvl3pPr marL="857250" algn="l" defTabSz="857250" rtl="0" eaLnBrk="1" latinLnBrk="0" hangingPunct="1">
        <a:defRPr sz="1688" kern="1200">
          <a:solidFill>
            <a:schemeClr val="tx1"/>
          </a:solidFill>
          <a:latin typeface="+mn-lt"/>
          <a:ea typeface="+mn-ea"/>
          <a:cs typeface="+mn-cs"/>
        </a:defRPr>
      </a:lvl3pPr>
      <a:lvl4pPr marL="1285875" algn="l" defTabSz="857250" rtl="0" eaLnBrk="1" latinLnBrk="0" hangingPunct="1">
        <a:defRPr sz="1688" kern="1200">
          <a:solidFill>
            <a:schemeClr val="tx1"/>
          </a:solidFill>
          <a:latin typeface="+mn-lt"/>
          <a:ea typeface="+mn-ea"/>
          <a:cs typeface="+mn-cs"/>
        </a:defRPr>
      </a:lvl4pPr>
      <a:lvl5pPr marL="1714500" algn="l" defTabSz="857250" rtl="0" eaLnBrk="1" latinLnBrk="0" hangingPunct="1">
        <a:defRPr sz="1688" kern="1200">
          <a:solidFill>
            <a:schemeClr val="tx1"/>
          </a:solidFill>
          <a:latin typeface="+mn-lt"/>
          <a:ea typeface="+mn-ea"/>
          <a:cs typeface="+mn-cs"/>
        </a:defRPr>
      </a:lvl5pPr>
      <a:lvl6pPr marL="2143125" algn="l" defTabSz="857250" rtl="0" eaLnBrk="1" latinLnBrk="0" hangingPunct="1">
        <a:defRPr sz="1688" kern="1200">
          <a:solidFill>
            <a:schemeClr val="tx1"/>
          </a:solidFill>
          <a:latin typeface="+mn-lt"/>
          <a:ea typeface="+mn-ea"/>
          <a:cs typeface="+mn-cs"/>
        </a:defRPr>
      </a:lvl6pPr>
      <a:lvl7pPr marL="2571750" algn="l" defTabSz="857250" rtl="0" eaLnBrk="1" latinLnBrk="0" hangingPunct="1">
        <a:defRPr sz="1688" kern="1200">
          <a:solidFill>
            <a:schemeClr val="tx1"/>
          </a:solidFill>
          <a:latin typeface="+mn-lt"/>
          <a:ea typeface="+mn-ea"/>
          <a:cs typeface="+mn-cs"/>
        </a:defRPr>
      </a:lvl7pPr>
      <a:lvl8pPr marL="3000375" algn="l" defTabSz="857250" rtl="0" eaLnBrk="1" latinLnBrk="0" hangingPunct="1">
        <a:defRPr sz="1688" kern="1200">
          <a:solidFill>
            <a:schemeClr val="tx1"/>
          </a:solidFill>
          <a:latin typeface="+mn-lt"/>
          <a:ea typeface="+mn-ea"/>
          <a:cs typeface="+mn-cs"/>
        </a:defRPr>
      </a:lvl8pPr>
      <a:lvl9pPr marL="3429000" algn="l" defTabSz="857250" rtl="0" eaLnBrk="1" latinLnBrk="0" hangingPunct="1">
        <a:defRPr sz="16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41.sv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45.sv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48.svg"/><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9.svg"/><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52.svg"/><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sv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svg"/></Relationships>
</file>

<file path=ppt/slides/_rels/slide18.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53.png"/><Relationship Id="rId7" Type="http://schemas.openxmlformats.org/officeDocument/2006/relationships/image" Target="../media/image63.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62.svg"/><Relationship Id="rId11" Type="http://schemas.openxmlformats.org/officeDocument/2006/relationships/image" Target="../media/image67.png"/><Relationship Id="rId5" Type="http://schemas.openxmlformats.org/officeDocument/2006/relationships/image" Target="../media/image61.png"/><Relationship Id="rId10" Type="http://schemas.openxmlformats.org/officeDocument/2006/relationships/image" Target="../media/image66.svg"/><Relationship Id="rId4" Type="http://schemas.openxmlformats.org/officeDocument/2006/relationships/image" Target="../media/image54.png"/><Relationship Id="rId9" Type="http://schemas.openxmlformats.org/officeDocument/2006/relationships/image" Target="../media/image65.png"/></Relationships>
</file>

<file path=ppt/slides/_rels/slide19.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53.png"/><Relationship Id="rId7" Type="http://schemas.openxmlformats.org/officeDocument/2006/relationships/image" Target="../media/image70.sv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54.png"/><Relationship Id="rId9" Type="http://schemas.openxmlformats.org/officeDocument/2006/relationships/image" Target="../media/image72.sv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9.sv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53.png"/><Relationship Id="rId7" Type="http://schemas.openxmlformats.org/officeDocument/2006/relationships/image" Target="../media/image75.sv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7.png"/><Relationship Id="rId7" Type="http://schemas.openxmlformats.org/officeDocument/2006/relationships/image" Target="../media/image79.sv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54.png"/><Relationship Id="rId4" Type="http://schemas.openxmlformats.org/officeDocument/2006/relationships/image" Target="../media/image53.png"/><Relationship Id="rId9" Type="http://schemas.openxmlformats.org/officeDocument/2006/relationships/image" Target="../media/image81.png"/></Relationships>
</file>

<file path=ppt/slides/_rels/slide2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82.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34.svg"/><Relationship Id="rId11" Type="http://schemas.openxmlformats.org/officeDocument/2006/relationships/image" Target="../media/image84.png"/><Relationship Id="rId5" Type="http://schemas.openxmlformats.org/officeDocument/2006/relationships/image" Target="../media/image33.png"/><Relationship Id="rId10" Type="http://schemas.openxmlformats.org/officeDocument/2006/relationships/image" Target="../media/image83.png"/><Relationship Id="rId4" Type="http://schemas.openxmlformats.org/officeDocument/2006/relationships/image" Target="../media/image32.png"/><Relationship Id="rId9" Type="http://schemas.openxmlformats.org/officeDocument/2006/relationships/image" Target="../media/image37.sv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85.sv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48.svg"/><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49.svg"/><Relationship Id="rId5" Type="http://schemas.openxmlformats.org/officeDocument/2006/relationships/image" Target="../media/image21.png"/><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52.sv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91.svg"/><Relationship Id="rId3" Type="http://schemas.openxmlformats.org/officeDocument/2006/relationships/image" Target="../media/image53.png"/><Relationship Id="rId7" Type="http://schemas.openxmlformats.org/officeDocument/2006/relationships/image" Target="../media/image90.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54.png"/><Relationship Id="rId9" Type="http://schemas.openxmlformats.org/officeDocument/2006/relationships/image" Target="../media/image92.png"/></Relationships>
</file>

<file path=ppt/slides/_rels/slide31.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3.jpeg"/><Relationship Id="rId7" Type="http://schemas.openxmlformats.org/officeDocument/2006/relationships/image" Target="../media/image95.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54.png"/><Relationship Id="rId4" Type="http://schemas.openxmlformats.org/officeDocument/2006/relationships/image" Target="../media/image53.png"/><Relationship Id="rId9" Type="http://schemas.openxmlformats.org/officeDocument/2006/relationships/image" Target="../media/image97.png"/></Relationships>
</file>

<file path=ppt/slides/_rels/slide32.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53.png"/><Relationship Id="rId7" Type="http://schemas.openxmlformats.org/officeDocument/2006/relationships/image" Target="../media/image100.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99.png"/><Relationship Id="rId5" Type="http://schemas.openxmlformats.org/officeDocument/2006/relationships/image" Target="../media/image98.png"/><Relationship Id="rId10" Type="http://schemas.openxmlformats.org/officeDocument/2006/relationships/image" Target="../media/image103.svg"/><Relationship Id="rId4" Type="http://schemas.openxmlformats.org/officeDocument/2006/relationships/image" Target="../media/image54.png"/><Relationship Id="rId9" Type="http://schemas.openxmlformats.org/officeDocument/2006/relationships/image" Target="../media/image102.png"/></Relationships>
</file>

<file path=ppt/slides/_rels/slide33.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4.jpeg"/><Relationship Id="rId7" Type="http://schemas.openxmlformats.org/officeDocument/2006/relationships/image" Target="../media/image106.sv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105.png"/><Relationship Id="rId5" Type="http://schemas.openxmlformats.org/officeDocument/2006/relationships/image" Target="../media/image54.png"/><Relationship Id="rId10" Type="http://schemas.openxmlformats.org/officeDocument/2006/relationships/image" Target="../media/image103.svg"/><Relationship Id="rId4" Type="http://schemas.openxmlformats.org/officeDocument/2006/relationships/image" Target="../media/image53.png"/><Relationship Id="rId9" Type="http://schemas.openxmlformats.org/officeDocument/2006/relationships/image" Target="../media/image102.png"/></Relationships>
</file>

<file path=ppt/slides/_rels/slide34.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53.png"/><Relationship Id="rId7" Type="http://schemas.openxmlformats.org/officeDocument/2006/relationships/image" Target="../media/image110.sv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54.png"/></Relationships>
</file>

<file path=ppt/slides/_rels/slide35.xml.rels><?xml version="1.0" encoding="UTF-8" standalone="yes"?>
<Relationships xmlns="http://schemas.openxmlformats.org/package/2006/relationships"><Relationship Id="rId3" Type="http://schemas.openxmlformats.org/officeDocument/2006/relationships/image" Target="../media/image112.jpeg"/><Relationship Id="rId7" Type="http://schemas.openxmlformats.org/officeDocument/2006/relationships/image" Target="../media/image114.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113.png"/><Relationship Id="rId5" Type="http://schemas.openxmlformats.org/officeDocument/2006/relationships/image" Target="../media/image54.png"/><Relationship Id="rId4" Type="http://schemas.openxmlformats.org/officeDocument/2006/relationships/image" Target="../media/image53.png"/></Relationships>
</file>

<file path=ppt/slides/_rels/slide3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115.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34.svg"/><Relationship Id="rId11" Type="http://schemas.openxmlformats.org/officeDocument/2006/relationships/image" Target="../media/image117.png"/><Relationship Id="rId5" Type="http://schemas.openxmlformats.org/officeDocument/2006/relationships/image" Target="../media/image33.png"/><Relationship Id="rId10" Type="http://schemas.openxmlformats.org/officeDocument/2006/relationships/image" Target="../media/image116.png"/><Relationship Id="rId4" Type="http://schemas.openxmlformats.org/officeDocument/2006/relationships/image" Target="../media/image32.png"/><Relationship Id="rId9" Type="http://schemas.openxmlformats.org/officeDocument/2006/relationships/image" Target="../media/image37.svg"/></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85.svg"/><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121.svg"/><Relationship Id="rId4" Type="http://schemas.openxmlformats.org/officeDocument/2006/relationships/image" Target="../media/image120.png"/></Relationships>
</file>

<file path=ppt/slides/_rels/slide4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48.svg"/><Relationship Id="rId4" Type="http://schemas.openxmlformats.org/officeDocument/2006/relationships/image" Target="../media/image47.png"/></Relationships>
</file>

<file path=ppt/slides/_rels/slide4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49.svg"/><Relationship Id="rId5" Type="http://schemas.openxmlformats.org/officeDocument/2006/relationships/image" Target="../media/image21.png"/><Relationship Id="rId4" Type="http://schemas.openxmlformats.org/officeDocument/2006/relationships/image" Target="../media/image20.png"/></Relationships>
</file>

<file path=ppt/slides/_rels/slide4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52.svg"/><Relationship Id="rId4" Type="http://schemas.openxmlformats.org/officeDocument/2006/relationships/image" Target="../media/image51.png"/></Relationships>
</file>

<file path=ppt/slides/_rels/slide44.xml.rels><?xml version="1.0" encoding="UTF-8" standalone="yes"?>
<Relationships xmlns="http://schemas.openxmlformats.org/package/2006/relationships"><Relationship Id="rId8" Type="http://schemas.openxmlformats.org/officeDocument/2006/relationships/image" Target="../media/image124.svg"/><Relationship Id="rId3" Type="http://schemas.microsoft.com/office/2018/10/relationships/comments" Target="../comments/modernComment_10B_0.xml"/><Relationship Id="rId7" Type="http://schemas.openxmlformats.org/officeDocument/2006/relationships/image" Target="../media/image123.pn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122.jpeg"/></Relationships>
</file>

<file path=ppt/slides/_rels/slide45.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125.jpeg"/><Relationship Id="rId7" Type="http://schemas.openxmlformats.org/officeDocument/2006/relationships/image" Target="../media/image127.sv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126.png"/><Relationship Id="rId5" Type="http://schemas.openxmlformats.org/officeDocument/2006/relationships/image" Target="../media/image54.png"/><Relationship Id="rId4" Type="http://schemas.openxmlformats.org/officeDocument/2006/relationships/image" Target="../media/image53.png"/><Relationship Id="rId9" Type="http://schemas.openxmlformats.org/officeDocument/2006/relationships/image" Target="../media/image129.svg"/></Relationships>
</file>

<file path=ppt/slides/_rels/slide46.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130.png"/><Relationship Id="rId7" Type="http://schemas.openxmlformats.org/officeDocument/2006/relationships/image" Target="../media/image132.svg"/><Relationship Id="rId12" Type="http://schemas.openxmlformats.org/officeDocument/2006/relationships/image" Target="../media/image137.sv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131.png"/><Relationship Id="rId11" Type="http://schemas.openxmlformats.org/officeDocument/2006/relationships/image" Target="../media/image136.png"/><Relationship Id="rId5" Type="http://schemas.openxmlformats.org/officeDocument/2006/relationships/image" Target="../media/image54.png"/><Relationship Id="rId10" Type="http://schemas.openxmlformats.org/officeDocument/2006/relationships/image" Target="../media/image135.svg"/><Relationship Id="rId4" Type="http://schemas.openxmlformats.org/officeDocument/2006/relationships/image" Target="../media/image53.png"/><Relationship Id="rId9" Type="http://schemas.openxmlformats.org/officeDocument/2006/relationships/image" Target="../media/image134.png"/></Relationships>
</file>

<file path=ppt/slides/_rels/slide4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53.png"/><Relationship Id="rId7" Type="http://schemas.openxmlformats.org/officeDocument/2006/relationships/image" Target="../media/image140.sv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139.png"/><Relationship Id="rId5" Type="http://schemas.openxmlformats.org/officeDocument/2006/relationships/image" Target="../media/image138.png"/><Relationship Id="rId10" Type="http://schemas.openxmlformats.org/officeDocument/2006/relationships/image" Target="../media/image142.png"/><Relationship Id="rId4" Type="http://schemas.openxmlformats.org/officeDocument/2006/relationships/image" Target="../media/image54.png"/><Relationship Id="rId9" Type="http://schemas.openxmlformats.org/officeDocument/2006/relationships/image" Target="../media/image141.svg"/></Relationships>
</file>

<file path=ppt/slides/_rels/slide4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1.png"/><Relationship Id="rId7" Type="http://schemas.openxmlformats.org/officeDocument/2006/relationships/image" Target="../media/image37.sv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145.png"/><Relationship Id="rId5" Type="http://schemas.openxmlformats.org/officeDocument/2006/relationships/image" Target="../media/image143.png"/><Relationship Id="rId10" Type="http://schemas.openxmlformats.org/officeDocument/2006/relationships/image" Target="../media/image144.png"/><Relationship Id="rId4" Type="http://schemas.openxmlformats.org/officeDocument/2006/relationships/image" Target="../media/image32.png"/><Relationship Id="rId9" Type="http://schemas.openxmlformats.org/officeDocument/2006/relationships/image" Target="../media/image34.svg"/></Relationships>
</file>

<file path=ppt/slides/_rels/slide4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9.xml"/><Relationship Id="rId1" Type="http://schemas.openxmlformats.org/officeDocument/2006/relationships/slideLayout" Target="../slideLayouts/slideLayout7.xml"/><Relationship Id="rId5" Type="http://schemas.openxmlformats.org/officeDocument/2006/relationships/image" Target="../media/image85.svg"/><Relationship Id="rId4" Type="http://schemas.openxmlformats.org/officeDocument/2006/relationships/image" Target="../media/image40.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3.xml"/><Relationship Id="rId1" Type="http://schemas.openxmlformats.org/officeDocument/2006/relationships/slideLayout" Target="../slideLayouts/slideLayout7.xml"/><Relationship Id="rId5" Type="http://schemas.openxmlformats.org/officeDocument/2006/relationships/image" Target="../media/image48.svg"/><Relationship Id="rId4" Type="http://schemas.openxmlformats.org/officeDocument/2006/relationships/image" Target="../media/image47.png"/></Relationships>
</file>

<file path=ppt/slides/_rels/slide5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image" Target="../media/image49.svg"/><Relationship Id="rId5" Type="http://schemas.openxmlformats.org/officeDocument/2006/relationships/image" Target="../media/image21.png"/><Relationship Id="rId4" Type="http://schemas.openxmlformats.org/officeDocument/2006/relationships/image" Target="../media/image20.png"/></Relationships>
</file>

<file path=ppt/slides/_rels/slide5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image" Target="../media/image52.svg"/><Relationship Id="rId4" Type="http://schemas.openxmlformats.org/officeDocument/2006/relationships/image" Target="../media/image51.png"/></Relationships>
</file>

<file path=ppt/slides/_rels/slide56.xml.rels><?xml version="1.0" encoding="UTF-8" standalone="yes"?>
<Relationships xmlns="http://schemas.openxmlformats.org/package/2006/relationships"><Relationship Id="rId8" Type="http://schemas.openxmlformats.org/officeDocument/2006/relationships/image" Target="../media/image151.svg"/><Relationship Id="rId13" Type="http://schemas.openxmlformats.org/officeDocument/2006/relationships/image" Target="../media/image156.png"/><Relationship Id="rId3" Type="http://schemas.openxmlformats.org/officeDocument/2006/relationships/image" Target="../media/image53.png"/><Relationship Id="rId7" Type="http://schemas.openxmlformats.org/officeDocument/2006/relationships/image" Target="../media/image150.png"/><Relationship Id="rId12" Type="http://schemas.openxmlformats.org/officeDocument/2006/relationships/image" Target="../media/image155.svg"/><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image" Target="../media/image149.png"/><Relationship Id="rId11" Type="http://schemas.openxmlformats.org/officeDocument/2006/relationships/image" Target="../media/image154.png"/><Relationship Id="rId5" Type="http://schemas.openxmlformats.org/officeDocument/2006/relationships/image" Target="../media/image148.png"/><Relationship Id="rId10" Type="http://schemas.openxmlformats.org/officeDocument/2006/relationships/image" Target="../media/image153.svg"/><Relationship Id="rId4" Type="http://schemas.openxmlformats.org/officeDocument/2006/relationships/image" Target="../media/image54.png"/><Relationship Id="rId9" Type="http://schemas.openxmlformats.org/officeDocument/2006/relationships/image" Target="../media/image152.png"/><Relationship Id="rId14" Type="http://schemas.openxmlformats.org/officeDocument/2006/relationships/image" Target="../media/image157.svg"/></Relationships>
</file>

<file path=ppt/slides/_rels/slide57.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160.svg"/><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openxmlformats.org/officeDocument/2006/relationships/image" Target="../media/image159.png"/><Relationship Id="rId5" Type="http://schemas.openxmlformats.org/officeDocument/2006/relationships/image" Target="../media/image53.png"/><Relationship Id="rId4" Type="http://schemas.openxmlformats.org/officeDocument/2006/relationships/image" Target="../media/image158.jpeg"/></Relationships>
</file>

<file path=ppt/slides/_rels/slide58.xml.rels><?xml version="1.0" encoding="UTF-8" standalone="yes"?>
<Relationships xmlns="http://schemas.openxmlformats.org/package/2006/relationships"><Relationship Id="rId8" Type="http://schemas.openxmlformats.org/officeDocument/2006/relationships/image" Target="../media/image164.png"/><Relationship Id="rId3" Type="http://schemas.openxmlformats.org/officeDocument/2006/relationships/image" Target="../media/image53.png"/><Relationship Id="rId7" Type="http://schemas.openxmlformats.org/officeDocument/2006/relationships/image" Target="../media/image163.svg"/><Relationship Id="rId2" Type="http://schemas.openxmlformats.org/officeDocument/2006/relationships/notesSlide" Target="../notesSlides/notesSlide58.xml"/><Relationship Id="rId1" Type="http://schemas.openxmlformats.org/officeDocument/2006/relationships/slideLayout" Target="../slideLayouts/slideLayout7.xml"/><Relationship Id="rId6" Type="http://schemas.openxmlformats.org/officeDocument/2006/relationships/image" Target="../media/image162.png"/><Relationship Id="rId11" Type="http://schemas.openxmlformats.org/officeDocument/2006/relationships/image" Target="../media/image167.png"/><Relationship Id="rId5" Type="http://schemas.openxmlformats.org/officeDocument/2006/relationships/image" Target="../media/image161.png"/><Relationship Id="rId10" Type="http://schemas.openxmlformats.org/officeDocument/2006/relationships/image" Target="../media/image166.png"/><Relationship Id="rId4" Type="http://schemas.openxmlformats.org/officeDocument/2006/relationships/image" Target="../media/image54.png"/><Relationship Id="rId9" Type="http://schemas.openxmlformats.org/officeDocument/2006/relationships/image" Target="../media/image165.svg"/></Relationships>
</file>

<file path=ppt/slides/_rels/slide59.xml.rels><?xml version="1.0" encoding="UTF-8" standalone="yes"?>
<Relationships xmlns="http://schemas.openxmlformats.org/package/2006/relationships"><Relationship Id="rId8" Type="http://schemas.openxmlformats.org/officeDocument/2006/relationships/image" Target="../media/image171.svg"/><Relationship Id="rId3" Type="http://schemas.openxmlformats.org/officeDocument/2006/relationships/image" Target="../media/image168.png"/><Relationship Id="rId7" Type="http://schemas.openxmlformats.org/officeDocument/2006/relationships/image" Target="../media/image170.png"/><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image" Target="../media/image169.png"/><Relationship Id="rId5" Type="http://schemas.openxmlformats.org/officeDocument/2006/relationships/image" Target="../media/image54.png"/><Relationship Id="rId4" Type="http://schemas.openxmlformats.org/officeDocument/2006/relationships/image" Target="../media/image53.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png"/></Relationships>
</file>

<file path=ppt/slides/_rels/slide60.xml.rels><?xml version="1.0" encoding="UTF-8" standalone="yes"?>
<Relationships xmlns="http://schemas.openxmlformats.org/package/2006/relationships"><Relationship Id="rId8" Type="http://schemas.openxmlformats.org/officeDocument/2006/relationships/image" Target="../media/image175.svg"/><Relationship Id="rId3" Type="http://schemas.openxmlformats.org/officeDocument/2006/relationships/image" Target="../media/image172.jpeg"/><Relationship Id="rId7" Type="http://schemas.openxmlformats.org/officeDocument/2006/relationships/image" Target="../media/image174.png"/><Relationship Id="rId2" Type="http://schemas.openxmlformats.org/officeDocument/2006/relationships/notesSlide" Target="../notesSlides/notesSlide60.xml"/><Relationship Id="rId1" Type="http://schemas.openxmlformats.org/officeDocument/2006/relationships/slideLayout" Target="../slideLayouts/slideLayout7.xml"/><Relationship Id="rId6" Type="http://schemas.openxmlformats.org/officeDocument/2006/relationships/image" Target="../media/image173.png"/><Relationship Id="rId5" Type="http://schemas.openxmlformats.org/officeDocument/2006/relationships/image" Target="../media/image54.png"/><Relationship Id="rId10" Type="http://schemas.openxmlformats.org/officeDocument/2006/relationships/image" Target="../media/image177.svg"/><Relationship Id="rId4" Type="http://schemas.openxmlformats.org/officeDocument/2006/relationships/image" Target="../media/image53.png"/><Relationship Id="rId9" Type="http://schemas.openxmlformats.org/officeDocument/2006/relationships/image" Target="../media/image176.png"/></Relationships>
</file>

<file path=ppt/slides/_rels/slide61.xml.rels><?xml version="1.0" encoding="UTF-8" standalone="yes"?>
<Relationships xmlns="http://schemas.openxmlformats.org/package/2006/relationships"><Relationship Id="rId8" Type="http://schemas.openxmlformats.org/officeDocument/2006/relationships/image" Target="../media/image181.svg"/><Relationship Id="rId3" Type="http://schemas.openxmlformats.org/officeDocument/2006/relationships/image" Target="../media/image53.png"/><Relationship Id="rId7" Type="http://schemas.openxmlformats.org/officeDocument/2006/relationships/image" Target="../media/image180.png"/><Relationship Id="rId2" Type="http://schemas.openxmlformats.org/officeDocument/2006/relationships/notesSlide" Target="../notesSlides/notesSlide61.xml"/><Relationship Id="rId1" Type="http://schemas.openxmlformats.org/officeDocument/2006/relationships/slideLayout" Target="../slideLayouts/slideLayout7.xml"/><Relationship Id="rId6" Type="http://schemas.openxmlformats.org/officeDocument/2006/relationships/image" Target="../media/image179.png"/><Relationship Id="rId5" Type="http://schemas.openxmlformats.org/officeDocument/2006/relationships/image" Target="../media/image178.png"/><Relationship Id="rId4" Type="http://schemas.openxmlformats.org/officeDocument/2006/relationships/image" Target="../media/image54.png"/></Relationships>
</file>

<file path=ppt/slides/_rels/slide62.xml.rels><?xml version="1.0" encoding="UTF-8" standalone="yes"?>
<Relationships xmlns="http://schemas.openxmlformats.org/package/2006/relationships"><Relationship Id="rId8" Type="http://schemas.openxmlformats.org/officeDocument/2006/relationships/image" Target="../media/image183.png"/><Relationship Id="rId3" Type="http://schemas.openxmlformats.org/officeDocument/2006/relationships/image" Target="../media/image31.png"/><Relationship Id="rId7" Type="http://schemas.openxmlformats.org/officeDocument/2006/relationships/image" Target="../media/image37.svg"/><Relationship Id="rId2" Type="http://schemas.openxmlformats.org/officeDocument/2006/relationships/notesSlide" Target="../notesSlides/notesSlide62.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182.png"/><Relationship Id="rId10" Type="http://schemas.openxmlformats.org/officeDocument/2006/relationships/image" Target="../media/image34.svg"/><Relationship Id="rId4" Type="http://schemas.openxmlformats.org/officeDocument/2006/relationships/image" Target="../media/image32.png"/><Relationship Id="rId9" Type="http://schemas.openxmlformats.org/officeDocument/2006/relationships/image" Target="../media/image33.png"/></Relationships>
</file>

<file path=ppt/slides/_rels/slide63.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4.xml"/><Relationship Id="rId1" Type="http://schemas.openxmlformats.org/officeDocument/2006/relationships/slideLayout" Target="../slideLayouts/slideLayout7.xml"/><Relationship Id="rId5" Type="http://schemas.openxmlformats.org/officeDocument/2006/relationships/image" Target="../media/image85.svg"/><Relationship Id="rId4" Type="http://schemas.openxmlformats.org/officeDocument/2006/relationships/image" Target="../media/image40.png"/></Relationships>
</file>

<file path=ppt/slides/_rels/slide6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65.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66.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8.xml"/><Relationship Id="rId1" Type="http://schemas.openxmlformats.org/officeDocument/2006/relationships/slideLayout" Target="../slideLayouts/slideLayout7.xml"/><Relationship Id="rId5" Type="http://schemas.openxmlformats.org/officeDocument/2006/relationships/image" Target="../media/image48.svg"/><Relationship Id="rId4" Type="http://schemas.openxmlformats.org/officeDocument/2006/relationships/image" Target="../media/image47.png"/></Relationships>
</file>

<file path=ppt/slides/_rels/slide6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9.xml"/><Relationship Id="rId1" Type="http://schemas.openxmlformats.org/officeDocument/2006/relationships/slideLayout" Target="../slideLayouts/slideLayout7.xml"/><Relationship Id="rId6" Type="http://schemas.openxmlformats.org/officeDocument/2006/relationships/image" Target="../media/image49.sv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5.svg"/><Relationship Id="rId4" Type="http://schemas.openxmlformats.org/officeDocument/2006/relationships/image" Target="../media/image24.png"/></Relationships>
</file>

<file path=ppt/slides/_rels/slide7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70.xml"/><Relationship Id="rId1" Type="http://schemas.openxmlformats.org/officeDocument/2006/relationships/slideLayout" Target="../slideLayouts/slideLayout7.xml"/><Relationship Id="rId5" Type="http://schemas.openxmlformats.org/officeDocument/2006/relationships/image" Target="../media/image52.svg"/><Relationship Id="rId4" Type="http://schemas.openxmlformats.org/officeDocument/2006/relationships/image" Target="../media/image51.png"/></Relationships>
</file>

<file path=ppt/slides/_rels/slide71.xml.rels><?xml version="1.0" encoding="UTF-8" standalone="yes"?>
<Relationships xmlns="http://schemas.openxmlformats.org/package/2006/relationships"><Relationship Id="rId3" Type="http://schemas.openxmlformats.org/officeDocument/2006/relationships/image" Target="../media/image187.jpeg"/><Relationship Id="rId7" Type="http://schemas.openxmlformats.org/officeDocument/2006/relationships/image" Target="../media/image189.svg"/><Relationship Id="rId2" Type="http://schemas.openxmlformats.org/officeDocument/2006/relationships/notesSlide" Target="../notesSlides/notesSlide71.xml"/><Relationship Id="rId1" Type="http://schemas.openxmlformats.org/officeDocument/2006/relationships/slideLayout" Target="../slideLayouts/slideLayout7.xml"/><Relationship Id="rId6" Type="http://schemas.openxmlformats.org/officeDocument/2006/relationships/image" Target="../media/image188.png"/><Relationship Id="rId5" Type="http://schemas.openxmlformats.org/officeDocument/2006/relationships/image" Target="../media/image54.png"/><Relationship Id="rId4" Type="http://schemas.openxmlformats.org/officeDocument/2006/relationships/image" Target="../media/image53.png"/></Relationships>
</file>

<file path=ppt/slides/_rels/slide72.xml.rels><?xml version="1.0" encoding="UTF-8" standalone="yes"?>
<Relationships xmlns="http://schemas.openxmlformats.org/package/2006/relationships"><Relationship Id="rId3" Type="http://schemas.openxmlformats.org/officeDocument/2006/relationships/image" Target="../media/image190.png"/><Relationship Id="rId7" Type="http://schemas.openxmlformats.org/officeDocument/2006/relationships/image" Target="../media/image194.png"/><Relationship Id="rId2" Type="http://schemas.openxmlformats.org/officeDocument/2006/relationships/notesSlide" Target="../notesSlides/notesSlide72.xml"/><Relationship Id="rId1" Type="http://schemas.openxmlformats.org/officeDocument/2006/relationships/slideLayout" Target="../slideLayouts/slideLayout7.xml"/><Relationship Id="rId6" Type="http://schemas.openxmlformats.org/officeDocument/2006/relationships/image" Target="../media/image193.png"/><Relationship Id="rId5" Type="http://schemas.openxmlformats.org/officeDocument/2006/relationships/image" Target="../media/image192.svg"/><Relationship Id="rId4" Type="http://schemas.openxmlformats.org/officeDocument/2006/relationships/image" Target="../media/image191.png"/></Relationships>
</file>

<file path=ppt/slides/_rels/slide73.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74.xml"/><Relationship Id="rId1" Type="http://schemas.openxmlformats.org/officeDocument/2006/relationships/slideLayout" Target="../slideLayouts/slideLayout7.xml"/><Relationship Id="rId5" Type="http://schemas.openxmlformats.org/officeDocument/2006/relationships/image" Target="../media/image197.svg"/><Relationship Id="rId4" Type="http://schemas.openxmlformats.org/officeDocument/2006/relationships/image" Target="../media/image196.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4.sv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0" y="1"/>
            <a:ext cx="9217871" cy="6913403"/>
          </a:xfrm>
          <a:custGeom>
            <a:avLst/>
            <a:gdLst/>
            <a:ahLst/>
            <a:cxnLst/>
            <a:rect l="l" t="t" r="r" b="b"/>
            <a:pathLst>
              <a:path w="9832396" h="7374297">
                <a:moveTo>
                  <a:pt x="0" y="0"/>
                </a:moveTo>
                <a:lnTo>
                  <a:pt x="9832396" y="0"/>
                </a:lnTo>
                <a:lnTo>
                  <a:pt x="9832396" y="7374297"/>
                </a:lnTo>
                <a:lnTo>
                  <a:pt x="0" y="7374297"/>
                </a:lnTo>
                <a:lnTo>
                  <a:pt x="0" y="0"/>
                </a:lnTo>
                <a:close/>
              </a:path>
            </a:pathLst>
          </a:custGeom>
          <a:blipFill>
            <a:blip r:embed="rId3"/>
            <a:stretch>
              <a:fillRect/>
            </a:stretch>
          </a:blipFill>
        </p:spPr>
        <p:txBody>
          <a:bodyPr/>
          <a:lstStyle/>
          <a:p>
            <a:pPr defTabSz="857250">
              <a:defRPr/>
            </a:pPr>
            <a:endParaRPr lang="en-US" sz="1688">
              <a:solidFill>
                <a:prstClr val="black"/>
              </a:solidFill>
              <a:latin typeface="Calibri"/>
            </a:endParaRPr>
          </a:p>
        </p:txBody>
      </p:sp>
      <p:sp>
        <p:nvSpPr>
          <p:cNvPr id="3" name="Freeform 3"/>
          <p:cNvSpPr/>
          <p:nvPr/>
        </p:nvSpPr>
        <p:spPr>
          <a:xfrm>
            <a:off x="685800" y="3456701"/>
            <a:ext cx="5755238" cy="446031"/>
          </a:xfrm>
          <a:custGeom>
            <a:avLst/>
            <a:gdLst/>
            <a:ahLst/>
            <a:cxnLst/>
            <a:rect l="l" t="t" r="r" b="b"/>
            <a:pathLst>
              <a:path w="6138920" h="475766">
                <a:moveTo>
                  <a:pt x="0" y="0"/>
                </a:moveTo>
                <a:lnTo>
                  <a:pt x="6138920" y="0"/>
                </a:lnTo>
                <a:lnTo>
                  <a:pt x="6138920" y="475767"/>
                </a:lnTo>
                <a:lnTo>
                  <a:pt x="0" y="4757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857250">
              <a:defRPr/>
            </a:pPr>
            <a:endParaRPr lang="en-US" sz="1688">
              <a:solidFill>
                <a:prstClr val="black"/>
              </a:solidFill>
              <a:latin typeface="Calibri"/>
            </a:endParaRPr>
          </a:p>
        </p:txBody>
      </p:sp>
      <p:grpSp>
        <p:nvGrpSpPr>
          <p:cNvPr id="7" name="Group 7"/>
          <p:cNvGrpSpPr/>
          <p:nvPr/>
        </p:nvGrpSpPr>
        <p:grpSpPr>
          <a:xfrm>
            <a:off x="-1421841" y="4457727"/>
            <a:ext cx="5720515" cy="841322"/>
            <a:chOff x="0" y="0"/>
            <a:chExt cx="8135844" cy="1196546"/>
          </a:xfrm>
        </p:grpSpPr>
        <p:sp>
          <p:nvSpPr>
            <p:cNvPr id="8" name="Freeform 8"/>
            <p:cNvSpPr/>
            <p:nvPr/>
          </p:nvSpPr>
          <p:spPr>
            <a:xfrm>
              <a:off x="2243455" y="0"/>
              <a:ext cx="3648934" cy="1196546"/>
            </a:xfrm>
            <a:custGeom>
              <a:avLst/>
              <a:gdLst/>
              <a:ahLst/>
              <a:cxnLst/>
              <a:rect l="l" t="t" r="r" b="b"/>
              <a:pathLst>
                <a:path w="3648934" h="1196546">
                  <a:moveTo>
                    <a:pt x="0" y="0"/>
                  </a:moveTo>
                  <a:lnTo>
                    <a:pt x="3648934" y="0"/>
                  </a:lnTo>
                  <a:lnTo>
                    <a:pt x="3648934" y="1196546"/>
                  </a:lnTo>
                  <a:lnTo>
                    <a:pt x="0" y="11965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857250">
                <a:defRPr/>
              </a:pPr>
              <a:endParaRPr lang="en-US" sz="1688">
                <a:solidFill>
                  <a:prstClr val="black"/>
                </a:solidFill>
                <a:latin typeface="Calibri"/>
              </a:endParaRPr>
            </a:p>
          </p:txBody>
        </p:sp>
        <p:sp>
          <p:nvSpPr>
            <p:cNvPr id="9" name="TextBox 9"/>
            <p:cNvSpPr txBox="1"/>
            <p:nvPr/>
          </p:nvSpPr>
          <p:spPr>
            <a:xfrm>
              <a:off x="0" y="159952"/>
              <a:ext cx="8135844" cy="700545"/>
            </a:xfrm>
            <a:prstGeom prst="rect">
              <a:avLst/>
            </a:prstGeom>
          </p:spPr>
          <p:txBody>
            <a:bodyPr lIns="0" tIns="0" rIns="0" bIns="0" rtlCol="0" anchor="t">
              <a:spAutoFit/>
            </a:bodyPr>
            <a:lstStyle/>
            <a:p>
              <a:pPr algn="ctr" defTabSz="857250">
                <a:lnSpc>
                  <a:spcPts val="4105"/>
                </a:lnSpc>
                <a:spcBef>
                  <a:spcPct val="0"/>
                </a:spcBef>
                <a:defRPr/>
              </a:pPr>
              <a:r>
                <a:rPr lang="en-US" sz="2900" b="1">
                  <a:solidFill>
                    <a:srgbClr val="2C251E"/>
                  </a:solidFill>
                  <a:latin typeface="Calibri"/>
                  <a:ea typeface="Calibri"/>
                  <a:cs typeface="Calibri"/>
                </a:rPr>
                <a:t>Meeting 1</a:t>
              </a:r>
            </a:p>
          </p:txBody>
        </p:sp>
      </p:grpSp>
      <p:pic>
        <p:nvPicPr>
          <p:cNvPr id="10" name="Picture 9">
            <a:extLst>
              <a:ext uri="{FF2B5EF4-FFF2-40B4-BE49-F238E27FC236}">
                <a16:creationId xmlns:a16="http://schemas.microsoft.com/office/drawing/2014/main" id="{3FE70212-A8A1-6028-D5D8-1B99E0E6418E}"/>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6329" y="2554594"/>
            <a:ext cx="3747140" cy="1258285"/>
          </a:xfrm>
          <a:prstGeom prst="rect">
            <a:avLst/>
          </a:prstGeom>
        </p:spPr>
      </p:pic>
      <p:sp>
        <p:nvSpPr>
          <p:cNvPr id="4" name="TextBox 5">
            <a:extLst>
              <a:ext uri="{FF2B5EF4-FFF2-40B4-BE49-F238E27FC236}">
                <a16:creationId xmlns:a16="http://schemas.microsoft.com/office/drawing/2014/main" id="{E91FD629-22F1-D4A6-7D25-D2969EE716BF}"/>
              </a:ext>
            </a:extLst>
          </p:cNvPr>
          <p:cNvSpPr txBox="1"/>
          <p:nvPr/>
        </p:nvSpPr>
        <p:spPr>
          <a:xfrm>
            <a:off x="86881" y="3832642"/>
            <a:ext cx="7289228" cy="294311"/>
          </a:xfrm>
          <a:prstGeom prst="rect">
            <a:avLst/>
          </a:prstGeom>
        </p:spPr>
        <p:txBody>
          <a:bodyPr lIns="0" tIns="0" rIns="0" bIns="0" rtlCol="0" anchor="t">
            <a:spAutoFit/>
          </a:bodyPr>
          <a:lstStyle/>
          <a:p>
            <a:pPr marL="364339" lvl="1" indent="-182169" defTabSz="857250">
              <a:lnSpc>
                <a:spcPts val="2363"/>
              </a:lnSpc>
              <a:buFont typeface="Arial"/>
              <a:buChar char="•"/>
            </a:pPr>
            <a:r>
              <a:rPr lang="en-US" sz="1875" b="1" i="1">
                <a:solidFill>
                  <a:srgbClr val="375830"/>
                </a:solidFill>
                <a:latin typeface="Calibri"/>
              </a:rPr>
              <a:t>A Universal Parenting Program for Parents of Children Ages 5-10  </a:t>
            </a:r>
          </a:p>
        </p:txBody>
      </p:sp>
      <p:sp>
        <p:nvSpPr>
          <p:cNvPr id="5" name="TextBox 3">
            <a:extLst>
              <a:ext uri="{FF2B5EF4-FFF2-40B4-BE49-F238E27FC236}">
                <a16:creationId xmlns:a16="http://schemas.microsoft.com/office/drawing/2014/main" id="{027F4EBB-E4FC-8A48-8898-36E85449EA51}"/>
              </a:ext>
            </a:extLst>
          </p:cNvPr>
          <p:cNvSpPr txBox="1"/>
          <p:nvPr/>
        </p:nvSpPr>
        <p:spPr>
          <a:xfrm>
            <a:off x="-8373" y="-1"/>
            <a:ext cx="2743200"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i="1">
                <a:solidFill>
                  <a:schemeClr val="accent1">
                    <a:lumMod val="49000"/>
                  </a:schemeClr>
                </a:solidFill>
                <a:ea typeface="Calibri"/>
                <a:cs typeface="Calibri"/>
              </a:rPr>
              <a:t>As of July 14, 2025</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6123" y="0"/>
            <a:ext cx="9144000" cy="6858000"/>
          </a:xfrm>
          <a:custGeom>
            <a:avLst/>
            <a:gdLst/>
            <a:ahLst/>
            <a:cxnLst/>
            <a:rect l="l" t="t" r="r" b="b"/>
            <a:pathLst>
              <a:path w="12844622" h="9111097">
                <a:moveTo>
                  <a:pt x="0" y="0"/>
                </a:moveTo>
                <a:lnTo>
                  <a:pt x="12844622" y="0"/>
                </a:lnTo>
                <a:lnTo>
                  <a:pt x="12844622" y="9111097"/>
                </a:lnTo>
                <a:lnTo>
                  <a:pt x="0" y="9111097"/>
                </a:lnTo>
                <a:lnTo>
                  <a:pt x="0" y="0"/>
                </a:lnTo>
                <a:close/>
              </a:path>
            </a:pathLst>
          </a:custGeom>
          <a:blipFill>
            <a:blip r:embed="rId3"/>
            <a:stretch>
              <a:fillRect l="-21486" t="-18672"/>
            </a:stretch>
          </a:blipFill>
        </p:spPr>
        <p:txBody>
          <a:bodyPr/>
          <a:lstStyle/>
          <a:p>
            <a:pPr defTabSz="857250"/>
            <a:endParaRPr lang="en-US" sz="1688">
              <a:solidFill>
                <a:prstClr val="black"/>
              </a:solidFill>
              <a:latin typeface="Calibri"/>
            </a:endParaRPr>
          </a:p>
        </p:txBody>
      </p:sp>
      <p:sp>
        <p:nvSpPr>
          <p:cNvPr id="3" name="Freeform 3"/>
          <p:cNvSpPr/>
          <p:nvPr/>
        </p:nvSpPr>
        <p:spPr>
          <a:xfrm>
            <a:off x="3987645" y="3857641"/>
            <a:ext cx="5162478" cy="2994237"/>
          </a:xfrm>
          <a:custGeom>
            <a:avLst/>
            <a:gdLst/>
            <a:ahLst/>
            <a:cxnLst/>
            <a:rect l="l" t="t" r="r" b="b"/>
            <a:pathLst>
              <a:path w="5506643" h="3193853">
                <a:moveTo>
                  <a:pt x="0" y="0"/>
                </a:moveTo>
                <a:lnTo>
                  <a:pt x="5506643" y="0"/>
                </a:lnTo>
                <a:lnTo>
                  <a:pt x="5506643" y="3193853"/>
                </a:lnTo>
                <a:lnTo>
                  <a:pt x="0" y="31938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857250"/>
            <a:endParaRPr lang="en-US" sz="1688">
              <a:solidFill>
                <a:prstClr val="black"/>
              </a:solidFill>
              <a:latin typeface="Calibri"/>
            </a:endParaRPr>
          </a:p>
        </p:txBody>
      </p:sp>
      <p:sp>
        <p:nvSpPr>
          <p:cNvPr id="5" name="TextBox 5"/>
          <p:cNvSpPr txBox="1"/>
          <p:nvPr/>
        </p:nvSpPr>
        <p:spPr>
          <a:xfrm>
            <a:off x="4881632" y="4572000"/>
            <a:ext cx="3374503" cy="1313886"/>
          </a:xfrm>
          <a:prstGeom prst="rect">
            <a:avLst/>
          </a:prstGeom>
        </p:spPr>
        <p:txBody>
          <a:bodyPr lIns="0" tIns="0" rIns="0" bIns="0" rtlCol="0" anchor="t">
            <a:spAutoFit/>
          </a:bodyPr>
          <a:lstStyle/>
          <a:p>
            <a:pPr algn="ctr" defTabSz="857250">
              <a:lnSpc>
                <a:spcPts val="2628"/>
              </a:lnSpc>
            </a:pPr>
            <a:r>
              <a:rPr lang="en-US" sz="1877" b="1">
                <a:solidFill>
                  <a:srgbClr val="000000"/>
                </a:solidFill>
                <a:latin typeface="Calibri (MS)"/>
              </a:rPr>
              <a:t>Thank you for participating today. </a:t>
            </a:r>
          </a:p>
          <a:p>
            <a:pPr algn="ctr" defTabSz="857250">
              <a:lnSpc>
                <a:spcPts val="2628"/>
              </a:lnSpc>
            </a:pPr>
            <a:r>
              <a:rPr lang="en-US" sz="1877" b="1">
                <a:solidFill>
                  <a:srgbClr val="000000"/>
                </a:solidFill>
                <a:latin typeface="Calibri (MS)"/>
              </a:rPr>
              <a:t>Please reach out with any questions or concerns. </a:t>
            </a:r>
          </a:p>
          <a:p>
            <a:pPr algn="ctr" defTabSz="857250">
              <a:lnSpc>
                <a:spcPts val="2628"/>
              </a:lnSpc>
              <a:spcBef>
                <a:spcPct val="0"/>
              </a:spcBef>
            </a:pPr>
            <a:r>
              <a:rPr lang="en-US" sz="1877" b="1">
                <a:solidFill>
                  <a:srgbClr val="000000"/>
                </a:solidFill>
                <a:latin typeface="Calibri (MS)"/>
              </a:rPr>
              <a:t>See you next week!</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0" y="1"/>
            <a:ext cx="9217871" cy="6913403"/>
          </a:xfrm>
          <a:custGeom>
            <a:avLst/>
            <a:gdLst/>
            <a:ahLst/>
            <a:cxnLst/>
            <a:rect l="l" t="t" r="r" b="b"/>
            <a:pathLst>
              <a:path w="9832396" h="7374297">
                <a:moveTo>
                  <a:pt x="0" y="0"/>
                </a:moveTo>
                <a:lnTo>
                  <a:pt x="9832396" y="0"/>
                </a:lnTo>
                <a:lnTo>
                  <a:pt x="9832396" y="7374297"/>
                </a:lnTo>
                <a:lnTo>
                  <a:pt x="0" y="7374297"/>
                </a:lnTo>
                <a:lnTo>
                  <a:pt x="0" y="0"/>
                </a:lnTo>
                <a:close/>
              </a:path>
            </a:pathLst>
          </a:custGeom>
          <a:blipFill>
            <a:blip r:embed="rId3"/>
            <a:stretch>
              <a:fillRect/>
            </a:stretch>
          </a:blipFill>
        </p:spPr>
        <p:txBody>
          <a:bodyPr/>
          <a:lstStyle/>
          <a:p>
            <a:pPr defTabSz="857250">
              <a:defRPr/>
            </a:pPr>
            <a:endParaRPr lang="en-US" sz="1688">
              <a:solidFill>
                <a:prstClr val="black"/>
              </a:solidFill>
              <a:latin typeface="Calibri"/>
            </a:endParaRPr>
          </a:p>
        </p:txBody>
      </p:sp>
      <p:sp>
        <p:nvSpPr>
          <p:cNvPr id="3" name="Freeform 3"/>
          <p:cNvSpPr/>
          <p:nvPr/>
        </p:nvSpPr>
        <p:spPr>
          <a:xfrm>
            <a:off x="685800" y="3456701"/>
            <a:ext cx="5755238" cy="446031"/>
          </a:xfrm>
          <a:custGeom>
            <a:avLst/>
            <a:gdLst/>
            <a:ahLst/>
            <a:cxnLst/>
            <a:rect l="l" t="t" r="r" b="b"/>
            <a:pathLst>
              <a:path w="6138920" h="475766">
                <a:moveTo>
                  <a:pt x="0" y="0"/>
                </a:moveTo>
                <a:lnTo>
                  <a:pt x="6138920" y="0"/>
                </a:lnTo>
                <a:lnTo>
                  <a:pt x="6138920" y="475767"/>
                </a:lnTo>
                <a:lnTo>
                  <a:pt x="0" y="4757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857250">
              <a:defRPr/>
            </a:pPr>
            <a:endParaRPr lang="en-US" sz="1688">
              <a:solidFill>
                <a:prstClr val="black"/>
              </a:solidFill>
              <a:latin typeface="Calibri"/>
            </a:endParaRPr>
          </a:p>
        </p:txBody>
      </p:sp>
      <p:grpSp>
        <p:nvGrpSpPr>
          <p:cNvPr id="7" name="Group 7"/>
          <p:cNvGrpSpPr/>
          <p:nvPr/>
        </p:nvGrpSpPr>
        <p:grpSpPr>
          <a:xfrm>
            <a:off x="-1421841" y="4457727"/>
            <a:ext cx="5720515" cy="841322"/>
            <a:chOff x="0" y="0"/>
            <a:chExt cx="8135844" cy="1196546"/>
          </a:xfrm>
        </p:grpSpPr>
        <p:sp>
          <p:nvSpPr>
            <p:cNvPr id="8" name="Freeform 8"/>
            <p:cNvSpPr/>
            <p:nvPr/>
          </p:nvSpPr>
          <p:spPr>
            <a:xfrm>
              <a:off x="2243455" y="0"/>
              <a:ext cx="3648934" cy="1196546"/>
            </a:xfrm>
            <a:custGeom>
              <a:avLst/>
              <a:gdLst/>
              <a:ahLst/>
              <a:cxnLst/>
              <a:rect l="l" t="t" r="r" b="b"/>
              <a:pathLst>
                <a:path w="3648934" h="1196546">
                  <a:moveTo>
                    <a:pt x="0" y="0"/>
                  </a:moveTo>
                  <a:lnTo>
                    <a:pt x="3648934" y="0"/>
                  </a:lnTo>
                  <a:lnTo>
                    <a:pt x="3648934" y="1196546"/>
                  </a:lnTo>
                  <a:lnTo>
                    <a:pt x="0" y="11965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857250">
                <a:defRPr/>
              </a:pPr>
              <a:endParaRPr lang="en-US" sz="1688">
                <a:solidFill>
                  <a:prstClr val="black"/>
                </a:solidFill>
                <a:latin typeface="Calibri"/>
              </a:endParaRPr>
            </a:p>
          </p:txBody>
        </p:sp>
        <p:sp>
          <p:nvSpPr>
            <p:cNvPr id="9" name="TextBox 9"/>
            <p:cNvSpPr txBox="1"/>
            <p:nvPr/>
          </p:nvSpPr>
          <p:spPr>
            <a:xfrm>
              <a:off x="0" y="159952"/>
              <a:ext cx="8135844" cy="702004"/>
            </a:xfrm>
            <a:prstGeom prst="rect">
              <a:avLst/>
            </a:prstGeom>
          </p:spPr>
          <p:txBody>
            <a:bodyPr lIns="0" tIns="0" rIns="0" bIns="0" rtlCol="0" anchor="t">
              <a:spAutoFit/>
            </a:bodyPr>
            <a:lstStyle/>
            <a:p>
              <a:pPr algn="ctr" defTabSz="857250">
                <a:lnSpc>
                  <a:spcPts val="4105"/>
                </a:lnSpc>
                <a:spcBef>
                  <a:spcPct val="0"/>
                </a:spcBef>
                <a:defRPr/>
              </a:pPr>
              <a:r>
                <a:rPr lang="en-US" sz="2900" b="1">
                  <a:solidFill>
                    <a:srgbClr val="2C251E"/>
                  </a:solidFill>
                  <a:latin typeface="Calibri"/>
                  <a:ea typeface="Calibri"/>
                  <a:cs typeface="Calibri"/>
                </a:rPr>
                <a:t>Meeting 2</a:t>
              </a:r>
            </a:p>
          </p:txBody>
        </p:sp>
      </p:grpSp>
      <p:pic>
        <p:nvPicPr>
          <p:cNvPr id="10" name="Picture 9">
            <a:extLst>
              <a:ext uri="{FF2B5EF4-FFF2-40B4-BE49-F238E27FC236}">
                <a16:creationId xmlns:a16="http://schemas.microsoft.com/office/drawing/2014/main" id="{3FE70212-A8A1-6028-D5D8-1B99E0E6418E}"/>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6329" y="2554594"/>
            <a:ext cx="3747140" cy="1258285"/>
          </a:xfrm>
          <a:prstGeom prst="rect">
            <a:avLst/>
          </a:prstGeom>
        </p:spPr>
      </p:pic>
      <p:sp>
        <p:nvSpPr>
          <p:cNvPr id="4" name="TextBox 5">
            <a:extLst>
              <a:ext uri="{FF2B5EF4-FFF2-40B4-BE49-F238E27FC236}">
                <a16:creationId xmlns:a16="http://schemas.microsoft.com/office/drawing/2014/main" id="{E91FD629-22F1-D4A6-7D25-D2969EE716BF}"/>
              </a:ext>
            </a:extLst>
          </p:cNvPr>
          <p:cNvSpPr txBox="1"/>
          <p:nvPr/>
        </p:nvSpPr>
        <p:spPr>
          <a:xfrm>
            <a:off x="86881" y="3832642"/>
            <a:ext cx="7289228" cy="294311"/>
          </a:xfrm>
          <a:prstGeom prst="rect">
            <a:avLst/>
          </a:prstGeom>
        </p:spPr>
        <p:txBody>
          <a:bodyPr lIns="0" tIns="0" rIns="0" bIns="0" rtlCol="0" anchor="t">
            <a:spAutoFit/>
          </a:bodyPr>
          <a:lstStyle/>
          <a:p>
            <a:pPr marL="364339" lvl="1" indent="-182169" defTabSz="857250">
              <a:lnSpc>
                <a:spcPts val="2363"/>
              </a:lnSpc>
              <a:buFont typeface="Arial"/>
              <a:buChar char="•"/>
              <a:defRPr/>
            </a:pPr>
            <a:r>
              <a:rPr lang="en-US" sz="1875" b="1" i="1">
                <a:solidFill>
                  <a:srgbClr val="375830"/>
                </a:solidFill>
                <a:latin typeface="Calibri"/>
              </a:rPr>
              <a:t>A Universal Parenting Program for Parents of Children Ages 5-10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mpty room with plant">
            <a:extLst>
              <a:ext uri="{FF2B5EF4-FFF2-40B4-BE49-F238E27FC236}">
                <a16:creationId xmlns:a16="http://schemas.microsoft.com/office/drawing/2014/main" id="{AF6FC67F-95A7-9D4F-602C-BFE7800E6CDE}"/>
              </a:ext>
            </a:extLst>
          </p:cNvPr>
          <p:cNvPicPr>
            <a:picLocks noChangeAspect="1"/>
          </p:cNvPicPr>
          <p:nvPr/>
        </p:nvPicPr>
        <p:blipFill rotWithShape="1">
          <a:blip r:embed="rId3"/>
          <a:srcRect l="25000"/>
          <a:stretch/>
        </p:blipFill>
        <p:spPr>
          <a:xfrm>
            <a:off x="-7614" y="9"/>
            <a:ext cx="9143981" cy="6857991"/>
          </a:xfrm>
          <a:prstGeom prst="rect">
            <a:avLst/>
          </a:prstGeom>
        </p:spPr>
      </p:pic>
      <p:sp>
        <p:nvSpPr>
          <p:cNvPr id="3" name="TextBox 2">
            <a:extLst>
              <a:ext uri="{FF2B5EF4-FFF2-40B4-BE49-F238E27FC236}">
                <a16:creationId xmlns:a16="http://schemas.microsoft.com/office/drawing/2014/main" id="{65FFEEDC-40E2-0D66-CF4B-52A26CC89920}"/>
              </a:ext>
            </a:extLst>
          </p:cNvPr>
          <p:cNvSpPr txBox="1"/>
          <p:nvPr/>
        </p:nvSpPr>
        <p:spPr>
          <a:xfrm>
            <a:off x="324143" y="428626"/>
            <a:ext cx="6661498" cy="3569243"/>
          </a:xfrm>
          <a:prstGeom prst="rect">
            <a:avLst/>
          </a:prstGeom>
        </p:spPr>
        <p:txBody>
          <a:bodyPr vert="horz" lIns="85725" tIns="42863" rIns="85725" bIns="42863" rtlCol="0" anchor="t">
            <a:normAutofit/>
          </a:bodyPr>
          <a:lstStyle/>
          <a:p>
            <a:pPr defTabSz="857250">
              <a:lnSpc>
                <a:spcPct val="90000"/>
              </a:lnSpc>
              <a:spcBef>
                <a:spcPct val="0"/>
              </a:spcBef>
              <a:spcAft>
                <a:spcPts val="563"/>
              </a:spcAft>
            </a:pPr>
            <a:r>
              <a:rPr lang="en-US" sz="7500" b="1" i="1">
                <a:ln w="22225">
                  <a:solidFill>
                    <a:srgbClr val="9BBB59">
                      <a:lumMod val="50000"/>
                    </a:srgbClr>
                  </a:solidFill>
                  <a:prstDash val="solid"/>
                </a:ln>
                <a:solidFill>
                  <a:prstClr val="white">
                    <a:lumMod val="95000"/>
                  </a:prstClr>
                </a:solidFill>
                <a:latin typeface="Calibri"/>
              </a:rPr>
              <a:t>Welcome back!</a:t>
            </a:r>
          </a:p>
          <a:p>
            <a:pPr defTabSz="857250">
              <a:lnSpc>
                <a:spcPct val="90000"/>
              </a:lnSpc>
              <a:spcBef>
                <a:spcPct val="0"/>
              </a:spcBef>
              <a:spcAft>
                <a:spcPts val="563"/>
              </a:spcAft>
            </a:pPr>
            <a:endParaRPr lang="en-US" sz="4500">
              <a:solidFill>
                <a:srgbClr val="FFFFFF"/>
              </a:solidFill>
              <a:latin typeface="Calibri"/>
            </a:endParaRPr>
          </a:p>
        </p:txBody>
      </p:sp>
      <p:sp>
        <p:nvSpPr>
          <p:cNvPr id="6" name="TextBox 5">
            <a:extLst>
              <a:ext uri="{FF2B5EF4-FFF2-40B4-BE49-F238E27FC236}">
                <a16:creationId xmlns:a16="http://schemas.microsoft.com/office/drawing/2014/main" id="{EF648D77-EF72-5AB5-33A8-AB291C5C1CA3}"/>
              </a:ext>
            </a:extLst>
          </p:cNvPr>
          <p:cNvSpPr txBox="1"/>
          <p:nvPr/>
        </p:nvSpPr>
        <p:spPr>
          <a:xfrm>
            <a:off x="428626" y="1785938"/>
            <a:ext cx="5643563" cy="3049937"/>
          </a:xfrm>
          <a:prstGeom prst="rect">
            <a:avLst/>
          </a:prstGeom>
          <a:solidFill>
            <a:schemeClr val="bg1">
              <a:lumMod val="95000"/>
            </a:schemeClr>
          </a:solidFill>
          <a:ln>
            <a:noFill/>
          </a:ln>
          <a:effectLst>
            <a:softEdge rad="127000"/>
          </a:effectLst>
        </p:spPr>
        <p:txBody>
          <a:bodyPr wrap="square">
            <a:spAutoFit/>
          </a:bodyPr>
          <a:lstStyle/>
          <a:p>
            <a:pPr defTabSz="857250">
              <a:lnSpc>
                <a:spcPct val="90000"/>
              </a:lnSpc>
              <a:spcAft>
                <a:spcPts val="563"/>
              </a:spcAft>
            </a:pPr>
            <a:endParaRPr lang="en-US" sz="1688">
              <a:solidFill>
                <a:prstClr val="black"/>
              </a:solidFill>
              <a:latin typeface="Calibri"/>
            </a:endParaRPr>
          </a:p>
          <a:p>
            <a:pPr marL="375059" indent="-321479" defTabSz="857250">
              <a:lnSpc>
                <a:spcPct val="90000"/>
              </a:lnSpc>
              <a:spcAft>
                <a:spcPts val="563"/>
              </a:spcAft>
              <a:buFont typeface="Arial" panose="020B0604020202020204" pitchFamily="34" charset="0"/>
              <a:buChar char="•"/>
            </a:pPr>
            <a:r>
              <a:rPr lang="en-US" sz="3000">
                <a:solidFill>
                  <a:prstClr val="black"/>
                </a:solidFill>
                <a:latin typeface="Calibri"/>
              </a:rPr>
              <a:t>Please sign in and find a seat. We will begin soon.</a:t>
            </a:r>
          </a:p>
          <a:p>
            <a:pPr marL="53580" defTabSz="857250">
              <a:lnSpc>
                <a:spcPct val="90000"/>
              </a:lnSpc>
              <a:spcAft>
                <a:spcPts val="563"/>
              </a:spcAft>
            </a:pPr>
            <a:endParaRPr lang="en-US" sz="3000">
              <a:solidFill>
                <a:prstClr val="black"/>
              </a:solidFill>
              <a:latin typeface="Calibri"/>
            </a:endParaRPr>
          </a:p>
          <a:p>
            <a:pPr marL="375059" indent="-321479" defTabSz="857250">
              <a:lnSpc>
                <a:spcPct val="90000"/>
              </a:lnSpc>
              <a:spcAft>
                <a:spcPts val="563"/>
              </a:spcAft>
              <a:buFont typeface="Arial" panose="020B0604020202020204" pitchFamily="34" charset="0"/>
              <a:buChar char="•"/>
            </a:pPr>
            <a:r>
              <a:rPr lang="en-US" sz="3000">
                <a:solidFill>
                  <a:prstClr val="black"/>
                </a:solidFill>
                <a:latin typeface="Calibri"/>
              </a:rPr>
              <a:t>If possible, please turn on your camera and enter your preferred name. We will begin soon.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144000" cy="68580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6285" r="-6285"/>
            </a:stretch>
          </a:blipFill>
        </p:spPr>
        <p:txBody>
          <a:bodyPr/>
          <a:lstStyle/>
          <a:p>
            <a:pPr defTabSz="857250"/>
            <a:endParaRPr lang="en-US" sz="1688">
              <a:solidFill>
                <a:prstClr val="black"/>
              </a:solidFill>
              <a:latin typeface="Calibri"/>
            </a:endParaRPr>
          </a:p>
        </p:txBody>
      </p:sp>
      <p:sp>
        <p:nvSpPr>
          <p:cNvPr id="3" name="TextBox 3"/>
          <p:cNvSpPr txBox="1"/>
          <p:nvPr/>
        </p:nvSpPr>
        <p:spPr>
          <a:xfrm>
            <a:off x="2717229" y="3406263"/>
            <a:ext cx="3042431" cy="1964192"/>
          </a:xfrm>
          <a:prstGeom prst="rect">
            <a:avLst/>
          </a:prstGeom>
        </p:spPr>
        <p:txBody>
          <a:bodyPr lIns="0" tIns="0" rIns="0" bIns="0" rtlCol="0" anchor="t">
            <a:spAutoFit/>
          </a:bodyPr>
          <a:lstStyle/>
          <a:p>
            <a:pPr marL="483235" lvl="1" indent="-241300" defTabSz="857250">
              <a:lnSpc>
                <a:spcPts val="3136"/>
              </a:lnSpc>
              <a:buFont typeface="Arial"/>
              <a:buChar char="•"/>
            </a:pPr>
            <a:r>
              <a:rPr lang="en-US" sz="2200" b="1">
                <a:solidFill>
                  <a:srgbClr val="000000"/>
                </a:solidFill>
                <a:latin typeface="Calibri"/>
                <a:ea typeface="Calibri"/>
                <a:cs typeface="Calibri"/>
              </a:rPr>
              <a:t>Conversation Starter</a:t>
            </a:r>
            <a:endParaRPr lang="en-US" sz="1650" b="1">
              <a:solidFill>
                <a:prstClr val="black"/>
              </a:solidFill>
              <a:latin typeface="Calibri"/>
              <a:ea typeface="Calibri"/>
              <a:cs typeface="Calibri"/>
            </a:endParaRPr>
          </a:p>
          <a:p>
            <a:pPr marL="483235" lvl="1" indent="-241300" defTabSz="857250">
              <a:lnSpc>
                <a:spcPts val="3136"/>
              </a:lnSpc>
              <a:buFont typeface="Arial"/>
              <a:buChar char="•"/>
            </a:pPr>
            <a:r>
              <a:rPr lang="en-US" sz="2200" b="1">
                <a:solidFill>
                  <a:srgbClr val="000000"/>
                </a:solidFill>
                <a:latin typeface="Calibri"/>
                <a:ea typeface="Calibri"/>
                <a:cs typeface="Calibri"/>
              </a:rPr>
              <a:t>Restate Ground Rules</a:t>
            </a:r>
          </a:p>
          <a:p>
            <a:pPr marL="483235" lvl="1" indent="-241300" defTabSz="857250">
              <a:lnSpc>
                <a:spcPts val="3136"/>
              </a:lnSpc>
              <a:buFont typeface="Arial"/>
              <a:buChar char="•"/>
            </a:pPr>
            <a:r>
              <a:rPr lang="en-US" sz="2200" b="1">
                <a:solidFill>
                  <a:srgbClr val="000000"/>
                </a:solidFill>
                <a:latin typeface="Calibri"/>
                <a:ea typeface="Calibri"/>
                <a:cs typeface="Calibri"/>
              </a:rPr>
              <a:t>Group Discussion</a:t>
            </a:r>
          </a:p>
          <a:p>
            <a:pPr marL="483235" lvl="1" indent="-241300" defTabSz="857250">
              <a:lnSpc>
                <a:spcPts val="3136"/>
              </a:lnSpc>
              <a:buFont typeface="Arial"/>
              <a:buChar char="•"/>
            </a:pPr>
            <a:r>
              <a:rPr lang="en-US" sz="2200" b="1">
                <a:solidFill>
                  <a:srgbClr val="000000"/>
                </a:solidFill>
                <a:latin typeface="Calibri"/>
                <a:ea typeface="Calibri"/>
                <a:cs typeface="Calibri"/>
              </a:rPr>
              <a:t>Homework</a:t>
            </a:r>
            <a:endParaRPr lang="en-US" sz="2203" b="1">
              <a:solidFill>
                <a:srgbClr val="000000"/>
              </a:solidFill>
              <a:latin typeface="Calibri (MS) Bold"/>
              <a:ea typeface="Calibri"/>
              <a:cs typeface="Calibri"/>
            </a:endParaRPr>
          </a:p>
          <a:p>
            <a:pPr defTabSz="857250">
              <a:lnSpc>
                <a:spcPts val="3136"/>
              </a:lnSpc>
            </a:pPr>
            <a:endParaRPr lang="en-US" sz="2240">
              <a:solidFill>
                <a:srgbClr val="000000"/>
              </a:solidFill>
              <a:latin typeface="Calibri (MS) Bold"/>
            </a:endParaRPr>
          </a:p>
        </p:txBody>
      </p:sp>
      <p:sp>
        <p:nvSpPr>
          <p:cNvPr id="4" name="Freeform 4"/>
          <p:cNvSpPr/>
          <p:nvPr/>
        </p:nvSpPr>
        <p:spPr>
          <a:xfrm>
            <a:off x="2800027" y="2883981"/>
            <a:ext cx="2531626" cy="237340"/>
          </a:xfrm>
          <a:custGeom>
            <a:avLst/>
            <a:gdLst/>
            <a:ahLst/>
            <a:cxnLst/>
            <a:rect l="l" t="t" r="r" b="b"/>
            <a:pathLst>
              <a:path w="2700401" h="253163">
                <a:moveTo>
                  <a:pt x="0" y="0"/>
                </a:moveTo>
                <a:lnTo>
                  <a:pt x="2700402" y="0"/>
                </a:lnTo>
                <a:lnTo>
                  <a:pt x="2700402" y="253162"/>
                </a:lnTo>
                <a:lnTo>
                  <a:pt x="0" y="2531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857250"/>
            <a:endParaRPr lang="en-US" sz="1688">
              <a:solidFill>
                <a:prstClr val="black"/>
              </a:solidFill>
              <a:latin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0" y="0"/>
            <a:ext cx="9144000" cy="68580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34028" t="-2799" r="-51009"/>
            </a:stretch>
          </a:blipFill>
        </p:spPr>
        <p:txBody>
          <a:bodyPr/>
          <a:lstStyle/>
          <a:p>
            <a:pPr defTabSz="857250">
              <a:defRPr/>
            </a:pPr>
            <a:endParaRPr lang="en-US" sz="1688">
              <a:solidFill>
                <a:prstClr val="black"/>
              </a:solidFill>
              <a:latin typeface="Calibri"/>
            </a:endParaRPr>
          </a:p>
        </p:txBody>
      </p:sp>
      <p:sp>
        <p:nvSpPr>
          <p:cNvPr id="3" name="Freeform 3"/>
          <p:cNvSpPr/>
          <p:nvPr/>
        </p:nvSpPr>
        <p:spPr>
          <a:xfrm>
            <a:off x="4911409" y="1117938"/>
            <a:ext cx="3657600" cy="33528"/>
          </a:xfrm>
          <a:custGeom>
            <a:avLst/>
            <a:gdLst/>
            <a:ahLst/>
            <a:cxnLst/>
            <a:rect l="l" t="t" r="r" b="b"/>
            <a:pathLst>
              <a:path w="3901440" h="35763">
                <a:moveTo>
                  <a:pt x="0" y="0"/>
                </a:moveTo>
                <a:lnTo>
                  <a:pt x="3901440" y="0"/>
                </a:lnTo>
                <a:lnTo>
                  <a:pt x="3901440" y="35763"/>
                </a:lnTo>
                <a:lnTo>
                  <a:pt x="0" y="357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857250">
              <a:defRPr/>
            </a:pPr>
            <a:endParaRPr lang="en-US" sz="1688">
              <a:solidFill>
                <a:prstClr val="black"/>
              </a:solidFill>
              <a:latin typeface="Calibri"/>
            </a:endParaRPr>
          </a:p>
        </p:txBody>
      </p:sp>
      <p:sp>
        <p:nvSpPr>
          <p:cNvPr id="4" name="TextBox 4"/>
          <p:cNvSpPr txBox="1"/>
          <p:nvPr/>
        </p:nvSpPr>
        <p:spPr>
          <a:xfrm>
            <a:off x="4611268" y="1324636"/>
            <a:ext cx="4004840" cy="5090304"/>
          </a:xfrm>
          <a:prstGeom prst="rect">
            <a:avLst/>
          </a:prstGeom>
        </p:spPr>
        <p:txBody>
          <a:bodyPr wrap="square" lIns="0" tIns="0" rIns="0" bIns="0" rtlCol="0" anchor="t">
            <a:spAutoFit/>
          </a:bodyPr>
          <a:lstStyle/>
          <a:p>
            <a:pPr defTabSz="857250">
              <a:defRPr/>
            </a:pPr>
            <a:endParaRPr lang="en-US" sz="2625" b="1">
              <a:solidFill>
                <a:prstClr val="black"/>
              </a:solidFill>
              <a:latin typeface="Calibri"/>
              <a:cs typeface="Calibri"/>
            </a:endParaRPr>
          </a:p>
          <a:p>
            <a:pPr marL="321469" lvl="1" indent="-160734" defTabSz="857250">
              <a:buFont typeface="Arial"/>
              <a:buChar char="•"/>
              <a:defRPr/>
            </a:pPr>
            <a:r>
              <a:rPr lang="en-US" sz="2625" b="1">
                <a:solidFill>
                  <a:srgbClr val="000000"/>
                </a:solidFill>
                <a:latin typeface="Calibri"/>
                <a:cs typeface="Calibri"/>
              </a:rPr>
              <a:t>What was your least favorite food as a child? Do you still dislike it?</a:t>
            </a:r>
          </a:p>
          <a:p>
            <a:pPr defTabSz="857250">
              <a:defRPr/>
            </a:pPr>
            <a:endParaRPr lang="en-US" sz="2625" b="1">
              <a:solidFill>
                <a:srgbClr val="000000"/>
              </a:solidFill>
              <a:latin typeface="Calibri"/>
              <a:cs typeface="Calibri (MS) Bold"/>
            </a:endParaRPr>
          </a:p>
          <a:p>
            <a:pPr marL="321469" lvl="1" indent="-160734" defTabSz="857250">
              <a:buFont typeface="Arial"/>
              <a:buChar char="•"/>
              <a:defRPr/>
            </a:pPr>
            <a:r>
              <a:rPr lang="en-US" sz="2625" b="1">
                <a:solidFill>
                  <a:srgbClr val="000000"/>
                </a:solidFill>
                <a:latin typeface="Calibri"/>
                <a:cs typeface="Calibri"/>
              </a:rPr>
              <a:t>What’s the best piece of advice you’ve ever been given?</a:t>
            </a:r>
          </a:p>
          <a:p>
            <a:pPr defTabSz="857250">
              <a:defRPr/>
            </a:pPr>
            <a:endParaRPr lang="en-US" sz="2625" b="1">
              <a:solidFill>
                <a:srgbClr val="000000"/>
              </a:solidFill>
              <a:latin typeface="Calibri"/>
              <a:cs typeface="Calibri (MS) Bold"/>
            </a:endParaRPr>
          </a:p>
          <a:p>
            <a:pPr marL="321469" lvl="1" indent="-160734" defTabSz="857250">
              <a:buFont typeface="Arial"/>
              <a:buChar char="•"/>
              <a:defRPr/>
            </a:pPr>
            <a:r>
              <a:rPr lang="en-US" sz="2625" b="1">
                <a:solidFill>
                  <a:srgbClr val="000000"/>
                </a:solidFill>
                <a:latin typeface="Calibri"/>
                <a:cs typeface="Calibri"/>
              </a:rPr>
              <a:t>What is your favorite item that you’ve purchased this year?</a:t>
            </a:r>
          </a:p>
          <a:p>
            <a:pPr defTabSz="857250">
              <a:lnSpc>
                <a:spcPts val="2012"/>
              </a:lnSpc>
              <a:defRPr/>
            </a:pPr>
            <a:endParaRPr lang="en-US" sz="1490">
              <a:solidFill>
                <a:srgbClr val="000000"/>
              </a:solidFill>
              <a:latin typeface="Calibri (MS) Bold"/>
            </a:endParaRPr>
          </a:p>
        </p:txBody>
      </p:sp>
      <p:sp>
        <p:nvSpPr>
          <p:cNvPr id="5" name="TextBox 5"/>
          <p:cNvSpPr txBox="1"/>
          <p:nvPr/>
        </p:nvSpPr>
        <p:spPr>
          <a:xfrm>
            <a:off x="3907459" y="-8478"/>
            <a:ext cx="5398432" cy="1069395"/>
          </a:xfrm>
          <a:prstGeom prst="rect">
            <a:avLst/>
          </a:prstGeom>
        </p:spPr>
        <p:txBody>
          <a:bodyPr lIns="0" tIns="0" rIns="0" bIns="0" rtlCol="0" anchor="t">
            <a:spAutoFit/>
          </a:bodyPr>
          <a:lstStyle/>
          <a:p>
            <a:pPr algn="ctr" defTabSz="857250">
              <a:lnSpc>
                <a:spcPts val="4317"/>
              </a:lnSpc>
              <a:spcBef>
                <a:spcPct val="0"/>
              </a:spcBef>
              <a:defRPr/>
            </a:pPr>
            <a:r>
              <a:rPr lang="en-US" sz="3050" b="1" i="1">
                <a:solidFill>
                  <a:srgbClr val="000000"/>
                </a:solidFill>
                <a:latin typeface="Calibri"/>
                <a:ea typeface="Calibri"/>
                <a:cs typeface="Calibri"/>
              </a:rPr>
              <a:t>Please answer one of the following questions: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A6977E"/>
        </a:solidFill>
        <a:effectLst/>
      </p:bgPr>
    </p:bg>
    <p:spTree>
      <p:nvGrpSpPr>
        <p:cNvPr id="1" name=""/>
        <p:cNvGrpSpPr/>
        <p:nvPr/>
      </p:nvGrpSpPr>
      <p:grpSpPr>
        <a:xfrm>
          <a:off x="0" y="0"/>
          <a:ext cx="0" cy="0"/>
          <a:chOff x="0" y="0"/>
          <a:chExt cx="0" cy="0"/>
        </a:xfrm>
      </p:grpSpPr>
      <p:sp>
        <p:nvSpPr>
          <p:cNvPr id="2" name="Freeform 2"/>
          <p:cNvSpPr/>
          <p:nvPr/>
        </p:nvSpPr>
        <p:spPr>
          <a:xfrm>
            <a:off x="-70994" y="0"/>
            <a:ext cx="4109648" cy="6952413"/>
          </a:xfrm>
          <a:custGeom>
            <a:avLst/>
            <a:gdLst/>
            <a:ahLst/>
            <a:cxnLst/>
            <a:rect l="l" t="t" r="r" b="b"/>
            <a:pathLst>
              <a:path w="4383625" h="7415907">
                <a:moveTo>
                  <a:pt x="0" y="0"/>
                </a:moveTo>
                <a:lnTo>
                  <a:pt x="4383626" y="0"/>
                </a:lnTo>
                <a:lnTo>
                  <a:pt x="4383626" y="7415907"/>
                </a:lnTo>
                <a:lnTo>
                  <a:pt x="0" y="7415907"/>
                </a:lnTo>
                <a:lnTo>
                  <a:pt x="0" y="0"/>
                </a:lnTo>
                <a:close/>
              </a:path>
            </a:pathLst>
          </a:custGeom>
          <a:blipFill>
            <a:blip r:embed="rId3"/>
            <a:stretch>
              <a:fillRect/>
            </a:stretch>
          </a:blipFill>
        </p:spPr>
        <p:txBody>
          <a:bodyPr/>
          <a:lstStyle/>
          <a:p>
            <a:pPr defTabSz="857250">
              <a:defRPr/>
            </a:pPr>
            <a:endParaRPr lang="en-US" sz="1688">
              <a:solidFill>
                <a:prstClr val="black"/>
              </a:solidFill>
              <a:latin typeface="Calibri"/>
            </a:endParaRPr>
          </a:p>
        </p:txBody>
      </p:sp>
      <p:sp>
        <p:nvSpPr>
          <p:cNvPr id="3" name="Freeform 3"/>
          <p:cNvSpPr/>
          <p:nvPr/>
        </p:nvSpPr>
        <p:spPr>
          <a:xfrm>
            <a:off x="4391469" y="-535509"/>
            <a:ext cx="6367148" cy="1896712"/>
          </a:xfrm>
          <a:custGeom>
            <a:avLst/>
            <a:gdLst/>
            <a:ahLst/>
            <a:cxnLst/>
            <a:rect l="l" t="t" r="r" b="b"/>
            <a:pathLst>
              <a:path w="6791625" h="2023159">
                <a:moveTo>
                  <a:pt x="0" y="0"/>
                </a:moveTo>
                <a:lnTo>
                  <a:pt x="6791625" y="0"/>
                </a:lnTo>
                <a:lnTo>
                  <a:pt x="6791625" y="2023160"/>
                </a:lnTo>
                <a:lnTo>
                  <a:pt x="0" y="2023160"/>
                </a:lnTo>
                <a:lnTo>
                  <a:pt x="0" y="0"/>
                </a:lnTo>
                <a:close/>
              </a:path>
            </a:pathLst>
          </a:custGeom>
          <a:blipFill>
            <a:blip r:embed="rId4"/>
            <a:stretch>
              <a:fillRect/>
            </a:stretch>
          </a:blipFill>
        </p:spPr>
        <p:txBody>
          <a:bodyPr/>
          <a:lstStyle/>
          <a:p>
            <a:pPr defTabSz="857250">
              <a:defRPr/>
            </a:pPr>
            <a:endParaRPr lang="en-US" sz="1688">
              <a:solidFill>
                <a:prstClr val="black"/>
              </a:solidFill>
              <a:latin typeface="Calibri"/>
            </a:endParaRPr>
          </a:p>
        </p:txBody>
      </p:sp>
      <p:sp>
        <p:nvSpPr>
          <p:cNvPr id="4" name="Freeform 4"/>
          <p:cNvSpPr/>
          <p:nvPr/>
        </p:nvSpPr>
        <p:spPr>
          <a:xfrm>
            <a:off x="4663463" y="996081"/>
            <a:ext cx="3657600" cy="33528"/>
          </a:xfrm>
          <a:custGeom>
            <a:avLst/>
            <a:gdLst/>
            <a:ahLst/>
            <a:cxnLst/>
            <a:rect l="l" t="t" r="r" b="b"/>
            <a:pathLst>
              <a:path w="3901440" h="35763">
                <a:moveTo>
                  <a:pt x="0" y="0"/>
                </a:moveTo>
                <a:lnTo>
                  <a:pt x="3901440" y="0"/>
                </a:lnTo>
                <a:lnTo>
                  <a:pt x="3901440" y="35763"/>
                </a:lnTo>
                <a:lnTo>
                  <a:pt x="0" y="3576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857250">
              <a:defRPr/>
            </a:pPr>
            <a:endParaRPr lang="en-US" sz="1688">
              <a:solidFill>
                <a:prstClr val="black"/>
              </a:solidFill>
              <a:latin typeface="Calibri"/>
            </a:endParaRPr>
          </a:p>
        </p:txBody>
      </p:sp>
      <p:sp>
        <p:nvSpPr>
          <p:cNvPr id="5" name="TextBox 5"/>
          <p:cNvSpPr txBox="1"/>
          <p:nvPr/>
        </p:nvSpPr>
        <p:spPr>
          <a:xfrm>
            <a:off x="4251973" y="1331550"/>
            <a:ext cx="4892028" cy="5309146"/>
          </a:xfrm>
          <a:prstGeom prst="rect">
            <a:avLst/>
          </a:prstGeom>
        </p:spPr>
        <p:txBody>
          <a:bodyPr lIns="0" tIns="0" rIns="0" bIns="0" rtlCol="0" anchor="t">
            <a:spAutoFit/>
          </a:bodyPr>
          <a:lstStyle/>
          <a:p>
            <a:pPr defTabSz="857250">
              <a:lnSpc>
                <a:spcPts val="2230"/>
              </a:lnSpc>
              <a:defRPr/>
            </a:pPr>
            <a:r>
              <a:rPr lang="en-US" sz="1550" b="1" u="sng">
                <a:solidFill>
                  <a:srgbClr val="FFFFFF"/>
                </a:solidFill>
                <a:latin typeface="Calibri"/>
                <a:ea typeface="Calibri"/>
                <a:cs typeface="Calibri"/>
              </a:rPr>
              <a:t>Basic Ground Rules:</a:t>
            </a:r>
          </a:p>
          <a:p>
            <a:pPr marL="343535" lvl="1" indent="-171450" defTabSz="857250">
              <a:lnSpc>
                <a:spcPts val="2230"/>
              </a:lnSpc>
              <a:buFont typeface="Arial"/>
              <a:buChar char="•"/>
              <a:defRPr/>
            </a:pPr>
            <a:r>
              <a:rPr lang="en-US" sz="1550" b="1">
                <a:solidFill>
                  <a:srgbClr val="FFFFFF"/>
                </a:solidFill>
                <a:latin typeface="Calibri"/>
                <a:ea typeface="Calibri"/>
                <a:cs typeface="Calibri"/>
              </a:rPr>
              <a:t>Always start and end sessions on time.</a:t>
            </a:r>
          </a:p>
          <a:p>
            <a:pPr marL="343535" lvl="1" indent="-171450" defTabSz="857250">
              <a:lnSpc>
                <a:spcPts val="2230"/>
              </a:lnSpc>
              <a:buFont typeface="Arial"/>
              <a:buChar char="•"/>
              <a:defRPr/>
            </a:pPr>
            <a:r>
              <a:rPr lang="en-US" sz="1550" b="1">
                <a:solidFill>
                  <a:srgbClr val="FFFFFF"/>
                </a:solidFill>
                <a:latin typeface="Calibri"/>
                <a:ea typeface="Calibri"/>
                <a:cs typeface="Calibri"/>
              </a:rPr>
              <a:t>Cell phones should be on vibrate; members can quietly excuse themselves if a call must be taken.</a:t>
            </a:r>
          </a:p>
          <a:p>
            <a:pPr marL="343535" lvl="1" indent="-171450" defTabSz="857250">
              <a:lnSpc>
                <a:spcPts val="2230"/>
              </a:lnSpc>
              <a:buFont typeface="Arial"/>
              <a:buChar char="•"/>
              <a:defRPr/>
            </a:pPr>
            <a:r>
              <a:rPr lang="en-US" sz="1550" b="1">
                <a:solidFill>
                  <a:srgbClr val="FFFFFF"/>
                </a:solidFill>
                <a:latin typeface="Calibri"/>
                <a:ea typeface="Calibri"/>
                <a:cs typeface="Calibri"/>
              </a:rPr>
              <a:t>In virtual sessions, participants should mute themselves when taking calls outside the session.</a:t>
            </a:r>
          </a:p>
          <a:p>
            <a:pPr defTabSz="857250">
              <a:lnSpc>
                <a:spcPts val="2230"/>
              </a:lnSpc>
              <a:defRPr/>
            </a:pPr>
            <a:endParaRPr lang="en-US" sz="1550" b="1">
              <a:solidFill>
                <a:srgbClr val="FFFFFF"/>
              </a:solidFill>
              <a:latin typeface="Calibri"/>
              <a:ea typeface="Calibri"/>
              <a:cs typeface="Calibri"/>
            </a:endParaRPr>
          </a:p>
          <a:p>
            <a:pPr defTabSz="857250">
              <a:lnSpc>
                <a:spcPts val="2230"/>
              </a:lnSpc>
              <a:defRPr/>
            </a:pPr>
            <a:r>
              <a:rPr lang="en-US" sz="1550" b="1" u="sng">
                <a:solidFill>
                  <a:srgbClr val="FFFFFF"/>
                </a:solidFill>
                <a:latin typeface="Calibri"/>
                <a:ea typeface="Calibri"/>
                <a:cs typeface="Calibri"/>
              </a:rPr>
              <a:t>Group-Specific Rules:</a:t>
            </a:r>
          </a:p>
          <a:p>
            <a:pPr marL="343535" lvl="1" indent="-171450" defTabSz="857250">
              <a:lnSpc>
                <a:spcPts val="2230"/>
              </a:lnSpc>
              <a:buFont typeface="Arial"/>
              <a:buChar char="•"/>
              <a:defRPr/>
            </a:pPr>
            <a:r>
              <a:rPr lang="en-US" sz="1550" b="1">
                <a:solidFill>
                  <a:srgbClr val="FFFFFF"/>
                </a:solidFill>
                <a:latin typeface="Calibri"/>
                <a:ea typeface="Calibri"/>
                <a:cs typeface="Calibri"/>
              </a:rPr>
              <a:t>Avoid judgment regarding other participants' parenting practices or knowledge gaps.</a:t>
            </a:r>
          </a:p>
          <a:p>
            <a:pPr marL="343535" lvl="1" indent="-171450" defTabSz="857250">
              <a:lnSpc>
                <a:spcPts val="2230"/>
              </a:lnSpc>
              <a:buFont typeface="Arial"/>
              <a:buChar char="•"/>
              <a:defRPr/>
            </a:pPr>
            <a:r>
              <a:rPr lang="en-US" sz="1550" b="1">
                <a:solidFill>
                  <a:srgbClr val="FFFFFF"/>
                </a:solidFill>
                <a:latin typeface="Calibri"/>
                <a:ea typeface="Calibri"/>
                <a:cs typeface="Calibri"/>
              </a:rPr>
              <a:t>One person speaks at a time to maintain order and clarity.</a:t>
            </a:r>
          </a:p>
          <a:p>
            <a:pPr marL="343535" lvl="1" indent="-171450" defTabSz="857250">
              <a:lnSpc>
                <a:spcPts val="2230"/>
              </a:lnSpc>
              <a:buFont typeface="Arial"/>
              <a:buChar char="•"/>
              <a:defRPr/>
            </a:pPr>
            <a:r>
              <a:rPr lang="en-US" sz="1550" b="1">
                <a:solidFill>
                  <a:srgbClr val="FFFFFF"/>
                </a:solidFill>
                <a:latin typeface="Calibri"/>
                <a:ea typeface="Calibri"/>
                <a:cs typeface="Calibri"/>
              </a:rPr>
              <a:t>Assume positive intent in all interactions to foster a positive atmosphere.</a:t>
            </a:r>
          </a:p>
          <a:p>
            <a:pPr defTabSz="857250">
              <a:lnSpc>
                <a:spcPts val="2230"/>
              </a:lnSpc>
              <a:defRPr/>
            </a:pPr>
            <a:endParaRPr lang="en-US" sz="1550" b="1">
              <a:solidFill>
                <a:srgbClr val="FFFFFF"/>
              </a:solidFill>
              <a:latin typeface="Calibri"/>
              <a:ea typeface="Calibri"/>
              <a:cs typeface="Calibri"/>
            </a:endParaRPr>
          </a:p>
          <a:p>
            <a:pPr defTabSz="857250">
              <a:lnSpc>
                <a:spcPts val="2230"/>
              </a:lnSpc>
              <a:defRPr/>
            </a:pPr>
            <a:r>
              <a:rPr lang="en-US" sz="1550" b="1" u="sng">
                <a:solidFill>
                  <a:srgbClr val="FFFFFF"/>
                </a:solidFill>
                <a:latin typeface="Calibri"/>
                <a:ea typeface="Calibri"/>
                <a:cs typeface="Calibri"/>
              </a:rPr>
              <a:t>Confidentiality-</a:t>
            </a:r>
            <a:r>
              <a:rPr lang="en-US" sz="1550" b="1">
                <a:solidFill>
                  <a:srgbClr val="FFFFFF"/>
                </a:solidFill>
                <a:latin typeface="Calibri"/>
                <a:ea typeface="Calibri"/>
                <a:cs typeface="Calibri"/>
              </a:rPr>
              <a:t> Please be respectful and discrete with the personal stories being shared. This is a safe space to grow and learn.</a:t>
            </a:r>
          </a:p>
          <a:p>
            <a:pPr defTabSz="857250">
              <a:lnSpc>
                <a:spcPts val="1838"/>
              </a:lnSpc>
              <a:spcBef>
                <a:spcPct val="0"/>
              </a:spcBef>
              <a:defRPr/>
            </a:pPr>
            <a:endParaRPr lang="en-US" sz="1593">
              <a:solidFill>
                <a:srgbClr val="FFFFFF"/>
              </a:solidFill>
              <a:latin typeface="Calibri (M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0" y="0"/>
            <a:ext cx="9144000" cy="68580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6179" r="-6179"/>
            </a:stretch>
          </a:blipFill>
        </p:spPr>
        <p:txBody>
          <a:bodyPr/>
          <a:lstStyle/>
          <a:p>
            <a:pPr defTabSz="857250">
              <a:defRPr/>
            </a:pPr>
            <a:endParaRPr lang="en-US" sz="1688">
              <a:solidFill>
                <a:prstClr val="black"/>
              </a:solidFill>
              <a:latin typeface="Calibri"/>
            </a:endParaRPr>
          </a:p>
        </p:txBody>
      </p:sp>
      <p:sp>
        <p:nvSpPr>
          <p:cNvPr id="3" name="Freeform 3"/>
          <p:cNvSpPr/>
          <p:nvPr/>
        </p:nvSpPr>
        <p:spPr>
          <a:xfrm>
            <a:off x="2743200" y="1512966"/>
            <a:ext cx="3657600" cy="1426464"/>
          </a:xfrm>
          <a:custGeom>
            <a:avLst/>
            <a:gdLst/>
            <a:ahLst/>
            <a:cxnLst/>
            <a:rect l="l" t="t" r="r" b="b"/>
            <a:pathLst>
              <a:path w="3901440" h="1521562">
                <a:moveTo>
                  <a:pt x="0" y="0"/>
                </a:moveTo>
                <a:lnTo>
                  <a:pt x="3901440" y="0"/>
                </a:lnTo>
                <a:lnTo>
                  <a:pt x="3901440" y="1521562"/>
                </a:lnTo>
                <a:lnTo>
                  <a:pt x="0" y="15215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857250">
              <a:defRPr/>
            </a:pPr>
            <a:endParaRPr lang="en-US" sz="1688">
              <a:solidFill>
                <a:prstClr val="black"/>
              </a:solidFill>
              <a:latin typeface="Calibri"/>
            </a:endParaRPr>
          </a:p>
        </p:txBody>
      </p:sp>
      <p:sp>
        <p:nvSpPr>
          <p:cNvPr id="4" name="TextBox 4"/>
          <p:cNvSpPr txBox="1"/>
          <p:nvPr/>
        </p:nvSpPr>
        <p:spPr>
          <a:xfrm>
            <a:off x="2455169" y="3136140"/>
            <a:ext cx="4873228" cy="1582421"/>
          </a:xfrm>
          <a:prstGeom prst="rect">
            <a:avLst/>
          </a:prstGeom>
        </p:spPr>
        <p:txBody>
          <a:bodyPr lIns="0" tIns="0" rIns="0" bIns="0" rtlCol="0" anchor="t">
            <a:spAutoFit/>
          </a:bodyPr>
          <a:lstStyle/>
          <a:p>
            <a:pPr marL="645160" lvl="1" indent="-322580" defTabSz="857250">
              <a:lnSpc>
                <a:spcPts val="4186"/>
              </a:lnSpc>
              <a:buFont typeface="Arial"/>
              <a:buChar char="•"/>
              <a:defRPr/>
            </a:pPr>
            <a:r>
              <a:rPr lang="en-US" sz="2950" b="1">
                <a:solidFill>
                  <a:srgbClr val="000000"/>
                </a:solidFill>
                <a:latin typeface="Calibri"/>
                <a:ea typeface="Calibri"/>
                <a:cs typeface="Calibri"/>
              </a:rPr>
              <a:t>Patience is Essential</a:t>
            </a:r>
          </a:p>
          <a:p>
            <a:pPr marL="645160" lvl="1" indent="-322580" defTabSz="857250">
              <a:lnSpc>
                <a:spcPts val="4186"/>
              </a:lnSpc>
              <a:buFont typeface="Arial"/>
              <a:buChar char="•"/>
              <a:defRPr/>
            </a:pPr>
            <a:r>
              <a:rPr lang="en-US" sz="2950" b="1">
                <a:solidFill>
                  <a:srgbClr val="000000"/>
                </a:solidFill>
                <a:latin typeface="Calibri"/>
                <a:ea typeface="Calibri"/>
                <a:cs typeface="Calibri"/>
              </a:rPr>
              <a:t>Consistency is key</a:t>
            </a:r>
          </a:p>
          <a:p>
            <a:pPr marL="645160" lvl="1" indent="-322580" defTabSz="857250">
              <a:lnSpc>
                <a:spcPts val="4186"/>
              </a:lnSpc>
              <a:buFont typeface="Arial"/>
              <a:buChar char="•"/>
              <a:defRPr/>
            </a:pPr>
            <a:r>
              <a:rPr lang="en-US" sz="2950" b="1">
                <a:solidFill>
                  <a:srgbClr val="000000"/>
                </a:solidFill>
                <a:latin typeface="Calibri"/>
                <a:ea typeface="Calibri"/>
                <a:cs typeface="Calibri"/>
              </a:rPr>
              <a:t>Explore Alternatives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92ADA2"/>
        </a:solidFill>
        <a:effectLst/>
      </p:bgPr>
    </p:bg>
    <p:spTree>
      <p:nvGrpSpPr>
        <p:cNvPr id="1" name=""/>
        <p:cNvGrpSpPr/>
        <p:nvPr/>
      </p:nvGrpSpPr>
      <p:grpSpPr>
        <a:xfrm>
          <a:off x="0" y="0"/>
          <a:ext cx="0" cy="0"/>
          <a:chOff x="0" y="0"/>
          <a:chExt cx="0" cy="0"/>
        </a:xfrm>
      </p:grpSpPr>
      <p:grpSp>
        <p:nvGrpSpPr>
          <p:cNvPr id="2" name="Group 2"/>
          <p:cNvGrpSpPr/>
          <p:nvPr/>
        </p:nvGrpSpPr>
        <p:grpSpPr>
          <a:xfrm>
            <a:off x="759727" y="0"/>
            <a:ext cx="3002524" cy="2415564"/>
            <a:chOff x="0" y="0"/>
            <a:chExt cx="4270255" cy="3435470"/>
          </a:xfrm>
        </p:grpSpPr>
        <p:sp>
          <p:nvSpPr>
            <p:cNvPr id="3" name="Freeform 3"/>
            <p:cNvSpPr/>
            <p:nvPr/>
          </p:nvSpPr>
          <p:spPr>
            <a:xfrm>
              <a:off x="0" y="0"/>
              <a:ext cx="4270255" cy="3435470"/>
            </a:xfrm>
            <a:custGeom>
              <a:avLst/>
              <a:gdLst/>
              <a:ahLst/>
              <a:cxnLst/>
              <a:rect l="l" t="t" r="r" b="b"/>
              <a:pathLst>
                <a:path w="4270255" h="3435470">
                  <a:moveTo>
                    <a:pt x="0" y="0"/>
                  </a:moveTo>
                  <a:lnTo>
                    <a:pt x="4270255" y="0"/>
                  </a:lnTo>
                  <a:lnTo>
                    <a:pt x="4270255" y="3435470"/>
                  </a:lnTo>
                  <a:lnTo>
                    <a:pt x="0" y="3435470"/>
                  </a:lnTo>
                  <a:lnTo>
                    <a:pt x="0" y="0"/>
                  </a:lnTo>
                  <a:close/>
                </a:path>
              </a:pathLst>
            </a:custGeom>
            <a:blipFill>
              <a:blip r:embed="rId3"/>
              <a:stretch>
                <a:fillRect l="-20941" r="-23866" b="-11596"/>
              </a:stretch>
            </a:blipFill>
          </p:spPr>
          <p:txBody>
            <a:bodyPr/>
            <a:lstStyle/>
            <a:p>
              <a:pPr defTabSz="857250">
                <a:defRPr/>
              </a:pPr>
              <a:endParaRPr lang="en-US" sz="1688">
                <a:solidFill>
                  <a:prstClr val="black"/>
                </a:solidFill>
                <a:latin typeface="Calibri"/>
              </a:endParaRPr>
            </a:p>
          </p:txBody>
        </p:sp>
        <p:sp>
          <p:nvSpPr>
            <p:cNvPr id="4" name="Freeform 4"/>
            <p:cNvSpPr/>
            <p:nvPr/>
          </p:nvSpPr>
          <p:spPr>
            <a:xfrm flipV="1">
              <a:off x="71900" y="832326"/>
              <a:ext cx="1806921" cy="1271272"/>
            </a:xfrm>
            <a:custGeom>
              <a:avLst/>
              <a:gdLst/>
              <a:ahLst/>
              <a:cxnLst/>
              <a:rect l="l" t="t" r="r" b="b"/>
              <a:pathLst>
                <a:path w="1806921" h="1271272">
                  <a:moveTo>
                    <a:pt x="0" y="1271273"/>
                  </a:moveTo>
                  <a:lnTo>
                    <a:pt x="1806920" y="1271273"/>
                  </a:lnTo>
                  <a:lnTo>
                    <a:pt x="1806920" y="0"/>
                  </a:lnTo>
                  <a:lnTo>
                    <a:pt x="0" y="0"/>
                  </a:lnTo>
                  <a:lnTo>
                    <a:pt x="0" y="1271273"/>
                  </a:lnTo>
                  <a:close/>
                </a:path>
              </a:pathLst>
            </a:custGeom>
            <a:blipFill>
              <a:blip r:embed="rId4"/>
              <a:stretch>
                <a:fillRect/>
              </a:stretch>
            </a:blipFill>
          </p:spPr>
          <p:txBody>
            <a:bodyPr/>
            <a:lstStyle/>
            <a:p>
              <a:pPr defTabSz="857250">
                <a:defRPr/>
              </a:pPr>
              <a:endParaRPr lang="en-US" sz="1688">
                <a:solidFill>
                  <a:prstClr val="black"/>
                </a:solidFill>
                <a:latin typeface="Calibri"/>
              </a:endParaRPr>
            </a:p>
          </p:txBody>
        </p:sp>
        <p:sp>
          <p:nvSpPr>
            <p:cNvPr id="5" name="TextBox 5"/>
            <p:cNvSpPr txBox="1"/>
            <p:nvPr/>
          </p:nvSpPr>
          <p:spPr>
            <a:xfrm>
              <a:off x="376971" y="1363188"/>
              <a:ext cx="3516312" cy="1096416"/>
            </a:xfrm>
            <a:prstGeom prst="rect">
              <a:avLst/>
            </a:prstGeom>
          </p:spPr>
          <p:txBody>
            <a:bodyPr lIns="0" tIns="0" rIns="0" bIns="0" rtlCol="0" anchor="t">
              <a:spAutoFit/>
            </a:bodyPr>
            <a:lstStyle/>
            <a:p>
              <a:pPr algn="ctr" defTabSz="857250">
                <a:lnSpc>
                  <a:spcPts val="3110"/>
                </a:lnSpc>
                <a:spcBef>
                  <a:spcPct val="0"/>
                </a:spcBef>
                <a:defRPr/>
              </a:pPr>
              <a:r>
                <a:rPr lang="en-US" sz="2200" b="1">
                  <a:solidFill>
                    <a:srgbClr val="000000"/>
                  </a:solidFill>
                  <a:latin typeface="Calibri"/>
                  <a:ea typeface="Calibri (MS) Bold"/>
                  <a:cs typeface="Calibri (MS) Bold"/>
                  <a:sym typeface="Calibri (MS) Bold"/>
                </a:rPr>
                <a:t>Development </a:t>
              </a:r>
              <a:endParaRPr lang="en-US" sz="2200" b="1">
                <a:solidFill>
                  <a:srgbClr val="000000"/>
                </a:solidFill>
                <a:latin typeface="Calibri"/>
                <a:ea typeface="Calibri (MS) Bold"/>
                <a:cs typeface="Calibri (MS) Bold"/>
              </a:endParaRPr>
            </a:p>
            <a:p>
              <a:pPr algn="ctr" defTabSz="857250">
                <a:lnSpc>
                  <a:spcPts val="3110"/>
                </a:lnSpc>
                <a:spcBef>
                  <a:spcPct val="0"/>
                </a:spcBef>
                <a:defRPr/>
              </a:pPr>
              <a:r>
                <a:rPr lang="en-US" sz="2200" b="1">
                  <a:solidFill>
                    <a:srgbClr val="000000"/>
                  </a:solidFill>
                  <a:latin typeface="Calibri"/>
                  <a:ea typeface="Calibri (MS) Bold"/>
                  <a:cs typeface="Calibri (MS) Bold"/>
                  <a:sym typeface="Calibri (MS) Bold"/>
                </a:rPr>
                <a:t>Discussion Questions</a:t>
              </a:r>
              <a:endParaRPr lang="en-US" sz="2200" b="1">
                <a:solidFill>
                  <a:srgbClr val="000000"/>
                </a:solidFill>
                <a:latin typeface="Calibri"/>
                <a:ea typeface="Calibri (MS) Bold"/>
                <a:cs typeface="Calibri (MS) Bold"/>
              </a:endParaRPr>
            </a:p>
          </p:txBody>
        </p:sp>
        <p:sp>
          <p:nvSpPr>
            <p:cNvPr id="6" name="Freeform 6"/>
            <p:cNvSpPr/>
            <p:nvPr/>
          </p:nvSpPr>
          <p:spPr>
            <a:xfrm flipH="1" flipV="1">
              <a:off x="2319291" y="832326"/>
              <a:ext cx="1806921" cy="1271272"/>
            </a:xfrm>
            <a:custGeom>
              <a:avLst/>
              <a:gdLst/>
              <a:ahLst/>
              <a:cxnLst/>
              <a:rect l="l" t="t" r="r" b="b"/>
              <a:pathLst>
                <a:path w="1806921" h="1271272">
                  <a:moveTo>
                    <a:pt x="1806921" y="1271273"/>
                  </a:moveTo>
                  <a:lnTo>
                    <a:pt x="0" y="1271273"/>
                  </a:lnTo>
                  <a:lnTo>
                    <a:pt x="0" y="0"/>
                  </a:lnTo>
                  <a:lnTo>
                    <a:pt x="1806921" y="0"/>
                  </a:lnTo>
                  <a:lnTo>
                    <a:pt x="1806921" y="1271273"/>
                  </a:lnTo>
                  <a:close/>
                </a:path>
              </a:pathLst>
            </a:custGeom>
            <a:blipFill>
              <a:blip r:embed="rId4"/>
              <a:stretch>
                <a:fillRect/>
              </a:stretch>
            </a:blipFill>
          </p:spPr>
          <p:txBody>
            <a:bodyPr/>
            <a:lstStyle/>
            <a:p>
              <a:pPr defTabSz="857250">
                <a:defRPr/>
              </a:pPr>
              <a:endParaRPr lang="en-US" sz="1688">
                <a:solidFill>
                  <a:prstClr val="black"/>
                </a:solidFill>
                <a:latin typeface="Calibri"/>
              </a:endParaRPr>
            </a:p>
          </p:txBody>
        </p:sp>
      </p:grpSp>
      <p:sp>
        <p:nvSpPr>
          <p:cNvPr id="8" name="Freeform 8"/>
          <p:cNvSpPr/>
          <p:nvPr/>
        </p:nvSpPr>
        <p:spPr>
          <a:xfrm>
            <a:off x="5610453" y="4503774"/>
            <a:ext cx="3533547" cy="2354226"/>
          </a:xfrm>
          <a:custGeom>
            <a:avLst/>
            <a:gdLst/>
            <a:ahLst/>
            <a:cxnLst/>
            <a:rect l="l" t="t" r="r" b="b"/>
            <a:pathLst>
              <a:path w="3769117" h="2511174">
                <a:moveTo>
                  <a:pt x="0" y="0"/>
                </a:moveTo>
                <a:lnTo>
                  <a:pt x="3769117" y="0"/>
                </a:lnTo>
                <a:lnTo>
                  <a:pt x="3769117" y="2511174"/>
                </a:lnTo>
                <a:lnTo>
                  <a:pt x="0" y="2511174"/>
                </a:lnTo>
                <a:lnTo>
                  <a:pt x="0" y="0"/>
                </a:lnTo>
                <a:close/>
              </a:path>
            </a:pathLst>
          </a:custGeom>
          <a:blipFill>
            <a:blip r:embed="rId5"/>
            <a:stretch>
              <a:fillRect/>
            </a:stretch>
          </a:blipFill>
        </p:spPr>
        <p:txBody>
          <a:bodyPr/>
          <a:lstStyle/>
          <a:p>
            <a:pPr defTabSz="857250">
              <a:defRPr/>
            </a:pPr>
            <a:endParaRPr lang="en-US" sz="1688">
              <a:solidFill>
                <a:prstClr val="black"/>
              </a:solidFill>
              <a:latin typeface="Calibri"/>
            </a:endParaRPr>
          </a:p>
        </p:txBody>
      </p:sp>
      <p:grpSp>
        <p:nvGrpSpPr>
          <p:cNvPr id="9" name="Group 9"/>
          <p:cNvGrpSpPr/>
          <p:nvPr/>
        </p:nvGrpSpPr>
        <p:grpSpPr>
          <a:xfrm>
            <a:off x="166287" y="2835348"/>
            <a:ext cx="4683301" cy="3336852"/>
            <a:chOff x="0" y="0"/>
            <a:chExt cx="6660695" cy="4745745"/>
          </a:xfrm>
        </p:grpSpPr>
        <p:sp>
          <p:nvSpPr>
            <p:cNvPr id="10" name="Freeform 10"/>
            <p:cNvSpPr/>
            <p:nvPr/>
          </p:nvSpPr>
          <p:spPr>
            <a:xfrm>
              <a:off x="0" y="0"/>
              <a:ext cx="6660695" cy="4745745"/>
            </a:xfrm>
            <a:custGeom>
              <a:avLst/>
              <a:gdLst/>
              <a:ahLst/>
              <a:cxnLst/>
              <a:rect l="l" t="t" r="r" b="b"/>
              <a:pathLst>
                <a:path w="6660695" h="4745745">
                  <a:moveTo>
                    <a:pt x="0" y="0"/>
                  </a:moveTo>
                  <a:lnTo>
                    <a:pt x="6660695" y="0"/>
                  </a:lnTo>
                  <a:lnTo>
                    <a:pt x="6660695" y="4745745"/>
                  </a:lnTo>
                  <a:lnTo>
                    <a:pt x="0" y="474574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857250">
                <a:defRPr/>
              </a:pPr>
              <a:endParaRPr lang="en-US" sz="1688">
                <a:solidFill>
                  <a:prstClr val="black"/>
                </a:solidFill>
                <a:latin typeface="Calibri"/>
              </a:endParaRPr>
            </a:p>
          </p:txBody>
        </p:sp>
        <p:sp>
          <p:nvSpPr>
            <p:cNvPr id="11" name="TextBox 11"/>
            <p:cNvSpPr txBox="1"/>
            <p:nvPr/>
          </p:nvSpPr>
          <p:spPr>
            <a:xfrm>
              <a:off x="427445" y="862362"/>
              <a:ext cx="5823858" cy="3356999"/>
            </a:xfrm>
            <a:prstGeom prst="rect">
              <a:avLst/>
            </a:prstGeom>
          </p:spPr>
          <p:txBody>
            <a:bodyPr lIns="0" tIns="0" rIns="0" bIns="0" rtlCol="0" anchor="t">
              <a:spAutoFit/>
            </a:bodyPr>
            <a:lstStyle/>
            <a:p>
              <a:pPr marL="479425" lvl="1" indent="-239395" defTabSz="857250">
                <a:lnSpc>
                  <a:spcPts val="3110"/>
                </a:lnSpc>
                <a:buFont typeface="Arial"/>
                <a:buChar char="•"/>
                <a:defRPr/>
              </a:pPr>
              <a:r>
                <a:rPr lang="en-US" sz="2200" b="1">
                  <a:solidFill>
                    <a:srgbClr val="000000"/>
                  </a:solidFill>
                  <a:latin typeface="Calibri"/>
                  <a:ea typeface="Calibri (MS) Bold"/>
                  <a:cs typeface="Calibri (MS) Bold"/>
                  <a:sym typeface="Calibri (MS) Bold"/>
                </a:rPr>
                <a:t>What changes have you noticed in your child’s development recently?</a:t>
              </a:r>
              <a:endParaRPr lang="en-US" sz="2200" b="1">
                <a:solidFill>
                  <a:srgbClr val="000000"/>
                </a:solidFill>
                <a:latin typeface="Calibri"/>
                <a:ea typeface="Calibri (MS) Bold"/>
                <a:cs typeface="Calibri (MS) Bold"/>
              </a:endParaRPr>
            </a:p>
            <a:p>
              <a:pPr defTabSz="857250">
                <a:lnSpc>
                  <a:spcPts val="3110"/>
                </a:lnSpc>
                <a:defRPr/>
              </a:pPr>
              <a:endParaRPr lang="en-US" sz="2200" b="1">
                <a:solidFill>
                  <a:srgbClr val="000000"/>
                </a:solidFill>
                <a:latin typeface="Calibri"/>
                <a:ea typeface="Calibri (MS) Bold"/>
                <a:cs typeface="Calibri (MS) Bold"/>
              </a:endParaRPr>
            </a:p>
            <a:p>
              <a:pPr marL="479425" lvl="1" indent="-239395" defTabSz="857250">
                <a:lnSpc>
                  <a:spcPts val="3110"/>
                </a:lnSpc>
                <a:buFont typeface="Arial"/>
                <a:buChar char="•"/>
                <a:defRPr/>
              </a:pPr>
              <a:r>
                <a:rPr lang="en-US" sz="2200" b="1">
                  <a:solidFill>
                    <a:srgbClr val="000000"/>
                  </a:solidFill>
                  <a:latin typeface="Calibri"/>
                  <a:ea typeface="Calibri (MS) Bold"/>
                  <a:cs typeface="Calibri (MS) Bold"/>
                  <a:sym typeface="Calibri (MS) Bold"/>
                </a:rPr>
                <a:t>Is your child learning new skills?</a:t>
              </a:r>
              <a:endParaRPr lang="en-US" sz="2200" b="1">
                <a:solidFill>
                  <a:srgbClr val="000000"/>
                </a:solidFill>
                <a:latin typeface="Calibri"/>
                <a:ea typeface="Calibri (MS) Bold"/>
                <a:cs typeface="Calibri (MS) Bold"/>
              </a:endParaRPr>
            </a:p>
          </p:txBody>
        </p:sp>
      </p:grpSp>
      <p:sp>
        <p:nvSpPr>
          <p:cNvPr id="12" name="Freeform 12"/>
          <p:cNvSpPr/>
          <p:nvPr/>
        </p:nvSpPr>
        <p:spPr>
          <a:xfrm rot="19657948">
            <a:off x="3709487" y="1984969"/>
            <a:ext cx="1719339" cy="734627"/>
          </a:xfrm>
          <a:custGeom>
            <a:avLst/>
            <a:gdLst/>
            <a:ahLst/>
            <a:cxnLst/>
            <a:rect l="l" t="t" r="r" b="b"/>
            <a:pathLst>
              <a:path w="1833962" h="783602">
                <a:moveTo>
                  <a:pt x="0" y="0"/>
                </a:moveTo>
                <a:lnTo>
                  <a:pt x="1833962" y="0"/>
                </a:lnTo>
                <a:lnTo>
                  <a:pt x="1833962" y="783602"/>
                </a:lnTo>
                <a:lnTo>
                  <a:pt x="0" y="7836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857250">
              <a:defRPr/>
            </a:pPr>
            <a:endParaRPr lang="en-US" sz="1688">
              <a:solidFill>
                <a:prstClr val="black"/>
              </a:solidFill>
              <a:latin typeface="Calibri"/>
            </a:endParaRPr>
          </a:p>
        </p:txBody>
      </p:sp>
      <p:pic>
        <p:nvPicPr>
          <p:cNvPr id="13" name="Picture 12">
            <a:extLst>
              <a:ext uri="{FF2B5EF4-FFF2-40B4-BE49-F238E27FC236}">
                <a16:creationId xmlns:a16="http://schemas.microsoft.com/office/drawing/2014/main" id="{3D44EFF2-DFCE-0AB9-0585-1CB448A406DA}"/>
              </a:ext>
            </a:extLst>
          </p:cNvPr>
          <p:cNvPicPr>
            <a:picLocks noChangeAspect="1"/>
          </p:cNvPicPr>
          <p:nvPr/>
        </p:nvPicPr>
        <p:blipFill>
          <a:blip r:embed="rId10"/>
          <a:stretch>
            <a:fillRect/>
          </a:stretch>
        </p:blipFill>
        <p:spPr>
          <a:xfrm>
            <a:off x="5332131" y="79150"/>
            <a:ext cx="3823089" cy="4231379"/>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414B86"/>
        </a:solidFill>
        <a:effectLst/>
      </p:bgPr>
    </p:bg>
    <p:spTree>
      <p:nvGrpSpPr>
        <p:cNvPr id="1" name=""/>
        <p:cNvGrpSpPr/>
        <p:nvPr/>
      </p:nvGrpSpPr>
      <p:grpSpPr>
        <a:xfrm>
          <a:off x="0" y="0"/>
          <a:ext cx="0" cy="0"/>
          <a:chOff x="0" y="0"/>
          <a:chExt cx="0" cy="0"/>
        </a:xfrm>
      </p:grpSpPr>
      <p:grpSp>
        <p:nvGrpSpPr>
          <p:cNvPr id="2" name="Group 2"/>
          <p:cNvGrpSpPr/>
          <p:nvPr/>
        </p:nvGrpSpPr>
        <p:grpSpPr>
          <a:xfrm>
            <a:off x="162138" y="0"/>
            <a:ext cx="3002524" cy="2415564"/>
            <a:chOff x="0" y="0"/>
            <a:chExt cx="4270255" cy="3435470"/>
          </a:xfrm>
        </p:grpSpPr>
        <p:sp>
          <p:nvSpPr>
            <p:cNvPr id="3" name="Freeform 3"/>
            <p:cNvSpPr/>
            <p:nvPr/>
          </p:nvSpPr>
          <p:spPr>
            <a:xfrm>
              <a:off x="0" y="0"/>
              <a:ext cx="4270255" cy="3435470"/>
            </a:xfrm>
            <a:custGeom>
              <a:avLst/>
              <a:gdLst/>
              <a:ahLst/>
              <a:cxnLst/>
              <a:rect l="l" t="t" r="r" b="b"/>
              <a:pathLst>
                <a:path w="4270255" h="3435470">
                  <a:moveTo>
                    <a:pt x="0" y="0"/>
                  </a:moveTo>
                  <a:lnTo>
                    <a:pt x="4270255" y="0"/>
                  </a:lnTo>
                  <a:lnTo>
                    <a:pt x="4270255" y="3435470"/>
                  </a:lnTo>
                  <a:lnTo>
                    <a:pt x="0" y="3435470"/>
                  </a:lnTo>
                  <a:lnTo>
                    <a:pt x="0" y="0"/>
                  </a:lnTo>
                  <a:close/>
                </a:path>
              </a:pathLst>
            </a:custGeom>
            <a:blipFill>
              <a:blip r:embed="rId3"/>
              <a:stretch>
                <a:fillRect l="-20941" r="-23866" b="-11596"/>
              </a:stretch>
            </a:blipFill>
          </p:spPr>
          <p:txBody>
            <a:bodyPr/>
            <a:lstStyle/>
            <a:p>
              <a:pPr defTabSz="857250">
                <a:defRPr/>
              </a:pPr>
              <a:endParaRPr lang="en-US" sz="1688">
                <a:solidFill>
                  <a:prstClr val="black"/>
                </a:solidFill>
                <a:latin typeface="Calibri"/>
              </a:endParaRPr>
            </a:p>
          </p:txBody>
        </p:sp>
        <p:sp>
          <p:nvSpPr>
            <p:cNvPr id="4" name="Freeform 4"/>
            <p:cNvSpPr/>
            <p:nvPr/>
          </p:nvSpPr>
          <p:spPr>
            <a:xfrm flipV="1">
              <a:off x="71900" y="832326"/>
              <a:ext cx="1806921" cy="1271272"/>
            </a:xfrm>
            <a:custGeom>
              <a:avLst/>
              <a:gdLst/>
              <a:ahLst/>
              <a:cxnLst/>
              <a:rect l="l" t="t" r="r" b="b"/>
              <a:pathLst>
                <a:path w="1806921" h="1271272">
                  <a:moveTo>
                    <a:pt x="0" y="1271273"/>
                  </a:moveTo>
                  <a:lnTo>
                    <a:pt x="1806920" y="1271273"/>
                  </a:lnTo>
                  <a:lnTo>
                    <a:pt x="1806920" y="0"/>
                  </a:lnTo>
                  <a:lnTo>
                    <a:pt x="0" y="0"/>
                  </a:lnTo>
                  <a:lnTo>
                    <a:pt x="0" y="1271273"/>
                  </a:lnTo>
                  <a:close/>
                </a:path>
              </a:pathLst>
            </a:custGeom>
            <a:blipFill>
              <a:blip r:embed="rId4"/>
              <a:stretch>
                <a:fillRect/>
              </a:stretch>
            </a:blipFill>
          </p:spPr>
          <p:txBody>
            <a:bodyPr/>
            <a:lstStyle/>
            <a:p>
              <a:pPr defTabSz="857250">
                <a:defRPr/>
              </a:pPr>
              <a:endParaRPr lang="en-US" sz="1688">
                <a:solidFill>
                  <a:prstClr val="black"/>
                </a:solidFill>
                <a:latin typeface="Calibri"/>
              </a:endParaRPr>
            </a:p>
          </p:txBody>
        </p:sp>
        <p:sp>
          <p:nvSpPr>
            <p:cNvPr id="5" name="TextBox 5"/>
            <p:cNvSpPr txBox="1"/>
            <p:nvPr/>
          </p:nvSpPr>
          <p:spPr>
            <a:xfrm>
              <a:off x="376971" y="1363188"/>
              <a:ext cx="3516312" cy="1096416"/>
            </a:xfrm>
            <a:prstGeom prst="rect">
              <a:avLst/>
            </a:prstGeom>
          </p:spPr>
          <p:txBody>
            <a:bodyPr lIns="0" tIns="0" rIns="0" bIns="0" rtlCol="0" anchor="t">
              <a:spAutoFit/>
            </a:bodyPr>
            <a:lstStyle/>
            <a:p>
              <a:pPr algn="ctr" defTabSz="857250">
                <a:lnSpc>
                  <a:spcPts val="3110"/>
                </a:lnSpc>
                <a:spcBef>
                  <a:spcPct val="0"/>
                </a:spcBef>
                <a:defRPr/>
              </a:pPr>
              <a:r>
                <a:rPr lang="en-US" sz="2200" b="1">
                  <a:solidFill>
                    <a:srgbClr val="000000"/>
                  </a:solidFill>
                  <a:latin typeface="Calibri"/>
                  <a:ea typeface="Calibri (MS) Bold"/>
                  <a:cs typeface="Calibri (MS) Bold"/>
                  <a:sym typeface="Calibri (MS) Bold"/>
                </a:rPr>
                <a:t>Resiliency </a:t>
              </a:r>
              <a:endParaRPr lang="en-US" sz="2200" b="1">
                <a:solidFill>
                  <a:srgbClr val="000000"/>
                </a:solidFill>
                <a:latin typeface="Calibri"/>
                <a:ea typeface="Calibri (MS) Bold"/>
                <a:cs typeface="Calibri (MS) Bold"/>
              </a:endParaRPr>
            </a:p>
            <a:p>
              <a:pPr algn="ctr" defTabSz="857250">
                <a:lnSpc>
                  <a:spcPts val="3110"/>
                </a:lnSpc>
                <a:spcBef>
                  <a:spcPct val="0"/>
                </a:spcBef>
                <a:defRPr/>
              </a:pPr>
              <a:r>
                <a:rPr lang="en-US" sz="2200" b="1">
                  <a:solidFill>
                    <a:srgbClr val="000000"/>
                  </a:solidFill>
                  <a:latin typeface="Calibri"/>
                  <a:ea typeface="Calibri (MS) Bold"/>
                  <a:cs typeface="Calibri (MS) Bold"/>
                  <a:sym typeface="Calibri (MS) Bold"/>
                </a:rPr>
                <a:t>Discussion Questions</a:t>
              </a:r>
              <a:endParaRPr lang="en-US" sz="2200" b="1">
                <a:solidFill>
                  <a:srgbClr val="000000"/>
                </a:solidFill>
                <a:latin typeface="Calibri"/>
                <a:ea typeface="Calibri (MS) Bold"/>
                <a:cs typeface="Calibri (MS) Bold"/>
              </a:endParaRPr>
            </a:p>
          </p:txBody>
        </p:sp>
        <p:sp>
          <p:nvSpPr>
            <p:cNvPr id="6" name="Freeform 6"/>
            <p:cNvSpPr/>
            <p:nvPr/>
          </p:nvSpPr>
          <p:spPr>
            <a:xfrm flipH="1" flipV="1">
              <a:off x="2319291" y="832326"/>
              <a:ext cx="1806921" cy="1271272"/>
            </a:xfrm>
            <a:custGeom>
              <a:avLst/>
              <a:gdLst/>
              <a:ahLst/>
              <a:cxnLst/>
              <a:rect l="l" t="t" r="r" b="b"/>
              <a:pathLst>
                <a:path w="1806921" h="1271272">
                  <a:moveTo>
                    <a:pt x="1806921" y="1271273"/>
                  </a:moveTo>
                  <a:lnTo>
                    <a:pt x="0" y="1271273"/>
                  </a:lnTo>
                  <a:lnTo>
                    <a:pt x="0" y="0"/>
                  </a:lnTo>
                  <a:lnTo>
                    <a:pt x="1806921" y="0"/>
                  </a:lnTo>
                  <a:lnTo>
                    <a:pt x="1806921" y="1271273"/>
                  </a:lnTo>
                  <a:close/>
                </a:path>
              </a:pathLst>
            </a:custGeom>
            <a:blipFill>
              <a:blip r:embed="rId4"/>
              <a:stretch>
                <a:fillRect/>
              </a:stretch>
            </a:blipFill>
          </p:spPr>
          <p:txBody>
            <a:bodyPr/>
            <a:lstStyle/>
            <a:p>
              <a:pPr defTabSz="857250">
                <a:defRPr/>
              </a:pPr>
              <a:endParaRPr lang="en-US" sz="1688">
                <a:solidFill>
                  <a:prstClr val="black"/>
                </a:solidFill>
                <a:latin typeface="Calibri"/>
              </a:endParaRPr>
            </a:p>
          </p:txBody>
        </p:sp>
      </p:grpSp>
      <p:sp>
        <p:nvSpPr>
          <p:cNvPr id="7" name="Freeform 7"/>
          <p:cNvSpPr/>
          <p:nvPr/>
        </p:nvSpPr>
        <p:spPr>
          <a:xfrm>
            <a:off x="0" y="351598"/>
            <a:ext cx="9140632" cy="6506402"/>
          </a:xfrm>
          <a:custGeom>
            <a:avLst/>
            <a:gdLst/>
            <a:ahLst/>
            <a:cxnLst/>
            <a:rect l="l" t="t" r="r" b="b"/>
            <a:pathLst>
              <a:path w="9750007" h="7030473">
                <a:moveTo>
                  <a:pt x="0" y="0"/>
                </a:moveTo>
                <a:lnTo>
                  <a:pt x="9750007" y="0"/>
                </a:lnTo>
                <a:lnTo>
                  <a:pt x="9750007" y="7030473"/>
                </a:lnTo>
                <a:lnTo>
                  <a:pt x="0" y="7030473"/>
                </a:lnTo>
                <a:lnTo>
                  <a:pt x="0" y="0"/>
                </a:lnTo>
                <a:close/>
              </a:path>
            </a:pathLst>
          </a:custGeom>
          <a:blipFill>
            <a:blip r:embed="rId5">
              <a:extLst>
                <a:ext uri="{96DAC541-7B7A-43D3-8B79-37D633B846F1}">
                  <asvg:svgBlip xmlns:asvg="http://schemas.microsoft.com/office/drawing/2016/SVG/main" r:embed="rId6"/>
                </a:ext>
              </a:extLst>
            </a:blip>
            <a:stretch>
              <a:fillRect t="-255" r="-21754"/>
            </a:stretch>
          </a:blipFill>
          <a:ln>
            <a:solidFill>
              <a:schemeClr val="accent4">
                <a:lumMod val="75000"/>
              </a:schemeClr>
            </a:solidFill>
          </a:ln>
        </p:spPr>
        <p:txBody>
          <a:bodyPr/>
          <a:lstStyle/>
          <a:p>
            <a:pPr defTabSz="857250">
              <a:defRPr/>
            </a:pPr>
            <a:endParaRPr lang="en-US" sz="1688">
              <a:solidFill>
                <a:prstClr val="black"/>
              </a:solidFill>
              <a:latin typeface="Calibri"/>
            </a:endParaRPr>
          </a:p>
        </p:txBody>
      </p:sp>
      <p:sp>
        <p:nvSpPr>
          <p:cNvPr id="9" name="Freeform 9"/>
          <p:cNvSpPr/>
          <p:nvPr/>
        </p:nvSpPr>
        <p:spPr>
          <a:xfrm>
            <a:off x="3067648" y="2135384"/>
            <a:ext cx="1256151" cy="1295001"/>
          </a:xfrm>
          <a:custGeom>
            <a:avLst/>
            <a:gdLst/>
            <a:ahLst/>
            <a:cxnLst/>
            <a:rect l="l" t="t" r="r" b="b"/>
            <a:pathLst>
              <a:path w="1339894" h="1381334">
                <a:moveTo>
                  <a:pt x="0" y="0"/>
                </a:moveTo>
                <a:lnTo>
                  <a:pt x="1339894" y="0"/>
                </a:lnTo>
                <a:lnTo>
                  <a:pt x="1339894" y="1381334"/>
                </a:lnTo>
                <a:lnTo>
                  <a:pt x="0" y="138133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857250">
              <a:defRPr/>
            </a:pPr>
            <a:endParaRPr lang="en-US" sz="1688">
              <a:solidFill>
                <a:prstClr val="black"/>
              </a:solidFill>
              <a:latin typeface="Calibri"/>
            </a:endParaRPr>
          </a:p>
        </p:txBody>
      </p:sp>
      <p:sp>
        <p:nvSpPr>
          <p:cNvPr id="10" name="Freeform 10"/>
          <p:cNvSpPr/>
          <p:nvPr/>
        </p:nvSpPr>
        <p:spPr>
          <a:xfrm>
            <a:off x="974311" y="5536334"/>
            <a:ext cx="4380702" cy="246912"/>
          </a:xfrm>
          <a:custGeom>
            <a:avLst/>
            <a:gdLst/>
            <a:ahLst/>
            <a:cxnLst/>
            <a:rect l="l" t="t" r="r" b="b"/>
            <a:pathLst>
              <a:path w="4672749" h="263373">
                <a:moveTo>
                  <a:pt x="0" y="0"/>
                </a:moveTo>
                <a:lnTo>
                  <a:pt x="4672749" y="0"/>
                </a:lnTo>
                <a:lnTo>
                  <a:pt x="4672749" y="263373"/>
                </a:lnTo>
                <a:lnTo>
                  <a:pt x="0" y="26337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857250">
              <a:defRPr/>
            </a:pPr>
            <a:endParaRPr lang="en-US" sz="1688">
              <a:solidFill>
                <a:prstClr val="black"/>
              </a:solidFill>
              <a:latin typeface="Calibri"/>
            </a:endParaRPr>
          </a:p>
        </p:txBody>
      </p:sp>
      <p:sp>
        <p:nvSpPr>
          <p:cNvPr id="11" name="TextBox 11"/>
          <p:cNvSpPr txBox="1"/>
          <p:nvPr/>
        </p:nvSpPr>
        <p:spPr>
          <a:xfrm>
            <a:off x="230656" y="5899158"/>
            <a:ext cx="8679320" cy="693908"/>
          </a:xfrm>
          <a:prstGeom prst="rect">
            <a:avLst/>
          </a:prstGeom>
        </p:spPr>
        <p:txBody>
          <a:bodyPr lIns="0" tIns="0" rIns="0" bIns="0" rtlCol="0" anchor="t">
            <a:spAutoFit/>
          </a:bodyPr>
          <a:lstStyle/>
          <a:p>
            <a:pPr defTabSz="857250">
              <a:lnSpc>
                <a:spcPts val="2451"/>
              </a:lnSpc>
              <a:defRPr/>
            </a:pPr>
            <a:endParaRPr sz="1688">
              <a:solidFill>
                <a:prstClr val="black"/>
              </a:solidFill>
              <a:latin typeface="Calibri"/>
              <a:ea typeface="Calibri"/>
              <a:cs typeface="Calibri"/>
            </a:endParaRPr>
          </a:p>
          <a:p>
            <a:pPr marL="479222" lvl="1" indent="-239611" defTabSz="857250">
              <a:lnSpc>
                <a:spcPts val="3107"/>
              </a:lnSpc>
              <a:buFont typeface="Arial"/>
              <a:buChar char="•"/>
              <a:defRPr/>
            </a:pPr>
            <a:r>
              <a:rPr lang="en-US" sz="2219" b="1">
                <a:solidFill>
                  <a:srgbClr val="F9FCF9"/>
                </a:solidFill>
                <a:latin typeface="Calibri"/>
                <a:ea typeface="Calibri"/>
                <a:cs typeface="Calibri"/>
                <a:sym typeface="Calibri (MS) Bold"/>
              </a:rPr>
              <a:t>What strengths or knowledge did you gain from those experiences?</a:t>
            </a:r>
          </a:p>
        </p:txBody>
      </p:sp>
      <p:sp>
        <p:nvSpPr>
          <p:cNvPr id="12" name="TextBox 12"/>
          <p:cNvSpPr txBox="1"/>
          <p:nvPr/>
        </p:nvSpPr>
        <p:spPr>
          <a:xfrm>
            <a:off x="2232264" y="3823292"/>
            <a:ext cx="3235675" cy="1168461"/>
          </a:xfrm>
          <a:prstGeom prst="rect">
            <a:avLst/>
          </a:prstGeom>
        </p:spPr>
        <p:txBody>
          <a:bodyPr lIns="0" tIns="0" rIns="0" bIns="0" rtlCol="0" anchor="t">
            <a:spAutoFit/>
          </a:bodyPr>
          <a:lstStyle/>
          <a:p>
            <a:pPr marL="479575" lvl="1" indent="-239787" defTabSz="857250">
              <a:lnSpc>
                <a:spcPts val="3110"/>
              </a:lnSpc>
              <a:buFont typeface="Arial"/>
              <a:buChar char="•"/>
              <a:defRPr/>
            </a:pPr>
            <a:r>
              <a:rPr lang="en-US" sz="2221" b="1">
                <a:solidFill>
                  <a:srgbClr val="FFFFFF"/>
                </a:solidFill>
                <a:latin typeface="Calibri"/>
                <a:ea typeface="Calibri"/>
                <a:cs typeface="Calibri"/>
                <a:sym typeface="Calibri (MS) Bold"/>
              </a:rPr>
              <a:t>Can you identify past situations in which you showed resilience?</a:t>
            </a:r>
          </a:p>
        </p:txBody>
      </p:sp>
      <p:pic>
        <p:nvPicPr>
          <p:cNvPr id="13" name="Picture 12">
            <a:extLst>
              <a:ext uri="{FF2B5EF4-FFF2-40B4-BE49-F238E27FC236}">
                <a16:creationId xmlns:a16="http://schemas.microsoft.com/office/drawing/2014/main" id="{2BFC8E9C-5CBD-837F-71B5-B0AA8EA3EF01}"/>
              </a:ext>
            </a:extLst>
          </p:cNvPr>
          <p:cNvPicPr>
            <a:picLocks noChangeAspect="1"/>
          </p:cNvPicPr>
          <p:nvPr/>
        </p:nvPicPr>
        <p:blipFill>
          <a:blip r:embed="rId11"/>
          <a:stretch>
            <a:fillRect/>
          </a:stretch>
        </p:blipFill>
        <p:spPr>
          <a:xfrm>
            <a:off x="5549510" y="1977617"/>
            <a:ext cx="3184973" cy="4101862"/>
          </a:xfrm>
          <a:prstGeom prst="rect">
            <a:avLst/>
          </a:prstGeom>
          <a:ln w="28575">
            <a:solidFill>
              <a:srgbClr val="3032A1"/>
            </a:solid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625E69"/>
        </a:solidFill>
        <a:effectLst/>
      </p:bgPr>
    </p:bg>
    <p:spTree>
      <p:nvGrpSpPr>
        <p:cNvPr id="1" name=""/>
        <p:cNvGrpSpPr/>
        <p:nvPr/>
      </p:nvGrpSpPr>
      <p:grpSpPr>
        <a:xfrm>
          <a:off x="0" y="0"/>
          <a:ext cx="0" cy="0"/>
          <a:chOff x="0" y="0"/>
          <a:chExt cx="0" cy="0"/>
        </a:xfrm>
      </p:grpSpPr>
      <p:grpSp>
        <p:nvGrpSpPr>
          <p:cNvPr id="2" name="Group 2"/>
          <p:cNvGrpSpPr/>
          <p:nvPr/>
        </p:nvGrpSpPr>
        <p:grpSpPr>
          <a:xfrm>
            <a:off x="663568" y="26352"/>
            <a:ext cx="2878808" cy="2316035"/>
            <a:chOff x="0" y="0"/>
            <a:chExt cx="4094305" cy="3293916"/>
          </a:xfrm>
        </p:grpSpPr>
        <p:sp>
          <p:nvSpPr>
            <p:cNvPr id="3" name="Freeform 3"/>
            <p:cNvSpPr/>
            <p:nvPr/>
          </p:nvSpPr>
          <p:spPr>
            <a:xfrm>
              <a:off x="0" y="0"/>
              <a:ext cx="4094305" cy="3293916"/>
            </a:xfrm>
            <a:custGeom>
              <a:avLst/>
              <a:gdLst/>
              <a:ahLst/>
              <a:cxnLst/>
              <a:rect l="l" t="t" r="r" b="b"/>
              <a:pathLst>
                <a:path w="4094305" h="3293916">
                  <a:moveTo>
                    <a:pt x="0" y="0"/>
                  </a:moveTo>
                  <a:lnTo>
                    <a:pt x="4094305" y="0"/>
                  </a:lnTo>
                  <a:lnTo>
                    <a:pt x="4094305" y="3293916"/>
                  </a:lnTo>
                  <a:lnTo>
                    <a:pt x="0" y="3293916"/>
                  </a:lnTo>
                  <a:lnTo>
                    <a:pt x="0" y="0"/>
                  </a:lnTo>
                  <a:close/>
                </a:path>
              </a:pathLst>
            </a:custGeom>
            <a:blipFill>
              <a:blip r:embed="rId3"/>
              <a:stretch>
                <a:fillRect l="-20941" r="-23866" b="-11596"/>
              </a:stretch>
            </a:blipFill>
          </p:spPr>
          <p:txBody>
            <a:bodyPr/>
            <a:lstStyle/>
            <a:p>
              <a:pPr defTabSz="857250">
                <a:defRPr/>
              </a:pPr>
              <a:endParaRPr lang="en-US" sz="1688">
                <a:solidFill>
                  <a:prstClr val="black"/>
                </a:solidFill>
                <a:latin typeface="Calibri"/>
              </a:endParaRPr>
            </a:p>
          </p:txBody>
        </p:sp>
        <p:sp>
          <p:nvSpPr>
            <p:cNvPr id="4" name="Freeform 4"/>
            <p:cNvSpPr/>
            <p:nvPr/>
          </p:nvSpPr>
          <p:spPr>
            <a:xfrm flipV="1">
              <a:off x="68937" y="798031"/>
              <a:ext cx="1732469" cy="1218891"/>
            </a:xfrm>
            <a:custGeom>
              <a:avLst/>
              <a:gdLst/>
              <a:ahLst/>
              <a:cxnLst/>
              <a:rect l="l" t="t" r="r" b="b"/>
              <a:pathLst>
                <a:path w="1732469" h="1218891">
                  <a:moveTo>
                    <a:pt x="0" y="1218892"/>
                  </a:moveTo>
                  <a:lnTo>
                    <a:pt x="1732469" y="1218892"/>
                  </a:lnTo>
                  <a:lnTo>
                    <a:pt x="1732469" y="0"/>
                  </a:lnTo>
                  <a:lnTo>
                    <a:pt x="0" y="0"/>
                  </a:lnTo>
                  <a:lnTo>
                    <a:pt x="0" y="1218892"/>
                  </a:lnTo>
                  <a:close/>
                </a:path>
              </a:pathLst>
            </a:custGeom>
            <a:blipFill>
              <a:blip r:embed="rId4"/>
              <a:stretch>
                <a:fillRect/>
              </a:stretch>
            </a:blipFill>
          </p:spPr>
          <p:txBody>
            <a:bodyPr/>
            <a:lstStyle/>
            <a:p>
              <a:pPr defTabSz="857250">
                <a:defRPr/>
              </a:pPr>
              <a:endParaRPr lang="en-US" sz="1688">
                <a:solidFill>
                  <a:prstClr val="black"/>
                </a:solidFill>
                <a:latin typeface="Calibri"/>
              </a:endParaRPr>
            </a:p>
          </p:txBody>
        </p:sp>
        <p:sp>
          <p:nvSpPr>
            <p:cNvPr id="5" name="TextBox 5"/>
            <p:cNvSpPr txBox="1"/>
            <p:nvPr/>
          </p:nvSpPr>
          <p:spPr>
            <a:xfrm>
              <a:off x="361439" y="1321752"/>
              <a:ext cx="3371428" cy="1060120"/>
            </a:xfrm>
            <a:prstGeom prst="rect">
              <a:avLst/>
            </a:prstGeom>
          </p:spPr>
          <p:txBody>
            <a:bodyPr lIns="0" tIns="0" rIns="0" bIns="0" rtlCol="0" anchor="t">
              <a:spAutoFit/>
            </a:bodyPr>
            <a:lstStyle/>
            <a:p>
              <a:pPr algn="ctr" defTabSz="857250">
                <a:lnSpc>
                  <a:spcPts val="2981"/>
                </a:lnSpc>
                <a:spcBef>
                  <a:spcPct val="0"/>
                </a:spcBef>
                <a:defRPr/>
              </a:pPr>
              <a:r>
                <a:rPr lang="en-US" sz="2129" b="1">
                  <a:solidFill>
                    <a:srgbClr val="000000"/>
                  </a:solidFill>
                  <a:latin typeface="Calibri"/>
                  <a:ea typeface="Calibri"/>
                  <a:cs typeface="Calibri"/>
                  <a:sym typeface="Calibri (MS) Bold"/>
                </a:rPr>
                <a:t>Parenting Styles </a:t>
              </a:r>
            </a:p>
            <a:p>
              <a:pPr algn="ctr" defTabSz="857250">
                <a:lnSpc>
                  <a:spcPts val="2981"/>
                </a:lnSpc>
                <a:spcBef>
                  <a:spcPct val="0"/>
                </a:spcBef>
                <a:defRPr/>
              </a:pPr>
              <a:r>
                <a:rPr lang="en-US" sz="2129" b="1">
                  <a:solidFill>
                    <a:srgbClr val="000000"/>
                  </a:solidFill>
                  <a:latin typeface="Calibri"/>
                  <a:ea typeface="Calibri"/>
                  <a:cs typeface="Calibri"/>
                  <a:sym typeface="Calibri (MS) Bold"/>
                </a:rPr>
                <a:t>Discussion Questions</a:t>
              </a:r>
            </a:p>
          </p:txBody>
        </p:sp>
        <p:sp>
          <p:nvSpPr>
            <p:cNvPr id="6" name="Freeform 6"/>
            <p:cNvSpPr/>
            <p:nvPr/>
          </p:nvSpPr>
          <p:spPr>
            <a:xfrm flipH="1" flipV="1">
              <a:off x="2223728" y="798031"/>
              <a:ext cx="1732469" cy="1218891"/>
            </a:xfrm>
            <a:custGeom>
              <a:avLst/>
              <a:gdLst/>
              <a:ahLst/>
              <a:cxnLst/>
              <a:rect l="l" t="t" r="r" b="b"/>
              <a:pathLst>
                <a:path w="1732469" h="1218891">
                  <a:moveTo>
                    <a:pt x="1732469" y="1218892"/>
                  </a:moveTo>
                  <a:lnTo>
                    <a:pt x="0" y="1218892"/>
                  </a:lnTo>
                  <a:lnTo>
                    <a:pt x="0" y="0"/>
                  </a:lnTo>
                  <a:lnTo>
                    <a:pt x="1732469" y="0"/>
                  </a:lnTo>
                  <a:lnTo>
                    <a:pt x="1732469" y="1218892"/>
                  </a:lnTo>
                  <a:close/>
                </a:path>
              </a:pathLst>
            </a:custGeom>
            <a:blipFill>
              <a:blip r:embed="rId4"/>
              <a:stretch>
                <a:fillRect/>
              </a:stretch>
            </a:blipFill>
          </p:spPr>
          <p:txBody>
            <a:bodyPr/>
            <a:lstStyle/>
            <a:p>
              <a:pPr defTabSz="857250">
                <a:defRPr/>
              </a:pPr>
              <a:endParaRPr lang="en-US" sz="1688">
                <a:solidFill>
                  <a:prstClr val="black"/>
                </a:solidFill>
                <a:latin typeface="Calibri"/>
              </a:endParaRPr>
            </a:p>
          </p:txBody>
        </p:sp>
      </p:grpSp>
      <p:sp>
        <p:nvSpPr>
          <p:cNvPr id="7" name="Freeform 7"/>
          <p:cNvSpPr/>
          <p:nvPr/>
        </p:nvSpPr>
        <p:spPr>
          <a:xfrm>
            <a:off x="4436261" y="419858"/>
            <a:ext cx="4582582" cy="5720640"/>
          </a:xfrm>
          <a:custGeom>
            <a:avLst/>
            <a:gdLst/>
            <a:ahLst/>
            <a:cxnLst/>
            <a:rect l="l" t="t" r="r" b="b"/>
            <a:pathLst>
              <a:path w="4888087" h="6102016">
                <a:moveTo>
                  <a:pt x="0" y="0"/>
                </a:moveTo>
                <a:lnTo>
                  <a:pt x="4888087" y="0"/>
                </a:lnTo>
                <a:lnTo>
                  <a:pt x="4888087" y="6102017"/>
                </a:lnTo>
                <a:lnTo>
                  <a:pt x="0" y="6102017"/>
                </a:lnTo>
                <a:lnTo>
                  <a:pt x="0" y="0"/>
                </a:lnTo>
                <a:close/>
              </a:path>
            </a:pathLst>
          </a:custGeom>
          <a:blipFill>
            <a:blip r:embed="rId5"/>
            <a:stretch>
              <a:fillRect/>
            </a:stretch>
          </a:blipFill>
          <a:ln w="38100" cap="sq">
            <a:solidFill>
              <a:srgbClr val="BB7261"/>
            </a:solidFill>
            <a:prstDash val="solid"/>
            <a:miter/>
          </a:ln>
        </p:spPr>
        <p:txBody>
          <a:bodyPr/>
          <a:lstStyle/>
          <a:p>
            <a:pPr defTabSz="857250">
              <a:defRPr/>
            </a:pPr>
            <a:endParaRPr lang="en-US" sz="1688">
              <a:solidFill>
                <a:prstClr val="black"/>
              </a:solidFill>
              <a:latin typeface="Calibri"/>
            </a:endParaRPr>
          </a:p>
        </p:txBody>
      </p:sp>
      <p:sp>
        <p:nvSpPr>
          <p:cNvPr id="8" name="Freeform 8"/>
          <p:cNvSpPr/>
          <p:nvPr/>
        </p:nvSpPr>
        <p:spPr>
          <a:xfrm>
            <a:off x="6564189" y="6156350"/>
            <a:ext cx="2579812" cy="685800"/>
          </a:xfrm>
          <a:custGeom>
            <a:avLst/>
            <a:gdLst/>
            <a:ahLst/>
            <a:cxnLst/>
            <a:rect l="l" t="t" r="r" b="b"/>
            <a:pathLst>
              <a:path w="2751799" h="731520">
                <a:moveTo>
                  <a:pt x="0" y="0"/>
                </a:moveTo>
                <a:lnTo>
                  <a:pt x="2751799" y="0"/>
                </a:lnTo>
                <a:lnTo>
                  <a:pt x="2751799" y="731520"/>
                </a:lnTo>
                <a:lnTo>
                  <a:pt x="0" y="73152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857250">
              <a:defRPr/>
            </a:pPr>
            <a:endParaRPr lang="en-US" sz="1688">
              <a:solidFill>
                <a:prstClr val="black"/>
              </a:solidFill>
              <a:latin typeface="Calibri"/>
            </a:endParaRPr>
          </a:p>
        </p:txBody>
      </p:sp>
      <p:sp>
        <p:nvSpPr>
          <p:cNvPr id="9" name="TextBox 9"/>
          <p:cNvSpPr txBox="1"/>
          <p:nvPr/>
        </p:nvSpPr>
        <p:spPr>
          <a:xfrm>
            <a:off x="143954" y="2578111"/>
            <a:ext cx="4103572" cy="3932230"/>
          </a:xfrm>
          <a:prstGeom prst="rect">
            <a:avLst/>
          </a:prstGeom>
        </p:spPr>
        <p:txBody>
          <a:bodyPr lIns="0" tIns="0" rIns="0" bIns="0" rtlCol="0" anchor="t">
            <a:spAutoFit/>
          </a:bodyPr>
          <a:lstStyle/>
          <a:p>
            <a:pPr marL="358134" lvl="1" indent="-179067" defTabSz="857250">
              <a:lnSpc>
                <a:spcPts val="1924"/>
              </a:lnSpc>
              <a:buFont typeface="Arial"/>
              <a:buChar char="•"/>
              <a:defRPr/>
            </a:pPr>
            <a:r>
              <a:rPr lang="en-US" sz="1658" b="1">
                <a:solidFill>
                  <a:srgbClr val="FCF6F7"/>
                </a:solidFill>
                <a:latin typeface="Calibri"/>
                <a:ea typeface="Calibri"/>
                <a:cs typeface="Calibri"/>
                <a:sym typeface="Calibri (MS) Bold"/>
              </a:rPr>
              <a:t>Which parenting style did your parents use, and how does it affect your parenting?</a:t>
            </a:r>
          </a:p>
          <a:p>
            <a:pPr defTabSz="857250">
              <a:lnSpc>
                <a:spcPts val="1924"/>
              </a:lnSpc>
              <a:defRPr/>
            </a:pPr>
            <a:endParaRPr lang="en-US" sz="1658" b="1">
              <a:solidFill>
                <a:srgbClr val="FCF6F7"/>
              </a:solidFill>
              <a:latin typeface="Calibri"/>
              <a:ea typeface="Calibri"/>
              <a:cs typeface="Calibri"/>
              <a:sym typeface="Calibri (MS) Bold"/>
            </a:endParaRPr>
          </a:p>
          <a:p>
            <a:pPr marL="358134" lvl="1" indent="-179067" defTabSz="857250">
              <a:lnSpc>
                <a:spcPts val="1924"/>
              </a:lnSpc>
              <a:buFont typeface="Arial"/>
              <a:buChar char="•"/>
              <a:defRPr/>
            </a:pPr>
            <a:r>
              <a:rPr lang="en-US" sz="1658" b="1">
                <a:solidFill>
                  <a:srgbClr val="FCF6F7"/>
                </a:solidFill>
                <a:latin typeface="Calibri"/>
                <a:ea typeface="Calibri"/>
                <a:cs typeface="Calibri"/>
                <a:sym typeface="Calibri (MS) Bold"/>
              </a:rPr>
              <a:t>How do you show love and attention to your child?</a:t>
            </a:r>
          </a:p>
          <a:p>
            <a:pPr defTabSz="857250">
              <a:lnSpc>
                <a:spcPts val="1924"/>
              </a:lnSpc>
              <a:defRPr/>
            </a:pPr>
            <a:endParaRPr lang="en-US" sz="1658" b="1">
              <a:solidFill>
                <a:srgbClr val="FCF6F7"/>
              </a:solidFill>
              <a:latin typeface="Calibri"/>
              <a:ea typeface="Calibri"/>
              <a:cs typeface="Calibri"/>
              <a:sym typeface="Calibri (MS) Bold"/>
            </a:endParaRPr>
          </a:p>
          <a:p>
            <a:pPr marL="358134" lvl="1" indent="-179067" defTabSz="857250">
              <a:lnSpc>
                <a:spcPts val="1924"/>
              </a:lnSpc>
              <a:buFont typeface="Arial"/>
              <a:buChar char="•"/>
              <a:defRPr/>
            </a:pPr>
            <a:r>
              <a:rPr lang="en-US" sz="1658" b="1">
                <a:solidFill>
                  <a:srgbClr val="FCF6F7"/>
                </a:solidFill>
                <a:latin typeface="Calibri"/>
                <a:ea typeface="Calibri"/>
                <a:cs typeface="Calibri"/>
                <a:sym typeface="Calibri (MS) Bold"/>
              </a:rPr>
              <a:t>What new skills can you help your child develop while setting clear boundaries?</a:t>
            </a:r>
          </a:p>
          <a:p>
            <a:pPr defTabSz="857250">
              <a:lnSpc>
                <a:spcPts val="1924"/>
              </a:lnSpc>
              <a:defRPr/>
            </a:pPr>
            <a:endParaRPr lang="en-US" sz="1658" b="1">
              <a:solidFill>
                <a:srgbClr val="FCF6F7"/>
              </a:solidFill>
              <a:latin typeface="Calibri"/>
              <a:ea typeface="Calibri"/>
              <a:cs typeface="Calibri"/>
              <a:sym typeface="Calibri (MS) Bold"/>
            </a:endParaRPr>
          </a:p>
          <a:p>
            <a:pPr marL="358134" lvl="1" indent="-179067" defTabSz="857250">
              <a:lnSpc>
                <a:spcPts val="1924"/>
              </a:lnSpc>
              <a:buFont typeface="Arial"/>
              <a:buChar char="•"/>
              <a:defRPr/>
            </a:pPr>
            <a:r>
              <a:rPr lang="en-US" sz="1658" b="1">
                <a:solidFill>
                  <a:srgbClr val="FCF6F7"/>
                </a:solidFill>
                <a:latin typeface="Calibri"/>
                <a:ea typeface="Calibri"/>
                <a:cs typeface="Calibri"/>
                <a:sym typeface="Calibri (MS) Bold"/>
              </a:rPr>
              <a:t>What behaviors are you modeling, and are there any you want to change?</a:t>
            </a:r>
          </a:p>
          <a:p>
            <a:pPr defTabSz="857250">
              <a:lnSpc>
                <a:spcPts val="1924"/>
              </a:lnSpc>
              <a:defRPr/>
            </a:pPr>
            <a:endParaRPr lang="en-US" sz="1658" b="1">
              <a:solidFill>
                <a:srgbClr val="FCF6F7"/>
              </a:solidFill>
              <a:latin typeface="Calibri"/>
              <a:ea typeface="Calibri"/>
              <a:cs typeface="Calibri"/>
              <a:sym typeface="Calibri (MS) Bold"/>
            </a:endParaRPr>
          </a:p>
          <a:p>
            <a:pPr marL="358134" lvl="1" indent="-179067" defTabSz="857250">
              <a:lnSpc>
                <a:spcPts val="1924"/>
              </a:lnSpc>
              <a:buFont typeface="Arial"/>
              <a:buChar char="•"/>
              <a:defRPr/>
            </a:pPr>
            <a:r>
              <a:rPr lang="en-US" sz="1658" b="1">
                <a:solidFill>
                  <a:srgbClr val="FCF6F7"/>
                </a:solidFill>
                <a:latin typeface="Calibri"/>
                <a:ea typeface="Calibri"/>
                <a:cs typeface="Calibri"/>
                <a:sym typeface="Calibri (MS) Bold"/>
              </a:rPr>
              <a:t>Did you set a goal to parent with more warmth and structure?</a:t>
            </a:r>
          </a:p>
          <a:p>
            <a:pPr defTabSz="857250">
              <a:lnSpc>
                <a:spcPts val="2322"/>
              </a:lnSpc>
              <a:defRPr/>
            </a:pPr>
            <a:endParaRPr lang="en-US" sz="1658" b="1">
              <a:solidFill>
                <a:srgbClr val="FCF6F7"/>
              </a:solidFill>
              <a:latin typeface="Calibri"/>
              <a:ea typeface="Calibri"/>
              <a:cs typeface="Calibri"/>
              <a:sym typeface="Calibri (MS) Bold"/>
            </a:endParaRPr>
          </a:p>
        </p:txBody>
      </p:sp>
      <p:sp>
        <p:nvSpPr>
          <p:cNvPr id="10" name="Freeform 10"/>
          <p:cNvSpPr/>
          <p:nvPr/>
        </p:nvSpPr>
        <p:spPr>
          <a:xfrm>
            <a:off x="2437277" y="6140499"/>
            <a:ext cx="2699063" cy="717501"/>
          </a:xfrm>
          <a:custGeom>
            <a:avLst/>
            <a:gdLst/>
            <a:ahLst/>
            <a:cxnLst/>
            <a:rect l="l" t="t" r="r" b="b"/>
            <a:pathLst>
              <a:path w="2879001" h="765334">
                <a:moveTo>
                  <a:pt x="0" y="0"/>
                </a:moveTo>
                <a:lnTo>
                  <a:pt x="2879001" y="0"/>
                </a:lnTo>
                <a:lnTo>
                  <a:pt x="2879001" y="765334"/>
                </a:lnTo>
                <a:lnTo>
                  <a:pt x="0" y="76533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857250">
              <a:defRPr/>
            </a:pPr>
            <a:endParaRPr lang="en-US" sz="1688">
              <a:solidFill>
                <a:prstClr val="black"/>
              </a:solidFill>
              <a:latin typeface="Calibri"/>
            </a:endParaRPr>
          </a:p>
        </p:txBody>
      </p:sp>
      <p:sp>
        <p:nvSpPr>
          <p:cNvPr id="11" name="Freeform 11"/>
          <p:cNvSpPr/>
          <p:nvPr/>
        </p:nvSpPr>
        <p:spPr>
          <a:xfrm>
            <a:off x="0" y="6172200"/>
            <a:ext cx="2579812" cy="685800"/>
          </a:xfrm>
          <a:custGeom>
            <a:avLst/>
            <a:gdLst/>
            <a:ahLst/>
            <a:cxnLst/>
            <a:rect l="l" t="t" r="r" b="b"/>
            <a:pathLst>
              <a:path w="2751799" h="731520">
                <a:moveTo>
                  <a:pt x="0" y="0"/>
                </a:moveTo>
                <a:lnTo>
                  <a:pt x="2751799" y="0"/>
                </a:lnTo>
                <a:lnTo>
                  <a:pt x="2751799" y="731520"/>
                </a:lnTo>
                <a:lnTo>
                  <a:pt x="0" y="73152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857250">
              <a:defRPr/>
            </a:pPr>
            <a:endParaRPr lang="en-US" sz="1688">
              <a:solidFill>
                <a:prstClr val="black"/>
              </a:solidFill>
              <a:latin typeface="Calibri"/>
            </a:endParaRPr>
          </a:p>
        </p:txBody>
      </p:sp>
      <p:sp>
        <p:nvSpPr>
          <p:cNvPr id="12" name="Freeform 12"/>
          <p:cNvSpPr/>
          <p:nvPr/>
        </p:nvSpPr>
        <p:spPr>
          <a:xfrm>
            <a:off x="4247526" y="6172200"/>
            <a:ext cx="2579812" cy="685800"/>
          </a:xfrm>
          <a:custGeom>
            <a:avLst/>
            <a:gdLst/>
            <a:ahLst/>
            <a:cxnLst/>
            <a:rect l="l" t="t" r="r" b="b"/>
            <a:pathLst>
              <a:path w="2751799" h="731520">
                <a:moveTo>
                  <a:pt x="0" y="0"/>
                </a:moveTo>
                <a:lnTo>
                  <a:pt x="2751800" y="0"/>
                </a:lnTo>
                <a:lnTo>
                  <a:pt x="2751800" y="731520"/>
                </a:lnTo>
                <a:lnTo>
                  <a:pt x="0" y="73152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857250">
              <a:defRPr/>
            </a:pPr>
            <a:endParaRPr lang="en-US" sz="1688">
              <a:solidFill>
                <a:prstClr val="black"/>
              </a:solidFill>
              <a:latin typeface="Calibri"/>
            </a:endParaRPr>
          </a:p>
        </p:txBody>
      </p:sp>
      <p:sp>
        <p:nvSpPr>
          <p:cNvPr id="13" name="Freeform 13"/>
          <p:cNvSpPr/>
          <p:nvPr/>
        </p:nvSpPr>
        <p:spPr>
          <a:xfrm>
            <a:off x="211330" y="2604901"/>
            <a:ext cx="183388" cy="177657"/>
          </a:xfrm>
          <a:custGeom>
            <a:avLst/>
            <a:gdLst/>
            <a:ahLst/>
            <a:cxnLst/>
            <a:rect l="l" t="t" r="r" b="b"/>
            <a:pathLst>
              <a:path w="195614" h="189501">
                <a:moveTo>
                  <a:pt x="0" y="0"/>
                </a:moveTo>
                <a:lnTo>
                  <a:pt x="195614" y="0"/>
                </a:lnTo>
                <a:lnTo>
                  <a:pt x="195614" y="189501"/>
                </a:lnTo>
                <a:lnTo>
                  <a:pt x="0" y="18950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857250">
              <a:defRPr/>
            </a:pPr>
            <a:endParaRPr lang="en-US" sz="1688">
              <a:solidFill>
                <a:prstClr val="black"/>
              </a:solidFill>
              <a:latin typeface="Calibri"/>
            </a:endParaRPr>
          </a:p>
        </p:txBody>
      </p:sp>
      <p:sp>
        <p:nvSpPr>
          <p:cNvPr id="14" name="Freeform 14"/>
          <p:cNvSpPr/>
          <p:nvPr/>
        </p:nvSpPr>
        <p:spPr>
          <a:xfrm>
            <a:off x="211330" y="3610169"/>
            <a:ext cx="183388" cy="177657"/>
          </a:xfrm>
          <a:custGeom>
            <a:avLst/>
            <a:gdLst/>
            <a:ahLst/>
            <a:cxnLst/>
            <a:rect l="l" t="t" r="r" b="b"/>
            <a:pathLst>
              <a:path w="195614" h="189501">
                <a:moveTo>
                  <a:pt x="0" y="0"/>
                </a:moveTo>
                <a:lnTo>
                  <a:pt x="195614" y="0"/>
                </a:lnTo>
                <a:lnTo>
                  <a:pt x="195614" y="189501"/>
                </a:lnTo>
                <a:lnTo>
                  <a:pt x="0" y="18950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857250">
              <a:defRPr/>
            </a:pPr>
            <a:endParaRPr lang="en-US" sz="1688">
              <a:solidFill>
                <a:prstClr val="black"/>
              </a:solidFill>
              <a:latin typeface="Calibri"/>
            </a:endParaRPr>
          </a:p>
        </p:txBody>
      </p:sp>
      <p:sp>
        <p:nvSpPr>
          <p:cNvPr id="15" name="Freeform 15"/>
          <p:cNvSpPr/>
          <p:nvPr/>
        </p:nvSpPr>
        <p:spPr>
          <a:xfrm>
            <a:off x="211330" y="4308297"/>
            <a:ext cx="183388" cy="177657"/>
          </a:xfrm>
          <a:custGeom>
            <a:avLst/>
            <a:gdLst/>
            <a:ahLst/>
            <a:cxnLst/>
            <a:rect l="l" t="t" r="r" b="b"/>
            <a:pathLst>
              <a:path w="195614" h="189501">
                <a:moveTo>
                  <a:pt x="0" y="0"/>
                </a:moveTo>
                <a:lnTo>
                  <a:pt x="195614" y="0"/>
                </a:lnTo>
                <a:lnTo>
                  <a:pt x="195614" y="189501"/>
                </a:lnTo>
                <a:lnTo>
                  <a:pt x="0" y="18950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857250">
              <a:defRPr/>
            </a:pPr>
            <a:endParaRPr lang="en-US" sz="1688">
              <a:solidFill>
                <a:prstClr val="black"/>
              </a:solidFill>
              <a:latin typeface="Calibri"/>
            </a:endParaRPr>
          </a:p>
        </p:txBody>
      </p:sp>
      <p:sp>
        <p:nvSpPr>
          <p:cNvPr id="16" name="Freeform 16"/>
          <p:cNvSpPr/>
          <p:nvPr/>
        </p:nvSpPr>
        <p:spPr>
          <a:xfrm>
            <a:off x="211330" y="5003876"/>
            <a:ext cx="183388" cy="177657"/>
          </a:xfrm>
          <a:custGeom>
            <a:avLst/>
            <a:gdLst/>
            <a:ahLst/>
            <a:cxnLst/>
            <a:rect l="l" t="t" r="r" b="b"/>
            <a:pathLst>
              <a:path w="195614" h="189501">
                <a:moveTo>
                  <a:pt x="0" y="0"/>
                </a:moveTo>
                <a:lnTo>
                  <a:pt x="195614" y="0"/>
                </a:lnTo>
                <a:lnTo>
                  <a:pt x="195614" y="189501"/>
                </a:lnTo>
                <a:lnTo>
                  <a:pt x="0" y="18950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857250">
              <a:defRPr/>
            </a:pPr>
            <a:endParaRPr lang="en-US" sz="1688">
              <a:solidFill>
                <a:prstClr val="black"/>
              </a:solidFill>
              <a:latin typeface="Calibri"/>
            </a:endParaRPr>
          </a:p>
        </p:txBody>
      </p:sp>
      <p:sp>
        <p:nvSpPr>
          <p:cNvPr id="17" name="Freeform 17"/>
          <p:cNvSpPr/>
          <p:nvPr/>
        </p:nvSpPr>
        <p:spPr>
          <a:xfrm>
            <a:off x="211330" y="5776418"/>
            <a:ext cx="183388" cy="177657"/>
          </a:xfrm>
          <a:custGeom>
            <a:avLst/>
            <a:gdLst/>
            <a:ahLst/>
            <a:cxnLst/>
            <a:rect l="l" t="t" r="r" b="b"/>
            <a:pathLst>
              <a:path w="195614" h="189501">
                <a:moveTo>
                  <a:pt x="0" y="0"/>
                </a:moveTo>
                <a:lnTo>
                  <a:pt x="195614" y="0"/>
                </a:lnTo>
                <a:lnTo>
                  <a:pt x="195614" y="189502"/>
                </a:lnTo>
                <a:lnTo>
                  <a:pt x="0" y="1895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857250">
              <a:defRPr/>
            </a:pPr>
            <a:endParaRPr lang="en-US" sz="1688">
              <a:solidFill>
                <a:prstClr val="black"/>
              </a:solidFill>
              <a:latin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123" y="0"/>
            <a:ext cx="5887194" cy="4509125"/>
          </a:xfrm>
          <a:custGeom>
            <a:avLst/>
            <a:gdLst/>
            <a:ahLst/>
            <a:cxnLst/>
            <a:rect l="l" t="t" r="r" b="b"/>
            <a:pathLst>
              <a:path w="6279674" h="4809733">
                <a:moveTo>
                  <a:pt x="0" y="0"/>
                </a:moveTo>
                <a:lnTo>
                  <a:pt x="6279674" y="0"/>
                </a:lnTo>
                <a:lnTo>
                  <a:pt x="6279674" y="4809733"/>
                </a:lnTo>
                <a:lnTo>
                  <a:pt x="0" y="4809733"/>
                </a:lnTo>
                <a:lnTo>
                  <a:pt x="0" y="0"/>
                </a:lnTo>
                <a:close/>
              </a:path>
            </a:pathLst>
          </a:custGeom>
          <a:blipFill>
            <a:blip r:embed="rId3"/>
            <a:stretch>
              <a:fillRect/>
            </a:stretch>
          </a:blipFill>
        </p:spPr>
        <p:txBody>
          <a:bodyPr/>
          <a:lstStyle/>
          <a:p>
            <a:pPr defTabSz="857250"/>
            <a:endParaRPr lang="en-US" sz="1688">
              <a:solidFill>
                <a:prstClr val="black"/>
              </a:solidFill>
              <a:latin typeface="Calibri"/>
            </a:endParaRPr>
          </a:p>
        </p:txBody>
      </p:sp>
      <p:sp>
        <p:nvSpPr>
          <p:cNvPr id="7" name="Freeform 7"/>
          <p:cNvSpPr/>
          <p:nvPr/>
        </p:nvSpPr>
        <p:spPr>
          <a:xfrm rot="-1552229">
            <a:off x="6621239" y="73832"/>
            <a:ext cx="2506599" cy="2743200"/>
          </a:xfrm>
          <a:custGeom>
            <a:avLst/>
            <a:gdLst/>
            <a:ahLst/>
            <a:cxnLst/>
            <a:rect l="l" t="t" r="r" b="b"/>
            <a:pathLst>
              <a:path w="2673706" h="2926080">
                <a:moveTo>
                  <a:pt x="0" y="0"/>
                </a:moveTo>
                <a:lnTo>
                  <a:pt x="2673705" y="0"/>
                </a:lnTo>
                <a:lnTo>
                  <a:pt x="2673705" y="2926080"/>
                </a:lnTo>
                <a:lnTo>
                  <a:pt x="0" y="29260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857250"/>
            <a:endParaRPr lang="en-US" sz="1688">
              <a:solidFill>
                <a:prstClr val="black"/>
              </a:solidFill>
              <a:latin typeface="Calibri"/>
            </a:endParaRPr>
          </a:p>
        </p:txBody>
      </p:sp>
      <p:sp>
        <p:nvSpPr>
          <p:cNvPr id="8" name="TextBox 7">
            <a:extLst>
              <a:ext uri="{FF2B5EF4-FFF2-40B4-BE49-F238E27FC236}">
                <a16:creationId xmlns:a16="http://schemas.microsoft.com/office/drawing/2014/main" id="{DDAB27DF-A331-DFB7-0776-84217B183D55}"/>
              </a:ext>
            </a:extLst>
          </p:cNvPr>
          <p:cNvSpPr txBox="1"/>
          <p:nvPr/>
        </p:nvSpPr>
        <p:spPr>
          <a:xfrm>
            <a:off x="4929187" y="3813897"/>
            <a:ext cx="3929063" cy="3074496"/>
          </a:xfrm>
          <a:prstGeom prst="rect">
            <a:avLst/>
          </a:prstGeom>
          <a:noFill/>
        </p:spPr>
        <p:txBody>
          <a:bodyPr wrap="square" rtlCol="0">
            <a:spAutoFit/>
          </a:bodyPr>
          <a:lstStyle/>
          <a:p>
            <a:pPr algn="ctr" defTabSz="857250">
              <a:lnSpc>
                <a:spcPct val="90000"/>
              </a:lnSpc>
              <a:spcAft>
                <a:spcPts val="563"/>
              </a:spcAft>
            </a:pPr>
            <a:r>
              <a:rPr lang="en-US" sz="5063" b="1">
                <a:solidFill>
                  <a:prstClr val="black"/>
                </a:solidFill>
                <a:latin typeface="Calibri" panose="020F0502020204030204" pitchFamily="34" charset="0"/>
                <a:ea typeface="Calibri" panose="020F0502020204030204" pitchFamily="34" charset="0"/>
                <a:cs typeface="Calibri" panose="020F0502020204030204" pitchFamily="34" charset="0"/>
              </a:rPr>
              <a:t>Welcome!</a:t>
            </a:r>
          </a:p>
          <a:p>
            <a:pPr indent="-214313" defTabSz="857250">
              <a:lnSpc>
                <a:spcPct val="90000"/>
              </a:lnSpc>
              <a:spcAft>
                <a:spcPts val="563"/>
              </a:spcAft>
              <a:buFont typeface="Arial" panose="020B0604020202020204" pitchFamily="34" charset="0"/>
              <a:buChar char="•"/>
            </a:pPr>
            <a:endParaRPr lang="en-US" sz="1688">
              <a:solidFill>
                <a:prstClr val="black"/>
              </a:solidFill>
              <a:latin typeface="Calibri"/>
            </a:endParaRPr>
          </a:p>
          <a:p>
            <a:pPr marL="267891" indent="-214313" defTabSz="857250">
              <a:lnSpc>
                <a:spcPct val="90000"/>
              </a:lnSpc>
              <a:spcAft>
                <a:spcPts val="563"/>
              </a:spcAft>
              <a:buFont typeface="Arial" panose="020B0604020202020204" pitchFamily="34" charset="0"/>
              <a:buChar char="•"/>
            </a:pPr>
            <a:r>
              <a:rPr lang="en-US" sz="1688">
                <a:solidFill>
                  <a:prstClr val="black"/>
                </a:solidFill>
                <a:latin typeface="Calibri"/>
              </a:rPr>
              <a:t>Please sign in and find a seat. We will begin soon.</a:t>
            </a:r>
          </a:p>
          <a:p>
            <a:pPr marL="267891" indent="-214313" defTabSz="857250">
              <a:lnSpc>
                <a:spcPct val="90000"/>
              </a:lnSpc>
              <a:spcAft>
                <a:spcPts val="563"/>
              </a:spcAft>
              <a:buFont typeface="Arial" panose="020B0604020202020204" pitchFamily="34" charset="0"/>
              <a:buChar char="•"/>
            </a:pPr>
            <a:endParaRPr lang="en-US" sz="1688">
              <a:solidFill>
                <a:prstClr val="black"/>
              </a:solidFill>
              <a:latin typeface="Calibri"/>
            </a:endParaRPr>
          </a:p>
          <a:p>
            <a:pPr marL="267891" indent="-214313" defTabSz="857250">
              <a:lnSpc>
                <a:spcPct val="90000"/>
              </a:lnSpc>
              <a:spcAft>
                <a:spcPts val="563"/>
              </a:spcAft>
              <a:buFont typeface="Arial" panose="020B0604020202020204" pitchFamily="34" charset="0"/>
              <a:buChar char="•"/>
            </a:pPr>
            <a:r>
              <a:rPr lang="en-US" sz="1688">
                <a:solidFill>
                  <a:prstClr val="black"/>
                </a:solidFill>
                <a:latin typeface="Calibri"/>
              </a:rPr>
              <a:t>If possible, please turn on your camera and enter your preferred name. We will begin soon. </a:t>
            </a:r>
          </a:p>
          <a:p>
            <a:pPr defTabSz="857250"/>
            <a:endParaRPr lang="en-US" sz="1688">
              <a:solidFill>
                <a:prstClr val="black"/>
              </a:solidFill>
              <a:latin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A54C69"/>
        </a:solidFill>
        <a:effectLst/>
      </p:bgPr>
    </p:bg>
    <p:spTree>
      <p:nvGrpSpPr>
        <p:cNvPr id="1" name=""/>
        <p:cNvGrpSpPr/>
        <p:nvPr/>
      </p:nvGrpSpPr>
      <p:grpSpPr>
        <a:xfrm>
          <a:off x="0" y="0"/>
          <a:ext cx="0" cy="0"/>
          <a:chOff x="0" y="0"/>
          <a:chExt cx="0" cy="0"/>
        </a:xfrm>
      </p:grpSpPr>
      <p:grpSp>
        <p:nvGrpSpPr>
          <p:cNvPr id="2" name="Group 2"/>
          <p:cNvGrpSpPr/>
          <p:nvPr/>
        </p:nvGrpSpPr>
        <p:grpSpPr>
          <a:xfrm>
            <a:off x="540011" y="0"/>
            <a:ext cx="2686408" cy="2229361"/>
            <a:chOff x="0" y="0"/>
            <a:chExt cx="3941082" cy="3170646"/>
          </a:xfrm>
        </p:grpSpPr>
        <p:sp>
          <p:nvSpPr>
            <p:cNvPr id="3" name="Freeform 3"/>
            <p:cNvSpPr/>
            <p:nvPr/>
          </p:nvSpPr>
          <p:spPr>
            <a:xfrm>
              <a:off x="0" y="0"/>
              <a:ext cx="3941082" cy="3170646"/>
            </a:xfrm>
            <a:custGeom>
              <a:avLst/>
              <a:gdLst/>
              <a:ahLst/>
              <a:cxnLst/>
              <a:rect l="l" t="t" r="r" b="b"/>
              <a:pathLst>
                <a:path w="3941082" h="3170646">
                  <a:moveTo>
                    <a:pt x="0" y="0"/>
                  </a:moveTo>
                  <a:lnTo>
                    <a:pt x="3941082" y="0"/>
                  </a:lnTo>
                  <a:lnTo>
                    <a:pt x="3941082" y="3170646"/>
                  </a:lnTo>
                  <a:lnTo>
                    <a:pt x="0" y="3170646"/>
                  </a:lnTo>
                  <a:lnTo>
                    <a:pt x="0" y="0"/>
                  </a:lnTo>
                  <a:close/>
                </a:path>
              </a:pathLst>
            </a:custGeom>
            <a:blipFill>
              <a:blip r:embed="rId3"/>
              <a:stretch>
                <a:fillRect l="-20941" r="-23866" b="-11596"/>
              </a:stretch>
            </a:blipFill>
          </p:spPr>
          <p:txBody>
            <a:bodyPr/>
            <a:lstStyle/>
            <a:p>
              <a:pPr defTabSz="857250">
                <a:defRPr/>
              </a:pPr>
              <a:endParaRPr lang="en-US" sz="1688">
                <a:solidFill>
                  <a:prstClr val="black"/>
                </a:solidFill>
                <a:latin typeface="Calibri"/>
              </a:endParaRPr>
            </a:p>
          </p:txBody>
        </p:sp>
        <p:sp>
          <p:nvSpPr>
            <p:cNvPr id="4" name="Freeform 4"/>
            <p:cNvSpPr/>
            <p:nvPr/>
          </p:nvSpPr>
          <p:spPr>
            <a:xfrm flipV="1">
              <a:off x="66357" y="768166"/>
              <a:ext cx="1667634" cy="1173276"/>
            </a:xfrm>
            <a:custGeom>
              <a:avLst/>
              <a:gdLst/>
              <a:ahLst/>
              <a:cxnLst/>
              <a:rect l="l" t="t" r="r" b="b"/>
              <a:pathLst>
                <a:path w="1667634" h="1173276">
                  <a:moveTo>
                    <a:pt x="0" y="1173276"/>
                  </a:moveTo>
                  <a:lnTo>
                    <a:pt x="1667634" y="1173276"/>
                  </a:lnTo>
                  <a:lnTo>
                    <a:pt x="1667634" y="0"/>
                  </a:lnTo>
                  <a:lnTo>
                    <a:pt x="0" y="0"/>
                  </a:lnTo>
                  <a:lnTo>
                    <a:pt x="0" y="1173276"/>
                  </a:lnTo>
                  <a:close/>
                </a:path>
              </a:pathLst>
            </a:custGeom>
            <a:blipFill>
              <a:blip r:embed="rId4"/>
              <a:stretch>
                <a:fillRect/>
              </a:stretch>
            </a:blipFill>
          </p:spPr>
          <p:txBody>
            <a:bodyPr/>
            <a:lstStyle/>
            <a:p>
              <a:pPr defTabSz="857250">
                <a:defRPr/>
              </a:pPr>
              <a:endParaRPr lang="en-US" sz="1688">
                <a:solidFill>
                  <a:prstClr val="black"/>
                </a:solidFill>
                <a:latin typeface="Calibri"/>
              </a:endParaRPr>
            </a:p>
          </p:txBody>
        </p:sp>
        <p:sp>
          <p:nvSpPr>
            <p:cNvPr id="5" name="TextBox 5"/>
            <p:cNvSpPr txBox="1"/>
            <p:nvPr/>
          </p:nvSpPr>
          <p:spPr>
            <a:xfrm>
              <a:off x="347912" y="1362846"/>
              <a:ext cx="3245257" cy="956251"/>
            </a:xfrm>
            <a:prstGeom prst="rect">
              <a:avLst/>
            </a:prstGeom>
          </p:spPr>
          <p:txBody>
            <a:bodyPr lIns="0" tIns="0" rIns="0" bIns="0" rtlCol="0" anchor="t">
              <a:spAutoFit/>
            </a:bodyPr>
            <a:lstStyle/>
            <a:p>
              <a:pPr algn="ctr" defTabSz="857250">
                <a:lnSpc>
                  <a:spcPts val="2749"/>
                </a:lnSpc>
                <a:spcBef>
                  <a:spcPct val="0"/>
                </a:spcBef>
                <a:defRPr/>
              </a:pPr>
              <a:r>
                <a:rPr lang="en-US" sz="1963" b="1">
                  <a:solidFill>
                    <a:srgbClr val="000000"/>
                  </a:solidFill>
                  <a:latin typeface="Calibri"/>
                  <a:ea typeface="Calibri"/>
                  <a:cs typeface="Calibri"/>
                  <a:sym typeface="Calibri (MS) Bold"/>
                </a:rPr>
                <a:t>Child-Directed  Play</a:t>
              </a:r>
            </a:p>
            <a:p>
              <a:pPr algn="ctr" defTabSz="857250">
                <a:lnSpc>
                  <a:spcPts val="2749"/>
                </a:lnSpc>
                <a:spcBef>
                  <a:spcPct val="0"/>
                </a:spcBef>
                <a:defRPr/>
              </a:pPr>
              <a:r>
                <a:rPr lang="en-US" sz="1963" b="1">
                  <a:solidFill>
                    <a:srgbClr val="000000"/>
                  </a:solidFill>
                  <a:latin typeface="Calibri"/>
                  <a:ea typeface="Calibri"/>
                  <a:cs typeface="Calibri"/>
                  <a:sym typeface="Calibri (MS) Bold"/>
                </a:rPr>
                <a:t>Discussion Questions</a:t>
              </a:r>
            </a:p>
          </p:txBody>
        </p:sp>
        <p:sp>
          <p:nvSpPr>
            <p:cNvPr id="6" name="Freeform 6"/>
            <p:cNvSpPr/>
            <p:nvPr/>
          </p:nvSpPr>
          <p:spPr>
            <a:xfrm flipH="1" flipV="1">
              <a:off x="2140508" y="768166"/>
              <a:ext cx="1667634" cy="1173276"/>
            </a:xfrm>
            <a:custGeom>
              <a:avLst/>
              <a:gdLst/>
              <a:ahLst/>
              <a:cxnLst/>
              <a:rect l="l" t="t" r="r" b="b"/>
              <a:pathLst>
                <a:path w="1667634" h="1173276">
                  <a:moveTo>
                    <a:pt x="1667634" y="1173276"/>
                  </a:moveTo>
                  <a:lnTo>
                    <a:pt x="0" y="1173276"/>
                  </a:lnTo>
                  <a:lnTo>
                    <a:pt x="0" y="0"/>
                  </a:lnTo>
                  <a:lnTo>
                    <a:pt x="1667634" y="0"/>
                  </a:lnTo>
                  <a:lnTo>
                    <a:pt x="1667634" y="1173276"/>
                  </a:lnTo>
                  <a:close/>
                </a:path>
              </a:pathLst>
            </a:custGeom>
            <a:blipFill>
              <a:blip r:embed="rId4"/>
              <a:stretch>
                <a:fillRect/>
              </a:stretch>
            </a:blipFill>
          </p:spPr>
          <p:txBody>
            <a:bodyPr/>
            <a:lstStyle/>
            <a:p>
              <a:pPr defTabSz="857250">
                <a:defRPr/>
              </a:pPr>
              <a:endParaRPr lang="en-US" sz="1688">
                <a:solidFill>
                  <a:prstClr val="black"/>
                </a:solidFill>
                <a:latin typeface="Calibri"/>
              </a:endParaRPr>
            </a:p>
          </p:txBody>
        </p:sp>
      </p:grpSp>
      <p:sp>
        <p:nvSpPr>
          <p:cNvPr id="7" name="Freeform 7"/>
          <p:cNvSpPr/>
          <p:nvPr/>
        </p:nvSpPr>
        <p:spPr>
          <a:xfrm>
            <a:off x="3214914" y="3717118"/>
            <a:ext cx="5929086" cy="3140883"/>
          </a:xfrm>
          <a:custGeom>
            <a:avLst/>
            <a:gdLst/>
            <a:ahLst/>
            <a:cxnLst/>
            <a:rect l="l" t="t" r="r" b="b"/>
            <a:pathLst>
              <a:path w="6324358" h="3350275">
                <a:moveTo>
                  <a:pt x="0" y="0"/>
                </a:moveTo>
                <a:lnTo>
                  <a:pt x="6324358" y="0"/>
                </a:lnTo>
                <a:lnTo>
                  <a:pt x="6324358" y="3350275"/>
                </a:lnTo>
                <a:lnTo>
                  <a:pt x="0" y="3350275"/>
                </a:lnTo>
                <a:lnTo>
                  <a:pt x="0" y="0"/>
                </a:lnTo>
                <a:close/>
              </a:path>
            </a:pathLst>
          </a:custGeom>
          <a:blipFill>
            <a:blip r:embed="rId5"/>
            <a:stretch>
              <a:fillRect t="-5754" b="-20014"/>
            </a:stretch>
          </a:blipFill>
        </p:spPr>
        <p:txBody>
          <a:bodyPr/>
          <a:lstStyle/>
          <a:p>
            <a:pPr defTabSz="857250">
              <a:defRPr/>
            </a:pPr>
            <a:endParaRPr lang="en-US" sz="1688">
              <a:solidFill>
                <a:prstClr val="black"/>
              </a:solidFill>
              <a:latin typeface="Calibri"/>
            </a:endParaRPr>
          </a:p>
        </p:txBody>
      </p:sp>
      <p:sp>
        <p:nvSpPr>
          <p:cNvPr id="8" name="Freeform 8"/>
          <p:cNvSpPr/>
          <p:nvPr/>
        </p:nvSpPr>
        <p:spPr>
          <a:xfrm flipH="1">
            <a:off x="4303722" y="531229"/>
            <a:ext cx="4734121" cy="3000248"/>
          </a:xfrm>
          <a:custGeom>
            <a:avLst/>
            <a:gdLst/>
            <a:ahLst/>
            <a:cxnLst/>
            <a:rect l="l" t="t" r="r" b="b"/>
            <a:pathLst>
              <a:path w="5049729" h="3200265">
                <a:moveTo>
                  <a:pt x="5049728" y="0"/>
                </a:moveTo>
                <a:lnTo>
                  <a:pt x="0" y="0"/>
                </a:lnTo>
                <a:lnTo>
                  <a:pt x="0" y="3200265"/>
                </a:lnTo>
                <a:lnTo>
                  <a:pt x="5049728" y="3200265"/>
                </a:lnTo>
                <a:lnTo>
                  <a:pt x="5049728"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857250">
              <a:defRPr/>
            </a:pPr>
            <a:endParaRPr lang="en-US" sz="1688">
              <a:solidFill>
                <a:prstClr val="black"/>
              </a:solidFill>
              <a:latin typeface="Calibri"/>
            </a:endParaRPr>
          </a:p>
        </p:txBody>
      </p:sp>
      <p:sp>
        <p:nvSpPr>
          <p:cNvPr id="9" name="TextBox 9"/>
          <p:cNvSpPr txBox="1"/>
          <p:nvPr/>
        </p:nvSpPr>
        <p:spPr>
          <a:xfrm>
            <a:off x="4572001" y="966999"/>
            <a:ext cx="3724511" cy="2133276"/>
          </a:xfrm>
          <a:prstGeom prst="rect">
            <a:avLst/>
          </a:prstGeom>
        </p:spPr>
        <p:txBody>
          <a:bodyPr wrap="square" lIns="0" tIns="0" rIns="0" bIns="0" rtlCol="0" anchor="t">
            <a:spAutoFit/>
          </a:bodyPr>
          <a:lstStyle/>
          <a:p>
            <a:pPr marL="437374" lvl="1" indent="-218687" defTabSz="857250">
              <a:lnSpc>
                <a:spcPts val="2836"/>
              </a:lnSpc>
              <a:buFont typeface="Arial"/>
              <a:buChar char="•"/>
              <a:defRPr/>
            </a:pPr>
            <a:r>
              <a:rPr lang="en-US" sz="2025" b="1">
                <a:solidFill>
                  <a:srgbClr val="F8F8F8"/>
                </a:solidFill>
                <a:latin typeface="Calibri"/>
                <a:ea typeface="Calibri"/>
                <a:cs typeface="Calibri"/>
                <a:sym typeface="Calibri (MS) Bold"/>
              </a:rPr>
              <a:t>What activities or interests does your child have?</a:t>
            </a:r>
          </a:p>
          <a:p>
            <a:pPr defTabSz="857250">
              <a:lnSpc>
                <a:spcPts val="2836"/>
              </a:lnSpc>
              <a:defRPr/>
            </a:pPr>
            <a:endParaRPr lang="en-US" sz="2025" b="1">
              <a:solidFill>
                <a:srgbClr val="F8F8F8"/>
              </a:solidFill>
              <a:latin typeface="Calibri"/>
              <a:ea typeface="Calibri"/>
              <a:cs typeface="Calibri"/>
              <a:sym typeface="Calibri (MS) Bold"/>
            </a:endParaRPr>
          </a:p>
          <a:p>
            <a:pPr marL="437374" lvl="1" indent="-218687" defTabSz="857250">
              <a:lnSpc>
                <a:spcPts val="2836"/>
              </a:lnSpc>
              <a:buFont typeface="Arial"/>
              <a:buChar char="•"/>
              <a:defRPr/>
            </a:pPr>
            <a:r>
              <a:rPr lang="en-US" sz="2025" b="1">
                <a:solidFill>
                  <a:srgbClr val="F8F8F8"/>
                </a:solidFill>
                <a:latin typeface="Calibri"/>
                <a:ea typeface="Calibri"/>
                <a:cs typeface="Calibri"/>
                <a:sym typeface="Calibri (MS) Bold"/>
              </a:rPr>
              <a:t>How could you increase or enhance your involvement in those activities?</a:t>
            </a:r>
          </a:p>
        </p:txBody>
      </p:sp>
      <p:sp>
        <p:nvSpPr>
          <p:cNvPr id="10" name="Freeform 10"/>
          <p:cNvSpPr/>
          <p:nvPr/>
        </p:nvSpPr>
        <p:spPr>
          <a:xfrm>
            <a:off x="1692707" y="6704054"/>
            <a:ext cx="1522208" cy="153612"/>
          </a:xfrm>
          <a:custGeom>
            <a:avLst/>
            <a:gdLst/>
            <a:ahLst/>
            <a:cxnLst/>
            <a:rect l="l" t="t" r="r" b="b"/>
            <a:pathLst>
              <a:path w="1623688" h="163853">
                <a:moveTo>
                  <a:pt x="0" y="0"/>
                </a:moveTo>
                <a:lnTo>
                  <a:pt x="1623688" y="0"/>
                </a:lnTo>
                <a:lnTo>
                  <a:pt x="1623688" y="163853"/>
                </a:lnTo>
                <a:lnTo>
                  <a:pt x="0" y="163853"/>
                </a:lnTo>
                <a:lnTo>
                  <a:pt x="0" y="0"/>
                </a:lnTo>
                <a:close/>
              </a:path>
            </a:pathLst>
          </a:custGeom>
          <a:blipFill>
            <a:blip r:embed="rId5"/>
            <a:stretch>
              <a:fillRect t="-2062338" r="-289505" b="-409237"/>
            </a:stretch>
          </a:blipFill>
        </p:spPr>
        <p:txBody>
          <a:bodyPr/>
          <a:lstStyle/>
          <a:p>
            <a:pPr defTabSz="857250">
              <a:defRPr/>
            </a:pPr>
            <a:endParaRPr lang="en-US" sz="1688">
              <a:solidFill>
                <a:prstClr val="black"/>
              </a:solidFill>
              <a:latin typeface="Calibri"/>
            </a:endParaRPr>
          </a:p>
        </p:txBody>
      </p:sp>
      <p:sp>
        <p:nvSpPr>
          <p:cNvPr id="11" name="Freeform 11"/>
          <p:cNvSpPr/>
          <p:nvPr/>
        </p:nvSpPr>
        <p:spPr>
          <a:xfrm>
            <a:off x="0" y="6678781"/>
            <a:ext cx="1772644" cy="178884"/>
          </a:xfrm>
          <a:custGeom>
            <a:avLst/>
            <a:gdLst/>
            <a:ahLst/>
            <a:cxnLst/>
            <a:rect l="l" t="t" r="r" b="b"/>
            <a:pathLst>
              <a:path w="1890820" h="190810">
                <a:moveTo>
                  <a:pt x="0" y="0"/>
                </a:moveTo>
                <a:lnTo>
                  <a:pt x="1890820" y="0"/>
                </a:lnTo>
                <a:lnTo>
                  <a:pt x="1890820" y="190810"/>
                </a:lnTo>
                <a:lnTo>
                  <a:pt x="0" y="190810"/>
                </a:lnTo>
                <a:lnTo>
                  <a:pt x="0" y="0"/>
                </a:lnTo>
                <a:close/>
              </a:path>
            </a:pathLst>
          </a:custGeom>
          <a:blipFill>
            <a:blip r:embed="rId5"/>
            <a:stretch>
              <a:fillRect t="-2062338" r="-289505" b="-409237"/>
            </a:stretch>
          </a:blipFill>
        </p:spPr>
        <p:txBody>
          <a:bodyPr/>
          <a:lstStyle/>
          <a:p>
            <a:pPr defTabSz="857250">
              <a:defRPr/>
            </a:pPr>
            <a:endParaRPr lang="en-US" sz="1688">
              <a:solidFill>
                <a:prstClr val="black"/>
              </a:solidFill>
              <a:latin typeface="Calibri"/>
            </a:endParaRPr>
          </a:p>
        </p:txBody>
      </p:sp>
      <p:pic>
        <p:nvPicPr>
          <p:cNvPr id="13" name="Picture 12" descr="A page with text and pictures of children playing&#10;&#10;AI-generated content may be incorrect.">
            <a:extLst>
              <a:ext uri="{FF2B5EF4-FFF2-40B4-BE49-F238E27FC236}">
                <a16:creationId xmlns:a16="http://schemas.microsoft.com/office/drawing/2014/main" id="{2CF129AD-7DD7-4231-8493-53EF6A186647}"/>
              </a:ext>
            </a:extLst>
          </p:cNvPr>
          <p:cNvPicPr>
            <a:picLocks noChangeAspect="1"/>
          </p:cNvPicPr>
          <p:nvPr/>
        </p:nvPicPr>
        <p:blipFill>
          <a:blip r:embed="rId8"/>
          <a:stretch>
            <a:fillRect/>
          </a:stretch>
        </p:blipFill>
        <p:spPr>
          <a:xfrm>
            <a:off x="793" y="2552466"/>
            <a:ext cx="3210034" cy="4123216"/>
          </a:xfrm>
          <a:prstGeom prst="rect">
            <a:avLst/>
          </a:prstGeom>
          <a:ln w="28575">
            <a:solidFill>
              <a:srgbClr val="5E918C"/>
            </a:solid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7A6396"/>
        </a:solidFill>
        <a:effectLst/>
      </p:bgPr>
    </p:bg>
    <p:spTree>
      <p:nvGrpSpPr>
        <p:cNvPr id="1" name=""/>
        <p:cNvGrpSpPr/>
        <p:nvPr/>
      </p:nvGrpSpPr>
      <p:grpSpPr>
        <a:xfrm>
          <a:off x="0" y="0"/>
          <a:ext cx="0" cy="0"/>
          <a:chOff x="0" y="0"/>
          <a:chExt cx="0" cy="0"/>
        </a:xfrm>
      </p:grpSpPr>
      <p:sp>
        <p:nvSpPr>
          <p:cNvPr id="2" name="Freeform 2"/>
          <p:cNvSpPr/>
          <p:nvPr/>
        </p:nvSpPr>
        <p:spPr>
          <a:xfrm flipH="1">
            <a:off x="0" y="3811905"/>
            <a:ext cx="4572000" cy="3046095"/>
          </a:xfrm>
          <a:custGeom>
            <a:avLst/>
            <a:gdLst/>
            <a:ahLst/>
            <a:cxnLst/>
            <a:rect l="l" t="t" r="r" b="b"/>
            <a:pathLst>
              <a:path w="4876800" h="3249168">
                <a:moveTo>
                  <a:pt x="4876800" y="0"/>
                </a:moveTo>
                <a:lnTo>
                  <a:pt x="0" y="0"/>
                </a:lnTo>
                <a:lnTo>
                  <a:pt x="0" y="3249168"/>
                </a:lnTo>
                <a:lnTo>
                  <a:pt x="4876800" y="3249168"/>
                </a:lnTo>
                <a:lnTo>
                  <a:pt x="4876800" y="0"/>
                </a:lnTo>
                <a:close/>
              </a:path>
            </a:pathLst>
          </a:custGeom>
          <a:blipFill>
            <a:blip r:embed="rId3"/>
            <a:stretch>
              <a:fillRect/>
            </a:stretch>
          </a:blipFill>
        </p:spPr>
        <p:txBody>
          <a:bodyPr/>
          <a:lstStyle/>
          <a:p>
            <a:pPr defTabSz="857250">
              <a:defRPr/>
            </a:pPr>
            <a:endParaRPr lang="en-US" sz="1688">
              <a:solidFill>
                <a:prstClr val="black"/>
              </a:solidFill>
              <a:latin typeface="Calibri"/>
            </a:endParaRPr>
          </a:p>
        </p:txBody>
      </p:sp>
      <p:grpSp>
        <p:nvGrpSpPr>
          <p:cNvPr id="5" name="Group 5"/>
          <p:cNvGrpSpPr/>
          <p:nvPr/>
        </p:nvGrpSpPr>
        <p:grpSpPr>
          <a:xfrm>
            <a:off x="254798" y="0"/>
            <a:ext cx="2846146" cy="2289758"/>
            <a:chOff x="0" y="0"/>
            <a:chExt cx="4047852" cy="3256544"/>
          </a:xfrm>
        </p:grpSpPr>
        <p:sp>
          <p:nvSpPr>
            <p:cNvPr id="6" name="Freeform 6"/>
            <p:cNvSpPr/>
            <p:nvPr/>
          </p:nvSpPr>
          <p:spPr>
            <a:xfrm>
              <a:off x="0" y="0"/>
              <a:ext cx="4047852" cy="3256544"/>
            </a:xfrm>
            <a:custGeom>
              <a:avLst/>
              <a:gdLst/>
              <a:ahLst/>
              <a:cxnLst/>
              <a:rect l="l" t="t" r="r" b="b"/>
              <a:pathLst>
                <a:path w="4047852" h="3256544">
                  <a:moveTo>
                    <a:pt x="0" y="0"/>
                  </a:moveTo>
                  <a:lnTo>
                    <a:pt x="4047852" y="0"/>
                  </a:lnTo>
                  <a:lnTo>
                    <a:pt x="4047852" y="3256544"/>
                  </a:lnTo>
                  <a:lnTo>
                    <a:pt x="0" y="3256544"/>
                  </a:lnTo>
                  <a:lnTo>
                    <a:pt x="0" y="0"/>
                  </a:lnTo>
                  <a:close/>
                </a:path>
              </a:pathLst>
            </a:custGeom>
            <a:blipFill>
              <a:blip r:embed="rId4"/>
              <a:stretch>
                <a:fillRect l="-20941" r="-23866" b="-11596"/>
              </a:stretch>
            </a:blipFill>
          </p:spPr>
          <p:txBody>
            <a:bodyPr/>
            <a:lstStyle/>
            <a:p>
              <a:pPr defTabSz="857250">
                <a:defRPr/>
              </a:pPr>
              <a:endParaRPr lang="en-US" sz="1688">
                <a:solidFill>
                  <a:prstClr val="black"/>
                </a:solidFill>
                <a:latin typeface="Calibri"/>
              </a:endParaRPr>
            </a:p>
          </p:txBody>
        </p:sp>
        <p:sp>
          <p:nvSpPr>
            <p:cNvPr id="7" name="Freeform 7"/>
            <p:cNvSpPr/>
            <p:nvPr/>
          </p:nvSpPr>
          <p:spPr>
            <a:xfrm flipV="1">
              <a:off x="68155" y="788977"/>
              <a:ext cx="1712813" cy="1205062"/>
            </a:xfrm>
            <a:custGeom>
              <a:avLst/>
              <a:gdLst/>
              <a:ahLst/>
              <a:cxnLst/>
              <a:rect l="l" t="t" r="r" b="b"/>
              <a:pathLst>
                <a:path w="1712813" h="1205062">
                  <a:moveTo>
                    <a:pt x="0" y="1205062"/>
                  </a:moveTo>
                  <a:lnTo>
                    <a:pt x="1712813" y="1205062"/>
                  </a:lnTo>
                  <a:lnTo>
                    <a:pt x="1712813" y="0"/>
                  </a:lnTo>
                  <a:lnTo>
                    <a:pt x="0" y="0"/>
                  </a:lnTo>
                  <a:lnTo>
                    <a:pt x="0" y="1205062"/>
                  </a:lnTo>
                  <a:close/>
                </a:path>
              </a:pathLst>
            </a:custGeom>
            <a:blipFill>
              <a:blip r:embed="rId5"/>
              <a:stretch>
                <a:fillRect/>
              </a:stretch>
            </a:blipFill>
          </p:spPr>
          <p:txBody>
            <a:bodyPr/>
            <a:lstStyle/>
            <a:p>
              <a:pPr defTabSz="857250">
                <a:defRPr/>
              </a:pPr>
              <a:endParaRPr lang="en-US" sz="1688">
                <a:solidFill>
                  <a:prstClr val="black"/>
                </a:solidFill>
                <a:latin typeface="Calibri"/>
              </a:endParaRPr>
            </a:p>
          </p:txBody>
        </p:sp>
        <p:sp>
          <p:nvSpPr>
            <p:cNvPr id="8" name="TextBox 8"/>
            <p:cNvSpPr txBox="1"/>
            <p:nvPr/>
          </p:nvSpPr>
          <p:spPr>
            <a:xfrm>
              <a:off x="357339" y="1402090"/>
              <a:ext cx="3333175" cy="990814"/>
            </a:xfrm>
            <a:prstGeom prst="rect">
              <a:avLst/>
            </a:prstGeom>
          </p:spPr>
          <p:txBody>
            <a:bodyPr lIns="0" tIns="0" rIns="0" bIns="0" rtlCol="0" anchor="t">
              <a:spAutoFit/>
            </a:bodyPr>
            <a:lstStyle/>
            <a:p>
              <a:pPr algn="ctr" defTabSz="857250">
                <a:lnSpc>
                  <a:spcPts val="2823"/>
                </a:lnSpc>
                <a:spcBef>
                  <a:spcPct val="0"/>
                </a:spcBef>
                <a:defRPr/>
              </a:pPr>
              <a:r>
                <a:rPr lang="en-US" sz="2017" b="1">
                  <a:solidFill>
                    <a:srgbClr val="000000"/>
                  </a:solidFill>
                  <a:latin typeface="Calibri"/>
                  <a:ea typeface="Calibri"/>
                  <a:cs typeface="Calibri"/>
                  <a:sym typeface="Calibri (MS) Bold"/>
                </a:rPr>
                <a:t>Positive Praise Discussion Questions</a:t>
              </a:r>
            </a:p>
          </p:txBody>
        </p:sp>
        <p:sp>
          <p:nvSpPr>
            <p:cNvPr id="9" name="Freeform 9"/>
            <p:cNvSpPr/>
            <p:nvPr/>
          </p:nvSpPr>
          <p:spPr>
            <a:xfrm flipH="1" flipV="1">
              <a:off x="2198498" y="788977"/>
              <a:ext cx="1712813" cy="1205062"/>
            </a:xfrm>
            <a:custGeom>
              <a:avLst/>
              <a:gdLst/>
              <a:ahLst/>
              <a:cxnLst/>
              <a:rect l="l" t="t" r="r" b="b"/>
              <a:pathLst>
                <a:path w="1712813" h="1205062">
                  <a:moveTo>
                    <a:pt x="1712813" y="1205062"/>
                  </a:moveTo>
                  <a:lnTo>
                    <a:pt x="0" y="1205062"/>
                  </a:lnTo>
                  <a:lnTo>
                    <a:pt x="0" y="0"/>
                  </a:lnTo>
                  <a:lnTo>
                    <a:pt x="1712813" y="0"/>
                  </a:lnTo>
                  <a:lnTo>
                    <a:pt x="1712813" y="1205062"/>
                  </a:lnTo>
                  <a:close/>
                </a:path>
              </a:pathLst>
            </a:custGeom>
            <a:blipFill>
              <a:blip r:embed="rId5"/>
              <a:stretch>
                <a:fillRect/>
              </a:stretch>
            </a:blipFill>
          </p:spPr>
          <p:txBody>
            <a:bodyPr/>
            <a:lstStyle/>
            <a:p>
              <a:pPr defTabSz="857250">
                <a:defRPr/>
              </a:pPr>
              <a:endParaRPr lang="en-US" sz="1688">
                <a:solidFill>
                  <a:prstClr val="black"/>
                </a:solidFill>
                <a:latin typeface="Calibri"/>
              </a:endParaRPr>
            </a:p>
          </p:txBody>
        </p:sp>
      </p:grpSp>
      <p:sp>
        <p:nvSpPr>
          <p:cNvPr id="10" name="Freeform 10"/>
          <p:cNvSpPr/>
          <p:nvPr/>
        </p:nvSpPr>
        <p:spPr>
          <a:xfrm flipH="1">
            <a:off x="3656332" y="1"/>
            <a:ext cx="5288194" cy="4151232"/>
          </a:xfrm>
          <a:custGeom>
            <a:avLst/>
            <a:gdLst/>
            <a:ahLst/>
            <a:cxnLst/>
            <a:rect l="l" t="t" r="r" b="b"/>
            <a:pathLst>
              <a:path w="5640740" h="4427981">
                <a:moveTo>
                  <a:pt x="5640740" y="0"/>
                </a:moveTo>
                <a:lnTo>
                  <a:pt x="0" y="0"/>
                </a:lnTo>
                <a:lnTo>
                  <a:pt x="0" y="4427981"/>
                </a:lnTo>
                <a:lnTo>
                  <a:pt x="5640740" y="4427981"/>
                </a:lnTo>
                <a:lnTo>
                  <a:pt x="564074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857250">
              <a:defRPr/>
            </a:pPr>
            <a:endParaRPr lang="en-US" sz="1688">
              <a:solidFill>
                <a:prstClr val="black"/>
              </a:solidFill>
              <a:latin typeface="Calibri"/>
            </a:endParaRPr>
          </a:p>
        </p:txBody>
      </p:sp>
      <p:sp>
        <p:nvSpPr>
          <p:cNvPr id="11" name="TextBox 11"/>
          <p:cNvSpPr txBox="1"/>
          <p:nvPr/>
        </p:nvSpPr>
        <p:spPr>
          <a:xfrm>
            <a:off x="4912288" y="667803"/>
            <a:ext cx="3476963" cy="1397819"/>
          </a:xfrm>
          <a:prstGeom prst="rect">
            <a:avLst/>
          </a:prstGeom>
        </p:spPr>
        <p:txBody>
          <a:bodyPr lIns="0" tIns="0" rIns="0" bIns="0" rtlCol="0" anchor="t">
            <a:spAutoFit/>
          </a:bodyPr>
          <a:lstStyle/>
          <a:p>
            <a:pPr marL="418855" lvl="1" indent="-209427" defTabSz="857250">
              <a:lnSpc>
                <a:spcPts val="2212"/>
              </a:lnSpc>
              <a:buFont typeface="Arial"/>
              <a:buChar char="•"/>
              <a:defRPr/>
            </a:pPr>
            <a:r>
              <a:rPr lang="en-US" sz="1940" b="1">
                <a:solidFill>
                  <a:srgbClr val="000000"/>
                </a:solidFill>
                <a:latin typeface="Calibri"/>
                <a:ea typeface="Calibri"/>
                <a:cs typeface="Calibri"/>
                <a:sym typeface="Calibri (MS) Bold"/>
              </a:rPr>
              <a:t>Share a recent example of positive praise you gave your child.</a:t>
            </a:r>
          </a:p>
          <a:p>
            <a:pPr defTabSz="857250">
              <a:lnSpc>
                <a:spcPts val="2105"/>
              </a:lnSpc>
              <a:defRPr/>
            </a:pPr>
            <a:endParaRPr lang="en-US" sz="1940" b="1">
              <a:solidFill>
                <a:srgbClr val="000000"/>
              </a:solidFill>
              <a:latin typeface="Calibri"/>
              <a:ea typeface="Calibri"/>
              <a:cs typeface="Calibri"/>
              <a:sym typeface="Calibri (MS) Bold"/>
            </a:endParaRPr>
          </a:p>
          <a:p>
            <a:pPr marL="418855" lvl="1" indent="-209427" defTabSz="857250">
              <a:lnSpc>
                <a:spcPts val="2212"/>
              </a:lnSpc>
              <a:buFont typeface="Arial"/>
              <a:buChar char="•"/>
              <a:defRPr/>
            </a:pPr>
            <a:r>
              <a:rPr lang="en-US" sz="1940" b="1">
                <a:solidFill>
                  <a:srgbClr val="000000"/>
                </a:solidFill>
                <a:latin typeface="Calibri"/>
                <a:ea typeface="Calibri"/>
                <a:cs typeface="Calibri"/>
                <a:sym typeface="Calibri (MS) Bold"/>
              </a:rPr>
              <a:t>How did your child respond?</a:t>
            </a:r>
          </a:p>
        </p:txBody>
      </p:sp>
      <p:pic>
        <p:nvPicPr>
          <p:cNvPr id="12" name="Picture 11" descr="A page of a child&amp;#39;s advice&#10;&#10;AI-generated content may be incorrect.">
            <a:extLst>
              <a:ext uri="{FF2B5EF4-FFF2-40B4-BE49-F238E27FC236}">
                <a16:creationId xmlns:a16="http://schemas.microsoft.com/office/drawing/2014/main" id="{C1195643-8269-1F1D-7BB7-EA119AA241E5}"/>
              </a:ext>
            </a:extLst>
          </p:cNvPr>
          <p:cNvPicPr>
            <a:picLocks noChangeAspect="1"/>
          </p:cNvPicPr>
          <p:nvPr/>
        </p:nvPicPr>
        <p:blipFill>
          <a:blip r:embed="rId8"/>
          <a:stretch>
            <a:fillRect/>
          </a:stretch>
        </p:blipFill>
        <p:spPr>
          <a:xfrm>
            <a:off x="6244421" y="3113448"/>
            <a:ext cx="2896079" cy="3744552"/>
          </a:xfrm>
          <a:prstGeom prst="rect">
            <a:avLst/>
          </a:prstGeom>
          <a:ln w="28575">
            <a:solidFill>
              <a:srgbClr val="04A32F"/>
            </a:solidFill>
          </a:ln>
        </p:spPr>
      </p:pic>
      <p:sp>
        <p:nvSpPr>
          <p:cNvPr id="4" name="Freeform 4"/>
          <p:cNvSpPr/>
          <p:nvPr/>
        </p:nvSpPr>
        <p:spPr>
          <a:xfrm>
            <a:off x="4161337" y="3951988"/>
            <a:ext cx="2319407" cy="2906013"/>
          </a:xfrm>
          <a:custGeom>
            <a:avLst/>
            <a:gdLst/>
            <a:ahLst/>
            <a:cxnLst/>
            <a:rect l="l" t="t" r="r" b="b"/>
            <a:pathLst>
              <a:path w="2474034" h="3099747">
                <a:moveTo>
                  <a:pt x="0" y="0"/>
                </a:moveTo>
                <a:lnTo>
                  <a:pt x="2474034" y="0"/>
                </a:lnTo>
                <a:lnTo>
                  <a:pt x="2474034" y="3099747"/>
                </a:lnTo>
                <a:lnTo>
                  <a:pt x="0" y="3099747"/>
                </a:lnTo>
                <a:lnTo>
                  <a:pt x="0" y="0"/>
                </a:lnTo>
                <a:close/>
              </a:path>
            </a:pathLst>
          </a:custGeom>
          <a:blipFill>
            <a:blip r:embed="rId9"/>
            <a:stretch>
              <a:fillRect/>
            </a:stretch>
          </a:blipFill>
          <a:ln w="38100" cap="sq">
            <a:solidFill>
              <a:srgbClr val="04A32F"/>
            </a:solidFill>
            <a:prstDash val="solid"/>
            <a:miter/>
          </a:ln>
        </p:spPr>
        <p:txBody>
          <a:bodyPr/>
          <a:lstStyle/>
          <a:p>
            <a:pPr defTabSz="857250">
              <a:defRPr/>
            </a:pPr>
            <a:endParaRPr lang="en-US" sz="1688">
              <a:solidFill>
                <a:prstClr val="black"/>
              </a:solidFill>
              <a:latin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E8B6731-602E-EA83-6136-BF6CE0070375}"/>
              </a:ext>
            </a:extLst>
          </p:cNvPr>
          <p:cNvSpPr txBox="1"/>
          <p:nvPr/>
        </p:nvSpPr>
        <p:spPr>
          <a:xfrm>
            <a:off x="446994" y="205751"/>
            <a:ext cx="8282668" cy="1123702"/>
          </a:xfrm>
          <a:prstGeom prst="rect">
            <a:avLst/>
          </a:prstGeom>
          <a:ln>
            <a:noFill/>
          </a:ln>
        </p:spPr>
        <p:txBody>
          <a:bodyPr vert="horz" lIns="85725" tIns="42863" rIns="85725" bIns="42863" rtlCol="0" anchor="b">
            <a:normAutofit fontScale="92500" lnSpcReduction="10000"/>
          </a:bodyPr>
          <a:lstStyle/>
          <a:p>
            <a:pPr indent="-214313" algn="ctr" defTabSz="857250">
              <a:lnSpc>
                <a:spcPct val="90000"/>
              </a:lnSpc>
              <a:spcBef>
                <a:spcPct val="0"/>
              </a:spcBef>
              <a:spcAft>
                <a:spcPts val="563"/>
              </a:spcAft>
              <a:defRPr/>
            </a:pPr>
            <a:r>
              <a:rPr lang="en-US" sz="5250">
                <a:solidFill>
                  <a:prstClr val="black"/>
                </a:solidFill>
                <a:latin typeface="Calibri"/>
                <a:ea typeface="Calibri" panose="020F0502020204030204" pitchFamily="34" charset="0"/>
                <a:cs typeface="Calibri" panose="020F0502020204030204" pitchFamily="34" charset="0"/>
              </a:rPr>
              <a:t>Homework</a:t>
            </a:r>
            <a:r>
              <a:rPr lang="en-US" sz="5250" b="1">
                <a:solidFill>
                  <a:prstClr val="black"/>
                </a:solidFill>
                <a:latin typeface="Calibri"/>
                <a:ea typeface="Calibri" panose="020F0502020204030204" pitchFamily="34" charset="0"/>
                <a:cs typeface="Calibri" panose="020F0502020204030204" pitchFamily="34" charset="0"/>
              </a:rPr>
              <a:t> </a:t>
            </a:r>
          </a:p>
          <a:p>
            <a:pPr indent="-214313" algn="ctr" defTabSz="857250">
              <a:lnSpc>
                <a:spcPct val="120000"/>
              </a:lnSpc>
              <a:spcBef>
                <a:spcPct val="0"/>
              </a:spcBef>
              <a:spcAft>
                <a:spcPts val="563"/>
              </a:spcAft>
              <a:defRPr/>
            </a:pPr>
            <a:r>
              <a:rPr lang="en-US" sz="1875" b="1" i="1" u="sng">
                <a:solidFill>
                  <a:prstClr val="black"/>
                </a:solidFill>
                <a:latin typeface="Calibri"/>
                <a:ea typeface="Calibri" panose="020F0502020204030204" pitchFamily="34" charset="0"/>
                <a:cs typeface="Calibri" panose="020F0502020204030204" pitchFamily="34" charset="0"/>
              </a:rPr>
              <a:t>Complete Sessions 3 and 4: </a:t>
            </a:r>
            <a:r>
              <a:rPr lang="en-US" sz="1781" b="1" i="1" u="sng">
                <a:solidFill>
                  <a:prstClr val="black"/>
                </a:solidFill>
                <a:latin typeface="Calibri"/>
              </a:rPr>
              <a:t>Your Daily Routine Matters &amp; Promoting Health at Home</a:t>
            </a:r>
            <a:endParaRPr lang="en-US" sz="1875" b="1" i="1" u="sng">
              <a:solidFill>
                <a:prstClr val="black"/>
              </a:solidFill>
              <a:latin typeface="Calibri"/>
              <a:ea typeface="Calibri" panose="020F0502020204030204" pitchFamily="34" charset="0"/>
              <a:cs typeface="Calibri" panose="020F0502020204030204" pitchFamily="34" charset="0"/>
            </a:endParaRPr>
          </a:p>
        </p:txBody>
      </p:sp>
      <p:sp>
        <p:nvSpPr>
          <p:cNvPr id="8" name="Freeform 6">
            <a:extLst>
              <a:ext uri="{FF2B5EF4-FFF2-40B4-BE49-F238E27FC236}">
                <a16:creationId xmlns:a16="http://schemas.microsoft.com/office/drawing/2014/main" id="{15BF4778-A445-A399-2E40-CA677622D06B}"/>
              </a:ext>
            </a:extLst>
          </p:cNvPr>
          <p:cNvSpPr/>
          <p:nvPr/>
        </p:nvSpPr>
        <p:spPr>
          <a:xfrm>
            <a:off x="285750" y="5666473"/>
            <a:ext cx="5352581" cy="715666"/>
          </a:xfrm>
          <a:custGeom>
            <a:avLst/>
            <a:gdLst/>
            <a:ahLst/>
            <a:cxnLst/>
            <a:rect l="l" t="t" r="r" b="b"/>
            <a:pathLst>
              <a:path w="5709420" h="763377">
                <a:moveTo>
                  <a:pt x="0" y="0"/>
                </a:moveTo>
                <a:lnTo>
                  <a:pt x="5709420" y="0"/>
                </a:lnTo>
                <a:lnTo>
                  <a:pt x="5709420" y="763377"/>
                </a:lnTo>
                <a:lnTo>
                  <a:pt x="0" y="763377"/>
                </a:lnTo>
                <a:lnTo>
                  <a:pt x="0" y="0"/>
                </a:lnTo>
                <a:close/>
              </a:path>
            </a:pathLst>
          </a:custGeom>
          <a:blipFill>
            <a:blip r:embed="rId3"/>
            <a:stretch>
              <a:fillRect b="-8845"/>
            </a:stretch>
          </a:blipFill>
        </p:spPr>
        <p:txBody>
          <a:bodyPr/>
          <a:lstStyle/>
          <a:p>
            <a:pPr defTabSz="857250">
              <a:defRPr/>
            </a:pPr>
            <a:endParaRPr lang="en-US" sz="1688">
              <a:solidFill>
                <a:prstClr val="black"/>
              </a:solidFill>
              <a:latin typeface="Calibri"/>
            </a:endParaRPr>
          </a:p>
        </p:txBody>
      </p:sp>
      <p:sp>
        <p:nvSpPr>
          <p:cNvPr id="12" name="TextBox 11">
            <a:extLst>
              <a:ext uri="{FF2B5EF4-FFF2-40B4-BE49-F238E27FC236}">
                <a16:creationId xmlns:a16="http://schemas.microsoft.com/office/drawing/2014/main" id="{C9ACF2D8-2F0D-C7CB-75D7-2D82AE6523CA}"/>
              </a:ext>
            </a:extLst>
          </p:cNvPr>
          <p:cNvSpPr txBox="1"/>
          <p:nvPr/>
        </p:nvSpPr>
        <p:spPr>
          <a:xfrm>
            <a:off x="5685853" y="2034727"/>
            <a:ext cx="3489451" cy="352084"/>
          </a:xfrm>
          <a:prstGeom prst="rect">
            <a:avLst/>
          </a:prstGeom>
          <a:noFill/>
        </p:spPr>
        <p:txBody>
          <a:bodyPr wrap="square" rtlCol="0">
            <a:spAutoFit/>
          </a:bodyPr>
          <a:lstStyle/>
          <a:p>
            <a:pPr marL="267891" indent="-267891" defTabSz="857250">
              <a:buFont typeface="Wingdings" panose="05000000000000000000" pitchFamily="2" charset="2"/>
              <a:buChar char="Ø"/>
              <a:defRPr/>
            </a:pPr>
            <a:r>
              <a:rPr lang="en-US" sz="1688" b="1">
                <a:solidFill>
                  <a:prstClr val="black"/>
                </a:solidFill>
                <a:latin typeface="Calibri"/>
              </a:rPr>
              <a:t>Complete workbook questions</a:t>
            </a:r>
          </a:p>
        </p:txBody>
      </p:sp>
      <p:pic>
        <p:nvPicPr>
          <p:cNvPr id="14" name="Picture 13">
            <a:extLst>
              <a:ext uri="{FF2B5EF4-FFF2-40B4-BE49-F238E27FC236}">
                <a16:creationId xmlns:a16="http://schemas.microsoft.com/office/drawing/2014/main" id="{EAB1B338-BE91-2688-C79F-E62AFED45B8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6794" y="2246379"/>
            <a:ext cx="4971161" cy="2915026"/>
          </a:xfrm>
          <a:prstGeom prst="rect">
            <a:avLst/>
          </a:prstGeom>
          <a:ln w="28575">
            <a:solidFill>
              <a:schemeClr val="accent3"/>
            </a:solidFill>
          </a:ln>
        </p:spPr>
      </p:pic>
      <p:sp>
        <p:nvSpPr>
          <p:cNvPr id="11" name="TextBox 10">
            <a:extLst>
              <a:ext uri="{FF2B5EF4-FFF2-40B4-BE49-F238E27FC236}">
                <a16:creationId xmlns:a16="http://schemas.microsoft.com/office/drawing/2014/main" id="{2E7DD637-70B5-C48B-6D5C-D5C33D54810A}"/>
              </a:ext>
            </a:extLst>
          </p:cNvPr>
          <p:cNvSpPr txBox="1"/>
          <p:nvPr/>
        </p:nvSpPr>
        <p:spPr>
          <a:xfrm>
            <a:off x="-2041" y="1796876"/>
            <a:ext cx="3196318" cy="352084"/>
          </a:xfrm>
          <a:prstGeom prst="rect">
            <a:avLst/>
          </a:prstGeom>
          <a:noFill/>
        </p:spPr>
        <p:txBody>
          <a:bodyPr wrap="square" rtlCol="0">
            <a:spAutoFit/>
          </a:bodyPr>
          <a:lstStyle/>
          <a:p>
            <a:pPr marL="267891" indent="-267891" algn="ctr" defTabSz="857250">
              <a:buFont typeface="Wingdings" panose="05000000000000000000" pitchFamily="2" charset="2"/>
              <a:buChar char="Ø"/>
              <a:defRPr/>
            </a:pPr>
            <a:r>
              <a:rPr lang="en-US" sz="1688" b="1">
                <a:solidFill>
                  <a:prstClr val="black"/>
                </a:solidFill>
                <a:latin typeface="Calibri"/>
              </a:rPr>
              <a:t>View online modules</a:t>
            </a:r>
          </a:p>
        </p:txBody>
      </p:sp>
      <p:sp>
        <p:nvSpPr>
          <p:cNvPr id="6" name="Freeform 6">
            <a:extLst>
              <a:ext uri="{FF2B5EF4-FFF2-40B4-BE49-F238E27FC236}">
                <a16:creationId xmlns:a16="http://schemas.microsoft.com/office/drawing/2014/main" id="{5086F123-88C8-A35C-1C8D-DDC30D36C413}"/>
              </a:ext>
            </a:extLst>
          </p:cNvPr>
          <p:cNvSpPr/>
          <p:nvPr/>
        </p:nvSpPr>
        <p:spPr>
          <a:xfrm rot="8374641" flipH="1">
            <a:off x="1174746" y="3303946"/>
            <a:ext cx="731162" cy="954964"/>
          </a:xfrm>
          <a:custGeom>
            <a:avLst/>
            <a:gdLst/>
            <a:ahLst/>
            <a:cxnLst/>
            <a:rect l="l" t="t" r="r" b="b"/>
            <a:pathLst>
              <a:path w="1207074" h="1545055">
                <a:moveTo>
                  <a:pt x="1207074" y="0"/>
                </a:moveTo>
                <a:lnTo>
                  <a:pt x="0" y="0"/>
                </a:lnTo>
                <a:lnTo>
                  <a:pt x="0" y="1545054"/>
                </a:lnTo>
                <a:lnTo>
                  <a:pt x="1207074" y="1545054"/>
                </a:lnTo>
                <a:lnTo>
                  <a:pt x="1207074"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857250">
              <a:defRPr/>
            </a:pPr>
            <a:endParaRPr lang="en-US" sz="1688">
              <a:solidFill>
                <a:prstClr val="black"/>
              </a:solidFill>
              <a:latin typeface="Calibri"/>
            </a:endParaRPr>
          </a:p>
        </p:txBody>
      </p:sp>
      <p:pic>
        <p:nvPicPr>
          <p:cNvPr id="18" name="Picture 17">
            <a:extLst>
              <a:ext uri="{FF2B5EF4-FFF2-40B4-BE49-F238E27FC236}">
                <a16:creationId xmlns:a16="http://schemas.microsoft.com/office/drawing/2014/main" id="{CF59CBEB-7D56-A89F-7772-05C3401E6515}"/>
              </a:ext>
            </a:extLst>
          </p:cNvPr>
          <p:cNvPicPr>
            <a:picLocks noChangeAspect="1"/>
          </p:cNvPicPr>
          <p:nvPr/>
        </p:nvPicPr>
        <p:blipFill>
          <a:blip r:embed="rId7">
            <a:extLst>
              <a:ext uri="{28A0092B-C50C-407E-A947-70E740481C1C}">
                <a14:useLocalDpi xmlns:a14="http://schemas.microsoft.com/office/drawing/2010/main" val="0"/>
              </a:ext>
            </a:extLst>
          </a:blip>
          <a:srcRect l="2199" r="3098"/>
          <a:stretch/>
        </p:blipFill>
        <p:spPr>
          <a:xfrm>
            <a:off x="6000751" y="2454912"/>
            <a:ext cx="2728913" cy="3811407"/>
          </a:xfrm>
          <a:prstGeom prst="rect">
            <a:avLst/>
          </a:prstGeom>
          <a:ln w="38100" cap="sq">
            <a:solidFill>
              <a:schemeClr val="accent6">
                <a:lumMod val="75000"/>
              </a:schemeClr>
            </a:solidFill>
            <a:prstDash val="solid"/>
            <a:miter lim="800000"/>
          </a:ln>
          <a:effectLst>
            <a:outerShdw blurRad="50800" dist="38100" dir="2700000" algn="tl" rotWithShape="0">
              <a:srgbClr val="000000">
                <a:alpha val="43000"/>
              </a:srgbClr>
            </a:outerShdw>
          </a:effectLst>
        </p:spPr>
      </p:pic>
      <p:sp>
        <p:nvSpPr>
          <p:cNvPr id="13" name="Oval 12">
            <a:extLst>
              <a:ext uri="{FF2B5EF4-FFF2-40B4-BE49-F238E27FC236}">
                <a16:creationId xmlns:a16="http://schemas.microsoft.com/office/drawing/2014/main" id="{0097D697-02F5-6A7B-EAED-F59633610CE2}"/>
              </a:ext>
            </a:extLst>
          </p:cNvPr>
          <p:cNvSpPr/>
          <p:nvPr/>
        </p:nvSpPr>
        <p:spPr>
          <a:xfrm>
            <a:off x="5877835" y="6050338"/>
            <a:ext cx="426584" cy="322628"/>
          </a:xfrm>
          <a:prstGeom prst="ellipse">
            <a:avLst/>
          </a:prstGeom>
          <a:no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57250">
              <a:defRPr/>
            </a:pPr>
            <a:endParaRPr lang="en-US" sz="1688">
              <a:solidFill>
                <a:prstClr val="white"/>
              </a:solidFill>
              <a:latin typeface="Calibri"/>
            </a:endParaRPr>
          </a:p>
        </p:txBody>
      </p:sp>
      <p:sp>
        <p:nvSpPr>
          <p:cNvPr id="10" name="Freeform 10">
            <a:extLst>
              <a:ext uri="{FF2B5EF4-FFF2-40B4-BE49-F238E27FC236}">
                <a16:creationId xmlns:a16="http://schemas.microsoft.com/office/drawing/2014/main" id="{B7B5D630-DF9D-48D2-C4B2-136F2CD4B7D9}"/>
              </a:ext>
            </a:extLst>
          </p:cNvPr>
          <p:cNvSpPr/>
          <p:nvPr/>
        </p:nvSpPr>
        <p:spPr>
          <a:xfrm rot="20265389" flipV="1">
            <a:off x="5201153" y="5697704"/>
            <a:ext cx="1236779" cy="320343"/>
          </a:xfrm>
          <a:custGeom>
            <a:avLst/>
            <a:gdLst/>
            <a:ahLst/>
            <a:cxnLst/>
            <a:rect l="l" t="t" r="r" b="b"/>
            <a:pathLst>
              <a:path w="2465939" h="336264">
                <a:moveTo>
                  <a:pt x="0" y="336265"/>
                </a:moveTo>
                <a:lnTo>
                  <a:pt x="2465939" y="336265"/>
                </a:lnTo>
                <a:lnTo>
                  <a:pt x="2465939" y="0"/>
                </a:lnTo>
                <a:lnTo>
                  <a:pt x="0" y="0"/>
                </a:lnTo>
                <a:lnTo>
                  <a:pt x="0" y="336265"/>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857250">
              <a:defRPr/>
            </a:pPr>
            <a:endParaRPr lang="en-US" sz="1688">
              <a:solidFill>
                <a:prstClr val="black"/>
              </a:solidFill>
              <a:latin typeface="Calibri"/>
            </a:endParaRPr>
          </a:p>
        </p:txBody>
      </p:sp>
      <p:sp>
        <p:nvSpPr>
          <p:cNvPr id="9" name="Freeform 9">
            <a:extLst>
              <a:ext uri="{FF2B5EF4-FFF2-40B4-BE49-F238E27FC236}">
                <a16:creationId xmlns:a16="http://schemas.microsoft.com/office/drawing/2014/main" id="{BABB8CCB-2404-B109-ACBC-A1114EA2B73A}"/>
              </a:ext>
            </a:extLst>
          </p:cNvPr>
          <p:cNvSpPr/>
          <p:nvPr/>
        </p:nvSpPr>
        <p:spPr>
          <a:xfrm rot="18480202" flipV="1">
            <a:off x="4722974" y="4914886"/>
            <a:ext cx="1893102" cy="244019"/>
          </a:xfrm>
          <a:custGeom>
            <a:avLst/>
            <a:gdLst/>
            <a:ahLst/>
            <a:cxnLst/>
            <a:rect l="l" t="t" r="r" b="b"/>
            <a:pathLst>
              <a:path w="2465939" h="336264">
                <a:moveTo>
                  <a:pt x="0" y="336264"/>
                </a:moveTo>
                <a:lnTo>
                  <a:pt x="2465939" y="336264"/>
                </a:lnTo>
                <a:lnTo>
                  <a:pt x="2465939" y="0"/>
                </a:lnTo>
                <a:lnTo>
                  <a:pt x="0" y="0"/>
                </a:lnTo>
                <a:lnTo>
                  <a:pt x="0" y="336264"/>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857250">
              <a:defRPr/>
            </a:pPr>
            <a:endParaRPr lang="en-US" sz="1688">
              <a:solidFill>
                <a:prstClr val="black"/>
              </a:solidFill>
              <a:latin typeface="Calibri"/>
            </a:endParaRPr>
          </a:p>
        </p:txBody>
      </p:sp>
      <p:sp>
        <p:nvSpPr>
          <p:cNvPr id="4" name="Rectangle 3">
            <a:extLst>
              <a:ext uri="{FF2B5EF4-FFF2-40B4-BE49-F238E27FC236}">
                <a16:creationId xmlns:a16="http://schemas.microsoft.com/office/drawing/2014/main" id="{F5B0E111-FA8D-22C8-D42D-F8275C9C8CFA}"/>
              </a:ext>
            </a:extLst>
          </p:cNvPr>
          <p:cNvSpPr/>
          <p:nvPr/>
        </p:nvSpPr>
        <p:spPr>
          <a:xfrm>
            <a:off x="2029428" y="4625947"/>
            <a:ext cx="899510" cy="517553"/>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57250">
              <a:defRPr/>
            </a:pPr>
            <a:endParaRPr lang="en-US" sz="1688">
              <a:solidFill>
                <a:prstClr val="white"/>
              </a:solidFill>
              <a:latin typeface="Calibri"/>
            </a:endParaRPr>
          </a:p>
        </p:txBody>
      </p:sp>
      <p:sp>
        <p:nvSpPr>
          <p:cNvPr id="16" name="Freeform 6">
            <a:extLst>
              <a:ext uri="{FF2B5EF4-FFF2-40B4-BE49-F238E27FC236}">
                <a16:creationId xmlns:a16="http://schemas.microsoft.com/office/drawing/2014/main" id="{03096C7C-11C5-F0CA-092D-A166FF312BFD}"/>
              </a:ext>
            </a:extLst>
          </p:cNvPr>
          <p:cNvSpPr/>
          <p:nvPr/>
        </p:nvSpPr>
        <p:spPr>
          <a:xfrm rot="9212311" flipH="1">
            <a:off x="945046" y="3372184"/>
            <a:ext cx="890740" cy="1421244"/>
          </a:xfrm>
          <a:custGeom>
            <a:avLst/>
            <a:gdLst/>
            <a:ahLst/>
            <a:cxnLst/>
            <a:rect l="l" t="t" r="r" b="b"/>
            <a:pathLst>
              <a:path w="1207074" h="1545055">
                <a:moveTo>
                  <a:pt x="1207074" y="0"/>
                </a:moveTo>
                <a:lnTo>
                  <a:pt x="0" y="0"/>
                </a:lnTo>
                <a:lnTo>
                  <a:pt x="0" y="1545054"/>
                </a:lnTo>
                <a:lnTo>
                  <a:pt x="1207074" y="1545054"/>
                </a:lnTo>
                <a:lnTo>
                  <a:pt x="1207074"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857250">
              <a:defRPr/>
            </a:pPr>
            <a:endParaRPr lang="en-US" sz="1688">
              <a:solidFill>
                <a:prstClr val="black"/>
              </a:solidFill>
              <a:latin typeface="Calibri"/>
            </a:endParaRPr>
          </a:p>
        </p:txBody>
      </p:sp>
      <p:sp>
        <p:nvSpPr>
          <p:cNvPr id="21" name="Rectangle 20">
            <a:extLst>
              <a:ext uri="{FF2B5EF4-FFF2-40B4-BE49-F238E27FC236}">
                <a16:creationId xmlns:a16="http://schemas.microsoft.com/office/drawing/2014/main" id="{72E09129-F15F-90C1-D541-4CDB957097DD}"/>
              </a:ext>
            </a:extLst>
          </p:cNvPr>
          <p:cNvSpPr/>
          <p:nvPr/>
        </p:nvSpPr>
        <p:spPr>
          <a:xfrm>
            <a:off x="2041749" y="3337246"/>
            <a:ext cx="2443753" cy="1288701"/>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57250"/>
            <a:endParaRPr lang="en-US" sz="1313">
              <a:solidFill>
                <a:prstClr val="white"/>
              </a:solidFill>
              <a:latin typeface="Calibri"/>
            </a:endParaRPr>
          </a:p>
        </p:txBody>
      </p:sp>
      <p:pic>
        <p:nvPicPr>
          <p:cNvPr id="7" name="Picture 6" descr="A black text on a white background&#10;&#10;Description automatically generated">
            <a:extLst>
              <a:ext uri="{FF2B5EF4-FFF2-40B4-BE49-F238E27FC236}">
                <a16:creationId xmlns:a16="http://schemas.microsoft.com/office/drawing/2014/main" id="{AC4C2ED6-44DD-A9E3-8A9E-E056B092F770}"/>
              </a:ext>
            </a:extLst>
          </p:cNvPr>
          <p:cNvPicPr>
            <a:picLocks noChangeAspect="1"/>
          </p:cNvPicPr>
          <p:nvPr/>
        </p:nvPicPr>
        <p:blipFill>
          <a:blip r:embed="rId10">
            <a:extLst>
              <a:ext uri="{28A0092B-C50C-407E-A947-70E740481C1C}">
                <a14:useLocalDpi xmlns:a14="http://schemas.microsoft.com/office/drawing/2010/main" val="0"/>
              </a:ext>
            </a:extLst>
          </a:blip>
          <a:srcRect t="7252" r="5671" b="11978"/>
          <a:stretch/>
        </p:blipFill>
        <p:spPr>
          <a:xfrm>
            <a:off x="2029428" y="3539137"/>
            <a:ext cx="3399822" cy="450713"/>
          </a:xfrm>
          <a:prstGeom prst="rect">
            <a:avLst/>
          </a:prstGeom>
        </p:spPr>
      </p:pic>
      <p:pic>
        <p:nvPicPr>
          <p:cNvPr id="17" name="Picture 16" descr="A black text on a white background&#10;&#10;Description automatically generated">
            <a:extLst>
              <a:ext uri="{FF2B5EF4-FFF2-40B4-BE49-F238E27FC236}">
                <a16:creationId xmlns:a16="http://schemas.microsoft.com/office/drawing/2014/main" id="{CF659977-31EB-85EC-3CA2-D7FC9E5C8A9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43125" y="4145619"/>
            <a:ext cx="3180598" cy="569256"/>
          </a:xfrm>
          <a:prstGeom prst="rect">
            <a:avLst/>
          </a:prstGeom>
        </p:spPr>
      </p:pic>
    </p:spTree>
    <p:extLst>
      <p:ext uri="{BB962C8B-B14F-4D97-AF65-F5344CB8AC3E}">
        <p14:creationId xmlns:p14="http://schemas.microsoft.com/office/powerpoint/2010/main" val="13028378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123" y="0"/>
            <a:ext cx="9144000" cy="6858000"/>
          </a:xfrm>
          <a:custGeom>
            <a:avLst/>
            <a:gdLst/>
            <a:ahLst/>
            <a:cxnLst/>
            <a:rect l="l" t="t" r="r" b="b"/>
            <a:pathLst>
              <a:path w="12844622" h="9111097">
                <a:moveTo>
                  <a:pt x="0" y="0"/>
                </a:moveTo>
                <a:lnTo>
                  <a:pt x="12844622" y="0"/>
                </a:lnTo>
                <a:lnTo>
                  <a:pt x="12844622" y="9111097"/>
                </a:lnTo>
                <a:lnTo>
                  <a:pt x="0" y="9111097"/>
                </a:lnTo>
                <a:lnTo>
                  <a:pt x="0" y="0"/>
                </a:lnTo>
                <a:close/>
              </a:path>
            </a:pathLst>
          </a:custGeom>
          <a:blipFill>
            <a:blip r:embed="rId3"/>
            <a:stretch>
              <a:fillRect l="-21486" t="-18672"/>
            </a:stretch>
          </a:blipFill>
        </p:spPr>
        <p:txBody>
          <a:bodyPr/>
          <a:lstStyle/>
          <a:p>
            <a:pPr defTabSz="857250"/>
            <a:endParaRPr lang="en-US" sz="1688">
              <a:solidFill>
                <a:prstClr val="black"/>
              </a:solidFill>
              <a:latin typeface="Calibri"/>
            </a:endParaRPr>
          </a:p>
        </p:txBody>
      </p:sp>
      <p:sp>
        <p:nvSpPr>
          <p:cNvPr id="3" name="Freeform 3"/>
          <p:cNvSpPr/>
          <p:nvPr/>
        </p:nvSpPr>
        <p:spPr>
          <a:xfrm>
            <a:off x="3987645" y="3857641"/>
            <a:ext cx="5162478" cy="2994237"/>
          </a:xfrm>
          <a:custGeom>
            <a:avLst/>
            <a:gdLst/>
            <a:ahLst/>
            <a:cxnLst/>
            <a:rect l="l" t="t" r="r" b="b"/>
            <a:pathLst>
              <a:path w="5506643" h="3193853">
                <a:moveTo>
                  <a:pt x="0" y="0"/>
                </a:moveTo>
                <a:lnTo>
                  <a:pt x="5506643" y="0"/>
                </a:lnTo>
                <a:lnTo>
                  <a:pt x="5506643" y="3193853"/>
                </a:lnTo>
                <a:lnTo>
                  <a:pt x="0" y="31938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857250"/>
            <a:endParaRPr lang="en-US" sz="1688">
              <a:solidFill>
                <a:prstClr val="black"/>
              </a:solidFill>
              <a:latin typeface="Calibri"/>
            </a:endParaRPr>
          </a:p>
        </p:txBody>
      </p:sp>
      <p:sp>
        <p:nvSpPr>
          <p:cNvPr id="5" name="TextBox 5"/>
          <p:cNvSpPr txBox="1"/>
          <p:nvPr/>
        </p:nvSpPr>
        <p:spPr>
          <a:xfrm>
            <a:off x="4857750" y="4576980"/>
            <a:ext cx="3374503" cy="1313886"/>
          </a:xfrm>
          <a:prstGeom prst="rect">
            <a:avLst/>
          </a:prstGeom>
        </p:spPr>
        <p:txBody>
          <a:bodyPr wrap="square" lIns="0" tIns="0" rIns="0" bIns="0" rtlCol="0" anchor="t">
            <a:spAutoFit/>
          </a:bodyPr>
          <a:lstStyle/>
          <a:p>
            <a:pPr algn="ctr" defTabSz="857250">
              <a:lnSpc>
                <a:spcPts val="2628"/>
              </a:lnSpc>
            </a:pPr>
            <a:r>
              <a:rPr lang="en-US" sz="1877" b="1">
                <a:solidFill>
                  <a:srgbClr val="000000"/>
                </a:solidFill>
                <a:latin typeface="Calibri"/>
              </a:rPr>
              <a:t>Thank you for participating today. </a:t>
            </a:r>
          </a:p>
          <a:p>
            <a:pPr algn="ctr" defTabSz="857250">
              <a:lnSpc>
                <a:spcPts val="2628"/>
              </a:lnSpc>
            </a:pPr>
            <a:r>
              <a:rPr lang="en-US" sz="1877" b="1">
                <a:solidFill>
                  <a:srgbClr val="000000"/>
                </a:solidFill>
                <a:latin typeface="Calibri"/>
              </a:rPr>
              <a:t>Please reach out with any questions or concerns. </a:t>
            </a:r>
          </a:p>
          <a:p>
            <a:pPr algn="ctr" defTabSz="857250">
              <a:lnSpc>
                <a:spcPts val="2628"/>
              </a:lnSpc>
              <a:spcBef>
                <a:spcPct val="0"/>
              </a:spcBef>
            </a:pPr>
            <a:r>
              <a:rPr lang="en-US" sz="1877" b="1">
                <a:solidFill>
                  <a:srgbClr val="000000"/>
                </a:solidFill>
                <a:latin typeface="Calibri"/>
              </a:rPr>
              <a:t>See you next week!</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0" y="1"/>
            <a:ext cx="9217871" cy="6913403"/>
          </a:xfrm>
          <a:custGeom>
            <a:avLst/>
            <a:gdLst/>
            <a:ahLst/>
            <a:cxnLst/>
            <a:rect l="l" t="t" r="r" b="b"/>
            <a:pathLst>
              <a:path w="9832396" h="7374297">
                <a:moveTo>
                  <a:pt x="0" y="0"/>
                </a:moveTo>
                <a:lnTo>
                  <a:pt x="9832396" y="0"/>
                </a:lnTo>
                <a:lnTo>
                  <a:pt x="9832396" y="7374297"/>
                </a:lnTo>
                <a:lnTo>
                  <a:pt x="0" y="7374297"/>
                </a:lnTo>
                <a:lnTo>
                  <a:pt x="0" y="0"/>
                </a:lnTo>
                <a:close/>
              </a:path>
            </a:pathLst>
          </a:custGeom>
          <a:blipFill>
            <a:blip r:embed="rId3"/>
            <a:stretch>
              <a:fillRect/>
            </a:stretch>
          </a:blipFill>
        </p:spPr>
        <p:txBody>
          <a:bodyPr/>
          <a:lstStyle/>
          <a:p>
            <a:pPr defTabSz="857250">
              <a:defRPr/>
            </a:pPr>
            <a:endParaRPr lang="en-US" sz="1688">
              <a:solidFill>
                <a:prstClr val="black"/>
              </a:solidFill>
              <a:latin typeface="Calibri"/>
            </a:endParaRPr>
          </a:p>
        </p:txBody>
      </p:sp>
      <p:sp>
        <p:nvSpPr>
          <p:cNvPr id="3" name="Freeform 3"/>
          <p:cNvSpPr/>
          <p:nvPr/>
        </p:nvSpPr>
        <p:spPr>
          <a:xfrm>
            <a:off x="685800" y="3456701"/>
            <a:ext cx="5755238" cy="446031"/>
          </a:xfrm>
          <a:custGeom>
            <a:avLst/>
            <a:gdLst/>
            <a:ahLst/>
            <a:cxnLst/>
            <a:rect l="l" t="t" r="r" b="b"/>
            <a:pathLst>
              <a:path w="6138920" h="475766">
                <a:moveTo>
                  <a:pt x="0" y="0"/>
                </a:moveTo>
                <a:lnTo>
                  <a:pt x="6138920" y="0"/>
                </a:lnTo>
                <a:lnTo>
                  <a:pt x="6138920" y="475767"/>
                </a:lnTo>
                <a:lnTo>
                  <a:pt x="0" y="4757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857250">
              <a:defRPr/>
            </a:pPr>
            <a:endParaRPr lang="en-US" sz="1688">
              <a:solidFill>
                <a:prstClr val="black"/>
              </a:solidFill>
              <a:latin typeface="Calibri"/>
            </a:endParaRPr>
          </a:p>
        </p:txBody>
      </p:sp>
      <p:grpSp>
        <p:nvGrpSpPr>
          <p:cNvPr id="7" name="Group 7"/>
          <p:cNvGrpSpPr/>
          <p:nvPr/>
        </p:nvGrpSpPr>
        <p:grpSpPr>
          <a:xfrm>
            <a:off x="-1421841" y="4457727"/>
            <a:ext cx="5720515" cy="841322"/>
            <a:chOff x="0" y="0"/>
            <a:chExt cx="8135844" cy="1196546"/>
          </a:xfrm>
        </p:grpSpPr>
        <p:sp>
          <p:nvSpPr>
            <p:cNvPr id="8" name="Freeform 8"/>
            <p:cNvSpPr/>
            <p:nvPr/>
          </p:nvSpPr>
          <p:spPr>
            <a:xfrm>
              <a:off x="2243455" y="0"/>
              <a:ext cx="3648934" cy="1196546"/>
            </a:xfrm>
            <a:custGeom>
              <a:avLst/>
              <a:gdLst/>
              <a:ahLst/>
              <a:cxnLst/>
              <a:rect l="l" t="t" r="r" b="b"/>
              <a:pathLst>
                <a:path w="3648934" h="1196546">
                  <a:moveTo>
                    <a:pt x="0" y="0"/>
                  </a:moveTo>
                  <a:lnTo>
                    <a:pt x="3648934" y="0"/>
                  </a:lnTo>
                  <a:lnTo>
                    <a:pt x="3648934" y="1196546"/>
                  </a:lnTo>
                  <a:lnTo>
                    <a:pt x="0" y="11965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857250">
                <a:defRPr/>
              </a:pPr>
              <a:endParaRPr lang="en-US" sz="1688">
                <a:solidFill>
                  <a:prstClr val="black"/>
                </a:solidFill>
                <a:latin typeface="Calibri"/>
              </a:endParaRPr>
            </a:p>
          </p:txBody>
        </p:sp>
        <p:sp>
          <p:nvSpPr>
            <p:cNvPr id="9" name="TextBox 9"/>
            <p:cNvSpPr txBox="1"/>
            <p:nvPr/>
          </p:nvSpPr>
          <p:spPr>
            <a:xfrm>
              <a:off x="0" y="159952"/>
              <a:ext cx="8135844" cy="702004"/>
            </a:xfrm>
            <a:prstGeom prst="rect">
              <a:avLst/>
            </a:prstGeom>
          </p:spPr>
          <p:txBody>
            <a:bodyPr lIns="0" tIns="0" rIns="0" bIns="0" rtlCol="0" anchor="t">
              <a:spAutoFit/>
            </a:bodyPr>
            <a:lstStyle/>
            <a:p>
              <a:pPr algn="ctr" defTabSz="857250">
                <a:lnSpc>
                  <a:spcPts val="4105"/>
                </a:lnSpc>
                <a:spcBef>
                  <a:spcPct val="0"/>
                </a:spcBef>
                <a:defRPr/>
              </a:pPr>
              <a:r>
                <a:rPr lang="en-US" sz="2900" b="1">
                  <a:solidFill>
                    <a:srgbClr val="2C251E"/>
                  </a:solidFill>
                  <a:latin typeface="Calibri"/>
                  <a:ea typeface="Calibri"/>
                  <a:cs typeface="Calibri"/>
                </a:rPr>
                <a:t>Meeting 3</a:t>
              </a:r>
            </a:p>
          </p:txBody>
        </p:sp>
      </p:grpSp>
      <p:pic>
        <p:nvPicPr>
          <p:cNvPr id="10" name="Picture 9">
            <a:extLst>
              <a:ext uri="{FF2B5EF4-FFF2-40B4-BE49-F238E27FC236}">
                <a16:creationId xmlns:a16="http://schemas.microsoft.com/office/drawing/2014/main" id="{3FE70212-A8A1-6028-D5D8-1B99E0E6418E}"/>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6329" y="2554594"/>
            <a:ext cx="3747140" cy="1258285"/>
          </a:xfrm>
          <a:prstGeom prst="rect">
            <a:avLst/>
          </a:prstGeom>
        </p:spPr>
      </p:pic>
      <p:sp>
        <p:nvSpPr>
          <p:cNvPr id="4" name="TextBox 5">
            <a:extLst>
              <a:ext uri="{FF2B5EF4-FFF2-40B4-BE49-F238E27FC236}">
                <a16:creationId xmlns:a16="http://schemas.microsoft.com/office/drawing/2014/main" id="{E91FD629-22F1-D4A6-7D25-D2969EE716BF}"/>
              </a:ext>
            </a:extLst>
          </p:cNvPr>
          <p:cNvSpPr txBox="1"/>
          <p:nvPr/>
        </p:nvSpPr>
        <p:spPr>
          <a:xfrm>
            <a:off x="86881" y="3832642"/>
            <a:ext cx="7289228" cy="294311"/>
          </a:xfrm>
          <a:prstGeom prst="rect">
            <a:avLst/>
          </a:prstGeom>
        </p:spPr>
        <p:txBody>
          <a:bodyPr lIns="0" tIns="0" rIns="0" bIns="0" rtlCol="0" anchor="t">
            <a:spAutoFit/>
          </a:bodyPr>
          <a:lstStyle/>
          <a:p>
            <a:pPr marL="364339" lvl="1" indent="-182169" defTabSz="857250">
              <a:lnSpc>
                <a:spcPts val="2363"/>
              </a:lnSpc>
              <a:buFont typeface="Arial"/>
              <a:buChar char="•"/>
              <a:defRPr/>
            </a:pPr>
            <a:r>
              <a:rPr lang="en-US" sz="1875" b="1" i="1">
                <a:solidFill>
                  <a:srgbClr val="375830"/>
                </a:solidFill>
                <a:latin typeface="Calibri"/>
              </a:rPr>
              <a:t>A Universal Parenting Program for Parents of Children Ages 5-10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144000" cy="68580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a:stretch>
          </a:blipFill>
        </p:spPr>
        <p:txBody>
          <a:bodyPr/>
          <a:lstStyle/>
          <a:p>
            <a:pPr defTabSz="857250"/>
            <a:endParaRPr lang="en-US" sz="1688">
              <a:solidFill>
                <a:prstClr val="black"/>
              </a:solidFill>
              <a:latin typeface="Calibri"/>
            </a:endParaRPr>
          </a:p>
        </p:txBody>
      </p:sp>
      <p:sp>
        <p:nvSpPr>
          <p:cNvPr id="3" name="TextBox 3"/>
          <p:cNvSpPr txBox="1"/>
          <p:nvPr/>
        </p:nvSpPr>
        <p:spPr>
          <a:xfrm>
            <a:off x="2377214" y="4544939"/>
            <a:ext cx="4009741" cy="771558"/>
          </a:xfrm>
          <a:prstGeom prst="rect">
            <a:avLst/>
          </a:prstGeom>
        </p:spPr>
        <p:txBody>
          <a:bodyPr lIns="0" tIns="0" rIns="0" bIns="0" rtlCol="0" anchor="t">
            <a:spAutoFit/>
          </a:bodyPr>
          <a:lstStyle/>
          <a:p>
            <a:pPr algn="ctr" defTabSz="857250">
              <a:lnSpc>
                <a:spcPts val="3136"/>
              </a:lnSpc>
              <a:spcBef>
                <a:spcPct val="0"/>
              </a:spcBef>
            </a:pPr>
            <a:r>
              <a:rPr lang="en-US" sz="2240" b="1">
                <a:solidFill>
                  <a:srgbClr val="000000"/>
                </a:solidFill>
                <a:latin typeface="Calibri"/>
                <a:ea typeface="Calibri"/>
                <a:cs typeface="Calibri"/>
              </a:rPr>
              <a:t>Please sign in and find a seat. </a:t>
            </a:r>
          </a:p>
          <a:p>
            <a:pPr algn="ctr" defTabSz="857250">
              <a:lnSpc>
                <a:spcPts val="3136"/>
              </a:lnSpc>
              <a:spcBef>
                <a:spcPct val="0"/>
              </a:spcBef>
            </a:pPr>
            <a:r>
              <a:rPr lang="en-US" sz="2240" b="1">
                <a:solidFill>
                  <a:srgbClr val="000000"/>
                </a:solidFill>
                <a:latin typeface="Calibri"/>
                <a:ea typeface="Calibri"/>
                <a:cs typeface="Calibri"/>
              </a:rPr>
              <a:t>We will begin soon.</a:t>
            </a:r>
          </a:p>
        </p:txBody>
      </p:sp>
      <p:sp>
        <p:nvSpPr>
          <p:cNvPr id="4" name="TextBox 4"/>
          <p:cNvSpPr txBox="1"/>
          <p:nvPr/>
        </p:nvSpPr>
        <p:spPr>
          <a:xfrm>
            <a:off x="3291888" y="5808490"/>
            <a:ext cx="5166312" cy="771558"/>
          </a:xfrm>
          <a:prstGeom prst="rect">
            <a:avLst/>
          </a:prstGeom>
        </p:spPr>
        <p:txBody>
          <a:bodyPr lIns="0" tIns="0" rIns="0" bIns="0" rtlCol="0" anchor="t">
            <a:spAutoFit/>
          </a:bodyPr>
          <a:lstStyle/>
          <a:p>
            <a:pPr algn="ctr" defTabSz="857250">
              <a:lnSpc>
                <a:spcPts val="3136"/>
              </a:lnSpc>
              <a:spcBef>
                <a:spcPct val="0"/>
              </a:spcBef>
            </a:pPr>
            <a:r>
              <a:rPr lang="en-US" sz="2240" b="1">
                <a:solidFill>
                  <a:srgbClr val="000000"/>
                </a:solidFill>
                <a:latin typeface="Calibri"/>
                <a:ea typeface="Calibri"/>
                <a:cs typeface="Calibri"/>
              </a:rPr>
              <a:t>If possible, please turn on your camera. </a:t>
            </a:r>
          </a:p>
          <a:p>
            <a:pPr algn="ctr" defTabSz="857250">
              <a:lnSpc>
                <a:spcPts val="3136"/>
              </a:lnSpc>
              <a:spcBef>
                <a:spcPct val="0"/>
              </a:spcBef>
            </a:pPr>
            <a:r>
              <a:rPr lang="en-US" sz="2240" b="1">
                <a:solidFill>
                  <a:srgbClr val="000000"/>
                </a:solidFill>
                <a:latin typeface="Calibri"/>
                <a:ea typeface="Calibri"/>
                <a:cs typeface="Calibri"/>
              </a:rPr>
              <a:t>We will begin soon.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61158" cy="6906019"/>
          </a:xfrm>
          <a:custGeom>
            <a:avLst/>
            <a:gdLst/>
            <a:ahLst/>
            <a:cxnLst/>
            <a:rect l="l" t="t" r="r" b="b"/>
            <a:pathLst>
              <a:path w="10411902" h="7366420">
                <a:moveTo>
                  <a:pt x="0" y="0"/>
                </a:moveTo>
                <a:lnTo>
                  <a:pt x="10411902" y="0"/>
                </a:lnTo>
                <a:lnTo>
                  <a:pt x="10411902" y="7366420"/>
                </a:lnTo>
                <a:lnTo>
                  <a:pt x="0" y="7366420"/>
                </a:lnTo>
                <a:lnTo>
                  <a:pt x="0" y="0"/>
                </a:lnTo>
                <a:close/>
              </a:path>
            </a:pathLst>
          </a:custGeom>
          <a:blipFill>
            <a:blip r:embed="rId3"/>
            <a:stretch>
              <a:fillRect/>
            </a:stretch>
          </a:blipFill>
        </p:spPr>
        <p:txBody>
          <a:bodyPr/>
          <a:lstStyle/>
          <a:p>
            <a:pPr defTabSz="857250"/>
            <a:endParaRPr lang="en-US" sz="1688">
              <a:solidFill>
                <a:prstClr val="black"/>
              </a:solidFill>
              <a:latin typeface="Calibri"/>
            </a:endParaRPr>
          </a:p>
        </p:txBody>
      </p:sp>
      <p:sp>
        <p:nvSpPr>
          <p:cNvPr id="3" name="TextBox 3"/>
          <p:cNvSpPr txBox="1"/>
          <p:nvPr/>
        </p:nvSpPr>
        <p:spPr>
          <a:xfrm rot="749152">
            <a:off x="141933" y="2916555"/>
            <a:ext cx="3981859" cy="1970348"/>
          </a:xfrm>
          <a:prstGeom prst="rect">
            <a:avLst/>
          </a:prstGeom>
        </p:spPr>
        <p:txBody>
          <a:bodyPr lIns="0" tIns="0" rIns="0" bIns="0" rtlCol="0" anchor="t">
            <a:spAutoFit/>
          </a:bodyPr>
          <a:lstStyle/>
          <a:p>
            <a:pPr marL="604520" lvl="1" indent="-302260" defTabSz="857250">
              <a:lnSpc>
                <a:spcPts val="3923"/>
              </a:lnSpc>
              <a:buFont typeface="Arial"/>
              <a:buChar char="•"/>
            </a:pPr>
            <a:r>
              <a:rPr lang="en-US" sz="2800" b="1">
                <a:solidFill>
                  <a:srgbClr val="FFFFFF"/>
                </a:solidFill>
                <a:latin typeface="Calibri"/>
                <a:ea typeface="Calibri"/>
                <a:cs typeface="Calibri"/>
              </a:rPr>
              <a:t>Conversation Starters</a:t>
            </a:r>
          </a:p>
          <a:p>
            <a:pPr marL="604520" lvl="1" indent="-302260" defTabSz="857250">
              <a:lnSpc>
                <a:spcPts val="3923"/>
              </a:lnSpc>
              <a:buFont typeface="Arial"/>
              <a:buChar char="•"/>
            </a:pPr>
            <a:r>
              <a:rPr lang="en-US" sz="2800" b="1">
                <a:solidFill>
                  <a:srgbClr val="FFFFFF"/>
                </a:solidFill>
                <a:latin typeface="Calibri"/>
                <a:ea typeface="Calibri"/>
                <a:cs typeface="Calibri"/>
              </a:rPr>
              <a:t>Review Ground Rules</a:t>
            </a:r>
          </a:p>
          <a:p>
            <a:pPr marL="604520" lvl="1" indent="-302260" defTabSz="857250">
              <a:lnSpc>
                <a:spcPts val="3923"/>
              </a:lnSpc>
              <a:buFont typeface="Arial"/>
              <a:buChar char="•"/>
            </a:pPr>
            <a:r>
              <a:rPr lang="en-US" sz="2800" b="1">
                <a:solidFill>
                  <a:srgbClr val="FFFFFF"/>
                </a:solidFill>
                <a:latin typeface="Calibri"/>
                <a:ea typeface="Calibri"/>
                <a:cs typeface="Calibri"/>
              </a:rPr>
              <a:t>Group Discussion</a:t>
            </a:r>
          </a:p>
          <a:p>
            <a:pPr marL="604520" lvl="1" indent="-302260" defTabSz="857250">
              <a:lnSpc>
                <a:spcPts val="3923"/>
              </a:lnSpc>
              <a:buFont typeface="Arial"/>
              <a:buChar char="•"/>
            </a:pPr>
            <a:r>
              <a:rPr lang="en-US" sz="2800" b="1">
                <a:solidFill>
                  <a:srgbClr val="FFFFFF"/>
                </a:solidFill>
                <a:latin typeface="Calibri"/>
                <a:ea typeface="Calibri"/>
                <a:cs typeface="Calibri"/>
              </a:rPr>
              <a:t>Homework</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144000" cy="68580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34028" t="-2799" r="-51009"/>
            </a:stretch>
          </a:blipFill>
        </p:spPr>
        <p:txBody>
          <a:bodyPr/>
          <a:lstStyle/>
          <a:p>
            <a:pPr defTabSz="857250">
              <a:defRPr/>
            </a:pPr>
            <a:endParaRPr lang="en-US" sz="1688">
              <a:solidFill>
                <a:prstClr val="black"/>
              </a:solidFill>
              <a:latin typeface="Calibri"/>
            </a:endParaRPr>
          </a:p>
        </p:txBody>
      </p:sp>
      <p:sp>
        <p:nvSpPr>
          <p:cNvPr id="3" name="Freeform 3"/>
          <p:cNvSpPr/>
          <p:nvPr/>
        </p:nvSpPr>
        <p:spPr>
          <a:xfrm>
            <a:off x="4911409" y="1117938"/>
            <a:ext cx="3657600" cy="33528"/>
          </a:xfrm>
          <a:custGeom>
            <a:avLst/>
            <a:gdLst/>
            <a:ahLst/>
            <a:cxnLst/>
            <a:rect l="l" t="t" r="r" b="b"/>
            <a:pathLst>
              <a:path w="3901440" h="35763">
                <a:moveTo>
                  <a:pt x="0" y="0"/>
                </a:moveTo>
                <a:lnTo>
                  <a:pt x="3901440" y="0"/>
                </a:lnTo>
                <a:lnTo>
                  <a:pt x="3901440" y="35763"/>
                </a:lnTo>
                <a:lnTo>
                  <a:pt x="0" y="357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857250">
              <a:defRPr/>
            </a:pPr>
            <a:endParaRPr lang="en-US" sz="1688">
              <a:solidFill>
                <a:prstClr val="black"/>
              </a:solidFill>
              <a:latin typeface="Calibri"/>
            </a:endParaRPr>
          </a:p>
        </p:txBody>
      </p:sp>
      <p:sp>
        <p:nvSpPr>
          <p:cNvPr id="4" name="TextBox 4"/>
          <p:cNvSpPr txBox="1"/>
          <p:nvPr/>
        </p:nvSpPr>
        <p:spPr>
          <a:xfrm>
            <a:off x="4268785" y="1044430"/>
            <a:ext cx="4675236" cy="4627357"/>
          </a:xfrm>
          <a:prstGeom prst="rect">
            <a:avLst/>
          </a:prstGeom>
        </p:spPr>
        <p:txBody>
          <a:bodyPr wrap="square" lIns="0" tIns="0" rIns="0" bIns="0" rtlCol="0" anchor="t">
            <a:spAutoFit/>
          </a:bodyPr>
          <a:lstStyle/>
          <a:p>
            <a:pPr defTabSz="857250">
              <a:lnSpc>
                <a:spcPts val="2963"/>
              </a:lnSpc>
              <a:defRPr/>
            </a:pPr>
            <a:endParaRPr sz="1688">
              <a:solidFill>
                <a:prstClr val="black"/>
              </a:solidFill>
              <a:latin typeface="Calibri"/>
            </a:endParaRPr>
          </a:p>
          <a:p>
            <a:pPr marL="321469" lvl="1" indent="-160734" defTabSz="857250">
              <a:lnSpc>
                <a:spcPts val="2012"/>
              </a:lnSpc>
              <a:buFont typeface="Arial"/>
              <a:buChar char="•"/>
              <a:defRPr/>
            </a:pPr>
            <a:endParaRPr lang="en-US" sz="1453">
              <a:solidFill>
                <a:srgbClr val="000000"/>
              </a:solidFill>
              <a:latin typeface="Calibri (MS) Bold"/>
              <a:cs typeface="Calibri (MS) Bold"/>
            </a:endParaRPr>
          </a:p>
          <a:p>
            <a:pPr defTabSz="857250">
              <a:lnSpc>
                <a:spcPts val="2012"/>
              </a:lnSpc>
              <a:defRPr/>
            </a:pPr>
            <a:endParaRPr lang="en-US" sz="1490">
              <a:solidFill>
                <a:srgbClr val="000000"/>
              </a:solidFill>
              <a:latin typeface="Calibri (MS) Bold"/>
            </a:endParaRPr>
          </a:p>
          <a:p>
            <a:pPr marL="321469" lvl="1" indent="-160734" defTabSz="857250">
              <a:buFont typeface="Arial"/>
              <a:buChar char="•"/>
              <a:defRPr/>
            </a:pPr>
            <a:r>
              <a:rPr lang="en-US" sz="2625" b="1">
                <a:solidFill>
                  <a:srgbClr val="000000"/>
                </a:solidFill>
                <a:latin typeface="Calibri"/>
                <a:ea typeface="Calibri"/>
                <a:cs typeface="Calibri"/>
              </a:rPr>
              <a:t>What fictional family would you like to be a member of?</a:t>
            </a:r>
          </a:p>
          <a:p>
            <a:pPr defTabSz="857250">
              <a:defRPr/>
            </a:pPr>
            <a:endParaRPr lang="en-US" sz="2625" b="1">
              <a:solidFill>
                <a:srgbClr val="000000"/>
              </a:solidFill>
              <a:latin typeface="Calibri"/>
              <a:ea typeface="Calibri"/>
              <a:cs typeface="Calibri (MS) Bold"/>
            </a:endParaRPr>
          </a:p>
          <a:p>
            <a:pPr marL="321469" lvl="1" indent="-160734" defTabSz="857250">
              <a:buFont typeface="Arial"/>
              <a:buChar char="•"/>
              <a:defRPr/>
            </a:pPr>
            <a:r>
              <a:rPr lang="en-US" sz="2625" b="1">
                <a:solidFill>
                  <a:srgbClr val="000000"/>
                </a:solidFill>
                <a:latin typeface="Calibri"/>
                <a:ea typeface="Calibri"/>
                <a:cs typeface="Calibri"/>
              </a:rPr>
              <a:t>What’s your favorite tradition or holiday?</a:t>
            </a:r>
          </a:p>
          <a:p>
            <a:pPr defTabSz="857250">
              <a:defRPr/>
            </a:pPr>
            <a:endParaRPr lang="en-US" sz="2625" b="1">
              <a:solidFill>
                <a:srgbClr val="000000"/>
              </a:solidFill>
              <a:latin typeface="Calibri"/>
              <a:ea typeface="Calibri"/>
              <a:cs typeface="Calibri (MS) Bold"/>
            </a:endParaRPr>
          </a:p>
          <a:p>
            <a:pPr marL="321469" lvl="1" indent="-160734" defTabSz="857250">
              <a:buFont typeface="Arial"/>
              <a:buChar char="•"/>
              <a:defRPr/>
            </a:pPr>
            <a:r>
              <a:rPr lang="en-US" sz="2625" b="1">
                <a:solidFill>
                  <a:srgbClr val="000000"/>
                </a:solidFill>
                <a:latin typeface="Calibri"/>
                <a:ea typeface="Calibri"/>
                <a:cs typeface="Calibri"/>
              </a:rPr>
              <a:t>What was your favorite game to play as a child?</a:t>
            </a:r>
          </a:p>
          <a:p>
            <a:pPr defTabSz="857250">
              <a:lnSpc>
                <a:spcPts val="2012"/>
              </a:lnSpc>
              <a:defRPr/>
            </a:pPr>
            <a:endParaRPr lang="en-US" sz="1490">
              <a:solidFill>
                <a:srgbClr val="000000"/>
              </a:solidFill>
              <a:latin typeface="Calibri (MS) Bold"/>
            </a:endParaRPr>
          </a:p>
          <a:p>
            <a:pPr marL="160734" lvl="1" defTabSz="857250">
              <a:lnSpc>
                <a:spcPts val="2012"/>
              </a:lnSpc>
              <a:defRPr/>
            </a:pPr>
            <a:endParaRPr lang="en-US" sz="1453">
              <a:solidFill>
                <a:srgbClr val="000000"/>
              </a:solidFill>
              <a:latin typeface="Calibri (MS) Bold"/>
              <a:cs typeface="Calibri (MS) Bold"/>
            </a:endParaRPr>
          </a:p>
        </p:txBody>
      </p:sp>
      <p:sp>
        <p:nvSpPr>
          <p:cNvPr id="5" name="TextBox 5"/>
          <p:cNvSpPr txBox="1"/>
          <p:nvPr/>
        </p:nvSpPr>
        <p:spPr>
          <a:xfrm>
            <a:off x="3907459" y="-8478"/>
            <a:ext cx="5398432" cy="1069395"/>
          </a:xfrm>
          <a:prstGeom prst="rect">
            <a:avLst/>
          </a:prstGeom>
        </p:spPr>
        <p:txBody>
          <a:bodyPr lIns="0" tIns="0" rIns="0" bIns="0" rtlCol="0" anchor="t">
            <a:spAutoFit/>
          </a:bodyPr>
          <a:lstStyle/>
          <a:p>
            <a:pPr algn="ctr" defTabSz="857250">
              <a:lnSpc>
                <a:spcPts val="4317"/>
              </a:lnSpc>
              <a:spcBef>
                <a:spcPct val="0"/>
              </a:spcBef>
              <a:defRPr/>
            </a:pPr>
            <a:r>
              <a:rPr lang="en-US" sz="3050" b="1" i="1">
                <a:solidFill>
                  <a:srgbClr val="000000"/>
                </a:solidFill>
                <a:latin typeface="Calibri"/>
                <a:ea typeface="Calibri"/>
                <a:cs typeface="Calibri"/>
              </a:rPr>
              <a:t>Please answer one of the following questions: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A6977E"/>
        </a:solidFill>
        <a:effectLst/>
      </p:bgPr>
    </p:bg>
    <p:spTree>
      <p:nvGrpSpPr>
        <p:cNvPr id="1" name=""/>
        <p:cNvGrpSpPr/>
        <p:nvPr/>
      </p:nvGrpSpPr>
      <p:grpSpPr>
        <a:xfrm>
          <a:off x="0" y="0"/>
          <a:ext cx="0" cy="0"/>
          <a:chOff x="0" y="0"/>
          <a:chExt cx="0" cy="0"/>
        </a:xfrm>
      </p:grpSpPr>
      <p:sp>
        <p:nvSpPr>
          <p:cNvPr id="2" name="Freeform 2"/>
          <p:cNvSpPr/>
          <p:nvPr/>
        </p:nvSpPr>
        <p:spPr>
          <a:xfrm>
            <a:off x="-70994" y="0"/>
            <a:ext cx="4109648" cy="6952413"/>
          </a:xfrm>
          <a:custGeom>
            <a:avLst/>
            <a:gdLst/>
            <a:ahLst/>
            <a:cxnLst/>
            <a:rect l="l" t="t" r="r" b="b"/>
            <a:pathLst>
              <a:path w="4383625" h="7415907">
                <a:moveTo>
                  <a:pt x="0" y="0"/>
                </a:moveTo>
                <a:lnTo>
                  <a:pt x="4383626" y="0"/>
                </a:lnTo>
                <a:lnTo>
                  <a:pt x="4383626" y="7415907"/>
                </a:lnTo>
                <a:lnTo>
                  <a:pt x="0" y="7415907"/>
                </a:lnTo>
                <a:lnTo>
                  <a:pt x="0" y="0"/>
                </a:lnTo>
                <a:close/>
              </a:path>
            </a:pathLst>
          </a:custGeom>
          <a:blipFill>
            <a:blip r:embed="rId3"/>
            <a:stretch>
              <a:fillRect/>
            </a:stretch>
          </a:blipFill>
        </p:spPr>
        <p:txBody>
          <a:bodyPr/>
          <a:lstStyle/>
          <a:p>
            <a:pPr defTabSz="857250">
              <a:defRPr/>
            </a:pPr>
            <a:endParaRPr lang="en-US" sz="1688">
              <a:solidFill>
                <a:prstClr val="black"/>
              </a:solidFill>
              <a:latin typeface="Calibri"/>
            </a:endParaRPr>
          </a:p>
        </p:txBody>
      </p:sp>
      <p:sp>
        <p:nvSpPr>
          <p:cNvPr id="3" name="Freeform 3"/>
          <p:cNvSpPr/>
          <p:nvPr/>
        </p:nvSpPr>
        <p:spPr>
          <a:xfrm>
            <a:off x="4391469" y="-535509"/>
            <a:ext cx="6367148" cy="1896712"/>
          </a:xfrm>
          <a:custGeom>
            <a:avLst/>
            <a:gdLst/>
            <a:ahLst/>
            <a:cxnLst/>
            <a:rect l="l" t="t" r="r" b="b"/>
            <a:pathLst>
              <a:path w="6791625" h="2023159">
                <a:moveTo>
                  <a:pt x="0" y="0"/>
                </a:moveTo>
                <a:lnTo>
                  <a:pt x="6791625" y="0"/>
                </a:lnTo>
                <a:lnTo>
                  <a:pt x="6791625" y="2023160"/>
                </a:lnTo>
                <a:lnTo>
                  <a:pt x="0" y="2023160"/>
                </a:lnTo>
                <a:lnTo>
                  <a:pt x="0" y="0"/>
                </a:lnTo>
                <a:close/>
              </a:path>
            </a:pathLst>
          </a:custGeom>
          <a:blipFill>
            <a:blip r:embed="rId4"/>
            <a:stretch>
              <a:fillRect/>
            </a:stretch>
          </a:blipFill>
        </p:spPr>
        <p:txBody>
          <a:bodyPr/>
          <a:lstStyle/>
          <a:p>
            <a:pPr defTabSz="857250">
              <a:defRPr/>
            </a:pPr>
            <a:endParaRPr lang="en-US" sz="1688">
              <a:solidFill>
                <a:prstClr val="black"/>
              </a:solidFill>
              <a:latin typeface="Calibri"/>
            </a:endParaRPr>
          </a:p>
        </p:txBody>
      </p:sp>
      <p:sp>
        <p:nvSpPr>
          <p:cNvPr id="4" name="Freeform 4"/>
          <p:cNvSpPr/>
          <p:nvPr/>
        </p:nvSpPr>
        <p:spPr>
          <a:xfrm>
            <a:off x="4663463" y="996081"/>
            <a:ext cx="3657600" cy="33528"/>
          </a:xfrm>
          <a:custGeom>
            <a:avLst/>
            <a:gdLst/>
            <a:ahLst/>
            <a:cxnLst/>
            <a:rect l="l" t="t" r="r" b="b"/>
            <a:pathLst>
              <a:path w="3901440" h="35763">
                <a:moveTo>
                  <a:pt x="0" y="0"/>
                </a:moveTo>
                <a:lnTo>
                  <a:pt x="3901440" y="0"/>
                </a:lnTo>
                <a:lnTo>
                  <a:pt x="3901440" y="35763"/>
                </a:lnTo>
                <a:lnTo>
                  <a:pt x="0" y="3576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857250">
              <a:defRPr/>
            </a:pPr>
            <a:endParaRPr lang="en-US" sz="1688">
              <a:solidFill>
                <a:prstClr val="black"/>
              </a:solidFill>
              <a:latin typeface="Calibri"/>
            </a:endParaRPr>
          </a:p>
        </p:txBody>
      </p:sp>
      <p:sp>
        <p:nvSpPr>
          <p:cNvPr id="5" name="TextBox 5"/>
          <p:cNvSpPr txBox="1"/>
          <p:nvPr/>
        </p:nvSpPr>
        <p:spPr>
          <a:xfrm>
            <a:off x="4251973" y="1331550"/>
            <a:ext cx="4892028" cy="5309146"/>
          </a:xfrm>
          <a:prstGeom prst="rect">
            <a:avLst/>
          </a:prstGeom>
        </p:spPr>
        <p:txBody>
          <a:bodyPr lIns="0" tIns="0" rIns="0" bIns="0" rtlCol="0" anchor="t">
            <a:spAutoFit/>
          </a:bodyPr>
          <a:lstStyle/>
          <a:p>
            <a:pPr defTabSz="857250">
              <a:lnSpc>
                <a:spcPts val="2230"/>
              </a:lnSpc>
              <a:defRPr/>
            </a:pPr>
            <a:r>
              <a:rPr lang="en-US" sz="1550" b="1" u="sng">
                <a:solidFill>
                  <a:srgbClr val="FFFFFF"/>
                </a:solidFill>
                <a:latin typeface="Calibri"/>
                <a:ea typeface="Calibri"/>
                <a:cs typeface="Calibri"/>
              </a:rPr>
              <a:t>Basic Ground Rules:</a:t>
            </a:r>
          </a:p>
          <a:p>
            <a:pPr marL="343535" lvl="1" indent="-171450" defTabSz="857250">
              <a:lnSpc>
                <a:spcPts val="2230"/>
              </a:lnSpc>
              <a:buFont typeface="Arial"/>
              <a:buChar char="•"/>
              <a:defRPr/>
            </a:pPr>
            <a:r>
              <a:rPr lang="en-US" sz="1550" b="1">
                <a:solidFill>
                  <a:srgbClr val="FFFFFF"/>
                </a:solidFill>
                <a:latin typeface="Calibri"/>
                <a:ea typeface="Calibri"/>
                <a:cs typeface="Calibri"/>
              </a:rPr>
              <a:t>Always start and end sessions on time.</a:t>
            </a:r>
          </a:p>
          <a:p>
            <a:pPr marL="343535" lvl="1" indent="-171450" defTabSz="857250">
              <a:lnSpc>
                <a:spcPts val="2230"/>
              </a:lnSpc>
              <a:buFont typeface="Arial"/>
              <a:buChar char="•"/>
              <a:defRPr/>
            </a:pPr>
            <a:r>
              <a:rPr lang="en-US" sz="1550" b="1">
                <a:solidFill>
                  <a:srgbClr val="FFFFFF"/>
                </a:solidFill>
                <a:latin typeface="Calibri"/>
                <a:ea typeface="Calibri"/>
                <a:cs typeface="Calibri"/>
              </a:rPr>
              <a:t>Cell phones should be on vibrate; members can quietly excuse themselves if a call must be taken.</a:t>
            </a:r>
          </a:p>
          <a:p>
            <a:pPr marL="343535" lvl="1" indent="-171450" defTabSz="857250">
              <a:lnSpc>
                <a:spcPts val="2230"/>
              </a:lnSpc>
              <a:buFont typeface="Arial"/>
              <a:buChar char="•"/>
              <a:defRPr/>
            </a:pPr>
            <a:r>
              <a:rPr lang="en-US" sz="1550" b="1">
                <a:solidFill>
                  <a:srgbClr val="FFFFFF"/>
                </a:solidFill>
                <a:latin typeface="Calibri"/>
                <a:ea typeface="Calibri"/>
                <a:cs typeface="Calibri"/>
              </a:rPr>
              <a:t>In virtual sessions, participants should mute themselves when taking calls outside the session.</a:t>
            </a:r>
          </a:p>
          <a:p>
            <a:pPr defTabSz="857250">
              <a:lnSpc>
                <a:spcPts val="2230"/>
              </a:lnSpc>
              <a:defRPr/>
            </a:pPr>
            <a:endParaRPr lang="en-US" sz="1550" b="1">
              <a:solidFill>
                <a:srgbClr val="FFFFFF"/>
              </a:solidFill>
              <a:latin typeface="Calibri"/>
              <a:ea typeface="Calibri"/>
              <a:cs typeface="Calibri"/>
            </a:endParaRPr>
          </a:p>
          <a:p>
            <a:pPr defTabSz="857250">
              <a:lnSpc>
                <a:spcPts val="2230"/>
              </a:lnSpc>
              <a:defRPr/>
            </a:pPr>
            <a:r>
              <a:rPr lang="en-US" sz="1550" b="1" u="sng">
                <a:solidFill>
                  <a:srgbClr val="FFFFFF"/>
                </a:solidFill>
                <a:latin typeface="Calibri"/>
                <a:ea typeface="Calibri"/>
                <a:cs typeface="Calibri"/>
              </a:rPr>
              <a:t>Group-Specific Rules:</a:t>
            </a:r>
          </a:p>
          <a:p>
            <a:pPr marL="343535" lvl="1" indent="-171450" defTabSz="857250">
              <a:lnSpc>
                <a:spcPts val="2230"/>
              </a:lnSpc>
              <a:buFont typeface="Arial"/>
              <a:buChar char="•"/>
              <a:defRPr/>
            </a:pPr>
            <a:r>
              <a:rPr lang="en-US" sz="1550" b="1">
                <a:solidFill>
                  <a:srgbClr val="FFFFFF"/>
                </a:solidFill>
                <a:latin typeface="Calibri"/>
                <a:ea typeface="Calibri"/>
                <a:cs typeface="Calibri"/>
              </a:rPr>
              <a:t>Avoid judgment regarding other participants' parenting practices or knowledge gaps.</a:t>
            </a:r>
          </a:p>
          <a:p>
            <a:pPr marL="343535" lvl="1" indent="-171450" defTabSz="857250">
              <a:lnSpc>
                <a:spcPts val="2230"/>
              </a:lnSpc>
              <a:buFont typeface="Arial"/>
              <a:buChar char="•"/>
              <a:defRPr/>
            </a:pPr>
            <a:r>
              <a:rPr lang="en-US" sz="1550" b="1">
                <a:solidFill>
                  <a:srgbClr val="FFFFFF"/>
                </a:solidFill>
                <a:latin typeface="Calibri"/>
                <a:ea typeface="Calibri"/>
                <a:cs typeface="Calibri"/>
              </a:rPr>
              <a:t>One person speaks at a time to maintain order and clarity.</a:t>
            </a:r>
          </a:p>
          <a:p>
            <a:pPr marL="343535" lvl="1" indent="-171450" defTabSz="857250">
              <a:lnSpc>
                <a:spcPts val="2230"/>
              </a:lnSpc>
              <a:buFont typeface="Arial"/>
              <a:buChar char="•"/>
              <a:defRPr/>
            </a:pPr>
            <a:r>
              <a:rPr lang="en-US" sz="1550" b="1">
                <a:solidFill>
                  <a:srgbClr val="FFFFFF"/>
                </a:solidFill>
                <a:latin typeface="Calibri"/>
                <a:ea typeface="Calibri"/>
                <a:cs typeface="Calibri"/>
              </a:rPr>
              <a:t>Assume positive intent in all interactions to foster a positive atmosphere.</a:t>
            </a:r>
          </a:p>
          <a:p>
            <a:pPr defTabSz="857250">
              <a:lnSpc>
                <a:spcPts val="2230"/>
              </a:lnSpc>
              <a:defRPr/>
            </a:pPr>
            <a:endParaRPr lang="en-US" sz="1550" b="1">
              <a:solidFill>
                <a:srgbClr val="FFFFFF"/>
              </a:solidFill>
              <a:latin typeface="Calibri"/>
              <a:ea typeface="Calibri"/>
              <a:cs typeface="Calibri"/>
            </a:endParaRPr>
          </a:p>
          <a:p>
            <a:pPr defTabSz="857250">
              <a:lnSpc>
                <a:spcPts val="2230"/>
              </a:lnSpc>
              <a:defRPr/>
            </a:pPr>
            <a:r>
              <a:rPr lang="en-US" sz="1550" b="1" u="sng">
                <a:solidFill>
                  <a:srgbClr val="FFFFFF"/>
                </a:solidFill>
                <a:latin typeface="Calibri"/>
                <a:ea typeface="Calibri"/>
                <a:cs typeface="Calibri"/>
              </a:rPr>
              <a:t>Confidentiality-</a:t>
            </a:r>
            <a:r>
              <a:rPr lang="en-US" sz="1550" b="1">
                <a:solidFill>
                  <a:srgbClr val="FFFFFF"/>
                </a:solidFill>
                <a:latin typeface="Calibri"/>
                <a:ea typeface="Calibri"/>
                <a:cs typeface="Calibri"/>
              </a:rPr>
              <a:t> Please be respectful and discrete with the personal stories being shared. This is a safe space to grow and learn.</a:t>
            </a:r>
          </a:p>
          <a:p>
            <a:pPr defTabSz="857250">
              <a:lnSpc>
                <a:spcPts val="1838"/>
              </a:lnSpc>
              <a:spcBef>
                <a:spcPct val="0"/>
              </a:spcBef>
              <a:defRPr/>
            </a:pPr>
            <a:endParaRPr lang="en-US" sz="1593">
              <a:solidFill>
                <a:srgbClr val="FFFFFF"/>
              </a:solidFill>
              <a:latin typeface="Calibri (MS)"/>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144000" cy="68580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6179" r="-6179"/>
            </a:stretch>
          </a:blipFill>
        </p:spPr>
        <p:txBody>
          <a:bodyPr/>
          <a:lstStyle/>
          <a:p>
            <a:pPr defTabSz="857250">
              <a:defRPr/>
            </a:pPr>
            <a:endParaRPr lang="en-US" sz="1688">
              <a:solidFill>
                <a:prstClr val="black"/>
              </a:solidFill>
              <a:latin typeface="Calibri"/>
            </a:endParaRPr>
          </a:p>
        </p:txBody>
      </p:sp>
      <p:sp>
        <p:nvSpPr>
          <p:cNvPr id="3" name="Freeform 3"/>
          <p:cNvSpPr/>
          <p:nvPr/>
        </p:nvSpPr>
        <p:spPr>
          <a:xfrm>
            <a:off x="2743200" y="1512966"/>
            <a:ext cx="3657600" cy="1426464"/>
          </a:xfrm>
          <a:custGeom>
            <a:avLst/>
            <a:gdLst/>
            <a:ahLst/>
            <a:cxnLst/>
            <a:rect l="l" t="t" r="r" b="b"/>
            <a:pathLst>
              <a:path w="3901440" h="1521562">
                <a:moveTo>
                  <a:pt x="0" y="0"/>
                </a:moveTo>
                <a:lnTo>
                  <a:pt x="3901440" y="0"/>
                </a:lnTo>
                <a:lnTo>
                  <a:pt x="3901440" y="1521562"/>
                </a:lnTo>
                <a:lnTo>
                  <a:pt x="0" y="15215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857250">
              <a:defRPr/>
            </a:pPr>
            <a:endParaRPr lang="en-US" sz="1688">
              <a:solidFill>
                <a:prstClr val="black"/>
              </a:solidFill>
              <a:latin typeface="Calibri"/>
            </a:endParaRPr>
          </a:p>
        </p:txBody>
      </p:sp>
      <p:sp>
        <p:nvSpPr>
          <p:cNvPr id="4" name="TextBox 4"/>
          <p:cNvSpPr txBox="1"/>
          <p:nvPr/>
        </p:nvSpPr>
        <p:spPr>
          <a:xfrm>
            <a:off x="2455169" y="3136140"/>
            <a:ext cx="4873228" cy="1582421"/>
          </a:xfrm>
          <a:prstGeom prst="rect">
            <a:avLst/>
          </a:prstGeom>
        </p:spPr>
        <p:txBody>
          <a:bodyPr lIns="0" tIns="0" rIns="0" bIns="0" rtlCol="0" anchor="t">
            <a:spAutoFit/>
          </a:bodyPr>
          <a:lstStyle/>
          <a:p>
            <a:pPr marL="645160" lvl="1" indent="-322580" defTabSz="857250">
              <a:lnSpc>
                <a:spcPts val="4186"/>
              </a:lnSpc>
              <a:buFont typeface="Arial"/>
              <a:buChar char="•"/>
              <a:defRPr/>
            </a:pPr>
            <a:r>
              <a:rPr lang="en-US" sz="2950" b="1">
                <a:solidFill>
                  <a:srgbClr val="000000"/>
                </a:solidFill>
                <a:latin typeface="Calibri"/>
                <a:ea typeface="Calibri"/>
                <a:cs typeface="Calibri"/>
              </a:rPr>
              <a:t>Patience is Essential</a:t>
            </a:r>
          </a:p>
          <a:p>
            <a:pPr marL="645160" lvl="1" indent="-322580" defTabSz="857250">
              <a:lnSpc>
                <a:spcPts val="4186"/>
              </a:lnSpc>
              <a:buFont typeface="Arial"/>
              <a:buChar char="•"/>
              <a:defRPr/>
            </a:pPr>
            <a:r>
              <a:rPr lang="en-US" sz="2950" b="1">
                <a:solidFill>
                  <a:srgbClr val="000000"/>
                </a:solidFill>
                <a:latin typeface="Calibri"/>
                <a:ea typeface="Calibri"/>
                <a:cs typeface="Calibri"/>
              </a:rPr>
              <a:t>Consistency is key</a:t>
            </a:r>
          </a:p>
          <a:p>
            <a:pPr marL="645160" lvl="1" indent="-322580" defTabSz="857250">
              <a:lnSpc>
                <a:spcPts val="4186"/>
              </a:lnSpc>
              <a:buFont typeface="Arial"/>
              <a:buChar char="•"/>
              <a:defRPr/>
            </a:pPr>
            <a:r>
              <a:rPr lang="en-US" sz="2950" b="1">
                <a:solidFill>
                  <a:srgbClr val="000000"/>
                </a:solidFill>
                <a:latin typeface="Calibri"/>
                <a:ea typeface="Calibri"/>
                <a:cs typeface="Calibri"/>
              </a:rPr>
              <a:t>Explore Alternatives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668256" cy="6858000"/>
          </a:xfrm>
          <a:custGeom>
            <a:avLst/>
            <a:gdLst/>
            <a:ahLst/>
            <a:cxnLst/>
            <a:rect l="l" t="t" r="r" b="b"/>
            <a:pathLst>
              <a:path w="10312806" h="7315200">
                <a:moveTo>
                  <a:pt x="0" y="0"/>
                </a:moveTo>
                <a:lnTo>
                  <a:pt x="10312806" y="0"/>
                </a:lnTo>
                <a:lnTo>
                  <a:pt x="10312806" y="7315200"/>
                </a:lnTo>
                <a:lnTo>
                  <a:pt x="0" y="7315200"/>
                </a:lnTo>
                <a:lnTo>
                  <a:pt x="0" y="0"/>
                </a:lnTo>
                <a:close/>
              </a:path>
            </a:pathLst>
          </a:custGeom>
          <a:blipFill>
            <a:blip r:embed="rId3"/>
            <a:stretch>
              <a:fillRect/>
            </a:stretch>
          </a:blipFill>
        </p:spPr>
        <p:txBody>
          <a:bodyPr/>
          <a:lstStyle/>
          <a:p>
            <a:pPr defTabSz="857250"/>
            <a:endParaRPr lang="en-US" sz="1688">
              <a:solidFill>
                <a:prstClr val="black"/>
              </a:solidFill>
              <a:latin typeface="Calibri"/>
            </a:endParaRPr>
          </a:p>
        </p:txBody>
      </p:sp>
      <p:sp>
        <p:nvSpPr>
          <p:cNvPr id="4" name="TextBox 3">
            <a:extLst>
              <a:ext uri="{FF2B5EF4-FFF2-40B4-BE49-F238E27FC236}">
                <a16:creationId xmlns:a16="http://schemas.microsoft.com/office/drawing/2014/main" id="{1CD94D96-EF31-8D02-42D4-832101A4B62F}"/>
              </a:ext>
            </a:extLst>
          </p:cNvPr>
          <p:cNvSpPr txBox="1"/>
          <p:nvPr/>
        </p:nvSpPr>
        <p:spPr>
          <a:xfrm>
            <a:off x="6357938" y="2286000"/>
            <a:ext cx="3936860" cy="3933348"/>
          </a:xfrm>
          <a:prstGeom prst="rect">
            <a:avLst/>
          </a:prstGeom>
          <a:noFill/>
        </p:spPr>
        <p:txBody>
          <a:bodyPr vert="horz" lIns="85725" tIns="42863" rIns="85725" bIns="42863" rtlCol="0" anchor="b">
            <a:noAutofit/>
          </a:bodyPr>
          <a:lstStyle/>
          <a:p>
            <a:pPr defTabSz="857250">
              <a:lnSpc>
                <a:spcPct val="90000"/>
              </a:lnSpc>
              <a:spcBef>
                <a:spcPct val="0"/>
              </a:spcBef>
              <a:spcAft>
                <a:spcPts val="563"/>
              </a:spcAft>
            </a:pPr>
            <a:r>
              <a:rPr lang="en-US" sz="5063" u="sng">
                <a:solidFill>
                  <a:prstClr val="black"/>
                </a:solidFill>
                <a:latin typeface="Calibri" panose="020F0502020204030204" pitchFamily="34" charset="0"/>
                <a:ea typeface="Calibri" panose="020F0502020204030204" pitchFamily="34" charset="0"/>
                <a:cs typeface="Calibri" panose="020F0502020204030204" pitchFamily="34" charset="0"/>
              </a:rPr>
              <a:t>Agenda</a:t>
            </a:r>
            <a:endParaRPr lang="en-US" sz="2625">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428625" indent="-428625" defTabSz="857250">
              <a:lnSpc>
                <a:spcPct val="150000"/>
              </a:lnSpc>
              <a:spcBef>
                <a:spcPct val="0"/>
              </a:spcBef>
              <a:spcAft>
                <a:spcPts val="563"/>
              </a:spcAft>
              <a:buFont typeface="Wingdings" panose="05000000000000000000" pitchFamily="2" charset="2"/>
              <a:buChar char="Ø"/>
            </a:pPr>
            <a:r>
              <a:rPr lang="en-US" sz="2625">
                <a:solidFill>
                  <a:prstClr val="black"/>
                </a:solidFill>
                <a:latin typeface="Calibri" panose="020F0502020204030204" pitchFamily="34" charset="0"/>
                <a:ea typeface="Calibri" panose="020F0502020204030204" pitchFamily="34" charset="0"/>
                <a:cs typeface="Calibri" panose="020F0502020204030204" pitchFamily="34" charset="0"/>
              </a:rPr>
              <a:t>Overview</a:t>
            </a:r>
          </a:p>
          <a:p>
            <a:pPr marL="428625" indent="-428625" defTabSz="857250">
              <a:lnSpc>
                <a:spcPct val="150000"/>
              </a:lnSpc>
              <a:spcBef>
                <a:spcPct val="0"/>
              </a:spcBef>
              <a:spcAft>
                <a:spcPts val="563"/>
              </a:spcAft>
              <a:buFont typeface="Wingdings" panose="05000000000000000000" pitchFamily="2" charset="2"/>
              <a:buChar char="Ø"/>
            </a:pPr>
            <a:r>
              <a:rPr lang="en-US" sz="2625">
                <a:solidFill>
                  <a:prstClr val="black"/>
                </a:solidFill>
                <a:latin typeface="Calibri" panose="020F0502020204030204" pitchFamily="34" charset="0"/>
                <a:ea typeface="Calibri" panose="020F0502020204030204" pitchFamily="34" charset="0"/>
                <a:cs typeface="Calibri" panose="020F0502020204030204" pitchFamily="34" charset="0"/>
              </a:rPr>
              <a:t>Introductions</a:t>
            </a:r>
          </a:p>
          <a:p>
            <a:pPr marL="428625" indent="-428625" defTabSz="857250">
              <a:lnSpc>
                <a:spcPct val="150000"/>
              </a:lnSpc>
              <a:spcBef>
                <a:spcPct val="0"/>
              </a:spcBef>
              <a:spcAft>
                <a:spcPts val="563"/>
              </a:spcAft>
              <a:buFont typeface="Wingdings" panose="05000000000000000000" pitchFamily="2" charset="2"/>
              <a:buChar char="Ø"/>
            </a:pPr>
            <a:r>
              <a:rPr lang="en-US" sz="2625">
                <a:solidFill>
                  <a:prstClr val="black"/>
                </a:solidFill>
                <a:latin typeface="Calibri" panose="020F0502020204030204" pitchFamily="34" charset="0"/>
                <a:ea typeface="Calibri" panose="020F0502020204030204" pitchFamily="34" charset="0"/>
                <a:cs typeface="Calibri" panose="020F0502020204030204" pitchFamily="34" charset="0"/>
              </a:rPr>
              <a:t>Ground Rules</a:t>
            </a:r>
          </a:p>
          <a:p>
            <a:pPr marL="428625" indent="-428625" defTabSz="857250">
              <a:lnSpc>
                <a:spcPct val="150000"/>
              </a:lnSpc>
              <a:spcBef>
                <a:spcPct val="0"/>
              </a:spcBef>
              <a:spcAft>
                <a:spcPts val="563"/>
              </a:spcAft>
              <a:buFont typeface="Wingdings" panose="05000000000000000000" pitchFamily="2" charset="2"/>
              <a:buChar char="Ø"/>
            </a:pPr>
            <a:r>
              <a:rPr lang="en-US" sz="2625">
                <a:solidFill>
                  <a:prstClr val="black"/>
                </a:solidFill>
                <a:latin typeface="Calibri" panose="020F0502020204030204" pitchFamily="34" charset="0"/>
                <a:ea typeface="Calibri" panose="020F0502020204030204" pitchFamily="34" charset="0"/>
                <a:cs typeface="Calibri" panose="020F0502020204030204" pitchFamily="34" charset="0"/>
              </a:rPr>
              <a:t>Expectations</a:t>
            </a:r>
          </a:p>
          <a:p>
            <a:pPr marL="428625" indent="-428625" defTabSz="857250">
              <a:lnSpc>
                <a:spcPct val="150000"/>
              </a:lnSpc>
              <a:spcBef>
                <a:spcPct val="0"/>
              </a:spcBef>
              <a:spcAft>
                <a:spcPts val="563"/>
              </a:spcAft>
              <a:buFont typeface="Wingdings" panose="05000000000000000000" pitchFamily="2" charset="2"/>
              <a:buChar char="Ø"/>
            </a:pPr>
            <a:r>
              <a:rPr lang="en-US" sz="2625">
                <a:solidFill>
                  <a:prstClr val="black"/>
                </a:solidFill>
                <a:latin typeface="Calibri" panose="020F0502020204030204" pitchFamily="34" charset="0"/>
                <a:ea typeface="Calibri" panose="020F0502020204030204" pitchFamily="34" charset="0"/>
                <a:cs typeface="Calibri" panose="020F0502020204030204" pitchFamily="34" charset="0"/>
              </a:rPr>
              <a:t>Review Syllabus</a:t>
            </a:r>
          </a:p>
          <a:p>
            <a:pPr marL="428625" indent="-428625" defTabSz="857250">
              <a:lnSpc>
                <a:spcPct val="150000"/>
              </a:lnSpc>
              <a:spcBef>
                <a:spcPct val="0"/>
              </a:spcBef>
              <a:spcAft>
                <a:spcPts val="563"/>
              </a:spcAft>
              <a:buFont typeface="Wingdings" panose="05000000000000000000" pitchFamily="2" charset="2"/>
              <a:buChar char="Ø"/>
            </a:pPr>
            <a:r>
              <a:rPr lang="en-US" sz="2625">
                <a:solidFill>
                  <a:prstClr val="black"/>
                </a:solidFill>
                <a:latin typeface="Calibri" panose="020F0502020204030204" pitchFamily="34" charset="0"/>
                <a:ea typeface="Calibri" panose="020F0502020204030204" pitchFamily="34" charset="0"/>
                <a:cs typeface="Calibri" panose="020F0502020204030204" pitchFamily="34" charset="0"/>
              </a:rPr>
              <a:t>Homework</a:t>
            </a:r>
          </a:p>
          <a:p>
            <a:pPr marL="428625" indent="-428625" defTabSz="857250">
              <a:lnSpc>
                <a:spcPct val="150000"/>
              </a:lnSpc>
              <a:spcBef>
                <a:spcPct val="0"/>
              </a:spcBef>
              <a:spcAft>
                <a:spcPts val="563"/>
              </a:spcAft>
              <a:buFont typeface="Wingdings" panose="05000000000000000000" pitchFamily="2" charset="2"/>
              <a:buChar char="Ø"/>
            </a:pPr>
            <a:r>
              <a:rPr lang="en-US" sz="2625">
                <a:solidFill>
                  <a:prstClr val="black"/>
                </a:solidFill>
                <a:latin typeface="Calibri" panose="020F0502020204030204" pitchFamily="34" charset="0"/>
                <a:ea typeface="Calibri" panose="020F0502020204030204" pitchFamily="34" charset="0"/>
                <a:cs typeface="Calibri" panose="020F0502020204030204" pitchFamily="34" charset="0"/>
              </a:rPr>
              <a:t>Q &amp; A</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615C50"/>
        </a:solidFill>
        <a:effectLst/>
      </p:bgPr>
    </p:bg>
    <p:spTree>
      <p:nvGrpSpPr>
        <p:cNvPr id="1" name=""/>
        <p:cNvGrpSpPr/>
        <p:nvPr/>
      </p:nvGrpSpPr>
      <p:grpSpPr>
        <a:xfrm>
          <a:off x="0" y="0"/>
          <a:ext cx="0" cy="0"/>
          <a:chOff x="0" y="0"/>
          <a:chExt cx="0" cy="0"/>
        </a:xfrm>
      </p:grpSpPr>
      <p:grpSp>
        <p:nvGrpSpPr>
          <p:cNvPr id="2" name="Group 2"/>
          <p:cNvGrpSpPr/>
          <p:nvPr/>
        </p:nvGrpSpPr>
        <p:grpSpPr>
          <a:xfrm>
            <a:off x="600822" y="0"/>
            <a:ext cx="2603730" cy="2094731"/>
            <a:chOff x="0" y="0"/>
            <a:chExt cx="3703083" cy="2979173"/>
          </a:xfrm>
        </p:grpSpPr>
        <p:sp>
          <p:nvSpPr>
            <p:cNvPr id="3" name="Freeform 3"/>
            <p:cNvSpPr/>
            <p:nvPr/>
          </p:nvSpPr>
          <p:spPr>
            <a:xfrm>
              <a:off x="0" y="0"/>
              <a:ext cx="3703083" cy="2979173"/>
            </a:xfrm>
            <a:custGeom>
              <a:avLst/>
              <a:gdLst/>
              <a:ahLst/>
              <a:cxnLst/>
              <a:rect l="l" t="t" r="r" b="b"/>
              <a:pathLst>
                <a:path w="3703083" h="2979173">
                  <a:moveTo>
                    <a:pt x="0" y="0"/>
                  </a:moveTo>
                  <a:lnTo>
                    <a:pt x="3703083" y="0"/>
                  </a:lnTo>
                  <a:lnTo>
                    <a:pt x="3703083" y="2979173"/>
                  </a:lnTo>
                  <a:lnTo>
                    <a:pt x="0" y="2979173"/>
                  </a:lnTo>
                  <a:lnTo>
                    <a:pt x="0" y="0"/>
                  </a:lnTo>
                  <a:close/>
                </a:path>
              </a:pathLst>
            </a:custGeom>
            <a:blipFill>
              <a:blip r:embed="rId3"/>
              <a:stretch>
                <a:fillRect l="-20941" r="-23866" b="-11596"/>
              </a:stretch>
            </a:blipFill>
          </p:spPr>
          <p:txBody>
            <a:bodyPr/>
            <a:lstStyle/>
            <a:p>
              <a:pPr defTabSz="857250">
                <a:defRPr/>
              </a:pPr>
              <a:endParaRPr lang="en-US" sz="1688">
                <a:solidFill>
                  <a:prstClr val="black"/>
                </a:solidFill>
                <a:latin typeface="Calibri"/>
              </a:endParaRPr>
            </a:p>
          </p:txBody>
        </p:sp>
        <p:sp>
          <p:nvSpPr>
            <p:cNvPr id="4" name="Freeform 4"/>
            <p:cNvSpPr/>
            <p:nvPr/>
          </p:nvSpPr>
          <p:spPr>
            <a:xfrm flipV="1">
              <a:off x="62350" y="721777"/>
              <a:ext cx="1566927" cy="1102423"/>
            </a:xfrm>
            <a:custGeom>
              <a:avLst/>
              <a:gdLst/>
              <a:ahLst/>
              <a:cxnLst/>
              <a:rect l="l" t="t" r="r" b="b"/>
              <a:pathLst>
                <a:path w="1566927" h="1102423">
                  <a:moveTo>
                    <a:pt x="0" y="1102423"/>
                  </a:moveTo>
                  <a:lnTo>
                    <a:pt x="1566927" y="1102423"/>
                  </a:lnTo>
                  <a:lnTo>
                    <a:pt x="1566927" y="0"/>
                  </a:lnTo>
                  <a:lnTo>
                    <a:pt x="0" y="0"/>
                  </a:lnTo>
                  <a:lnTo>
                    <a:pt x="0" y="1102423"/>
                  </a:lnTo>
                  <a:close/>
                </a:path>
              </a:pathLst>
            </a:custGeom>
            <a:blipFill>
              <a:blip r:embed="rId4"/>
              <a:stretch>
                <a:fillRect/>
              </a:stretch>
            </a:blipFill>
          </p:spPr>
          <p:txBody>
            <a:bodyPr/>
            <a:lstStyle/>
            <a:p>
              <a:pPr defTabSz="857250">
                <a:defRPr/>
              </a:pPr>
              <a:endParaRPr lang="en-US" sz="1688">
                <a:solidFill>
                  <a:prstClr val="black"/>
                </a:solidFill>
                <a:latin typeface="Calibri"/>
              </a:endParaRPr>
            </a:p>
          </p:txBody>
        </p:sp>
        <p:sp>
          <p:nvSpPr>
            <p:cNvPr id="5" name="TextBox 5"/>
            <p:cNvSpPr txBox="1"/>
            <p:nvPr/>
          </p:nvSpPr>
          <p:spPr>
            <a:xfrm>
              <a:off x="326901" y="1275369"/>
              <a:ext cx="3049277" cy="918588"/>
            </a:xfrm>
            <a:prstGeom prst="rect">
              <a:avLst/>
            </a:prstGeom>
          </p:spPr>
          <p:txBody>
            <a:bodyPr lIns="0" tIns="0" rIns="0" bIns="0" rtlCol="0" anchor="t">
              <a:spAutoFit/>
            </a:bodyPr>
            <a:lstStyle/>
            <a:p>
              <a:pPr algn="ctr" defTabSz="857250">
                <a:lnSpc>
                  <a:spcPts val="2583"/>
                </a:lnSpc>
                <a:spcBef>
                  <a:spcPct val="0"/>
                </a:spcBef>
                <a:defRPr/>
              </a:pPr>
              <a:r>
                <a:rPr lang="en-US" sz="1844" b="1">
                  <a:solidFill>
                    <a:srgbClr val="000000"/>
                  </a:solidFill>
                  <a:latin typeface="Calibri"/>
                  <a:ea typeface="Calibri"/>
                  <a:cs typeface="Calibri"/>
                  <a:sym typeface="Calibri (MS) Bold"/>
                </a:rPr>
                <a:t>Establishing Routines Discussion Questions</a:t>
              </a:r>
            </a:p>
          </p:txBody>
        </p:sp>
        <p:sp>
          <p:nvSpPr>
            <p:cNvPr id="6" name="Freeform 6"/>
            <p:cNvSpPr/>
            <p:nvPr/>
          </p:nvSpPr>
          <p:spPr>
            <a:xfrm flipH="1" flipV="1">
              <a:off x="2011245" y="721777"/>
              <a:ext cx="1566927" cy="1102423"/>
            </a:xfrm>
            <a:custGeom>
              <a:avLst/>
              <a:gdLst/>
              <a:ahLst/>
              <a:cxnLst/>
              <a:rect l="l" t="t" r="r" b="b"/>
              <a:pathLst>
                <a:path w="1566927" h="1102423">
                  <a:moveTo>
                    <a:pt x="1566927" y="1102423"/>
                  </a:moveTo>
                  <a:lnTo>
                    <a:pt x="0" y="1102423"/>
                  </a:lnTo>
                  <a:lnTo>
                    <a:pt x="0" y="0"/>
                  </a:lnTo>
                  <a:lnTo>
                    <a:pt x="1566927" y="0"/>
                  </a:lnTo>
                  <a:lnTo>
                    <a:pt x="1566927" y="1102423"/>
                  </a:lnTo>
                  <a:close/>
                </a:path>
              </a:pathLst>
            </a:custGeom>
            <a:blipFill>
              <a:blip r:embed="rId4"/>
              <a:stretch>
                <a:fillRect/>
              </a:stretch>
            </a:blipFill>
          </p:spPr>
          <p:txBody>
            <a:bodyPr/>
            <a:lstStyle/>
            <a:p>
              <a:pPr defTabSz="857250">
                <a:defRPr/>
              </a:pPr>
              <a:endParaRPr lang="en-US" sz="1688">
                <a:solidFill>
                  <a:prstClr val="black"/>
                </a:solidFill>
                <a:latin typeface="Calibri"/>
              </a:endParaRPr>
            </a:p>
          </p:txBody>
        </p:sp>
      </p:grpSp>
      <p:sp>
        <p:nvSpPr>
          <p:cNvPr id="7" name="Freeform 7"/>
          <p:cNvSpPr/>
          <p:nvPr/>
        </p:nvSpPr>
        <p:spPr>
          <a:xfrm>
            <a:off x="197492" y="2272737"/>
            <a:ext cx="2507457" cy="3289874"/>
          </a:xfrm>
          <a:custGeom>
            <a:avLst/>
            <a:gdLst/>
            <a:ahLst/>
            <a:cxnLst/>
            <a:rect l="l" t="t" r="r" b="b"/>
            <a:pathLst>
              <a:path w="2674621" h="3509199">
                <a:moveTo>
                  <a:pt x="0" y="0"/>
                </a:moveTo>
                <a:lnTo>
                  <a:pt x="2674621" y="0"/>
                </a:lnTo>
                <a:lnTo>
                  <a:pt x="2674621" y="3509199"/>
                </a:lnTo>
                <a:lnTo>
                  <a:pt x="0" y="3509199"/>
                </a:lnTo>
                <a:lnTo>
                  <a:pt x="0" y="0"/>
                </a:lnTo>
                <a:close/>
              </a:path>
            </a:pathLst>
          </a:custGeom>
          <a:blipFill>
            <a:blip r:embed="rId5"/>
            <a:stretch>
              <a:fillRect r="-1028"/>
            </a:stretch>
          </a:blipFill>
          <a:ln w="38100" cap="sq">
            <a:solidFill>
              <a:srgbClr val="C0D1B7"/>
            </a:solidFill>
            <a:prstDash val="solid"/>
            <a:miter/>
          </a:ln>
        </p:spPr>
        <p:txBody>
          <a:bodyPr/>
          <a:lstStyle/>
          <a:p>
            <a:pPr defTabSz="857250">
              <a:defRPr/>
            </a:pPr>
            <a:endParaRPr lang="en-US" sz="1688">
              <a:solidFill>
                <a:prstClr val="black"/>
              </a:solidFill>
              <a:latin typeface="Calibri"/>
            </a:endParaRPr>
          </a:p>
        </p:txBody>
      </p:sp>
      <p:sp>
        <p:nvSpPr>
          <p:cNvPr id="8" name="Freeform 8"/>
          <p:cNvSpPr/>
          <p:nvPr/>
        </p:nvSpPr>
        <p:spPr>
          <a:xfrm>
            <a:off x="1256155" y="3097045"/>
            <a:ext cx="2861993" cy="3610660"/>
          </a:xfrm>
          <a:custGeom>
            <a:avLst/>
            <a:gdLst/>
            <a:ahLst/>
            <a:cxnLst/>
            <a:rect l="l" t="t" r="r" b="b"/>
            <a:pathLst>
              <a:path w="3052793" h="3851371">
                <a:moveTo>
                  <a:pt x="0" y="0"/>
                </a:moveTo>
                <a:lnTo>
                  <a:pt x="3052793" y="0"/>
                </a:lnTo>
                <a:lnTo>
                  <a:pt x="3052793" y="3851371"/>
                </a:lnTo>
                <a:lnTo>
                  <a:pt x="0" y="3851371"/>
                </a:lnTo>
                <a:lnTo>
                  <a:pt x="0" y="0"/>
                </a:lnTo>
                <a:close/>
              </a:path>
            </a:pathLst>
          </a:custGeom>
          <a:blipFill>
            <a:blip r:embed="rId6"/>
            <a:stretch>
              <a:fillRect/>
            </a:stretch>
          </a:blipFill>
          <a:ln w="38100" cap="sq">
            <a:solidFill>
              <a:srgbClr val="C0D1B7"/>
            </a:solidFill>
            <a:prstDash val="solid"/>
            <a:miter/>
          </a:ln>
        </p:spPr>
        <p:txBody>
          <a:bodyPr/>
          <a:lstStyle/>
          <a:p>
            <a:pPr defTabSz="857250">
              <a:defRPr/>
            </a:pPr>
            <a:endParaRPr lang="en-US" sz="1688">
              <a:solidFill>
                <a:prstClr val="black"/>
              </a:solidFill>
              <a:latin typeface="Calibri"/>
            </a:endParaRPr>
          </a:p>
        </p:txBody>
      </p:sp>
      <p:sp>
        <p:nvSpPr>
          <p:cNvPr id="9" name="Freeform 9"/>
          <p:cNvSpPr/>
          <p:nvPr/>
        </p:nvSpPr>
        <p:spPr>
          <a:xfrm>
            <a:off x="4267201" y="292244"/>
            <a:ext cx="3251200" cy="2743200"/>
          </a:xfrm>
          <a:custGeom>
            <a:avLst/>
            <a:gdLst/>
            <a:ahLst/>
            <a:cxnLst/>
            <a:rect l="l" t="t" r="r" b="b"/>
            <a:pathLst>
              <a:path w="3467947" h="2926080">
                <a:moveTo>
                  <a:pt x="0" y="0"/>
                </a:moveTo>
                <a:lnTo>
                  <a:pt x="3467947" y="0"/>
                </a:lnTo>
                <a:lnTo>
                  <a:pt x="3467947" y="2926080"/>
                </a:lnTo>
                <a:lnTo>
                  <a:pt x="0" y="292608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857250">
              <a:defRPr/>
            </a:pPr>
            <a:endParaRPr lang="en-US" sz="1688">
              <a:solidFill>
                <a:prstClr val="black"/>
              </a:solidFill>
              <a:latin typeface="Calibri"/>
            </a:endParaRPr>
          </a:p>
        </p:txBody>
      </p:sp>
      <p:sp>
        <p:nvSpPr>
          <p:cNvPr id="10" name="Freeform 10"/>
          <p:cNvSpPr/>
          <p:nvPr/>
        </p:nvSpPr>
        <p:spPr>
          <a:xfrm>
            <a:off x="5907177" y="210112"/>
            <a:ext cx="3251200" cy="2743200"/>
          </a:xfrm>
          <a:custGeom>
            <a:avLst/>
            <a:gdLst/>
            <a:ahLst/>
            <a:cxnLst/>
            <a:rect l="l" t="t" r="r" b="b"/>
            <a:pathLst>
              <a:path w="3467947" h="2926080">
                <a:moveTo>
                  <a:pt x="0" y="0"/>
                </a:moveTo>
                <a:lnTo>
                  <a:pt x="3467947" y="0"/>
                </a:lnTo>
                <a:lnTo>
                  <a:pt x="3467947" y="2926080"/>
                </a:lnTo>
                <a:lnTo>
                  <a:pt x="0" y="292608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857250">
              <a:defRPr/>
            </a:pPr>
            <a:endParaRPr lang="en-US" sz="1688">
              <a:solidFill>
                <a:prstClr val="black"/>
              </a:solidFill>
              <a:latin typeface="Calibri"/>
            </a:endParaRPr>
          </a:p>
        </p:txBody>
      </p:sp>
      <p:sp>
        <p:nvSpPr>
          <p:cNvPr id="11" name="Freeform 11"/>
          <p:cNvSpPr/>
          <p:nvPr/>
        </p:nvSpPr>
        <p:spPr>
          <a:xfrm>
            <a:off x="4388363" y="1174474"/>
            <a:ext cx="3251200" cy="2743200"/>
          </a:xfrm>
          <a:custGeom>
            <a:avLst/>
            <a:gdLst/>
            <a:ahLst/>
            <a:cxnLst/>
            <a:rect l="l" t="t" r="r" b="b"/>
            <a:pathLst>
              <a:path w="3467947" h="2926080">
                <a:moveTo>
                  <a:pt x="0" y="0"/>
                </a:moveTo>
                <a:lnTo>
                  <a:pt x="3467947" y="0"/>
                </a:lnTo>
                <a:lnTo>
                  <a:pt x="3467947" y="2926080"/>
                </a:lnTo>
                <a:lnTo>
                  <a:pt x="0" y="292608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857250">
              <a:defRPr/>
            </a:pPr>
            <a:endParaRPr lang="en-US" sz="1688">
              <a:solidFill>
                <a:prstClr val="black"/>
              </a:solidFill>
              <a:latin typeface="Calibri"/>
            </a:endParaRPr>
          </a:p>
        </p:txBody>
      </p:sp>
      <p:sp>
        <p:nvSpPr>
          <p:cNvPr id="12" name="Freeform 12"/>
          <p:cNvSpPr/>
          <p:nvPr/>
        </p:nvSpPr>
        <p:spPr>
          <a:xfrm>
            <a:off x="5892800" y="1047366"/>
            <a:ext cx="3251200" cy="2743200"/>
          </a:xfrm>
          <a:custGeom>
            <a:avLst/>
            <a:gdLst/>
            <a:ahLst/>
            <a:cxnLst/>
            <a:rect l="l" t="t" r="r" b="b"/>
            <a:pathLst>
              <a:path w="3467947" h="2926080">
                <a:moveTo>
                  <a:pt x="0" y="0"/>
                </a:moveTo>
                <a:lnTo>
                  <a:pt x="3467947" y="0"/>
                </a:lnTo>
                <a:lnTo>
                  <a:pt x="3467947" y="2926080"/>
                </a:lnTo>
                <a:lnTo>
                  <a:pt x="0" y="292608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857250">
              <a:defRPr/>
            </a:pPr>
            <a:endParaRPr lang="en-US" sz="1688">
              <a:solidFill>
                <a:prstClr val="black"/>
              </a:solidFill>
              <a:latin typeface="Calibri"/>
            </a:endParaRPr>
          </a:p>
        </p:txBody>
      </p:sp>
      <p:sp>
        <p:nvSpPr>
          <p:cNvPr id="13" name="TextBox 13"/>
          <p:cNvSpPr txBox="1"/>
          <p:nvPr/>
        </p:nvSpPr>
        <p:spPr>
          <a:xfrm>
            <a:off x="4714019" y="676870"/>
            <a:ext cx="4029932" cy="2771593"/>
          </a:xfrm>
          <a:prstGeom prst="rect">
            <a:avLst/>
          </a:prstGeom>
        </p:spPr>
        <p:txBody>
          <a:bodyPr lIns="0" tIns="0" rIns="0" bIns="0" rtlCol="0" anchor="t">
            <a:spAutoFit/>
          </a:bodyPr>
          <a:lstStyle/>
          <a:p>
            <a:pPr marL="378375" lvl="1" indent="-189188" defTabSz="857250">
              <a:lnSpc>
                <a:spcPts val="1823"/>
              </a:lnSpc>
              <a:buFont typeface="Arial"/>
              <a:buChar char="•"/>
              <a:defRPr/>
            </a:pPr>
            <a:r>
              <a:rPr lang="en-US" sz="1752" b="1">
                <a:solidFill>
                  <a:srgbClr val="000000"/>
                </a:solidFill>
                <a:latin typeface="Calibri"/>
                <a:ea typeface="Calibri"/>
                <a:cs typeface="Calibri"/>
                <a:sym typeface="Calibri (MS) Bold"/>
              </a:rPr>
              <a:t>What routines does your family have?</a:t>
            </a:r>
          </a:p>
          <a:p>
            <a:pPr defTabSz="857250">
              <a:lnSpc>
                <a:spcPts val="1823"/>
              </a:lnSpc>
              <a:defRPr/>
            </a:pPr>
            <a:endParaRPr lang="en-US" sz="1752" b="1">
              <a:solidFill>
                <a:srgbClr val="000000"/>
              </a:solidFill>
              <a:latin typeface="Calibri"/>
              <a:ea typeface="Calibri"/>
              <a:cs typeface="Calibri"/>
              <a:sym typeface="Calibri (MS) Bold"/>
            </a:endParaRPr>
          </a:p>
          <a:p>
            <a:pPr marL="378375" lvl="1" indent="-189188" defTabSz="857250">
              <a:lnSpc>
                <a:spcPts val="1823"/>
              </a:lnSpc>
              <a:buFont typeface="Arial"/>
              <a:buChar char="•"/>
              <a:defRPr/>
            </a:pPr>
            <a:r>
              <a:rPr lang="en-US" sz="1752" b="1">
                <a:solidFill>
                  <a:srgbClr val="000000"/>
                </a:solidFill>
                <a:latin typeface="Calibri"/>
                <a:ea typeface="Calibri"/>
                <a:cs typeface="Calibri"/>
                <a:sym typeface="Calibri (MS) Bold"/>
              </a:rPr>
              <a:t>Did you practice a new routine this week?</a:t>
            </a:r>
          </a:p>
          <a:p>
            <a:pPr defTabSz="857250">
              <a:lnSpc>
                <a:spcPts val="1823"/>
              </a:lnSpc>
              <a:defRPr/>
            </a:pPr>
            <a:endParaRPr lang="en-US" sz="1752" b="1">
              <a:solidFill>
                <a:srgbClr val="000000"/>
              </a:solidFill>
              <a:latin typeface="Calibri"/>
              <a:ea typeface="Calibri"/>
              <a:cs typeface="Calibri"/>
              <a:sym typeface="Calibri (MS) Bold"/>
            </a:endParaRPr>
          </a:p>
          <a:p>
            <a:pPr marL="378375" lvl="1" indent="-189188" defTabSz="857250">
              <a:lnSpc>
                <a:spcPts val="1823"/>
              </a:lnSpc>
              <a:buFont typeface="Arial"/>
              <a:buChar char="•"/>
              <a:defRPr/>
            </a:pPr>
            <a:r>
              <a:rPr lang="en-US" sz="1752" b="1">
                <a:solidFill>
                  <a:srgbClr val="000000"/>
                </a:solidFill>
                <a:latin typeface="Calibri"/>
                <a:ea typeface="Calibri"/>
                <a:cs typeface="Calibri"/>
                <a:sym typeface="Calibri (MS) Bold"/>
              </a:rPr>
              <a:t>What worked well with establishing this routine?</a:t>
            </a:r>
          </a:p>
          <a:p>
            <a:pPr defTabSz="857250">
              <a:lnSpc>
                <a:spcPts val="1823"/>
              </a:lnSpc>
              <a:defRPr/>
            </a:pPr>
            <a:endParaRPr lang="en-US" sz="1752" b="1">
              <a:solidFill>
                <a:srgbClr val="000000"/>
              </a:solidFill>
              <a:latin typeface="Calibri"/>
              <a:ea typeface="Calibri"/>
              <a:cs typeface="Calibri"/>
              <a:sym typeface="Calibri (MS) Bold"/>
            </a:endParaRPr>
          </a:p>
          <a:p>
            <a:pPr marL="378375" lvl="1" indent="-189188" defTabSz="857250">
              <a:lnSpc>
                <a:spcPts val="1823"/>
              </a:lnSpc>
              <a:buFont typeface="Arial"/>
              <a:buChar char="•"/>
              <a:defRPr/>
            </a:pPr>
            <a:r>
              <a:rPr lang="en-US" sz="1752" b="1">
                <a:solidFill>
                  <a:srgbClr val="000000"/>
                </a:solidFill>
                <a:latin typeface="Calibri"/>
                <a:ea typeface="Calibri"/>
                <a:cs typeface="Calibri"/>
                <a:sym typeface="Calibri (MS) Bold"/>
              </a:rPr>
              <a:t>What challenges did you face?</a:t>
            </a:r>
          </a:p>
          <a:p>
            <a:pPr defTabSz="857250">
              <a:lnSpc>
                <a:spcPts val="1823"/>
              </a:lnSpc>
              <a:defRPr/>
            </a:pPr>
            <a:endParaRPr lang="en-US" sz="1752" b="1">
              <a:solidFill>
                <a:srgbClr val="000000"/>
              </a:solidFill>
              <a:latin typeface="Calibri"/>
              <a:ea typeface="Calibri"/>
              <a:cs typeface="Calibri"/>
              <a:sym typeface="Calibri (MS) Bold"/>
            </a:endParaRPr>
          </a:p>
          <a:p>
            <a:pPr marL="378375" lvl="1" indent="-189188" defTabSz="857250">
              <a:lnSpc>
                <a:spcPts val="1823"/>
              </a:lnSpc>
              <a:buFont typeface="Arial"/>
              <a:buChar char="•"/>
              <a:defRPr/>
            </a:pPr>
            <a:r>
              <a:rPr lang="en-US" sz="1752" b="1">
                <a:solidFill>
                  <a:srgbClr val="000000"/>
                </a:solidFill>
                <a:latin typeface="Calibri"/>
                <a:ea typeface="Calibri"/>
                <a:cs typeface="Calibri"/>
                <a:sym typeface="Calibri (MS) Bold"/>
              </a:rPr>
              <a:t>Do you think this routine will become a regular part of your family’s day?</a:t>
            </a:r>
          </a:p>
        </p:txBody>
      </p:sp>
      <p:sp>
        <p:nvSpPr>
          <p:cNvPr id="14" name="Freeform 14"/>
          <p:cNvSpPr/>
          <p:nvPr/>
        </p:nvSpPr>
        <p:spPr>
          <a:xfrm>
            <a:off x="5026522" y="4458137"/>
            <a:ext cx="3577455" cy="2399863"/>
          </a:xfrm>
          <a:custGeom>
            <a:avLst/>
            <a:gdLst/>
            <a:ahLst/>
            <a:cxnLst/>
            <a:rect l="l" t="t" r="r" b="b"/>
            <a:pathLst>
              <a:path w="3815952" h="2559854">
                <a:moveTo>
                  <a:pt x="0" y="0"/>
                </a:moveTo>
                <a:lnTo>
                  <a:pt x="3815952" y="0"/>
                </a:lnTo>
                <a:lnTo>
                  <a:pt x="3815952" y="2559854"/>
                </a:lnTo>
                <a:lnTo>
                  <a:pt x="0" y="2559854"/>
                </a:lnTo>
                <a:lnTo>
                  <a:pt x="0" y="0"/>
                </a:lnTo>
                <a:close/>
              </a:path>
            </a:pathLst>
          </a:custGeom>
          <a:blipFill>
            <a:blip r:embed="rId9"/>
            <a:stretch>
              <a:fillRect l="-21460" t="-3917" r="-17961"/>
            </a:stretch>
          </a:blipFill>
        </p:spPr>
        <p:txBody>
          <a:bodyPr/>
          <a:lstStyle/>
          <a:p>
            <a:pPr defTabSz="857250">
              <a:defRPr/>
            </a:pPr>
            <a:endParaRPr lang="en-US" sz="1688">
              <a:solidFill>
                <a:prstClr val="black"/>
              </a:solidFill>
              <a:latin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615C50"/>
        </a:solidFill>
        <a:effectLst/>
      </p:bgPr>
    </p:bg>
    <p:spTree>
      <p:nvGrpSpPr>
        <p:cNvPr id="1" name=""/>
        <p:cNvGrpSpPr/>
        <p:nvPr/>
      </p:nvGrpSpPr>
      <p:grpSpPr>
        <a:xfrm>
          <a:off x="0" y="0"/>
          <a:ext cx="0" cy="0"/>
          <a:chOff x="0" y="0"/>
          <a:chExt cx="0" cy="0"/>
        </a:xfrm>
      </p:grpSpPr>
      <p:sp>
        <p:nvSpPr>
          <p:cNvPr id="2" name="Freeform 2"/>
          <p:cNvSpPr/>
          <p:nvPr/>
        </p:nvSpPr>
        <p:spPr>
          <a:xfrm>
            <a:off x="0" y="-17089"/>
            <a:ext cx="9144000" cy="6875090"/>
          </a:xfrm>
          <a:custGeom>
            <a:avLst/>
            <a:gdLst/>
            <a:ahLst/>
            <a:cxnLst/>
            <a:rect l="l" t="t" r="r" b="b"/>
            <a:pathLst>
              <a:path w="9753600" h="7333429">
                <a:moveTo>
                  <a:pt x="0" y="0"/>
                </a:moveTo>
                <a:lnTo>
                  <a:pt x="9753600" y="0"/>
                </a:lnTo>
                <a:lnTo>
                  <a:pt x="9753600" y="7333429"/>
                </a:lnTo>
                <a:lnTo>
                  <a:pt x="0" y="7333429"/>
                </a:lnTo>
                <a:lnTo>
                  <a:pt x="0" y="0"/>
                </a:lnTo>
                <a:close/>
              </a:path>
            </a:pathLst>
          </a:custGeom>
          <a:blipFill>
            <a:blip r:embed="rId3"/>
            <a:stretch>
              <a:fillRect l="-6425" r="-6425"/>
            </a:stretch>
          </a:blipFill>
        </p:spPr>
        <p:txBody>
          <a:bodyPr/>
          <a:lstStyle/>
          <a:p>
            <a:pPr defTabSz="857250">
              <a:defRPr/>
            </a:pPr>
            <a:endParaRPr lang="en-US" sz="1688">
              <a:solidFill>
                <a:prstClr val="black"/>
              </a:solidFill>
              <a:latin typeface="Calibri"/>
            </a:endParaRPr>
          </a:p>
        </p:txBody>
      </p:sp>
      <p:grpSp>
        <p:nvGrpSpPr>
          <p:cNvPr id="3" name="Group 3"/>
          <p:cNvGrpSpPr/>
          <p:nvPr/>
        </p:nvGrpSpPr>
        <p:grpSpPr>
          <a:xfrm>
            <a:off x="600822" y="0"/>
            <a:ext cx="2603730" cy="2094731"/>
            <a:chOff x="0" y="0"/>
            <a:chExt cx="3703083" cy="2979173"/>
          </a:xfrm>
        </p:grpSpPr>
        <p:sp>
          <p:nvSpPr>
            <p:cNvPr id="4" name="Freeform 4"/>
            <p:cNvSpPr/>
            <p:nvPr/>
          </p:nvSpPr>
          <p:spPr>
            <a:xfrm>
              <a:off x="0" y="0"/>
              <a:ext cx="3703083" cy="2979173"/>
            </a:xfrm>
            <a:custGeom>
              <a:avLst/>
              <a:gdLst/>
              <a:ahLst/>
              <a:cxnLst/>
              <a:rect l="l" t="t" r="r" b="b"/>
              <a:pathLst>
                <a:path w="3703083" h="2979173">
                  <a:moveTo>
                    <a:pt x="0" y="0"/>
                  </a:moveTo>
                  <a:lnTo>
                    <a:pt x="3703083" y="0"/>
                  </a:lnTo>
                  <a:lnTo>
                    <a:pt x="3703083" y="2979173"/>
                  </a:lnTo>
                  <a:lnTo>
                    <a:pt x="0" y="2979173"/>
                  </a:lnTo>
                  <a:lnTo>
                    <a:pt x="0" y="0"/>
                  </a:lnTo>
                  <a:close/>
                </a:path>
              </a:pathLst>
            </a:custGeom>
            <a:blipFill>
              <a:blip r:embed="rId4"/>
              <a:stretch>
                <a:fillRect l="-20941" r="-23866" b="-11596"/>
              </a:stretch>
            </a:blipFill>
          </p:spPr>
          <p:txBody>
            <a:bodyPr/>
            <a:lstStyle/>
            <a:p>
              <a:pPr defTabSz="857250">
                <a:defRPr/>
              </a:pPr>
              <a:endParaRPr lang="en-US" sz="1688">
                <a:solidFill>
                  <a:prstClr val="black"/>
                </a:solidFill>
                <a:latin typeface="Calibri"/>
              </a:endParaRPr>
            </a:p>
          </p:txBody>
        </p:sp>
        <p:sp>
          <p:nvSpPr>
            <p:cNvPr id="5" name="Freeform 5"/>
            <p:cNvSpPr/>
            <p:nvPr/>
          </p:nvSpPr>
          <p:spPr>
            <a:xfrm flipV="1">
              <a:off x="62350" y="721777"/>
              <a:ext cx="1566927" cy="1102423"/>
            </a:xfrm>
            <a:custGeom>
              <a:avLst/>
              <a:gdLst/>
              <a:ahLst/>
              <a:cxnLst/>
              <a:rect l="l" t="t" r="r" b="b"/>
              <a:pathLst>
                <a:path w="1566927" h="1102423">
                  <a:moveTo>
                    <a:pt x="0" y="1102423"/>
                  </a:moveTo>
                  <a:lnTo>
                    <a:pt x="1566927" y="1102423"/>
                  </a:lnTo>
                  <a:lnTo>
                    <a:pt x="1566927" y="0"/>
                  </a:lnTo>
                  <a:lnTo>
                    <a:pt x="0" y="0"/>
                  </a:lnTo>
                  <a:lnTo>
                    <a:pt x="0" y="1102423"/>
                  </a:lnTo>
                  <a:close/>
                </a:path>
              </a:pathLst>
            </a:custGeom>
            <a:blipFill>
              <a:blip r:embed="rId5"/>
              <a:stretch>
                <a:fillRect/>
              </a:stretch>
            </a:blipFill>
          </p:spPr>
          <p:txBody>
            <a:bodyPr/>
            <a:lstStyle/>
            <a:p>
              <a:pPr defTabSz="857250">
                <a:defRPr/>
              </a:pPr>
              <a:endParaRPr lang="en-US" sz="1688">
                <a:solidFill>
                  <a:prstClr val="black"/>
                </a:solidFill>
                <a:latin typeface="Calibri"/>
              </a:endParaRPr>
            </a:p>
          </p:txBody>
        </p:sp>
        <p:sp>
          <p:nvSpPr>
            <p:cNvPr id="6" name="TextBox 6"/>
            <p:cNvSpPr txBox="1"/>
            <p:nvPr/>
          </p:nvSpPr>
          <p:spPr>
            <a:xfrm>
              <a:off x="326901" y="1275369"/>
              <a:ext cx="3049277" cy="918588"/>
            </a:xfrm>
            <a:prstGeom prst="rect">
              <a:avLst/>
            </a:prstGeom>
          </p:spPr>
          <p:txBody>
            <a:bodyPr lIns="0" tIns="0" rIns="0" bIns="0" rtlCol="0" anchor="t">
              <a:spAutoFit/>
            </a:bodyPr>
            <a:lstStyle/>
            <a:p>
              <a:pPr algn="ctr" defTabSz="857250">
                <a:lnSpc>
                  <a:spcPts val="2583"/>
                </a:lnSpc>
                <a:spcBef>
                  <a:spcPct val="0"/>
                </a:spcBef>
                <a:defRPr/>
              </a:pPr>
              <a:r>
                <a:rPr lang="en-US" sz="1844" b="1">
                  <a:solidFill>
                    <a:srgbClr val="000000"/>
                  </a:solidFill>
                  <a:latin typeface="Calibri"/>
                  <a:ea typeface="Calibri"/>
                  <a:cs typeface="Calibri"/>
                  <a:sym typeface="Calibri (MS) Bold"/>
                </a:rPr>
                <a:t>Family Chores Discussion Questions</a:t>
              </a:r>
            </a:p>
          </p:txBody>
        </p:sp>
        <p:sp>
          <p:nvSpPr>
            <p:cNvPr id="7" name="Freeform 7"/>
            <p:cNvSpPr/>
            <p:nvPr/>
          </p:nvSpPr>
          <p:spPr>
            <a:xfrm flipH="1" flipV="1">
              <a:off x="2011245" y="721777"/>
              <a:ext cx="1566927" cy="1102423"/>
            </a:xfrm>
            <a:custGeom>
              <a:avLst/>
              <a:gdLst/>
              <a:ahLst/>
              <a:cxnLst/>
              <a:rect l="l" t="t" r="r" b="b"/>
              <a:pathLst>
                <a:path w="1566927" h="1102423">
                  <a:moveTo>
                    <a:pt x="1566927" y="1102423"/>
                  </a:moveTo>
                  <a:lnTo>
                    <a:pt x="0" y="1102423"/>
                  </a:lnTo>
                  <a:lnTo>
                    <a:pt x="0" y="0"/>
                  </a:lnTo>
                  <a:lnTo>
                    <a:pt x="1566927" y="0"/>
                  </a:lnTo>
                  <a:lnTo>
                    <a:pt x="1566927" y="1102423"/>
                  </a:lnTo>
                  <a:close/>
                </a:path>
              </a:pathLst>
            </a:custGeom>
            <a:blipFill>
              <a:blip r:embed="rId5"/>
              <a:stretch>
                <a:fillRect/>
              </a:stretch>
            </a:blipFill>
          </p:spPr>
          <p:txBody>
            <a:bodyPr/>
            <a:lstStyle/>
            <a:p>
              <a:pPr defTabSz="857250">
                <a:defRPr/>
              </a:pPr>
              <a:endParaRPr lang="en-US" sz="1688">
                <a:solidFill>
                  <a:prstClr val="black"/>
                </a:solidFill>
                <a:latin typeface="Calibri"/>
              </a:endParaRPr>
            </a:p>
          </p:txBody>
        </p:sp>
      </p:grpSp>
      <p:sp>
        <p:nvSpPr>
          <p:cNvPr id="8" name="Freeform 8"/>
          <p:cNvSpPr/>
          <p:nvPr/>
        </p:nvSpPr>
        <p:spPr>
          <a:xfrm>
            <a:off x="0" y="5645604"/>
            <a:ext cx="9144000" cy="1212397"/>
          </a:xfrm>
          <a:custGeom>
            <a:avLst/>
            <a:gdLst/>
            <a:ahLst/>
            <a:cxnLst/>
            <a:rect l="l" t="t" r="r" b="b"/>
            <a:pathLst>
              <a:path w="9753600" h="1293223">
                <a:moveTo>
                  <a:pt x="0" y="0"/>
                </a:moveTo>
                <a:lnTo>
                  <a:pt x="9753600" y="0"/>
                </a:lnTo>
                <a:lnTo>
                  <a:pt x="9753600" y="1293223"/>
                </a:lnTo>
                <a:lnTo>
                  <a:pt x="0" y="1293223"/>
                </a:lnTo>
                <a:lnTo>
                  <a:pt x="0" y="0"/>
                </a:lnTo>
                <a:close/>
              </a:path>
            </a:pathLst>
          </a:custGeom>
          <a:blipFill>
            <a:blip r:embed="rId6"/>
            <a:stretch>
              <a:fillRect l="-10194" r="-10194" b="-10093"/>
            </a:stretch>
          </a:blipFill>
        </p:spPr>
        <p:txBody>
          <a:bodyPr/>
          <a:lstStyle/>
          <a:p>
            <a:pPr defTabSz="857250">
              <a:defRPr/>
            </a:pPr>
            <a:endParaRPr lang="en-US" sz="1688">
              <a:solidFill>
                <a:prstClr val="black"/>
              </a:solidFill>
              <a:latin typeface="Calibri"/>
            </a:endParaRPr>
          </a:p>
        </p:txBody>
      </p:sp>
      <p:sp>
        <p:nvSpPr>
          <p:cNvPr id="9" name="Freeform 9"/>
          <p:cNvSpPr/>
          <p:nvPr/>
        </p:nvSpPr>
        <p:spPr>
          <a:xfrm flipV="1">
            <a:off x="0" y="3691020"/>
            <a:ext cx="9144000" cy="893193"/>
          </a:xfrm>
          <a:custGeom>
            <a:avLst/>
            <a:gdLst/>
            <a:ahLst/>
            <a:cxnLst/>
            <a:rect l="l" t="t" r="r" b="b"/>
            <a:pathLst>
              <a:path w="9753600" h="952739">
                <a:moveTo>
                  <a:pt x="0" y="952739"/>
                </a:moveTo>
                <a:lnTo>
                  <a:pt x="9753600" y="952739"/>
                </a:lnTo>
                <a:lnTo>
                  <a:pt x="9753600" y="0"/>
                </a:lnTo>
                <a:lnTo>
                  <a:pt x="0" y="0"/>
                </a:lnTo>
                <a:lnTo>
                  <a:pt x="0" y="952739"/>
                </a:lnTo>
                <a:close/>
              </a:path>
            </a:pathLst>
          </a:custGeom>
          <a:blipFill>
            <a:blip r:embed="rId3"/>
            <a:stretch>
              <a:fillRect l="-30" t="-250006" b="-332273"/>
            </a:stretch>
          </a:blipFill>
        </p:spPr>
        <p:txBody>
          <a:bodyPr/>
          <a:lstStyle/>
          <a:p>
            <a:pPr defTabSz="857250">
              <a:defRPr/>
            </a:pPr>
            <a:endParaRPr lang="en-US" sz="1688">
              <a:solidFill>
                <a:prstClr val="black"/>
              </a:solidFill>
              <a:latin typeface="Calibri"/>
            </a:endParaRPr>
          </a:p>
        </p:txBody>
      </p:sp>
      <p:sp>
        <p:nvSpPr>
          <p:cNvPr id="10" name="Freeform 10"/>
          <p:cNvSpPr/>
          <p:nvPr/>
        </p:nvSpPr>
        <p:spPr>
          <a:xfrm>
            <a:off x="2014978" y="4319354"/>
            <a:ext cx="2129225" cy="264859"/>
          </a:xfrm>
          <a:custGeom>
            <a:avLst/>
            <a:gdLst/>
            <a:ahLst/>
            <a:cxnLst/>
            <a:rect l="l" t="t" r="r" b="b"/>
            <a:pathLst>
              <a:path w="2271173" h="282516">
                <a:moveTo>
                  <a:pt x="0" y="0"/>
                </a:moveTo>
                <a:lnTo>
                  <a:pt x="2271174" y="0"/>
                </a:lnTo>
                <a:lnTo>
                  <a:pt x="2271174" y="282516"/>
                </a:lnTo>
                <a:lnTo>
                  <a:pt x="0" y="282516"/>
                </a:lnTo>
                <a:lnTo>
                  <a:pt x="0" y="0"/>
                </a:lnTo>
                <a:close/>
              </a:path>
            </a:pathLst>
          </a:custGeom>
          <a:blipFill>
            <a:blip r:embed="rId7"/>
            <a:stretch>
              <a:fillRect t="-293814" b="-142795"/>
            </a:stretch>
          </a:blipFill>
        </p:spPr>
        <p:txBody>
          <a:bodyPr/>
          <a:lstStyle/>
          <a:p>
            <a:pPr defTabSz="857250">
              <a:defRPr/>
            </a:pPr>
            <a:endParaRPr lang="en-US" sz="1688">
              <a:solidFill>
                <a:prstClr val="black"/>
              </a:solidFill>
              <a:latin typeface="Calibri"/>
            </a:endParaRPr>
          </a:p>
        </p:txBody>
      </p:sp>
      <p:sp>
        <p:nvSpPr>
          <p:cNvPr id="11" name="Freeform 11"/>
          <p:cNvSpPr/>
          <p:nvPr/>
        </p:nvSpPr>
        <p:spPr>
          <a:xfrm>
            <a:off x="0" y="4319354"/>
            <a:ext cx="2129225" cy="264859"/>
          </a:xfrm>
          <a:custGeom>
            <a:avLst/>
            <a:gdLst/>
            <a:ahLst/>
            <a:cxnLst/>
            <a:rect l="l" t="t" r="r" b="b"/>
            <a:pathLst>
              <a:path w="2271173" h="282516">
                <a:moveTo>
                  <a:pt x="0" y="0"/>
                </a:moveTo>
                <a:lnTo>
                  <a:pt x="2271173" y="0"/>
                </a:lnTo>
                <a:lnTo>
                  <a:pt x="2271173" y="282516"/>
                </a:lnTo>
                <a:lnTo>
                  <a:pt x="0" y="282516"/>
                </a:lnTo>
                <a:lnTo>
                  <a:pt x="0" y="0"/>
                </a:lnTo>
                <a:close/>
              </a:path>
            </a:pathLst>
          </a:custGeom>
          <a:blipFill>
            <a:blip r:embed="rId7"/>
            <a:stretch>
              <a:fillRect t="-293814" b="-142795"/>
            </a:stretch>
          </a:blipFill>
        </p:spPr>
        <p:txBody>
          <a:bodyPr/>
          <a:lstStyle/>
          <a:p>
            <a:pPr defTabSz="857250">
              <a:defRPr/>
            </a:pPr>
            <a:endParaRPr lang="en-US" sz="1688">
              <a:solidFill>
                <a:prstClr val="black"/>
              </a:solidFill>
              <a:latin typeface="Calibri"/>
            </a:endParaRPr>
          </a:p>
        </p:txBody>
      </p:sp>
      <p:sp>
        <p:nvSpPr>
          <p:cNvPr id="12" name="Freeform 12"/>
          <p:cNvSpPr/>
          <p:nvPr/>
        </p:nvSpPr>
        <p:spPr>
          <a:xfrm>
            <a:off x="0" y="1502295"/>
            <a:ext cx="4694090" cy="5355705"/>
          </a:xfrm>
          <a:custGeom>
            <a:avLst/>
            <a:gdLst/>
            <a:ahLst/>
            <a:cxnLst/>
            <a:rect l="l" t="t" r="r" b="b"/>
            <a:pathLst>
              <a:path w="5007029" h="5712752">
                <a:moveTo>
                  <a:pt x="0" y="0"/>
                </a:moveTo>
                <a:lnTo>
                  <a:pt x="5007029" y="0"/>
                </a:lnTo>
                <a:lnTo>
                  <a:pt x="5007029" y="5712752"/>
                </a:lnTo>
                <a:lnTo>
                  <a:pt x="0" y="5712752"/>
                </a:lnTo>
                <a:lnTo>
                  <a:pt x="0" y="0"/>
                </a:lnTo>
                <a:close/>
              </a:path>
            </a:pathLst>
          </a:custGeom>
          <a:blipFill>
            <a:blip r:embed="rId8"/>
            <a:stretch>
              <a:fillRect l="-53593" t="-5648" r="-26990"/>
            </a:stretch>
          </a:blipFill>
        </p:spPr>
        <p:txBody>
          <a:bodyPr/>
          <a:lstStyle/>
          <a:p>
            <a:pPr defTabSz="857250">
              <a:defRPr/>
            </a:pPr>
            <a:endParaRPr lang="en-US" sz="1688">
              <a:solidFill>
                <a:prstClr val="black"/>
              </a:solidFill>
              <a:latin typeface="Calibri"/>
            </a:endParaRPr>
          </a:p>
        </p:txBody>
      </p:sp>
      <p:sp>
        <p:nvSpPr>
          <p:cNvPr id="13" name="Freeform 13"/>
          <p:cNvSpPr/>
          <p:nvPr/>
        </p:nvSpPr>
        <p:spPr>
          <a:xfrm>
            <a:off x="7014776" y="4319354"/>
            <a:ext cx="2129225" cy="264859"/>
          </a:xfrm>
          <a:custGeom>
            <a:avLst/>
            <a:gdLst/>
            <a:ahLst/>
            <a:cxnLst/>
            <a:rect l="l" t="t" r="r" b="b"/>
            <a:pathLst>
              <a:path w="2271173" h="282516">
                <a:moveTo>
                  <a:pt x="0" y="0"/>
                </a:moveTo>
                <a:lnTo>
                  <a:pt x="2271173" y="0"/>
                </a:lnTo>
                <a:lnTo>
                  <a:pt x="2271173" y="282516"/>
                </a:lnTo>
                <a:lnTo>
                  <a:pt x="0" y="282516"/>
                </a:lnTo>
                <a:lnTo>
                  <a:pt x="0" y="0"/>
                </a:lnTo>
                <a:close/>
              </a:path>
            </a:pathLst>
          </a:custGeom>
          <a:blipFill>
            <a:blip r:embed="rId7"/>
            <a:stretch>
              <a:fillRect t="-293814" b="-142795"/>
            </a:stretch>
          </a:blipFill>
        </p:spPr>
        <p:txBody>
          <a:bodyPr/>
          <a:lstStyle/>
          <a:p>
            <a:pPr defTabSz="857250">
              <a:defRPr/>
            </a:pPr>
            <a:endParaRPr lang="en-US" sz="1688">
              <a:solidFill>
                <a:prstClr val="black"/>
              </a:solidFill>
              <a:latin typeface="Calibri"/>
            </a:endParaRPr>
          </a:p>
        </p:txBody>
      </p:sp>
      <p:sp>
        <p:nvSpPr>
          <p:cNvPr id="14" name="Freeform 14"/>
          <p:cNvSpPr/>
          <p:nvPr/>
        </p:nvSpPr>
        <p:spPr>
          <a:xfrm>
            <a:off x="6187834" y="4319354"/>
            <a:ext cx="2129225" cy="264859"/>
          </a:xfrm>
          <a:custGeom>
            <a:avLst/>
            <a:gdLst/>
            <a:ahLst/>
            <a:cxnLst/>
            <a:rect l="l" t="t" r="r" b="b"/>
            <a:pathLst>
              <a:path w="2271173" h="282516">
                <a:moveTo>
                  <a:pt x="0" y="0"/>
                </a:moveTo>
                <a:lnTo>
                  <a:pt x="2271173" y="0"/>
                </a:lnTo>
                <a:lnTo>
                  <a:pt x="2271173" y="282516"/>
                </a:lnTo>
                <a:lnTo>
                  <a:pt x="0" y="282516"/>
                </a:lnTo>
                <a:lnTo>
                  <a:pt x="0" y="0"/>
                </a:lnTo>
                <a:close/>
              </a:path>
            </a:pathLst>
          </a:custGeom>
          <a:blipFill>
            <a:blip r:embed="rId7"/>
            <a:stretch>
              <a:fillRect t="-293814" b="-142795"/>
            </a:stretch>
          </a:blipFill>
        </p:spPr>
        <p:txBody>
          <a:bodyPr/>
          <a:lstStyle/>
          <a:p>
            <a:pPr defTabSz="857250">
              <a:defRPr/>
            </a:pPr>
            <a:endParaRPr lang="en-US" sz="1688">
              <a:solidFill>
                <a:prstClr val="black"/>
              </a:solidFill>
              <a:latin typeface="Calibri"/>
            </a:endParaRPr>
          </a:p>
        </p:txBody>
      </p:sp>
      <p:sp>
        <p:nvSpPr>
          <p:cNvPr id="15" name="Freeform 15"/>
          <p:cNvSpPr/>
          <p:nvPr/>
        </p:nvSpPr>
        <p:spPr>
          <a:xfrm>
            <a:off x="4125107" y="4319354"/>
            <a:ext cx="2129225" cy="264859"/>
          </a:xfrm>
          <a:custGeom>
            <a:avLst/>
            <a:gdLst/>
            <a:ahLst/>
            <a:cxnLst/>
            <a:rect l="l" t="t" r="r" b="b"/>
            <a:pathLst>
              <a:path w="2271173" h="282516">
                <a:moveTo>
                  <a:pt x="0" y="0"/>
                </a:moveTo>
                <a:lnTo>
                  <a:pt x="2271173" y="0"/>
                </a:lnTo>
                <a:lnTo>
                  <a:pt x="2271173" y="282516"/>
                </a:lnTo>
                <a:lnTo>
                  <a:pt x="0" y="282516"/>
                </a:lnTo>
                <a:lnTo>
                  <a:pt x="0" y="0"/>
                </a:lnTo>
                <a:close/>
              </a:path>
            </a:pathLst>
          </a:custGeom>
          <a:blipFill>
            <a:blip r:embed="rId7"/>
            <a:stretch>
              <a:fillRect t="-293814" b="-142795"/>
            </a:stretch>
          </a:blipFill>
        </p:spPr>
        <p:txBody>
          <a:bodyPr/>
          <a:lstStyle/>
          <a:p>
            <a:pPr defTabSz="857250">
              <a:defRPr/>
            </a:pPr>
            <a:endParaRPr lang="en-US" sz="1688">
              <a:solidFill>
                <a:prstClr val="black"/>
              </a:solidFill>
              <a:latin typeface="Calibri"/>
            </a:endParaRPr>
          </a:p>
        </p:txBody>
      </p:sp>
      <p:sp>
        <p:nvSpPr>
          <p:cNvPr id="16" name="TextBox 16"/>
          <p:cNvSpPr txBox="1"/>
          <p:nvPr/>
        </p:nvSpPr>
        <p:spPr>
          <a:xfrm>
            <a:off x="3969671" y="613118"/>
            <a:ext cx="4746534" cy="1774460"/>
          </a:xfrm>
          <a:prstGeom prst="rect">
            <a:avLst/>
          </a:prstGeom>
        </p:spPr>
        <p:txBody>
          <a:bodyPr lIns="0" tIns="0" rIns="0" bIns="0" rtlCol="0" anchor="t">
            <a:spAutoFit/>
          </a:bodyPr>
          <a:lstStyle/>
          <a:p>
            <a:pPr marL="439095" lvl="1" indent="-219548" defTabSz="857250">
              <a:lnSpc>
                <a:spcPts val="2847"/>
              </a:lnSpc>
              <a:buFont typeface="Arial"/>
              <a:buChar char="•"/>
              <a:defRPr/>
            </a:pPr>
            <a:r>
              <a:rPr lang="en-US" sz="2033" b="1">
                <a:solidFill>
                  <a:srgbClr val="000000"/>
                </a:solidFill>
                <a:latin typeface="Calibri"/>
                <a:ea typeface="Calibri"/>
                <a:cs typeface="Calibri"/>
                <a:sym typeface="Calibri (MS) Bold"/>
              </a:rPr>
              <a:t>How did your child respond to the fun family chore?</a:t>
            </a:r>
          </a:p>
          <a:p>
            <a:pPr defTabSz="857250">
              <a:lnSpc>
                <a:spcPts val="2847"/>
              </a:lnSpc>
              <a:defRPr/>
            </a:pPr>
            <a:endParaRPr lang="en-US" sz="2033" b="1">
              <a:solidFill>
                <a:srgbClr val="000000"/>
              </a:solidFill>
              <a:latin typeface="Calibri"/>
              <a:ea typeface="Calibri"/>
              <a:cs typeface="Calibri"/>
              <a:sym typeface="Calibri (MS) Bold"/>
            </a:endParaRPr>
          </a:p>
          <a:p>
            <a:pPr marL="439095" lvl="1" indent="-219548" defTabSz="857250">
              <a:lnSpc>
                <a:spcPts val="2847"/>
              </a:lnSpc>
              <a:buFont typeface="Arial"/>
              <a:buChar char="•"/>
              <a:defRPr/>
            </a:pPr>
            <a:r>
              <a:rPr lang="en-US" sz="2033" b="1">
                <a:solidFill>
                  <a:srgbClr val="000000"/>
                </a:solidFill>
                <a:latin typeface="Calibri"/>
                <a:ea typeface="Calibri"/>
                <a:cs typeface="Calibri"/>
                <a:sym typeface="Calibri (MS) Bold"/>
              </a:rPr>
              <a:t>Do you think you’ll continue this new way of doing the chore?</a:t>
            </a:r>
          </a:p>
        </p:txBody>
      </p:sp>
      <p:sp>
        <p:nvSpPr>
          <p:cNvPr id="17" name="Freeform 17"/>
          <p:cNvSpPr/>
          <p:nvPr/>
        </p:nvSpPr>
        <p:spPr>
          <a:xfrm rot="-344851">
            <a:off x="5728212" y="2272797"/>
            <a:ext cx="3769913" cy="4258602"/>
          </a:xfrm>
          <a:custGeom>
            <a:avLst/>
            <a:gdLst/>
            <a:ahLst/>
            <a:cxnLst/>
            <a:rect l="l" t="t" r="r" b="b"/>
            <a:pathLst>
              <a:path w="4021240" h="4542509">
                <a:moveTo>
                  <a:pt x="0" y="0"/>
                </a:moveTo>
                <a:lnTo>
                  <a:pt x="4021240" y="0"/>
                </a:lnTo>
                <a:lnTo>
                  <a:pt x="4021240" y="4542508"/>
                </a:lnTo>
                <a:lnTo>
                  <a:pt x="0" y="4542508"/>
                </a:lnTo>
                <a:lnTo>
                  <a:pt x="0" y="0"/>
                </a:lnTo>
                <a:close/>
              </a:path>
            </a:pathLst>
          </a:custGeom>
          <a:blipFill>
            <a:blip r:embed="rId9"/>
            <a:stretch>
              <a:fillRect l="-1243" t="-20955" b="-13314"/>
            </a:stretch>
          </a:blipFill>
        </p:spPr>
        <p:txBody>
          <a:bodyPr/>
          <a:lstStyle/>
          <a:p>
            <a:pPr defTabSz="857250">
              <a:defRPr/>
            </a:pPr>
            <a:endParaRPr lang="en-US" sz="1688">
              <a:solidFill>
                <a:prstClr val="black"/>
              </a:solidFill>
              <a:latin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C56949"/>
        </a:solidFill>
        <a:effectLst/>
      </p:bgPr>
    </p:bg>
    <p:spTree>
      <p:nvGrpSpPr>
        <p:cNvPr id="1" name=""/>
        <p:cNvGrpSpPr/>
        <p:nvPr/>
      </p:nvGrpSpPr>
      <p:grpSpPr>
        <a:xfrm>
          <a:off x="0" y="0"/>
          <a:ext cx="0" cy="0"/>
          <a:chOff x="0" y="0"/>
          <a:chExt cx="0" cy="0"/>
        </a:xfrm>
      </p:grpSpPr>
      <p:grpSp>
        <p:nvGrpSpPr>
          <p:cNvPr id="2" name="Group 2"/>
          <p:cNvGrpSpPr/>
          <p:nvPr/>
        </p:nvGrpSpPr>
        <p:grpSpPr>
          <a:xfrm>
            <a:off x="614275" y="0"/>
            <a:ext cx="2913257" cy="2403350"/>
            <a:chOff x="0" y="0"/>
            <a:chExt cx="4248662" cy="3418097"/>
          </a:xfrm>
        </p:grpSpPr>
        <p:sp>
          <p:nvSpPr>
            <p:cNvPr id="3" name="Freeform 3"/>
            <p:cNvSpPr/>
            <p:nvPr/>
          </p:nvSpPr>
          <p:spPr>
            <a:xfrm>
              <a:off x="0" y="0"/>
              <a:ext cx="4248662" cy="3418097"/>
            </a:xfrm>
            <a:custGeom>
              <a:avLst/>
              <a:gdLst/>
              <a:ahLst/>
              <a:cxnLst/>
              <a:rect l="l" t="t" r="r" b="b"/>
              <a:pathLst>
                <a:path w="4248662" h="3418097">
                  <a:moveTo>
                    <a:pt x="0" y="0"/>
                  </a:moveTo>
                  <a:lnTo>
                    <a:pt x="4248662" y="0"/>
                  </a:lnTo>
                  <a:lnTo>
                    <a:pt x="4248662" y="3418097"/>
                  </a:lnTo>
                  <a:lnTo>
                    <a:pt x="0" y="3418097"/>
                  </a:lnTo>
                  <a:lnTo>
                    <a:pt x="0" y="0"/>
                  </a:lnTo>
                  <a:close/>
                </a:path>
              </a:pathLst>
            </a:custGeom>
            <a:blipFill>
              <a:blip r:embed="rId3"/>
              <a:stretch>
                <a:fillRect l="-20941" r="-23866" b="-11596"/>
              </a:stretch>
            </a:blipFill>
          </p:spPr>
          <p:txBody>
            <a:bodyPr/>
            <a:lstStyle/>
            <a:p>
              <a:pPr defTabSz="857250">
                <a:defRPr/>
              </a:pPr>
              <a:endParaRPr lang="en-US" sz="1688">
                <a:solidFill>
                  <a:prstClr val="black"/>
                </a:solidFill>
                <a:latin typeface="Calibri"/>
              </a:endParaRPr>
            </a:p>
          </p:txBody>
        </p:sp>
        <p:sp>
          <p:nvSpPr>
            <p:cNvPr id="4" name="Freeform 4"/>
            <p:cNvSpPr/>
            <p:nvPr/>
          </p:nvSpPr>
          <p:spPr>
            <a:xfrm flipV="1">
              <a:off x="71536" y="828117"/>
              <a:ext cx="1797784" cy="1264844"/>
            </a:xfrm>
            <a:custGeom>
              <a:avLst/>
              <a:gdLst/>
              <a:ahLst/>
              <a:cxnLst/>
              <a:rect l="l" t="t" r="r" b="b"/>
              <a:pathLst>
                <a:path w="1797784" h="1264844">
                  <a:moveTo>
                    <a:pt x="0" y="1264844"/>
                  </a:moveTo>
                  <a:lnTo>
                    <a:pt x="1797784" y="1264844"/>
                  </a:lnTo>
                  <a:lnTo>
                    <a:pt x="1797784" y="0"/>
                  </a:lnTo>
                  <a:lnTo>
                    <a:pt x="0" y="0"/>
                  </a:lnTo>
                  <a:lnTo>
                    <a:pt x="0" y="1264844"/>
                  </a:lnTo>
                  <a:close/>
                </a:path>
              </a:pathLst>
            </a:custGeom>
            <a:blipFill>
              <a:blip r:embed="rId4"/>
              <a:stretch>
                <a:fillRect/>
              </a:stretch>
            </a:blipFill>
          </p:spPr>
          <p:txBody>
            <a:bodyPr/>
            <a:lstStyle/>
            <a:p>
              <a:pPr defTabSz="857250">
                <a:defRPr/>
              </a:pPr>
              <a:endParaRPr lang="en-US" sz="1688">
                <a:solidFill>
                  <a:prstClr val="black"/>
                </a:solidFill>
                <a:latin typeface="Calibri"/>
              </a:endParaRPr>
            </a:p>
          </p:txBody>
        </p:sp>
        <p:sp>
          <p:nvSpPr>
            <p:cNvPr id="5" name="TextBox 5"/>
            <p:cNvSpPr txBox="1"/>
            <p:nvPr/>
          </p:nvSpPr>
          <p:spPr>
            <a:xfrm>
              <a:off x="375066" y="1466375"/>
              <a:ext cx="3498531" cy="1059481"/>
            </a:xfrm>
            <a:prstGeom prst="rect">
              <a:avLst/>
            </a:prstGeom>
          </p:spPr>
          <p:txBody>
            <a:bodyPr lIns="0" tIns="0" rIns="0" bIns="0" rtlCol="0" anchor="t">
              <a:spAutoFit/>
            </a:bodyPr>
            <a:lstStyle/>
            <a:p>
              <a:pPr algn="ctr" defTabSz="857250">
                <a:lnSpc>
                  <a:spcPts val="2963"/>
                </a:lnSpc>
                <a:spcBef>
                  <a:spcPct val="0"/>
                </a:spcBef>
                <a:defRPr/>
              </a:pPr>
              <a:r>
                <a:rPr lang="en-US" sz="2116" b="1">
                  <a:solidFill>
                    <a:srgbClr val="000000"/>
                  </a:solidFill>
                  <a:latin typeface="Calibri"/>
                  <a:ea typeface="Calibri"/>
                  <a:cs typeface="Calibri"/>
                  <a:sym typeface="Calibri (MS) Bold"/>
                </a:rPr>
                <a:t> Screen Time Discussion Questions</a:t>
              </a:r>
            </a:p>
          </p:txBody>
        </p:sp>
        <p:sp>
          <p:nvSpPr>
            <p:cNvPr id="6" name="Freeform 6"/>
            <p:cNvSpPr/>
            <p:nvPr/>
          </p:nvSpPr>
          <p:spPr>
            <a:xfrm flipH="1" flipV="1">
              <a:off x="2307563" y="828117"/>
              <a:ext cx="1797784" cy="1264844"/>
            </a:xfrm>
            <a:custGeom>
              <a:avLst/>
              <a:gdLst/>
              <a:ahLst/>
              <a:cxnLst/>
              <a:rect l="l" t="t" r="r" b="b"/>
              <a:pathLst>
                <a:path w="1797784" h="1264844">
                  <a:moveTo>
                    <a:pt x="1797784" y="1264844"/>
                  </a:moveTo>
                  <a:lnTo>
                    <a:pt x="0" y="1264844"/>
                  </a:lnTo>
                  <a:lnTo>
                    <a:pt x="0" y="0"/>
                  </a:lnTo>
                  <a:lnTo>
                    <a:pt x="1797784" y="0"/>
                  </a:lnTo>
                  <a:lnTo>
                    <a:pt x="1797784" y="1264844"/>
                  </a:lnTo>
                  <a:close/>
                </a:path>
              </a:pathLst>
            </a:custGeom>
            <a:blipFill>
              <a:blip r:embed="rId4"/>
              <a:stretch>
                <a:fillRect/>
              </a:stretch>
            </a:blipFill>
          </p:spPr>
          <p:txBody>
            <a:bodyPr/>
            <a:lstStyle/>
            <a:p>
              <a:pPr defTabSz="857250">
                <a:defRPr/>
              </a:pPr>
              <a:endParaRPr lang="en-US" sz="1688">
                <a:solidFill>
                  <a:prstClr val="black"/>
                </a:solidFill>
                <a:latin typeface="Calibri"/>
              </a:endParaRPr>
            </a:p>
          </p:txBody>
        </p:sp>
      </p:grpSp>
      <p:sp>
        <p:nvSpPr>
          <p:cNvPr id="7" name="Freeform 7"/>
          <p:cNvSpPr/>
          <p:nvPr/>
        </p:nvSpPr>
        <p:spPr>
          <a:xfrm>
            <a:off x="5919911" y="456599"/>
            <a:ext cx="2944801" cy="3731731"/>
          </a:xfrm>
          <a:custGeom>
            <a:avLst/>
            <a:gdLst/>
            <a:ahLst/>
            <a:cxnLst/>
            <a:rect l="l" t="t" r="r" b="b"/>
            <a:pathLst>
              <a:path w="3141121" h="3980513">
                <a:moveTo>
                  <a:pt x="0" y="0"/>
                </a:moveTo>
                <a:lnTo>
                  <a:pt x="3141121" y="0"/>
                </a:lnTo>
                <a:lnTo>
                  <a:pt x="3141121" y="3980513"/>
                </a:lnTo>
                <a:lnTo>
                  <a:pt x="0" y="3980513"/>
                </a:lnTo>
                <a:lnTo>
                  <a:pt x="0" y="0"/>
                </a:lnTo>
                <a:close/>
              </a:path>
            </a:pathLst>
          </a:custGeom>
          <a:blipFill>
            <a:blip r:embed="rId5"/>
            <a:stretch>
              <a:fillRect/>
            </a:stretch>
          </a:blipFill>
          <a:ln w="38100" cap="sq">
            <a:solidFill>
              <a:srgbClr val="454A39"/>
            </a:solidFill>
            <a:prstDash val="solid"/>
            <a:miter/>
          </a:ln>
        </p:spPr>
        <p:txBody>
          <a:bodyPr/>
          <a:lstStyle/>
          <a:p>
            <a:pPr defTabSz="857250">
              <a:defRPr/>
            </a:pPr>
            <a:endParaRPr lang="en-US" sz="1688">
              <a:solidFill>
                <a:prstClr val="black"/>
              </a:solidFill>
              <a:latin typeface="Calibri"/>
            </a:endParaRPr>
          </a:p>
        </p:txBody>
      </p:sp>
      <p:sp>
        <p:nvSpPr>
          <p:cNvPr id="8" name="Freeform 8"/>
          <p:cNvSpPr/>
          <p:nvPr/>
        </p:nvSpPr>
        <p:spPr>
          <a:xfrm rot="-100221">
            <a:off x="7027832" y="4847115"/>
            <a:ext cx="1805378" cy="2187693"/>
          </a:xfrm>
          <a:custGeom>
            <a:avLst/>
            <a:gdLst/>
            <a:ahLst/>
            <a:cxnLst/>
            <a:rect l="l" t="t" r="r" b="b"/>
            <a:pathLst>
              <a:path w="1925736" h="2333539">
                <a:moveTo>
                  <a:pt x="0" y="0"/>
                </a:moveTo>
                <a:lnTo>
                  <a:pt x="1925737" y="0"/>
                </a:lnTo>
                <a:lnTo>
                  <a:pt x="1925737" y="2333539"/>
                </a:lnTo>
                <a:lnTo>
                  <a:pt x="0" y="2333539"/>
                </a:lnTo>
                <a:lnTo>
                  <a:pt x="0" y="0"/>
                </a:lnTo>
                <a:close/>
              </a:path>
            </a:pathLst>
          </a:custGeom>
          <a:blipFill>
            <a:blip r:embed="rId6"/>
            <a:stretch>
              <a:fillRect l="-176678" t="-37604" r="-20207" b="-25628"/>
            </a:stretch>
          </a:blipFill>
        </p:spPr>
        <p:txBody>
          <a:bodyPr/>
          <a:lstStyle/>
          <a:p>
            <a:pPr defTabSz="857250">
              <a:defRPr/>
            </a:pPr>
            <a:endParaRPr lang="en-US" sz="1688">
              <a:solidFill>
                <a:prstClr val="black"/>
              </a:solidFill>
              <a:latin typeface="Calibri"/>
            </a:endParaRPr>
          </a:p>
        </p:txBody>
      </p:sp>
      <p:sp>
        <p:nvSpPr>
          <p:cNvPr id="9" name="Freeform 9"/>
          <p:cNvSpPr/>
          <p:nvPr/>
        </p:nvSpPr>
        <p:spPr>
          <a:xfrm>
            <a:off x="614275" y="3021164"/>
            <a:ext cx="4588011" cy="2919797"/>
          </a:xfrm>
          <a:custGeom>
            <a:avLst/>
            <a:gdLst/>
            <a:ahLst/>
            <a:cxnLst/>
            <a:rect l="l" t="t" r="r" b="b"/>
            <a:pathLst>
              <a:path w="4893878" h="3114450">
                <a:moveTo>
                  <a:pt x="0" y="0"/>
                </a:moveTo>
                <a:lnTo>
                  <a:pt x="4893878" y="0"/>
                </a:lnTo>
                <a:lnTo>
                  <a:pt x="4893878" y="3114450"/>
                </a:lnTo>
                <a:lnTo>
                  <a:pt x="0" y="3114450"/>
                </a:lnTo>
                <a:lnTo>
                  <a:pt x="0" y="0"/>
                </a:lnTo>
                <a:close/>
              </a:path>
            </a:pathLst>
          </a:custGeom>
          <a:blipFill>
            <a:blip r:embed="rId7"/>
            <a:stretch>
              <a:fillRect t="-25164" r="-11210"/>
            </a:stretch>
          </a:blipFill>
        </p:spPr>
        <p:txBody>
          <a:bodyPr/>
          <a:lstStyle/>
          <a:p>
            <a:pPr defTabSz="857250">
              <a:defRPr/>
            </a:pPr>
            <a:endParaRPr lang="en-US" sz="1688">
              <a:solidFill>
                <a:prstClr val="black"/>
              </a:solidFill>
              <a:latin typeface="Calibri"/>
            </a:endParaRPr>
          </a:p>
        </p:txBody>
      </p:sp>
      <p:sp>
        <p:nvSpPr>
          <p:cNvPr id="10" name="Freeform 10"/>
          <p:cNvSpPr/>
          <p:nvPr/>
        </p:nvSpPr>
        <p:spPr>
          <a:xfrm>
            <a:off x="0" y="2807827"/>
            <a:ext cx="6348227" cy="4050173"/>
          </a:xfrm>
          <a:custGeom>
            <a:avLst/>
            <a:gdLst/>
            <a:ahLst/>
            <a:cxnLst/>
            <a:rect l="l" t="t" r="r" b="b"/>
            <a:pathLst>
              <a:path w="6771442" h="4320185">
                <a:moveTo>
                  <a:pt x="0" y="0"/>
                </a:moveTo>
                <a:lnTo>
                  <a:pt x="6771442" y="0"/>
                </a:lnTo>
                <a:lnTo>
                  <a:pt x="6771442" y="4320185"/>
                </a:lnTo>
                <a:lnTo>
                  <a:pt x="0" y="4320185"/>
                </a:lnTo>
                <a:lnTo>
                  <a:pt x="0" y="0"/>
                </a:lnTo>
                <a:close/>
              </a:path>
            </a:pathLst>
          </a:custGeom>
          <a:blipFill>
            <a:blip r:embed="rId8"/>
            <a:stretch>
              <a:fillRect l="-15276" b="-17896"/>
            </a:stretch>
          </a:blipFill>
        </p:spPr>
        <p:txBody>
          <a:bodyPr/>
          <a:lstStyle/>
          <a:p>
            <a:pPr defTabSz="857250">
              <a:defRPr/>
            </a:pPr>
            <a:endParaRPr lang="en-US" sz="1688">
              <a:solidFill>
                <a:prstClr val="black"/>
              </a:solidFill>
              <a:latin typeface="Calibri"/>
            </a:endParaRPr>
          </a:p>
        </p:txBody>
      </p:sp>
      <p:sp>
        <p:nvSpPr>
          <p:cNvPr id="11" name="Freeform 11"/>
          <p:cNvSpPr/>
          <p:nvPr/>
        </p:nvSpPr>
        <p:spPr>
          <a:xfrm rot="-7651791">
            <a:off x="4796884" y="1271456"/>
            <a:ext cx="617661" cy="1419909"/>
          </a:xfrm>
          <a:custGeom>
            <a:avLst/>
            <a:gdLst/>
            <a:ahLst/>
            <a:cxnLst/>
            <a:rect l="l" t="t" r="r" b="b"/>
            <a:pathLst>
              <a:path w="658838" h="1514570">
                <a:moveTo>
                  <a:pt x="0" y="0"/>
                </a:moveTo>
                <a:lnTo>
                  <a:pt x="658838" y="0"/>
                </a:lnTo>
                <a:lnTo>
                  <a:pt x="658838" y="1514570"/>
                </a:lnTo>
                <a:lnTo>
                  <a:pt x="0" y="151457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857250">
              <a:defRPr/>
            </a:pPr>
            <a:endParaRPr lang="en-US" sz="1688">
              <a:solidFill>
                <a:prstClr val="black"/>
              </a:solidFill>
              <a:latin typeface="Calibri"/>
            </a:endParaRPr>
          </a:p>
        </p:txBody>
      </p:sp>
      <p:sp>
        <p:nvSpPr>
          <p:cNvPr id="12" name="TextBox 12"/>
          <p:cNvSpPr txBox="1"/>
          <p:nvPr/>
        </p:nvSpPr>
        <p:spPr>
          <a:xfrm>
            <a:off x="886701" y="3244880"/>
            <a:ext cx="3919233" cy="2540119"/>
          </a:xfrm>
          <a:prstGeom prst="rect">
            <a:avLst/>
          </a:prstGeom>
        </p:spPr>
        <p:txBody>
          <a:bodyPr wrap="square" lIns="0" tIns="0" rIns="0" bIns="0" rtlCol="0" anchor="t">
            <a:spAutoFit/>
          </a:bodyPr>
          <a:lstStyle/>
          <a:p>
            <a:pPr marL="374558" lvl="1" indent="-187279" defTabSz="857250">
              <a:lnSpc>
                <a:spcPts val="1822"/>
              </a:lnSpc>
              <a:buFont typeface="Arial"/>
              <a:buChar char="•"/>
              <a:defRPr/>
            </a:pPr>
            <a:r>
              <a:rPr lang="en-US" sz="1734" b="1">
                <a:solidFill>
                  <a:srgbClr val="000000"/>
                </a:solidFill>
                <a:latin typeface="Calibri"/>
                <a:ea typeface="Calibri"/>
                <a:cs typeface="Calibri"/>
                <a:sym typeface="Calibri (MS) Bold"/>
              </a:rPr>
              <a:t>Do you encourage daily physical activity?</a:t>
            </a:r>
          </a:p>
          <a:p>
            <a:pPr defTabSz="857250">
              <a:lnSpc>
                <a:spcPts val="1822"/>
              </a:lnSpc>
              <a:defRPr/>
            </a:pPr>
            <a:endParaRPr lang="en-US" sz="1734" b="1">
              <a:solidFill>
                <a:srgbClr val="000000"/>
              </a:solidFill>
              <a:latin typeface="Calibri"/>
              <a:ea typeface="Calibri"/>
              <a:cs typeface="Calibri"/>
              <a:sym typeface="Calibri (MS) Bold"/>
            </a:endParaRPr>
          </a:p>
          <a:p>
            <a:pPr marL="374558" lvl="1" indent="-187279" defTabSz="857250">
              <a:lnSpc>
                <a:spcPts val="1822"/>
              </a:lnSpc>
              <a:buFont typeface="Arial"/>
              <a:buChar char="•"/>
              <a:defRPr/>
            </a:pPr>
            <a:r>
              <a:rPr lang="en-US" sz="1734" b="1">
                <a:solidFill>
                  <a:srgbClr val="000000"/>
                </a:solidFill>
                <a:latin typeface="Calibri"/>
                <a:ea typeface="Calibri"/>
                <a:cs typeface="Calibri"/>
                <a:sym typeface="Calibri (MS) Bold"/>
              </a:rPr>
              <a:t>Do you limit screen time to under 2 hours?</a:t>
            </a:r>
          </a:p>
          <a:p>
            <a:pPr defTabSz="857250">
              <a:lnSpc>
                <a:spcPts val="1822"/>
              </a:lnSpc>
              <a:defRPr/>
            </a:pPr>
            <a:endParaRPr lang="en-US" sz="1734" b="1">
              <a:solidFill>
                <a:srgbClr val="000000"/>
              </a:solidFill>
              <a:latin typeface="Calibri"/>
              <a:ea typeface="Calibri"/>
              <a:cs typeface="Calibri"/>
              <a:sym typeface="Calibri (MS) Bold"/>
            </a:endParaRPr>
          </a:p>
          <a:p>
            <a:pPr marL="374558" lvl="1" indent="-187279" defTabSz="857250">
              <a:lnSpc>
                <a:spcPts val="1822"/>
              </a:lnSpc>
              <a:buFont typeface="Arial"/>
              <a:buChar char="•"/>
              <a:defRPr/>
            </a:pPr>
            <a:r>
              <a:rPr lang="en-US" sz="1734" b="1">
                <a:solidFill>
                  <a:srgbClr val="000000"/>
                </a:solidFill>
                <a:latin typeface="Calibri"/>
                <a:ea typeface="Calibri"/>
                <a:cs typeface="Calibri"/>
                <a:sym typeface="Calibri (MS) Bold"/>
              </a:rPr>
              <a:t>Do you restrict screens in your child’s bedroom?</a:t>
            </a:r>
          </a:p>
          <a:p>
            <a:pPr defTabSz="857250">
              <a:lnSpc>
                <a:spcPts val="1822"/>
              </a:lnSpc>
              <a:defRPr/>
            </a:pPr>
            <a:endParaRPr lang="en-US" sz="1734" b="1">
              <a:solidFill>
                <a:srgbClr val="000000"/>
              </a:solidFill>
              <a:latin typeface="Calibri"/>
              <a:ea typeface="Calibri"/>
              <a:cs typeface="Calibri"/>
              <a:sym typeface="Calibri (MS) Bold"/>
            </a:endParaRPr>
          </a:p>
          <a:p>
            <a:pPr marL="374558" lvl="1" indent="-187279" defTabSz="857250">
              <a:lnSpc>
                <a:spcPts val="1822"/>
              </a:lnSpc>
              <a:buFont typeface="Arial"/>
              <a:buChar char="•"/>
              <a:defRPr/>
            </a:pPr>
            <a:r>
              <a:rPr lang="en-US" sz="1734" b="1">
                <a:solidFill>
                  <a:srgbClr val="000000"/>
                </a:solidFill>
                <a:latin typeface="Calibri"/>
                <a:ea typeface="Calibri"/>
                <a:cs typeface="Calibri"/>
                <a:sym typeface="Calibri (MS) Bold"/>
              </a:rPr>
              <a:t>What activities can replace screen time?</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92ADA2"/>
        </a:solidFill>
        <a:effectLst/>
      </p:bgPr>
    </p:bg>
    <p:spTree>
      <p:nvGrpSpPr>
        <p:cNvPr id="1" name=""/>
        <p:cNvGrpSpPr/>
        <p:nvPr/>
      </p:nvGrpSpPr>
      <p:grpSpPr>
        <a:xfrm>
          <a:off x="0" y="0"/>
          <a:ext cx="0" cy="0"/>
          <a:chOff x="0" y="0"/>
          <a:chExt cx="0" cy="0"/>
        </a:xfrm>
      </p:grpSpPr>
      <p:sp>
        <p:nvSpPr>
          <p:cNvPr id="2" name="Freeform 2"/>
          <p:cNvSpPr/>
          <p:nvPr/>
        </p:nvSpPr>
        <p:spPr>
          <a:xfrm>
            <a:off x="0" y="0"/>
            <a:ext cx="9144000" cy="68580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7116" t="-12647" r="-19691"/>
            </a:stretch>
          </a:blipFill>
        </p:spPr>
        <p:txBody>
          <a:bodyPr/>
          <a:lstStyle/>
          <a:p>
            <a:pPr defTabSz="857250">
              <a:defRPr/>
            </a:pPr>
            <a:endParaRPr lang="en-US" sz="1688">
              <a:solidFill>
                <a:prstClr val="black"/>
              </a:solidFill>
              <a:latin typeface="Calibri"/>
            </a:endParaRPr>
          </a:p>
        </p:txBody>
      </p:sp>
      <p:grpSp>
        <p:nvGrpSpPr>
          <p:cNvPr id="3" name="Group 3"/>
          <p:cNvGrpSpPr/>
          <p:nvPr/>
        </p:nvGrpSpPr>
        <p:grpSpPr>
          <a:xfrm>
            <a:off x="487358" y="0"/>
            <a:ext cx="2603730" cy="2094731"/>
            <a:chOff x="0" y="0"/>
            <a:chExt cx="3703083" cy="2979173"/>
          </a:xfrm>
        </p:grpSpPr>
        <p:sp>
          <p:nvSpPr>
            <p:cNvPr id="4" name="Freeform 4"/>
            <p:cNvSpPr/>
            <p:nvPr/>
          </p:nvSpPr>
          <p:spPr>
            <a:xfrm>
              <a:off x="0" y="0"/>
              <a:ext cx="3703083" cy="2979173"/>
            </a:xfrm>
            <a:custGeom>
              <a:avLst/>
              <a:gdLst/>
              <a:ahLst/>
              <a:cxnLst/>
              <a:rect l="l" t="t" r="r" b="b"/>
              <a:pathLst>
                <a:path w="3703083" h="2979173">
                  <a:moveTo>
                    <a:pt x="0" y="0"/>
                  </a:moveTo>
                  <a:lnTo>
                    <a:pt x="3703083" y="0"/>
                  </a:lnTo>
                  <a:lnTo>
                    <a:pt x="3703083" y="2979173"/>
                  </a:lnTo>
                  <a:lnTo>
                    <a:pt x="0" y="2979173"/>
                  </a:lnTo>
                  <a:lnTo>
                    <a:pt x="0" y="0"/>
                  </a:lnTo>
                  <a:close/>
                </a:path>
              </a:pathLst>
            </a:custGeom>
            <a:blipFill>
              <a:blip r:embed="rId4"/>
              <a:stretch>
                <a:fillRect l="-20941" r="-23866" b="-11596"/>
              </a:stretch>
            </a:blipFill>
          </p:spPr>
          <p:txBody>
            <a:bodyPr/>
            <a:lstStyle/>
            <a:p>
              <a:pPr defTabSz="857250">
                <a:defRPr/>
              </a:pPr>
              <a:endParaRPr lang="en-US" sz="1688">
                <a:solidFill>
                  <a:prstClr val="black"/>
                </a:solidFill>
                <a:latin typeface="Calibri"/>
              </a:endParaRPr>
            </a:p>
          </p:txBody>
        </p:sp>
        <p:sp>
          <p:nvSpPr>
            <p:cNvPr id="5" name="Freeform 5"/>
            <p:cNvSpPr/>
            <p:nvPr/>
          </p:nvSpPr>
          <p:spPr>
            <a:xfrm flipV="1">
              <a:off x="62350" y="721777"/>
              <a:ext cx="1566927" cy="1102423"/>
            </a:xfrm>
            <a:custGeom>
              <a:avLst/>
              <a:gdLst/>
              <a:ahLst/>
              <a:cxnLst/>
              <a:rect l="l" t="t" r="r" b="b"/>
              <a:pathLst>
                <a:path w="1566927" h="1102423">
                  <a:moveTo>
                    <a:pt x="0" y="1102423"/>
                  </a:moveTo>
                  <a:lnTo>
                    <a:pt x="1566927" y="1102423"/>
                  </a:lnTo>
                  <a:lnTo>
                    <a:pt x="1566927" y="0"/>
                  </a:lnTo>
                  <a:lnTo>
                    <a:pt x="0" y="0"/>
                  </a:lnTo>
                  <a:lnTo>
                    <a:pt x="0" y="1102423"/>
                  </a:lnTo>
                  <a:close/>
                </a:path>
              </a:pathLst>
            </a:custGeom>
            <a:blipFill>
              <a:blip r:embed="rId5"/>
              <a:stretch>
                <a:fillRect/>
              </a:stretch>
            </a:blipFill>
          </p:spPr>
          <p:txBody>
            <a:bodyPr/>
            <a:lstStyle/>
            <a:p>
              <a:pPr defTabSz="857250">
                <a:defRPr/>
              </a:pPr>
              <a:endParaRPr lang="en-US" sz="1688">
                <a:solidFill>
                  <a:prstClr val="black"/>
                </a:solidFill>
                <a:latin typeface="Calibri"/>
              </a:endParaRPr>
            </a:p>
          </p:txBody>
        </p:sp>
        <p:sp>
          <p:nvSpPr>
            <p:cNvPr id="6" name="TextBox 6"/>
            <p:cNvSpPr txBox="1"/>
            <p:nvPr/>
          </p:nvSpPr>
          <p:spPr>
            <a:xfrm>
              <a:off x="326901" y="1275369"/>
              <a:ext cx="3049277" cy="918588"/>
            </a:xfrm>
            <a:prstGeom prst="rect">
              <a:avLst/>
            </a:prstGeom>
          </p:spPr>
          <p:txBody>
            <a:bodyPr lIns="0" tIns="0" rIns="0" bIns="0" rtlCol="0" anchor="t">
              <a:spAutoFit/>
            </a:bodyPr>
            <a:lstStyle/>
            <a:p>
              <a:pPr algn="ctr" defTabSz="857250">
                <a:lnSpc>
                  <a:spcPts val="2583"/>
                </a:lnSpc>
                <a:spcBef>
                  <a:spcPct val="0"/>
                </a:spcBef>
                <a:defRPr/>
              </a:pPr>
              <a:r>
                <a:rPr lang="en-US" sz="1844" b="1">
                  <a:solidFill>
                    <a:srgbClr val="000000"/>
                  </a:solidFill>
                  <a:latin typeface="Calibri"/>
                  <a:ea typeface="Calibri"/>
                  <a:cs typeface="Calibri"/>
                  <a:sym typeface="Calibri (MS) Bold"/>
                </a:rPr>
                <a:t> Physical Activity Discussion Questions</a:t>
              </a:r>
            </a:p>
          </p:txBody>
        </p:sp>
        <p:sp>
          <p:nvSpPr>
            <p:cNvPr id="7" name="Freeform 7"/>
            <p:cNvSpPr/>
            <p:nvPr/>
          </p:nvSpPr>
          <p:spPr>
            <a:xfrm flipH="1" flipV="1">
              <a:off x="2011245" y="721777"/>
              <a:ext cx="1566927" cy="1102423"/>
            </a:xfrm>
            <a:custGeom>
              <a:avLst/>
              <a:gdLst/>
              <a:ahLst/>
              <a:cxnLst/>
              <a:rect l="l" t="t" r="r" b="b"/>
              <a:pathLst>
                <a:path w="1566927" h="1102423">
                  <a:moveTo>
                    <a:pt x="1566927" y="1102423"/>
                  </a:moveTo>
                  <a:lnTo>
                    <a:pt x="0" y="1102423"/>
                  </a:lnTo>
                  <a:lnTo>
                    <a:pt x="0" y="0"/>
                  </a:lnTo>
                  <a:lnTo>
                    <a:pt x="1566927" y="0"/>
                  </a:lnTo>
                  <a:lnTo>
                    <a:pt x="1566927" y="1102423"/>
                  </a:lnTo>
                  <a:close/>
                </a:path>
              </a:pathLst>
            </a:custGeom>
            <a:blipFill>
              <a:blip r:embed="rId5"/>
              <a:stretch>
                <a:fillRect/>
              </a:stretch>
            </a:blipFill>
          </p:spPr>
          <p:txBody>
            <a:bodyPr/>
            <a:lstStyle/>
            <a:p>
              <a:pPr defTabSz="857250">
                <a:defRPr/>
              </a:pPr>
              <a:endParaRPr lang="en-US" sz="1688">
                <a:solidFill>
                  <a:prstClr val="black"/>
                </a:solidFill>
                <a:latin typeface="Calibri"/>
              </a:endParaRPr>
            </a:p>
          </p:txBody>
        </p:sp>
      </p:grpSp>
      <p:sp>
        <p:nvSpPr>
          <p:cNvPr id="8" name="Freeform 8"/>
          <p:cNvSpPr/>
          <p:nvPr/>
        </p:nvSpPr>
        <p:spPr>
          <a:xfrm rot="5400000">
            <a:off x="-418827" y="2718644"/>
            <a:ext cx="4598086" cy="3436024"/>
          </a:xfrm>
          <a:custGeom>
            <a:avLst/>
            <a:gdLst/>
            <a:ahLst/>
            <a:cxnLst/>
            <a:rect l="l" t="t" r="r" b="b"/>
            <a:pathLst>
              <a:path w="4904625" h="3665092">
                <a:moveTo>
                  <a:pt x="0" y="0"/>
                </a:moveTo>
                <a:lnTo>
                  <a:pt x="4904625" y="0"/>
                </a:lnTo>
                <a:lnTo>
                  <a:pt x="4904625" y="3665093"/>
                </a:lnTo>
                <a:lnTo>
                  <a:pt x="0" y="366509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857250">
              <a:defRPr/>
            </a:pPr>
            <a:endParaRPr lang="en-US" sz="1688">
              <a:solidFill>
                <a:prstClr val="black"/>
              </a:solidFill>
              <a:latin typeface="Calibri"/>
            </a:endParaRPr>
          </a:p>
        </p:txBody>
      </p:sp>
      <p:sp>
        <p:nvSpPr>
          <p:cNvPr id="9" name="Freeform 9"/>
          <p:cNvSpPr/>
          <p:nvPr/>
        </p:nvSpPr>
        <p:spPr>
          <a:xfrm>
            <a:off x="2892146" y="3730809"/>
            <a:ext cx="2179740" cy="2706911"/>
          </a:xfrm>
          <a:custGeom>
            <a:avLst/>
            <a:gdLst/>
            <a:ahLst/>
            <a:cxnLst/>
            <a:rect l="l" t="t" r="r" b="b"/>
            <a:pathLst>
              <a:path w="2325056" h="2887372">
                <a:moveTo>
                  <a:pt x="0" y="0"/>
                </a:moveTo>
                <a:lnTo>
                  <a:pt x="2325057" y="0"/>
                </a:lnTo>
                <a:lnTo>
                  <a:pt x="2325057" y="2887372"/>
                </a:lnTo>
                <a:lnTo>
                  <a:pt x="0" y="2887372"/>
                </a:lnTo>
                <a:lnTo>
                  <a:pt x="0" y="0"/>
                </a:lnTo>
                <a:close/>
              </a:path>
            </a:pathLst>
          </a:custGeom>
          <a:blipFill>
            <a:blip r:embed="rId8"/>
            <a:stretch>
              <a:fillRect t="-1484" b="-1484"/>
            </a:stretch>
          </a:blipFill>
          <a:ln w="38100" cap="rnd">
            <a:solidFill>
              <a:srgbClr val="975365"/>
            </a:solidFill>
            <a:prstDash val="solid"/>
            <a:round/>
          </a:ln>
        </p:spPr>
        <p:txBody>
          <a:bodyPr/>
          <a:lstStyle/>
          <a:p>
            <a:pPr defTabSz="857250">
              <a:defRPr/>
            </a:pPr>
            <a:endParaRPr lang="en-US" sz="1688">
              <a:solidFill>
                <a:prstClr val="black"/>
              </a:solidFill>
              <a:latin typeface="Calibri"/>
            </a:endParaRPr>
          </a:p>
        </p:txBody>
      </p:sp>
      <p:sp>
        <p:nvSpPr>
          <p:cNvPr id="10" name="Freeform 10"/>
          <p:cNvSpPr/>
          <p:nvPr/>
        </p:nvSpPr>
        <p:spPr>
          <a:xfrm rot="-3098932">
            <a:off x="3351730" y="2480181"/>
            <a:ext cx="492997" cy="1133326"/>
          </a:xfrm>
          <a:custGeom>
            <a:avLst/>
            <a:gdLst/>
            <a:ahLst/>
            <a:cxnLst/>
            <a:rect l="l" t="t" r="r" b="b"/>
            <a:pathLst>
              <a:path w="525863" h="1208881">
                <a:moveTo>
                  <a:pt x="0" y="0"/>
                </a:moveTo>
                <a:lnTo>
                  <a:pt x="525863" y="0"/>
                </a:lnTo>
                <a:lnTo>
                  <a:pt x="525863" y="1208881"/>
                </a:lnTo>
                <a:lnTo>
                  <a:pt x="0" y="120888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857250">
              <a:defRPr/>
            </a:pPr>
            <a:endParaRPr lang="en-US" sz="1688">
              <a:solidFill>
                <a:prstClr val="black"/>
              </a:solidFill>
              <a:latin typeface="Calibri"/>
            </a:endParaRPr>
          </a:p>
        </p:txBody>
      </p:sp>
      <p:sp>
        <p:nvSpPr>
          <p:cNvPr id="11" name="TextBox 11"/>
          <p:cNvSpPr txBox="1"/>
          <p:nvPr/>
        </p:nvSpPr>
        <p:spPr>
          <a:xfrm>
            <a:off x="357768" y="2786147"/>
            <a:ext cx="2534379" cy="3441583"/>
          </a:xfrm>
          <a:prstGeom prst="rect">
            <a:avLst/>
          </a:prstGeom>
        </p:spPr>
        <p:txBody>
          <a:bodyPr lIns="0" tIns="0" rIns="0" bIns="0" rtlCol="0" anchor="t">
            <a:spAutoFit/>
          </a:bodyPr>
          <a:lstStyle/>
          <a:p>
            <a:pPr marL="418465" lvl="1" indent="-208915" defTabSz="857250">
              <a:lnSpc>
                <a:spcPts val="2716"/>
              </a:lnSpc>
              <a:buFont typeface="Arial"/>
              <a:buChar char="•"/>
              <a:defRPr/>
            </a:pPr>
            <a:r>
              <a:rPr lang="en-US" sz="1900" b="1">
                <a:solidFill>
                  <a:srgbClr val="000000"/>
                </a:solidFill>
                <a:latin typeface="Calibri"/>
                <a:ea typeface="Calibri"/>
                <a:cs typeface="Calibri"/>
                <a:sym typeface="Calibri (MS) Bold"/>
              </a:rPr>
              <a:t>What activities did you list, and which new ones would you like to try with your child?</a:t>
            </a:r>
            <a:endParaRPr lang="en-US" sz="1900"/>
          </a:p>
          <a:p>
            <a:pPr defTabSz="857250">
              <a:lnSpc>
                <a:spcPts val="2716"/>
              </a:lnSpc>
              <a:defRPr/>
            </a:pPr>
            <a:endParaRPr lang="en-US" sz="1940" b="1">
              <a:solidFill>
                <a:srgbClr val="000000"/>
              </a:solidFill>
              <a:latin typeface="Calibri"/>
              <a:ea typeface="Calibri"/>
              <a:cs typeface="Calibri"/>
              <a:sym typeface="Calibri (MS) Bold"/>
            </a:endParaRPr>
          </a:p>
          <a:p>
            <a:pPr marL="418465" lvl="1" indent="-208915" defTabSz="857250">
              <a:lnSpc>
                <a:spcPts val="2716"/>
              </a:lnSpc>
              <a:buFont typeface="Arial"/>
              <a:buChar char="•"/>
              <a:defRPr/>
            </a:pPr>
            <a:r>
              <a:rPr lang="en-US" sz="1900" b="1">
                <a:solidFill>
                  <a:srgbClr val="000000"/>
                </a:solidFill>
                <a:latin typeface="Calibri"/>
                <a:ea typeface="Calibri"/>
                <a:cs typeface="Calibri"/>
                <a:sym typeface="Calibri (MS) Bold"/>
              </a:rPr>
              <a:t>Did anyone try a new activity and want to share his or her experience?</a:t>
            </a:r>
            <a:endParaRPr lang="en-US" sz="1900" b="1">
              <a:solidFill>
                <a:srgbClr val="000000"/>
              </a:solidFill>
              <a:latin typeface="Calibri"/>
              <a:ea typeface="Calibri"/>
              <a:cs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4B3C10"/>
        </a:solidFill>
        <a:effectLst/>
      </p:bgPr>
    </p:bg>
    <p:spTree>
      <p:nvGrpSpPr>
        <p:cNvPr id="1" name=""/>
        <p:cNvGrpSpPr/>
        <p:nvPr/>
      </p:nvGrpSpPr>
      <p:grpSpPr>
        <a:xfrm>
          <a:off x="0" y="0"/>
          <a:ext cx="0" cy="0"/>
          <a:chOff x="0" y="0"/>
          <a:chExt cx="0" cy="0"/>
        </a:xfrm>
      </p:grpSpPr>
      <p:grpSp>
        <p:nvGrpSpPr>
          <p:cNvPr id="2" name="Group 2"/>
          <p:cNvGrpSpPr/>
          <p:nvPr/>
        </p:nvGrpSpPr>
        <p:grpSpPr>
          <a:xfrm>
            <a:off x="153998" y="0"/>
            <a:ext cx="2603730" cy="2094731"/>
            <a:chOff x="0" y="0"/>
            <a:chExt cx="3703083" cy="2979173"/>
          </a:xfrm>
        </p:grpSpPr>
        <p:sp>
          <p:nvSpPr>
            <p:cNvPr id="3" name="Freeform 3"/>
            <p:cNvSpPr/>
            <p:nvPr/>
          </p:nvSpPr>
          <p:spPr>
            <a:xfrm>
              <a:off x="0" y="0"/>
              <a:ext cx="3703083" cy="2979173"/>
            </a:xfrm>
            <a:custGeom>
              <a:avLst/>
              <a:gdLst/>
              <a:ahLst/>
              <a:cxnLst/>
              <a:rect l="l" t="t" r="r" b="b"/>
              <a:pathLst>
                <a:path w="3703083" h="2979173">
                  <a:moveTo>
                    <a:pt x="0" y="0"/>
                  </a:moveTo>
                  <a:lnTo>
                    <a:pt x="3703083" y="0"/>
                  </a:lnTo>
                  <a:lnTo>
                    <a:pt x="3703083" y="2979173"/>
                  </a:lnTo>
                  <a:lnTo>
                    <a:pt x="0" y="2979173"/>
                  </a:lnTo>
                  <a:lnTo>
                    <a:pt x="0" y="0"/>
                  </a:lnTo>
                  <a:close/>
                </a:path>
              </a:pathLst>
            </a:custGeom>
            <a:blipFill>
              <a:blip r:embed="rId3"/>
              <a:stretch>
                <a:fillRect l="-20941" r="-23866" b="-11596"/>
              </a:stretch>
            </a:blipFill>
          </p:spPr>
          <p:txBody>
            <a:bodyPr/>
            <a:lstStyle/>
            <a:p>
              <a:pPr defTabSz="857250">
                <a:defRPr/>
              </a:pPr>
              <a:endParaRPr lang="en-US" sz="1688">
                <a:solidFill>
                  <a:prstClr val="black"/>
                </a:solidFill>
                <a:latin typeface="Calibri"/>
              </a:endParaRPr>
            </a:p>
          </p:txBody>
        </p:sp>
        <p:sp>
          <p:nvSpPr>
            <p:cNvPr id="4" name="Freeform 4"/>
            <p:cNvSpPr/>
            <p:nvPr/>
          </p:nvSpPr>
          <p:spPr>
            <a:xfrm flipV="1">
              <a:off x="62350" y="721777"/>
              <a:ext cx="1566927" cy="1102423"/>
            </a:xfrm>
            <a:custGeom>
              <a:avLst/>
              <a:gdLst/>
              <a:ahLst/>
              <a:cxnLst/>
              <a:rect l="l" t="t" r="r" b="b"/>
              <a:pathLst>
                <a:path w="1566927" h="1102423">
                  <a:moveTo>
                    <a:pt x="0" y="1102423"/>
                  </a:moveTo>
                  <a:lnTo>
                    <a:pt x="1566927" y="1102423"/>
                  </a:lnTo>
                  <a:lnTo>
                    <a:pt x="1566927" y="0"/>
                  </a:lnTo>
                  <a:lnTo>
                    <a:pt x="0" y="0"/>
                  </a:lnTo>
                  <a:lnTo>
                    <a:pt x="0" y="1102423"/>
                  </a:lnTo>
                  <a:close/>
                </a:path>
              </a:pathLst>
            </a:custGeom>
            <a:blipFill>
              <a:blip r:embed="rId4"/>
              <a:stretch>
                <a:fillRect/>
              </a:stretch>
            </a:blipFill>
          </p:spPr>
          <p:txBody>
            <a:bodyPr/>
            <a:lstStyle/>
            <a:p>
              <a:pPr defTabSz="857250">
                <a:defRPr/>
              </a:pPr>
              <a:endParaRPr lang="en-US" sz="1688">
                <a:solidFill>
                  <a:prstClr val="black"/>
                </a:solidFill>
                <a:latin typeface="Calibri"/>
              </a:endParaRPr>
            </a:p>
          </p:txBody>
        </p:sp>
        <p:sp>
          <p:nvSpPr>
            <p:cNvPr id="5" name="TextBox 5"/>
            <p:cNvSpPr txBox="1"/>
            <p:nvPr/>
          </p:nvSpPr>
          <p:spPr>
            <a:xfrm>
              <a:off x="326901" y="1275369"/>
              <a:ext cx="3049277" cy="918588"/>
            </a:xfrm>
            <a:prstGeom prst="rect">
              <a:avLst/>
            </a:prstGeom>
          </p:spPr>
          <p:txBody>
            <a:bodyPr lIns="0" tIns="0" rIns="0" bIns="0" rtlCol="0" anchor="t">
              <a:spAutoFit/>
            </a:bodyPr>
            <a:lstStyle/>
            <a:p>
              <a:pPr algn="ctr" defTabSz="857250">
                <a:lnSpc>
                  <a:spcPts val="2583"/>
                </a:lnSpc>
                <a:spcBef>
                  <a:spcPct val="0"/>
                </a:spcBef>
                <a:defRPr/>
              </a:pPr>
              <a:r>
                <a:rPr lang="en-US" sz="1844" b="1">
                  <a:solidFill>
                    <a:srgbClr val="000000"/>
                  </a:solidFill>
                  <a:latin typeface="Calibri"/>
                  <a:ea typeface="Calibri"/>
                  <a:cs typeface="Calibri"/>
                  <a:sym typeface="Calibri (MS) Bold"/>
                </a:rPr>
                <a:t> Eating Behaviors Discussion Questions</a:t>
              </a:r>
            </a:p>
          </p:txBody>
        </p:sp>
        <p:sp>
          <p:nvSpPr>
            <p:cNvPr id="6" name="Freeform 6"/>
            <p:cNvSpPr/>
            <p:nvPr/>
          </p:nvSpPr>
          <p:spPr>
            <a:xfrm flipH="1" flipV="1">
              <a:off x="2011245" y="721777"/>
              <a:ext cx="1566927" cy="1102423"/>
            </a:xfrm>
            <a:custGeom>
              <a:avLst/>
              <a:gdLst/>
              <a:ahLst/>
              <a:cxnLst/>
              <a:rect l="l" t="t" r="r" b="b"/>
              <a:pathLst>
                <a:path w="1566927" h="1102423">
                  <a:moveTo>
                    <a:pt x="1566927" y="1102423"/>
                  </a:moveTo>
                  <a:lnTo>
                    <a:pt x="0" y="1102423"/>
                  </a:lnTo>
                  <a:lnTo>
                    <a:pt x="0" y="0"/>
                  </a:lnTo>
                  <a:lnTo>
                    <a:pt x="1566927" y="0"/>
                  </a:lnTo>
                  <a:lnTo>
                    <a:pt x="1566927" y="1102423"/>
                  </a:lnTo>
                  <a:close/>
                </a:path>
              </a:pathLst>
            </a:custGeom>
            <a:blipFill>
              <a:blip r:embed="rId4"/>
              <a:stretch>
                <a:fillRect/>
              </a:stretch>
            </a:blipFill>
          </p:spPr>
          <p:txBody>
            <a:bodyPr/>
            <a:lstStyle/>
            <a:p>
              <a:pPr defTabSz="857250">
                <a:defRPr/>
              </a:pPr>
              <a:endParaRPr lang="en-US" sz="1688">
                <a:solidFill>
                  <a:prstClr val="black"/>
                </a:solidFill>
                <a:latin typeface="Calibri"/>
              </a:endParaRPr>
            </a:p>
          </p:txBody>
        </p:sp>
      </p:grpSp>
      <p:sp>
        <p:nvSpPr>
          <p:cNvPr id="8" name="Freeform 8"/>
          <p:cNvSpPr/>
          <p:nvPr/>
        </p:nvSpPr>
        <p:spPr>
          <a:xfrm>
            <a:off x="5912204" y="2726117"/>
            <a:ext cx="3220183" cy="4125365"/>
          </a:xfrm>
          <a:custGeom>
            <a:avLst/>
            <a:gdLst/>
            <a:ahLst/>
            <a:cxnLst/>
            <a:rect l="l" t="t" r="r" b="b"/>
            <a:pathLst>
              <a:path w="6667373" h="8890000">
                <a:moveTo>
                  <a:pt x="0" y="0"/>
                </a:moveTo>
                <a:lnTo>
                  <a:pt x="6667373" y="0"/>
                </a:lnTo>
                <a:lnTo>
                  <a:pt x="6667373" y="8890000"/>
                </a:lnTo>
                <a:lnTo>
                  <a:pt x="0" y="8890000"/>
                </a:lnTo>
                <a:close/>
              </a:path>
            </a:pathLst>
          </a:custGeom>
          <a:solidFill>
            <a:srgbClr val="9C8B7C"/>
          </a:solidFill>
        </p:spPr>
        <p:txBody>
          <a:bodyPr/>
          <a:lstStyle/>
          <a:p>
            <a:pPr defTabSz="857250">
              <a:defRPr/>
            </a:pPr>
            <a:endParaRPr lang="en-US" sz="1688">
              <a:solidFill>
                <a:prstClr val="black"/>
              </a:solidFill>
              <a:latin typeface="Calibri"/>
            </a:endParaRPr>
          </a:p>
        </p:txBody>
      </p:sp>
      <p:sp>
        <p:nvSpPr>
          <p:cNvPr id="11" name="Freeform 11"/>
          <p:cNvSpPr/>
          <p:nvPr/>
        </p:nvSpPr>
        <p:spPr>
          <a:xfrm>
            <a:off x="0" y="2727346"/>
            <a:ext cx="6110356" cy="4121725"/>
          </a:xfrm>
          <a:custGeom>
            <a:avLst/>
            <a:gdLst/>
            <a:ahLst/>
            <a:cxnLst/>
            <a:rect l="l" t="t" r="r" b="b"/>
            <a:pathLst>
              <a:path w="6517713" h="4396507">
                <a:moveTo>
                  <a:pt x="0" y="0"/>
                </a:moveTo>
                <a:lnTo>
                  <a:pt x="6517713" y="0"/>
                </a:lnTo>
                <a:lnTo>
                  <a:pt x="6517713" y="4396507"/>
                </a:lnTo>
                <a:lnTo>
                  <a:pt x="0" y="4396507"/>
                </a:lnTo>
                <a:lnTo>
                  <a:pt x="0" y="0"/>
                </a:lnTo>
                <a:close/>
              </a:path>
            </a:pathLst>
          </a:custGeom>
          <a:blipFill>
            <a:blip r:embed="rId5"/>
            <a:stretch>
              <a:fillRect l="-1922" t="-428" b="-428"/>
            </a:stretch>
          </a:blipFill>
        </p:spPr>
        <p:txBody>
          <a:bodyPr/>
          <a:lstStyle/>
          <a:p>
            <a:pPr defTabSz="857250">
              <a:defRPr/>
            </a:pPr>
            <a:endParaRPr lang="en-US" sz="1688">
              <a:solidFill>
                <a:prstClr val="black"/>
              </a:solidFill>
              <a:latin typeface="Calibri"/>
            </a:endParaRPr>
          </a:p>
        </p:txBody>
      </p:sp>
      <p:sp>
        <p:nvSpPr>
          <p:cNvPr id="12" name="Freeform 12"/>
          <p:cNvSpPr/>
          <p:nvPr/>
        </p:nvSpPr>
        <p:spPr>
          <a:xfrm>
            <a:off x="2957303" y="125138"/>
            <a:ext cx="2756059" cy="3223460"/>
          </a:xfrm>
          <a:custGeom>
            <a:avLst/>
            <a:gdLst/>
            <a:ahLst/>
            <a:cxnLst/>
            <a:rect l="l" t="t" r="r" b="b"/>
            <a:pathLst>
              <a:path w="2939796" h="3438357">
                <a:moveTo>
                  <a:pt x="0" y="0"/>
                </a:moveTo>
                <a:lnTo>
                  <a:pt x="2939796" y="0"/>
                </a:lnTo>
                <a:lnTo>
                  <a:pt x="2939796" y="3438358"/>
                </a:lnTo>
                <a:lnTo>
                  <a:pt x="0" y="343835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857250">
              <a:defRPr/>
            </a:pPr>
            <a:endParaRPr lang="en-US" sz="1688">
              <a:solidFill>
                <a:prstClr val="black"/>
              </a:solidFill>
              <a:latin typeface="Calibri"/>
            </a:endParaRPr>
          </a:p>
        </p:txBody>
      </p:sp>
      <p:sp>
        <p:nvSpPr>
          <p:cNvPr id="13" name="Freeform 13"/>
          <p:cNvSpPr/>
          <p:nvPr/>
        </p:nvSpPr>
        <p:spPr>
          <a:xfrm flipH="1">
            <a:off x="6387942" y="0"/>
            <a:ext cx="2331880" cy="2727345"/>
          </a:xfrm>
          <a:custGeom>
            <a:avLst/>
            <a:gdLst/>
            <a:ahLst/>
            <a:cxnLst/>
            <a:rect l="l" t="t" r="r" b="b"/>
            <a:pathLst>
              <a:path w="2487339" h="2909168">
                <a:moveTo>
                  <a:pt x="2487339" y="0"/>
                </a:moveTo>
                <a:lnTo>
                  <a:pt x="0" y="0"/>
                </a:lnTo>
                <a:lnTo>
                  <a:pt x="0" y="2909168"/>
                </a:lnTo>
                <a:lnTo>
                  <a:pt x="2487339" y="2909168"/>
                </a:lnTo>
                <a:lnTo>
                  <a:pt x="2487339"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857250">
              <a:defRPr/>
            </a:pPr>
            <a:endParaRPr lang="en-US" sz="1688">
              <a:solidFill>
                <a:prstClr val="black"/>
              </a:solidFill>
              <a:latin typeface="Calibri"/>
            </a:endParaRPr>
          </a:p>
        </p:txBody>
      </p:sp>
      <p:sp>
        <p:nvSpPr>
          <p:cNvPr id="14" name="Freeform 14"/>
          <p:cNvSpPr/>
          <p:nvPr/>
        </p:nvSpPr>
        <p:spPr>
          <a:xfrm>
            <a:off x="5259862" y="263845"/>
            <a:ext cx="1892182" cy="2417787"/>
          </a:xfrm>
          <a:custGeom>
            <a:avLst/>
            <a:gdLst/>
            <a:ahLst/>
            <a:cxnLst/>
            <a:rect l="l" t="t" r="r" b="b"/>
            <a:pathLst>
              <a:path w="2018327" h="2578973">
                <a:moveTo>
                  <a:pt x="0" y="0"/>
                </a:moveTo>
                <a:lnTo>
                  <a:pt x="2018327" y="0"/>
                </a:lnTo>
                <a:lnTo>
                  <a:pt x="2018327" y="2578973"/>
                </a:lnTo>
                <a:lnTo>
                  <a:pt x="0" y="2578973"/>
                </a:lnTo>
                <a:lnTo>
                  <a:pt x="0" y="0"/>
                </a:lnTo>
                <a:close/>
              </a:path>
            </a:pathLst>
          </a:custGeom>
          <a:blipFill>
            <a:blip r:embed="rId6">
              <a:extLst>
                <a:ext uri="{96DAC541-7B7A-43D3-8B79-37D633B846F1}">
                  <asvg:svgBlip xmlns:asvg="http://schemas.microsoft.com/office/drawing/2016/SVG/main" r:embed="rId7"/>
                </a:ext>
              </a:extLst>
            </a:blip>
            <a:stretch>
              <a:fillRect l="-34955" r="-624" b="-24101"/>
            </a:stretch>
          </a:blipFill>
        </p:spPr>
        <p:txBody>
          <a:bodyPr/>
          <a:lstStyle/>
          <a:p>
            <a:pPr defTabSz="857250">
              <a:defRPr/>
            </a:pPr>
            <a:endParaRPr lang="en-US" sz="1688">
              <a:solidFill>
                <a:prstClr val="black"/>
              </a:solidFill>
              <a:latin typeface="Calibri"/>
            </a:endParaRPr>
          </a:p>
        </p:txBody>
      </p:sp>
      <p:sp>
        <p:nvSpPr>
          <p:cNvPr id="15" name="Freeform 15"/>
          <p:cNvSpPr/>
          <p:nvPr/>
        </p:nvSpPr>
        <p:spPr>
          <a:xfrm>
            <a:off x="6686917" y="708395"/>
            <a:ext cx="1503027" cy="1796653"/>
          </a:xfrm>
          <a:custGeom>
            <a:avLst/>
            <a:gdLst/>
            <a:ahLst/>
            <a:cxnLst/>
            <a:rect l="l" t="t" r="r" b="b"/>
            <a:pathLst>
              <a:path w="1603229" h="1916430">
                <a:moveTo>
                  <a:pt x="0" y="0"/>
                </a:moveTo>
                <a:lnTo>
                  <a:pt x="1603229" y="0"/>
                </a:lnTo>
                <a:lnTo>
                  <a:pt x="1603229" y="1916429"/>
                </a:lnTo>
                <a:lnTo>
                  <a:pt x="0" y="1916429"/>
                </a:lnTo>
                <a:lnTo>
                  <a:pt x="0" y="0"/>
                </a:lnTo>
                <a:close/>
              </a:path>
            </a:pathLst>
          </a:custGeom>
          <a:blipFill>
            <a:blip r:embed="rId6">
              <a:extLst>
                <a:ext uri="{96DAC541-7B7A-43D3-8B79-37D633B846F1}">
                  <asvg:svgBlip xmlns:asvg="http://schemas.microsoft.com/office/drawing/2016/SVG/main" r:embed="rId7"/>
                </a:ext>
              </a:extLst>
            </a:blip>
            <a:stretch>
              <a:fillRect l="-38360" t="-7169" b="-28208"/>
            </a:stretch>
          </a:blipFill>
        </p:spPr>
        <p:txBody>
          <a:bodyPr/>
          <a:lstStyle/>
          <a:p>
            <a:pPr defTabSz="857250">
              <a:defRPr/>
            </a:pPr>
            <a:endParaRPr lang="en-US" sz="1688">
              <a:solidFill>
                <a:prstClr val="black"/>
              </a:solidFill>
              <a:latin typeface="Calibri"/>
            </a:endParaRPr>
          </a:p>
        </p:txBody>
      </p:sp>
      <p:sp>
        <p:nvSpPr>
          <p:cNvPr id="16" name="Freeform 16"/>
          <p:cNvSpPr/>
          <p:nvPr/>
        </p:nvSpPr>
        <p:spPr>
          <a:xfrm>
            <a:off x="4536587" y="0"/>
            <a:ext cx="2756059" cy="2361315"/>
          </a:xfrm>
          <a:custGeom>
            <a:avLst/>
            <a:gdLst/>
            <a:ahLst/>
            <a:cxnLst/>
            <a:rect l="l" t="t" r="r" b="b"/>
            <a:pathLst>
              <a:path w="2939796" h="2518736">
                <a:moveTo>
                  <a:pt x="0" y="0"/>
                </a:moveTo>
                <a:lnTo>
                  <a:pt x="2939796" y="0"/>
                </a:lnTo>
                <a:lnTo>
                  <a:pt x="2939796" y="2518736"/>
                </a:lnTo>
                <a:lnTo>
                  <a:pt x="0" y="2518736"/>
                </a:lnTo>
                <a:lnTo>
                  <a:pt x="0" y="0"/>
                </a:lnTo>
                <a:close/>
              </a:path>
            </a:pathLst>
          </a:custGeom>
          <a:blipFill>
            <a:blip r:embed="rId6">
              <a:extLst>
                <a:ext uri="{96DAC541-7B7A-43D3-8B79-37D633B846F1}">
                  <asvg:svgBlip xmlns:asvg="http://schemas.microsoft.com/office/drawing/2016/SVG/main" r:embed="rId7"/>
                </a:ext>
              </a:extLst>
            </a:blip>
            <a:stretch>
              <a:fillRect b="-36511"/>
            </a:stretch>
          </a:blipFill>
        </p:spPr>
        <p:txBody>
          <a:bodyPr/>
          <a:lstStyle/>
          <a:p>
            <a:pPr defTabSz="857250">
              <a:defRPr/>
            </a:pPr>
            <a:endParaRPr lang="en-US" sz="1688">
              <a:solidFill>
                <a:prstClr val="black"/>
              </a:solidFill>
              <a:latin typeface="Calibri"/>
            </a:endParaRPr>
          </a:p>
        </p:txBody>
      </p:sp>
      <p:sp>
        <p:nvSpPr>
          <p:cNvPr id="17" name="TextBox 17"/>
          <p:cNvSpPr txBox="1"/>
          <p:nvPr/>
        </p:nvSpPr>
        <p:spPr>
          <a:xfrm>
            <a:off x="3393609" y="570652"/>
            <a:ext cx="4796335" cy="1527662"/>
          </a:xfrm>
          <a:prstGeom prst="rect">
            <a:avLst/>
          </a:prstGeom>
        </p:spPr>
        <p:txBody>
          <a:bodyPr lIns="0" tIns="0" rIns="0" bIns="0" rtlCol="0" anchor="t">
            <a:spAutoFit/>
          </a:bodyPr>
          <a:lstStyle/>
          <a:p>
            <a:pPr marL="357505" lvl="1" indent="-178435" defTabSz="857250">
              <a:lnSpc>
                <a:spcPts val="1723"/>
              </a:lnSpc>
              <a:buFont typeface="Arial"/>
              <a:buChar char="•"/>
              <a:defRPr/>
            </a:pPr>
            <a:r>
              <a:rPr lang="en-US" sz="1650" b="1">
                <a:solidFill>
                  <a:srgbClr val="000000"/>
                </a:solidFill>
                <a:latin typeface="Calibri"/>
                <a:ea typeface="Calibri"/>
                <a:cs typeface="Calibri"/>
                <a:sym typeface="Calibri (MS) Bold"/>
              </a:rPr>
              <a:t>What statements can you use to encourage your child’s internal cues?</a:t>
            </a:r>
            <a:endParaRPr lang="en-US" sz="1650"/>
          </a:p>
          <a:p>
            <a:pPr defTabSz="857250">
              <a:lnSpc>
                <a:spcPts val="1723"/>
              </a:lnSpc>
              <a:defRPr/>
            </a:pPr>
            <a:endParaRPr lang="en-US" sz="1657" b="1">
              <a:solidFill>
                <a:srgbClr val="000000"/>
              </a:solidFill>
              <a:latin typeface="Calibri"/>
              <a:ea typeface="Calibri"/>
              <a:cs typeface="Calibri"/>
              <a:sym typeface="Calibri (MS) Bold"/>
            </a:endParaRPr>
          </a:p>
          <a:p>
            <a:pPr marL="357505" lvl="1" indent="-178435" defTabSz="857250">
              <a:lnSpc>
                <a:spcPts val="1723"/>
              </a:lnSpc>
              <a:buFont typeface="Arial"/>
              <a:buChar char="•"/>
              <a:defRPr/>
            </a:pPr>
            <a:r>
              <a:rPr lang="en-US" sz="1650" b="1">
                <a:solidFill>
                  <a:srgbClr val="000000"/>
                </a:solidFill>
                <a:latin typeface="Calibri"/>
                <a:ea typeface="Calibri"/>
                <a:cs typeface="Calibri"/>
                <a:sym typeface="Calibri (MS) Bold"/>
              </a:rPr>
              <a:t>Did you practice focusing on internal and external hunger cues during a meal?</a:t>
            </a:r>
            <a:endParaRPr lang="en-US" sz="1650" b="1">
              <a:solidFill>
                <a:srgbClr val="000000"/>
              </a:solidFill>
              <a:latin typeface="Calibri"/>
              <a:ea typeface="Calibri"/>
              <a:cs typeface="Calibri"/>
            </a:endParaRPr>
          </a:p>
          <a:p>
            <a:pPr defTabSz="857250">
              <a:lnSpc>
                <a:spcPts val="1723"/>
              </a:lnSpc>
              <a:defRPr/>
            </a:pPr>
            <a:endParaRPr lang="en-US" sz="1657" b="1">
              <a:solidFill>
                <a:srgbClr val="000000"/>
              </a:solidFill>
              <a:latin typeface="Calibri"/>
              <a:ea typeface="Calibri"/>
              <a:cs typeface="Calibri"/>
              <a:sym typeface="Calibri (MS) Bold"/>
            </a:endParaRPr>
          </a:p>
          <a:p>
            <a:pPr marL="357505" lvl="1" indent="-178435" defTabSz="857250">
              <a:lnSpc>
                <a:spcPts val="1723"/>
              </a:lnSpc>
              <a:buFont typeface="Arial"/>
              <a:buChar char="•"/>
              <a:defRPr/>
            </a:pPr>
            <a:r>
              <a:rPr lang="en-US" sz="1650" b="1">
                <a:solidFill>
                  <a:srgbClr val="000000"/>
                </a:solidFill>
                <a:latin typeface="Calibri"/>
                <a:ea typeface="Calibri"/>
                <a:cs typeface="Calibri"/>
                <a:sym typeface="Calibri (MS) Bold"/>
              </a:rPr>
              <a:t>Does anyone want to share his or her experience?</a:t>
            </a:r>
            <a:endParaRPr lang="en-US" sz="1650" b="1">
              <a:solidFill>
                <a:srgbClr val="000000"/>
              </a:solidFill>
              <a:latin typeface="Calibri"/>
              <a:ea typeface="Calibri"/>
              <a:cs typeface="Calibri"/>
            </a:endParaRPr>
          </a:p>
        </p:txBody>
      </p:sp>
      <p:pic>
        <p:nvPicPr>
          <p:cNvPr id="18" name="Picture 17" descr="A poster of a child and a person&#10;&#10;AI-generated content may be incorrect.">
            <a:extLst>
              <a:ext uri="{FF2B5EF4-FFF2-40B4-BE49-F238E27FC236}">
                <a16:creationId xmlns:a16="http://schemas.microsoft.com/office/drawing/2014/main" id="{165340CE-D3FB-F66E-5F02-ED275684421D}"/>
              </a:ext>
            </a:extLst>
          </p:cNvPr>
          <p:cNvPicPr>
            <a:picLocks noChangeAspect="1"/>
          </p:cNvPicPr>
          <p:nvPr/>
        </p:nvPicPr>
        <p:blipFill>
          <a:blip r:embed="rId8"/>
          <a:stretch>
            <a:fillRect/>
          </a:stretch>
        </p:blipFill>
        <p:spPr>
          <a:xfrm>
            <a:off x="5983924" y="2853994"/>
            <a:ext cx="3143592" cy="386376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92ADA2"/>
        </a:solidFill>
        <a:effectLst/>
      </p:bgPr>
    </p:bg>
    <p:spTree>
      <p:nvGrpSpPr>
        <p:cNvPr id="1" name=""/>
        <p:cNvGrpSpPr/>
        <p:nvPr/>
      </p:nvGrpSpPr>
      <p:grpSpPr>
        <a:xfrm>
          <a:off x="0" y="0"/>
          <a:ext cx="0" cy="0"/>
          <a:chOff x="0" y="0"/>
          <a:chExt cx="0" cy="0"/>
        </a:xfrm>
      </p:grpSpPr>
      <p:sp>
        <p:nvSpPr>
          <p:cNvPr id="2" name="Freeform 2"/>
          <p:cNvSpPr/>
          <p:nvPr/>
        </p:nvSpPr>
        <p:spPr>
          <a:xfrm>
            <a:off x="0" y="0"/>
            <a:ext cx="9157134" cy="6858000"/>
          </a:xfrm>
          <a:custGeom>
            <a:avLst/>
            <a:gdLst/>
            <a:ahLst/>
            <a:cxnLst/>
            <a:rect l="l" t="t" r="r" b="b"/>
            <a:pathLst>
              <a:path w="9767610" h="7315200">
                <a:moveTo>
                  <a:pt x="0" y="0"/>
                </a:moveTo>
                <a:lnTo>
                  <a:pt x="9767610" y="0"/>
                </a:lnTo>
                <a:lnTo>
                  <a:pt x="9767610" y="7315200"/>
                </a:lnTo>
                <a:lnTo>
                  <a:pt x="0" y="7315200"/>
                </a:lnTo>
                <a:lnTo>
                  <a:pt x="0" y="0"/>
                </a:lnTo>
                <a:close/>
              </a:path>
            </a:pathLst>
          </a:custGeom>
          <a:blipFill>
            <a:blip r:embed="rId3"/>
            <a:stretch>
              <a:fillRect l="-5823" r="-6585"/>
            </a:stretch>
          </a:blipFill>
        </p:spPr>
        <p:txBody>
          <a:bodyPr/>
          <a:lstStyle/>
          <a:p>
            <a:pPr defTabSz="857250">
              <a:defRPr/>
            </a:pPr>
            <a:endParaRPr lang="en-US" sz="1688">
              <a:solidFill>
                <a:prstClr val="black"/>
              </a:solidFill>
              <a:latin typeface="Calibri"/>
            </a:endParaRPr>
          </a:p>
        </p:txBody>
      </p:sp>
      <p:grpSp>
        <p:nvGrpSpPr>
          <p:cNvPr id="3" name="Group 3"/>
          <p:cNvGrpSpPr/>
          <p:nvPr/>
        </p:nvGrpSpPr>
        <p:grpSpPr>
          <a:xfrm>
            <a:off x="69805" y="0"/>
            <a:ext cx="2998665" cy="2144032"/>
            <a:chOff x="0" y="0"/>
            <a:chExt cx="4355078" cy="3049289"/>
          </a:xfrm>
        </p:grpSpPr>
        <p:sp>
          <p:nvSpPr>
            <p:cNvPr id="4" name="Freeform 4"/>
            <p:cNvSpPr/>
            <p:nvPr/>
          </p:nvSpPr>
          <p:spPr>
            <a:xfrm>
              <a:off x="0" y="0"/>
              <a:ext cx="4355078" cy="3049289"/>
            </a:xfrm>
            <a:custGeom>
              <a:avLst/>
              <a:gdLst/>
              <a:ahLst/>
              <a:cxnLst/>
              <a:rect l="l" t="t" r="r" b="b"/>
              <a:pathLst>
                <a:path w="4355078" h="3049289">
                  <a:moveTo>
                    <a:pt x="0" y="0"/>
                  </a:moveTo>
                  <a:lnTo>
                    <a:pt x="4355078" y="0"/>
                  </a:lnTo>
                  <a:lnTo>
                    <a:pt x="4355078" y="3049289"/>
                  </a:lnTo>
                  <a:lnTo>
                    <a:pt x="0" y="3049289"/>
                  </a:lnTo>
                  <a:lnTo>
                    <a:pt x="0" y="0"/>
                  </a:lnTo>
                  <a:close/>
                </a:path>
              </a:pathLst>
            </a:custGeom>
            <a:blipFill>
              <a:blip r:embed="rId4"/>
              <a:stretch>
                <a:fillRect l="-8796" r="-17230" b="-11596"/>
              </a:stretch>
            </a:blipFill>
          </p:spPr>
          <p:txBody>
            <a:bodyPr/>
            <a:lstStyle/>
            <a:p>
              <a:pPr defTabSz="857250">
                <a:defRPr/>
              </a:pPr>
              <a:endParaRPr lang="en-US" sz="1688">
                <a:solidFill>
                  <a:prstClr val="black"/>
                </a:solidFill>
                <a:latin typeface="Calibri"/>
              </a:endParaRPr>
            </a:p>
          </p:txBody>
        </p:sp>
        <p:sp>
          <p:nvSpPr>
            <p:cNvPr id="5" name="Freeform 5"/>
            <p:cNvSpPr/>
            <p:nvPr/>
          </p:nvSpPr>
          <p:spPr>
            <a:xfrm flipV="1">
              <a:off x="474457" y="738764"/>
              <a:ext cx="1603805" cy="1128369"/>
            </a:xfrm>
            <a:custGeom>
              <a:avLst/>
              <a:gdLst/>
              <a:ahLst/>
              <a:cxnLst/>
              <a:rect l="l" t="t" r="r" b="b"/>
              <a:pathLst>
                <a:path w="1603805" h="1128369">
                  <a:moveTo>
                    <a:pt x="0" y="1128369"/>
                  </a:moveTo>
                  <a:lnTo>
                    <a:pt x="1603805" y="1128369"/>
                  </a:lnTo>
                  <a:lnTo>
                    <a:pt x="1603805" y="0"/>
                  </a:lnTo>
                  <a:lnTo>
                    <a:pt x="0" y="0"/>
                  </a:lnTo>
                  <a:lnTo>
                    <a:pt x="0" y="1128369"/>
                  </a:lnTo>
                  <a:close/>
                </a:path>
              </a:pathLst>
            </a:custGeom>
            <a:blipFill>
              <a:blip r:embed="rId5"/>
              <a:stretch>
                <a:fillRect/>
              </a:stretch>
            </a:blipFill>
          </p:spPr>
          <p:txBody>
            <a:bodyPr/>
            <a:lstStyle/>
            <a:p>
              <a:pPr defTabSz="857250">
                <a:defRPr/>
              </a:pPr>
              <a:endParaRPr lang="en-US" sz="1688">
                <a:solidFill>
                  <a:prstClr val="black"/>
                </a:solidFill>
                <a:latin typeface="Calibri"/>
              </a:endParaRPr>
            </a:p>
          </p:txBody>
        </p:sp>
        <p:sp>
          <p:nvSpPr>
            <p:cNvPr id="6" name="TextBox 6"/>
            <p:cNvSpPr txBox="1"/>
            <p:nvPr/>
          </p:nvSpPr>
          <p:spPr>
            <a:xfrm>
              <a:off x="648627" y="1148482"/>
              <a:ext cx="3314262" cy="1340354"/>
            </a:xfrm>
            <a:prstGeom prst="rect">
              <a:avLst/>
            </a:prstGeom>
          </p:spPr>
          <p:txBody>
            <a:bodyPr lIns="0" tIns="0" rIns="0" bIns="0" rtlCol="0" anchor="t">
              <a:spAutoFit/>
            </a:bodyPr>
            <a:lstStyle/>
            <a:p>
              <a:pPr algn="ctr" defTabSz="857250">
                <a:lnSpc>
                  <a:spcPts val="2512"/>
                </a:lnSpc>
                <a:defRPr/>
              </a:pPr>
              <a:r>
                <a:rPr lang="en-US" sz="1794" b="1">
                  <a:solidFill>
                    <a:srgbClr val="000000"/>
                  </a:solidFill>
                  <a:latin typeface="Calibri"/>
                  <a:ea typeface="Calibri"/>
                  <a:cs typeface="Calibri"/>
                  <a:sym typeface="Calibri (MS) Bold"/>
                </a:rPr>
                <a:t>Promoting Healthy Behaviors</a:t>
              </a:r>
            </a:p>
            <a:p>
              <a:pPr algn="ctr" defTabSz="857250">
                <a:lnSpc>
                  <a:spcPts val="2512"/>
                </a:lnSpc>
                <a:spcBef>
                  <a:spcPct val="0"/>
                </a:spcBef>
                <a:defRPr/>
              </a:pPr>
              <a:r>
                <a:rPr lang="en-US" sz="1794" b="1">
                  <a:solidFill>
                    <a:srgbClr val="000000"/>
                  </a:solidFill>
                  <a:latin typeface="Calibri"/>
                  <a:ea typeface="Calibri"/>
                  <a:cs typeface="Calibri"/>
                  <a:sym typeface="Calibri (MS) Bold"/>
                </a:rPr>
                <a:t>Discussion Questions</a:t>
              </a:r>
            </a:p>
          </p:txBody>
        </p:sp>
        <p:sp>
          <p:nvSpPr>
            <p:cNvPr id="7" name="Freeform 7"/>
            <p:cNvSpPr/>
            <p:nvPr/>
          </p:nvSpPr>
          <p:spPr>
            <a:xfrm flipH="1" flipV="1">
              <a:off x="2469220" y="738764"/>
              <a:ext cx="1603805" cy="1128369"/>
            </a:xfrm>
            <a:custGeom>
              <a:avLst/>
              <a:gdLst/>
              <a:ahLst/>
              <a:cxnLst/>
              <a:rect l="l" t="t" r="r" b="b"/>
              <a:pathLst>
                <a:path w="1603805" h="1128369">
                  <a:moveTo>
                    <a:pt x="1603805" y="1128369"/>
                  </a:moveTo>
                  <a:lnTo>
                    <a:pt x="0" y="1128369"/>
                  </a:lnTo>
                  <a:lnTo>
                    <a:pt x="0" y="0"/>
                  </a:lnTo>
                  <a:lnTo>
                    <a:pt x="1603805" y="0"/>
                  </a:lnTo>
                  <a:lnTo>
                    <a:pt x="1603805" y="1128369"/>
                  </a:lnTo>
                  <a:close/>
                </a:path>
              </a:pathLst>
            </a:custGeom>
            <a:blipFill>
              <a:blip r:embed="rId5"/>
              <a:stretch>
                <a:fillRect/>
              </a:stretch>
            </a:blipFill>
          </p:spPr>
          <p:txBody>
            <a:bodyPr/>
            <a:lstStyle/>
            <a:p>
              <a:pPr defTabSz="857250">
                <a:defRPr/>
              </a:pPr>
              <a:endParaRPr lang="en-US" sz="1688">
                <a:solidFill>
                  <a:prstClr val="black"/>
                </a:solidFill>
                <a:latin typeface="Calibri"/>
              </a:endParaRPr>
            </a:p>
          </p:txBody>
        </p:sp>
      </p:grpSp>
      <p:sp>
        <p:nvSpPr>
          <p:cNvPr id="8" name="Freeform 8"/>
          <p:cNvSpPr/>
          <p:nvPr/>
        </p:nvSpPr>
        <p:spPr>
          <a:xfrm rot="-590657" flipH="1">
            <a:off x="6238991" y="3643418"/>
            <a:ext cx="2786897" cy="3235874"/>
          </a:xfrm>
          <a:custGeom>
            <a:avLst/>
            <a:gdLst/>
            <a:ahLst/>
            <a:cxnLst/>
            <a:rect l="l" t="t" r="r" b="b"/>
            <a:pathLst>
              <a:path w="2972690" h="3451599">
                <a:moveTo>
                  <a:pt x="2972690" y="0"/>
                </a:moveTo>
                <a:lnTo>
                  <a:pt x="0" y="0"/>
                </a:lnTo>
                <a:lnTo>
                  <a:pt x="0" y="3451599"/>
                </a:lnTo>
                <a:lnTo>
                  <a:pt x="2972690" y="3451599"/>
                </a:lnTo>
                <a:lnTo>
                  <a:pt x="2972690" y="0"/>
                </a:lnTo>
                <a:close/>
              </a:path>
            </a:pathLst>
          </a:custGeom>
          <a:blipFill>
            <a:blip r:embed="rId6"/>
            <a:stretch>
              <a:fillRect/>
            </a:stretch>
          </a:blipFill>
        </p:spPr>
        <p:txBody>
          <a:bodyPr/>
          <a:lstStyle/>
          <a:p>
            <a:pPr defTabSz="857250">
              <a:defRPr/>
            </a:pPr>
            <a:endParaRPr lang="en-US" sz="1688">
              <a:solidFill>
                <a:prstClr val="black"/>
              </a:solidFill>
              <a:latin typeface="Calibri"/>
            </a:endParaRPr>
          </a:p>
        </p:txBody>
      </p:sp>
      <p:sp>
        <p:nvSpPr>
          <p:cNvPr id="9" name="Freeform 9"/>
          <p:cNvSpPr/>
          <p:nvPr/>
        </p:nvSpPr>
        <p:spPr>
          <a:xfrm>
            <a:off x="6631037" y="5956030"/>
            <a:ext cx="1606084" cy="991757"/>
          </a:xfrm>
          <a:custGeom>
            <a:avLst/>
            <a:gdLst/>
            <a:ahLst/>
            <a:cxnLst/>
            <a:rect l="l" t="t" r="r" b="b"/>
            <a:pathLst>
              <a:path w="1713156" h="1057874">
                <a:moveTo>
                  <a:pt x="0" y="0"/>
                </a:moveTo>
                <a:lnTo>
                  <a:pt x="1713156" y="0"/>
                </a:lnTo>
                <a:lnTo>
                  <a:pt x="1713156" y="1057873"/>
                </a:lnTo>
                <a:lnTo>
                  <a:pt x="0" y="1057873"/>
                </a:lnTo>
                <a:lnTo>
                  <a:pt x="0" y="0"/>
                </a:lnTo>
                <a:close/>
              </a:path>
            </a:pathLst>
          </a:custGeom>
          <a:blipFill>
            <a:blip r:embed="rId7"/>
            <a:stretch>
              <a:fillRect/>
            </a:stretch>
          </a:blipFill>
        </p:spPr>
        <p:txBody>
          <a:bodyPr/>
          <a:lstStyle/>
          <a:p>
            <a:pPr defTabSz="857250">
              <a:defRPr/>
            </a:pPr>
            <a:endParaRPr lang="en-US" sz="1688">
              <a:solidFill>
                <a:prstClr val="black"/>
              </a:solidFill>
              <a:latin typeface="Calibri"/>
            </a:endParaRPr>
          </a:p>
        </p:txBody>
      </p:sp>
      <p:sp>
        <p:nvSpPr>
          <p:cNvPr id="10" name="TextBox 10"/>
          <p:cNvSpPr txBox="1"/>
          <p:nvPr/>
        </p:nvSpPr>
        <p:spPr>
          <a:xfrm rot="229981">
            <a:off x="6360927" y="4394002"/>
            <a:ext cx="2382715" cy="867930"/>
          </a:xfrm>
          <a:prstGeom prst="rect">
            <a:avLst/>
          </a:prstGeom>
        </p:spPr>
        <p:txBody>
          <a:bodyPr wrap="square" lIns="0" tIns="0" rIns="0" bIns="0" rtlCol="0" anchor="t">
            <a:spAutoFit/>
          </a:bodyPr>
          <a:lstStyle/>
          <a:p>
            <a:pPr algn="ctr" defTabSz="857250">
              <a:lnSpc>
                <a:spcPts val="2349"/>
              </a:lnSpc>
              <a:spcBef>
                <a:spcPct val="0"/>
              </a:spcBef>
              <a:defRPr/>
            </a:pPr>
            <a:r>
              <a:rPr lang="en-US" sz="1678" b="1">
                <a:solidFill>
                  <a:srgbClr val="000000"/>
                </a:solidFill>
                <a:latin typeface="Calibri"/>
                <a:ea typeface="Calibri"/>
                <a:cs typeface="Calibri"/>
                <a:sym typeface="Calibri (MS) Bold"/>
              </a:rPr>
              <a:t>What non-food rewards can you use to positively reinforce your child?</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E8B6731-602E-EA83-6136-BF6CE0070375}"/>
              </a:ext>
            </a:extLst>
          </p:cNvPr>
          <p:cNvSpPr txBox="1"/>
          <p:nvPr/>
        </p:nvSpPr>
        <p:spPr>
          <a:xfrm>
            <a:off x="285750" y="590799"/>
            <a:ext cx="8606306" cy="1123702"/>
          </a:xfrm>
          <a:prstGeom prst="rect">
            <a:avLst/>
          </a:prstGeom>
          <a:ln>
            <a:noFill/>
          </a:ln>
        </p:spPr>
        <p:txBody>
          <a:bodyPr vert="horz" lIns="85725" tIns="42863" rIns="85725" bIns="42863" rtlCol="0" anchor="b">
            <a:normAutofit fontScale="92500" lnSpcReduction="10000"/>
          </a:bodyPr>
          <a:lstStyle/>
          <a:p>
            <a:pPr indent="-214313" algn="ctr" defTabSz="857250">
              <a:lnSpc>
                <a:spcPct val="90000"/>
              </a:lnSpc>
              <a:spcBef>
                <a:spcPct val="0"/>
              </a:spcBef>
              <a:spcAft>
                <a:spcPts val="563"/>
              </a:spcAft>
              <a:defRPr/>
            </a:pPr>
            <a:r>
              <a:rPr lang="en-US" sz="5250">
                <a:solidFill>
                  <a:prstClr val="black"/>
                </a:solidFill>
                <a:latin typeface="Calibri"/>
                <a:ea typeface="Calibri" panose="020F0502020204030204" pitchFamily="34" charset="0"/>
                <a:cs typeface="Calibri" panose="020F0502020204030204" pitchFamily="34" charset="0"/>
              </a:rPr>
              <a:t>Homework</a:t>
            </a:r>
            <a:r>
              <a:rPr lang="en-US" sz="5250" b="1">
                <a:solidFill>
                  <a:prstClr val="black"/>
                </a:solidFill>
                <a:latin typeface="Calibri"/>
                <a:ea typeface="Calibri" panose="020F0502020204030204" pitchFamily="34" charset="0"/>
                <a:cs typeface="Calibri" panose="020F0502020204030204" pitchFamily="34" charset="0"/>
              </a:rPr>
              <a:t> </a:t>
            </a:r>
          </a:p>
          <a:p>
            <a:pPr indent="-214313" algn="ctr" defTabSz="857250">
              <a:lnSpc>
                <a:spcPct val="120000"/>
              </a:lnSpc>
              <a:spcBef>
                <a:spcPct val="0"/>
              </a:spcBef>
              <a:spcAft>
                <a:spcPts val="563"/>
              </a:spcAft>
              <a:defRPr/>
            </a:pPr>
            <a:r>
              <a:rPr lang="en-US" sz="1875" b="1" i="1" u="sng">
                <a:solidFill>
                  <a:prstClr val="black"/>
                </a:solidFill>
                <a:latin typeface="Calibri"/>
                <a:ea typeface="Calibri" panose="020F0502020204030204" pitchFamily="34" charset="0"/>
                <a:cs typeface="Calibri" panose="020F0502020204030204" pitchFamily="34" charset="0"/>
              </a:rPr>
              <a:t>Complete Sessions 5 and 6: </a:t>
            </a:r>
            <a:r>
              <a:rPr lang="en-US" sz="1875" b="1" i="1" u="sng">
                <a:solidFill>
                  <a:prstClr val="black"/>
                </a:solidFill>
                <a:latin typeface="Calibri"/>
              </a:rPr>
              <a:t>Preventing Misbehavior &amp; Positively Managing Misbehavior </a:t>
            </a:r>
            <a:r>
              <a:rPr lang="en-US" sz="1875" b="1" i="1" u="sng">
                <a:solidFill>
                  <a:prstClr val="black"/>
                </a:solidFill>
                <a:latin typeface="Calibri"/>
                <a:ea typeface="Calibri" panose="020F0502020204030204" pitchFamily="34" charset="0"/>
                <a:cs typeface="Calibri" panose="020F0502020204030204" pitchFamily="34" charset="0"/>
              </a:rPr>
              <a:t> </a:t>
            </a:r>
          </a:p>
          <a:p>
            <a:pPr indent="-214313" algn="ctr" defTabSz="857250">
              <a:lnSpc>
                <a:spcPct val="120000"/>
              </a:lnSpc>
              <a:spcBef>
                <a:spcPct val="0"/>
              </a:spcBef>
              <a:spcAft>
                <a:spcPts val="563"/>
              </a:spcAft>
              <a:defRPr/>
            </a:pPr>
            <a:endParaRPr lang="en-US" sz="1875" b="1" i="1" u="sng">
              <a:solidFill>
                <a:prstClr val="black"/>
              </a:solidFill>
              <a:latin typeface="Calibri"/>
              <a:ea typeface="Calibri" panose="020F0502020204030204" pitchFamily="34" charset="0"/>
              <a:cs typeface="Calibri" panose="020F0502020204030204" pitchFamily="34" charset="0"/>
            </a:endParaRPr>
          </a:p>
        </p:txBody>
      </p:sp>
      <p:sp>
        <p:nvSpPr>
          <p:cNvPr id="8" name="Freeform 6">
            <a:extLst>
              <a:ext uri="{FF2B5EF4-FFF2-40B4-BE49-F238E27FC236}">
                <a16:creationId xmlns:a16="http://schemas.microsoft.com/office/drawing/2014/main" id="{15BF4778-A445-A399-2E40-CA677622D06B}"/>
              </a:ext>
            </a:extLst>
          </p:cNvPr>
          <p:cNvSpPr/>
          <p:nvPr/>
        </p:nvSpPr>
        <p:spPr>
          <a:xfrm>
            <a:off x="285750" y="5666473"/>
            <a:ext cx="5352581" cy="715666"/>
          </a:xfrm>
          <a:custGeom>
            <a:avLst/>
            <a:gdLst/>
            <a:ahLst/>
            <a:cxnLst/>
            <a:rect l="l" t="t" r="r" b="b"/>
            <a:pathLst>
              <a:path w="5709420" h="763377">
                <a:moveTo>
                  <a:pt x="0" y="0"/>
                </a:moveTo>
                <a:lnTo>
                  <a:pt x="5709420" y="0"/>
                </a:lnTo>
                <a:lnTo>
                  <a:pt x="5709420" y="763377"/>
                </a:lnTo>
                <a:lnTo>
                  <a:pt x="0" y="763377"/>
                </a:lnTo>
                <a:lnTo>
                  <a:pt x="0" y="0"/>
                </a:lnTo>
                <a:close/>
              </a:path>
            </a:pathLst>
          </a:custGeom>
          <a:blipFill>
            <a:blip r:embed="rId3"/>
            <a:stretch>
              <a:fillRect b="-8845"/>
            </a:stretch>
          </a:blipFill>
        </p:spPr>
        <p:txBody>
          <a:bodyPr/>
          <a:lstStyle/>
          <a:p>
            <a:pPr defTabSz="857250">
              <a:defRPr/>
            </a:pPr>
            <a:endParaRPr lang="en-US" sz="1688">
              <a:solidFill>
                <a:prstClr val="black"/>
              </a:solidFill>
              <a:latin typeface="Calibri"/>
            </a:endParaRPr>
          </a:p>
        </p:txBody>
      </p:sp>
      <p:sp>
        <p:nvSpPr>
          <p:cNvPr id="12" name="TextBox 11">
            <a:extLst>
              <a:ext uri="{FF2B5EF4-FFF2-40B4-BE49-F238E27FC236}">
                <a16:creationId xmlns:a16="http://schemas.microsoft.com/office/drawing/2014/main" id="{C9ACF2D8-2F0D-C7CB-75D7-2D82AE6523CA}"/>
              </a:ext>
            </a:extLst>
          </p:cNvPr>
          <p:cNvSpPr txBox="1"/>
          <p:nvPr/>
        </p:nvSpPr>
        <p:spPr>
          <a:xfrm>
            <a:off x="5685853" y="2034727"/>
            <a:ext cx="3489451" cy="352084"/>
          </a:xfrm>
          <a:prstGeom prst="rect">
            <a:avLst/>
          </a:prstGeom>
          <a:noFill/>
        </p:spPr>
        <p:txBody>
          <a:bodyPr wrap="square" rtlCol="0">
            <a:spAutoFit/>
          </a:bodyPr>
          <a:lstStyle/>
          <a:p>
            <a:pPr marL="267891" indent="-267891" defTabSz="857250">
              <a:buFont typeface="Wingdings" panose="05000000000000000000" pitchFamily="2" charset="2"/>
              <a:buChar char="Ø"/>
              <a:defRPr/>
            </a:pPr>
            <a:r>
              <a:rPr lang="en-US" sz="1688" b="1">
                <a:solidFill>
                  <a:prstClr val="black"/>
                </a:solidFill>
                <a:latin typeface="Calibri"/>
              </a:rPr>
              <a:t>Complete workbook questions</a:t>
            </a:r>
          </a:p>
        </p:txBody>
      </p:sp>
      <p:pic>
        <p:nvPicPr>
          <p:cNvPr id="14" name="Picture 13">
            <a:extLst>
              <a:ext uri="{FF2B5EF4-FFF2-40B4-BE49-F238E27FC236}">
                <a16:creationId xmlns:a16="http://schemas.microsoft.com/office/drawing/2014/main" id="{EAB1B338-BE91-2688-C79F-E62AFED45B8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6794" y="2246379"/>
            <a:ext cx="4971161" cy="2915026"/>
          </a:xfrm>
          <a:prstGeom prst="rect">
            <a:avLst/>
          </a:prstGeom>
          <a:ln w="28575">
            <a:solidFill>
              <a:schemeClr val="accent3"/>
            </a:solidFill>
          </a:ln>
        </p:spPr>
      </p:pic>
      <p:sp>
        <p:nvSpPr>
          <p:cNvPr id="11" name="TextBox 10">
            <a:extLst>
              <a:ext uri="{FF2B5EF4-FFF2-40B4-BE49-F238E27FC236}">
                <a16:creationId xmlns:a16="http://schemas.microsoft.com/office/drawing/2014/main" id="{2E7DD637-70B5-C48B-6D5C-D5C33D54810A}"/>
              </a:ext>
            </a:extLst>
          </p:cNvPr>
          <p:cNvSpPr txBox="1"/>
          <p:nvPr/>
        </p:nvSpPr>
        <p:spPr>
          <a:xfrm>
            <a:off x="-2041" y="1796876"/>
            <a:ext cx="3196318" cy="352084"/>
          </a:xfrm>
          <a:prstGeom prst="rect">
            <a:avLst/>
          </a:prstGeom>
          <a:noFill/>
        </p:spPr>
        <p:txBody>
          <a:bodyPr wrap="square" rtlCol="0">
            <a:spAutoFit/>
          </a:bodyPr>
          <a:lstStyle/>
          <a:p>
            <a:pPr marL="267891" indent="-267891" algn="ctr" defTabSz="857250">
              <a:buFont typeface="Wingdings" panose="05000000000000000000" pitchFamily="2" charset="2"/>
              <a:buChar char="Ø"/>
              <a:defRPr/>
            </a:pPr>
            <a:r>
              <a:rPr lang="en-US" sz="1688" b="1">
                <a:solidFill>
                  <a:prstClr val="black"/>
                </a:solidFill>
                <a:latin typeface="Calibri"/>
              </a:rPr>
              <a:t>View online modules</a:t>
            </a:r>
          </a:p>
        </p:txBody>
      </p:sp>
      <p:sp>
        <p:nvSpPr>
          <p:cNvPr id="6" name="Freeform 6">
            <a:extLst>
              <a:ext uri="{FF2B5EF4-FFF2-40B4-BE49-F238E27FC236}">
                <a16:creationId xmlns:a16="http://schemas.microsoft.com/office/drawing/2014/main" id="{5086F123-88C8-A35C-1C8D-DDC30D36C413}"/>
              </a:ext>
            </a:extLst>
          </p:cNvPr>
          <p:cNvSpPr/>
          <p:nvPr/>
        </p:nvSpPr>
        <p:spPr>
          <a:xfrm rot="8374641" flipH="1">
            <a:off x="1174746" y="3303946"/>
            <a:ext cx="731162" cy="954964"/>
          </a:xfrm>
          <a:custGeom>
            <a:avLst/>
            <a:gdLst/>
            <a:ahLst/>
            <a:cxnLst/>
            <a:rect l="l" t="t" r="r" b="b"/>
            <a:pathLst>
              <a:path w="1207074" h="1545055">
                <a:moveTo>
                  <a:pt x="1207074" y="0"/>
                </a:moveTo>
                <a:lnTo>
                  <a:pt x="0" y="0"/>
                </a:lnTo>
                <a:lnTo>
                  <a:pt x="0" y="1545054"/>
                </a:lnTo>
                <a:lnTo>
                  <a:pt x="1207074" y="1545054"/>
                </a:lnTo>
                <a:lnTo>
                  <a:pt x="1207074"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857250">
              <a:defRPr/>
            </a:pPr>
            <a:endParaRPr lang="en-US" sz="1688">
              <a:solidFill>
                <a:prstClr val="black"/>
              </a:solidFill>
              <a:latin typeface="Calibri"/>
            </a:endParaRPr>
          </a:p>
        </p:txBody>
      </p:sp>
      <p:pic>
        <p:nvPicPr>
          <p:cNvPr id="18" name="Picture 17">
            <a:extLst>
              <a:ext uri="{FF2B5EF4-FFF2-40B4-BE49-F238E27FC236}">
                <a16:creationId xmlns:a16="http://schemas.microsoft.com/office/drawing/2014/main" id="{CF59CBEB-7D56-A89F-7772-05C3401E6515}"/>
              </a:ext>
            </a:extLst>
          </p:cNvPr>
          <p:cNvPicPr>
            <a:picLocks noChangeAspect="1"/>
          </p:cNvPicPr>
          <p:nvPr/>
        </p:nvPicPr>
        <p:blipFill>
          <a:blip r:embed="rId7">
            <a:extLst>
              <a:ext uri="{28A0092B-C50C-407E-A947-70E740481C1C}">
                <a14:useLocalDpi xmlns:a14="http://schemas.microsoft.com/office/drawing/2010/main" val="0"/>
              </a:ext>
            </a:extLst>
          </a:blip>
          <a:srcRect l="3231" t="1898" r="1367" b="-1"/>
          <a:stretch/>
        </p:blipFill>
        <p:spPr>
          <a:xfrm>
            <a:off x="6053038" y="2642086"/>
            <a:ext cx="2676625" cy="3624233"/>
          </a:xfrm>
          <a:prstGeom prst="rect">
            <a:avLst/>
          </a:prstGeom>
          <a:ln w="38100" cap="sq">
            <a:solidFill>
              <a:schemeClr val="accent6">
                <a:lumMod val="75000"/>
              </a:schemeClr>
            </a:solidFill>
            <a:prstDash val="solid"/>
            <a:miter lim="800000"/>
          </a:ln>
          <a:effectLst>
            <a:outerShdw blurRad="50800" dist="38100" dir="2700000" algn="tl" rotWithShape="0">
              <a:srgbClr val="000000">
                <a:alpha val="43000"/>
              </a:srgbClr>
            </a:outerShdw>
          </a:effectLst>
        </p:spPr>
      </p:pic>
      <p:sp>
        <p:nvSpPr>
          <p:cNvPr id="13" name="Oval 12">
            <a:extLst>
              <a:ext uri="{FF2B5EF4-FFF2-40B4-BE49-F238E27FC236}">
                <a16:creationId xmlns:a16="http://schemas.microsoft.com/office/drawing/2014/main" id="{0097D697-02F5-6A7B-EAED-F59633610CE2}"/>
              </a:ext>
            </a:extLst>
          </p:cNvPr>
          <p:cNvSpPr/>
          <p:nvPr/>
        </p:nvSpPr>
        <p:spPr>
          <a:xfrm>
            <a:off x="8465473" y="6045904"/>
            <a:ext cx="426584" cy="322628"/>
          </a:xfrm>
          <a:prstGeom prst="ellipse">
            <a:avLst/>
          </a:prstGeom>
          <a:no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57250">
              <a:defRPr/>
            </a:pPr>
            <a:endParaRPr lang="en-US" sz="1688">
              <a:solidFill>
                <a:prstClr val="white"/>
              </a:solidFill>
              <a:latin typeface="Calibri"/>
            </a:endParaRPr>
          </a:p>
        </p:txBody>
      </p:sp>
      <p:sp>
        <p:nvSpPr>
          <p:cNvPr id="10" name="Freeform 10">
            <a:extLst>
              <a:ext uri="{FF2B5EF4-FFF2-40B4-BE49-F238E27FC236}">
                <a16:creationId xmlns:a16="http://schemas.microsoft.com/office/drawing/2014/main" id="{B7B5D630-DF9D-48D2-C4B2-136F2CD4B7D9}"/>
              </a:ext>
            </a:extLst>
          </p:cNvPr>
          <p:cNvSpPr/>
          <p:nvPr/>
        </p:nvSpPr>
        <p:spPr>
          <a:xfrm rot="20265389" flipV="1">
            <a:off x="5201153" y="5697704"/>
            <a:ext cx="1236779" cy="320343"/>
          </a:xfrm>
          <a:custGeom>
            <a:avLst/>
            <a:gdLst/>
            <a:ahLst/>
            <a:cxnLst/>
            <a:rect l="l" t="t" r="r" b="b"/>
            <a:pathLst>
              <a:path w="2465939" h="336264">
                <a:moveTo>
                  <a:pt x="0" y="336265"/>
                </a:moveTo>
                <a:lnTo>
                  <a:pt x="2465939" y="336265"/>
                </a:lnTo>
                <a:lnTo>
                  <a:pt x="2465939" y="0"/>
                </a:lnTo>
                <a:lnTo>
                  <a:pt x="0" y="0"/>
                </a:lnTo>
                <a:lnTo>
                  <a:pt x="0" y="336265"/>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857250">
              <a:defRPr/>
            </a:pPr>
            <a:endParaRPr lang="en-US" sz="1688">
              <a:solidFill>
                <a:prstClr val="black"/>
              </a:solidFill>
              <a:latin typeface="Calibri"/>
            </a:endParaRPr>
          </a:p>
        </p:txBody>
      </p:sp>
      <p:sp>
        <p:nvSpPr>
          <p:cNvPr id="9" name="Freeform 9">
            <a:extLst>
              <a:ext uri="{FF2B5EF4-FFF2-40B4-BE49-F238E27FC236}">
                <a16:creationId xmlns:a16="http://schemas.microsoft.com/office/drawing/2014/main" id="{BABB8CCB-2404-B109-ACBC-A1114EA2B73A}"/>
              </a:ext>
            </a:extLst>
          </p:cNvPr>
          <p:cNvSpPr/>
          <p:nvPr/>
        </p:nvSpPr>
        <p:spPr>
          <a:xfrm rot="18480202" flipV="1">
            <a:off x="4722974" y="4914886"/>
            <a:ext cx="1893102" cy="244019"/>
          </a:xfrm>
          <a:custGeom>
            <a:avLst/>
            <a:gdLst/>
            <a:ahLst/>
            <a:cxnLst/>
            <a:rect l="l" t="t" r="r" b="b"/>
            <a:pathLst>
              <a:path w="2465939" h="336264">
                <a:moveTo>
                  <a:pt x="0" y="336264"/>
                </a:moveTo>
                <a:lnTo>
                  <a:pt x="2465939" y="336264"/>
                </a:lnTo>
                <a:lnTo>
                  <a:pt x="2465939" y="0"/>
                </a:lnTo>
                <a:lnTo>
                  <a:pt x="0" y="0"/>
                </a:lnTo>
                <a:lnTo>
                  <a:pt x="0" y="336264"/>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857250">
              <a:defRPr/>
            </a:pPr>
            <a:endParaRPr lang="en-US" sz="1688">
              <a:solidFill>
                <a:prstClr val="black"/>
              </a:solidFill>
              <a:latin typeface="Calibri"/>
            </a:endParaRPr>
          </a:p>
        </p:txBody>
      </p:sp>
      <p:sp>
        <p:nvSpPr>
          <p:cNvPr id="4" name="Rectangle 3">
            <a:extLst>
              <a:ext uri="{FF2B5EF4-FFF2-40B4-BE49-F238E27FC236}">
                <a16:creationId xmlns:a16="http://schemas.microsoft.com/office/drawing/2014/main" id="{F5B0E111-FA8D-22C8-D42D-F8275C9C8CFA}"/>
              </a:ext>
            </a:extLst>
          </p:cNvPr>
          <p:cNvSpPr/>
          <p:nvPr/>
        </p:nvSpPr>
        <p:spPr>
          <a:xfrm>
            <a:off x="2029428" y="4625947"/>
            <a:ext cx="899510" cy="517553"/>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57250">
              <a:defRPr/>
            </a:pPr>
            <a:endParaRPr lang="en-US" sz="1688">
              <a:solidFill>
                <a:prstClr val="white"/>
              </a:solidFill>
              <a:latin typeface="Calibri"/>
            </a:endParaRPr>
          </a:p>
        </p:txBody>
      </p:sp>
      <p:sp>
        <p:nvSpPr>
          <p:cNvPr id="16" name="Freeform 6">
            <a:extLst>
              <a:ext uri="{FF2B5EF4-FFF2-40B4-BE49-F238E27FC236}">
                <a16:creationId xmlns:a16="http://schemas.microsoft.com/office/drawing/2014/main" id="{03096C7C-11C5-F0CA-092D-A166FF312BFD}"/>
              </a:ext>
            </a:extLst>
          </p:cNvPr>
          <p:cNvSpPr/>
          <p:nvPr/>
        </p:nvSpPr>
        <p:spPr>
          <a:xfrm rot="9212311" flipH="1">
            <a:off x="945046" y="3372184"/>
            <a:ext cx="890740" cy="1421244"/>
          </a:xfrm>
          <a:custGeom>
            <a:avLst/>
            <a:gdLst/>
            <a:ahLst/>
            <a:cxnLst/>
            <a:rect l="l" t="t" r="r" b="b"/>
            <a:pathLst>
              <a:path w="1207074" h="1545055">
                <a:moveTo>
                  <a:pt x="1207074" y="0"/>
                </a:moveTo>
                <a:lnTo>
                  <a:pt x="0" y="0"/>
                </a:lnTo>
                <a:lnTo>
                  <a:pt x="0" y="1545054"/>
                </a:lnTo>
                <a:lnTo>
                  <a:pt x="1207074" y="1545054"/>
                </a:lnTo>
                <a:lnTo>
                  <a:pt x="1207074"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857250">
              <a:defRPr/>
            </a:pPr>
            <a:endParaRPr lang="en-US" sz="1688">
              <a:solidFill>
                <a:prstClr val="black"/>
              </a:solidFill>
              <a:latin typeface="Calibri"/>
            </a:endParaRPr>
          </a:p>
        </p:txBody>
      </p:sp>
      <p:sp>
        <p:nvSpPr>
          <p:cNvPr id="21" name="Rectangle 20">
            <a:extLst>
              <a:ext uri="{FF2B5EF4-FFF2-40B4-BE49-F238E27FC236}">
                <a16:creationId xmlns:a16="http://schemas.microsoft.com/office/drawing/2014/main" id="{72E09129-F15F-90C1-D541-4CDB957097DD}"/>
              </a:ext>
            </a:extLst>
          </p:cNvPr>
          <p:cNvSpPr/>
          <p:nvPr/>
        </p:nvSpPr>
        <p:spPr>
          <a:xfrm>
            <a:off x="2041749" y="3337246"/>
            <a:ext cx="2443753" cy="1288701"/>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57250">
              <a:defRPr/>
            </a:pPr>
            <a:endParaRPr lang="en-US" sz="1313">
              <a:solidFill>
                <a:prstClr val="white"/>
              </a:solidFill>
              <a:latin typeface="Calibri"/>
            </a:endParaRPr>
          </a:p>
        </p:txBody>
      </p:sp>
      <p:pic>
        <p:nvPicPr>
          <p:cNvPr id="7" name="Picture 6">
            <a:extLst>
              <a:ext uri="{FF2B5EF4-FFF2-40B4-BE49-F238E27FC236}">
                <a16:creationId xmlns:a16="http://schemas.microsoft.com/office/drawing/2014/main" id="{AC4C2ED6-44DD-A9E3-8A9E-E056B092F770}"/>
              </a:ext>
            </a:extLst>
          </p:cNvPr>
          <p:cNvPicPr>
            <a:picLocks noChangeAspect="1"/>
          </p:cNvPicPr>
          <p:nvPr/>
        </p:nvPicPr>
        <p:blipFill>
          <a:blip r:embed="rId10">
            <a:extLst>
              <a:ext uri="{28A0092B-C50C-407E-A947-70E740481C1C}">
                <a14:useLocalDpi xmlns:a14="http://schemas.microsoft.com/office/drawing/2010/main" val="0"/>
              </a:ext>
            </a:extLst>
          </a:blip>
          <a:srcRect l="5519" t="10192" b="13098"/>
          <a:stretch/>
        </p:blipFill>
        <p:spPr>
          <a:xfrm>
            <a:off x="2014381" y="3521390"/>
            <a:ext cx="3200557" cy="468460"/>
          </a:xfrm>
          <a:prstGeom prst="rect">
            <a:avLst/>
          </a:prstGeom>
        </p:spPr>
      </p:pic>
      <p:pic>
        <p:nvPicPr>
          <p:cNvPr id="17" name="Picture 16">
            <a:extLst>
              <a:ext uri="{FF2B5EF4-FFF2-40B4-BE49-F238E27FC236}">
                <a16:creationId xmlns:a16="http://schemas.microsoft.com/office/drawing/2014/main" id="{CF659977-31EB-85EC-3CA2-D7FC9E5C8A9D}"/>
              </a:ext>
            </a:extLst>
          </p:cNvPr>
          <p:cNvPicPr>
            <a:picLocks noChangeAspect="1"/>
          </p:cNvPicPr>
          <p:nvPr/>
        </p:nvPicPr>
        <p:blipFill>
          <a:blip r:embed="rId11">
            <a:extLst>
              <a:ext uri="{28A0092B-C50C-407E-A947-70E740481C1C}">
                <a14:useLocalDpi xmlns:a14="http://schemas.microsoft.com/office/drawing/2010/main" val="0"/>
              </a:ext>
            </a:extLst>
          </a:blip>
          <a:srcRect t="22441" r="2176"/>
          <a:stretch/>
        </p:blipFill>
        <p:spPr>
          <a:xfrm>
            <a:off x="2058212" y="4263063"/>
            <a:ext cx="3437456" cy="401414"/>
          </a:xfrm>
          <a:prstGeom prst="rect">
            <a:avLst/>
          </a:prstGeom>
        </p:spPr>
      </p:pic>
    </p:spTree>
    <p:extLst>
      <p:ext uri="{BB962C8B-B14F-4D97-AF65-F5344CB8AC3E}">
        <p14:creationId xmlns:p14="http://schemas.microsoft.com/office/powerpoint/2010/main" val="35658210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123" y="0"/>
            <a:ext cx="9144000" cy="6858000"/>
          </a:xfrm>
          <a:custGeom>
            <a:avLst/>
            <a:gdLst/>
            <a:ahLst/>
            <a:cxnLst/>
            <a:rect l="l" t="t" r="r" b="b"/>
            <a:pathLst>
              <a:path w="12844622" h="9111097">
                <a:moveTo>
                  <a:pt x="0" y="0"/>
                </a:moveTo>
                <a:lnTo>
                  <a:pt x="12844622" y="0"/>
                </a:lnTo>
                <a:lnTo>
                  <a:pt x="12844622" y="9111097"/>
                </a:lnTo>
                <a:lnTo>
                  <a:pt x="0" y="9111097"/>
                </a:lnTo>
                <a:lnTo>
                  <a:pt x="0" y="0"/>
                </a:lnTo>
                <a:close/>
              </a:path>
            </a:pathLst>
          </a:custGeom>
          <a:blipFill>
            <a:blip r:embed="rId3"/>
            <a:stretch>
              <a:fillRect l="-21486" t="-18672"/>
            </a:stretch>
          </a:blipFill>
        </p:spPr>
        <p:txBody>
          <a:bodyPr/>
          <a:lstStyle/>
          <a:p>
            <a:pPr defTabSz="857250">
              <a:defRPr/>
            </a:pPr>
            <a:endParaRPr lang="en-US" sz="1688">
              <a:solidFill>
                <a:prstClr val="black"/>
              </a:solidFill>
              <a:latin typeface="Calibri"/>
            </a:endParaRPr>
          </a:p>
        </p:txBody>
      </p:sp>
      <p:sp>
        <p:nvSpPr>
          <p:cNvPr id="3" name="Freeform 3"/>
          <p:cNvSpPr/>
          <p:nvPr/>
        </p:nvSpPr>
        <p:spPr>
          <a:xfrm>
            <a:off x="3987645" y="3857641"/>
            <a:ext cx="5162478" cy="2994237"/>
          </a:xfrm>
          <a:custGeom>
            <a:avLst/>
            <a:gdLst/>
            <a:ahLst/>
            <a:cxnLst/>
            <a:rect l="l" t="t" r="r" b="b"/>
            <a:pathLst>
              <a:path w="5506643" h="3193853">
                <a:moveTo>
                  <a:pt x="0" y="0"/>
                </a:moveTo>
                <a:lnTo>
                  <a:pt x="5506643" y="0"/>
                </a:lnTo>
                <a:lnTo>
                  <a:pt x="5506643" y="3193853"/>
                </a:lnTo>
                <a:lnTo>
                  <a:pt x="0" y="31938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857250">
              <a:defRPr/>
            </a:pPr>
            <a:endParaRPr lang="en-US" sz="1688">
              <a:solidFill>
                <a:prstClr val="black"/>
              </a:solidFill>
              <a:latin typeface="Calibri"/>
            </a:endParaRPr>
          </a:p>
        </p:txBody>
      </p:sp>
      <p:sp>
        <p:nvSpPr>
          <p:cNvPr id="5" name="TextBox 5"/>
          <p:cNvSpPr txBox="1"/>
          <p:nvPr/>
        </p:nvSpPr>
        <p:spPr>
          <a:xfrm>
            <a:off x="4857750" y="4576980"/>
            <a:ext cx="3374503" cy="1313886"/>
          </a:xfrm>
          <a:prstGeom prst="rect">
            <a:avLst/>
          </a:prstGeom>
        </p:spPr>
        <p:txBody>
          <a:bodyPr wrap="square" lIns="0" tIns="0" rIns="0" bIns="0" rtlCol="0" anchor="t">
            <a:spAutoFit/>
          </a:bodyPr>
          <a:lstStyle/>
          <a:p>
            <a:pPr algn="ctr" defTabSz="857250">
              <a:lnSpc>
                <a:spcPts val="2628"/>
              </a:lnSpc>
              <a:defRPr/>
            </a:pPr>
            <a:r>
              <a:rPr lang="en-US" sz="1877" b="1">
                <a:solidFill>
                  <a:srgbClr val="000000"/>
                </a:solidFill>
                <a:latin typeface="Calibri"/>
              </a:rPr>
              <a:t>Thank you for participating today. </a:t>
            </a:r>
          </a:p>
          <a:p>
            <a:pPr algn="ctr" defTabSz="857250">
              <a:lnSpc>
                <a:spcPts val="2628"/>
              </a:lnSpc>
              <a:defRPr/>
            </a:pPr>
            <a:r>
              <a:rPr lang="en-US" sz="1877" b="1">
                <a:solidFill>
                  <a:srgbClr val="000000"/>
                </a:solidFill>
                <a:latin typeface="Calibri"/>
              </a:rPr>
              <a:t>Please reach out with any questions or concerns. </a:t>
            </a:r>
          </a:p>
          <a:p>
            <a:pPr algn="ctr" defTabSz="857250">
              <a:lnSpc>
                <a:spcPts val="2628"/>
              </a:lnSpc>
              <a:spcBef>
                <a:spcPct val="0"/>
              </a:spcBef>
              <a:defRPr/>
            </a:pPr>
            <a:r>
              <a:rPr lang="en-US" sz="1877" b="1">
                <a:solidFill>
                  <a:srgbClr val="000000"/>
                </a:solidFill>
                <a:latin typeface="Calibri"/>
              </a:rPr>
              <a:t>See you next week!</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0" y="1"/>
            <a:ext cx="9217871" cy="6913403"/>
          </a:xfrm>
          <a:custGeom>
            <a:avLst/>
            <a:gdLst/>
            <a:ahLst/>
            <a:cxnLst/>
            <a:rect l="l" t="t" r="r" b="b"/>
            <a:pathLst>
              <a:path w="9832396" h="7374297">
                <a:moveTo>
                  <a:pt x="0" y="0"/>
                </a:moveTo>
                <a:lnTo>
                  <a:pt x="9832396" y="0"/>
                </a:lnTo>
                <a:lnTo>
                  <a:pt x="9832396" y="7374297"/>
                </a:lnTo>
                <a:lnTo>
                  <a:pt x="0" y="7374297"/>
                </a:lnTo>
                <a:lnTo>
                  <a:pt x="0" y="0"/>
                </a:lnTo>
                <a:close/>
              </a:path>
            </a:pathLst>
          </a:custGeom>
          <a:blipFill>
            <a:blip r:embed="rId3"/>
            <a:stretch>
              <a:fillRect/>
            </a:stretch>
          </a:blipFill>
        </p:spPr>
        <p:txBody>
          <a:bodyPr/>
          <a:lstStyle/>
          <a:p>
            <a:pPr defTabSz="857250">
              <a:defRPr/>
            </a:pPr>
            <a:endParaRPr lang="en-US" sz="1688">
              <a:solidFill>
                <a:prstClr val="black"/>
              </a:solidFill>
              <a:latin typeface="Calibri"/>
            </a:endParaRPr>
          </a:p>
        </p:txBody>
      </p:sp>
      <p:sp>
        <p:nvSpPr>
          <p:cNvPr id="3" name="Freeform 3"/>
          <p:cNvSpPr/>
          <p:nvPr/>
        </p:nvSpPr>
        <p:spPr>
          <a:xfrm>
            <a:off x="685800" y="3456701"/>
            <a:ext cx="5755238" cy="446031"/>
          </a:xfrm>
          <a:custGeom>
            <a:avLst/>
            <a:gdLst/>
            <a:ahLst/>
            <a:cxnLst/>
            <a:rect l="l" t="t" r="r" b="b"/>
            <a:pathLst>
              <a:path w="6138920" h="475766">
                <a:moveTo>
                  <a:pt x="0" y="0"/>
                </a:moveTo>
                <a:lnTo>
                  <a:pt x="6138920" y="0"/>
                </a:lnTo>
                <a:lnTo>
                  <a:pt x="6138920" y="475767"/>
                </a:lnTo>
                <a:lnTo>
                  <a:pt x="0" y="4757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857250">
              <a:defRPr/>
            </a:pPr>
            <a:endParaRPr lang="en-US" sz="1688">
              <a:solidFill>
                <a:prstClr val="black"/>
              </a:solidFill>
              <a:latin typeface="Calibri"/>
            </a:endParaRPr>
          </a:p>
        </p:txBody>
      </p:sp>
      <p:grpSp>
        <p:nvGrpSpPr>
          <p:cNvPr id="7" name="Group 7"/>
          <p:cNvGrpSpPr/>
          <p:nvPr/>
        </p:nvGrpSpPr>
        <p:grpSpPr>
          <a:xfrm>
            <a:off x="-1421841" y="4457727"/>
            <a:ext cx="5720515" cy="841322"/>
            <a:chOff x="0" y="0"/>
            <a:chExt cx="8135844" cy="1196546"/>
          </a:xfrm>
        </p:grpSpPr>
        <p:sp>
          <p:nvSpPr>
            <p:cNvPr id="8" name="Freeform 8"/>
            <p:cNvSpPr/>
            <p:nvPr/>
          </p:nvSpPr>
          <p:spPr>
            <a:xfrm>
              <a:off x="2243455" y="0"/>
              <a:ext cx="3648934" cy="1196546"/>
            </a:xfrm>
            <a:custGeom>
              <a:avLst/>
              <a:gdLst/>
              <a:ahLst/>
              <a:cxnLst/>
              <a:rect l="l" t="t" r="r" b="b"/>
              <a:pathLst>
                <a:path w="3648934" h="1196546">
                  <a:moveTo>
                    <a:pt x="0" y="0"/>
                  </a:moveTo>
                  <a:lnTo>
                    <a:pt x="3648934" y="0"/>
                  </a:lnTo>
                  <a:lnTo>
                    <a:pt x="3648934" y="1196546"/>
                  </a:lnTo>
                  <a:lnTo>
                    <a:pt x="0" y="11965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857250">
                <a:defRPr/>
              </a:pPr>
              <a:endParaRPr lang="en-US" sz="1688">
                <a:solidFill>
                  <a:prstClr val="black"/>
                </a:solidFill>
                <a:latin typeface="Calibri"/>
              </a:endParaRPr>
            </a:p>
          </p:txBody>
        </p:sp>
        <p:sp>
          <p:nvSpPr>
            <p:cNvPr id="9" name="TextBox 9"/>
            <p:cNvSpPr txBox="1"/>
            <p:nvPr/>
          </p:nvSpPr>
          <p:spPr>
            <a:xfrm>
              <a:off x="0" y="159952"/>
              <a:ext cx="8135844" cy="702004"/>
            </a:xfrm>
            <a:prstGeom prst="rect">
              <a:avLst/>
            </a:prstGeom>
          </p:spPr>
          <p:txBody>
            <a:bodyPr lIns="0" tIns="0" rIns="0" bIns="0" rtlCol="0" anchor="t">
              <a:spAutoFit/>
            </a:bodyPr>
            <a:lstStyle/>
            <a:p>
              <a:pPr algn="ctr" defTabSz="857250">
                <a:lnSpc>
                  <a:spcPts val="4105"/>
                </a:lnSpc>
                <a:spcBef>
                  <a:spcPct val="0"/>
                </a:spcBef>
                <a:defRPr/>
              </a:pPr>
              <a:r>
                <a:rPr lang="en-US" sz="2900" b="1">
                  <a:solidFill>
                    <a:srgbClr val="2C251E"/>
                  </a:solidFill>
                  <a:latin typeface="Calibri"/>
                  <a:ea typeface="Calibri"/>
                  <a:cs typeface="Calibri"/>
                </a:rPr>
                <a:t>Meeting 4</a:t>
              </a:r>
            </a:p>
          </p:txBody>
        </p:sp>
      </p:grpSp>
      <p:pic>
        <p:nvPicPr>
          <p:cNvPr id="10" name="Picture 9">
            <a:extLst>
              <a:ext uri="{FF2B5EF4-FFF2-40B4-BE49-F238E27FC236}">
                <a16:creationId xmlns:a16="http://schemas.microsoft.com/office/drawing/2014/main" id="{3FE70212-A8A1-6028-D5D8-1B99E0E6418E}"/>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6329" y="2554594"/>
            <a:ext cx="3747140" cy="1258285"/>
          </a:xfrm>
          <a:prstGeom prst="rect">
            <a:avLst/>
          </a:prstGeom>
        </p:spPr>
      </p:pic>
      <p:sp>
        <p:nvSpPr>
          <p:cNvPr id="4" name="TextBox 5">
            <a:extLst>
              <a:ext uri="{FF2B5EF4-FFF2-40B4-BE49-F238E27FC236}">
                <a16:creationId xmlns:a16="http://schemas.microsoft.com/office/drawing/2014/main" id="{E91FD629-22F1-D4A6-7D25-D2969EE716BF}"/>
              </a:ext>
            </a:extLst>
          </p:cNvPr>
          <p:cNvSpPr txBox="1"/>
          <p:nvPr/>
        </p:nvSpPr>
        <p:spPr>
          <a:xfrm>
            <a:off x="86881" y="3832642"/>
            <a:ext cx="7289228" cy="294311"/>
          </a:xfrm>
          <a:prstGeom prst="rect">
            <a:avLst/>
          </a:prstGeom>
        </p:spPr>
        <p:txBody>
          <a:bodyPr lIns="0" tIns="0" rIns="0" bIns="0" rtlCol="0" anchor="t">
            <a:spAutoFit/>
          </a:bodyPr>
          <a:lstStyle/>
          <a:p>
            <a:pPr marL="364339" lvl="1" indent="-182169" defTabSz="857250">
              <a:lnSpc>
                <a:spcPts val="2363"/>
              </a:lnSpc>
              <a:buFont typeface="Arial"/>
              <a:buChar char="•"/>
              <a:defRPr/>
            </a:pPr>
            <a:r>
              <a:rPr lang="en-US" sz="1875" b="1" i="1">
                <a:solidFill>
                  <a:srgbClr val="375830"/>
                </a:solidFill>
                <a:latin typeface="Calibri"/>
              </a:rPr>
              <a:t>A Universal Parenting Program for Parents of Children Ages 5-10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144000" cy="68580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6285" r="-6285"/>
            </a:stretch>
          </a:blipFill>
        </p:spPr>
        <p:txBody>
          <a:bodyPr/>
          <a:lstStyle/>
          <a:p>
            <a:pPr defTabSz="857250"/>
            <a:endParaRPr lang="en-US" sz="1688">
              <a:solidFill>
                <a:prstClr val="black"/>
              </a:solidFill>
              <a:latin typeface="Calibri"/>
            </a:endParaRPr>
          </a:p>
        </p:txBody>
      </p:sp>
      <p:sp>
        <p:nvSpPr>
          <p:cNvPr id="3" name="TextBox 3"/>
          <p:cNvSpPr txBox="1"/>
          <p:nvPr/>
        </p:nvSpPr>
        <p:spPr>
          <a:xfrm>
            <a:off x="285750" y="5715000"/>
            <a:ext cx="3545501" cy="771558"/>
          </a:xfrm>
          <a:custGeom>
            <a:avLst/>
            <a:gdLst>
              <a:gd name="connsiteX0" fmla="*/ 0 w 3545501"/>
              <a:gd name="connsiteY0" fmla="*/ 0 h 771558"/>
              <a:gd name="connsiteX1" fmla="*/ 3545501 w 3545501"/>
              <a:gd name="connsiteY1" fmla="*/ 0 h 771558"/>
              <a:gd name="connsiteX2" fmla="*/ 3545501 w 3545501"/>
              <a:gd name="connsiteY2" fmla="*/ 771558 h 771558"/>
              <a:gd name="connsiteX3" fmla="*/ 0 w 3545501"/>
              <a:gd name="connsiteY3" fmla="*/ 771558 h 771558"/>
              <a:gd name="connsiteX4" fmla="*/ 0 w 3545501"/>
              <a:gd name="connsiteY4" fmla="*/ 0 h 771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5501" h="771558" fill="none" extrusionOk="0">
                <a:moveTo>
                  <a:pt x="0" y="0"/>
                </a:moveTo>
                <a:cubicBezTo>
                  <a:pt x="1451760" y="-33775"/>
                  <a:pt x="2259156" y="138873"/>
                  <a:pt x="3545501" y="0"/>
                </a:cubicBezTo>
                <a:cubicBezTo>
                  <a:pt x="3523885" y="114197"/>
                  <a:pt x="3518121" y="576352"/>
                  <a:pt x="3545501" y="771558"/>
                </a:cubicBezTo>
                <a:cubicBezTo>
                  <a:pt x="1969091" y="634228"/>
                  <a:pt x="841777" y="633702"/>
                  <a:pt x="0" y="771558"/>
                </a:cubicBezTo>
                <a:cubicBezTo>
                  <a:pt x="12949" y="667134"/>
                  <a:pt x="44499" y="185232"/>
                  <a:pt x="0" y="0"/>
                </a:cubicBezTo>
                <a:close/>
              </a:path>
              <a:path w="3545501" h="771558" stroke="0" extrusionOk="0">
                <a:moveTo>
                  <a:pt x="0" y="0"/>
                </a:moveTo>
                <a:cubicBezTo>
                  <a:pt x="870932" y="-101487"/>
                  <a:pt x="2546315" y="-162162"/>
                  <a:pt x="3545501" y="0"/>
                </a:cubicBezTo>
                <a:cubicBezTo>
                  <a:pt x="3593939" y="177762"/>
                  <a:pt x="3613253" y="619436"/>
                  <a:pt x="3545501" y="771558"/>
                </a:cubicBezTo>
                <a:cubicBezTo>
                  <a:pt x="2690321" y="821623"/>
                  <a:pt x="389174" y="613109"/>
                  <a:pt x="0" y="771558"/>
                </a:cubicBezTo>
                <a:cubicBezTo>
                  <a:pt x="9339" y="527121"/>
                  <a:pt x="-35246" y="85380"/>
                  <a:pt x="0" y="0"/>
                </a:cubicBezTo>
                <a:close/>
              </a:path>
            </a:pathLst>
          </a:custGeom>
          <a:solidFill>
            <a:srgbClr val="C7F39B"/>
          </a:solidFill>
          <a:ln w="28575">
            <a:solidFill>
              <a:schemeClr val="tx1"/>
            </a:solidFill>
            <a:extLst>
              <a:ext uri="{C807C97D-BFC1-408E-A445-0C87EB9F89A2}">
                <ask:lineSketchStyleProps xmlns:ask="http://schemas.microsoft.com/office/drawing/2018/sketchyshapes" sd="981765707">
                  <a:prstGeom prst="rect">
                    <a:avLst/>
                  </a:prstGeom>
                  <ask:type>
                    <ask:lineSketchCurved/>
                  </ask:type>
                </ask:lineSketchStyleProps>
              </a:ext>
            </a:extLst>
          </a:ln>
        </p:spPr>
        <p:txBody>
          <a:bodyPr lIns="0" tIns="0" rIns="0" bIns="0" rtlCol="0" anchor="t">
            <a:spAutoFit/>
          </a:bodyPr>
          <a:lstStyle/>
          <a:p>
            <a:pPr algn="ctr" defTabSz="857250">
              <a:lnSpc>
                <a:spcPts val="3136"/>
              </a:lnSpc>
              <a:spcBef>
                <a:spcPct val="0"/>
              </a:spcBef>
            </a:pPr>
            <a:r>
              <a:rPr lang="en-US" sz="2200" b="1">
                <a:solidFill>
                  <a:srgbClr val="000000"/>
                </a:solidFill>
                <a:latin typeface="Calibri"/>
                <a:ea typeface="Calibri"/>
                <a:cs typeface="Calibri"/>
              </a:rPr>
              <a:t>Please sign in and find a seat. </a:t>
            </a:r>
          </a:p>
          <a:p>
            <a:pPr algn="ctr" defTabSz="857250">
              <a:lnSpc>
                <a:spcPts val="3136"/>
              </a:lnSpc>
              <a:spcBef>
                <a:spcPct val="0"/>
              </a:spcBef>
            </a:pPr>
            <a:r>
              <a:rPr lang="en-US" sz="2200" b="1">
                <a:solidFill>
                  <a:srgbClr val="000000"/>
                </a:solidFill>
                <a:latin typeface="Calibri"/>
                <a:ea typeface="Calibri"/>
                <a:cs typeface="Calibri"/>
              </a:rPr>
              <a:t>We will begin soon.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9144000" cy="6858000"/>
          </a:xfrm>
          <a:custGeom>
            <a:avLst/>
            <a:gdLst/>
            <a:ahLst/>
            <a:cxnLst/>
            <a:rect l="l" t="t" r="r" b="b"/>
            <a:pathLst>
              <a:path w="9753600" h="7315200">
                <a:moveTo>
                  <a:pt x="9753600" y="0"/>
                </a:moveTo>
                <a:lnTo>
                  <a:pt x="0" y="0"/>
                </a:lnTo>
                <a:lnTo>
                  <a:pt x="0" y="7315200"/>
                </a:lnTo>
                <a:lnTo>
                  <a:pt x="9753600" y="7315200"/>
                </a:lnTo>
                <a:lnTo>
                  <a:pt x="9753600" y="0"/>
                </a:lnTo>
                <a:close/>
              </a:path>
            </a:pathLst>
          </a:custGeom>
          <a:blipFill>
            <a:blip r:embed="rId3"/>
            <a:stretch>
              <a:fillRect l="-13965" r="-13965"/>
            </a:stretch>
          </a:blipFill>
        </p:spPr>
        <p:txBody>
          <a:bodyPr/>
          <a:lstStyle/>
          <a:p>
            <a:pPr defTabSz="857250"/>
            <a:endParaRPr lang="en-US" sz="1688">
              <a:solidFill>
                <a:prstClr val="black"/>
              </a:solidFill>
              <a:latin typeface="Calibri"/>
            </a:endParaRPr>
          </a:p>
        </p:txBody>
      </p:sp>
      <p:sp>
        <p:nvSpPr>
          <p:cNvPr id="3" name="Freeform 3"/>
          <p:cNvSpPr/>
          <p:nvPr/>
        </p:nvSpPr>
        <p:spPr>
          <a:xfrm>
            <a:off x="396408" y="1492333"/>
            <a:ext cx="4418631" cy="3470467"/>
          </a:xfrm>
          <a:custGeom>
            <a:avLst/>
            <a:gdLst/>
            <a:ahLst/>
            <a:cxnLst/>
            <a:rect l="l" t="t" r="r" b="b"/>
            <a:pathLst>
              <a:path w="4713206" h="3701831">
                <a:moveTo>
                  <a:pt x="0" y="0"/>
                </a:moveTo>
                <a:lnTo>
                  <a:pt x="4713206" y="0"/>
                </a:lnTo>
                <a:lnTo>
                  <a:pt x="4713206" y="3701830"/>
                </a:lnTo>
                <a:lnTo>
                  <a:pt x="0" y="3701830"/>
                </a:lnTo>
                <a:lnTo>
                  <a:pt x="0" y="0"/>
                </a:lnTo>
                <a:close/>
              </a:path>
            </a:pathLst>
          </a:custGeom>
          <a:blipFill>
            <a:blip r:embed="rId4">
              <a:duotone>
                <a:schemeClr val="accent6">
                  <a:shade val="45000"/>
                  <a:satMod val="135000"/>
                </a:schemeClr>
                <a:prstClr val="white"/>
              </a:duotone>
            </a:blip>
            <a:stretch>
              <a:fillRect/>
            </a:stretch>
          </a:blipFill>
        </p:spPr>
        <p:txBody>
          <a:bodyPr/>
          <a:lstStyle/>
          <a:p>
            <a:pPr defTabSz="857250"/>
            <a:endParaRPr lang="en-US" sz="1688">
              <a:solidFill>
                <a:prstClr val="black"/>
              </a:solidFill>
              <a:latin typeface="Calibri"/>
            </a:endParaRPr>
          </a:p>
        </p:txBody>
      </p:sp>
      <p:sp>
        <p:nvSpPr>
          <p:cNvPr id="4" name="Freeform 4"/>
          <p:cNvSpPr/>
          <p:nvPr/>
        </p:nvSpPr>
        <p:spPr>
          <a:xfrm flipH="1" flipV="1">
            <a:off x="504432" y="4897163"/>
            <a:ext cx="4418631" cy="811200"/>
          </a:xfrm>
          <a:custGeom>
            <a:avLst/>
            <a:gdLst/>
            <a:ahLst/>
            <a:cxnLst/>
            <a:rect l="l" t="t" r="r" b="b"/>
            <a:pathLst>
              <a:path w="4713206" h="865280">
                <a:moveTo>
                  <a:pt x="4713206" y="865280"/>
                </a:moveTo>
                <a:lnTo>
                  <a:pt x="0" y="865280"/>
                </a:lnTo>
                <a:lnTo>
                  <a:pt x="0" y="0"/>
                </a:lnTo>
                <a:lnTo>
                  <a:pt x="4713206" y="0"/>
                </a:lnTo>
                <a:lnTo>
                  <a:pt x="4713206" y="865280"/>
                </a:lnTo>
                <a:close/>
              </a:path>
            </a:pathLst>
          </a:custGeom>
          <a:blipFill>
            <a:blip r:embed="rId4">
              <a:duotone>
                <a:schemeClr val="accent6">
                  <a:shade val="45000"/>
                  <a:satMod val="135000"/>
                </a:schemeClr>
                <a:prstClr val="white"/>
              </a:duotone>
            </a:blip>
            <a:stretch>
              <a:fillRect t="-327818"/>
            </a:stretch>
          </a:blipFill>
        </p:spPr>
        <p:txBody>
          <a:bodyPr/>
          <a:lstStyle/>
          <a:p>
            <a:pPr defTabSz="857250"/>
            <a:endParaRPr lang="en-US" sz="1688">
              <a:solidFill>
                <a:prstClr val="black"/>
              </a:solidFill>
              <a:latin typeface="Calibri"/>
            </a:endParaRPr>
          </a:p>
        </p:txBody>
      </p:sp>
      <p:sp>
        <p:nvSpPr>
          <p:cNvPr id="5" name="Freeform 5"/>
          <p:cNvSpPr/>
          <p:nvPr/>
        </p:nvSpPr>
        <p:spPr>
          <a:xfrm>
            <a:off x="936175" y="1677281"/>
            <a:ext cx="906304" cy="976269"/>
          </a:xfrm>
          <a:custGeom>
            <a:avLst/>
            <a:gdLst/>
            <a:ahLst/>
            <a:cxnLst/>
            <a:rect l="l" t="t" r="r" b="b"/>
            <a:pathLst>
              <a:path w="966724" h="1041354">
                <a:moveTo>
                  <a:pt x="0" y="0"/>
                </a:moveTo>
                <a:lnTo>
                  <a:pt x="966724" y="0"/>
                </a:lnTo>
                <a:lnTo>
                  <a:pt x="966724" y="1041354"/>
                </a:lnTo>
                <a:lnTo>
                  <a:pt x="0" y="1041354"/>
                </a:lnTo>
                <a:lnTo>
                  <a:pt x="0" y="0"/>
                </a:lnTo>
                <a:close/>
              </a:path>
            </a:pathLst>
          </a:custGeom>
          <a:blipFill>
            <a:blip r:embed="rId5"/>
            <a:stretch>
              <a:fillRect/>
            </a:stretch>
          </a:blipFill>
        </p:spPr>
        <p:txBody>
          <a:bodyPr/>
          <a:lstStyle/>
          <a:p>
            <a:pPr defTabSz="857250"/>
            <a:endParaRPr lang="en-US" sz="1688">
              <a:solidFill>
                <a:prstClr val="black"/>
              </a:solidFill>
              <a:latin typeface="Calibri"/>
            </a:endParaRPr>
          </a:p>
        </p:txBody>
      </p:sp>
      <p:sp>
        <p:nvSpPr>
          <p:cNvPr id="6" name="Freeform 6"/>
          <p:cNvSpPr/>
          <p:nvPr/>
        </p:nvSpPr>
        <p:spPr>
          <a:xfrm flipH="1">
            <a:off x="3500378" y="1578729"/>
            <a:ext cx="807128" cy="869438"/>
          </a:xfrm>
          <a:custGeom>
            <a:avLst/>
            <a:gdLst/>
            <a:ahLst/>
            <a:cxnLst/>
            <a:rect l="l" t="t" r="r" b="b"/>
            <a:pathLst>
              <a:path w="860937" h="927400">
                <a:moveTo>
                  <a:pt x="860936" y="0"/>
                </a:moveTo>
                <a:lnTo>
                  <a:pt x="0" y="0"/>
                </a:lnTo>
                <a:lnTo>
                  <a:pt x="0" y="927400"/>
                </a:lnTo>
                <a:lnTo>
                  <a:pt x="860936" y="927400"/>
                </a:lnTo>
                <a:lnTo>
                  <a:pt x="860936" y="0"/>
                </a:lnTo>
                <a:close/>
              </a:path>
            </a:pathLst>
          </a:custGeom>
          <a:blipFill>
            <a:blip r:embed="rId6"/>
            <a:stretch>
              <a:fillRect/>
            </a:stretch>
          </a:blipFill>
        </p:spPr>
        <p:txBody>
          <a:bodyPr/>
          <a:lstStyle/>
          <a:p>
            <a:pPr defTabSz="857250"/>
            <a:endParaRPr lang="en-US" sz="1688">
              <a:solidFill>
                <a:prstClr val="black"/>
              </a:solidFill>
              <a:latin typeface="Calibri"/>
            </a:endParaRPr>
          </a:p>
        </p:txBody>
      </p:sp>
      <p:sp>
        <p:nvSpPr>
          <p:cNvPr id="7" name="TextBox 7"/>
          <p:cNvSpPr txBox="1"/>
          <p:nvPr/>
        </p:nvSpPr>
        <p:spPr>
          <a:xfrm>
            <a:off x="357188" y="1000125"/>
            <a:ext cx="4461894" cy="1576946"/>
          </a:xfrm>
          <a:prstGeom prst="rect">
            <a:avLst/>
          </a:prstGeom>
        </p:spPr>
        <p:txBody>
          <a:bodyPr spcFirstLastPara="1" lIns="0" tIns="0" rIns="0" bIns="0" numCol="1" rtlCol="0" anchor="t">
            <a:prstTxWarp prst="textArchUp">
              <a:avLst/>
            </a:prstTxWarp>
            <a:spAutoFit/>
          </a:bodyPr>
          <a:lstStyle/>
          <a:p>
            <a:pPr algn="ctr" defTabSz="857250">
              <a:lnSpc>
                <a:spcPts val="10562"/>
              </a:lnSpc>
              <a:spcBef>
                <a:spcPct val="0"/>
              </a:spcBef>
            </a:pPr>
            <a:r>
              <a:rPr lang="en-US" sz="7544" b="1" u="sng">
                <a:solidFill>
                  <a:srgbClr val="4B3A2F"/>
                </a:solidFill>
                <a:latin typeface="Algerian" panose="04020705040A02060702" pitchFamily="82" charset="0"/>
                <a:ea typeface="Recoleta Bold"/>
                <a:cs typeface="Recoleta Bold"/>
                <a:sym typeface="Recoleta Bold"/>
              </a:rPr>
              <a:t>Overview</a:t>
            </a:r>
          </a:p>
        </p:txBody>
      </p:sp>
      <p:sp>
        <p:nvSpPr>
          <p:cNvPr id="8" name="TextBox 8"/>
          <p:cNvSpPr txBox="1"/>
          <p:nvPr/>
        </p:nvSpPr>
        <p:spPr>
          <a:xfrm>
            <a:off x="1264243" y="2644621"/>
            <a:ext cx="2639699" cy="517321"/>
          </a:xfrm>
          <a:prstGeom prst="rect">
            <a:avLst/>
          </a:prstGeom>
        </p:spPr>
        <p:txBody>
          <a:bodyPr lIns="0" tIns="0" rIns="0" bIns="0" rtlCol="0" anchor="t">
            <a:spAutoFit/>
          </a:bodyPr>
          <a:lstStyle/>
          <a:p>
            <a:pPr defTabSz="857250">
              <a:lnSpc>
                <a:spcPts val="4291"/>
              </a:lnSpc>
            </a:pPr>
            <a:r>
              <a:rPr lang="en-US" sz="3065" b="1">
                <a:solidFill>
                  <a:srgbClr val="251A16"/>
                </a:solidFill>
                <a:latin typeface="Calibri"/>
                <a:ea typeface="Calibri"/>
                <a:cs typeface="Calibri"/>
                <a:sym typeface="Calibri (MS) Bold"/>
              </a:rPr>
              <a:t>Target Audience</a:t>
            </a:r>
          </a:p>
        </p:txBody>
      </p:sp>
      <p:sp>
        <p:nvSpPr>
          <p:cNvPr id="9" name="TextBox 9"/>
          <p:cNvSpPr txBox="1"/>
          <p:nvPr/>
        </p:nvSpPr>
        <p:spPr>
          <a:xfrm>
            <a:off x="1389327" y="3424020"/>
            <a:ext cx="2389528" cy="517321"/>
          </a:xfrm>
          <a:prstGeom prst="rect">
            <a:avLst/>
          </a:prstGeom>
        </p:spPr>
        <p:txBody>
          <a:bodyPr lIns="0" tIns="0" rIns="0" bIns="0" rtlCol="0" anchor="t">
            <a:spAutoFit/>
          </a:bodyPr>
          <a:lstStyle/>
          <a:p>
            <a:pPr algn="ctr" defTabSz="857250">
              <a:lnSpc>
                <a:spcPts val="4291"/>
              </a:lnSpc>
            </a:pPr>
            <a:r>
              <a:rPr lang="en-US" sz="3065" b="1">
                <a:solidFill>
                  <a:srgbClr val="251A16"/>
                </a:solidFill>
                <a:latin typeface="Calibri"/>
                <a:ea typeface="Calibri"/>
                <a:cs typeface="Calibri"/>
                <a:sym typeface="Calibri (MS) Bold"/>
              </a:rPr>
              <a:t>Program Focus</a:t>
            </a:r>
          </a:p>
        </p:txBody>
      </p:sp>
      <p:sp>
        <p:nvSpPr>
          <p:cNvPr id="10" name="TextBox 10"/>
          <p:cNvSpPr txBox="1"/>
          <p:nvPr/>
        </p:nvSpPr>
        <p:spPr>
          <a:xfrm>
            <a:off x="1830440" y="4203418"/>
            <a:ext cx="1507303" cy="517321"/>
          </a:xfrm>
          <a:prstGeom prst="rect">
            <a:avLst/>
          </a:prstGeom>
        </p:spPr>
        <p:txBody>
          <a:bodyPr lIns="0" tIns="0" rIns="0" bIns="0" rtlCol="0" anchor="t">
            <a:spAutoFit/>
          </a:bodyPr>
          <a:lstStyle/>
          <a:p>
            <a:pPr defTabSz="857250">
              <a:lnSpc>
                <a:spcPts val="4291"/>
              </a:lnSpc>
            </a:pPr>
            <a:r>
              <a:rPr lang="en-US" sz="3065" b="1">
                <a:solidFill>
                  <a:srgbClr val="251A16"/>
                </a:solidFill>
                <a:latin typeface="Calibri"/>
                <a:ea typeface="Calibri"/>
                <a:cs typeface="Calibri"/>
                <a:sym typeface="Calibri (MS) Bold"/>
              </a:rPr>
              <a:t>Structure</a:t>
            </a:r>
          </a:p>
        </p:txBody>
      </p:sp>
      <p:sp>
        <p:nvSpPr>
          <p:cNvPr id="11" name="TextBox 11"/>
          <p:cNvSpPr txBox="1"/>
          <p:nvPr/>
        </p:nvSpPr>
        <p:spPr>
          <a:xfrm>
            <a:off x="1239234" y="4953247"/>
            <a:ext cx="2949029" cy="517321"/>
          </a:xfrm>
          <a:prstGeom prst="rect">
            <a:avLst/>
          </a:prstGeom>
        </p:spPr>
        <p:txBody>
          <a:bodyPr lIns="0" tIns="0" rIns="0" bIns="0" rtlCol="0" anchor="t">
            <a:spAutoFit/>
          </a:bodyPr>
          <a:lstStyle/>
          <a:p>
            <a:pPr defTabSz="857250">
              <a:lnSpc>
                <a:spcPts val="4291"/>
              </a:lnSpc>
            </a:pPr>
            <a:r>
              <a:rPr lang="en-US" sz="3065" b="1">
                <a:solidFill>
                  <a:srgbClr val="251A16"/>
                </a:solidFill>
                <a:latin typeface="Calibri"/>
                <a:ea typeface="Calibri"/>
                <a:cs typeface="Calibri"/>
                <a:sym typeface="Calibri (MS) Bold"/>
              </a:rPr>
              <a:t>Group Discussions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144000" cy="68580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1410" r="-1410" b="-935"/>
            </a:stretch>
          </a:blipFill>
        </p:spPr>
        <p:txBody>
          <a:bodyPr/>
          <a:lstStyle/>
          <a:p>
            <a:pPr defTabSz="857250"/>
            <a:endParaRPr lang="en-US" sz="1688">
              <a:solidFill>
                <a:prstClr val="black"/>
              </a:solidFill>
              <a:latin typeface="Calibri"/>
            </a:endParaRPr>
          </a:p>
        </p:txBody>
      </p:sp>
      <p:sp>
        <p:nvSpPr>
          <p:cNvPr id="3" name="Freeform 3"/>
          <p:cNvSpPr/>
          <p:nvPr/>
        </p:nvSpPr>
        <p:spPr>
          <a:xfrm rot="101255">
            <a:off x="1857177" y="3983021"/>
            <a:ext cx="5318738" cy="425499"/>
          </a:xfrm>
          <a:custGeom>
            <a:avLst/>
            <a:gdLst/>
            <a:ahLst/>
            <a:cxnLst/>
            <a:rect l="l" t="t" r="r" b="b"/>
            <a:pathLst>
              <a:path w="5673320" h="453866">
                <a:moveTo>
                  <a:pt x="0" y="0"/>
                </a:moveTo>
                <a:lnTo>
                  <a:pt x="5673320" y="0"/>
                </a:lnTo>
                <a:lnTo>
                  <a:pt x="5673320" y="453866"/>
                </a:lnTo>
                <a:lnTo>
                  <a:pt x="0" y="4538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857250"/>
            <a:endParaRPr lang="en-US" sz="1688">
              <a:solidFill>
                <a:prstClr val="black"/>
              </a:solidFill>
              <a:latin typeface="Calibri"/>
            </a:endParaRPr>
          </a:p>
        </p:txBody>
      </p:sp>
      <p:sp>
        <p:nvSpPr>
          <p:cNvPr id="4" name="TextBox 4"/>
          <p:cNvSpPr txBox="1"/>
          <p:nvPr/>
        </p:nvSpPr>
        <p:spPr>
          <a:xfrm>
            <a:off x="2750792" y="4288335"/>
            <a:ext cx="3464301" cy="1666225"/>
          </a:xfrm>
          <a:prstGeom prst="rect">
            <a:avLst/>
          </a:prstGeom>
        </p:spPr>
        <p:txBody>
          <a:bodyPr lIns="0" tIns="0" rIns="0" bIns="0" rtlCol="0" anchor="t">
            <a:spAutoFit/>
          </a:bodyPr>
          <a:lstStyle/>
          <a:p>
            <a:pPr marL="505489" lvl="1" indent="-252744" defTabSz="857250">
              <a:lnSpc>
                <a:spcPts val="3278"/>
              </a:lnSpc>
              <a:buFont typeface="Arial"/>
              <a:buChar char="•"/>
            </a:pPr>
            <a:r>
              <a:rPr lang="en-US" sz="2341" b="1">
                <a:solidFill>
                  <a:srgbClr val="FFFFFF"/>
                </a:solidFill>
                <a:latin typeface="Calibri"/>
                <a:ea typeface="Calibri"/>
                <a:cs typeface="Calibri"/>
              </a:rPr>
              <a:t>Conversation Starters</a:t>
            </a:r>
          </a:p>
          <a:p>
            <a:pPr marL="505489" lvl="1" indent="-252744" defTabSz="857250">
              <a:lnSpc>
                <a:spcPts val="3278"/>
              </a:lnSpc>
              <a:buFont typeface="Arial"/>
              <a:buChar char="•"/>
            </a:pPr>
            <a:r>
              <a:rPr lang="en-US" sz="2341" b="1">
                <a:solidFill>
                  <a:srgbClr val="FFFFFF"/>
                </a:solidFill>
                <a:latin typeface="Calibri"/>
                <a:ea typeface="Calibri"/>
                <a:cs typeface="Calibri"/>
              </a:rPr>
              <a:t>Review of Ground Rules</a:t>
            </a:r>
          </a:p>
          <a:p>
            <a:pPr marL="505489" lvl="1" indent="-252744" defTabSz="857250">
              <a:lnSpc>
                <a:spcPts val="3278"/>
              </a:lnSpc>
              <a:buFont typeface="Arial"/>
              <a:buChar char="•"/>
            </a:pPr>
            <a:r>
              <a:rPr lang="en-US" sz="2341" b="1">
                <a:solidFill>
                  <a:srgbClr val="FFFFFF"/>
                </a:solidFill>
                <a:latin typeface="Calibri"/>
                <a:ea typeface="Calibri"/>
                <a:cs typeface="Calibri"/>
              </a:rPr>
              <a:t>Group Discussion</a:t>
            </a:r>
          </a:p>
          <a:p>
            <a:pPr marL="505489" lvl="1" indent="-252744" defTabSz="857250">
              <a:lnSpc>
                <a:spcPts val="3278"/>
              </a:lnSpc>
              <a:buFont typeface="Arial"/>
              <a:buChar char="•"/>
            </a:pPr>
            <a:r>
              <a:rPr lang="en-US" sz="2341" b="1">
                <a:solidFill>
                  <a:srgbClr val="FFFFFF"/>
                </a:solidFill>
                <a:latin typeface="Calibri"/>
                <a:ea typeface="Calibri"/>
                <a:cs typeface="Calibri"/>
              </a:rPr>
              <a:t>Homework</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144000" cy="68580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34028" t="-2799" r="-51009"/>
            </a:stretch>
          </a:blipFill>
        </p:spPr>
        <p:txBody>
          <a:bodyPr/>
          <a:lstStyle/>
          <a:p>
            <a:pPr defTabSz="857250">
              <a:defRPr/>
            </a:pPr>
            <a:endParaRPr lang="en-US" sz="1688">
              <a:solidFill>
                <a:prstClr val="black"/>
              </a:solidFill>
              <a:latin typeface="Calibri"/>
            </a:endParaRPr>
          </a:p>
        </p:txBody>
      </p:sp>
      <p:sp>
        <p:nvSpPr>
          <p:cNvPr id="3" name="Freeform 3"/>
          <p:cNvSpPr/>
          <p:nvPr/>
        </p:nvSpPr>
        <p:spPr>
          <a:xfrm>
            <a:off x="4911409" y="1117938"/>
            <a:ext cx="3657600" cy="33528"/>
          </a:xfrm>
          <a:custGeom>
            <a:avLst/>
            <a:gdLst/>
            <a:ahLst/>
            <a:cxnLst/>
            <a:rect l="l" t="t" r="r" b="b"/>
            <a:pathLst>
              <a:path w="3901440" h="35763">
                <a:moveTo>
                  <a:pt x="0" y="0"/>
                </a:moveTo>
                <a:lnTo>
                  <a:pt x="3901440" y="0"/>
                </a:lnTo>
                <a:lnTo>
                  <a:pt x="3901440" y="35763"/>
                </a:lnTo>
                <a:lnTo>
                  <a:pt x="0" y="357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857250">
              <a:defRPr/>
            </a:pPr>
            <a:endParaRPr lang="en-US" sz="1688">
              <a:solidFill>
                <a:prstClr val="black"/>
              </a:solidFill>
              <a:latin typeface="Calibri"/>
            </a:endParaRPr>
          </a:p>
        </p:txBody>
      </p:sp>
      <p:sp>
        <p:nvSpPr>
          <p:cNvPr id="4" name="TextBox 4"/>
          <p:cNvSpPr txBox="1"/>
          <p:nvPr/>
        </p:nvSpPr>
        <p:spPr>
          <a:xfrm>
            <a:off x="4508710" y="1219759"/>
            <a:ext cx="4193973" cy="4680769"/>
          </a:xfrm>
          <a:prstGeom prst="rect">
            <a:avLst/>
          </a:prstGeom>
        </p:spPr>
        <p:txBody>
          <a:bodyPr wrap="square" lIns="0" tIns="0" rIns="0" bIns="0" rtlCol="0" anchor="t">
            <a:spAutoFit/>
          </a:bodyPr>
          <a:lstStyle/>
          <a:p>
            <a:pPr defTabSz="857250">
              <a:lnSpc>
                <a:spcPts val="2963"/>
              </a:lnSpc>
              <a:defRPr/>
            </a:pPr>
            <a:endParaRPr sz="1688">
              <a:solidFill>
                <a:prstClr val="black"/>
              </a:solidFill>
              <a:latin typeface="Calibri"/>
            </a:endParaRPr>
          </a:p>
          <a:p>
            <a:pPr defTabSz="857250">
              <a:lnSpc>
                <a:spcPts val="2012"/>
              </a:lnSpc>
              <a:defRPr/>
            </a:pPr>
            <a:endParaRPr lang="en-US" sz="1490">
              <a:solidFill>
                <a:srgbClr val="000000"/>
              </a:solidFill>
              <a:latin typeface="Calibri (MS) Bold"/>
              <a:cs typeface="Calibri (MS) Bold"/>
            </a:endParaRPr>
          </a:p>
          <a:p>
            <a:pPr marL="321469" lvl="1" indent="-160734" defTabSz="857250">
              <a:buFont typeface="Arial"/>
              <a:buChar char="•"/>
              <a:defRPr/>
            </a:pPr>
            <a:r>
              <a:rPr lang="en-US" sz="2625" b="1">
                <a:solidFill>
                  <a:srgbClr val="000000"/>
                </a:solidFill>
                <a:latin typeface="Calibri"/>
                <a:cs typeface="Calibri"/>
              </a:rPr>
              <a:t>If you could rename yourself, what name would you pick?</a:t>
            </a:r>
          </a:p>
          <a:p>
            <a:pPr defTabSz="857250">
              <a:defRPr/>
            </a:pPr>
            <a:endParaRPr lang="en-US" sz="2625" b="1">
              <a:solidFill>
                <a:srgbClr val="000000"/>
              </a:solidFill>
              <a:latin typeface="Calibri"/>
              <a:cs typeface="Calibri (MS) Bold"/>
            </a:endParaRPr>
          </a:p>
          <a:p>
            <a:pPr marL="321469" lvl="1" indent="-160734" defTabSz="857250">
              <a:buFont typeface="Arial"/>
              <a:buChar char="•"/>
              <a:defRPr/>
            </a:pPr>
            <a:r>
              <a:rPr lang="en-US" sz="2625" b="1">
                <a:solidFill>
                  <a:srgbClr val="000000"/>
                </a:solidFill>
                <a:latin typeface="Calibri"/>
                <a:cs typeface="Calibri"/>
              </a:rPr>
              <a:t>Would you rather be able to run at 100 miles per hour or fly at 10 miles per hour?</a:t>
            </a:r>
          </a:p>
          <a:p>
            <a:pPr defTabSz="857250">
              <a:defRPr/>
            </a:pPr>
            <a:endParaRPr lang="en-US" sz="2625" b="1">
              <a:solidFill>
                <a:srgbClr val="000000"/>
              </a:solidFill>
              <a:latin typeface="Calibri"/>
              <a:cs typeface="Calibri (MS) Bold"/>
            </a:endParaRPr>
          </a:p>
          <a:p>
            <a:pPr marL="321469" lvl="1" indent="-160734" defTabSz="857250">
              <a:buFont typeface="Arial"/>
              <a:buChar char="•"/>
              <a:defRPr/>
            </a:pPr>
            <a:r>
              <a:rPr lang="en-US" sz="2625" b="1">
                <a:solidFill>
                  <a:srgbClr val="000000"/>
                </a:solidFill>
                <a:latin typeface="Calibri"/>
                <a:cs typeface="Calibri"/>
              </a:rPr>
              <a:t>What are you most excited about this year?</a:t>
            </a:r>
          </a:p>
        </p:txBody>
      </p:sp>
      <p:sp>
        <p:nvSpPr>
          <p:cNvPr id="5" name="TextBox 5"/>
          <p:cNvSpPr txBox="1"/>
          <p:nvPr/>
        </p:nvSpPr>
        <p:spPr>
          <a:xfrm>
            <a:off x="3907459" y="-8478"/>
            <a:ext cx="5398432" cy="1069395"/>
          </a:xfrm>
          <a:prstGeom prst="rect">
            <a:avLst/>
          </a:prstGeom>
        </p:spPr>
        <p:txBody>
          <a:bodyPr lIns="0" tIns="0" rIns="0" bIns="0" rtlCol="0" anchor="t">
            <a:spAutoFit/>
          </a:bodyPr>
          <a:lstStyle/>
          <a:p>
            <a:pPr algn="ctr" defTabSz="857250">
              <a:lnSpc>
                <a:spcPts val="4317"/>
              </a:lnSpc>
              <a:spcBef>
                <a:spcPct val="0"/>
              </a:spcBef>
              <a:defRPr/>
            </a:pPr>
            <a:r>
              <a:rPr lang="en-US" sz="3050" b="1" i="1">
                <a:solidFill>
                  <a:srgbClr val="000000"/>
                </a:solidFill>
                <a:latin typeface="Calibri"/>
                <a:ea typeface="Calibri"/>
                <a:cs typeface="Calibri"/>
              </a:rPr>
              <a:t>Please answer one of the following questions:</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A6977E"/>
        </a:solidFill>
        <a:effectLst/>
      </p:bgPr>
    </p:bg>
    <p:spTree>
      <p:nvGrpSpPr>
        <p:cNvPr id="1" name=""/>
        <p:cNvGrpSpPr/>
        <p:nvPr/>
      </p:nvGrpSpPr>
      <p:grpSpPr>
        <a:xfrm>
          <a:off x="0" y="0"/>
          <a:ext cx="0" cy="0"/>
          <a:chOff x="0" y="0"/>
          <a:chExt cx="0" cy="0"/>
        </a:xfrm>
      </p:grpSpPr>
      <p:sp>
        <p:nvSpPr>
          <p:cNvPr id="2" name="Freeform 2"/>
          <p:cNvSpPr/>
          <p:nvPr/>
        </p:nvSpPr>
        <p:spPr>
          <a:xfrm>
            <a:off x="-70994" y="0"/>
            <a:ext cx="4109648" cy="6952413"/>
          </a:xfrm>
          <a:custGeom>
            <a:avLst/>
            <a:gdLst/>
            <a:ahLst/>
            <a:cxnLst/>
            <a:rect l="l" t="t" r="r" b="b"/>
            <a:pathLst>
              <a:path w="4383625" h="7415907">
                <a:moveTo>
                  <a:pt x="0" y="0"/>
                </a:moveTo>
                <a:lnTo>
                  <a:pt x="4383626" y="0"/>
                </a:lnTo>
                <a:lnTo>
                  <a:pt x="4383626" y="7415907"/>
                </a:lnTo>
                <a:lnTo>
                  <a:pt x="0" y="7415907"/>
                </a:lnTo>
                <a:lnTo>
                  <a:pt x="0" y="0"/>
                </a:lnTo>
                <a:close/>
              </a:path>
            </a:pathLst>
          </a:custGeom>
          <a:blipFill>
            <a:blip r:embed="rId3"/>
            <a:stretch>
              <a:fillRect/>
            </a:stretch>
          </a:blipFill>
        </p:spPr>
        <p:txBody>
          <a:bodyPr/>
          <a:lstStyle/>
          <a:p>
            <a:pPr defTabSz="857250">
              <a:defRPr/>
            </a:pPr>
            <a:endParaRPr lang="en-US" sz="1688">
              <a:solidFill>
                <a:prstClr val="black"/>
              </a:solidFill>
              <a:latin typeface="Calibri"/>
            </a:endParaRPr>
          </a:p>
        </p:txBody>
      </p:sp>
      <p:sp>
        <p:nvSpPr>
          <p:cNvPr id="3" name="Freeform 3"/>
          <p:cNvSpPr/>
          <p:nvPr/>
        </p:nvSpPr>
        <p:spPr>
          <a:xfrm>
            <a:off x="4391469" y="-535509"/>
            <a:ext cx="6367148" cy="1896712"/>
          </a:xfrm>
          <a:custGeom>
            <a:avLst/>
            <a:gdLst/>
            <a:ahLst/>
            <a:cxnLst/>
            <a:rect l="l" t="t" r="r" b="b"/>
            <a:pathLst>
              <a:path w="6791625" h="2023159">
                <a:moveTo>
                  <a:pt x="0" y="0"/>
                </a:moveTo>
                <a:lnTo>
                  <a:pt x="6791625" y="0"/>
                </a:lnTo>
                <a:lnTo>
                  <a:pt x="6791625" y="2023160"/>
                </a:lnTo>
                <a:lnTo>
                  <a:pt x="0" y="2023160"/>
                </a:lnTo>
                <a:lnTo>
                  <a:pt x="0" y="0"/>
                </a:lnTo>
                <a:close/>
              </a:path>
            </a:pathLst>
          </a:custGeom>
          <a:blipFill>
            <a:blip r:embed="rId4"/>
            <a:stretch>
              <a:fillRect/>
            </a:stretch>
          </a:blipFill>
        </p:spPr>
        <p:txBody>
          <a:bodyPr/>
          <a:lstStyle/>
          <a:p>
            <a:pPr defTabSz="857250">
              <a:defRPr/>
            </a:pPr>
            <a:endParaRPr lang="en-US" sz="1688">
              <a:solidFill>
                <a:prstClr val="black"/>
              </a:solidFill>
              <a:latin typeface="Calibri"/>
            </a:endParaRPr>
          </a:p>
        </p:txBody>
      </p:sp>
      <p:sp>
        <p:nvSpPr>
          <p:cNvPr id="4" name="Freeform 4"/>
          <p:cNvSpPr/>
          <p:nvPr/>
        </p:nvSpPr>
        <p:spPr>
          <a:xfrm>
            <a:off x="4663463" y="996081"/>
            <a:ext cx="3657600" cy="33528"/>
          </a:xfrm>
          <a:custGeom>
            <a:avLst/>
            <a:gdLst/>
            <a:ahLst/>
            <a:cxnLst/>
            <a:rect l="l" t="t" r="r" b="b"/>
            <a:pathLst>
              <a:path w="3901440" h="35763">
                <a:moveTo>
                  <a:pt x="0" y="0"/>
                </a:moveTo>
                <a:lnTo>
                  <a:pt x="3901440" y="0"/>
                </a:lnTo>
                <a:lnTo>
                  <a:pt x="3901440" y="35763"/>
                </a:lnTo>
                <a:lnTo>
                  <a:pt x="0" y="3576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857250">
              <a:defRPr/>
            </a:pPr>
            <a:endParaRPr lang="en-US" sz="1688">
              <a:solidFill>
                <a:prstClr val="black"/>
              </a:solidFill>
              <a:latin typeface="Calibri"/>
            </a:endParaRPr>
          </a:p>
        </p:txBody>
      </p:sp>
      <p:sp>
        <p:nvSpPr>
          <p:cNvPr id="5" name="TextBox 5"/>
          <p:cNvSpPr txBox="1"/>
          <p:nvPr/>
        </p:nvSpPr>
        <p:spPr>
          <a:xfrm>
            <a:off x="4251973" y="1331550"/>
            <a:ext cx="4892028" cy="5309146"/>
          </a:xfrm>
          <a:prstGeom prst="rect">
            <a:avLst/>
          </a:prstGeom>
        </p:spPr>
        <p:txBody>
          <a:bodyPr lIns="0" tIns="0" rIns="0" bIns="0" rtlCol="0" anchor="t">
            <a:spAutoFit/>
          </a:bodyPr>
          <a:lstStyle/>
          <a:p>
            <a:pPr defTabSz="857250">
              <a:lnSpc>
                <a:spcPts val="2230"/>
              </a:lnSpc>
              <a:defRPr/>
            </a:pPr>
            <a:r>
              <a:rPr lang="en-US" sz="1550" b="1" u="sng">
                <a:solidFill>
                  <a:srgbClr val="FFFFFF"/>
                </a:solidFill>
                <a:latin typeface="Calibri"/>
                <a:ea typeface="Calibri"/>
                <a:cs typeface="Calibri"/>
              </a:rPr>
              <a:t>Basic Ground Rules:</a:t>
            </a:r>
          </a:p>
          <a:p>
            <a:pPr marL="343535" lvl="1" indent="-171450" defTabSz="857250">
              <a:lnSpc>
                <a:spcPts val="2230"/>
              </a:lnSpc>
              <a:buFont typeface="Arial"/>
              <a:buChar char="•"/>
              <a:defRPr/>
            </a:pPr>
            <a:r>
              <a:rPr lang="en-US" sz="1550" b="1">
                <a:solidFill>
                  <a:srgbClr val="FFFFFF"/>
                </a:solidFill>
                <a:latin typeface="Calibri"/>
                <a:ea typeface="Calibri"/>
                <a:cs typeface="Calibri"/>
              </a:rPr>
              <a:t>Always start and end sessions on time.</a:t>
            </a:r>
          </a:p>
          <a:p>
            <a:pPr marL="343535" lvl="1" indent="-171450" defTabSz="857250">
              <a:lnSpc>
                <a:spcPts val="2230"/>
              </a:lnSpc>
              <a:buFont typeface="Arial"/>
              <a:buChar char="•"/>
              <a:defRPr/>
            </a:pPr>
            <a:r>
              <a:rPr lang="en-US" sz="1550" b="1">
                <a:solidFill>
                  <a:srgbClr val="FFFFFF"/>
                </a:solidFill>
                <a:latin typeface="Calibri"/>
                <a:ea typeface="Calibri"/>
                <a:cs typeface="Calibri"/>
              </a:rPr>
              <a:t>Cell phones should be on vibrate; members can quietly excuse themselves if a call must be taken.</a:t>
            </a:r>
          </a:p>
          <a:p>
            <a:pPr marL="343535" lvl="1" indent="-171450" defTabSz="857250">
              <a:lnSpc>
                <a:spcPts val="2230"/>
              </a:lnSpc>
              <a:buFont typeface="Arial"/>
              <a:buChar char="•"/>
              <a:defRPr/>
            </a:pPr>
            <a:r>
              <a:rPr lang="en-US" sz="1550" b="1">
                <a:solidFill>
                  <a:srgbClr val="FFFFFF"/>
                </a:solidFill>
                <a:latin typeface="Calibri"/>
                <a:ea typeface="Calibri"/>
                <a:cs typeface="Calibri"/>
              </a:rPr>
              <a:t>In virtual sessions, participants should mute themselves when taking calls outside the session.</a:t>
            </a:r>
          </a:p>
          <a:p>
            <a:pPr defTabSz="857250">
              <a:lnSpc>
                <a:spcPts val="2230"/>
              </a:lnSpc>
              <a:defRPr/>
            </a:pPr>
            <a:endParaRPr lang="en-US" sz="1550" b="1">
              <a:solidFill>
                <a:srgbClr val="FFFFFF"/>
              </a:solidFill>
              <a:latin typeface="Calibri"/>
              <a:ea typeface="Calibri"/>
              <a:cs typeface="Calibri"/>
            </a:endParaRPr>
          </a:p>
          <a:p>
            <a:pPr defTabSz="857250">
              <a:lnSpc>
                <a:spcPts val="2230"/>
              </a:lnSpc>
              <a:defRPr/>
            </a:pPr>
            <a:r>
              <a:rPr lang="en-US" sz="1550" b="1" u="sng">
                <a:solidFill>
                  <a:srgbClr val="FFFFFF"/>
                </a:solidFill>
                <a:latin typeface="Calibri"/>
                <a:ea typeface="Calibri"/>
                <a:cs typeface="Calibri"/>
              </a:rPr>
              <a:t>Group-Specific Rules:</a:t>
            </a:r>
          </a:p>
          <a:p>
            <a:pPr marL="343535" lvl="1" indent="-171450" defTabSz="857250">
              <a:lnSpc>
                <a:spcPts val="2230"/>
              </a:lnSpc>
              <a:buFont typeface="Arial"/>
              <a:buChar char="•"/>
              <a:defRPr/>
            </a:pPr>
            <a:r>
              <a:rPr lang="en-US" sz="1550" b="1">
                <a:solidFill>
                  <a:srgbClr val="FFFFFF"/>
                </a:solidFill>
                <a:latin typeface="Calibri"/>
                <a:ea typeface="Calibri"/>
                <a:cs typeface="Calibri"/>
              </a:rPr>
              <a:t>Avoid judgment regarding other participants' parenting practices or knowledge gaps.</a:t>
            </a:r>
          </a:p>
          <a:p>
            <a:pPr marL="343535" lvl="1" indent="-171450" defTabSz="857250">
              <a:lnSpc>
                <a:spcPts val="2230"/>
              </a:lnSpc>
              <a:buFont typeface="Arial"/>
              <a:buChar char="•"/>
              <a:defRPr/>
            </a:pPr>
            <a:r>
              <a:rPr lang="en-US" sz="1550" b="1">
                <a:solidFill>
                  <a:srgbClr val="FFFFFF"/>
                </a:solidFill>
                <a:latin typeface="Calibri"/>
                <a:ea typeface="Calibri"/>
                <a:cs typeface="Calibri"/>
              </a:rPr>
              <a:t>One person speaks at a time to maintain order and clarity.</a:t>
            </a:r>
          </a:p>
          <a:p>
            <a:pPr marL="343535" lvl="1" indent="-171450" defTabSz="857250">
              <a:lnSpc>
                <a:spcPts val="2230"/>
              </a:lnSpc>
              <a:buFont typeface="Arial"/>
              <a:buChar char="•"/>
              <a:defRPr/>
            </a:pPr>
            <a:r>
              <a:rPr lang="en-US" sz="1550" b="1">
                <a:solidFill>
                  <a:srgbClr val="FFFFFF"/>
                </a:solidFill>
                <a:latin typeface="Calibri"/>
                <a:ea typeface="Calibri"/>
                <a:cs typeface="Calibri"/>
              </a:rPr>
              <a:t>Assume positive intent in all interactions to foster a positive atmosphere.</a:t>
            </a:r>
          </a:p>
          <a:p>
            <a:pPr defTabSz="857250">
              <a:lnSpc>
                <a:spcPts val="2230"/>
              </a:lnSpc>
              <a:defRPr/>
            </a:pPr>
            <a:endParaRPr lang="en-US" sz="1550" b="1">
              <a:solidFill>
                <a:srgbClr val="FFFFFF"/>
              </a:solidFill>
              <a:latin typeface="Calibri"/>
              <a:ea typeface="Calibri"/>
              <a:cs typeface="Calibri"/>
            </a:endParaRPr>
          </a:p>
          <a:p>
            <a:pPr defTabSz="857250">
              <a:lnSpc>
                <a:spcPts val="2230"/>
              </a:lnSpc>
              <a:defRPr/>
            </a:pPr>
            <a:r>
              <a:rPr lang="en-US" sz="1550" b="1" u="sng">
                <a:solidFill>
                  <a:srgbClr val="FFFFFF"/>
                </a:solidFill>
                <a:latin typeface="Calibri"/>
                <a:ea typeface="Calibri"/>
                <a:cs typeface="Calibri"/>
              </a:rPr>
              <a:t>Confidentiality-</a:t>
            </a:r>
            <a:r>
              <a:rPr lang="en-US" sz="1550" b="1">
                <a:solidFill>
                  <a:srgbClr val="FFFFFF"/>
                </a:solidFill>
                <a:latin typeface="Calibri"/>
                <a:ea typeface="Calibri"/>
                <a:cs typeface="Calibri"/>
              </a:rPr>
              <a:t> Please be respectful and discrete with the personal stories being shared. This is a safe space to grow and learn.</a:t>
            </a:r>
          </a:p>
          <a:p>
            <a:pPr defTabSz="857250">
              <a:lnSpc>
                <a:spcPts val="1838"/>
              </a:lnSpc>
              <a:spcBef>
                <a:spcPct val="0"/>
              </a:spcBef>
              <a:defRPr/>
            </a:pPr>
            <a:endParaRPr lang="en-US" sz="1593">
              <a:solidFill>
                <a:srgbClr val="FFFFFF"/>
              </a:solidFill>
              <a:latin typeface="Calibri (MS)"/>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144000" cy="68580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6179" r="-6179"/>
            </a:stretch>
          </a:blipFill>
        </p:spPr>
        <p:txBody>
          <a:bodyPr/>
          <a:lstStyle/>
          <a:p>
            <a:pPr defTabSz="857250">
              <a:defRPr/>
            </a:pPr>
            <a:endParaRPr lang="en-US" sz="1688">
              <a:solidFill>
                <a:prstClr val="black"/>
              </a:solidFill>
              <a:latin typeface="Calibri"/>
            </a:endParaRPr>
          </a:p>
        </p:txBody>
      </p:sp>
      <p:sp>
        <p:nvSpPr>
          <p:cNvPr id="3" name="Freeform 3"/>
          <p:cNvSpPr/>
          <p:nvPr/>
        </p:nvSpPr>
        <p:spPr>
          <a:xfrm>
            <a:off x="2743200" y="1512966"/>
            <a:ext cx="3657600" cy="1426464"/>
          </a:xfrm>
          <a:custGeom>
            <a:avLst/>
            <a:gdLst/>
            <a:ahLst/>
            <a:cxnLst/>
            <a:rect l="l" t="t" r="r" b="b"/>
            <a:pathLst>
              <a:path w="3901440" h="1521562">
                <a:moveTo>
                  <a:pt x="0" y="0"/>
                </a:moveTo>
                <a:lnTo>
                  <a:pt x="3901440" y="0"/>
                </a:lnTo>
                <a:lnTo>
                  <a:pt x="3901440" y="1521562"/>
                </a:lnTo>
                <a:lnTo>
                  <a:pt x="0" y="15215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857250">
              <a:defRPr/>
            </a:pPr>
            <a:endParaRPr lang="en-US" sz="1688">
              <a:solidFill>
                <a:prstClr val="black"/>
              </a:solidFill>
              <a:latin typeface="Calibri"/>
            </a:endParaRPr>
          </a:p>
        </p:txBody>
      </p:sp>
      <p:sp>
        <p:nvSpPr>
          <p:cNvPr id="4" name="TextBox 4"/>
          <p:cNvSpPr txBox="1"/>
          <p:nvPr/>
        </p:nvSpPr>
        <p:spPr>
          <a:xfrm>
            <a:off x="2455169" y="3136140"/>
            <a:ext cx="4873228" cy="1582421"/>
          </a:xfrm>
          <a:prstGeom prst="rect">
            <a:avLst/>
          </a:prstGeom>
        </p:spPr>
        <p:txBody>
          <a:bodyPr lIns="0" tIns="0" rIns="0" bIns="0" rtlCol="0" anchor="t">
            <a:spAutoFit/>
          </a:bodyPr>
          <a:lstStyle/>
          <a:p>
            <a:pPr marL="645160" lvl="1" indent="-322580" defTabSz="857250">
              <a:lnSpc>
                <a:spcPts val="4186"/>
              </a:lnSpc>
              <a:buFont typeface="Arial"/>
              <a:buChar char="•"/>
              <a:defRPr/>
            </a:pPr>
            <a:r>
              <a:rPr lang="en-US" sz="2950" b="1">
                <a:solidFill>
                  <a:srgbClr val="000000"/>
                </a:solidFill>
                <a:latin typeface="Calibri"/>
                <a:ea typeface="Calibri"/>
                <a:cs typeface="Calibri"/>
              </a:rPr>
              <a:t>Patience is Essential</a:t>
            </a:r>
          </a:p>
          <a:p>
            <a:pPr marL="645160" lvl="1" indent="-322580" defTabSz="857250">
              <a:lnSpc>
                <a:spcPts val="4186"/>
              </a:lnSpc>
              <a:buFont typeface="Arial"/>
              <a:buChar char="•"/>
              <a:defRPr/>
            </a:pPr>
            <a:r>
              <a:rPr lang="en-US" sz="2950" b="1">
                <a:solidFill>
                  <a:srgbClr val="000000"/>
                </a:solidFill>
                <a:latin typeface="Calibri"/>
                <a:ea typeface="Calibri"/>
                <a:cs typeface="Calibri"/>
              </a:rPr>
              <a:t>Consistency is key</a:t>
            </a:r>
          </a:p>
          <a:p>
            <a:pPr marL="645160" lvl="1" indent="-322580" defTabSz="857250">
              <a:lnSpc>
                <a:spcPts val="4186"/>
              </a:lnSpc>
              <a:buFont typeface="Arial"/>
              <a:buChar char="•"/>
              <a:defRPr/>
            </a:pPr>
            <a:r>
              <a:rPr lang="en-US" sz="2950" b="1">
                <a:solidFill>
                  <a:srgbClr val="000000"/>
                </a:solidFill>
                <a:latin typeface="Calibri"/>
                <a:ea typeface="Calibri"/>
                <a:cs typeface="Calibri"/>
              </a:rPr>
              <a:t>Explore Alternatives</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4B3C10"/>
        </a:solidFill>
        <a:effectLst/>
      </p:bgPr>
    </p:bg>
    <p:spTree>
      <p:nvGrpSpPr>
        <p:cNvPr id="1" name=""/>
        <p:cNvGrpSpPr/>
        <p:nvPr/>
      </p:nvGrpSpPr>
      <p:grpSpPr>
        <a:xfrm>
          <a:off x="0" y="0"/>
          <a:ext cx="0" cy="0"/>
          <a:chOff x="0" y="0"/>
          <a:chExt cx="0" cy="0"/>
        </a:xfrm>
      </p:grpSpPr>
      <p:sp>
        <p:nvSpPr>
          <p:cNvPr id="2" name="Freeform 2"/>
          <p:cNvSpPr/>
          <p:nvPr/>
        </p:nvSpPr>
        <p:spPr>
          <a:xfrm>
            <a:off x="0" y="0"/>
            <a:ext cx="9144000" cy="68580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4"/>
            <a:stretch>
              <a:fillRect t="-4532" r="-22773" b="-4532"/>
            </a:stretch>
          </a:blipFill>
        </p:spPr>
        <p:txBody>
          <a:bodyPr/>
          <a:lstStyle/>
          <a:p>
            <a:pPr defTabSz="857250">
              <a:defRPr/>
            </a:pPr>
            <a:endParaRPr lang="en-US" sz="1688">
              <a:solidFill>
                <a:prstClr val="black"/>
              </a:solidFill>
              <a:latin typeface="Calibri"/>
            </a:endParaRPr>
          </a:p>
        </p:txBody>
      </p:sp>
      <p:sp>
        <p:nvSpPr>
          <p:cNvPr id="3" name="Freeform 3"/>
          <p:cNvSpPr/>
          <p:nvPr/>
        </p:nvSpPr>
        <p:spPr>
          <a:xfrm>
            <a:off x="153999" y="0"/>
            <a:ext cx="2739910" cy="2204289"/>
          </a:xfrm>
          <a:custGeom>
            <a:avLst/>
            <a:gdLst/>
            <a:ahLst/>
            <a:cxnLst/>
            <a:rect l="l" t="t" r="r" b="b"/>
            <a:pathLst>
              <a:path w="2922571" h="2351242">
                <a:moveTo>
                  <a:pt x="0" y="0"/>
                </a:moveTo>
                <a:lnTo>
                  <a:pt x="2922572" y="0"/>
                </a:lnTo>
                <a:lnTo>
                  <a:pt x="2922572" y="2351242"/>
                </a:lnTo>
                <a:lnTo>
                  <a:pt x="0" y="2351242"/>
                </a:lnTo>
                <a:lnTo>
                  <a:pt x="0" y="0"/>
                </a:lnTo>
                <a:close/>
              </a:path>
            </a:pathLst>
          </a:custGeom>
          <a:blipFill>
            <a:blip r:embed="rId5"/>
            <a:stretch>
              <a:fillRect l="-20941" r="-23866" b="-11596"/>
            </a:stretch>
          </a:blipFill>
        </p:spPr>
        <p:txBody>
          <a:bodyPr/>
          <a:lstStyle/>
          <a:p>
            <a:pPr defTabSz="857250">
              <a:defRPr/>
            </a:pPr>
            <a:endParaRPr lang="en-US" sz="1688">
              <a:solidFill>
                <a:prstClr val="black"/>
              </a:solidFill>
              <a:latin typeface="Calibri"/>
            </a:endParaRPr>
          </a:p>
        </p:txBody>
      </p:sp>
      <p:sp>
        <p:nvSpPr>
          <p:cNvPr id="4" name="Freeform 4"/>
          <p:cNvSpPr/>
          <p:nvPr/>
        </p:nvSpPr>
        <p:spPr>
          <a:xfrm flipV="1">
            <a:off x="200132" y="534044"/>
            <a:ext cx="1159369" cy="815682"/>
          </a:xfrm>
          <a:custGeom>
            <a:avLst/>
            <a:gdLst/>
            <a:ahLst/>
            <a:cxnLst/>
            <a:rect l="l" t="t" r="r" b="b"/>
            <a:pathLst>
              <a:path w="1236660" h="870061">
                <a:moveTo>
                  <a:pt x="0" y="870061"/>
                </a:moveTo>
                <a:lnTo>
                  <a:pt x="1236660" y="870061"/>
                </a:lnTo>
                <a:lnTo>
                  <a:pt x="1236660" y="0"/>
                </a:lnTo>
                <a:lnTo>
                  <a:pt x="0" y="0"/>
                </a:lnTo>
                <a:lnTo>
                  <a:pt x="0" y="870061"/>
                </a:lnTo>
                <a:close/>
              </a:path>
            </a:pathLst>
          </a:custGeom>
          <a:blipFill>
            <a:blip r:embed="rId6"/>
            <a:stretch>
              <a:fillRect/>
            </a:stretch>
          </a:blipFill>
        </p:spPr>
        <p:txBody>
          <a:bodyPr/>
          <a:lstStyle/>
          <a:p>
            <a:pPr defTabSz="857250">
              <a:defRPr/>
            </a:pPr>
            <a:endParaRPr lang="en-US" sz="1688">
              <a:solidFill>
                <a:prstClr val="black"/>
              </a:solidFill>
              <a:latin typeface="Calibri"/>
            </a:endParaRPr>
          </a:p>
        </p:txBody>
      </p:sp>
      <p:sp>
        <p:nvSpPr>
          <p:cNvPr id="5" name="TextBox 5"/>
          <p:cNvSpPr txBox="1"/>
          <p:nvPr/>
        </p:nvSpPr>
        <p:spPr>
          <a:xfrm>
            <a:off x="451943" y="924025"/>
            <a:ext cx="2144024" cy="645882"/>
          </a:xfrm>
          <a:prstGeom prst="rect">
            <a:avLst/>
          </a:prstGeom>
        </p:spPr>
        <p:txBody>
          <a:bodyPr lIns="0" tIns="0" rIns="0" bIns="0" rtlCol="0" anchor="t">
            <a:spAutoFit/>
          </a:bodyPr>
          <a:lstStyle/>
          <a:p>
            <a:pPr algn="ctr" defTabSz="857250">
              <a:lnSpc>
                <a:spcPts val="2583"/>
              </a:lnSpc>
              <a:defRPr/>
            </a:pPr>
            <a:r>
              <a:rPr lang="en-US" sz="1844" b="1">
                <a:solidFill>
                  <a:srgbClr val="000000"/>
                </a:solidFill>
                <a:latin typeface="Calibri"/>
                <a:ea typeface="Calibri"/>
                <a:cs typeface="Calibri"/>
                <a:sym typeface="Calibri (MS) Bold"/>
              </a:rPr>
              <a:t> Effective Discipline</a:t>
            </a:r>
          </a:p>
          <a:p>
            <a:pPr algn="ctr" defTabSz="857250">
              <a:lnSpc>
                <a:spcPts val="2583"/>
              </a:lnSpc>
              <a:spcBef>
                <a:spcPct val="0"/>
              </a:spcBef>
              <a:defRPr/>
            </a:pPr>
            <a:r>
              <a:rPr lang="en-US" sz="1844" b="1">
                <a:solidFill>
                  <a:srgbClr val="000000"/>
                </a:solidFill>
                <a:latin typeface="Calibri"/>
                <a:ea typeface="Calibri"/>
                <a:cs typeface="Calibri"/>
                <a:sym typeface="Calibri (MS) Bold"/>
              </a:rPr>
              <a:t>Discussion Questions</a:t>
            </a:r>
          </a:p>
        </p:txBody>
      </p:sp>
      <p:sp>
        <p:nvSpPr>
          <p:cNvPr id="6" name="Freeform 6"/>
          <p:cNvSpPr/>
          <p:nvPr/>
        </p:nvSpPr>
        <p:spPr>
          <a:xfrm flipH="1" flipV="1">
            <a:off x="1642118" y="534044"/>
            <a:ext cx="1159369" cy="815682"/>
          </a:xfrm>
          <a:custGeom>
            <a:avLst/>
            <a:gdLst/>
            <a:ahLst/>
            <a:cxnLst/>
            <a:rect l="l" t="t" r="r" b="b"/>
            <a:pathLst>
              <a:path w="1236660" h="870061">
                <a:moveTo>
                  <a:pt x="1236660" y="870061"/>
                </a:moveTo>
                <a:lnTo>
                  <a:pt x="0" y="870061"/>
                </a:lnTo>
                <a:lnTo>
                  <a:pt x="0" y="0"/>
                </a:lnTo>
                <a:lnTo>
                  <a:pt x="1236660" y="0"/>
                </a:lnTo>
                <a:lnTo>
                  <a:pt x="1236660" y="870061"/>
                </a:lnTo>
                <a:close/>
              </a:path>
            </a:pathLst>
          </a:custGeom>
          <a:blipFill>
            <a:blip r:embed="rId6"/>
            <a:stretch>
              <a:fillRect/>
            </a:stretch>
          </a:blipFill>
        </p:spPr>
        <p:txBody>
          <a:bodyPr/>
          <a:lstStyle/>
          <a:p>
            <a:pPr defTabSz="857250">
              <a:defRPr/>
            </a:pPr>
            <a:endParaRPr lang="en-US" sz="1688">
              <a:solidFill>
                <a:prstClr val="black"/>
              </a:solidFill>
              <a:latin typeface="Calibri"/>
            </a:endParaRPr>
          </a:p>
        </p:txBody>
      </p:sp>
      <p:grpSp>
        <p:nvGrpSpPr>
          <p:cNvPr id="7" name="Group 7"/>
          <p:cNvGrpSpPr/>
          <p:nvPr/>
        </p:nvGrpSpPr>
        <p:grpSpPr>
          <a:xfrm>
            <a:off x="-54170" y="2132288"/>
            <a:ext cx="4104457" cy="4425015"/>
            <a:chOff x="361712" y="275811"/>
            <a:chExt cx="5837449" cy="6293354"/>
          </a:xfrm>
        </p:grpSpPr>
        <p:sp>
          <p:nvSpPr>
            <p:cNvPr id="8" name="Freeform 8"/>
            <p:cNvSpPr/>
            <p:nvPr/>
          </p:nvSpPr>
          <p:spPr>
            <a:xfrm rot="4780084">
              <a:off x="-77534" y="715057"/>
              <a:ext cx="4347175" cy="3468684"/>
            </a:xfrm>
            <a:custGeom>
              <a:avLst/>
              <a:gdLst/>
              <a:ahLst/>
              <a:cxnLst/>
              <a:rect l="l" t="t" r="r" b="b"/>
              <a:pathLst>
                <a:path w="4347175" h="3468684">
                  <a:moveTo>
                    <a:pt x="0" y="0"/>
                  </a:moveTo>
                  <a:lnTo>
                    <a:pt x="4347175" y="0"/>
                  </a:lnTo>
                  <a:lnTo>
                    <a:pt x="4347175" y="3468683"/>
                  </a:lnTo>
                  <a:lnTo>
                    <a:pt x="0" y="346868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857250">
                <a:defRPr/>
              </a:pPr>
              <a:endParaRPr lang="en-US" sz="1688">
                <a:solidFill>
                  <a:prstClr val="black"/>
                </a:solidFill>
                <a:latin typeface="Calibri"/>
              </a:endParaRPr>
            </a:p>
          </p:txBody>
        </p:sp>
        <p:sp>
          <p:nvSpPr>
            <p:cNvPr id="9" name="Freeform 9"/>
            <p:cNvSpPr/>
            <p:nvPr/>
          </p:nvSpPr>
          <p:spPr>
            <a:xfrm rot="4780084">
              <a:off x="2291231" y="830809"/>
              <a:ext cx="4347175" cy="3468684"/>
            </a:xfrm>
            <a:custGeom>
              <a:avLst/>
              <a:gdLst/>
              <a:ahLst/>
              <a:cxnLst/>
              <a:rect l="l" t="t" r="r" b="b"/>
              <a:pathLst>
                <a:path w="4347175" h="3468684">
                  <a:moveTo>
                    <a:pt x="0" y="0"/>
                  </a:moveTo>
                  <a:lnTo>
                    <a:pt x="4347175" y="0"/>
                  </a:lnTo>
                  <a:lnTo>
                    <a:pt x="4347175" y="3468683"/>
                  </a:lnTo>
                  <a:lnTo>
                    <a:pt x="0" y="346868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857250">
                <a:defRPr/>
              </a:pPr>
              <a:endParaRPr lang="en-US" sz="1688">
                <a:solidFill>
                  <a:prstClr val="black"/>
                </a:solidFill>
                <a:latin typeface="Calibri"/>
              </a:endParaRPr>
            </a:p>
          </p:txBody>
        </p:sp>
        <p:sp>
          <p:nvSpPr>
            <p:cNvPr id="10" name="Freeform 10"/>
            <p:cNvSpPr/>
            <p:nvPr/>
          </p:nvSpPr>
          <p:spPr>
            <a:xfrm rot="4780084">
              <a:off x="39331" y="2661236"/>
              <a:ext cx="4347175" cy="3468684"/>
            </a:xfrm>
            <a:custGeom>
              <a:avLst/>
              <a:gdLst/>
              <a:ahLst/>
              <a:cxnLst/>
              <a:rect l="l" t="t" r="r" b="b"/>
              <a:pathLst>
                <a:path w="4347175" h="3468684">
                  <a:moveTo>
                    <a:pt x="0" y="0"/>
                  </a:moveTo>
                  <a:lnTo>
                    <a:pt x="4347175" y="0"/>
                  </a:lnTo>
                  <a:lnTo>
                    <a:pt x="4347175" y="3468683"/>
                  </a:lnTo>
                  <a:lnTo>
                    <a:pt x="0" y="346868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857250">
                <a:defRPr/>
              </a:pPr>
              <a:endParaRPr lang="en-US" sz="1688">
                <a:solidFill>
                  <a:prstClr val="black"/>
                </a:solidFill>
                <a:latin typeface="Calibri"/>
              </a:endParaRPr>
            </a:p>
          </p:txBody>
        </p:sp>
        <p:sp>
          <p:nvSpPr>
            <p:cNvPr id="11" name="Freeform 11"/>
            <p:cNvSpPr/>
            <p:nvPr/>
          </p:nvSpPr>
          <p:spPr>
            <a:xfrm rot="4780084">
              <a:off x="2291231" y="2661236"/>
              <a:ext cx="4347175" cy="3468684"/>
            </a:xfrm>
            <a:custGeom>
              <a:avLst/>
              <a:gdLst/>
              <a:ahLst/>
              <a:cxnLst/>
              <a:rect l="l" t="t" r="r" b="b"/>
              <a:pathLst>
                <a:path w="4347175" h="3468684">
                  <a:moveTo>
                    <a:pt x="0" y="0"/>
                  </a:moveTo>
                  <a:lnTo>
                    <a:pt x="4347175" y="0"/>
                  </a:lnTo>
                  <a:lnTo>
                    <a:pt x="4347175" y="3468683"/>
                  </a:lnTo>
                  <a:lnTo>
                    <a:pt x="0" y="346868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857250">
                <a:defRPr/>
              </a:pPr>
              <a:endParaRPr lang="en-US" sz="1688">
                <a:solidFill>
                  <a:prstClr val="black"/>
                </a:solidFill>
                <a:latin typeface="Calibri"/>
              </a:endParaRPr>
            </a:p>
          </p:txBody>
        </p:sp>
        <p:sp>
          <p:nvSpPr>
            <p:cNvPr id="12" name="TextBox 12"/>
            <p:cNvSpPr txBox="1"/>
            <p:nvPr/>
          </p:nvSpPr>
          <p:spPr>
            <a:xfrm>
              <a:off x="737831" y="1044751"/>
              <a:ext cx="4888161" cy="4954336"/>
            </a:xfrm>
            <a:prstGeom prst="rect">
              <a:avLst/>
            </a:prstGeom>
          </p:spPr>
          <p:txBody>
            <a:bodyPr lIns="0" tIns="0" rIns="0" bIns="0" rtlCol="0" anchor="t">
              <a:spAutoFit/>
            </a:bodyPr>
            <a:lstStyle/>
            <a:p>
              <a:pPr marL="317500" lvl="1" indent="-158750" defTabSz="857250">
                <a:lnSpc>
                  <a:spcPts val="2063"/>
                </a:lnSpc>
                <a:buFont typeface="Arial"/>
                <a:buChar char="•"/>
                <a:defRPr/>
              </a:pPr>
              <a:r>
                <a:rPr lang="en-US" sz="1450" b="1">
                  <a:solidFill>
                    <a:srgbClr val="262329"/>
                  </a:solidFill>
                  <a:latin typeface="Calibri"/>
                  <a:ea typeface="Calibri (MS) Bold"/>
                  <a:cs typeface="Calibri (MS) Bold"/>
                  <a:sym typeface="Calibri (MS) Bold"/>
                </a:rPr>
                <a:t>What rules do you have in your home that may need improvement?</a:t>
              </a:r>
              <a:endParaRPr lang="en-US" sz="1450">
                <a:solidFill>
                  <a:prstClr val="black"/>
                </a:solidFill>
                <a:latin typeface="Calibri"/>
                <a:ea typeface="Calibri"/>
                <a:cs typeface="Calibri"/>
              </a:endParaRPr>
            </a:p>
            <a:p>
              <a:pPr defTabSz="857250">
                <a:lnSpc>
                  <a:spcPts val="2063"/>
                </a:lnSpc>
                <a:defRPr/>
              </a:pPr>
              <a:endParaRPr lang="en-US" sz="1450" b="1">
                <a:solidFill>
                  <a:srgbClr val="262329"/>
                </a:solidFill>
                <a:latin typeface="Calibri"/>
                <a:ea typeface="Calibri (MS) Bold"/>
                <a:cs typeface="Calibri (MS) Bold"/>
              </a:endParaRPr>
            </a:p>
            <a:p>
              <a:pPr marL="317500" lvl="1" indent="-158750" defTabSz="857250">
                <a:lnSpc>
                  <a:spcPts val="2063"/>
                </a:lnSpc>
                <a:buFont typeface="Arial"/>
                <a:buChar char="•"/>
                <a:defRPr/>
              </a:pPr>
              <a:r>
                <a:rPr lang="en-US" sz="1450" b="1">
                  <a:solidFill>
                    <a:srgbClr val="262329"/>
                  </a:solidFill>
                  <a:latin typeface="Calibri"/>
                  <a:ea typeface="Calibri (MS) Bold"/>
                  <a:cs typeface="Calibri (MS) Bold"/>
                  <a:sym typeface="Calibri (MS) Bold"/>
                </a:rPr>
                <a:t>How can you restate the rule using effective discipline components?</a:t>
              </a:r>
              <a:endParaRPr lang="en-US" sz="1450" b="1">
                <a:solidFill>
                  <a:srgbClr val="262329"/>
                </a:solidFill>
                <a:latin typeface="Calibri"/>
                <a:ea typeface="Calibri (MS) Bold"/>
                <a:cs typeface="Calibri (MS) Bold"/>
              </a:endParaRPr>
            </a:p>
            <a:p>
              <a:pPr marL="635635" lvl="2" indent="-211455" defTabSz="857250">
                <a:lnSpc>
                  <a:spcPts val="2063"/>
                </a:lnSpc>
                <a:buFont typeface="Arial"/>
                <a:buChar char="⚬"/>
                <a:defRPr/>
              </a:pPr>
              <a:r>
                <a:rPr lang="en-US" sz="1450" b="1">
                  <a:solidFill>
                    <a:srgbClr val="262329"/>
                  </a:solidFill>
                  <a:latin typeface="Calibri"/>
                  <a:ea typeface="Calibri (MS) Bold"/>
                  <a:cs typeface="Calibri (MS) Bold"/>
                  <a:sym typeface="Calibri (MS) Bold"/>
                </a:rPr>
                <a:t>Be proactive, not reactive</a:t>
              </a:r>
              <a:endParaRPr lang="en-US" sz="1450" b="1">
                <a:solidFill>
                  <a:srgbClr val="262329"/>
                </a:solidFill>
                <a:latin typeface="Calibri"/>
                <a:ea typeface="Calibri (MS) Bold"/>
                <a:cs typeface="Calibri (MS) Bold"/>
              </a:endParaRPr>
            </a:p>
            <a:p>
              <a:pPr marL="635635" lvl="2" indent="-211455" defTabSz="857250">
                <a:lnSpc>
                  <a:spcPts val="2063"/>
                </a:lnSpc>
                <a:buFont typeface="Arial"/>
                <a:buChar char="⚬"/>
                <a:defRPr/>
              </a:pPr>
              <a:r>
                <a:rPr lang="en-US" sz="1450" b="1">
                  <a:solidFill>
                    <a:srgbClr val="262329"/>
                  </a:solidFill>
                  <a:latin typeface="Calibri"/>
                  <a:ea typeface="Calibri (MS) Bold"/>
                  <a:cs typeface="Calibri (MS) Bold"/>
                  <a:sym typeface="Calibri (MS) Bold"/>
                </a:rPr>
                <a:t>Consider needs, temperament, and strengths</a:t>
              </a:r>
              <a:endParaRPr lang="en-US" sz="1450" b="1">
                <a:solidFill>
                  <a:srgbClr val="262329"/>
                </a:solidFill>
                <a:latin typeface="Calibri"/>
                <a:ea typeface="Calibri (MS) Bold"/>
                <a:cs typeface="Calibri (MS) Bold"/>
              </a:endParaRPr>
            </a:p>
            <a:p>
              <a:pPr marL="635635" lvl="2" indent="-211455" defTabSz="857250">
                <a:lnSpc>
                  <a:spcPts val="2063"/>
                </a:lnSpc>
                <a:buFont typeface="Arial"/>
                <a:buChar char="⚬"/>
                <a:defRPr/>
              </a:pPr>
              <a:r>
                <a:rPr lang="en-US" sz="1450" b="1">
                  <a:solidFill>
                    <a:srgbClr val="262329"/>
                  </a:solidFill>
                  <a:latin typeface="Calibri"/>
                  <a:ea typeface="Calibri (MS) Bold"/>
                  <a:cs typeface="Calibri (MS) Bold"/>
                  <a:sym typeface="Calibri (MS) Bold"/>
                </a:rPr>
                <a:t>Communicate clearly and positively</a:t>
              </a:r>
              <a:endParaRPr lang="en-US" sz="1450" b="1">
                <a:solidFill>
                  <a:srgbClr val="262329"/>
                </a:solidFill>
                <a:latin typeface="Calibri"/>
                <a:ea typeface="Calibri (MS) Bold"/>
                <a:cs typeface="Calibri (MS) Bold"/>
              </a:endParaRPr>
            </a:p>
            <a:p>
              <a:pPr marL="635635" lvl="2" indent="-211455" defTabSz="857250">
                <a:lnSpc>
                  <a:spcPts val="2063"/>
                </a:lnSpc>
                <a:buFont typeface="Arial"/>
                <a:buChar char="⚬"/>
                <a:defRPr/>
              </a:pPr>
              <a:r>
                <a:rPr lang="en-US" sz="1450" b="1">
                  <a:solidFill>
                    <a:srgbClr val="262329"/>
                  </a:solidFill>
                  <a:latin typeface="Calibri"/>
                  <a:ea typeface="Calibri (MS) Bold"/>
                  <a:cs typeface="Calibri (MS) Bold"/>
                  <a:sym typeface="Calibri (MS) Bold"/>
                </a:rPr>
                <a:t>Give with respect, empathy, and support</a:t>
              </a:r>
              <a:endParaRPr lang="en-US" sz="1450" b="1">
                <a:solidFill>
                  <a:srgbClr val="262329"/>
                </a:solidFill>
                <a:latin typeface="Calibri"/>
                <a:ea typeface="Calibri (MS) Bold"/>
                <a:cs typeface="Calibri (MS) Bold"/>
              </a:endParaRPr>
            </a:p>
            <a:p>
              <a:pPr marL="635635" lvl="2" indent="-211455" defTabSz="857250">
                <a:lnSpc>
                  <a:spcPts val="2063"/>
                </a:lnSpc>
                <a:buFont typeface="Arial"/>
                <a:buChar char="⚬"/>
                <a:defRPr/>
              </a:pPr>
              <a:r>
                <a:rPr lang="en-US" sz="1450" b="1">
                  <a:solidFill>
                    <a:srgbClr val="262329"/>
                  </a:solidFill>
                  <a:latin typeface="Calibri"/>
                  <a:ea typeface="Calibri (MS) Bold"/>
                  <a:cs typeface="Calibri (MS) Bold"/>
                  <a:sym typeface="Calibri (MS) Bold"/>
                </a:rPr>
                <a:t>Teach the reason for the rule</a:t>
              </a:r>
              <a:endParaRPr lang="en-US" sz="1453" b="1">
                <a:solidFill>
                  <a:srgbClr val="262329"/>
                </a:solidFill>
                <a:latin typeface="Calibri (MS) Bold"/>
                <a:ea typeface="Calibri (MS) Bold"/>
                <a:cs typeface="Calibri (MS) Bold"/>
              </a:endParaRPr>
            </a:p>
            <a:p>
              <a:pPr marL="317500" lvl="1" indent="-158750" defTabSz="857250">
                <a:lnSpc>
                  <a:spcPts val="2063"/>
                </a:lnSpc>
                <a:buFont typeface="Arial"/>
                <a:buChar char="•"/>
                <a:defRPr/>
              </a:pPr>
              <a:endParaRPr lang="en-US" sz="1473" b="1">
                <a:solidFill>
                  <a:srgbClr val="262329"/>
                </a:solidFill>
                <a:latin typeface="Calibri (MS) Bold"/>
                <a:ea typeface="Calibri (MS) Bold"/>
                <a:cs typeface="Calibri (MS) Bold"/>
              </a:endParaRPr>
            </a:p>
          </p:txBody>
        </p:sp>
      </p:grpSp>
    </p:spTree>
  </p:cSld>
  <p:clrMapOvr>
    <a:masterClrMapping/>
  </p:clrMapOvr>
  <p:extLst>
    <p:ext uri="{6950BFC3-D8DA-4A85-94F7-54DA5524770B}">
      <p188:commentRel xmlns:p188="http://schemas.microsoft.com/office/powerpoint/2018/8/main" r:id="rId3"/>
    </p:ext>
  </p:extLst>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4B3C10"/>
        </a:solidFill>
        <a:effectLst/>
      </p:bgPr>
    </p:bg>
    <p:spTree>
      <p:nvGrpSpPr>
        <p:cNvPr id="1" name=""/>
        <p:cNvGrpSpPr/>
        <p:nvPr/>
      </p:nvGrpSpPr>
      <p:grpSpPr>
        <a:xfrm>
          <a:off x="0" y="0"/>
          <a:ext cx="0" cy="0"/>
          <a:chOff x="0" y="0"/>
          <a:chExt cx="0" cy="0"/>
        </a:xfrm>
      </p:grpSpPr>
      <p:sp>
        <p:nvSpPr>
          <p:cNvPr id="2" name="Freeform 2"/>
          <p:cNvSpPr/>
          <p:nvPr/>
        </p:nvSpPr>
        <p:spPr>
          <a:xfrm>
            <a:off x="0" y="0"/>
            <a:ext cx="9144000" cy="68580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6179" r="-6179"/>
            </a:stretch>
          </a:blipFill>
        </p:spPr>
        <p:txBody>
          <a:bodyPr/>
          <a:lstStyle/>
          <a:p>
            <a:pPr defTabSz="857250">
              <a:defRPr/>
            </a:pPr>
            <a:endParaRPr lang="en-US" sz="1688">
              <a:solidFill>
                <a:prstClr val="black"/>
              </a:solidFill>
              <a:latin typeface="Calibri"/>
            </a:endParaRPr>
          </a:p>
        </p:txBody>
      </p:sp>
      <p:sp>
        <p:nvSpPr>
          <p:cNvPr id="3" name="Freeform 3"/>
          <p:cNvSpPr/>
          <p:nvPr/>
        </p:nvSpPr>
        <p:spPr>
          <a:xfrm>
            <a:off x="161802" y="0"/>
            <a:ext cx="3017857" cy="2072193"/>
          </a:xfrm>
          <a:custGeom>
            <a:avLst/>
            <a:gdLst/>
            <a:ahLst/>
            <a:cxnLst/>
            <a:rect l="l" t="t" r="r" b="b"/>
            <a:pathLst>
              <a:path w="3219047" h="2210339">
                <a:moveTo>
                  <a:pt x="0" y="0"/>
                </a:moveTo>
                <a:lnTo>
                  <a:pt x="3219048" y="0"/>
                </a:lnTo>
                <a:lnTo>
                  <a:pt x="3219048" y="2210339"/>
                </a:lnTo>
                <a:lnTo>
                  <a:pt x="0" y="2210339"/>
                </a:lnTo>
                <a:lnTo>
                  <a:pt x="0" y="0"/>
                </a:lnTo>
                <a:close/>
              </a:path>
            </a:pathLst>
          </a:custGeom>
          <a:blipFill>
            <a:blip r:embed="rId4"/>
            <a:stretch>
              <a:fillRect l="-13294" r="-10297" b="-11596"/>
            </a:stretch>
          </a:blipFill>
        </p:spPr>
        <p:txBody>
          <a:bodyPr/>
          <a:lstStyle/>
          <a:p>
            <a:pPr defTabSz="857250">
              <a:defRPr/>
            </a:pPr>
            <a:endParaRPr lang="en-US" sz="1688">
              <a:solidFill>
                <a:prstClr val="black"/>
              </a:solidFill>
              <a:latin typeface="Calibri"/>
            </a:endParaRPr>
          </a:p>
        </p:txBody>
      </p:sp>
      <p:sp>
        <p:nvSpPr>
          <p:cNvPr id="4" name="Freeform 4"/>
          <p:cNvSpPr/>
          <p:nvPr/>
        </p:nvSpPr>
        <p:spPr>
          <a:xfrm flipV="1">
            <a:off x="327318" y="502039"/>
            <a:ext cx="1103923" cy="766801"/>
          </a:xfrm>
          <a:custGeom>
            <a:avLst/>
            <a:gdLst/>
            <a:ahLst/>
            <a:cxnLst/>
            <a:rect l="l" t="t" r="r" b="b"/>
            <a:pathLst>
              <a:path w="1177518" h="817921">
                <a:moveTo>
                  <a:pt x="0" y="817921"/>
                </a:moveTo>
                <a:lnTo>
                  <a:pt x="1177517" y="817921"/>
                </a:lnTo>
                <a:lnTo>
                  <a:pt x="1177517" y="0"/>
                </a:lnTo>
                <a:lnTo>
                  <a:pt x="0" y="0"/>
                </a:lnTo>
                <a:lnTo>
                  <a:pt x="0" y="817921"/>
                </a:lnTo>
                <a:close/>
              </a:path>
            </a:pathLst>
          </a:custGeom>
          <a:blipFill>
            <a:blip r:embed="rId5"/>
            <a:stretch>
              <a:fillRect t="-643" b="-643"/>
            </a:stretch>
          </a:blipFill>
        </p:spPr>
        <p:txBody>
          <a:bodyPr/>
          <a:lstStyle/>
          <a:p>
            <a:pPr defTabSz="857250">
              <a:defRPr/>
            </a:pPr>
            <a:endParaRPr lang="en-US" sz="1688">
              <a:solidFill>
                <a:prstClr val="black"/>
              </a:solidFill>
              <a:latin typeface="Calibri"/>
            </a:endParaRPr>
          </a:p>
        </p:txBody>
      </p:sp>
      <p:sp>
        <p:nvSpPr>
          <p:cNvPr id="5" name="TextBox 5"/>
          <p:cNvSpPr txBox="1"/>
          <p:nvPr/>
        </p:nvSpPr>
        <p:spPr>
          <a:xfrm>
            <a:off x="447202" y="973589"/>
            <a:ext cx="2281255" cy="597279"/>
          </a:xfrm>
          <a:prstGeom prst="rect">
            <a:avLst/>
          </a:prstGeom>
        </p:spPr>
        <p:txBody>
          <a:bodyPr lIns="0" tIns="0" rIns="0" bIns="0" rtlCol="0" anchor="t">
            <a:spAutoFit/>
          </a:bodyPr>
          <a:lstStyle/>
          <a:p>
            <a:pPr algn="ctr" defTabSz="857250">
              <a:lnSpc>
                <a:spcPts val="2428"/>
              </a:lnSpc>
              <a:defRPr/>
            </a:pPr>
            <a:r>
              <a:rPr lang="en-US" sz="1734" b="1">
                <a:solidFill>
                  <a:srgbClr val="000000"/>
                </a:solidFill>
                <a:latin typeface="Calibri"/>
                <a:ea typeface="Calibri"/>
                <a:cs typeface="Calibri"/>
                <a:sym typeface="Calibri (MS) Bold"/>
              </a:rPr>
              <a:t>Preventing Misbehavior </a:t>
            </a:r>
          </a:p>
          <a:p>
            <a:pPr algn="ctr" defTabSz="857250">
              <a:lnSpc>
                <a:spcPts val="2428"/>
              </a:lnSpc>
              <a:spcBef>
                <a:spcPct val="0"/>
              </a:spcBef>
              <a:defRPr/>
            </a:pPr>
            <a:r>
              <a:rPr lang="en-US" sz="1734" b="1">
                <a:solidFill>
                  <a:srgbClr val="000000"/>
                </a:solidFill>
                <a:latin typeface="Calibri"/>
                <a:ea typeface="Calibri"/>
                <a:cs typeface="Calibri"/>
                <a:sym typeface="Calibri (MS) Bold"/>
              </a:rPr>
              <a:t>Discussion Questions</a:t>
            </a:r>
          </a:p>
        </p:txBody>
      </p:sp>
      <p:sp>
        <p:nvSpPr>
          <p:cNvPr id="6" name="Freeform 6"/>
          <p:cNvSpPr/>
          <p:nvPr/>
        </p:nvSpPr>
        <p:spPr>
          <a:xfrm flipH="1" flipV="1">
            <a:off x="1700342" y="502039"/>
            <a:ext cx="1103923" cy="766801"/>
          </a:xfrm>
          <a:custGeom>
            <a:avLst/>
            <a:gdLst/>
            <a:ahLst/>
            <a:cxnLst/>
            <a:rect l="l" t="t" r="r" b="b"/>
            <a:pathLst>
              <a:path w="1177518" h="817921">
                <a:moveTo>
                  <a:pt x="1177518" y="817921"/>
                </a:moveTo>
                <a:lnTo>
                  <a:pt x="0" y="817921"/>
                </a:lnTo>
                <a:lnTo>
                  <a:pt x="0" y="0"/>
                </a:lnTo>
                <a:lnTo>
                  <a:pt x="1177518" y="0"/>
                </a:lnTo>
                <a:lnTo>
                  <a:pt x="1177518" y="817921"/>
                </a:lnTo>
                <a:close/>
              </a:path>
            </a:pathLst>
          </a:custGeom>
          <a:blipFill>
            <a:blip r:embed="rId5"/>
            <a:stretch>
              <a:fillRect t="-643" b="-643"/>
            </a:stretch>
          </a:blipFill>
        </p:spPr>
        <p:txBody>
          <a:bodyPr/>
          <a:lstStyle/>
          <a:p>
            <a:pPr defTabSz="857250">
              <a:defRPr/>
            </a:pPr>
            <a:endParaRPr lang="en-US" sz="1688">
              <a:solidFill>
                <a:prstClr val="black"/>
              </a:solidFill>
              <a:latin typeface="Calibri"/>
            </a:endParaRPr>
          </a:p>
        </p:txBody>
      </p:sp>
      <p:sp>
        <p:nvSpPr>
          <p:cNvPr id="7" name="Freeform 7"/>
          <p:cNvSpPr/>
          <p:nvPr/>
        </p:nvSpPr>
        <p:spPr>
          <a:xfrm flipH="1" flipV="1">
            <a:off x="3179660" y="443588"/>
            <a:ext cx="3176607" cy="1929788"/>
          </a:xfrm>
          <a:custGeom>
            <a:avLst/>
            <a:gdLst/>
            <a:ahLst/>
            <a:cxnLst/>
            <a:rect l="l" t="t" r="r" b="b"/>
            <a:pathLst>
              <a:path w="3388381" h="2058441">
                <a:moveTo>
                  <a:pt x="3388380" y="2058441"/>
                </a:moveTo>
                <a:lnTo>
                  <a:pt x="0" y="2058441"/>
                </a:lnTo>
                <a:lnTo>
                  <a:pt x="0" y="0"/>
                </a:lnTo>
                <a:lnTo>
                  <a:pt x="3388380" y="0"/>
                </a:lnTo>
                <a:lnTo>
                  <a:pt x="3388380" y="2058441"/>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857250">
              <a:defRPr/>
            </a:pPr>
            <a:endParaRPr lang="en-US" sz="1688">
              <a:solidFill>
                <a:prstClr val="black"/>
              </a:solidFill>
              <a:latin typeface="Calibri"/>
            </a:endParaRPr>
          </a:p>
        </p:txBody>
      </p:sp>
      <p:grpSp>
        <p:nvGrpSpPr>
          <p:cNvPr id="8" name="Group 8"/>
          <p:cNvGrpSpPr/>
          <p:nvPr/>
        </p:nvGrpSpPr>
        <p:grpSpPr>
          <a:xfrm>
            <a:off x="4109477" y="5706842"/>
            <a:ext cx="4895080" cy="892032"/>
            <a:chOff x="0" y="0"/>
            <a:chExt cx="6961892" cy="1268668"/>
          </a:xfrm>
        </p:grpSpPr>
        <p:sp>
          <p:nvSpPr>
            <p:cNvPr id="9" name="Freeform 9"/>
            <p:cNvSpPr/>
            <p:nvPr/>
          </p:nvSpPr>
          <p:spPr>
            <a:xfrm>
              <a:off x="0" y="0"/>
              <a:ext cx="2780642" cy="1268668"/>
            </a:xfrm>
            <a:custGeom>
              <a:avLst/>
              <a:gdLst/>
              <a:ahLst/>
              <a:cxnLst/>
              <a:rect l="l" t="t" r="r" b="b"/>
              <a:pathLst>
                <a:path w="2780642" h="1268668">
                  <a:moveTo>
                    <a:pt x="0" y="0"/>
                  </a:moveTo>
                  <a:lnTo>
                    <a:pt x="2780642" y="0"/>
                  </a:lnTo>
                  <a:lnTo>
                    <a:pt x="2780642" y="1268668"/>
                  </a:lnTo>
                  <a:lnTo>
                    <a:pt x="0" y="126866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857250">
                <a:defRPr/>
              </a:pPr>
              <a:endParaRPr lang="en-US" sz="1688">
                <a:solidFill>
                  <a:prstClr val="black"/>
                </a:solidFill>
                <a:latin typeface="Calibri"/>
              </a:endParaRPr>
            </a:p>
          </p:txBody>
        </p:sp>
        <p:sp>
          <p:nvSpPr>
            <p:cNvPr id="10" name="Freeform 10"/>
            <p:cNvSpPr/>
            <p:nvPr/>
          </p:nvSpPr>
          <p:spPr>
            <a:xfrm>
              <a:off x="4181250" y="0"/>
              <a:ext cx="2780642" cy="1268668"/>
            </a:xfrm>
            <a:custGeom>
              <a:avLst/>
              <a:gdLst/>
              <a:ahLst/>
              <a:cxnLst/>
              <a:rect l="l" t="t" r="r" b="b"/>
              <a:pathLst>
                <a:path w="2780642" h="1268668">
                  <a:moveTo>
                    <a:pt x="0" y="0"/>
                  </a:moveTo>
                  <a:lnTo>
                    <a:pt x="2780642" y="0"/>
                  </a:lnTo>
                  <a:lnTo>
                    <a:pt x="2780642" y="1268668"/>
                  </a:lnTo>
                  <a:lnTo>
                    <a:pt x="0" y="126866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857250">
                <a:defRPr/>
              </a:pPr>
              <a:endParaRPr lang="en-US" sz="1688">
                <a:solidFill>
                  <a:prstClr val="black"/>
                </a:solidFill>
                <a:latin typeface="Calibri"/>
              </a:endParaRPr>
            </a:p>
          </p:txBody>
        </p:sp>
        <p:sp>
          <p:nvSpPr>
            <p:cNvPr id="11" name="Freeform 11"/>
            <p:cNvSpPr/>
            <p:nvPr/>
          </p:nvSpPr>
          <p:spPr>
            <a:xfrm>
              <a:off x="3525775" y="0"/>
              <a:ext cx="2780642" cy="1268668"/>
            </a:xfrm>
            <a:custGeom>
              <a:avLst/>
              <a:gdLst/>
              <a:ahLst/>
              <a:cxnLst/>
              <a:rect l="l" t="t" r="r" b="b"/>
              <a:pathLst>
                <a:path w="2780642" h="1268668">
                  <a:moveTo>
                    <a:pt x="0" y="0"/>
                  </a:moveTo>
                  <a:lnTo>
                    <a:pt x="2780642" y="0"/>
                  </a:lnTo>
                  <a:lnTo>
                    <a:pt x="2780642" y="1268668"/>
                  </a:lnTo>
                  <a:lnTo>
                    <a:pt x="0" y="126866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857250">
                <a:defRPr/>
              </a:pPr>
              <a:endParaRPr lang="en-US" sz="1688">
                <a:solidFill>
                  <a:prstClr val="black"/>
                </a:solidFill>
                <a:latin typeface="Calibri"/>
              </a:endParaRPr>
            </a:p>
          </p:txBody>
        </p:sp>
        <p:sp>
          <p:nvSpPr>
            <p:cNvPr id="12" name="Freeform 12"/>
            <p:cNvSpPr/>
            <p:nvPr/>
          </p:nvSpPr>
          <p:spPr>
            <a:xfrm>
              <a:off x="1946814" y="0"/>
              <a:ext cx="2780642" cy="1268668"/>
            </a:xfrm>
            <a:custGeom>
              <a:avLst/>
              <a:gdLst/>
              <a:ahLst/>
              <a:cxnLst/>
              <a:rect l="l" t="t" r="r" b="b"/>
              <a:pathLst>
                <a:path w="2780642" h="1268668">
                  <a:moveTo>
                    <a:pt x="0" y="0"/>
                  </a:moveTo>
                  <a:lnTo>
                    <a:pt x="2780642" y="0"/>
                  </a:lnTo>
                  <a:lnTo>
                    <a:pt x="2780642" y="1268668"/>
                  </a:lnTo>
                  <a:lnTo>
                    <a:pt x="0" y="126866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857250">
                <a:defRPr/>
              </a:pPr>
              <a:endParaRPr lang="en-US" sz="1688">
                <a:solidFill>
                  <a:prstClr val="black"/>
                </a:solidFill>
                <a:latin typeface="Calibri"/>
              </a:endParaRPr>
            </a:p>
          </p:txBody>
        </p:sp>
      </p:grpSp>
      <p:sp>
        <p:nvSpPr>
          <p:cNvPr id="13" name="TextBox 13"/>
          <p:cNvSpPr txBox="1"/>
          <p:nvPr/>
        </p:nvSpPr>
        <p:spPr>
          <a:xfrm>
            <a:off x="4331728" y="5871781"/>
            <a:ext cx="4297266" cy="572273"/>
          </a:xfrm>
          <a:prstGeom prst="rect">
            <a:avLst/>
          </a:prstGeom>
        </p:spPr>
        <p:txBody>
          <a:bodyPr lIns="0" tIns="0" rIns="0" bIns="0" rtlCol="0" anchor="t">
            <a:spAutoFit/>
          </a:bodyPr>
          <a:lstStyle/>
          <a:p>
            <a:pPr algn="ctr" defTabSz="857250">
              <a:lnSpc>
                <a:spcPts val="2320"/>
              </a:lnSpc>
              <a:defRPr/>
            </a:pPr>
            <a:r>
              <a:rPr lang="en-US" sz="1657" b="1">
                <a:solidFill>
                  <a:srgbClr val="000000"/>
                </a:solidFill>
                <a:latin typeface="Calibri"/>
                <a:ea typeface="Calibri"/>
                <a:cs typeface="Calibri"/>
                <a:sym typeface="Calibri (MS) Bold"/>
              </a:rPr>
              <a:t>What actions can you plan ahead to prevent misbehavior?</a:t>
            </a:r>
          </a:p>
        </p:txBody>
      </p:sp>
      <p:sp>
        <p:nvSpPr>
          <p:cNvPr id="14" name="TextBox 14"/>
          <p:cNvSpPr txBox="1"/>
          <p:nvPr/>
        </p:nvSpPr>
        <p:spPr>
          <a:xfrm>
            <a:off x="3562891" y="1237796"/>
            <a:ext cx="2570878" cy="645882"/>
          </a:xfrm>
          <a:prstGeom prst="rect">
            <a:avLst/>
          </a:prstGeom>
        </p:spPr>
        <p:txBody>
          <a:bodyPr lIns="0" tIns="0" rIns="0" bIns="0" rtlCol="0" anchor="t">
            <a:spAutoFit/>
          </a:bodyPr>
          <a:lstStyle/>
          <a:p>
            <a:pPr algn="ctr" defTabSz="857250">
              <a:lnSpc>
                <a:spcPts val="2583"/>
              </a:lnSpc>
              <a:spcBef>
                <a:spcPct val="0"/>
              </a:spcBef>
              <a:defRPr/>
            </a:pPr>
            <a:r>
              <a:rPr lang="en-US" sz="1844" b="1">
                <a:solidFill>
                  <a:srgbClr val="000000"/>
                </a:solidFill>
                <a:latin typeface="Calibri"/>
                <a:ea typeface="Calibri"/>
                <a:cs typeface="Calibri"/>
                <a:sym typeface="Calibri (MS) Bold"/>
              </a:rPr>
              <a:t>Think about an upcoming event or scenario.</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4D435D"/>
        </a:solidFill>
        <a:effectLst/>
      </p:bgPr>
    </p:bg>
    <p:spTree>
      <p:nvGrpSpPr>
        <p:cNvPr id="1" name=""/>
        <p:cNvGrpSpPr/>
        <p:nvPr/>
      </p:nvGrpSpPr>
      <p:grpSpPr>
        <a:xfrm>
          <a:off x="0" y="0"/>
          <a:ext cx="0" cy="0"/>
          <a:chOff x="0" y="0"/>
          <a:chExt cx="0" cy="0"/>
        </a:xfrm>
      </p:grpSpPr>
      <p:pic>
        <p:nvPicPr>
          <p:cNvPr id="16" name="Picture 15" descr="A poster with text and images&#10;&#10;AI-generated content may be incorrect.">
            <a:extLst>
              <a:ext uri="{FF2B5EF4-FFF2-40B4-BE49-F238E27FC236}">
                <a16:creationId xmlns:a16="http://schemas.microsoft.com/office/drawing/2014/main" id="{2263BEA8-BBD8-8C90-C02A-E445A562F7BD}"/>
              </a:ext>
            </a:extLst>
          </p:cNvPr>
          <p:cNvPicPr>
            <a:picLocks noChangeAspect="1"/>
          </p:cNvPicPr>
          <p:nvPr/>
        </p:nvPicPr>
        <p:blipFill>
          <a:blip r:embed="rId3"/>
          <a:stretch>
            <a:fillRect/>
          </a:stretch>
        </p:blipFill>
        <p:spPr>
          <a:xfrm>
            <a:off x="5493664" y="259454"/>
            <a:ext cx="3205507" cy="4116203"/>
          </a:xfrm>
          <a:prstGeom prst="rect">
            <a:avLst/>
          </a:prstGeom>
        </p:spPr>
      </p:pic>
      <p:grpSp>
        <p:nvGrpSpPr>
          <p:cNvPr id="2" name="Group 2"/>
          <p:cNvGrpSpPr/>
          <p:nvPr/>
        </p:nvGrpSpPr>
        <p:grpSpPr>
          <a:xfrm>
            <a:off x="274735" y="1"/>
            <a:ext cx="2523503" cy="2030187"/>
            <a:chOff x="0" y="0"/>
            <a:chExt cx="3588982" cy="2887378"/>
          </a:xfrm>
        </p:grpSpPr>
        <p:sp>
          <p:nvSpPr>
            <p:cNvPr id="3" name="Freeform 3"/>
            <p:cNvSpPr/>
            <p:nvPr/>
          </p:nvSpPr>
          <p:spPr>
            <a:xfrm>
              <a:off x="0" y="0"/>
              <a:ext cx="3588982" cy="2887378"/>
            </a:xfrm>
            <a:custGeom>
              <a:avLst/>
              <a:gdLst/>
              <a:ahLst/>
              <a:cxnLst/>
              <a:rect l="l" t="t" r="r" b="b"/>
              <a:pathLst>
                <a:path w="3588982" h="2887378">
                  <a:moveTo>
                    <a:pt x="0" y="0"/>
                  </a:moveTo>
                  <a:lnTo>
                    <a:pt x="3588982" y="0"/>
                  </a:lnTo>
                  <a:lnTo>
                    <a:pt x="3588982" y="2887378"/>
                  </a:lnTo>
                  <a:lnTo>
                    <a:pt x="0" y="2887378"/>
                  </a:lnTo>
                  <a:lnTo>
                    <a:pt x="0" y="0"/>
                  </a:lnTo>
                  <a:close/>
                </a:path>
              </a:pathLst>
            </a:custGeom>
            <a:blipFill>
              <a:blip r:embed="rId4"/>
              <a:stretch>
                <a:fillRect l="-20941" r="-23866" b="-11596"/>
              </a:stretch>
            </a:blipFill>
          </p:spPr>
          <p:txBody>
            <a:bodyPr/>
            <a:lstStyle/>
            <a:p>
              <a:pPr defTabSz="857250">
                <a:defRPr/>
              </a:pPr>
              <a:endParaRPr lang="en-US" sz="1688">
                <a:solidFill>
                  <a:prstClr val="black"/>
                </a:solidFill>
                <a:latin typeface="Calibri"/>
              </a:endParaRPr>
            </a:p>
          </p:txBody>
        </p:sp>
        <p:sp>
          <p:nvSpPr>
            <p:cNvPr id="4" name="Freeform 4"/>
            <p:cNvSpPr/>
            <p:nvPr/>
          </p:nvSpPr>
          <p:spPr>
            <a:xfrm flipV="1">
              <a:off x="60429" y="699537"/>
              <a:ext cx="1518646" cy="1068455"/>
            </a:xfrm>
            <a:custGeom>
              <a:avLst/>
              <a:gdLst/>
              <a:ahLst/>
              <a:cxnLst/>
              <a:rect l="l" t="t" r="r" b="b"/>
              <a:pathLst>
                <a:path w="1518646" h="1068455">
                  <a:moveTo>
                    <a:pt x="0" y="1068455"/>
                  </a:moveTo>
                  <a:lnTo>
                    <a:pt x="1518646" y="1068455"/>
                  </a:lnTo>
                  <a:lnTo>
                    <a:pt x="1518646" y="0"/>
                  </a:lnTo>
                  <a:lnTo>
                    <a:pt x="0" y="0"/>
                  </a:lnTo>
                  <a:lnTo>
                    <a:pt x="0" y="1068455"/>
                  </a:lnTo>
                  <a:close/>
                </a:path>
              </a:pathLst>
            </a:custGeom>
            <a:blipFill>
              <a:blip r:embed="rId5"/>
              <a:stretch>
                <a:fillRect/>
              </a:stretch>
            </a:blipFill>
          </p:spPr>
          <p:txBody>
            <a:bodyPr/>
            <a:lstStyle/>
            <a:p>
              <a:pPr defTabSz="857250">
                <a:defRPr/>
              </a:pPr>
              <a:endParaRPr lang="en-US" sz="1688">
                <a:solidFill>
                  <a:prstClr val="black"/>
                </a:solidFill>
                <a:latin typeface="Calibri"/>
              </a:endParaRPr>
            </a:p>
          </p:txBody>
        </p:sp>
        <p:sp>
          <p:nvSpPr>
            <p:cNvPr id="5" name="TextBox 5"/>
            <p:cNvSpPr txBox="1"/>
            <p:nvPr/>
          </p:nvSpPr>
          <p:spPr>
            <a:xfrm>
              <a:off x="225351" y="1283068"/>
              <a:ext cx="3138278" cy="847914"/>
            </a:xfrm>
            <a:prstGeom prst="rect">
              <a:avLst/>
            </a:prstGeom>
          </p:spPr>
          <p:txBody>
            <a:bodyPr lIns="0" tIns="0" rIns="0" bIns="0" rtlCol="0" anchor="t">
              <a:spAutoFit/>
            </a:bodyPr>
            <a:lstStyle/>
            <a:p>
              <a:pPr algn="ctr" defTabSz="857250">
                <a:lnSpc>
                  <a:spcPts val="2378"/>
                </a:lnSpc>
                <a:defRPr/>
              </a:pPr>
              <a:r>
                <a:rPr lang="en-US" sz="1699" b="1">
                  <a:solidFill>
                    <a:srgbClr val="000000"/>
                  </a:solidFill>
                  <a:latin typeface="Calibri"/>
                  <a:ea typeface="Calibri"/>
                  <a:cs typeface="Calibri"/>
                  <a:sym typeface="Calibri (MS) Bold"/>
                </a:rPr>
                <a:t>Discipline </a:t>
              </a:r>
            </a:p>
            <a:p>
              <a:pPr algn="ctr" defTabSz="857250">
                <a:lnSpc>
                  <a:spcPts val="2378"/>
                </a:lnSpc>
                <a:spcBef>
                  <a:spcPct val="0"/>
                </a:spcBef>
                <a:defRPr/>
              </a:pPr>
              <a:r>
                <a:rPr lang="en-US" sz="1699" b="1">
                  <a:solidFill>
                    <a:srgbClr val="000000"/>
                  </a:solidFill>
                  <a:latin typeface="Calibri"/>
                  <a:ea typeface="Calibri"/>
                  <a:cs typeface="Calibri"/>
                  <a:sym typeface="Calibri (MS) Bold"/>
                </a:rPr>
                <a:t>Discussion Questions</a:t>
              </a:r>
            </a:p>
          </p:txBody>
        </p:sp>
        <p:sp>
          <p:nvSpPr>
            <p:cNvPr id="6" name="Freeform 6"/>
            <p:cNvSpPr/>
            <p:nvPr/>
          </p:nvSpPr>
          <p:spPr>
            <a:xfrm flipH="1" flipV="1">
              <a:off x="1949273" y="699537"/>
              <a:ext cx="1518646" cy="1068455"/>
            </a:xfrm>
            <a:custGeom>
              <a:avLst/>
              <a:gdLst/>
              <a:ahLst/>
              <a:cxnLst/>
              <a:rect l="l" t="t" r="r" b="b"/>
              <a:pathLst>
                <a:path w="1518646" h="1068455">
                  <a:moveTo>
                    <a:pt x="1518646" y="1068455"/>
                  </a:moveTo>
                  <a:lnTo>
                    <a:pt x="0" y="1068455"/>
                  </a:lnTo>
                  <a:lnTo>
                    <a:pt x="0" y="0"/>
                  </a:lnTo>
                  <a:lnTo>
                    <a:pt x="1518646" y="0"/>
                  </a:lnTo>
                  <a:lnTo>
                    <a:pt x="1518646" y="1068455"/>
                  </a:lnTo>
                  <a:close/>
                </a:path>
              </a:pathLst>
            </a:custGeom>
            <a:blipFill>
              <a:blip r:embed="rId5"/>
              <a:stretch>
                <a:fillRect/>
              </a:stretch>
            </a:blipFill>
          </p:spPr>
          <p:txBody>
            <a:bodyPr/>
            <a:lstStyle/>
            <a:p>
              <a:pPr defTabSz="857250">
                <a:defRPr/>
              </a:pPr>
              <a:endParaRPr lang="en-US" sz="1688">
                <a:solidFill>
                  <a:prstClr val="black"/>
                </a:solidFill>
                <a:latin typeface="Calibri"/>
              </a:endParaRPr>
            </a:p>
          </p:txBody>
        </p:sp>
      </p:grpSp>
      <p:grpSp>
        <p:nvGrpSpPr>
          <p:cNvPr id="8" name="Group 8"/>
          <p:cNvGrpSpPr/>
          <p:nvPr/>
        </p:nvGrpSpPr>
        <p:grpSpPr>
          <a:xfrm>
            <a:off x="4878650" y="4372692"/>
            <a:ext cx="3926927" cy="2204273"/>
            <a:chOff x="0" y="0"/>
            <a:chExt cx="5584963" cy="3134967"/>
          </a:xfrm>
        </p:grpSpPr>
        <p:sp>
          <p:nvSpPr>
            <p:cNvPr id="9" name="Freeform 9"/>
            <p:cNvSpPr/>
            <p:nvPr/>
          </p:nvSpPr>
          <p:spPr>
            <a:xfrm>
              <a:off x="2055292" y="36133"/>
              <a:ext cx="3529670" cy="3098834"/>
            </a:xfrm>
            <a:custGeom>
              <a:avLst/>
              <a:gdLst/>
              <a:ahLst/>
              <a:cxnLst/>
              <a:rect l="l" t="t" r="r" b="b"/>
              <a:pathLst>
                <a:path w="3529670" h="3098834">
                  <a:moveTo>
                    <a:pt x="0" y="0"/>
                  </a:moveTo>
                  <a:lnTo>
                    <a:pt x="3529671" y="0"/>
                  </a:lnTo>
                  <a:lnTo>
                    <a:pt x="3529671" y="3098834"/>
                  </a:lnTo>
                  <a:lnTo>
                    <a:pt x="0" y="3098834"/>
                  </a:lnTo>
                  <a:lnTo>
                    <a:pt x="0" y="0"/>
                  </a:lnTo>
                  <a:close/>
                </a:path>
              </a:pathLst>
            </a:custGeom>
            <a:blipFill>
              <a:blip r:embed="rId6">
                <a:extLst>
                  <a:ext uri="{96DAC541-7B7A-43D3-8B79-37D633B846F1}">
                    <asvg:svgBlip xmlns:asvg="http://schemas.microsoft.com/office/drawing/2016/SVG/main" r:embed="rId7"/>
                  </a:ext>
                </a:extLst>
              </a:blip>
              <a:stretch>
                <a:fillRect l="-19821" t="-1166"/>
              </a:stretch>
            </a:blipFill>
          </p:spPr>
          <p:txBody>
            <a:bodyPr/>
            <a:lstStyle/>
            <a:p>
              <a:pPr defTabSz="857250">
                <a:defRPr/>
              </a:pPr>
              <a:endParaRPr lang="en-US" sz="1688">
                <a:solidFill>
                  <a:prstClr val="black"/>
                </a:solidFill>
                <a:latin typeface="Calibri"/>
              </a:endParaRPr>
            </a:p>
          </p:txBody>
        </p:sp>
        <p:sp>
          <p:nvSpPr>
            <p:cNvPr id="10" name="Freeform 10"/>
            <p:cNvSpPr/>
            <p:nvPr/>
          </p:nvSpPr>
          <p:spPr>
            <a:xfrm>
              <a:off x="0" y="0"/>
              <a:ext cx="3408620" cy="3134967"/>
            </a:xfrm>
            <a:custGeom>
              <a:avLst/>
              <a:gdLst/>
              <a:ahLst/>
              <a:cxnLst/>
              <a:rect l="l" t="t" r="r" b="b"/>
              <a:pathLst>
                <a:path w="3408620" h="3134967">
                  <a:moveTo>
                    <a:pt x="0" y="0"/>
                  </a:moveTo>
                  <a:lnTo>
                    <a:pt x="3408620" y="0"/>
                  </a:lnTo>
                  <a:lnTo>
                    <a:pt x="3408620" y="3134967"/>
                  </a:lnTo>
                  <a:lnTo>
                    <a:pt x="0" y="3134967"/>
                  </a:lnTo>
                  <a:lnTo>
                    <a:pt x="0" y="0"/>
                  </a:lnTo>
                  <a:close/>
                </a:path>
              </a:pathLst>
            </a:custGeom>
            <a:blipFill>
              <a:blip r:embed="rId6">
                <a:extLst>
                  <a:ext uri="{96DAC541-7B7A-43D3-8B79-37D633B846F1}">
                    <asvg:svgBlip xmlns:asvg="http://schemas.microsoft.com/office/drawing/2016/SVG/main" r:embed="rId7"/>
                  </a:ext>
                </a:extLst>
              </a:blip>
              <a:stretch>
                <a:fillRect r="-24076"/>
              </a:stretch>
            </a:blipFill>
          </p:spPr>
          <p:txBody>
            <a:bodyPr/>
            <a:lstStyle/>
            <a:p>
              <a:pPr defTabSz="857250">
                <a:defRPr/>
              </a:pPr>
              <a:endParaRPr lang="en-US" sz="1688">
                <a:solidFill>
                  <a:prstClr val="black"/>
                </a:solidFill>
                <a:latin typeface="Calibri"/>
              </a:endParaRPr>
            </a:p>
          </p:txBody>
        </p:sp>
      </p:grpSp>
      <p:sp>
        <p:nvSpPr>
          <p:cNvPr id="11" name="Freeform 11"/>
          <p:cNvSpPr/>
          <p:nvPr/>
        </p:nvSpPr>
        <p:spPr>
          <a:xfrm>
            <a:off x="4023153" y="1818133"/>
            <a:ext cx="3834234" cy="2554559"/>
          </a:xfrm>
          <a:custGeom>
            <a:avLst/>
            <a:gdLst/>
            <a:ahLst/>
            <a:cxnLst/>
            <a:rect l="l" t="t" r="r" b="b"/>
            <a:pathLst>
              <a:path w="4089850" h="2724863">
                <a:moveTo>
                  <a:pt x="0" y="0"/>
                </a:moveTo>
                <a:lnTo>
                  <a:pt x="4089850" y="0"/>
                </a:lnTo>
                <a:lnTo>
                  <a:pt x="4089850" y="2724863"/>
                </a:lnTo>
                <a:lnTo>
                  <a:pt x="0" y="2724863"/>
                </a:lnTo>
                <a:lnTo>
                  <a:pt x="0" y="0"/>
                </a:lnTo>
                <a:close/>
              </a:path>
            </a:pathLst>
          </a:custGeom>
          <a:blipFill>
            <a:blip r:embed="rId8"/>
            <a:stretch>
              <a:fillRect/>
            </a:stretch>
          </a:blipFill>
        </p:spPr>
        <p:txBody>
          <a:bodyPr/>
          <a:lstStyle/>
          <a:p>
            <a:pPr defTabSz="857250">
              <a:defRPr/>
            </a:pPr>
            <a:endParaRPr lang="en-US" sz="1688">
              <a:solidFill>
                <a:prstClr val="black"/>
              </a:solidFill>
              <a:latin typeface="Calibri"/>
            </a:endParaRPr>
          </a:p>
        </p:txBody>
      </p:sp>
      <p:sp>
        <p:nvSpPr>
          <p:cNvPr id="12" name="Freeform 12"/>
          <p:cNvSpPr/>
          <p:nvPr/>
        </p:nvSpPr>
        <p:spPr>
          <a:xfrm>
            <a:off x="274735" y="3840509"/>
            <a:ext cx="2889444" cy="2434358"/>
          </a:xfrm>
          <a:custGeom>
            <a:avLst/>
            <a:gdLst/>
            <a:ahLst/>
            <a:cxnLst/>
            <a:rect l="l" t="t" r="r" b="b"/>
            <a:pathLst>
              <a:path w="3082074" h="2596648">
                <a:moveTo>
                  <a:pt x="0" y="0"/>
                </a:moveTo>
                <a:lnTo>
                  <a:pt x="3082075" y="0"/>
                </a:lnTo>
                <a:lnTo>
                  <a:pt x="3082075" y="2596647"/>
                </a:lnTo>
                <a:lnTo>
                  <a:pt x="0" y="259664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857250">
              <a:defRPr/>
            </a:pPr>
            <a:endParaRPr lang="en-US" sz="1688">
              <a:solidFill>
                <a:prstClr val="black"/>
              </a:solidFill>
              <a:latin typeface="Calibri"/>
            </a:endParaRPr>
          </a:p>
        </p:txBody>
      </p:sp>
      <p:sp>
        <p:nvSpPr>
          <p:cNvPr id="13" name="Freeform 13"/>
          <p:cNvSpPr/>
          <p:nvPr/>
        </p:nvSpPr>
        <p:spPr>
          <a:xfrm rot="-5400000">
            <a:off x="1247118" y="3241260"/>
            <a:ext cx="5456580" cy="95490"/>
          </a:xfrm>
          <a:custGeom>
            <a:avLst/>
            <a:gdLst/>
            <a:ahLst/>
            <a:cxnLst/>
            <a:rect l="l" t="t" r="r" b="b"/>
            <a:pathLst>
              <a:path w="5820352" h="101856">
                <a:moveTo>
                  <a:pt x="0" y="0"/>
                </a:moveTo>
                <a:lnTo>
                  <a:pt x="5820351" y="0"/>
                </a:lnTo>
                <a:lnTo>
                  <a:pt x="5820351" y="101856"/>
                </a:lnTo>
                <a:lnTo>
                  <a:pt x="0" y="10185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857250">
              <a:defRPr/>
            </a:pPr>
            <a:endParaRPr lang="en-US" sz="1688">
              <a:solidFill>
                <a:prstClr val="black"/>
              </a:solidFill>
              <a:latin typeface="Calibri"/>
            </a:endParaRPr>
          </a:p>
        </p:txBody>
      </p:sp>
      <p:sp>
        <p:nvSpPr>
          <p:cNvPr id="14" name="TextBox 14"/>
          <p:cNvSpPr txBox="1"/>
          <p:nvPr/>
        </p:nvSpPr>
        <p:spPr>
          <a:xfrm>
            <a:off x="274735" y="2636269"/>
            <a:ext cx="3388527" cy="597215"/>
          </a:xfrm>
          <a:prstGeom prst="rect">
            <a:avLst/>
          </a:prstGeom>
        </p:spPr>
        <p:txBody>
          <a:bodyPr lIns="0" tIns="0" rIns="0" bIns="0" rtlCol="0" anchor="t">
            <a:spAutoFit/>
          </a:bodyPr>
          <a:lstStyle/>
          <a:p>
            <a:pPr defTabSz="857250">
              <a:lnSpc>
                <a:spcPts val="2423"/>
              </a:lnSpc>
              <a:defRPr/>
            </a:pPr>
            <a:r>
              <a:rPr lang="en-US" sz="1731" b="1">
                <a:solidFill>
                  <a:srgbClr val="FFFFFF"/>
                </a:solidFill>
                <a:latin typeface="Calibri"/>
                <a:ea typeface="Calibri"/>
                <a:cs typeface="Calibri"/>
                <a:sym typeface="Calibri (MS) Bold"/>
              </a:rPr>
              <a:t>What three words would you like your child to use to describe you?</a:t>
            </a:r>
          </a:p>
        </p:txBody>
      </p:sp>
      <p:sp>
        <p:nvSpPr>
          <p:cNvPr id="15" name="TextBox 15"/>
          <p:cNvSpPr txBox="1"/>
          <p:nvPr/>
        </p:nvSpPr>
        <p:spPr>
          <a:xfrm>
            <a:off x="5170625" y="4611974"/>
            <a:ext cx="3342979" cy="1752083"/>
          </a:xfrm>
          <a:prstGeom prst="rect">
            <a:avLst/>
          </a:prstGeom>
        </p:spPr>
        <p:txBody>
          <a:bodyPr lIns="0" tIns="0" rIns="0" bIns="0" rtlCol="0" anchor="t">
            <a:spAutoFit/>
          </a:bodyPr>
          <a:lstStyle/>
          <a:p>
            <a:pPr marL="357847" lvl="1" indent="-178923" defTabSz="857250">
              <a:lnSpc>
                <a:spcPts val="2320"/>
              </a:lnSpc>
              <a:buFont typeface="Arial"/>
              <a:buChar char="•"/>
              <a:defRPr/>
            </a:pPr>
            <a:r>
              <a:rPr lang="en-US" sz="1657" b="1">
                <a:solidFill>
                  <a:srgbClr val="FFFFFF"/>
                </a:solidFill>
                <a:latin typeface="Calibri"/>
                <a:ea typeface="Calibri"/>
                <a:cs typeface="Calibri"/>
                <a:sym typeface="Calibri (MS) Bold"/>
              </a:rPr>
              <a:t>Think about a recent discipline situation—would your child use those words to describe you?</a:t>
            </a:r>
          </a:p>
          <a:p>
            <a:pPr defTabSz="857250">
              <a:lnSpc>
                <a:spcPts val="2320"/>
              </a:lnSpc>
              <a:defRPr/>
            </a:pPr>
            <a:endParaRPr lang="en-US" sz="1657" b="1">
              <a:solidFill>
                <a:srgbClr val="FFFFFF"/>
              </a:solidFill>
              <a:latin typeface="Calibri"/>
              <a:ea typeface="Calibri"/>
              <a:cs typeface="Calibri"/>
              <a:sym typeface="Calibri (MS) Bold"/>
            </a:endParaRPr>
          </a:p>
          <a:p>
            <a:pPr marL="357847" lvl="1" indent="-178923" defTabSz="857250">
              <a:lnSpc>
                <a:spcPts val="2320"/>
              </a:lnSpc>
              <a:buFont typeface="Arial"/>
              <a:buChar char="•"/>
              <a:defRPr/>
            </a:pPr>
            <a:r>
              <a:rPr lang="en-US" sz="1657" b="1">
                <a:solidFill>
                  <a:srgbClr val="FFFFFF"/>
                </a:solidFill>
                <a:latin typeface="Calibri"/>
                <a:ea typeface="Calibri"/>
                <a:cs typeface="Calibri"/>
                <a:sym typeface="Calibri (MS) Bold"/>
              </a:rPr>
              <a:t>If not, what could you have done differently?</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EADDE5"/>
        </a:solidFill>
        <a:effectLst/>
      </p:bgPr>
    </p:bg>
    <p:spTree>
      <p:nvGrpSpPr>
        <p:cNvPr id="1" name=""/>
        <p:cNvGrpSpPr/>
        <p:nvPr/>
      </p:nvGrpSpPr>
      <p:grpSpPr>
        <a:xfrm>
          <a:off x="0" y="0"/>
          <a:ext cx="0" cy="0"/>
          <a:chOff x="0" y="0"/>
          <a:chExt cx="0" cy="0"/>
        </a:xfrm>
      </p:grpSpPr>
      <p:sp>
        <p:nvSpPr>
          <p:cNvPr id="2" name="Freeform 2"/>
          <p:cNvSpPr/>
          <p:nvPr/>
        </p:nvSpPr>
        <p:spPr>
          <a:xfrm>
            <a:off x="438695" y="1"/>
            <a:ext cx="2831500" cy="2030187"/>
          </a:xfrm>
          <a:custGeom>
            <a:avLst/>
            <a:gdLst/>
            <a:ahLst/>
            <a:cxnLst/>
            <a:rect l="l" t="t" r="r" b="b"/>
            <a:pathLst>
              <a:path w="3020267" h="2165533">
                <a:moveTo>
                  <a:pt x="0" y="0"/>
                </a:moveTo>
                <a:lnTo>
                  <a:pt x="3020268" y="0"/>
                </a:lnTo>
                <a:lnTo>
                  <a:pt x="3020268" y="2165533"/>
                </a:lnTo>
                <a:lnTo>
                  <a:pt x="0" y="2165533"/>
                </a:lnTo>
                <a:lnTo>
                  <a:pt x="0" y="0"/>
                </a:lnTo>
                <a:close/>
              </a:path>
            </a:pathLst>
          </a:custGeom>
          <a:blipFill>
            <a:blip r:embed="rId3"/>
            <a:stretch>
              <a:fillRect l="-11048" r="-18007" b="-11596"/>
            </a:stretch>
          </a:blipFill>
        </p:spPr>
        <p:txBody>
          <a:bodyPr/>
          <a:lstStyle/>
          <a:p>
            <a:pPr defTabSz="857250">
              <a:defRPr/>
            </a:pPr>
            <a:endParaRPr lang="en-US" sz="1688">
              <a:solidFill>
                <a:prstClr val="black"/>
              </a:solidFill>
              <a:latin typeface="Calibri"/>
            </a:endParaRPr>
          </a:p>
        </p:txBody>
      </p:sp>
      <p:sp>
        <p:nvSpPr>
          <p:cNvPr id="3" name="Freeform 3"/>
          <p:cNvSpPr/>
          <p:nvPr/>
        </p:nvSpPr>
        <p:spPr>
          <a:xfrm flipV="1">
            <a:off x="696783" y="491863"/>
            <a:ext cx="1067798" cy="751257"/>
          </a:xfrm>
          <a:custGeom>
            <a:avLst/>
            <a:gdLst/>
            <a:ahLst/>
            <a:cxnLst/>
            <a:rect l="l" t="t" r="r" b="b"/>
            <a:pathLst>
              <a:path w="1138985" h="801341">
                <a:moveTo>
                  <a:pt x="0" y="801341"/>
                </a:moveTo>
                <a:lnTo>
                  <a:pt x="1138985" y="801341"/>
                </a:lnTo>
                <a:lnTo>
                  <a:pt x="1138985" y="0"/>
                </a:lnTo>
                <a:lnTo>
                  <a:pt x="0" y="0"/>
                </a:lnTo>
                <a:lnTo>
                  <a:pt x="0" y="801341"/>
                </a:lnTo>
                <a:close/>
              </a:path>
            </a:pathLst>
          </a:custGeom>
          <a:blipFill>
            <a:blip r:embed="rId4"/>
            <a:stretch>
              <a:fillRect/>
            </a:stretch>
          </a:blipFill>
        </p:spPr>
        <p:txBody>
          <a:bodyPr/>
          <a:lstStyle/>
          <a:p>
            <a:pPr defTabSz="857250">
              <a:defRPr/>
            </a:pPr>
            <a:endParaRPr lang="en-US" sz="1688">
              <a:solidFill>
                <a:prstClr val="black"/>
              </a:solidFill>
              <a:latin typeface="Calibri"/>
            </a:endParaRPr>
          </a:p>
        </p:txBody>
      </p:sp>
      <p:sp>
        <p:nvSpPr>
          <p:cNvPr id="4" name="TextBox 4"/>
          <p:cNvSpPr txBox="1"/>
          <p:nvPr/>
        </p:nvSpPr>
        <p:spPr>
          <a:xfrm>
            <a:off x="812743" y="884298"/>
            <a:ext cx="2206603" cy="596189"/>
          </a:xfrm>
          <a:prstGeom prst="rect">
            <a:avLst/>
          </a:prstGeom>
        </p:spPr>
        <p:txBody>
          <a:bodyPr lIns="0" tIns="0" rIns="0" bIns="0" rtlCol="0" anchor="t">
            <a:spAutoFit/>
          </a:bodyPr>
          <a:lstStyle/>
          <a:p>
            <a:pPr algn="ctr" defTabSz="857250">
              <a:lnSpc>
                <a:spcPts val="2378"/>
              </a:lnSpc>
              <a:defRPr/>
            </a:pPr>
            <a:r>
              <a:rPr lang="en-US" sz="1699" b="1">
                <a:solidFill>
                  <a:srgbClr val="000000"/>
                </a:solidFill>
                <a:latin typeface="Calibri"/>
                <a:ea typeface="Calibri"/>
                <a:cs typeface="Calibri"/>
                <a:sym typeface="Calibri (MS) Bold"/>
              </a:rPr>
              <a:t>Consequences </a:t>
            </a:r>
          </a:p>
          <a:p>
            <a:pPr algn="ctr" defTabSz="857250">
              <a:lnSpc>
                <a:spcPts val="2378"/>
              </a:lnSpc>
              <a:spcBef>
                <a:spcPct val="0"/>
              </a:spcBef>
              <a:defRPr/>
            </a:pPr>
            <a:r>
              <a:rPr lang="en-US" sz="1699" b="1">
                <a:solidFill>
                  <a:srgbClr val="000000"/>
                </a:solidFill>
                <a:latin typeface="Calibri"/>
                <a:ea typeface="Calibri"/>
                <a:cs typeface="Calibri"/>
                <a:sym typeface="Calibri (MS) Bold"/>
              </a:rPr>
              <a:t>Discussion Questions</a:t>
            </a:r>
          </a:p>
        </p:txBody>
      </p:sp>
      <p:sp>
        <p:nvSpPr>
          <p:cNvPr id="5" name="Freeform 5"/>
          <p:cNvSpPr/>
          <p:nvPr/>
        </p:nvSpPr>
        <p:spPr>
          <a:xfrm flipH="1" flipV="1">
            <a:off x="2024877" y="491863"/>
            <a:ext cx="1067798" cy="751257"/>
          </a:xfrm>
          <a:custGeom>
            <a:avLst/>
            <a:gdLst/>
            <a:ahLst/>
            <a:cxnLst/>
            <a:rect l="l" t="t" r="r" b="b"/>
            <a:pathLst>
              <a:path w="1138985" h="801341">
                <a:moveTo>
                  <a:pt x="1138984" y="801341"/>
                </a:moveTo>
                <a:lnTo>
                  <a:pt x="0" y="801341"/>
                </a:lnTo>
                <a:lnTo>
                  <a:pt x="0" y="0"/>
                </a:lnTo>
                <a:lnTo>
                  <a:pt x="1138984" y="0"/>
                </a:lnTo>
                <a:lnTo>
                  <a:pt x="1138984" y="801341"/>
                </a:lnTo>
                <a:close/>
              </a:path>
            </a:pathLst>
          </a:custGeom>
          <a:blipFill>
            <a:blip r:embed="rId4"/>
            <a:stretch>
              <a:fillRect/>
            </a:stretch>
          </a:blipFill>
        </p:spPr>
        <p:txBody>
          <a:bodyPr/>
          <a:lstStyle/>
          <a:p>
            <a:pPr defTabSz="857250">
              <a:defRPr/>
            </a:pPr>
            <a:endParaRPr lang="en-US" sz="1688">
              <a:solidFill>
                <a:prstClr val="black"/>
              </a:solidFill>
              <a:latin typeface="Calibri"/>
            </a:endParaRPr>
          </a:p>
        </p:txBody>
      </p:sp>
      <p:sp>
        <p:nvSpPr>
          <p:cNvPr id="7" name="Freeform 7"/>
          <p:cNvSpPr/>
          <p:nvPr/>
        </p:nvSpPr>
        <p:spPr>
          <a:xfrm>
            <a:off x="4532591" y="169351"/>
            <a:ext cx="4101909" cy="4505530"/>
          </a:xfrm>
          <a:custGeom>
            <a:avLst/>
            <a:gdLst/>
            <a:ahLst/>
            <a:cxnLst/>
            <a:rect l="l" t="t" r="r" b="b"/>
            <a:pathLst>
              <a:path w="4375370" h="4805899">
                <a:moveTo>
                  <a:pt x="0" y="0"/>
                </a:moveTo>
                <a:lnTo>
                  <a:pt x="4375370" y="0"/>
                </a:lnTo>
                <a:lnTo>
                  <a:pt x="4375370" y="4805899"/>
                </a:lnTo>
                <a:lnTo>
                  <a:pt x="0" y="4805899"/>
                </a:lnTo>
                <a:lnTo>
                  <a:pt x="0" y="0"/>
                </a:lnTo>
                <a:close/>
              </a:path>
            </a:pathLst>
          </a:custGeom>
          <a:blipFill>
            <a:blip r:embed="rId5"/>
            <a:stretch>
              <a:fillRect/>
            </a:stretch>
          </a:blipFill>
        </p:spPr>
        <p:txBody>
          <a:bodyPr/>
          <a:lstStyle/>
          <a:p>
            <a:pPr defTabSz="857250">
              <a:defRPr/>
            </a:pPr>
            <a:endParaRPr lang="en-US" sz="1688">
              <a:solidFill>
                <a:prstClr val="black"/>
              </a:solidFill>
              <a:latin typeface="Calibri"/>
            </a:endParaRPr>
          </a:p>
        </p:txBody>
      </p:sp>
      <p:sp>
        <p:nvSpPr>
          <p:cNvPr id="8" name="TextBox 8"/>
          <p:cNvSpPr txBox="1"/>
          <p:nvPr/>
        </p:nvSpPr>
        <p:spPr>
          <a:xfrm>
            <a:off x="4724497" y="1100429"/>
            <a:ext cx="3718097" cy="3651384"/>
          </a:xfrm>
          <a:prstGeom prst="rect">
            <a:avLst/>
          </a:prstGeom>
        </p:spPr>
        <p:txBody>
          <a:bodyPr lIns="0" tIns="0" rIns="0" bIns="0" rtlCol="0" anchor="t">
            <a:spAutoFit/>
          </a:bodyPr>
          <a:lstStyle/>
          <a:p>
            <a:pPr defTabSz="857250">
              <a:lnSpc>
                <a:spcPts val="1867"/>
              </a:lnSpc>
              <a:defRPr/>
            </a:pPr>
            <a:r>
              <a:rPr lang="en-US" sz="1414" b="1">
                <a:solidFill>
                  <a:srgbClr val="000000"/>
                </a:solidFill>
                <a:latin typeface="Calibri"/>
                <a:ea typeface="Calibri"/>
                <a:cs typeface="Calibri"/>
                <a:sym typeface="Calibri (MS) Bold"/>
              </a:rPr>
              <a:t>Can you think of a natural or logical consequence for these scenarios?</a:t>
            </a:r>
          </a:p>
          <a:p>
            <a:pPr defTabSz="857250">
              <a:lnSpc>
                <a:spcPts val="1867"/>
              </a:lnSpc>
              <a:defRPr/>
            </a:pPr>
            <a:endParaRPr lang="en-US" sz="1414" b="1">
              <a:solidFill>
                <a:srgbClr val="000000"/>
              </a:solidFill>
              <a:latin typeface="Calibri"/>
              <a:ea typeface="Calibri"/>
              <a:cs typeface="Calibri"/>
              <a:sym typeface="Calibri (MS) Bold"/>
            </a:endParaRPr>
          </a:p>
          <a:p>
            <a:pPr marL="305327" lvl="1" indent="-152663" defTabSz="857250">
              <a:lnSpc>
                <a:spcPts val="1867"/>
              </a:lnSpc>
              <a:buFont typeface="Arial"/>
              <a:buChar char="•"/>
              <a:defRPr/>
            </a:pPr>
            <a:r>
              <a:rPr lang="en-US" sz="1414" b="1">
                <a:solidFill>
                  <a:srgbClr val="000000"/>
                </a:solidFill>
                <a:latin typeface="Calibri"/>
                <a:ea typeface="Calibri"/>
                <a:cs typeface="Calibri"/>
                <a:sym typeface="Calibri (MS) Bold"/>
              </a:rPr>
              <a:t>9-year-old leaves her diary on the couch; it gets damaged by the dog.</a:t>
            </a:r>
          </a:p>
          <a:p>
            <a:pPr defTabSz="857250">
              <a:lnSpc>
                <a:spcPts val="1867"/>
              </a:lnSpc>
              <a:defRPr/>
            </a:pPr>
            <a:endParaRPr lang="en-US" sz="1414" b="1">
              <a:solidFill>
                <a:srgbClr val="000000"/>
              </a:solidFill>
              <a:latin typeface="Calibri"/>
              <a:ea typeface="Calibri"/>
              <a:cs typeface="Calibri"/>
              <a:sym typeface="Calibri (MS) Bold"/>
            </a:endParaRPr>
          </a:p>
          <a:p>
            <a:pPr marL="305327" lvl="1" indent="-152663" defTabSz="857250">
              <a:lnSpc>
                <a:spcPts val="1867"/>
              </a:lnSpc>
              <a:buFont typeface="Arial"/>
              <a:buChar char="•"/>
              <a:defRPr/>
            </a:pPr>
            <a:r>
              <a:rPr lang="en-US" sz="1414" b="1">
                <a:solidFill>
                  <a:srgbClr val="000000"/>
                </a:solidFill>
                <a:latin typeface="Calibri"/>
                <a:ea typeface="Calibri"/>
                <a:cs typeface="Calibri"/>
                <a:sym typeface="Calibri (MS) Bold"/>
              </a:rPr>
              <a:t>7-year-old forgets to put his plate and cup in the sink after breakfast.</a:t>
            </a:r>
          </a:p>
          <a:p>
            <a:pPr defTabSz="857250">
              <a:lnSpc>
                <a:spcPts val="1867"/>
              </a:lnSpc>
              <a:defRPr/>
            </a:pPr>
            <a:endParaRPr lang="en-US" sz="1414" b="1">
              <a:solidFill>
                <a:srgbClr val="000000"/>
              </a:solidFill>
              <a:latin typeface="Calibri"/>
              <a:ea typeface="Calibri"/>
              <a:cs typeface="Calibri"/>
              <a:sym typeface="Calibri (MS) Bold"/>
            </a:endParaRPr>
          </a:p>
          <a:p>
            <a:pPr marL="305327" lvl="1" indent="-152663" defTabSz="857250">
              <a:lnSpc>
                <a:spcPts val="1867"/>
              </a:lnSpc>
              <a:buFont typeface="Arial"/>
              <a:buChar char="•"/>
              <a:defRPr/>
            </a:pPr>
            <a:r>
              <a:rPr lang="en-US" sz="1414" b="1">
                <a:solidFill>
                  <a:srgbClr val="000000"/>
                </a:solidFill>
                <a:latin typeface="Calibri"/>
                <a:ea typeface="Calibri"/>
                <a:cs typeface="Calibri"/>
                <a:sym typeface="Calibri (MS) Bold"/>
              </a:rPr>
              <a:t>8-year-old twins are found playing in the street instead of staying on the sidewalk.</a:t>
            </a:r>
          </a:p>
          <a:p>
            <a:pPr defTabSz="857250">
              <a:lnSpc>
                <a:spcPts val="1867"/>
              </a:lnSpc>
              <a:defRPr/>
            </a:pPr>
            <a:endParaRPr lang="en-US" sz="1414" b="1">
              <a:solidFill>
                <a:srgbClr val="000000"/>
              </a:solidFill>
              <a:latin typeface="Calibri"/>
              <a:ea typeface="Calibri"/>
              <a:cs typeface="Calibri"/>
              <a:sym typeface="Calibri (MS) Bold"/>
            </a:endParaRPr>
          </a:p>
          <a:p>
            <a:pPr marL="305327" lvl="1" indent="-152663" defTabSz="857250">
              <a:lnSpc>
                <a:spcPts val="1867"/>
              </a:lnSpc>
              <a:buFont typeface="Arial"/>
              <a:buChar char="•"/>
              <a:defRPr/>
            </a:pPr>
            <a:r>
              <a:rPr lang="en-US" sz="1414" b="1">
                <a:solidFill>
                  <a:srgbClr val="000000"/>
                </a:solidFill>
                <a:latin typeface="Calibri"/>
                <a:ea typeface="Calibri"/>
                <a:cs typeface="Calibri"/>
                <a:sym typeface="Calibri (MS) Bold"/>
              </a:rPr>
              <a:t>6-year-old whines for a candy bar at the store after being told no snacks off the list.</a:t>
            </a:r>
          </a:p>
          <a:p>
            <a:pPr defTabSz="857250">
              <a:lnSpc>
                <a:spcPts val="1986"/>
              </a:lnSpc>
              <a:defRPr/>
            </a:pPr>
            <a:endParaRPr lang="en-US" sz="1414" b="1">
              <a:solidFill>
                <a:srgbClr val="000000"/>
              </a:solidFill>
              <a:latin typeface="Calibri"/>
              <a:ea typeface="Calibri"/>
              <a:cs typeface="Calibri"/>
              <a:sym typeface="Calibri (MS) Bold"/>
            </a:endParaRPr>
          </a:p>
        </p:txBody>
      </p:sp>
      <p:sp>
        <p:nvSpPr>
          <p:cNvPr id="9" name="Freeform 9"/>
          <p:cNvSpPr/>
          <p:nvPr/>
        </p:nvSpPr>
        <p:spPr>
          <a:xfrm>
            <a:off x="3728238" y="4750945"/>
            <a:ext cx="3453073" cy="1575464"/>
          </a:xfrm>
          <a:custGeom>
            <a:avLst/>
            <a:gdLst/>
            <a:ahLst/>
            <a:cxnLst/>
            <a:rect l="l" t="t" r="r" b="b"/>
            <a:pathLst>
              <a:path w="3683278" h="1680495">
                <a:moveTo>
                  <a:pt x="0" y="0"/>
                </a:moveTo>
                <a:lnTo>
                  <a:pt x="3683277" y="0"/>
                </a:lnTo>
                <a:lnTo>
                  <a:pt x="3683277" y="1680496"/>
                </a:lnTo>
                <a:lnTo>
                  <a:pt x="0" y="168049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857250">
              <a:defRPr/>
            </a:pPr>
            <a:endParaRPr lang="en-US" sz="1688">
              <a:solidFill>
                <a:prstClr val="black"/>
              </a:solidFill>
              <a:latin typeface="Calibri"/>
            </a:endParaRPr>
          </a:p>
        </p:txBody>
      </p:sp>
      <p:sp>
        <p:nvSpPr>
          <p:cNvPr id="10" name="TextBox 10"/>
          <p:cNvSpPr txBox="1"/>
          <p:nvPr/>
        </p:nvSpPr>
        <p:spPr>
          <a:xfrm>
            <a:off x="4298853" y="5315235"/>
            <a:ext cx="4424992" cy="1059842"/>
          </a:xfrm>
          <a:prstGeom prst="rect">
            <a:avLst/>
          </a:prstGeom>
        </p:spPr>
        <p:txBody>
          <a:bodyPr lIns="0" tIns="0" rIns="0" bIns="0" rtlCol="0" anchor="t">
            <a:spAutoFit/>
          </a:bodyPr>
          <a:lstStyle/>
          <a:p>
            <a:pPr marL="318135" lvl="1" indent="-158750" defTabSz="857250">
              <a:lnSpc>
                <a:spcPts val="2066"/>
              </a:lnSpc>
              <a:buFont typeface="Arial"/>
              <a:buChar char="•"/>
              <a:defRPr/>
            </a:pPr>
            <a:r>
              <a:rPr lang="en-US" sz="1450" b="1">
                <a:solidFill>
                  <a:srgbClr val="000000"/>
                </a:solidFill>
                <a:latin typeface="Calibri"/>
                <a:ea typeface="Calibri (MS) Bold"/>
                <a:cs typeface="Calibri (MS) Bold"/>
                <a:sym typeface="Calibri (MS) Bold"/>
              </a:rPr>
              <a:t>What consequences could you use in a situation you struggle with?</a:t>
            </a:r>
            <a:endParaRPr lang="en-US" sz="1450" b="1">
              <a:solidFill>
                <a:srgbClr val="000000"/>
              </a:solidFill>
              <a:latin typeface="Calibri"/>
              <a:ea typeface="Calibri (MS) Bold"/>
              <a:cs typeface="Calibri (MS) Bold"/>
            </a:endParaRPr>
          </a:p>
          <a:p>
            <a:pPr marL="318135" lvl="1" indent="-158750" defTabSz="857250">
              <a:lnSpc>
                <a:spcPts val="2066"/>
              </a:lnSpc>
              <a:buFont typeface="Arial"/>
              <a:buChar char="•"/>
              <a:defRPr/>
            </a:pPr>
            <a:r>
              <a:rPr lang="en-US" sz="1450" b="1">
                <a:solidFill>
                  <a:srgbClr val="000000"/>
                </a:solidFill>
                <a:latin typeface="Calibri"/>
                <a:ea typeface="Calibri (MS) Bold"/>
                <a:cs typeface="Calibri (MS) Bold"/>
                <a:sym typeface="Calibri (MS) Bold"/>
              </a:rPr>
              <a:t>Did anyone try these consequences and want to share his or her experience?</a:t>
            </a:r>
            <a:endParaRPr lang="en-US" sz="1450" b="1">
              <a:solidFill>
                <a:srgbClr val="000000"/>
              </a:solidFill>
              <a:latin typeface="Calibri"/>
              <a:ea typeface="Calibri (MS) Bold"/>
              <a:cs typeface="Calibri (MS) Bold"/>
            </a:endParaRPr>
          </a:p>
        </p:txBody>
      </p:sp>
      <p:sp>
        <p:nvSpPr>
          <p:cNvPr id="11" name="Freeform 11"/>
          <p:cNvSpPr/>
          <p:nvPr/>
        </p:nvSpPr>
        <p:spPr>
          <a:xfrm flipH="1" flipV="1">
            <a:off x="5985780" y="5431126"/>
            <a:ext cx="3453073" cy="1575464"/>
          </a:xfrm>
          <a:custGeom>
            <a:avLst/>
            <a:gdLst/>
            <a:ahLst/>
            <a:cxnLst/>
            <a:rect l="l" t="t" r="r" b="b"/>
            <a:pathLst>
              <a:path w="3683278" h="1680495">
                <a:moveTo>
                  <a:pt x="3683277" y="1680495"/>
                </a:moveTo>
                <a:lnTo>
                  <a:pt x="0" y="1680495"/>
                </a:lnTo>
                <a:lnTo>
                  <a:pt x="0" y="0"/>
                </a:lnTo>
                <a:lnTo>
                  <a:pt x="3683277" y="0"/>
                </a:lnTo>
                <a:lnTo>
                  <a:pt x="3683277" y="1680495"/>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857250">
              <a:defRPr/>
            </a:pPr>
            <a:endParaRPr lang="en-US" sz="1688">
              <a:solidFill>
                <a:prstClr val="black"/>
              </a:solidFill>
              <a:latin typeface="Calibri"/>
            </a:endParaRPr>
          </a:p>
        </p:txBody>
      </p:sp>
      <p:sp>
        <p:nvSpPr>
          <p:cNvPr id="12" name="Freeform 12"/>
          <p:cNvSpPr/>
          <p:nvPr/>
        </p:nvSpPr>
        <p:spPr>
          <a:xfrm flipH="1">
            <a:off x="5985780" y="4750944"/>
            <a:ext cx="3453073" cy="1575464"/>
          </a:xfrm>
          <a:custGeom>
            <a:avLst/>
            <a:gdLst/>
            <a:ahLst/>
            <a:cxnLst/>
            <a:rect l="l" t="t" r="r" b="b"/>
            <a:pathLst>
              <a:path w="3683278" h="1680495">
                <a:moveTo>
                  <a:pt x="3683277" y="0"/>
                </a:moveTo>
                <a:lnTo>
                  <a:pt x="0" y="0"/>
                </a:lnTo>
                <a:lnTo>
                  <a:pt x="0" y="1680496"/>
                </a:lnTo>
                <a:lnTo>
                  <a:pt x="3683277" y="1680496"/>
                </a:lnTo>
                <a:lnTo>
                  <a:pt x="3683277"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857250">
              <a:defRPr/>
            </a:pPr>
            <a:endParaRPr lang="en-US" sz="1688">
              <a:solidFill>
                <a:prstClr val="black"/>
              </a:solidFill>
              <a:latin typeface="Calibri"/>
            </a:endParaRPr>
          </a:p>
        </p:txBody>
      </p:sp>
      <p:sp>
        <p:nvSpPr>
          <p:cNvPr id="13" name="Freeform 13"/>
          <p:cNvSpPr/>
          <p:nvPr/>
        </p:nvSpPr>
        <p:spPr>
          <a:xfrm flipV="1">
            <a:off x="3728238" y="5431126"/>
            <a:ext cx="3453073" cy="1575464"/>
          </a:xfrm>
          <a:custGeom>
            <a:avLst/>
            <a:gdLst/>
            <a:ahLst/>
            <a:cxnLst/>
            <a:rect l="l" t="t" r="r" b="b"/>
            <a:pathLst>
              <a:path w="3683278" h="1680495">
                <a:moveTo>
                  <a:pt x="0" y="1680495"/>
                </a:moveTo>
                <a:lnTo>
                  <a:pt x="3683277" y="1680495"/>
                </a:lnTo>
                <a:lnTo>
                  <a:pt x="3683277" y="0"/>
                </a:lnTo>
                <a:lnTo>
                  <a:pt x="0" y="0"/>
                </a:lnTo>
                <a:lnTo>
                  <a:pt x="0" y="1680495"/>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857250">
              <a:defRPr/>
            </a:pPr>
            <a:endParaRPr lang="en-US" sz="1688">
              <a:solidFill>
                <a:prstClr val="black"/>
              </a:solidFill>
              <a:latin typeface="Calibri"/>
            </a:endParaRPr>
          </a:p>
        </p:txBody>
      </p:sp>
      <p:sp>
        <p:nvSpPr>
          <p:cNvPr id="14" name="Freeform 14"/>
          <p:cNvSpPr/>
          <p:nvPr/>
        </p:nvSpPr>
        <p:spPr>
          <a:xfrm>
            <a:off x="4754745" y="1626612"/>
            <a:ext cx="3657600" cy="32004"/>
          </a:xfrm>
          <a:custGeom>
            <a:avLst/>
            <a:gdLst/>
            <a:ahLst/>
            <a:cxnLst/>
            <a:rect l="l" t="t" r="r" b="b"/>
            <a:pathLst>
              <a:path w="3901440" h="34138">
                <a:moveTo>
                  <a:pt x="0" y="0"/>
                </a:moveTo>
                <a:lnTo>
                  <a:pt x="3901440" y="0"/>
                </a:lnTo>
                <a:lnTo>
                  <a:pt x="3901440" y="34137"/>
                </a:lnTo>
                <a:lnTo>
                  <a:pt x="0" y="3413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857250">
              <a:defRPr/>
            </a:pPr>
            <a:endParaRPr lang="en-US" sz="1688">
              <a:solidFill>
                <a:prstClr val="black"/>
              </a:solidFill>
              <a:latin typeface="Calibri"/>
            </a:endParaRPr>
          </a:p>
        </p:txBody>
      </p:sp>
      <p:pic>
        <p:nvPicPr>
          <p:cNvPr id="15" name="Picture 14">
            <a:extLst>
              <a:ext uri="{FF2B5EF4-FFF2-40B4-BE49-F238E27FC236}">
                <a16:creationId xmlns:a16="http://schemas.microsoft.com/office/drawing/2014/main" id="{4C56ED0B-50AE-E79D-5EDD-58B686C52F72}"/>
              </a:ext>
            </a:extLst>
          </p:cNvPr>
          <p:cNvPicPr>
            <a:picLocks noChangeAspect="1"/>
          </p:cNvPicPr>
          <p:nvPr/>
        </p:nvPicPr>
        <p:blipFill>
          <a:blip r:embed="rId10"/>
          <a:stretch>
            <a:fillRect/>
          </a:stretch>
        </p:blipFill>
        <p:spPr>
          <a:xfrm>
            <a:off x="345035" y="2033558"/>
            <a:ext cx="3524306" cy="4508891"/>
          </a:xfrm>
          <a:prstGeom prst="rect">
            <a:avLst/>
          </a:prstGeom>
          <a:ln>
            <a:solidFill>
              <a:schemeClr val="accent2">
                <a:lumMod val="60000"/>
                <a:lumOff val="40000"/>
              </a:schemeClr>
            </a:solid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E8B6731-602E-EA83-6136-BF6CE0070375}"/>
              </a:ext>
            </a:extLst>
          </p:cNvPr>
          <p:cNvSpPr txBox="1"/>
          <p:nvPr/>
        </p:nvSpPr>
        <p:spPr>
          <a:xfrm>
            <a:off x="285750" y="590799"/>
            <a:ext cx="8606306" cy="1123702"/>
          </a:xfrm>
          <a:prstGeom prst="rect">
            <a:avLst/>
          </a:prstGeom>
          <a:ln>
            <a:noFill/>
          </a:ln>
        </p:spPr>
        <p:txBody>
          <a:bodyPr vert="horz" lIns="85725" tIns="42863" rIns="85725" bIns="42863" rtlCol="0" anchor="b">
            <a:normAutofit fontScale="55000" lnSpcReduction="20000"/>
          </a:bodyPr>
          <a:lstStyle/>
          <a:p>
            <a:pPr indent="-214313" algn="ctr" defTabSz="857250">
              <a:lnSpc>
                <a:spcPct val="90000"/>
              </a:lnSpc>
              <a:spcBef>
                <a:spcPct val="0"/>
              </a:spcBef>
              <a:spcAft>
                <a:spcPts val="563"/>
              </a:spcAft>
              <a:defRPr/>
            </a:pPr>
            <a:r>
              <a:rPr lang="en-US" sz="5250">
                <a:solidFill>
                  <a:prstClr val="black"/>
                </a:solidFill>
                <a:latin typeface="Calibri"/>
                <a:ea typeface="Calibri" panose="020F0502020204030204" pitchFamily="34" charset="0"/>
                <a:cs typeface="Calibri" panose="020F0502020204030204" pitchFamily="34" charset="0"/>
              </a:rPr>
              <a:t>Homework</a:t>
            </a:r>
            <a:r>
              <a:rPr lang="en-US" sz="5250" b="1">
                <a:solidFill>
                  <a:prstClr val="black"/>
                </a:solidFill>
                <a:latin typeface="Calibri"/>
                <a:ea typeface="Calibri" panose="020F0502020204030204" pitchFamily="34" charset="0"/>
                <a:cs typeface="Calibri" panose="020F0502020204030204" pitchFamily="34" charset="0"/>
              </a:rPr>
              <a:t> </a:t>
            </a:r>
          </a:p>
          <a:p>
            <a:pPr indent="-214313" algn="ctr" defTabSz="857250">
              <a:lnSpc>
                <a:spcPct val="120000"/>
              </a:lnSpc>
              <a:spcBef>
                <a:spcPct val="0"/>
              </a:spcBef>
              <a:spcAft>
                <a:spcPts val="563"/>
              </a:spcAft>
              <a:defRPr/>
            </a:pPr>
            <a:r>
              <a:rPr lang="en-US" sz="3000" b="1" i="1" u="sng">
                <a:solidFill>
                  <a:prstClr val="black"/>
                </a:solidFill>
                <a:latin typeface="Calibri"/>
                <a:ea typeface="Calibri" panose="020F0502020204030204" pitchFamily="34" charset="0"/>
                <a:cs typeface="Calibri" panose="020F0502020204030204" pitchFamily="34" charset="0"/>
              </a:rPr>
              <a:t>Complete Sessions 7 and 8: </a:t>
            </a:r>
            <a:r>
              <a:rPr lang="en-US" sz="3000" b="1" i="1" u="sng">
                <a:solidFill>
                  <a:prstClr val="black"/>
                </a:solidFill>
                <a:latin typeface="Calibri"/>
              </a:rPr>
              <a:t>Listening: A Stress-Reduction Strategy &amp; Say What? Effective Communication &amp; Healthy Thoughts</a:t>
            </a:r>
            <a:endParaRPr lang="en-US" sz="3000" b="1" i="1" u="sng">
              <a:solidFill>
                <a:prstClr val="black"/>
              </a:solidFill>
              <a:latin typeface="Calibri"/>
              <a:ea typeface="Calibri" panose="020F0502020204030204" pitchFamily="34" charset="0"/>
              <a:cs typeface="Calibri" panose="020F0502020204030204" pitchFamily="34" charset="0"/>
            </a:endParaRPr>
          </a:p>
          <a:p>
            <a:pPr indent="-214313" algn="ctr" defTabSz="857250">
              <a:lnSpc>
                <a:spcPct val="120000"/>
              </a:lnSpc>
              <a:spcBef>
                <a:spcPct val="0"/>
              </a:spcBef>
              <a:spcAft>
                <a:spcPts val="563"/>
              </a:spcAft>
              <a:defRPr/>
            </a:pPr>
            <a:endParaRPr lang="en-US" sz="1875" b="1" i="1" u="sng">
              <a:solidFill>
                <a:prstClr val="black"/>
              </a:solidFill>
              <a:latin typeface="Calibri"/>
              <a:ea typeface="Calibri" panose="020F0502020204030204" pitchFamily="34" charset="0"/>
              <a:cs typeface="Calibri" panose="020F0502020204030204" pitchFamily="34" charset="0"/>
            </a:endParaRPr>
          </a:p>
        </p:txBody>
      </p:sp>
      <p:sp>
        <p:nvSpPr>
          <p:cNvPr id="8" name="Freeform 6">
            <a:extLst>
              <a:ext uri="{FF2B5EF4-FFF2-40B4-BE49-F238E27FC236}">
                <a16:creationId xmlns:a16="http://schemas.microsoft.com/office/drawing/2014/main" id="{15BF4778-A445-A399-2E40-CA677622D06B}"/>
              </a:ext>
            </a:extLst>
          </p:cNvPr>
          <p:cNvSpPr/>
          <p:nvPr/>
        </p:nvSpPr>
        <p:spPr>
          <a:xfrm>
            <a:off x="285750" y="5666473"/>
            <a:ext cx="5352581" cy="715666"/>
          </a:xfrm>
          <a:custGeom>
            <a:avLst/>
            <a:gdLst/>
            <a:ahLst/>
            <a:cxnLst/>
            <a:rect l="l" t="t" r="r" b="b"/>
            <a:pathLst>
              <a:path w="5709420" h="763377">
                <a:moveTo>
                  <a:pt x="0" y="0"/>
                </a:moveTo>
                <a:lnTo>
                  <a:pt x="5709420" y="0"/>
                </a:lnTo>
                <a:lnTo>
                  <a:pt x="5709420" y="763377"/>
                </a:lnTo>
                <a:lnTo>
                  <a:pt x="0" y="763377"/>
                </a:lnTo>
                <a:lnTo>
                  <a:pt x="0" y="0"/>
                </a:lnTo>
                <a:close/>
              </a:path>
            </a:pathLst>
          </a:custGeom>
          <a:blipFill>
            <a:blip r:embed="rId3"/>
            <a:stretch>
              <a:fillRect b="-8845"/>
            </a:stretch>
          </a:blipFill>
        </p:spPr>
        <p:txBody>
          <a:bodyPr/>
          <a:lstStyle/>
          <a:p>
            <a:pPr defTabSz="857250">
              <a:defRPr/>
            </a:pPr>
            <a:endParaRPr lang="en-US" sz="1688">
              <a:solidFill>
                <a:prstClr val="black"/>
              </a:solidFill>
              <a:latin typeface="Calibri"/>
            </a:endParaRPr>
          </a:p>
        </p:txBody>
      </p:sp>
      <p:sp>
        <p:nvSpPr>
          <p:cNvPr id="12" name="TextBox 11">
            <a:extLst>
              <a:ext uri="{FF2B5EF4-FFF2-40B4-BE49-F238E27FC236}">
                <a16:creationId xmlns:a16="http://schemas.microsoft.com/office/drawing/2014/main" id="{C9ACF2D8-2F0D-C7CB-75D7-2D82AE6523CA}"/>
              </a:ext>
            </a:extLst>
          </p:cNvPr>
          <p:cNvSpPr txBox="1"/>
          <p:nvPr/>
        </p:nvSpPr>
        <p:spPr>
          <a:xfrm>
            <a:off x="5685853" y="2034727"/>
            <a:ext cx="3489451" cy="352084"/>
          </a:xfrm>
          <a:prstGeom prst="rect">
            <a:avLst/>
          </a:prstGeom>
          <a:noFill/>
        </p:spPr>
        <p:txBody>
          <a:bodyPr wrap="square" rtlCol="0">
            <a:spAutoFit/>
          </a:bodyPr>
          <a:lstStyle/>
          <a:p>
            <a:pPr marL="267891" indent="-267891" defTabSz="857250">
              <a:buFont typeface="Wingdings" panose="05000000000000000000" pitchFamily="2" charset="2"/>
              <a:buChar char="Ø"/>
              <a:defRPr/>
            </a:pPr>
            <a:r>
              <a:rPr lang="en-US" sz="1688" b="1">
                <a:solidFill>
                  <a:prstClr val="black"/>
                </a:solidFill>
                <a:latin typeface="Calibri"/>
              </a:rPr>
              <a:t>Complete workbook questions</a:t>
            </a:r>
          </a:p>
        </p:txBody>
      </p:sp>
      <p:pic>
        <p:nvPicPr>
          <p:cNvPr id="14" name="Picture 13">
            <a:extLst>
              <a:ext uri="{FF2B5EF4-FFF2-40B4-BE49-F238E27FC236}">
                <a16:creationId xmlns:a16="http://schemas.microsoft.com/office/drawing/2014/main" id="{EAB1B338-BE91-2688-C79F-E62AFED45B8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6794" y="2246379"/>
            <a:ext cx="4971161" cy="2915026"/>
          </a:xfrm>
          <a:prstGeom prst="rect">
            <a:avLst/>
          </a:prstGeom>
          <a:ln w="28575">
            <a:solidFill>
              <a:schemeClr val="accent3"/>
            </a:solidFill>
          </a:ln>
        </p:spPr>
      </p:pic>
      <p:sp>
        <p:nvSpPr>
          <p:cNvPr id="11" name="TextBox 10">
            <a:extLst>
              <a:ext uri="{FF2B5EF4-FFF2-40B4-BE49-F238E27FC236}">
                <a16:creationId xmlns:a16="http://schemas.microsoft.com/office/drawing/2014/main" id="{2E7DD637-70B5-C48B-6D5C-D5C33D54810A}"/>
              </a:ext>
            </a:extLst>
          </p:cNvPr>
          <p:cNvSpPr txBox="1"/>
          <p:nvPr/>
        </p:nvSpPr>
        <p:spPr>
          <a:xfrm>
            <a:off x="-2041" y="1796876"/>
            <a:ext cx="3196318" cy="352084"/>
          </a:xfrm>
          <a:prstGeom prst="rect">
            <a:avLst/>
          </a:prstGeom>
          <a:noFill/>
        </p:spPr>
        <p:txBody>
          <a:bodyPr wrap="square" rtlCol="0">
            <a:spAutoFit/>
          </a:bodyPr>
          <a:lstStyle/>
          <a:p>
            <a:pPr marL="267891" indent="-267891" algn="ctr" defTabSz="857250">
              <a:buFont typeface="Wingdings" panose="05000000000000000000" pitchFamily="2" charset="2"/>
              <a:buChar char="Ø"/>
              <a:defRPr/>
            </a:pPr>
            <a:r>
              <a:rPr lang="en-US" sz="1688" b="1">
                <a:solidFill>
                  <a:prstClr val="black"/>
                </a:solidFill>
                <a:latin typeface="Calibri"/>
              </a:rPr>
              <a:t>View online modules</a:t>
            </a:r>
          </a:p>
        </p:txBody>
      </p:sp>
      <p:pic>
        <p:nvPicPr>
          <p:cNvPr id="18" name="Picture 17">
            <a:extLst>
              <a:ext uri="{FF2B5EF4-FFF2-40B4-BE49-F238E27FC236}">
                <a16:creationId xmlns:a16="http://schemas.microsoft.com/office/drawing/2014/main" id="{CF59CBEB-7D56-A89F-7772-05C3401E6515}"/>
              </a:ext>
            </a:extLst>
          </p:cNvPr>
          <p:cNvPicPr>
            <a:picLocks noChangeAspect="1"/>
          </p:cNvPicPr>
          <p:nvPr/>
        </p:nvPicPr>
        <p:blipFill>
          <a:blip r:embed="rId5">
            <a:extLst>
              <a:ext uri="{28A0092B-C50C-407E-A947-70E740481C1C}">
                <a14:useLocalDpi xmlns:a14="http://schemas.microsoft.com/office/drawing/2010/main" val="0"/>
              </a:ext>
            </a:extLst>
          </a:blip>
          <a:srcRect l="939" r="939"/>
          <a:stretch/>
        </p:blipFill>
        <p:spPr>
          <a:xfrm>
            <a:off x="6092265" y="2500313"/>
            <a:ext cx="2676625" cy="3718107"/>
          </a:xfrm>
          <a:prstGeom prst="rect">
            <a:avLst/>
          </a:prstGeom>
          <a:ln w="38100" cap="sq">
            <a:solidFill>
              <a:schemeClr val="accent6">
                <a:lumMod val="75000"/>
              </a:schemeClr>
            </a:solidFill>
            <a:prstDash val="solid"/>
            <a:miter lim="800000"/>
          </a:ln>
          <a:effectLst>
            <a:outerShdw blurRad="50800" dist="38100" dir="2700000" algn="tl" rotWithShape="0">
              <a:srgbClr val="000000">
                <a:alpha val="43000"/>
              </a:srgbClr>
            </a:outerShdw>
          </a:effectLst>
        </p:spPr>
      </p:pic>
      <p:sp>
        <p:nvSpPr>
          <p:cNvPr id="13" name="Oval 12">
            <a:extLst>
              <a:ext uri="{FF2B5EF4-FFF2-40B4-BE49-F238E27FC236}">
                <a16:creationId xmlns:a16="http://schemas.microsoft.com/office/drawing/2014/main" id="{0097D697-02F5-6A7B-EAED-F59633610CE2}"/>
              </a:ext>
            </a:extLst>
          </p:cNvPr>
          <p:cNvSpPr/>
          <p:nvPr/>
        </p:nvSpPr>
        <p:spPr>
          <a:xfrm>
            <a:off x="8465473" y="6045904"/>
            <a:ext cx="426584" cy="322628"/>
          </a:xfrm>
          <a:prstGeom prst="ellipse">
            <a:avLst/>
          </a:prstGeom>
          <a:no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57250">
              <a:defRPr/>
            </a:pPr>
            <a:endParaRPr lang="en-US" sz="1688">
              <a:solidFill>
                <a:prstClr val="white"/>
              </a:solidFill>
              <a:latin typeface="Calibri"/>
            </a:endParaRPr>
          </a:p>
        </p:txBody>
      </p:sp>
      <p:sp>
        <p:nvSpPr>
          <p:cNvPr id="10" name="Freeform 10">
            <a:extLst>
              <a:ext uri="{FF2B5EF4-FFF2-40B4-BE49-F238E27FC236}">
                <a16:creationId xmlns:a16="http://schemas.microsoft.com/office/drawing/2014/main" id="{B7B5D630-DF9D-48D2-C4B2-136F2CD4B7D9}"/>
              </a:ext>
            </a:extLst>
          </p:cNvPr>
          <p:cNvSpPr/>
          <p:nvPr/>
        </p:nvSpPr>
        <p:spPr>
          <a:xfrm rot="20265389" flipV="1">
            <a:off x="5201153" y="5697704"/>
            <a:ext cx="1236779" cy="320343"/>
          </a:xfrm>
          <a:custGeom>
            <a:avLst/>
            <a:gdLst/>
            <a:ahLst/>
            <a:cxnLst/>
            <a:rect l="l" t="t" r="r" b="b"/>
            <a:pathLst>
              <a:path w="2465939" h="336264">
                <a:moveTo>
                  <a:pt x="0" y="336265"/>
                </a:moveTo>
                <a:lnTo>
                  <a:pt x="2465939" y="336265"/>
                </a:lnTo>
                <a:lnTo>
                  <a:pt x="2465939" y="0"/>
                </a:lnTo>
                <a:lnTo>
                  <a:pt x="0" y="0"/>
                </a:lnTo>
                <a:lnTo>
                  <a:pt x="0" y="336265"/>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857250">
              <a:defRPr/>
            </a:pPr>
            <a:endParaRPr lang="en-US" sz="1688">
              <a:solidFill>
                <a:prstClr val="black"/>
              </a:solidFill>
              <a:latin typeface="Calibri"/>
            </a:endParaRPr>
          </a:p>
        </p:txBody>
      </p:sp>
      <p:sp>
        <p:nvSpPr>
          <p:cNvPr id="9" name="Freeform 9">
            <a:extLst>
              <a:ext uri="{FF2B5EF4-FFF2-40B4-BE49-F238E27FC236}">
                <a16:creationId xmlns:a16="http://schemas.microsoft.com/office/drawing/2014/main" id="{BABB8CCB-2404-B109-ACBC-A1114EA2B73A}"/>
              </a:ext>
            </a:extLst>
          </p:cNvPr>
          <p:cNvSpPr/>
          <p:nvPr/>
        </p:nvSpPr>
        <p:spPr>
          <a:xfrm rot="18480202" flipV="1">
            <a:off x="4722974" y="4914886"/>
            <a:ext cx="1893102" cy="244019"/>
          </a:xfrm>
          <a:custGeom>
            <a:avLst/>
            <a:gdLst/>
            <a:ahLst/>
            <a:cxnLst/>
            <a:rect l="l" t="t" r="r" b="b"/>
            <a:pathLst>
              <a:path w="2465939" h="336264">
                <a:moveTo>
                  <a:pt x="0" y="336264"/>
                </a:moveTo>
                <a:lnTo>
                  <a:pt x="2465939" y="336264"/>
                </a:lnTo>
                <a:lnTo>
                  <a:pt x="2465939" y="0"/>
                </a:lnTo>
                <a:lnTo>
                  <a:pt x="0" y="0"/>
                </a:lnTo>
                <a:lnTo>
                  <a:pt x="0" y="336264"/>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857250">
              <a:defRPr/>
            </a:pPr>
            <a:endParaRPr lang="en-US" sz="1688">
              <a:solidFill>
                <a:prstClr val="black"/>
              </a:solidFill>
              <a:latin typeface="Calibri"/>
            </a:endParaRPr>
          </a:p>
        </p:txBody>
      </p:sp>
      <p:sp>
        <p:nvSpPr>
          <p:cNvPr id="4" name="Rectangle 3">
            <a:extLst>
              <a:ext uri="{FF2B5EF4-FFF2-40B4-BE49-F238E27FC236}">
                <a16:creationId xmlns:a16="http://schemas.microsoft.com/office/drawing/2014/main" id="{F5B0E111-FA8D-22C8-D42D-F8275C9C8CFA}"/>
              </a:ext>
            </a:extLst>
          </p:cNvPr>
          <p:cNvSpPr/>
          <p:nvPr/>
        </p:nvSpPr>
        <p:spPr>
          <a:xfrm>
            <a:off x="2029428" y="4625947"/>
            <a:ext cx="899510" cy="517553"/>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57250">
              <a:defRPr/>
            </a:pPr>
            <a:endParaRPr lang="en-US" sz="1688">
              <a:solidFill>
                <a:prstClr val="white"/>
              </a:solidFill>
              <a:latin typeface="Calibri"/>
            </a:endParaRPr>
          </a:p>
        </p:txBody>
      </p:sp>
      <p:sp>
        <p:nvSpPr>
          <p:cNvPr id="16" name="Freeform 6">
            <a:extLst>
              <a:ext uri="{FF2B5EF4-FFF2-40B4-BE49-F238E27FC236}">
                <a16:creationId xmlns:a16="http://schemas.microsoft.com/office/drawing/2014/main" id="{03096C7C-11C5-F0CA-092D-A166FF312BFD}"/>
              </a:ext>
            </a:extLst>
          </p:cNvPr>
          <p:cNvSpPr/>
          <p:nvPr/>
        </p:nvSpPr>
        <p:spPr>
          <a:xfrm rot="12345281" flipH="1">
            <a:off x="939202" y="3414019"/>
            <a:ext cx="645881" cy="1021971"/>
          </a:xfrm>
          <a:custGeom>
            <a:avLst/>
            <a:gdLst/>
            <a:ahLst/>
            <a:cxnLst/>
            <a:rect l="l" t="t" r="r" b="b"/>
            <a:pathLst>
              <a:path w="1207074" h="1545055">
                <a:moveTo>
                  <a:pt x="1207074" y="0"/>
                </a:moveTo>
                <a:lnTo>
                  <a:pt x="0" y="0"/>
                </a:lnTo>
                <a:lnTo>
                  <a:pt x="0" y="1545054"/>
                </a:lnTo>
                <a:lnTo>
                  <a:pt x="1207074" y="1545054"/>
                </a:lnTo>
                <a:lnTo>
                  <a:pt x="1207074"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857250">
              <a:defRPr/>
            </a:pPr>
            <a:endParaRPr lang="en-US" sz="1688">
              <a:solidFill>
                <a:prstClr val="black"/>
              </a:solidFill>
              <a:latin typeface="Calibri"/>
            </a:endParaRPr>
          </a:p>
        </p:txBody>
      </p:sp>
      <p:sp>
        <p:nvSpPr>
          <p:cNvPr id="21" name="Rectangle 20">
            <a:extLst>
              <a:ext uri="{FF2B5EF4-FFF2-40B4-BE49-F238E27FC236}">
                <a16:creationId xmlns:a16="http://schemas.microsoft.com/office/drawing/2014/main" id="{72E09129-F15F-90C1-D541-4CDB957097DD}"/>
              </a:ext>
            </a:extLst>
          </p:cNvPr>
          <p:cNvSpPr/>
          <p:nvPr/>
        </p:nvSpPr>
        <p:spPr>
          <a:xfrm>
            <a:off x="1939822" y="3385418"/>
            <a:ext cx="2443753" cy="1288701"/>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57250">
              <a:defRPr/>
            </a:pPr>
            <a:endParaRPr lang="en-US" sz="1313">
              <a:solidFill>
                <a:prstClr val="white"/>
              </a:solidFill>
              <a:latin typeface="Calibri"/>
            </a:endParaRPr>
          </a:p>
        </p:txBody>
      </p:sp>
      <p:pic>
        <p:nvPicPr>
          <p:cNvPr id="3" name="Picture 2" descr="A black and white text&#10;&#10;Description automatically generated">
            <a:extLst>
              <a:ext uri="{FF2B5EF4-FFF2-40B4-BE49-F238E27FC236}">
                <a16:creationId xmlns:a16="http://schemas.microsoft.com/office/drawing/2014/main" id="{1D5591B6-56F2-8B99-6C69-D854BF5F700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68501" y="3562891"/>
            <a:ext cx="3434317" cy="401414"/>
          </a:xfrm>
          <a:prstGeom prst="rect">
            <a:avLst/>
          </a:prstGeom>
        </p:spPr>
      </p:pic>
      <p:pic>
        <p:nvPicPr>
          <p:cNvPr id="19" name="Picture 18" descr="A black and white text&#10;&#10;Description automatically generated">
            <a:extLst>
              <a:ext uri="{FF2B5EF4-FFF2-40B4-BE49-F238E27FC236}">
                <a16:creationId xmlns:a16="http://schemas.microsoft.com/office/drawing/2014/main" id="{11C0B6FF-AD4B-E281-3085-4BCA250E948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79021" y="4250623"/>
            <a:ext cx="4120885" cy="360751"/>
          </a:xfrm>
          <a:prstGeom prst="rect">
            <a:avLst/>
          </a:prstGeom>
        </p:spPr>
      </p:pic>
      <p:sp>
        <p:nvSpPr>
          <p:cNvPr id="6" name="Freeform 6">
            <a:extLst>
              <a:ext uri="{FF2B5EF4-FFF2-40B4-BE49-F238E27FC236}">
                <a16:creationId xmlns:a16="http://schemas.microsoft.com/office/drawing/2014/main" id="{5086F123-88C8-A35C-1C8D-DDC30D36C413}"/>
              </a:ext>
            </a:extLst>
          </p:cNvPr>
          <p:cNvSpPr/>
          <p:nvPr/>
        </p:nvSpPr>
        <p:spPr>
          <a:xfrm rot="8374641" flipH="1">
            <a:off x="1174746" y="3303946"/>
            <a:ext cx="731162" cy="954964"/>
          </a:xfrm>
          <a:custGeom>
            <a:avLst/>
            <a:gdLst/>
            <a:ahLst/>
            <a:cxnLst/>
            <a:rect l="l" t="t" r="r" b="b"/>
            <a:pathLst>
              <a:path w="1207074" h="1545055">
                <a:moveTo>
                  <a:pt x="1207074" y="0"/>
                </a:moveTo>
                <a:lnTo>
                  <a:pt x="0" y="0"/>
                </a:lnTo>
                <a:lnTo>
                  <a:pt x="0" y="1545054"/>
                </a:lnTo>
                <a:lnTo>
                  <a:pt x="1207074" y="1545054"/>
                </a:lnTo>
                <a:lnTo>
                  <a:pt x="1207074"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857250">
              <a:defRPr/>
            </a:pPr>
            <a:endParaRPr lang="en-US" sz="1688">
              <a:solidFill>
                <a:prstClr val="black"/>
              </a:solidFill>
              <a:latin typeface="Calibri"/>
            </a:endParaRPr>
          </a:p>
        </p:txBody>
      </p:sp>
    </p:spTree>
    <p:extLst>
      <p:ext uri="{BB962C8B-B14F-4D97-AF65-F5344CB8AC3E}">
        <p14:creationId xmlns:p14="http://schemas.microsoft.com/office/powerpoint/2010/main" val="30812378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123" y="0"/>
            <a:ext cx="9144000" cy="6858000"/>
          </a:xfrm>
          <a:custGeom>
            <a:avLst/>
            <a:gdLst/>
            <a:ahLst/>
            <a:cxnLst/>
            <a:rect l="l" t="t" r="r" b="b"/>
            <a:pathLst>
              <a:path w="12844622" h="9111097">
                <a:moveTo>
                  <a:pt x="0" y="0"/>
                </a:moveTo>
                <a:lnTo>
                  <a:pt x="12844622" y="0"/>
                </a:lnTo>
                <a:lnTo>
                  <a:pt x="12844622" y="9111097"/>
                </a:lnTo>
                <a:lnTo>
                  <a:pt x="0" y="9111097"/>
                </a:lnTo>
                <a:lnTo>
                  <a:pt x="0" y="0"/>
                </a:lnTo>
                <a:close/>
              </a:path>
            </a:pathLst>
          </a:custGeom>
          <a:blipFill>
            <a:blip r:embed="rId3"/>
            <a:stretch>
              <a:fillRect l="-21486" t="-18672"/>
            </a:stretch>
          </a:blipFill>
        </p:spPr>
        <p:txBody>
          <a:bodyPr/>
          <a:lstStyle/>
          <a:p>
            <a:pPr defTabSz="857250">
              <a:defRPr/>
            </a:pPr>
            <a:endParaRPr lang="en-US" sz="1688">
              <a:solidFill>
                <a:prstClr val="black"/>
              </a:solidFill>
              <a:latin typeface="Calibri"/>
            </a:endParaRPr>
          </a:p>
        </p:txBody>
      </p:sp>
      <p:sp>
        <p:nvSpPr>
          <p:cNvPr id="3" name="Freeform 3"/>
          <p:cNvSpPr/>
          <p:nvPr/>
        </p:nvSpPr>
        <p:spPr>
          <a:xfrm>
            <a:off x="3987645" y="3857641"/>
            <a:ext cx="5162478" cy="2994237"/>
          </a:xfrm>
          <a:custGeom>
            <a:avLst/>
            <a:gdLst/>
            <a:ahLst/>
            <a:cxnLst/>
            <a:rect l="l" t="t" r="r" b="b"/>
            <a:pathLst>
              <a:path w="5506643" h="3193853">
                <a:moveTo>
                  <a:pt x="0" y="0"/>
                </a:moveTo>
                <a:lnTo>
                  <a:pt x="5506643" y="0"/>
                </a:lnTo>
                <a:lnTo>
                  <a:pt x="5506643" y="3193853"/>
                </a:lnTo>
                <a:lnTo>
                  <a:pt x="0" y="31938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857250">
              <a:defRPr/>
            </a:pPr>
            <a:endParaRPr lang="en-US" sz="1688">
              <a:solidFill>
                <a:prstClr val="black"/>
              </a:solidFill>
              <a:latin typeface="Calibri"/>
            </a:endParaRPr>
          </a:p>
        </p:txBody>
      </p:sp>
      <p:sp>
        <p:nvSpPr>
          <p:cNvPr id="5" name="TextBox 5"/>
          <p:cNvSpPr txBox="1"/>
          <p:nvPr/>
        </p:nvSpPr>
        <p:spPr>
          <a:xfrm>
            <a:off x="4807324" y="4648418"/>
            <a:ext cx="3374503" cy="1313886"/>
          </a:xfrm>
          <a:prstGeom prst="rect">
            <a:avLst/>
          </a:prstGeom>
        </p:spPr>
        <p:txBody>
          <a:bodyPr wrap="square" lIns="0" tIns="0" rIns="0" bIns="0" rtlCol="0" anchor="t">
            <a:spAutoFit/>
          </a:bodyPr>
          <a:lstStyle/>
          <a:p>
            <a:pPr algn="ctr" defTabSz="857250">
              <a:lnSpc>
                <a:spcPts val="2628"/>
              </a:lnSpc>
              <a:defRPr/>
            </a:pPr>
            <a:r>
              <a:rPr lang="en-US" sz="1877" b="1">
                <a:solidFill>
                  <a:srgbClr val="000000"/>
                </a:solidFill>
                <a:latin typeface="Calibri"/>
              </a:rPr>
              <a:t>Thank you for participating today. </a:t>
            </a:r>
          </a:p>
          <a:p>
            <a:pPr algn="ctr" defTabSz="857250">
              <a:lnSpc>
                <a:spcPts val="2628"/>
              </a:lnSpc>
              <a:defRPr/>
            </a:pPr>
            <a:r>
              <a:rPr lang="en-US" sz="1877" b="1">
                <a:solidFill>
                  <a:srgbClr val="000000"/>
                </a:solidFill>
                <a:latin typeface="Calibri"/>
              </a:rPr>
              <a:t>Please reach out with any questions or concerns. </a:t>
            </a:r>
          </a:p>
          <a:p>
            <a:pPr algn="ctr" defTabSz="857250">
              <a:lnSpc>
                <a:spcPts val="2628"/>
              </a:lnSpc>
              <a:spcBef>
                <a:spcPct val="0"/>
              </a:spcBef>
              <a:defRPr/>
            </a:pPr>
            <a:r>
              <a:rPr lang="en-US" sz="1877" b="1">
                <a:solidFill>
                  <a:srgbClr val="000000"/>
                </a:solidFill>
                <a:latin typeface="Calibri"/>
              </a:rPr>
              <a:t>See you next week!</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347662" y="0"/>
            <a:ext cx="7049960" cy="7024982"/>
          </a:xfrm>
          <a:custGeom>
            <a:avLst/>
            <a:gdLst/>
            <a:ahLst/>
            <a:cxnLst/>
            <a:rect l="l" t="t" r="r" b="b"/>
            <a:pathLst>
              <a:path w="7519957" h="7493314">
                <a:moveTo>
                  <a:pt x="0" y="0"/>
                </a:moveTo>
                <a:lnTo>
                  <a:pt x="7519957" y="0"/>
                </a:lnTo>
                <a:lnTo>
                  <a:pt x="7519957" y="7493314"/>
                </a:lnTo>
                <a:lnTo>
                  <a:pt x="0" y="7493314"/>
                </a:lnTo>
                <a:lnTo>
                  <a:pt x="0" y="0"/>
                </a:lnTo>
                <a:close/>
              </a:path>
            </a:pathLst>
          </a:custGeom>
          <a:blipFill>
            <a:blip r:embed="rId3"/>
            <a:stretch>
              <a:fillRect/>
            </a:stretch>
          </a:blipFill>
        </p:spPr>
        <p:txBody>
          <a:bodyPr/>
          <a:lstStyle/>
          <a:p>
            <a:pPr defTabSz="857250"/>
            <a:endParaRPr lang="en-US" sz="1688">
              <a:solidFill>
                <a:prstClr val="black"/>
              </a:solidFill>
              <a:latin typeface="Calibri"/>
            </a:endParaRPr>
          </a:p>
        </p:txBody>
      </p:sp>
      <p:sp>
        <p:nvSpPr>
          <p:cNvPr id="3" name="Freeform 3"/>
          <p:cNvSpPr/>
          <p:nvPr/>
        </p:nvSpPr>
        <p:spPr>
          <a:xfrm>
            <a:off x="-86105" y="859121"/>
            <a:ext cx="4742078" cy="1345791"/>
          </a:xfrm>
          <a:custGeom>
            <a:avLst/>
            <a:gdLst/>
            <a:ahLst/>
            <a:cxnLst/>
            <a:rect l="l" t="t" r="r" b="b"/>
            <a:pathLst>
              <a:path w="5058217" h="1435510">
                <a:moveTo>
                  <a:pt x="0" y="0"/>
                </a:moveTo>
                <a:lnTo>
                  <a:pt x="5058217" y="0"/>
                </a:lnTo>
                <a:lnTo>
                  <a:pt x="5058217" y="1435510"/>
                </a:lnTo>
                <a:lnTo>
                  <a:pt x="0" y="1435510"/>
                </a:lnTo>
                <a:lnTo>
                  <a:pt x="0" y="0"/>
                </a:lnTo>
                <a:close/>
              </a:path>
            </a:pathLst>
          </a:custGeom>
          <a:blipFill>
            <a:blip r:embed="rId4"/>
            <a:stretch>
              <a:fillRect/>
            </a:stretch>
          </a:blipFill>
        </p:spPr>
        <p:txBody>
          <a:bodyPr/>
          <a:lstStyle/>
          <a:p>
            <a:pPr defTabSz="857250"/>
            <a:endParaRPr lang="en-US" sz="1688">
              <a:solidFill>
                <a:prstClr val="black"/>
              </a:solidFill>
              <a:latin typeface="Calibri"/>
            </a:endParaRPr>
          </a:p>
        </p:txBody>
      </p:sp>
      <p:sp>
        <p:nvSpPr>
          <p:cNvPr id="4" name="Freeform 4"/>
          <p:cNvSpPr/>
          <p:nvPr/>
        </p:nvSpPr>
        <p:spPr>
          <a:xfrm>
            <a:off x="347815" y="2065099"/>
            <a:ext cx="2728073" cy="279627"/>
          </a:xfrm>
          <a:custGeom>
            <a:avLst/>
            <a:gdLst/>
            <a:ahLst/>
            <a:cxnLst/>
            <a:rect l="l" t="t" r="r" b="b"/>
            <a:pathLst>
              <a:path w="2909944" h="298269">
                <a:moveTo>
                  <a:pt x="0" y="0"/>
                </a:moveTo>
                <a:lnTo>
                  <a:pt x="2909944" y="0"/>
                </a:lnTo>
                <a:lnTo>
                  <a:pt x="2909944" y="298269"/>
                </a:lnTo>
                <a:lnTo>
                  <a:pt x="0" y="29826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857250"/>
            <a:endParaRPr lang="en-US" sz="1688">
              <a:solidFill>
                <a:prstClr val="black"/>
              </a:solidFill>
              <a:latin typeface="Calibri"/>
            </a:endParaRPr>
          </a:p>
        </p:txBody>
      </p:sp>
      <p:sp>
        <p:nvSpPr>
          <p:cNvPr id="6" name="TextBox 5">
            <a:extLst>
              <a:ext uri="{FF2B5EF4-FFF2-40B4-BE49-F238E27FC236}">
                <a16:creationId xmlns:a16="http://schemas.microsoft.com/office/drawing/2014/main" id="{F0640B1F-F5DD-D460-D5A4-E9902041F4F9}"/>
              </a:ext>
            </a:extLst>
          </p:cNvPr>
          <p:cNvSpPr txBox="1"/>
          <p:nvPr/>
        </p:nvSpPr>
        <p:spPr>
          <a:xfrm>
            <a:off x="139962" y="2721058"/>
            <a:ext cx="3071813" cy="3308278"/>
          </a:xfrm>
          <a:prstGeom prst="rect">
            <a:avLst/>
          </a:prstGeom>
          <a:noFill/>
        </p:spPr>
        <p:txBody>
          <a:bodyPr wrap="square" rtlCol="0">
            <a:spAutoFit/>
          </a:bodyPr>
          <a:lstStyle/>
          <a:p>
            <a:pPr defTabSz="857250">
              <a:lnSpc>
                <a:spcPct val="110000"/>
              </a:lnSpc>
              <a:spcAft>
                <a:spcPts val="563"/>
              </a:spcAft>
            </a:pPr>
            <a:r>
              <a:rPr lang="en-US" sz="1688">
                <a:solidFill>
                  <a:prstClr val="black"/>
                </a:solidFill>
                <a:latin typeface="Calibri" panose="020F0502020204030204" pitchFamily="34" charset="0"/>
                <a:ea typeface="Calibri" panose="020F0502020204030204" pitchFamily="34" charset="0"/>
                <a:cs typeface="Calibri" panose="020F0502020204030204" pitchFamily="34" charset="0"/>
              </a:rPr>
              <a:t>Tell us your name, partner’s name, child’s name, and one of the following:</a:t>
            </a:r>
          </a:p>
          <a:p>
            <a:pPr marL="267891" indent="-214313" defTabSz="857250">
              <a:lnSpc>
                <a:spcPct val="110000"/>
              </a:lnSpc>
              <a:spcAft>
                <a:spcPts val="563"/>
              </a:spcAft>
              <a:buFont typeface="Arial" panose="020B0604020202020204" pitchFamily="34" charset="0"/>
              <a:buChar char="•"/>
            </a:pPr>
            <a:r>
              <a:rPr lang="en-US" sz="1688">
                <a:solidFill>
                  <a:prstClr val="black"/>
                </a:solidFill>
                <a:latin typeface="Calibri" panose="020F0502020204030204" pitchFamily="34" charset="0"/>
                <a:ea typeface="Calibri" panose="020F0502020204030204" pitchFamily="34" charset="0"/>
                <a:cs typeface="Calibri" panose="020F0502020204030204" pitchFamily="34" charset="0"/>
              </a:rPr>
              <a:t>The hospital/state/country where your child was born.</a:t>
            </a:r>
          </a:p>
          <a:p>
            <a:pPr marL="267891" indent="-214313" defTabSz="857250">
              <a:lnSpc>
                <a:spcPct val="110000"/>
              </a:lnSpc>
              <a:spcAft>
                <a:spcPts val="563"/>
              </a:spcAft>
              <a:buFont typeface="Arial" panose="020B0604020202020204" pitchFamily="34" charset="0"/>
              <a:buChar char="•"/>
            </a:pPr>
            <a:r>
              <a:rPr lang="en-US" sz="1688">
                <a:solidFill>
                  <a:prstClr val="black"/>
                </a:solidFill>
                <a:latin typeface="Calibri" panose="020F0502020204030204" pitchFamily="34" charset="0"/>
                <a:ea typeface="Calibri" panose="020F0502020204030204" pitchFamily="34" charset="0"/>
                <a:cs typeface="Calibri" panose="020F0502020204030204" pitchFamily="34" charset="0"/>
              </a:rPr>
              <a:t>Your child’s birthday. </a:t>
            </a:r>
          </a:p>
          <a:p>
            <a:pPr marL="267891" indent="-214313" defTabSz="857250">
              <a:lnSpc>
                <a:spcPct val="110000"/>
              </a:lnSpc>
              <a:spcAft>
                <a:spcPts val="563"/>
              </a:spcAft>
              <a:buFont typeface="Arial" panose="020B0604020202020204" pitchFamily="34" charset="0"/>
              <a:buChar char="•"/>
            </a:pPr>
            <a:r>
              <a:rPr lang="en-US" sz="1688">
                <a:solidFill>
                  <a:prstClr val="black"/>
                </a:solidFill>
                <a:latin typeface="Calibri" panose="020F0502020204030204" pitchFamily="34" charset="0"/>
                <a:ea typeface="Calibri" panose="020F0502020204030204" pitchFamily="34" charset="0"/>
                <a:cs typeface="Calibri" panose="020F0502020204030204" pitchFamily="34" charset="0"/>
              </a:rPr>
              <a:t>Your child’s favorite book. </a:t>
            </a:r>
          </a:p>
          <a:p>
            <a:pPr marL="267891" indent="-214313" defTabSz="857250">
              <a:lnSpc>
                <a:spcPct val="110000"/>
              </a:lnSpc>
              <a:spcAft>
                <a:spcPts val="563"/>
              </a:spcAft>
              <a:buFont typeface="Arial" panose="020B0604020202020204" pitchFamily="34" charset="0"/>
              <a:buChar char="•"/>
            </a:pPr>
            <a:r>
              <a:rPr lang="en-US" sz="1688">
                <a:solidFill>
                  <a:prstClr val="black"/>
                </a:solidFill>
                <a:latin typeface="Calibri" panose="020F0502020204030204" pitchFamily="34" charset="0"/>
                <a:ea typeface="Calibri" panose="020F0502020204030204" pitchFamily="34" charset="0"/>
                <a:cs typeface="Calibri" panose="020F0502020204030204" pitchFamily="34" charset="0"/>
              </a:rPr>
              <a:t>A favorite thing about your child.</a:t>
            </a:r>
          </a:p>
          <a:p>
            <a:pPr defTabSz="857250"/>
            <a:endParaRPr lang="en-US" sz="1688">
              <a:solidFill>
                <a:prstClr val="black"/>
              </a:solidFill>
              <a:latin typeface="Calibri"/>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0" y="1"/>
            <a:ext cx="9217871" cy="6913403"/>
          </a:xfrm>
          <a:custGeom>
            <a:avLst/>
            <a:gdLst/>
            <a:ahLst/>
            <a:cxnLst/>
            <a:rect l="l" t="t" r="r" b="b"/>
            <a:pathLst>
              <a:path w="9832396" h="7374297">
                <a:moveTo>
                  <a:pt x="0" y="0"/>
                </a:moveTo>
                <a:lnTo>
                  <a:pt x="9832396" y="0"/>
                </a:lnTo>
                <a:lnTo>
                  <a:pt x="9832396" y="7374297"/>
                </a:lnTo>
                <a:lnTo>
                  <a:pt x="0" y="7374297"/>
                </a:lnTo>
                <a:lnTo>
                  <a:pt x="0" y="0"/>
                </a:lnTo>
                <a:close/>
              </a:path>
            </a:pathLst>
          </a:custGeom>
          <a:blipFill>
            <a:blip r:embed="rId3"/>
            <a:stretch>
              <a:fillRect/>
            </a:stretch>
          </a:blipFill>
        </p:spPr>
        <p:txBody>
          <a:bodyPr/>
          <a:lstStyle/>
          <a:p>
            <a:pPr defTabSz="857250">
              <a:defRPr/>
            </a:pPr>
            <a:endParaRPr lang="en-US" sz="1688">
              <a:solidFill>
                <a:prstClr val="black"/>
              </a:solidFill>
              <a:latin typeface="Calibri"/>
            </a:endParaRPr>
          </a:p>
        </p:txBody>
      </p:sp>
      <p:sp>
        <p:nvSpPr>
          <p:cNvPr id="3" name="Freeform 3"/>
          <p:cNvSpPr/>
          <p:nvPr/>
        </p:nvSpPr>
        <p:spPr>
          <a:xfrm>
            <a:off x="685800" y="3456701"/>
            <a:ext cx="5755238" cy="446031"/>
          </a:xfrm>
          <a:custGeom>
            <a:avLst/>
            <a:gdLst/>
            <a:ahLst/>
            <a:cxnLst/>
            <a:rect l="l" t="t" r="r" b="b"/>
            <a:pathLst>
              <a:path w="6138920" h="475766">
                <a:moveTo>
                  <a:pt x="0" y="0"/>
                </a:moveTo>
                <a:lnTo>
                  <a:pt x="6138920" y="0"/>
                </a:lnTo>
                <a:lnTo>
                  <a:pt x="6138920" y="475767"/>
                </a:lnTo>
                <a:lnTo>
                  <a:pt x="0" y="4757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857250">
              <a:defRPr/>
            </a:pPr>
            <a:endParaRPr lang="en-US" sz="1688">
              <a:solidFill>
                <a:prstClr val="black"/>
              </a:solidFill>
              <a:latin typeface="Calibri"/>
            </a:endParaRPr>
          </a:p>
        </p:txBody>
      </p:sp>
      <p:grpSp>
        <p:nvGrpSpPr>
          <p:cNvPr id="7" name="Group 7"/>
          <p:cNvGrpSpPr/>
          <p:nvPr/>
        </p:nvGrpSpPr>
        <p:grpSpPr>
          <a:xfrm>
            <a:off x="-1421841" y="4457727"/>
            <a:ext cx="5720515" cy="841322"/>
            <a:chOff x="0" y="0"/>
            <a:chExt cx="8135844" cy="1196546"/>
          </a:xfrm>
        </p:grpSpPr>
        <p:sp>
          <p:nvSpPr>
            <p:cNvPr id="8" name="Freeform 8"/>
            <p:cNvSpPr/>
            <p:nvPr/>
          </p:nvSpPr>
          <p:spPr>
            <a:xfrm>
              <a:off x="2243455" y="0"/>
              <a:ext cx="3648934" cy="1196546"/>
            </a:xfrm>
            <a:custGeom>
              <a:avLst/>
              <a:gdLst/>
              <a:ahLst/>
              <a:cxnLst/>
              <a:rect l="l" t="t" r="r" b="b"/>
              <a:pathLst>
                <a:path w="3648934" h="1196546">
                  <a:moveTo>
                    <a:pt x="0" y="0"/>
                  </a:moveTo>
                  <a:lnTo>
                    <a:pt x="3648934" y="0"/>
                  </a:lnTo>
                  <a:lnTo>
                    <a:pt x="3648934" y="1196546"/>
                  </a:lnTo>
                  <a:lnTo>
                    <a:pt x="0" y="11965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857250">
                <a:defRPr/>
              </a:pPr>
              <a:endParaRPr lang="en-US" sz="1688">
                <a:solidFill>
                  <a:prstClr val="black"/>
                </a:solidFill>
                <a:latin typeface="Calibri"/>
              </a:endParaRPr>
            </a:p>
          </p:txBody>
        </p:sp>
        <p:sp>
          <p:nvSpPr>
            <p:cNvPr id="9" name="TextBox 9"/>
            <p:cNvSpPr txBox="1"/>
            <p:nvPr/>
          </p:nvSpPr>
          <p:spPr>
            <a:xfrm>
              <a:off x="0" y="159952"/>
              <a:ext cx="8135844" cy="702004"/>
            </a:xfrm>
            <a:prstGeom prst="rect">
              <a:avLst/>
            </a:prstGeom>
          </p:spPr>
          <p:txBody>
            <a:bodyPr lIns="0" tIns="0" rIns="0" bIns="0" rtlCol="0" anchor="t">
              <a:spAutoFit/>
            </a:bodyPr>
            <a:lstStyle/>
            <a:p>
              <a:pPr algn="ctr" defTabSz="857250">
                <a:lnSpc>
                  <a:spcPts val="4105"/>
                </a:lnSpc>
                <a:spcBef>
                  <a:spcPct val="0"/>
                </a:spcBef>
                <a:defRPr/>
              </a:pPr>
              <a:r>
                <a:rPr lang="en-US" sz="2900" b="1">
                  <a:solidFill>
                    <a:srgbClr val="2C251E"/>
                  </a:solidFill>
                  <a:latin typeface="Calibri"/>
                  <a:ea typeface="Calibri"/>
                  <a:cs typeface="Calibri"/>
                </a:rPr>
                <a:t>Meeting 5</a:t>
              </a:r>
            </a:p>
          </p:txBody>
        </p:sp>
      </p:grpSp>
      <p:pic>
        <p:nvPicPr>
          <p:cNvPr id="10" name="Picture 9">
            <a:extLst>
              <a:ext uri="{FF2B5EF4-FFF2-40B4-BE49-F238E27FC236}">
                <a16:creationId xmlns:a16="http://schemas.microsoft.com/office/drawing/2014/main" id="{3FE70212-A8A1-6028-D5D8-1B99E0E6418E}"/>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6329" y="2554594"/>
            <a:ext cx="3747140" cy="1258285"/>
          </a:xfrm>
          <a:prstGeom prst="rect">
            <a:avLst/>
          </a:prstGeom>
        </p:spPr>
      </p:pic>
      <p:sp>
        <p:nvSpPr>
          <p:cNvPr id="4" name="TextBox 5">
            <a:extLst>
              <a:ext uri="{FF2B5EF4-FFF2-40B4-BE49-F238E27FC236}">
                <a16:creationId xmlns:a16="http://schemas.microsoft.com/office/drawing/2014/main" id="{E91FD629-22F1-D4A6-7D25-D2969EE716BF}"/>
              </a:ext>
            </a:extLst>
          </p:cNvPr>
          <p:cNvSpPr txBox="1"/>
          <p:nvPr/>
        </p:nvSpPr>
        <p:spPr>
          <a:xfrm>
            <a:off x="86881" y="3832642"/>
            <a:ext cx="7289228" cy="294311"/>
          </a:xfrm>
          <a:prstGeom prst="rect">
            <a:avLst/>
          </a:prstGeom>
        </p:spPr>
        <p:txBody>
          <a:bodyPr lIns="0" tIns="0" rIns="0" bIns="0" rtlCol="0" anchor="t">
            <a:spAutoFit/>
          </a:bodyPr>
          <a:lstStyle/>
          <a:p>
            <a:pPr marL="364339" lvl="1" indent="-182169" defTabSz="857250">
              <a:lnSpc>
                <a:spcPts val="2363"/>
              </a:lnSpc>
              <a:buFont typeface="Arial"/>
              <a:buChar char="•"/>
              <a:defRPr/>
            </a:pPr>
            <a:r>
              <a:rPr lang="en-US" sz="1875" b="1" i="1">
                <a:solidFill>
                  <a:srgbClr val="375830"/>
                </a:solidFill>
                <a:latin typeface="Calibri"/>
              </a:rPr>
              <a:t>A Universal Parenting Program for Parents of Children Ages 5-10  </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144000" cy="68580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6179" r="-6179"/>
            </a:stretch>
          </a:blipFill>
        </p:spPr>
        <p:txBody>
          <a:bodyPr/>
          <a:lstStyle/>
          <a:p>
            <a:pPr defTabSz="857250"/>
            <a:endParaRPr lang="en-US" sz="1688">
              <a:solidFill>
                <a:prstClr val="black"/>
              </a:solidFill>
              <a:latin typeface="Calibri"/>
            </a:endParaRPr>
          </a:p>
        </p:txBody>
      </p:sp>
      <p:sp>
        <p:nvSpPr>
          <p:cNvPr id="3" name="TextBox 3"/>
          <p:cNvSpPr txBox="1"/>
          <p:nvPr/>
        </p:nvSpPr>
        <p:spPr>
          <a:xfrm rot="940817">
            <a:off x="3553821" y="4518309"/>
            <a:ext cx="2897036" cy="646652"/>
          </a:xfrm>
          <a:prstGeom prst="rect">
            <a:avLst/>
          </a:prstGeom>
        </p:spPr>
        <p:txBody>
          <a:bodyPr lIns="0" tIns="0" rIns="0" bIns="0" rtlCol="0" anchor="t">
            <a:spAutoFit/>
          </a:bodyPr>
          <a:lstStyle/>
          <a:p>
            <a:pPr algn="ctr" defTabSz="857250">
              <a:lnSpc>
                <a:spcPts val="2611"/>
              </a:lnSpc>
              <a:spcBef>
                <a:spcPct val="0"/>
              </a:spcBef>
            </a:pPr>
            <a:r>
              <a:rPr lang="en-US" sz="1865" b="1">
                <a:solidFill>
                  <a:srgbClr val="8C4531"/>
                </a:solidFill>
                <a:latin typeface="Calibri (MS) Bold"/>
              </a:rPr>
              <a:t>Please sign in and find a seat. </a:t>
            </a:r>
          </a:p>
          <a:p>
            <a:pPr algn="ctr" defTabSz="857250">
              <a:lnSpc>
                <a:spcPts val="2611"/>
              </a:lnSpc>
              <a:spcBef>
                <a:spcPct val="0"/>
              </a:spcBef>
            </a:pPr>
            <a:r>
              <a:rPr lang="en-US" sz="1865" b="1">
                <a:solidFill>
                  <a:srgbClr val="8C4531"/>
                </a:solidFill>
                <a:latin typeface="Calibri (MS) Bold"/>
              </a:rPr>
              <a:t>We will begin soon.</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DFBFD"/>
        </a:solidFill>
        <a:effectLst/>
      </p:bgPr>
    </p:bg>
    <p:spTree>
      <p:nvGrpSpPr>
        <p:cNvPr id="1" name=""/>
        <p:cNvGrpSpPr/>
        <p:nvPr/>
      </p:nvGrpSpPr>
      <p:grpSpPr>
        <a:xfrm>
          <a:off x="0" y="0"/>
          <a:ext cx="0" cy="0"/>
          <a:chOff x="0" y="0"/>
          <a:chExt cx="0" cy="0"/>
        </a:xfrm>
      </p:grpSpPr>
      <p:sp>
        <p:nvSpPr>
          <p:cNvPr id="2" name="Freeform 2"/>
          <p:cNvSpPr/>
          <p:nvPr/>
        </p:nvSpPr>
        <p:spPr>
          <a:xfrm>
            <a:off x="0" y="-30990"/>
            <a:ext cx="9144000" cy="688899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a:stretch>
          </a:blipFill>
        </p:spPr>
        <p:txBody>
          <a:bodyPr/>
          <a:lstStyle/>
          <a:p>
            <a:pPr marL="505489" lvl="1" indent="-252744" defTabSz="857250">
              <a:lnSpc>
                <a:spcPts val="3278"/>
              </a:lnSpc>
              <a:buFont typeface="Arial"/>
              <a:buChar char="•"/>
            </a:pPr>
            <a:endParaRPr lang="en-US" sz="1688">
              <a:solidFill>
                <a:srgbClr val="FFFFFF"/>
              </a:solidFill>
              <a:latin typeface="Calibri (MS) Bold"/>
            </a:endParaRPr>
          </a:p>
        </p:txBody>
      </p:sp>
      <p:sp>
        <p:nvSpPr>
          <p:cNvPr id="3" name="TextBox 3"/>
          <p:cNvSpPr txBox="1"/>
          <p:nvPr/>
        </p:nvSpPr>
        <p:spPr>
          <a:xfrm>
            <a:off x="2409551" y="4214813"/>
            <a:ext cx="4948512" cy="2271904"/>
          </a:xfrm>
          <a:prstGeom prst="rect">
            <a:avLst/>
          </a:prstGeom>
        </p:spPr>
        <p:txBody>
          <a:bodyPr wrap="square" lIns="0" tIns="0" rIns="0" bIns="0" rtlCol="0" anchor="t">
            <a:spAutoFit/>
          </a:bodyPr>
          <a:lstStyle/>
          <a:p>
            <a:pPr marL="687070" lvl="1" indent="-343535" defTabSz="857250">
              <a:lnSpc>
                <a:spcPts val="4459"/>
              </a:lnSpc>
              <a:buFont typeface="Arial"/>
              <a:buChar char="•"/>
              <a:defRPr/>
            </a:pPr>
            <a:r>
              <a:rPr lang="en-US" sz="3150" b="1">
                <a:solidFill>
                  <a:srgbClr val="2C251E"/>
                </a:solidFill>
                <a:latin typeface="Calibri"/>
                <a:ea typeface="Calibri"/>
                <a:cs typeface="Calibri"/>
              </a:rPr>
              <a:t>Conversation Starters</a:t>
            </a:r>
          </a:p>
          <a:p>
            <a:pPr marL="687070" lvl="1" indent="-343535" defTabSz="857250">
              <a:lnSpc>
                <a:spcPts val="4459"/>
              </a:lnSpc>
              <a:buFont typeface="Arial"/>
              <a:buChar char="•"/>
              <a:defRPr/>
            </a:pPr>
            <a:r>
              <a:rPr lang="en-US" sz="3150" b="1">
                <a:solidFill>
                  <a:srgbClr val="2C251E"/>
                </a:solidFill>
                <a:latin typeface="Calibri"/>
                <a:ea typeface="Calibri"/>
                <a:cs typeface="Calibri"/>
              </a:rPr>
              <a:t>Review of Ground Rules</a:t>
            </a:r>
          </a:p>
          <a:p>
            <a:pPr marL="687070" lvl="1" indent="-343535" defTabSz="857250">
              <a:lnSpc>
                <a:spcPts val="4459"/>
              </a:lnSpc>
              <a:buFont typeface="Arial"/>
              <a:buChar char="•"/>
              <a:defRPr/>
            </a:pPr>
            <a:r>
              <a:rPr lang="en-US" sz="3150" b="1">
                <a:solidFill>
                  <a:srgbClr val="2C251E"/>
                </a:solidFill>
                <a:latin typeface="Calibri"/>
                <a:ea typeface="Calibri"/>
                <a:cs typeface="Calibri"/>
              </a:rPr>
              <a:t>Group Discussion</a:t>
            </a:r>
          </a:p>
          <a:p>
            <a:pPr marL="687070" lvl="1" indent="-343535" defTabSz="857250">
              <a:lnSpc>
                <a:spcPts val="4459"/>
              </a:lnSpc>
              <a:buFont typeface="Arial"/>
              <a:buChar char="•"/>
              <a:defRPr/>
            </a:pPr>
            <a:r>
              <a:rPr lang="en-US" sz="3150" b="1">
                <a:solidFill>
                  <a:srgbClr val="2C251E"/>
                </a:solidFill>
                <a:latin typeface="Calibri"/>
                <a:ea typeface="Calibri"/>
                <a:cs typeface="Calibri"/>
              </a:rPr>
              <a:t>Homework</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144000" cy="68580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34028" t="-2799" r="-51009"/>
            </a:stretch>
          </a:blipFill>
        </p:spPr>
        <p:txBody>
          <a:bodyPr/>
          <a:lstStyle/>
          <a:p>
            <a:pPr defTabSz="857250">
              <a:defRPr/>
            </a:pPr>
            <a:endParaRPr lang="en-US" sz="1688">
              <a:solidFill>
                <a:prstClr val="black"/>
              </a:solidFill>
              <a:latin typeface="Calibri"/>
            </a:endParaRPr>
          </a:p>
        </p:txBody>
      </p:sp>
      <p:sp>
        <p:nvSpPr>
          <p:cNvPr id="3" name="Freeform 3"/>
          <p:cNvSpPr/>
          <p:nvPr/>
        </p:nvSpPr>
        <p:spPr>
          <a:xfrm>
            <a:off x="4911409" y="1117938"/>
            <a:ext cx="3657600" cy="33528"/>
          </a:xfrm>
          <a:custGeom>
            <a:avLst/>
            <a:gdLst/>
            <a:ahLst/>
            <a:cxnLst/>
            <a:rect l="l" t="t" r="r" b="b"/>
            <a:pathLst>
              <a:path w="3901440" h="35763">
                <a:moveTo>
                  <a:pt x="0" y="0"/>
                </a:moveTo>
                <a:lnTo>
                  <a:pt x="3901440" y="0"/>
                </a:lnTo>
                <a:lnTo>
                  <a:pt x="3901440" y="35763"/>
                </a:lnTo>
                <a:lnTo>
                  <a:pt x="0" y="357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857250">
              <a:defRPr/>
            </a:pPr>
            <a:endParaRPr lang="en-US" sz="1688">
              <a:solidFill>
                <a:prstClr val="black"/>
              </a:solidFill>
              <a:latin typeface="Calibri"/>
            </a:endParaRPr>
          </a:p>
        </p:txBody>
      </p:sp>
      <p:sp>
        <p:nvSpPr>
          <p:cNvPr id="5" name="TextBox 5"/>
          <p:cNvSpPr txBox="1"/>
          <p:nvPr/>
        </p:nvSpPr>
        <p:spPr>
          <a:xfrm>
            <a:off x="3907459" y="-8478"/>
            <a:ext cx="5398432" cy="1069395"/>
          </a:xfrm>
          <a:prstGeom prst="rect">
            <a:avLst/>
          </a:prstGeom>
        </p:spPr>
        <p:txBody>
          <a:bodyPr lIns="0" tIns="0" rIns="0" bIns="0" rtlCol="0" anchor="t">
            <a:spAutoFit/>
          </a:bodyPr>
          <a:lstStyle/>
          <a:p>
            <a:pPr algn="ctr" defTabSz="857250">
              <a:lnSpc>
                <a:spcPts val="4317"/>
              </a:lnSpc>
              <a:spcBef>
                <a:spcPct val="0"/>
              </a:spcBef>
              <a:defRPr/>
            </a:pPr>
            <a:r>
              <a:rPr lang="en-US" sz="3050" b="1" i="1">
                <a:solidFill>
                  <a:srgbClr val="000000"/>
                </a:solidFill>
                <a:latin typeface="Calibri"/>
                <a:ea typeface="Calibri"/>
                <a:cs typeface="Calibri"/>
              </a:rPr>
              <a:t>Please answer one of the following questions:</a:t>
            </a:r>
          </a:p>
        </p:txBody>
      </p:sp>
      <p:sp>
        <p:nvSpPr>
          <p:cNvPr id="6" name="TextBox 4">
            <a:extLst>
              <a:ext uri="{FF2B5EF4-FFF2-40B4-BE49-F238E27FC236}">
                <a16:creationId xmlns:a16="http://schemas.microsoft.com/office/drawing/2014/main" id="{593F21D2-1C7E-6A68-2AFB-6C7D49F514FC}"/>
              </a:ext>
            </a:extLst>
          </p:cNvPr>
          <p:cNvSpPr txBox="1"/>
          <p:nvPr/>
        </p:nvSpPr>
        <p:spPr>
          <a:xfrm>
            <a:off x="4657272" y="1416914"/>
            <a:ext cx="4162175" cy="4282391"/>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57250">
              <a:defRPr/>
            </a:pPr>
            <a:endParaRPr lang="en-US" sz="2625" b="1">
              <a:solidFill>
                <a:prstClr val="black"/>
              </a:solidFill>
              <a:latin typeface="Calibri"/>
              <a:cs typeface="Calibri"/>
            </a:endParaRPr>
          </a:p>
          <a:p>
            <a:pPr marL="321469" lvl="1" indent="-160734" defTabSz="857250">
              <a:buFont typeface="Arial"/>
              <a:buChar char="•"/>
              <a:defRPr/>
            </a:pPr>
            <a:r>
              <a:rPr lang="en-US" sz="2625" b="1">
                <a:solidFill>
                  <a:srgbClr val="000000"/>
                </a:solidFill>
                <a:latin typeface="Calibri"/>
                <a:cs typeface="Calibri"/>
              </a:rPr>
              <a:t>What is your favorite time of the day and why?</a:t>
            </a:r>
            <a:endParaRPr lang="en-US" sz="2625" b="1">
              <a:solidFill>
                <a:srgbClr val="000000"/>
              </a:solidFill>
              <a:latin typeface="Calibri"/>
              <a:ea typeface="Calibri"/>
              <a:cs typeface="Calibri"/>
            </a:endParaRPr>
          </a:p>
          <a:p>
            <a:pPr defTabSz="857250">
              <a:defRPr/>
            </a:pPr>
            <a:endParaRPr lang="en-US" sz="2625" b="1">
              <a:solidFill>
                <a:srgbClr val="000000"/>
              </a:solidFill>
              <a:latin typeface="Calibri"/>
              <a:cs typeface="Calibri (MS) Bold"/>
            </a:endParaRPr>
          </a:p>
          <a:p>
            <a:pPr marL="321469" lvl="1" indent="-160734" defTabSz="857250">
              <a:buFont typeface="Arial"/>
              <a:buChar char="•"/>
              <a:defRPr/>
            </a:pPr>
            <a:r>
              <a:rPr lang="en-US" sz="2625" b="1">
                <a:solidFill>
                  <a:srgbClr val="000000"/>
                </a:solidFill>
                <a:latin typeface="Calibri"/>
                <a:cs typeface="Calibri"/>
              </a:rPr>
              <a:t>Where would you time travel, if it were possible?</a:t>
            </a:r>
            <a:endParaRPr lang="en-US" sz="2625" b="1">
              <a:solidFill>
                <a:srgbClr val="000000"/>
              </a:solidFill>
              <a:latin typeface="Calibri"/>
              <a:ea typeface="Calibri"/>
              <a:cs typeface="Calibri"/>
            </a:endParaRPr>
          </a:p>
          <a:p>
            <a:pPr defTabSz="857250">
              <a:defRPr/>
            </a:pPr>
            <a:endParaRPr lang="en-US" sz="2625" b="1">
              <a:solidFill>
                <a:srgbClr val="000000"/>
              </a:solidFill>
              <a:latin typeface="Calibri"/>
              <a:cs typeface="Calibri (MS) Bold"/>
            </a:endParaRPr>
          </a:p>
          <a:p>
            <a:pPr marL="321469" lvl="1" indent="-160734" defTabSz="857250">
              <a:buFont typeface="Arial"/>
              <a:buChar char="•"/>
              <a:defRPr/>
            </a:pPr>
            <a:r>
              <a:rPr lang="en-US" sz="2625" b="1">
                <a:solidFill>
                  <a:srgbClr val="000000"/>
                </a:solidFill>
                <a:latin typeface="Calibri"/>
                <a:cs typeface="Calibri"/>
              </a:rPr>
              <a:t>What movie can you rewatch over and over again? </a:t>
            </a:r>
            <a:endParaRPr lang="en-US" sz="2625" b="1">
              <a:solidFill>
                <a:srgbClr val="000000"/>
              </a:solidFill>
              <a:latin typeface="Calibri"/>
              <a:ea typeface="Calibri"/>
              <a:cs typeface="Calibri"/>
            </a:endParaRPr>
          </a:p>
          <a:p>
            <a:pPr defTabSz="857250">
              <a:lnSpc>
                <a:spcPts val="2012"/>
              </a:lnSpc>
              <a:defRPr/>
            </a:pPr>
            <a:endParaRPr lang="en-US" sz="1490">
              <a:solidFill>
                <a:srgbClr val="000000"/>
              </a:solidFill>
              <a:latin typeface="Calibri (MS) Bold"/>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A6977E"/>
        </a:solidFill>
        <a:effectLst/>
      </p:bgPr>
    </p:bg>
    <p:spTree>
      <p:nvGrpSpPr>
        <p:cNvPr id="1" name=""/>
        <p:cNvGrpSpPr/>
        <p:nvPr/>
      </p:nvGrpSpPr>
      <p:grpSpPr>
        <a:xfrm>
          <a:off x="0" y="0"/>
          <a:ext cx="0" cy="0"/>
          <a:chOff x="0" y="0"/>
          <a:chExt cx="0" cy="0"/>
        </a:xfrm>
      </p:grpSpPr>
      <p:sp>
        <p:nvSpPr>
          <p:cNvPr id="2" name="Freeform 2"/>
          <p:cNvSpPr/>
          <p:nvPr/>
        </p:nvSpPr>
        <p:spPr>
          <a:xfrm>
            <a:off x="-70993" y="1"/>
            <a:ext cx="4109648" cy="6952413"/>
          </a:xfrm>
          <a:custGeom>
            <a:avLst/>
            <a:gdLst/>
            <a:ahLst/>
            <a:cxnLst/>
            <a:rect l="l" t="t" r="r" b="b"/>
            <a:pathLst>
              <a:path w="4383625" h="7415907">
                <a:moveTo>
                  <a:pt x="0" y="0"/>
                </a:moveTo>
                <a:lnTo>
                  <a:pt x="4383626" y="0"/>
                </a:lnTo>
                <a:lnTo>
                  <a:pt x="4383626" y="7415907"/>
                </a:lnTo>
                <a:lnTo>
                  <a:pt x="0" y="7415907"/>
                </a:lnTo>
                <a:lnTo>
                  <a:pt x="0" y="0"/>
                </a:lnTo>
                <a:close/>
              </a:path>
            </a:pathLst>
          </a:custGeom>
          <a:blipFill>
            <a:blip r:embed="rId3"/>
            <a:stretch>
              <a:fillRect/>
            </a:stretch>
          </a:blipFill>
        </p:spPr>
        <p:txBody>
          <a:bodyPr/>
          <a:lstStyle>
            <a:defPPr>
              <a:defRPr lang="en-US"/>
            </a:defPPr>
            <a:lvl1pPr marL="0" algn="l" defTabSz="487650" rtl="0" eaLnBrk="1" latinLnBrk="0" hangingPunct="1">
              <a:defRPr sz="1920" kern="1200">
                <a:solidFill>
                  <a:schemeClr val="tx1"/>
                </a:solidFill>
                <a:latin typeface="+mn-lt"/>
                <a:ea typeface="+mn-ea"/>
                <a:cs typeface="+mn-cs"/>
              </a:defRPr>
            </a:lvl1pPr>
            <a:lvl2pPr marL="487650" algn="l" defTabSz="487650" rtl="0" eaLnBrk="1" latinLnBrk="0" hangingPunct="1">
              <a:defRPr sz="1920" kern="1200">
                <a:solidFill>
                  <a:schemeClr val="tx1"/>
                </a:solidFill>
                <a:latin typeface="+mn-lt"/>
                <a:ea typeface="+mn-ea"/>
                <a:cs typeface="+mn-cs"/>
              </a:defRPr>
            </a:lvl2pPr>
            <a:lvl3pPr marL="975299" algn="l" defTabSz="487650" rtl="0" eaLnBrk="1" latinLnBrk="0" hangingPunct="1">
              <a:defRPr sz="1920" kern="1200">
                <a:solidFill>
                  <a:schemeClr val="tx1"/>
                </a:solidFill>
                <a:latin typeface="+mn-lt"/>
                <a:ea typeface="+mn-ea"/>
                <a:cs typeface="+mn-cs"/>
              </a:defRPr>
            </a:lvl3pPr>
            <a:lvl4pPr marL="1462949" algn="l" defTabSz="487650" rtl="0" eaLnBrk="1" latinLnBrk="0" hangingPunct="1">
              <a:defRPr sz="1920" kern="1200">
                <a:solidFill>
                  <a:schemeClr val="tx1"/>
                </a:solidFill>
                <a:latin typeface="+mn-lt"/>
                <a:ea typeface="+mn-ea"/>
                <a:cs typeface="+mn-cs"/>
              </a:defRPr>
            </a:lvl4pPr>
            <a:lvl5pPr marL="1950598" algn="l" defTabSz="487650" rtl="0" eaLnBrk="1" latinLnBrk="0" hangingPunct="1">
              <a:defRPr sz="1920" kern="1200">
                <a:solidFill>
                  <a:schemeClr val="tx1"/>
                </a:solidFill>
                <a:latin typeface="+mn-lt"/>
                <a:ea typeface="+mn-ea"/>
                <a:cs typeface="+mn-cs"/>
              </a:defRPr>
            </a:lvl5pPr>
            <a:lvl6pPr marL="2438248" algn="l" defTabSz="487650" rtl="0" eaLnBrk="1" latinLnBrk="0" hangingPunct="1">
              <a:defRPr sz="1920" kern="1200">
                <a:solidFill>
                  <a:schemeClr val="tx1"/>
                </a:solidFill>
                <a:latin typeface="+mn-lt"/>
                <a:ea typeface="+mn-ea"/>
                <a:cs typeface="+mn-cs"/>
              </a:defRPr>
            </a:lvl6pPr>
            <a:lvl7pPr marL="2925897" algn="l" defTabSz="487650" rtl="0" eaLnBrk="1" latinLnBrk="0" hangingPunct="1">
              <a:defRPr sz="1920" kern="1200">
                <a:solidFill>
                  <a:schemeClr val="tx1"/>
                </a:solidFill>
                <a:latin typeface="+mn-lt"/>
                <a:ea typeface="+mn-ea"/>
                <a:cs typeface="+mn-cs"/>
              </a:defRPr>
            </a:lvl7pPr>
            <a:lvl8pPr marL="3413547" algn="l" defTabSz="487650" rtl="0" eaLnBrk="1" latinLnBrk="0" hangingPunct="1">
              <a:defRPr sz="1920" kern="1200">
                <a:solidFill>
                  <a:schemeClr val="tx1"/>
                </a:solidFill>
                <a:latin typeface="+mn-lt"/>
                <a:ea typeface="+mn-ea"/>
                <a:cs typeface="+mn-cs"/>
              </a:defRPr>
            </a:lvl8pPr>
            <a:lvl9pPr marL="3901196" algn="l" defTabSz="487650" rtl="0" eaLnBrk="1" latinLnBrk="0" hangingPunct="1">
              <a:defRPr sz="1920" kern="1200">
                <a:solidFill>
                  <a:schemeClr val="tx1"/>
                </a:solidFill>
                <a:latin typeface="+mn-lt"/>
                <a:ea typeface="+mn-ea"/>
                <a:cs typeface="+mn-cs"/>
              </a:defRPr>
            </a:lvl9pPr>
          </a:lstStyle>
          <a:p>
            <a:pPr defTabSz="857277">
              <a:defRPr/>
            </a:pPr>
            <a:endParaRPr lang="en-US" sz="1688">
              <a:solidFill>
                <a:prstClr val="black"/>
              </a:solidFill>
              <a:latin typeface="Calibri"/>
            </a:endParaRPr>
          </a:p>
        </p:txBody>
      </p:sp>
      <p:sp>
        <p:nvSpPr>
          <p:cNvPr id="3" name="Freeform 3"/>
          <p:cNvSpPr/>
          <p:nvPr/>
        </p:nvSpPr>
        <p:spPr>
          <a:xfrm>
            <a:off x="4391469" y="-535508"/>
            <a:ext cx="6367148" cy="1896712"/>
          </a:xfrm>
          <a:custGeom>
            <a:avLst/>
            <a:gdLst/>
            <a:ahLst/>
            <a:cxnLst/>
            <a:rect l="l" t="t" r="r" b="b"/>
            <a:pathLst>
              <a:path w="6791625" h="2023159">
                <a:moveTo>
                  <a:pt x="0" y="0"/>
                </a:moveTo>
                <a:lnTo>
                  <a:pt x="6791625" y="0"/>
                </a:lnTo>
                <a:lnTo>
                  <a:pt x="6791625" y="2023160"/>
                </a:lnTo>
                <a:lnTo>
                  <a:pt x="0" y="2023160"/>
                </a:lnTo>
                <a:lnTo>
                  <a:pt x="0" y="0"/>
                </a:lnTo>
                <a:close/>
              </a:path>
            </a:pathLst>
          </a:custGeom>
          <a:blipFill>
            <a:blip r:embed="rId4"/>
            <a:stretch>
              <a:fillRect/>
            </a:stretch>
          </a:blipFill>
        </p:spPr>
        <p:txBody>
          <a:bodyPr/>
          <a:lstStyle>
            <a:defPPr>
              <a:defRPr lang="en-US"/>
            </a:defPPr>
            <a:lvl1pPr marL="0" algn="l" defTabSz="487650" rtl="0" eaLnBrk="1" latinLnBrk="0" hangingPunct="1">
              <a:defRPr sz="1920" kern="1200">
                <a:solidFill>
                  <a:schemeClr val="tx1"/>
                </a:solidFill>
                <a:latin typeface="+mn-lt"/>
                <a:ea typeface="+mn-ea"/>
                <a:cs typeface="+mn-cs"/>
              </a:defRPr>
            </a:lvl1pPr>
            <a:lvl2pPr marL="487650" algn="l" defTabSz="487650" rtl="0" eaLnBrk="1" latinLnBrk="0" hangingPunct="1">
              <a:defRPr sz="1920" kern="1200">
                <a:solidFill>
                  <a:schemeClr val="tx1"/>
                </a:solidFill>
                <a:latin typeface="+mn-lt"/>
                <a:ea typeface="+mn-ea"/>
                <a:cs typeface="+mn-cs"/>
              </a:defRPr>
            </a:lvl2pPr>
            <a:lvl3pPr marL="975299" algn="l" defTabSz="487650" rtl="0" eaLnBrk="1" latinLnBrk="0" hangingPunct="1">
              <a:defRPr sz="1920" kern="1200">
                <a:solidFill>
                  <a:schemeClr val="tx1"/>
                </a:solidFill>
                <a:latin typeface="+mn-lt"/>
                <a:ea typeface="+mn-ea"/>
                <a:cs typeface="+mn-cs"/>
              </a:defRPr>
            </a:lvl3pPr>
            <a:lvl4pPr marL="1462949" algn="l" defTabSz="487650" rtl="0" eaLnBrk="1" latinLnBrk="0" hangingPunct="1">
              <a:defRPr sz="1920" kern="1200">
                <a:solidFill>
                  <a:schemeClr val="tx1"/>
                </a:solidFill>
                <a:latin typeface="+mn-lt"/>
                <a:ea typeface="+mn-ea"/>
                <a:cs typeface="+mn-cs"/>
              </a:defRPr>
            </a:lvl4pPr>
            <a:lvl5pPr marL="1950598" algn="l" defTabSz="487650" rtl="0" eaLnBrk="1" latinLnBrk="0" hangingPunct="1">
              <a:defRPr sz="1920" kern="1200">
                <a:solidFill>
                  <a:schemeClr val="tx1"/>
                </a:solidFill>
                <a:latin typeface="+mn-lt"/>
                <a:ea typeface="+mn-ea"/>
                <a:cs typeface="+mn-cs"/>
              </a:defRPr>
            </a:lvl5pPr>
            <a:lvl6pPr marL="2438248" algn="l" defTabSz="487650" rtl="0" eaLnBrk="1" latinLnBrk="0" hangingPunct="1">
              <a:defRPr sz="1920" kern="1200">
                <a:solidFill>
                  <a:schemeClr val="tx1"/>
                </a:solidFill>
                <a:latin typeface="+mn-lt"/>
                <a:ea typeface="+mn-ea"/>
                <a:cs typeface="+mn-cs"/>
              </a:defRPr>
            </a:lvl6pPr>
            <a:lvl7pPr marL="2925897" algn="l" defTabSz="487650" rtl="0" eaLnBrk="1" latinLnBrk="0" hangingPunct="1">
              <a:defRPr sz="1920" kern="1200">
                <a:solidFill>
                  <a:schemeClr val="tx1"/>
                </a:solidFill>
                <a:latin typeface="+mn-lt"/>
                <a:ea typeface="+mn-ea"/>
                <a:cs typeface="+mn-cs"/>
              </a:defRPr>
            </a:lvl7pPr>
            <a:lvl8pPr marL="3413547" algn="l" defTabSz="487650" rtl="0" eaLnBrk="1" latinLnBrk="0" hangingPunct="1">
              <a:defRPr sz="1920" kern="1200">
                <a:solidFill>
                  <a:schemeClr val="tx1"/>
                </a:solidFill>
                <a:latin typeface="+mn-lt"/>
                <a:ea typeface="+mn-ea"/>
                <a:cs typeface="+mn-cs"/>
              </a:defRPr>
            </a:lvl8pPr>
            <a:lvl9pPr marL="3901196" algn="l" defTabSz="487650" rtl="0" eaLnBrk="1" latinLnBrk="0" hangingPunct="1">
              <a:defRPr sz="1920" kern="1200">
                <a:solidFill>
                  <a:schemeClr val="tx1"/>
                </a:solidFill>
                <a:latin typeface="+mn-lt"/>
                <a:ea typeface="+mn-ea"/>
                <a:cs typeface="+mn-cs"/>
              </a:defRPr>
            </a:lvl9pPr>
          </a:lstStyle>
          <a:p>
            <a:pPr defTabSz="857277">
              <a:defRPr/>
            </a:pPr>
            <a:endParaRPr lang="en-US" sz="1688">
              <a:solidFill>
                <a:prstClr val="black"/>
              </a:solidFill>
              <a:latin typeface="Calibri"/>
            </a:endParaRPr>
          </a:p>
        </p:txBody>
      </p:sp>
      <p:sp>
        <p:nvSpPr>
          <p:cNvPr id="4" name="Freeform 4"/>
          <p:cNvSpPr/>
          <p:nvPr/>
        </p:nvSpPr>
        <p:spPr>
          <a:xfrm>
            <a:off x="4663463" y="996082"/>
            <a:ext cx="3657600" cy="33528"/>
          </a:xfrm>
          <a:custGeom>
            <a:avLst/>
            <a:gdLst/>
            <a:ahLst/>
            <a:cxnLst/>
            <a:rect l="l" t="t" r="r" b="b"/>
            <a:pathLst>
              <a:path w="3901440" h="35763">
                <a:moveTo>
                  <a:pt x="0" y="0"/>
                </a:moveTo>
                <a:lnTo>
                  <a:pt x="3901440" y="0"/>
                </a:lnTo>
                <a:lnTo>
                  <a:pt x="3901440" y="35763"/>
                </a:lnTo>
                <a:lnTo>
                  <a:pt x="0" y="3576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defPPr>
              <a:defRPr lang="en-US"/>
            </a:defPPr>
            <a:lvl1pPr marL="0" algn="l" defTabSz="487650" rtl="0" eaLnBrk="1" latinLnBrk="0" hangingPunct="1">
              <a:defRPr sz="1920" kern="1200">
                <a:solidFill>
                  <a:schemeClr val="tx1"/>
                </a:solidFill>
                <a:latin typeface="+mn-lt"/>
                <a:ea typeface="+mn-ea"/>
                <a:cs typeface="+mn-cs"/>
              </a:defRPr>
            </a:lvl1pPr>
            <a:lvl2pPr marL="487650" algn="l" defTabSz="487650" rtl="0" eaLnBrk="1" latinLnBrk="0" hangingPunct="1">
              <a:defRPr sz="1920" kern="1200">
                <a:solidFill>
                  <a:schemeClr val="tx1"/>
                </a:solidFill>
                <a:latin typeface="+mn-lt"/>
                <a:ea typeface="+mn-ea"/>
                <a:cs typeface="+mn-cs"/>
              </a:defRPr>
            </a:lvl2pPr>
            <a:lvl3pPr marL="975299" algn="l" defTabSz="487650" rtl="0" eaLnBrk="1" latinLnBrk="0" hangingPunct="1">
              <a:defRPr sz="1920" kern="1200">
                <a:solidFill>
                  <a:schemeClr val="tx1"/>
                </a:solidFill>
                <a:latin typeface="+mn-lt"/>
                <a:ea typeface="+mn-ea"/>
                <a:cs typeface="+mn-cs"/>
              </a:defRPr>
            </a:lvl3pPr>
            <a:lvl4pPr marL="1462949" algn="l" defTabSz="487650" rtl="0" eaLnBrk="1" latinLnBrk="0" hangingPunct="1">
              <a:defRPr sz="1920" kern="1200">
                <a:solidFill>
                  <a:schemeClr val="tx1"/>
                </a:solidFill>
                <a:latin typeface="+mn-lt"/>
                <a:ea typeface="+mn-ea"/>
                <a:cs typeface="+mn-cs"/>
              </a:defRPr>
            </a:lvl4pPr>
            <a:lvl5pPr marL="1950598" algn="l" defTabSz="487650" rtl="0" eaLnBrk="1" latinLnBrk="0" hangingPunct="1">
              <a:defRPr sz="1920" kern="1200">
                <a:solidFill>
                  <a:schemeClr val="tx1"/>
                </a:solidFill>
                <a:latin typeface="+mn-lt"/>
                <a:ea typeface="+mn-ea"/>
                <a:cs typeface="+mn-cs"/>
              </a:defRPr>
            </a:lvl5pPr>
            <a:lvl6pPr marL="2438248" algn="l" defTabSz="487650" rtl="0" eaLnBrk="1" latinLnBrk="0" hangingPunct="1">
              <a:defRPr sz="1920" kern="1200">
                <a:solidFill>
                  <a:schemeClr val="tx1"/>
                </a:solidFill>
                <a:latin typeface="+mn-lt"/>
                <a:ea typeface="+mn-ea"/>
                <a:cs typeface="+mn-cs"/>
              </a:defRPr>
            </a:lvl6pPr>
            <a:lvl7pPr marL="2925897" algn="l" defTabSz="487650" rtl="0" eaLnBrk="1" latinLnBrk="0" hangingPunct="1">
              <a:defRPr sz="1920" kern="1200">
                <a:solidFill>
                  <a:schemeClr val="tx1"/>
                </a:solidFill>
                <a:latin typeface="+mn-lt"/>
                <a:ea typeface="+mn-ea"/>
                <a:cs typeface="+mn-cs"/>
              </a:defRPr>
            </a:lvl7pPr>
            <a:lvl8pPr marL="3413547" algn="l" defTabSz="487650" rtl="0" eaLnBrk="1" latinLnBrk="0" hangingPunct="1">
              <a:defRPr sz="1920" kern="1200">
                <a:solidFill>
                  <a:schemeClr val="tx1"/>
                </a:solidFill>
                <a:latin typeface="+mn-lt"/>
                <a:ea typeface="+mn-ea"/>
                <a:cs typeface="+mn-cs"/>
              </a:defRPr>
            </a:lvl8pPr>
            <a:lvl9pPr marL="3901196" algn="l" defTabSz="487650" rtl="0" eaLnBrk="1" latinLnBrk="0" hangingPunct="1">
              <a:defRPr sz="1920" kern="1200">
                <a:solidFill>
                  <a:schemeClr val="tx1"/>
                </a:solidFill>
                <a:latin typeface="+mn-lt"/>
                <a:ea typeface="+mn-ea"/>
                <a:cs typeface="+mn-cs"/>
              </a:defRPr>
            </a:lvl9pPr>
          </a:lstStyle>
          <a:p>
            <a:pPr defTabSz="857277">
              <a:defRPr/>
            </a:pPr>
            <a:endParaRPr lang="en-US" sz="1688">
              <a:solidFill>
                <a:prstClr val="black"/>
              </a:solidFill>
              <a:latin typeface="Calibri"/>
            </a:endParaRPr>
          </a:p>
        </p:txBody>
      </p:sp>
      <p:sp>
        <p:nvSpPr>
          <p:cNvPr id="5" name="TextBox 5"/>
          <p:cNvSpPr txBox="1"/>
          <p:nvPr/>
        </p:nvSpPr>
        <p:spPr>
          <a:xfrm>
            <a:off x="4251973" y="1331550"/>
            <a:ext cx="4663427" cy="5309146"/>
          </a:xfrm>
          <a:prstGeom prst="rect">
            <a:avLst/>
          </a:prstGeom>
        </p:spPr>
        <p:txBody>
          <a:bodyPr wrap="square" lIns="0" tIns="0" rIns="0" bIns="0" rtlCol="0" anchor="t">
            <a:spAutoFit/>
          </a:bodyPr>
          <a:lstStyle>
            <a:defPPr>
              <a:defRPr lang="en-US"/>
            </a:defPPr>
            <a:lvl1pPr marL="0" algn="l" defTabSz="487650" rtl="0" eaLnBrk="1" latinLnBrk="0" hangingPunct="1">
              <a:defRPr sz="1920" kern="1200">
                <a:solidFill>
                  <a:schemeClr val="tx1"/>
                </a:solidFill>
                <a:latin typeface="+mn-lt"/>
                <a:ea typeface="+mn-ea"/>
                <a:cs typeface="+mn-cs"/>
              </a:defRPr>
            </a:lvl1pPr>
            <a:lvl2pPr marL="487650" algn="l" defTabSz="487650" rtl="0" eaLnBrk="1" latinLnBrk="0" hangingPunct="1">
              <a:defRPr sz="1920" kern="1200">
                <a:solidFill>
                  <a:schemeClr val="tx1"/>
                </a:solidFill>
                <a:latin typeface="+mn-lt"/>
                <a:ea typeface="+mn-ea"/>
                <a:cs typeface="+mn-cs"/>
              </a:defRPr>
            </a:lvl2pPr>
            <a:lvl3pPr marL="975299" algn="l" defTabSz="487650" rtl="0" eaLnBrk="1" latinLnBrk="0" hangingPunct="1">
              <a:defRPr sz="1920" kern="1200">
                <a:solidFill>
                  <a:schemeClr val="tx1"/>
                </a:solidFill>
                <a:latin typeface="+mn-lt"/>
                <a:ea typeface="+mn-ea"/>
                <a:cs typeface="+mn-cs"/>
              </a:defRPr>
            </a:lvl3pPr>
            <a:lvl4pPr marL="1462949" algn="l" defTabSz="487650" rtl="0" eaLnBrk="1" latinLnBrk="0" hangingPunct="1">
              <a:defRPr sz="1920" kern="1200">
                <a:solidFill>
                  <a:schemeClr val="tx1"/>
                </a:solidFill>
                <a:latin typeface="+mn-lt"/>
                <a:ea typeface="+mn-ea"/>
                <a:cs typeface="+mn-cs"/>
              </a:defRPr>
            </a:lvl4pPr>
            <a:lvl5pPr marL="1950598" algn="l" defTabSz="487650" rtl="0" eaLnBrk="1" latinLnBrk="0" hangingPunct="1">
              <a:defRPr sz="1920" kern="1200">
                <a:solidFill>
                  <a:schemeClr val="tx1"/>
                </a:solidFill>
                <a:latin typeface="+mn-lt"/>
                <a:ea typeface="+mn-ea"/>
                <a:cs typeface="+mn-cs"/>
              </a:defRPr>
            </a:lvl5pPr>
            <a:lvl6pPr marL="2438248" algn="l" defTabSz="487650" rtl="0" eaLnBrk="1" latinLnBrk="0" hangingPunct="1">
              <a:defRPr sz="1920" kern="1200">
                <a:solidFill>
                  <a:schemeClr val="tx1"/>
                </a:solidFill>
                <a:latin typeface="+mn-lt"/>
                <a:ea typeface="+mn-ea"/>
                <a:cs typeface="+mn-cs"/>
              </a:defRPr>
            </a:lvl6pPr>
            <a:lvl7pPr marL="2925897" algn="l" defTabSz="487650" rtl="0" eaLnBrk="1" latinLnBrk="0" hangingPunct="1">
              <a:defRPr sz="1920" kern="1200">
                <a:solidFill>
                  <a:schemeClr val="tx1"/>
                </a:solidFill>
                <a:latin typeface="+mn-lt"/>
                <a:ea typeface="+mn-ea"/>
                <a:cs typeface="+mn-cs"/>
              </a:defRPr>
            </a:lvl7pPr>
            <a:lvl8pPr marL="3413547" algn="l" defTabSz="487650" rtl="0" eaLnBrk="1" latinLnBrk="0" hangingPunct="1">
              <a:defRPr sz="1920" kern="1200">
                <a:solidFill>
                  <a:schemeClr val="tx1"/>
                </a:solidFill>
                <a:latin typeface="+mn-lt"/>
                <a:ea typeface="+mn-ea"/>
                <a:cs typeface="+mn-cs"/>
              </a:defRPr>
            </a:lvl8pPr>
            <a:lvl9pPr marL="3901196" algn="l" defTabSz="487650" rtl="0" eaLnBrk="1" latinLnBrk="0" hangingPunct="1">
              <a:defRPr sz="1920" kern="1200">
                <a:solidFill>
                  <a:schemeClr val="tx1"/>
                </a:solidFill>
                <a:latin typeface="+mn-lt"/>
                <a:ea typeface="+mn-ea"/>
                <a:cs typeface="+mn-cs"/>
              </a:defRPr>
            </a:lvl9pPr>
          </a:lstStyle>
          <a:p>
            <a:pPr defTabSz="857277">
              <a:lnSpc>
                <a:spcPts val="2230"/>
              </a:lnSpc>
              <a:defRPr/>
            </a:pPr>
            <a:r>
              <a:rPr lang="en-US" sz="1550" b="1" u="sng">
                <a:solidFill>
                  <a:srgbClr val="FFFFFF"/>
                </a:solidFill>
                <a:latin typeface="Calibri"/>
                <a:ea typeface="Calibri"/>
                <a:cs typeface="Calibri"/>
              </a:rPr>
              <a:t>Basic Ground Rules:</a:t>
            </a:r>
          </a:p>
          <a:p>
            <a:pPr marL="343535" lvl="1" indent="-171450" defTabSz="857277">
              <a:lnSpc>
                <a:spcPts val="2230"/>
              </a:lnSpc>
              <a:buFont typeface="Arial"/>
              <a:buChar char="•"/>
              <a:defRPr/>
            </a:pPr>
            <a:r>
              <a:rPr lang="en-US" sz="1550" b="1">
                <a:solidFill>
                  <a:srgbClr val="FFFFFF"/>
                </a:solidFill>
                <a:latin typeface="Calibri"/>
                <a:ea typeface="Calibri"/>
                <a:cs typeface="Calibri"/>
              </a:rPr>
              <a:t>Always start and end sessions on time.</a:t>
            </a:r>
          </a:p>
          <a:p>
            <a:pPr marL="343535" lvl="1" indent="-171450" defTabSz="857277">
              <a:lnSpc>
                <a:spcPts val="2230"/>
              </a:lnSpc>
              <a:buFont typeface="Arial"/>
              <a:buChar char="•"/>
              <a:defRPr/>
            </a:pPr>
            <a:r>
              <a:rPr lang="en-US" sz="1550" b="1">
                <a:solidFill>
                  <a:srgbClr val="FFFFFF"/>
                </a:solidFill>
                <a:latin typeface="Calibri"/>
                <a:ea typeface="Calibri"/>
                <a:cs typeface="Calibri"/>
              </a:rPr>
              <a:t>Cell phones should be on vibrate; members can quietly excuse themselves if a call must be taken.</a:t>
            </a:r>
          </a:p>
          <a:p>
            <a:pPr marL="343535" lvl="1" indent="-171450" defTabSz="857277">
              <a:lnSpc>
                <a:spcPts val="2230"/>
              </a:lnSpc>
              <a:buFont typeface="Arial"/>
              <a:buChar char="•"/>
              <a:defRPr/>
            </a:pPr>
            <a:r>
              <a:rPr lang="en-US" sz="1550" b="1">
                <a:solidFill>
                  <a:srgbClr val="FFFFFF"/>
                </a:solidFill>
                <a:latin typeface="Calibri"/>
                <a:ea typeface="Calibri"/>
                <a:cs typeface="Calibri"/>
              </a:rPr>
              <a:t>In virtual sessions, participants should mute themselves when taking calls outside the session.</a:t>
            </a:r>
          </a:p>
          <a:p>
            <a:pPr defTabSz="857277">
              <a:lnSpc>
                <a:spcPts val="2230"/>
              </a:lnSpc>
              <a:defRPr/>
            </a:pPr>
            <a:endParaRPr lang="en-US" sz="1550" b="1">
              <a:solidFill>
                <a:srgbClr val="FFFFFF"/>
              </a:solidFill>
              <a:latin typeface="Calibri"/>
              <a:ea typeface="Calibri"/>
              <a:cs typeface="Calibri"/>
            </a:endParaRPr>
          </a:p>
          <a:p>
            <a:pPr defTabSz="857277">
              <a:lnSpc>
                <a:spcPts val="2230"/>
              </a:lnSpc>
              <a:defRPr/>
            </a:pPr>
            <a:r>
              <a:rPr lang="en-US" sz="1550" b="1" u="sng">
                <a:solidFill>
                  <a:srgbClr val="FFFFFF"/>
                </a:solidFill>
                <a:latin typeface="Calibri"/>
                <a:ea typeface="Calibri"/>
                <a:cs typeface="Calibri"/>
              </a:rPr>
              <a:t>Group-Specific Rules:</a:t>
            </a:r>
          </a:p>
          <a:p>
            <a:pPr marL="343535" lvl="1" indent="-171450" defTabSz="857277">
              <a:lnSpc>
                <a:spcPts val="2230"/>
              </a:lnSpc>
              <a:buFont typeface="Arial"/>
              <a:buChar char="•"/>
              <a:defRPr/>
            </a:pPr>
            <a:r>
              <a:rPr lang="en-US" sz="1550" b="1">
                <a:solidFill>
                  <a:srgbClr val="FFFFFF"/>
                </a:solidFill>
                <a:latin typeface="Calibri"/>
                <a:ea typeface="Calibri"/>
                <a:cs typeface="Calibri"/>
              </a:rPr>
              <a:t>Avoid judgment regarding other participants' parenting practices or knowledge gaps.</a:t>
            </a:r>
          </a:p>
          <a:p>
            <a:pPr marL="343535" lvl="1" indent="-171450" defTabSz="857277">
              <a:lnSpc>
                <a:spcPts val="2230"/>
              </a:lnSpc>
              <a:buFont typeface="Arial"/>
              <a:buChar char="•"/>
              <a:defRPr/>
            </a:pPr>
            <a:r>
              <a:rPr lang="en-US" sz="1550" b="1">
                <a:solidFill>
                  <a:srgbClr val="FFFFFF"/>
                </a:solidFill>
                <a:latin typeface="Calibri"/>
                <a:ea typeface="Calibri"/>
                <a:cs typeface="Calibri"/>
              </a:rPr>
              <a:t>One person speaks at a time to maintain order and clarity.</a:t>
            </a:r>
          </a:p>
          <a:p>
            <a:pPr marL="343535" lvl="1" indent="-171450" defTabSz="857277">
              <a:lnSpc>
                <a:spcPts val="2230"/>
              </a:lnSpc>
              <a:buFont typeface="Arial"/>
              <a:buChar char="•"/>
              <a:defRPr/>
            </a:pPr>
            <a:r>
              <a:rPr lang="en-US" sz="1550" b="1">
                <a:solidFill>
                  <a:srgbClr val="FFFFFF"/>
                </a:solidFill>
                <a:latin typeface="Calibri"/>
                <a:ea typeface="Calibri"/>
                <a:cs typeface="Calibri"/>
              </a:rPr>
              <a:t>Assume positive intent in all interactions to foster a positive atmosphere.</a:t>
            </a:r>
          </a:p>
          <a:p>
            <a:pPr defTabSz="857277">
              <a:lnSpc>
                <a:spcPts val="2230"/>
              </a:lnSpc>
              <a:defRPr/>
            </a:pPr>
            <a:endParaRPr lang="en-US" sz="1550" b="1">
              <a:solidFill>
                <a:srgbClr val="FFFFFF"/>
              </a:solidFill>
              <a:latin typeface="Calibri"/>
              <a:ea typeface="Calibri"/>
              <a:cs typeface="Calibri"/>
            </a:endParaRPr>
          </a:p>
          <a:p>
            <a:pPr defTabSz="857277">
              <a:lnSpc>
                <a:spcPts val="2230"/>
              </a:lnSpc>
              <a:defRPr/>
            </a:pPr>
            <a:r>
              <a:rPr lang="en-US" sz="1550" b="1" u="sng">
                <a:solidFill>
                  <a:srgbClr val="FFFFFF"/>
                </a:solidFill>
                <a:latin typeface="Calibri"/>
                <a:ea typeface="Calibri"/>
                <a:cs typeface="Calibri"/>
              </a:rPr>
              <a:t>Confidentiality-</a:t>
            </a:r>
            <a:r>
              <a:rPr lang="en-US" sz="1550" b="1">
                <a:solidFill>
                  <a:srgbClr val="FFFFFF"/>
                </a:solidFill>
                <a:latin typeface="Calibri"/>
                <a:ea typeface="Calibri"/>
                <a:cs typeface="Calibri"/>
              </a:rPr>
              <a:t> Please be respectful and discrete with the personal stories being shared. This is a safe space to grow and learn.</a:t>
            </a:r>
          </a:p>
          <a:p>
            <a:pPr defTabSz="857277">
              <a:lnSpc>
                <a:spcPts val="1838"/>
              </a:lnSpc>
              <a:spcBef>
                <a:spcPct val="0"/>
              </a:spcBef>
              <a:defRPr/>
            </a:pPr>
            <a:endParaRPr lang="en-US" sz="1593" b="1">
              <a:solidFill>
                <a:srgbClr val="FFFFFF"/>
              </a:solidFill>
              <a:latin typeface="Calibri (MS)"/>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144000" cy="68580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6179" r="-6179"/>
            </a:stretch>
          </a:blipFill>
        </p:spPr>
        <p:txBody>
          <a:bodyPr/>
          <a:lstStyle/>
          <a:p>
            <a:pPr defTabSz="857250">
              <a:defRPr/>
            </a:pPr>
            <a:endParaRPr lang="en-US" sz="1688">
              <a:solidFill>
                <a:prstClr val="black"/>
              </a:solidFill>
              <a:latin typeface="Calibri"/>
            </a:endParaRPr>
          </a:p>
        </p:txBody>
      </p:sp>
      <p:sp>
        <p:nvSpPr>
          <p:cNvPr id="3" name="Freeform 3"/>
          <p:cNvSpPr/>
          <p:nvPr/>
        </p:nvSpPr>
        <p:spPr>
          <a:xfrm>
            <a:off x="2743200" y="1512966"/>
            <a:ext cx="3657600" cy="1426464"/>
          </a:xfrm>
          <a:custGeom>
            <a:avLst/>
            <a:gdLst/>
            <a:ahLst/>
            <a:cxnLst/>
            <a:rect l="l" t="t" r="r" b="b"/>
            <a:pathLst>
              <a:path w="3901440" h="1521562">
                <a:moveTo>
                  <a:pt x="0" y="0"/>
                </a:moveTo>
                <a:lnTo>
                  <a:pt x="3901440" y="0"/>
                </a:lnTo>
                <a:lnTo>
                  <a:pt x="3901440" y="1521562"/>
                </a:lnTo>
                <a:lnTo>
                  <a:pt x="0" y="15215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857250">
              <a:defRPr/>
            </a:pPr>
            <a:endParaRPr lang="en-US" sz="1688">
              <a:solidFill>
                <a:prstClr val="black"/>
              </a:solidFill>
              <a:latin typeface="Calibri"/>
            </a:endParaRPr>
          </a:p>
        </p:txBody>
      </p:sp>
      <p:sp>
        <p:nvSpPr>
          <p:cNvPr id="4" name="TextBox 4"/>
          <p:cNvSpPr txBox="1"/>
          <p:nvPr/>
        </p:nvSpPr>
        <p:spPr>
          <a:xfrm>
            <a:off x="2455169" y="3136140"/>
            <a:ext cx="4873228" cy="1582421"/>
          </a:xfrm>
          <a:prstGeom prst="rect">
            <a:avLst/>
          </a:prstGeom>
        </p:spPr>
        <p:txBody>
          <a:bodyPr lIns="0" tIns="0" rIns="0" bIns="0" rtlCol="0" anchor="t">
            <a:spAutoFit/>
          </a:bodyPr>
          <a:lstStyle/>
          <a:p>
            <a:pPr marL="645160" lvl="1" indent="-322580" defTabSz="857250">
              <a:lnSpc>
                <a:spcPts val="4186"/>
              </a:lnSpc>
              <a:buFont typeface="Arial"/>
              <a:buChar char="•"/>
              <a:defRPr/>
            </a:pPr>
            <a:r>
              <a:rPr lang="en-US" sz="2950" b="1">
                <a:solidFill>
                  <a:srgbClr val="000000"/>
                </a:solidFill>
                <a:latin typeface="Calibri"/>
                <a:ea typeface="Calibri"/>
                <a:cs typeface="Calibri"/>
              </a:rPr>
              <a:t>Patience is Essential</a:t>
            </a:r>
          </a:p>
          <a:p>
            <a:pPr marL="645160" lvl="1" indent="-322580" defTabSz="857250">
              <a:lnSpc>
                <a:spcPts val="4186"/>
              </a:lnSpc>
              <a:buFont typeface="Arial"/>
              <a:buChar char="•"/>
              <a:defRPr/>
            </a:pPr>
            <a:r>
              <a:rPr lang="en-US" sz="2950" b="1">
                <a:solidFill>
                  <a:srgbClr val="000000"/>
                </a:solidFill>
                <a:latin typeface="Calibri"/>
                <a:ea typeface="Calibri"/>
                <a:cs typeface="Calibri"/>
              </a:rPr>
              <a:t>Consistency is key</a:t>
            </a:r>
          </a:p>
          <a:p>
            <a:pPr marL="645160" lvl="1" indent="-322580" defTabSz="857250">
              <a:lnSpc>
                <a:spcPts val="4186"/>
              </a:lnSpc>
              <a:buFont typeface="Arial"/>
              <a:buChar char="•"/>
              <a:defRPr/>
            </a:pPr>
            <a:r>
              <a:rPr lang="en-US" sz="2950" b="1">
                <a:solidFill>
                  <a:srgbClr val="000000"/>
                </a:solidFill>
                <a:latin typeface="Calibri"/>
                <a:ea typeface="Calibri"/>
                <a:cs typeface="Calibri"/>
              </a:rPr>
              <a:t>Explore Alternatives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DB803E"/>
        </a:solidFill>
        <a:effectLst/>
      </p:bgPr>
    </p:bg>
    <p:spTree>
      <p:nvGrpSpPr>
        <p:cNvPr id="1" name=""/>
        <p:cNvGrpSpPr/>
        <p:nvPr/>
      </p:nvGrpSpPr>
      <p:grpSpPr>
        <a:xfrm>
          <a:off x="0" y="0"/>
          <a:ext cx="0" cy="0"/>
          <a:chOff x="0" y="0"/>
          <a:chExt cx="0" cy="0"/>
        </a:xfrm>
      </p:grpSpPr>
      <p:sp>
        <p:nvSpPr>
          <p:cNvPr id="2" name="Freeform 2"/>
          <p:cNvSpPr/>
          <p:nvPr/>
        </p:nvSpPr>
        <p:spPr>
          <a:xfrm>
            <a:off x="685800" y="0"/>
            <a:ext cx="3062165" cy="2144032"/>
          </a:xfrm>
          <a:custGeom>
            <a:avLst/>
            <a:gdLst/>
            <a:ahLst/>
            <a:cxnLst/>
            <a:rect l="l" t="t" r="r" b="b"/>
            <a:pathLst>
              <a:path w="3266309" h="2286967">
                <a:moveTo>
                  <a:pt x="0" y="0"/>
                </a:moveTo>
                <a:lnTo>
                  <a:pt x="3266309" y="0"/>
                </a:lnTo>
                <a:lnTo>
                  <a:pt x="3266309" y="2286967"/>
                </a:lnTo>
                <a:lnTo>
                  <a:pt x="0" y="2286967"/>
                </a:lnTo>
                <a:lnTo>
                  <a:pt x="0" y="0"/>
                </a:lnTo>
                <a:close/>
              </a:path>
            </a:pathLst>
          </a:custGeom>
          <a:blipFill>
            <a:blip r:embed="rId3"/>
            <a:stretch>
              <a:fillRect l="-8796" r="-17230" b="-11596"/>
            </a:stretch>
          </a:blipFill>
        </p:spPr>
        <p:txBody>
          <a:bodyPr/>
          <a:lstStyle/>
          <a:p>
            <a:pPr defTabSz="857250">
              <a:defRPr/>
            </a:pPr>
            <a:endParaRPr lang="en-US" sz="1688">
              <a:solidFill>
                <a:prstClr val="black"/>
              </a:solidFill>
              <a:latin typeface="Calibri"/>
            </a:endParaRPr>
          </a:p>
        </p:txBody>
      </p:sp>
      <p:sp>
        <p:nvSpPr>
          <p:cNvPr id="3" name="Freeform 3"/>
          <p:cNvSpPr/>
          <p:nvPr/>
        </p:nvSpPr>
        <p:spPr>
          <a:xfrm flipV="1">
            <a:off x="1019403" y="519444"/>
            <a:ext cx="1127676" cy="793385"/>
          </a:xfrm>
          <a:custGeom>
            <a:avLst/>
            <a:gdLst/>
            <a:ahLst/>
            <a:cxnLst/>
            <a:rect l="l" t="t" r="r" b="b"/>
            <a:pathLst>
              <a:path w="1202854" h="846277">
                <a:moveTo>
                  <a:pt x="0" y="846277"/>
                </a:moveTo>
                <a:lnTo>
                  <a:pt x="1202854" y="846277"/>
                </a:lnTo>
                <a:lnTo>
                  <a:pt x="1202854" y="0"/>
                </a:lnTo>
                <a:lnTo>
                  <a:pt x="0" y="0"/>
                </a:lnTo>
                <a:lnTo>
                  <a:pt x="0" y="846277"/>
                </a:lnTo>
                <a:close/>
              </a:path>
            </a:pathLst>
          </a:custGeom>
          <a:blipFill>
            <a:blip r:embed="rId4"/>
            <a:stretch>
              <a:fillRect/>
            </a:stretch>
          </a:blipFill>
        </p:spPr>
        <p:txBody>
          <a:bodyPr/>
          <a:lstStyle/>
          <a:p>
            <a:pPr defTabSz="857250">
              <a:defRPr/>
            </a:pPr>
            <a:endParaRPr lang="en-US" sz="1688">
              <a:solidFill>
                <a:prstClr val="black"/>
              </a:solidFill>
              <a:latin typeface="Calibri"/>
            </a:endParaRPr>
          </a:p>
        </p:txBody>
      </p:sp>
      <p:sp>
        <p:nvSpPr>
          <p:cNvPr id="4" name="TextBox 4"/>
          <p:cNvSpPr txBox="1"/>
          <p:nvPr/>
        </p:nvSpPr>
        <p:spPr>
          <a:xfrm>
            <a:off x="1141866" y="937892"/>
            <a:ext cx="2330340" cy="621837"/>
          </a:xfrm>
          <a:prstGeom prst="rect">
            <a:avLst/>
          </a:prstGeom>
        </p:spPr>
        <p:txBody>
          <a:bodyPr lIns="0" tIns="0" rIns="0" bIns="0" rtlCol="0" anchor="t">
            <a:spAutoFit/>
          </a:bodyPr>
          <a:lstStyle/>
          <a:p>
            <a:pPr algn="ctr" defTabSz="857250">
              <a:lnSpc>
                <a:spcPts val="2512"/>
              </a:lnSpc>
              <a:defRPr/>
            </a:pPr>
            <a:r>
              <a:rPr lang="en-US" sz="1794" b="1">
                <a:solidFill>
                  <a:srgbClr val="000000"/>
                </a:solidFill>
                <a:latin typeface="Calibri"/>
                <a:ea typeface="Calibri"/>
                <a:cs typeface="Calibri"/>
                <a:sym typeface="Calibri (MS) Bold"/>
              </a:rPr>
              <a:t>Taking Care of You</a:t>
            </a:r>
          </a:p>
          <a:p>
            <a:pPr algn="ctr" defTabSz="857250">
              <a:lnSpc>
                <a:spcPts val="2512"/>
              </a:lnSpc>
              <a:spcBef>
                <a:spcPct val="0"/>
              </a:spcBef>
              <a:defRPr/>
            </a:pPr>
            <a:r>
              <a:rPr lang="en-US" sz="1794" b="1">
                <a:solidFill>
                  <a:srgbClr val="000000"/>
                </a:solidFill>
                <a:latin typeface="Calibri"/>
                <a:ea typeface="Calibri"/>
                <a:cs typeface="Calibri"/>
                <a:sym typeface="Calibri (MS) Bold"/>
              </a:rPr>
              <a:t>Discussion Questions</a:t>
            </a:r>
          </a:p>
        </p:txBody>
      </p:sp>
      <p:sp>
        <p:nvSpPr>
          <p:cNvPr id="5" name="Freeform 5"/>
          <p:cNvSpPr/>
          <p:nvPr/>
        </p:nvSpPr>
        <p:spPr>
          <a:xfrm flipH="1" flipV="1">
            <a:off x="2421970" y="519444"/>
            <a:ext cx="1127676" cy="793385"/>
          </a:xfrm>
          <a:custGeom>
            <a:avLst/>
            <a:gdLst/>
            <a:ahLst/>
            <a:cxnLst/>
            <a:rect l="l" t="t" r="r" b="b"/>
            <a:pathLst>
              <a:path w="1202854" h="846277">
                <a:moveTo>
                  <a:pt x="1202854" y="846277"/>
                </a:moveTo>
                <a:lnTo>
                  <a:pt x="0" y="846277"/>
                </a:lnTo>
                <a:lnTo>
                  <a:pt x="0" y="0"/>
                </a:lnTo>
                <a:lnTo>
                  <a:pt x="1202854" y="0"/>
                </a:lnTo>
                <a:lnTo>
                  <a:pt x="1202854" y="846277"/>
                </a:lnTo>
                <a:close/>
              </a:path>
            </a:pathLst>
          </a:custGeom>
          <a:blipFill>
            <a:blip r:embed="rId4"/>
            <a:stretch>
              <a:fillRect/>
            </a:stretch>
          </a:blipFill>
        </p:spPr>
        <p:txBody>
          <a:bodyPr/>
          <a:lstStyle/>
          <a:p>
            <a:pPr defTabSz="857250">
              <a:defRPr/>
            </a:pPr>
            <a:endParaRPr lang="en-US" sz="1688">
              <a:solidFill>
                <a:prstClr val="black"/>
              </a:solidFill>
              <a:latin typeface="Calibri"/>
            </a:endParaRPr>
          </a:p>
        </p:txBody>
      </p:sp>
      <p:sp>
        <p:nvSpPr>
          <p:cNvPr id="6" name="Freeform 6"/>
          <p:cNvSpPr/>
          <p:nvPr/>
        </p:nvSpPr>
        <p:spPr>
          <a:xfrm>
            <a:off x="6110525" y="126459"/>
            <a:ext cx="2677599" cy="3463561"/>
          </a:xfrm>
          <a:custGeom>
            <a:avLst/>
            <a:gdLst/>
            <a:ahLst/>
            <a:cxnLst/>
            <a:rect l="l" t="t" r="r" b="b"/>
            <a:pathLst>
              <a:path w="2856106" h="3694465">
                <a:moveTo>
                  <a:pt x="0" y="0"/>
                </a:moveTo>
                <a:lnTo>
                  <a:pt x="2856106" y="0"/>
                </a:lnTo>
                <a:lnTo>
                  <a:pt x="2856106" y="3694466"/>
                </a:lnTo>
                <a:lnTo>
                  <a:pt x="0" y="3694466"/>
                </a:lnTo>
                <a:lnTo>
                  <a:pt x="0" y="0"/>
                </a:lnTo>
                <a:close/>
              </a:path>
            </a:pathLst>
          </a:custGeom>
          <a:blipFill>
            <a:blip r:embed="rId5"/>
            <a:stretch>
              <a:fillRect/>
            </a:stretch>
          </a:blipFill>
          <a:ln w="38100" cap="sq">
            <a:solidFill>
              <a:srgbClr val="C0D1B7"/>
            </a:solidFill>
            <a:prstDash val="solid"/>
            <a:miter/>
          </a:ln>
        </p:spPr>
        <p:txBody>
          <a:bodyPr/>
          <a:lstStyle/>
          <a:p>
            <a:pPr defTabSz="857250">
              <a:defRPr/>
            </a:pPr>
            <a:endParaRPr lang="en-US" sz="1688">
              <a:solidFill>
                <a:prstClr val="black"/>
              </a:solidFill>
              <a:latin typeface="Calibri"/>
            </a:endParaRPr>
          </a:p>
        </p:txBody>
      </p:sp>
      <p:sp>
        <p:nvSpPr>
          <p:cNvPr id="7" name="Freeform 7"/>
          <p:cNvSpPr/>
          <p:nvPr/>
        </p:nvSpPr>
        <p:spPr>
          <a:xfrm>
            <a:off x="4777584" y="3163618"/>
            <a:ext cx="4366417" cy="3694382"/>
          </a:xfrm>
          <a:custGeom>
            <a:avLst/>
            <a:gdLst/>
            <a:ahLst/>
            <a:cxnLst/>
            <a:rect l="l" t="t" r="r" b="b"/>
            <a:pathLst>
              <a:path w="4657511" h="3940674">
                <a:moveTo>
                  <a:pt x="0" y="0"/>
                </a:moveTo>
                <a:lnTo>
                  <a:pt x="4657511" y="0"/>
                </a:lnTo>
                <a:lnTo>
                  <a:pt x="4657511" y="3940674"/>
                </a:lnTo>
                <a:lnTo>
                  <a:pt x="0" y="3940674"/>
                </a:lnTo>
                <a:lnTo>
                  <a:pt x="0" y="0"/>
                </a:lnTo>
                <a:close/>
              </a:path>
            </a:pathLst>
          </a:custGeom>
          <a:blipFill>
            <a:blip r:embed="rId6"/>
            <a:stretch>
              <a:fillRect l="-33535" t="-4269" r="-12812" b="-4269"/>
            </a:stretch>
          </a:blipFill>
        </p:spPr>
        <p:txBody>
          <a:bodyPr/>
          <a:lstStyle/>
          <a:p>
            <a:pPr defTabSz="857250">
              <a:defRPr/>
            </a:pPr>
            <a:endParaRPr lang="en-US" sz="1688">
              <a:solidFill>
                <a:prstClr val="black"/>
              </a:solidFill>
              <a:latin typeface="Calibri"/>
            </a:endParaRPr>
          </a:p>
        </p:txBody>
      </p:sp>
      <p:grpSp>
        <p:nvGrpSpPr>
          <p:cNvPr id="8" name="Group 8"/>
          <p:cNvGrpSpPr/>
          <p:nvPr/>
        </p:nvGrpSpPr>
        <p:grpSpPr>
          <a:xfrm>
            <a:off x="6315857" y="3429001"/>
            <a:ext cx="506687" cy="545114"/>
            <a:chOff x="0" y="0"/>
            <a:chExt cx="720622" cy="775273"/>
          </a:xfrm>
        </p:grpSpPr>
        <p:sp>
          <p:nvSpPr>
            <p:cNvPr id="9" name="Freeform 9"/>
            <p:cNvSpPr/>
            <p:nvPr/>
          </p:nvSpPr>
          <p:spPr>
            <a:xfrm flipH="1">
              <a:off x="0" y="0"/>
              <a:ext cx="720622" cy="775273"/>
            </a:xfrm>
            <a:custGeom>
              <a:avLst/>
              <a:gdLst/>
              <a:ahLst/>
              <a:cxnLst/>
              <a:rect l="l" t="t" r="r" b="b"/>
              <a:pathLst>
                <a:path w="720622" h="775273">
                  <a:moveTo>
                    <a:pt x="720622" y="0"/>
                  </a:moveTo>
                  <a:lnTo>
                    <a:pt x="0" y="0"/>
                  </a:lnTo>
                  <a:lnTo>
                    <a:pt x="0" y="775273"/>
                  </a:lnTo>
                  <a:lnTo>
                    <a:pt x="720622" y="775273"/>
                  </a:lnTo>
                  <a:lnTo>
                    <a:pt x="720622" y="0"/>
                  </a:lnTo>
                  <a:close/>
                </a:path>
              </a:pathLst>
            </a:custGeom>
            <a:blipFill>
              <a:blip r:embed="rId7">
                <a:extLst>
                  <a:ext uri="{96DAC541-7B7A-43D3-8B79-37D633B846F1}">
                    <asvg:svgBlip xmlns:asvg="http://schemas.microsoft.com/office/drawing/2016/SVG/main" r:embed="rId8"/>
                  </a:ext>
                </a:extLst>
              </a:blip>
              <a:stretch>
                <a:fillRect l="-134805" t="-195668" r="-118139"/>
              </a:stretch>
            </a:blipFill>
          </p:spPr>
          <p:txBody>
            <a:bodyPr/>
            <a:lstStyle/>
            <a:p>
              <a:pPr defTabSz="857250">
                <a:defRPr/>
              </a:pPr>
              <a:endParaRPr lang="en-US" sz="1688">
                <a:solidFill>
                  <a:prstClr val="black"/>
                </a:solidFill>
                <a:latin typeface="Calibri"/>
              </a:endParaRPr>
            </a:p>
          </p:txBody>
        </p:sp>
        <p:sp>
          <p:nvSpPr>
            <p:cNvPr id="10" name="Freeform 10"/>
            <p:cNvSpPr/>
            <p:nvPr/>
          </p:nvSpPr>
          <p:spPr>
            <a:xfrm>
              <a:off x="435922" y="0"/>
              <a:ext cx="284700" cy="100906"/>
            </a:xfrm>
            <a:custGeom>
              <a:avLst/>
              <a:gdLst/>
              <a:ahLst/>
              <a:cxnLst/>
              <a:rect l="l" t="t" r="r" b="b"/>
              <a:pathLst>
                <a:path w="284700" h="100906">
                  <a:moveTo>
                    <a:pt x="0" y="0"/>
                  </a:moveTo>
                  <a:lnTo>
                    <a:pt x="284700" y="0"/>
                  </a:lnTo>
                  <a:lnTo>
                    <a:pt x="284700" y="100906"/>
                  </a:lnTo>
                  <a:lnTo>
                    <a:pt x="0" y="100906"/>
                  </a:lnTo>
                  <a:lnTo>
                    <a:pt x="0" y="0"/>
                  </a:lnTo>
                  <a:close/>
                </a:path>
              </a:pathLst>
            </a:custGeom>
            <a:blipFill>
              <a:blip r:embed="rId9">
                <a:extLst>
                  <a:ext uri="{96DAC541-7B7A-43D3-8B79-37D633B846F1}">
                    <asvg:svgBlip xmlns:asvg="http://schemas.microsoft.com/office/drawing/2016/SVG/main" r:embed="rId10"/>
                  </a:ext>
                </a:extLst>
              </a:blip>
              <a:stretch>
                <a:fillRect l="-202336" t="-386512" r="-142842" b="-829341"/>
              </a:stretch>
            </a:blipFill>
          </p:spPr>
          <p:txBody>
            <a:bodyPr/>
            <a:lstStyle/>
            <a:p>
              <a:pPr defTabSz="857250">
                <a:defRPr/>
              </a:pPr>
              <a:endParaRPr lang="en-US" sz="1688">
                <a:solidFill>
                  <a:prstClr val="black"/>
                </a:solidFill>
                <a:latin typeface="Calibri"/>
              </a:endParaRPr>
            </a:p>
          </p:txBody>
        </p:sp>
      </p:grpSp>
      <p:sp>
        <p:nvSpPr>
          <p:cNvPr id="11" name="Freeform 11"/>
          <p:cNvSpPr/>
          <p:nvPr/>
        </p:nvSpPr>
        <p:spPr>
          <a:xfrm>
            <a:off x="81348" y="2468854"/>
            <a:ext cx="3827478" cy="4235108"/>
          </a:xfrm>
          <a:custGeom>
            <a:avLst/>
            <a:gdLst/>
            <a:ahLst/>
            <a:cxnLst/>
            <a:rect l="l" t="t" r="r" b="b"/>
            <a:pathLst>
              <a:path w="4082643" h="4517448">
                <a:moveTo>
                  <a:pt x="0" y="0"/>
                </a:moveTo>
                <a:lnTo>
                  <a:pt x="4082643" y="0"/>
                </a:lnTo>
                <a:lnTo>
                  <a:pt x="4082643" y="4517447"/>
                </a:lnTo>
                <a:lnTo>
                  <a:pt x="0" y="451744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857250">
              <a:defRPr/>
            </a:pPr>
            <a:endParaRPr lang="en-US" sz="1688">
              <a:solidFill>
                <a:prstClr val="black"/>
              </a:solidFill>
              <a:latin typeface="Calibri"/>
            </a:endParaRPr>
          </a:p>
        </p:txBody>
      </p:sp>
      <p:sp>
        <p:nvSpPr>
          <p:cNvPr id="12" name="Freeform 12"/>
          <p:cNvSpPr/>
          <p:nvPr/>
        </p:nvSpPr>
        <p:spPr>
          <a:xfrm>
            <a:off x="1775335" y="2468854"/>
            <a:ext cx="3827478" cy="4235108"/>
          </a:xfrm>
          <a:custGeom>
            <a:avLst/>
            <a:gdLst/>
            <a:ahLst/>
            <a:cxnLst/>
            <a:rect l="l" t="t" r="r" b="b"/>
            <a:pathLst>
              <a:path w="4082643" h="4517448">
                <a:moveTo>
                  <a:pt x="0" y="0"/>
                </a:moveTo>
                <a:lnTo>
                  <a:pt x="4082643" y="0"/>
                </a:lnTo>
                <a:lnTo>
                  <a:pt x="4082643" y="4517447"/>
                </a:lnTo>
                <a:lnTo>
                  <a:pt x="0" y="451744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857250">
              <a:defRPr/>
            </a:pPr>
            <a:endParaRPr lang="en-US" sz="1688">
              <a:solidFill>
                <a:prstClr val="black"/>
              </a:solidFill>
              <a:latin typeface="Calibri"/>
            </a:endParaRPr>
          </a:p>
        </p:txBody>
      </p:sp>
      <p:sp>
        <p:nvSpPr>
          <p:cNvPr id="13" name="Freeform 13"/>
          <p:cNvSpPr/>
          <p:nvPr/>
        </p:nvSpPr>
        <p:spPr>
          <a:xfrm rot="-3698224" flipV="1">
            <a:off x="3913504" y="2316603"/>
            <a:ext cx="2543326" cy="730147"/>
          </a:xfrm>
          <a:custGeom>
            <a:avLst/>
            <a:gdLst/>
            <a:ahLst/>
            <a:cxnLst/>
            <a:rect l="l" t="t" r="r" b="b"/>
            <a:pathLst>
              <a:path w="2712881" h="778823">
                <a:moveTo>
                  <a:pt x="0" y="778823"/>
                </a:moveTo>
                <a:lnTo>
                  <a:pt x="2712881" y="778823"/>
                </a:lnTo>
                <a:lnTo>
                  <a:pt x="2712881" y="0"/>
                </a:lnTo>
                <a:lnTo>
                  <a:pt x="0" y="0"/>
                </a:lnTo>
                <a:lnTo>
                  <a:pt x="0" y="778823"/>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857250">
              <a:defRPr/>
            </a:pPr>
            <a:endParaRPr lang="en-US" sz="1688">
              <a:solidFill>
                <a:prstClr val="black"/>
              </a:solidFill>
              <a:latin typeface="Calibri"/>
            </a:endParaRPr>
          </a:p>
        </p:txBody>
      </p:sp>
      <p:sp>
        <p:nvSpPr>
          <p:cNvPr id="14" name="TextBox 14"/>
          <p:cNvSpPr txBox="1"/>
          <p:nvPr/>
        </p:nvSpPr>
        <p:spPr>
          <a:xfrm>
            <a:off x="685800" y="3234489"/>
            <a:ext cx="4369436" cy="2693430"/>
          </a:xfrm>
          <a:prstGeom prst="rect">
            <a:avLst/>
          </a:prstGeom>
        </p:spPr>
        <p:txBody>
          <a:bodyPr lIns="0" tIns="0" rIns="0" bIns="0" rtlCol="0" anchor="t">
            <a:spAutoFit/>
          </a:bodyPr>
          <a:lstStyle/>
          <a:p>
            <a:pPr marL="431786" lvl="1" indent="-215893" defTabSz="857250">
              <a:lnSpc>
                <a:spcPts val="2079"/>
              </a:lnSpc>
              <a:buFont typeface="Arial"/>
              <a:buChar char="•"/>
              <a:defRPr/>
            </a:pPr>
            <a:r>
              <a:rPr lang="en-US" sz="2000" b="1">
                <a:solidFill>
                  <a:srgbClr val="000000"/>
                </a:solidFill>
                <a:latin typeface="Calibri"/>
                <a:ea typeface="Calibri"/>
                <a:cs typeface="Calibri"/>
                <a:sym typeface="Calibri (MS) Bold"/>
              </a:rPr>
              <a:t>What are some of your sources of stress?</a:t>
            </a:r>
          </a:p>
          <a:p>
            <a:pPr defTabSz="857250">
              <a:lnSpc>
                <a:spcPts val="2079"/>
              </a:lnSpc>
              <a:defRPr/>
            </a:pPr>
            <a:endParaRPr lang="en-US" sz="2000" b="1">
              <a:solidFill>
                <a:srgbClr val="000000"/>
              </a:solidFill>
              <a:latin typeface="Calibri"/>
              <a:ea typeface="Calibri"/>
              <a:cs typeface="Calibri"/>
              <a:sym typeface="Calibri (MS) Bold"/>
            </a:endParaRPr>
          </a:p>
          <a:p>
            <a:pPr marL="431786" lvl="1" indent="-215893" defTabSz="857250">
              <a:lnSpc>
                <a:spcPts val="2079"/>
              </a:lnSpc>
              <a:buFont typeface="Arial"/>
              <a:buChar char="•"/>
              <a:defRPr/>
            </a:pPr>
            <a:r>
              <a:rPr lang="en-US" sz="2000" b="1">
                <a:solidFill>
                  <a:srgbClr val="000000"/>
                </a:solidFill>
                <a:latin typeface="Calibri"/>
                <a:ea typeface="Calibri"/>
                <a:cs typeface="Calibri"/>
                <a:sym typeface="Calibri (MS) Bold"/>
              </a:rPr>
              <a:t>What strategies do you use to reduce stress?</a:t>
            </a:r>
          </a:p>
          <a:p>
            <a:pPr defTabSz="857250">
              <a:lnSpc>
                <a:spcPts val="2079"/>
              </a:lnSpc>
              <a:defRPr/>
            </a:pPr>
            <a:endParaRPr lang="en-US" sz="2000" b="1">
              <a:solidFill>
                <a:srgbClr val="000000"/>
              </a:solidFill>
              <a:latin typeface="Calibri"/>
              <a:ea typeface="Calibri"/>
              <a:cs typeface="Calibri"/>
              <a:sym typeface="Calibri (MS) Bold"/>
            </a:endParaRPr>
          </a:p>
          <a:p>
            <a:pPr marL="431786" lvl="1" indent="-215893" defTabSz="857250">
              <a:lnSpc>
                <a:spcPts val="2079"/>
              </a:lnSpc>
              <a:buFont typeface="Arial"/>
              <a:buChar char="•"/>
              <a:defRPr/>
            </a:pPr>
            <a:r>
              <a:rPr lang="en-US" sz="2000" b="1">
                <a:solidFill>
                  <a:srgbClr val="000000"/>
                </a:solidFill>
                <a:latin typeface="Calibri"/>
                <a:ea typeface="Calibri"/>
                <a:cs typeface="Calibri"/>
                <a:sym typeface="Calibri (MS) Bold"/>
              </a:rPr>
              <a:t>Describe a strategy you recently tried to reduce stress.</a:t>
            </a:r>
          </a:p>
          <a:p>
            <a:pPr defTabSz="857250">
              <a:lnSpc>
                <a:spcPts val="2079"/>
              </a:lnSpc>
              <a:defRPr/>
            </a:pPr>
            <a:endParaRPr lang="en-US" sz="2000" b="1">
              <a:solidFill>
                <a:srgbClr val="000000"/>
              </a:solidFill>
              <a:latin typeface="Calibri"/>
              <a:ea typeface="Calibri"/>
              <a:cs typeface="Calibri"/>
              <a:sym typeface="Calibri (MS) Bold"/>
            </a:endParaRPr>
          </a:p>
          <a:p>
            <a:pPr marL="431786" lvl="1" indent="-215893" defTabSz="857250">
              <a:lnSpc>
                <a:spcPts val="2079"/>
              </a:lnSpc>
              <a:buFont typeface="Arial"/>
              <a:buChar char="•"/>
              <a:defRPr/>
            </a:pPr>
            <a:r>
              <a:rPr lang="en-US" sz="2000" b="1">
                <a:solidFill>
                  <a:srgbClr val="000000"/>
                </a:solidFill>
                <a:latin typeface="Calibri"/>
                <a:ea typeface="Calibri"/>
                <a:cs typeface="Calibri"/>
                <a:sym typeface="Calibri (MS) Bold"/>
              </a:rPr>
              <a:t>What worked well, and what didn’t?</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587162"/>
        </a:solidFill>
        <a:effectLst/>
      </p:bgPr>
    </p:bg>
    <p:spTree>
      <p:nvGrpSpPr>
        <p:cNvPr id="1" name=""/>
        <p:cNvGrpSpPr/>
        <p:nvPr/>
      </p:nvGrpSpPr>
      <p:grpSpPr>
        <a:xfrm>
          <a:off x="0" y="0"/>
          <a:ext cx="0" cy="0"/>
          <a:chOff x="0" y="0"/>
          <a:chExt cx="0" cy="0"/>
        </a:xfrm>
      </p:grpSpPr>
      <p:sp>
        <p:nvSpPr>
          <p:cNvPr id="2" name="Freeform 2"/>
          <p:cNvSpPr/>
          <p:nvPr/>
        </p:nvSpPr>
        <p:spPr>
          <a:xfrm flipV="1">
            <a:off x="491647" y="491863"/>
            <a:ext cx="1067798" cy="751257"/>
          </a:xfrm>
          <a:custGeom>
            <a:avLst/>
            <a:gdLst/>
            <a:ahLst/>
            <a:cxnLst/>
            <a:rect l="l" t="t" r="r" b="b"/>
            <a:pathLst>
              <a:path w="1138985" h="801341">
                <a:moveTo>
                  <a:pt x="0" y="801341"/>
                </a:moveTo>
                <a:lnTo>
                  <a:pt x="1138985" y="801341"/>
                </a:lnTo>
                <a:lnTo>
                  <a:pt x="1138985" y="0"/>
                </a:lnTo>
                <a:lnTo>
                  <a:pt x="0" y="0"/>
                </a:lnTo>
                <a:lnTo>
                  <a:pt x="0" y="801341"/>
                </a:lnTo>
                <a:close/>
              </a:path>
            </a:pathLst>
          </a:custGeom>
          <a:blipFill>
            <a:blip r:embed="rId3"/>
            <a:stretch>
              <a:fillRect/>
            </a:stretch>
          </a:blipFill>
        </p:spPr>
        <p:txBody>
          <a:bodyPr/>
          <a:lstStyle/>
          <a:p>
            <a:pPr defTabSz="857250">
              <a:defRPr/>
            </a:pPr>
            <a:endParaRPr lang="en-US" sz="1688">
              <a:solidFill>
                <a:prstClr val="black"/>
              </a:solidFill>
              <a:latin typeface="Calibri"/>
            </a:endParaRPr>
          </a:p>
        </p:txBody>
      </p:sp>
      <p:sp>
        <p:nvSpPr>
          <p:cNvPr id="3" name="Freeform 3"/>
          <p:cNvSpPr/>
          <p:nvPr/>
        </p:nvSpPr>
        <p:spPr>
          <a:xfrm flipH="1" flipV="1">
            <a:off x="1819742" y="491863"/>
            <a:ext cx="1067798" cy="751257"/>
          </a:xfrm>
          <a:custGeom>
            <a:avLst/>
            <a:gdLst/>
            <a:ahLst/>
            <a:cxnLst/>
            <a:rect l="l" t="t" r="r" b="b"/>
            <a:pathLst>
              <a:path w="1138985" h="801341">
                <a:moveTo>
                  <a:pt x="1138984" y="801341"/>
                </a:moveTo>
                <a:lnTo>
                  <a:pt x="0" y="801341"/>
                </a:lnTo>
                <a:lnTo>
                  <a:pt x="0" y="0"/>
                </a:lnTo>
                <a:lnTo>
                  <a:pt x="1138984" y="0"/>
                </a:lnTo>
                <a:lnTo>
                  <a:pt x="1138984" y="801341"/>
                </a:lnTo>
                <a:close/>
              </a:path>
            </a:pathLst>
          </a:custGeom>
          <a:blipFill>
            <a:blip r:embed="rId3"/>
            <a:stretch>
              <a:fillRect/>
            </a:stretch>
          </a:blipFill>
        </p:spPr>
        <p:txBody>
          <a:bodyPr/>
          <a:lstStyle/>
          <a:p>
            <a:pPr defTabSz="857250">
              <a:defRPr/>
            </a:pPr>
            <a:endParaRPr lang="en-US" sz="1688">
              <a:solidFill>
                <a:prstClr val="black"/>
              </a:solidFill>
              <a:latin typeface="Calibri"/>
            </a:endParaRPr>
          </a:p>
        </p:txBody>
      </p:sp>
      <p:sp>
        <p:nvSpPr>
          <p:cNvPr id="4" name="Freeform 4"/>
          <p:cNvSpPr/>
          <p:nvPr/>
        </p:nvSpPr>
        <p:spPr>
          <a:xfrm>
            <a:off x="5913" y="0"/>
            <a:ext cx="9138087" cy="6858000"/>
          </a:xfrm>
          <a:custGeom>
            <a:avLst/>
            <a:gdLst/>
            <a:ahLst/>
            <a:cxnLst/>
            <a:rect l="l" t="t" r="r" b="b"/>
            <a:pathLst>
              <a:path w="9747293" h="7315200">
                <a:moveTo>
                  <a:pt x="0" y="0"/>
                </a:moveTo>
                <a:lnTo>
                  <a:pt x="9747293" y="0"/>
                </a:lnTo>
                <a:lnTo>
                  <a:pt x="9747293" y="7315200"/>
                </a:lnTo>
                <a:lnTo>
                  <a:pt x="0" y="7315200"/>
                </a:lnTo>
                <a:lnTo>
                  <a:pt x="0" y="0"/>
                </a:lnTo>
                <a:close/>
              </a:path>
            </a:pathLst>
          </a:custGeom>
          <a:blipFill>
            <a:blip r:embed="rId4"/>
            <a:stretch>
              <a:fillRect l="-10366" t="-184" b="-184"/>
            </a:stretch>
          </a:blipFill>
        </p:spPr>
        <p:txBody>
          <a:bodyPr/>
          <a:lstStyle/>
          <a:p>
            <a:pPr defTabSz="857250">
              <a:defRPr/>
            </a:pPr>
            <a:endParaRPr lang="en-US" sz="1688">
              <a:solidFill>
                <a:prstClr val="black"/>
              </a:solidFill>
              <a:latin typeface="Calibri"/>
            </a:endParaRPr>
          </a:p>
        </p:txBody>
      </p:sp>
      <p:grpSp>
        <p:nvGrpSpPr>
          <p:cNvPr id="5" name="Group 5"/>
          <p:cNvGrpSpPr/>
          <p:nvPr/>
        </p:nvGrpSpPr>
        <p:grpSpPr>
          <a:xfrm>
            <a:off x="315693" y="0"/>
            <a:ext cx="2769901" cy="2329733"/>
            <a:chOff x="0" y="0"/>
            <a:chExt cx="3939415" cy="3313398"/>
          </a:xfrm>
        </p:grpSpPr>
        <p:sp>
          <p:nvSpPr>
            <p:cNvPr id="6" name="Freeform 6"/>
            <p:cNvSpPr/>
            <p:nvPr/>
          </p:nvSpPr>
          <p:spPr>
            <a:xfrm>
              <a:off x="0" y="0"/>
              <a:ext cx="3939415" cy="3313398"/>
            </a:xfrm>
            <a:custGeom>
              <a:avLst/>
              <a:gdLst/>
              <a:ahLst/>
              <a:cxnLst/>
              <a:rect l="l" t="t" r="r" b="b"/>
              <a:pathLst>
                <a:path w="3939415" h="3313398">
                  <a:moveTo>
                    <a:pt x="0" y="0"/>
                  </a:moveTo>
                  <a:lnTo>
                    <a:pt x="3939415" y="0"/>
                  </a:lnTo>
                  <a:lnTo>
                    <a:pt x="3939415" y="3313398"/>
                  </a:lnTo>
                  <a:lnTo>
                    <a:pt x="0" y="3313398"/>
                  </a:lnTo>
                  <a:lnTo>
                    <a:pt x="0" y="0"/>
                  </a:lnTo>
                  <a:close/>
                </a:path>
              </a:pathLst>
            </a:custGeom>
            <a:blipFill>
              <a:blip r:embed="rId5"/>
              <a:stretch>
                <a:fillRect l="-23795" r="-27595" b="-11596"/>
              </a:stretch>
            </a:blipFill>
          </p:spPr>
          <p:txBody>
            <a:bodyPr/>
            <a:lstStyle/>
            <a:p>
              <a:pPr defTabSz="857250">
                <a:defRPr/>
              </a:pPr>
              <a:endParaRPr lang="en-US" sz="1688">
                <a:solidFill>
                  <a:prstClr val="black"/>
                </a:solidFill>
                <a:latin typeface="Calibri"/>
              </a:endParaRPr>
            </a:p>
          </p:txBody>
        </p:sp>
        <p:sp>
          <p:nvSpPr>
            <p:cNvPr id="7" name="Freeform 7"/>
            <p:cNvSpPr/>
            <p:nvPr/>
          </p:nvSpPr>
          <p:spPr>
            <a:xfrm flipV="1">
              <a:off x="250247" y="699537"/>
              <a:ext cx="1518646" cy="1068455"/>
            </a:xfrm>
            <a:custGeom>
              <a:avLst/>
              <a:gdLst/>
              <a:ahLst/>
              <a:cxnLst/>
              <a:rect l="l" t="t" r="r" b="b"/>
              <a:pathLst>
                <a:path w="1518646" h="1068455">
                  <a:moveTo>
                    <a:pt x="0" y="1068455"/>
                  </a:moveTo>
                  <a:lnTo>
                    <a:pt x="1518646" y="1068455"/>
                  </a:lnTo>
                  <a:lnTo>
                    <a:pt x="1518646" y="0"/>
                  </a:lnTo>
                  <a:lnTo>
                    <a:pt x="0" y="0"/>
                  </a:lnTo>
                  <a:lnTo>
                    <a:pt x="0" y="1068455"/>
                  </a:lnTo>
                  <a:close/>
                </a:path>
              </a:pathLst>
            </a:custGeom>
            <a:blipFill>
              <a:blip r:embed="rId3"/>
              <a:stretch>
                <a:fillRect/>
              </a:stretch>
            </a:blipFill>
          </p:spPr>
          <p:txBody>
            <a:bodyPr/>
            <a:lstStyle/>
            <a:p>
              <a:pPr defTabSz="857250">
                <a:defRPr/>
              </a:pPr>
              <a:endParaRPr lang="en-US" sz="1688">
                <a:solidFill>
                  <a:prstClr val="black"/>
                </a:solidFill>
                <a:latin typeface="Calibri"/>
              </a:endParaRPr>
            </a:p>
          </p:txBody>
        </p:sp>
        <p:sp>
          <p:nvSpPr>
            <p:cNvPr id="8" name="TextBox 8"/>
            <p:cNvSpPr txBox="1"/>
            <p:nvPr/>
          </p:nvSpPr>
          <p:spPr>
            <a:xfrm>
              <a:off x="415169" y="1283068"/>
              <a:ext cx="3138280" cy="1285639"/>
            </a:xfrm>
            <a:prstGeom prst="rect">
              <a:avLst/>
            </a:prstGeom>
          </p:spPr>
          <p:txBody>
            <a:bodyPr lIns="0" tIns="0" rIns="0" bIns="0" rtlCol="0" anchor="t">
              <a:spAutoFit/>
            </a:bodyPr>
            <a:lstStyle/>
            <a:p>
              <a:pPr algn="ctr" defTabSz="857250">
                <a:lnSpc>
                  <a:spcPts val="2378"/>
                </a:lnSpc>
                <a:defRPr/>
              </a:pPr>
              <a:r>
                <a:rPr lang="en-US" sz="1699" b="1">
                  <a:solidFill>
                    <a:srgbClr val="000000"/>
                  </a:solidFill>
                  <a:latin typeface="Calibri"/>
                  <a:ea typeface="Calibri"/>
                  <a:cs typeface="Calibri"/>
                  <a:sym typeface="Calibri (MS) Bold"/>
                </a:rPr>
                <a:t>When Children Feel Stressed</a:t>
              </a:r>
            </a:p>
            <a:p>
              <a:pPr algn="ctr" defTabSz="857250">
                <a:lnSpc>
                  <a:spcPts val="2378"/>
                </a:lnSpc>
                <a:spcBef>
                  <a:spcPct val="0"/>
                </a:spcBef>
                <a:defRPr/>
              </a:pPr>
              <a:r>
                <a:rPr lang="en-US" sz="1699" b="1">
                  <a:solidFill>
                    <a:srgbClr val="000000"/>
                  </a:solidFill>
                  <a:latin typeface="Calibri"/>
                  <a:ea typeface="Calibri"/>
                  <a:cs typeface="Calibri"/>
                  <a:sym typeface="Calibri (MS) Bold"/>
                </a:rPr>
                <a:t>Discussion Questions</a:t>
              </a:r>
            </a:p>
          </p:txBody>
        </p:sp>
        <p:sp>
          <p:nvSpPr>
            <p:cNvPr id="9" name="Freeform 9"/>
            <p:cNvSpPr/>
            <p:nvPr/>
          </p:nvSpPr>
          <p:spPr>
            <a:xfrm flipH="1" flipV="1">
              <a:off x="2139091" y="699537"/>
              <a:ext cx="1518646" cy="1068455"/>
            </a:xfrm>
            <a:custGeom>
              <a:avLst/>
              <a:gdLst/>
              <a:ahLst/>
              <a:cxnLst/>
              <a:rect l="l" t="t" r="r" b="b"/>
              <a:pathLst>
                <a:path w="1518646" h="1068455">
                  <a:moveTo>
                    <a:pt x="1518646" y="1068455"/>
                  </a:moveTo>
                  <a:lnTo>
                    <a:pt x="0" y="1068455"/>
                  </a:lnTo>
                  <a:lnTo>
                    <a:pt x="0" y="0"/>
                  </a:lnTo>
                  <a:lnTo>
                    <a:pt x="1518646" y="0"/>
                  </a:lnTo>
                  <a:lnTo>
                    <a:pt x="1518646" y="1068455"/>
                  </a:lnTo>
                  <a:close/>
                </a:path>
              </a:pathLst>
            </a:custGeom>
            <a:blipFill>
              <a:blip r:embed="rId3"/>
              <a:stretch>
                <a:fillRect/>
              </a:stretch>
            </a:blipFill>
          </p:spPr>
          <p:txBody>
            <a:bodyPr/>
            <a:lstStyle/>
            <a:p>
              <a:pPr defTabSz="857250">
                <a:defRPr/>
              </a:pPr>
              <a:endParaRPr lang="en-US" sz="1688">
                <a:solidFill>
                  <a:prstClr val="black"/>
                </a:solidFill>
                <a:latin typeface="Calibri"/>
              </a:endParaRPr>
            </a:p>
          </p:txBody>
        </p:sp>
      </p:grpSp>
      <p:sp>
        <p:nvSpPr>
          <p:cNvPr id="10" name="Freeform 10"/>
          <p:cNvSpPr/>
          <p:nvPr/>
        </p:nvSpPr>
        <p:spPr>
          <a:xfrm rot="5400000">
            <a:off x="5448018" y="477321"/>
            <a:ext cx="4173304" cy="3218661"/>
          </a:xfrm>
          <a:custGeom>
            <a:avLst/>
            <a:gdLst/>
            <a:ahLst/>
            <a:cxnLst/>
            <a:rect l="l" t="t" r="r" b="b"/>
            <a:pathLst>
              <a:path w="4451524" h="3433238">
                <a:moveTo>
                  <a:pt x="0" y="0"/>
                </a:moveTo>
                <a:lnTo>
                  <a:pt x="4451524" y="0"/>
                </a:lnTo>
                <a:lnTo>
                  <a:pt x="4451524" y="3433238"/>
                </a:lnTo>
                <a:lnTo>
                  <a:pt x="0" y="34332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857250">
              <a:defRPr/>
            </a:pPr>
            <a:endParaRPr lang="en-US" sz="1688">
              <a:solidFill>
                <a:prstClr val="black"/>
              </a:solidFill>
              <a:latin typeface="Calibri"/>
            </a:endParaRPr>
          </a:p>
        </p:txBody>
      </p:sp>
      <p:sp>
        <p:nvSpPr>
          <p:cNvPr id="11" name="TextBox 11"/>
          <p:cNvSpPr txBox="1"/>
          <p:nvPr/>
        </p:nvSpPr>
        <p:spPr>
          <a:xfrm>
            <a:off x="6264453" y="623292"/>
            <a:ext cx="2540433" cy="3086422"/>
          </a:xfrm>
          <a:prstGeom prst="rect">
            <a:avLst/>
          </a:prstGeom>
        </p:spPr>
        <p:txBody>
          <a:bodyPr lIns="0" tIns="0" rIns="0" bIns="0" rtlCol="0" anchor="t">
            <a:spAutoFit/>
          </a:bodyPr>
          <a:lstStyle/>
          <a:p>
            <a:pPr marL="341472" lvl="1" indent="-170737" defTabSz="857250">
              <a:lnSpc>
                <a:spcPts val="2213"/>
              </a:lnSpc>
              <a:buFont typeface="Arial"/>
              <a:buChar char="•"/>
              <a:defRPr/>
            </a:pPr>
            <a:r>
              <a:rPr lang="en-US" sz="1582" b="1">
                <a:solidFill>
                  <a:srgbClr val="000000"/>
                </a:solidFill>
                <a:latin typeface="Calibri"/>
                <a:ea typeface="Calibri"/>
                <a:cs typeface="Calibri"/>
                <a:sym typeface="Calibri (MS) Bold"/>
              </a:rPr>
              <a:t>What experiences of childhood stress have you observed?</a:t>
            </a:r>
          </a:p>
          <a:p>
            <a:pPr defTabSz="857250">
              <a:lnSpc>
                <a:spcPts val="2213"/>
              </a:lnSpc>
              <a:defRPr/>
            </a:pPr>
            <a:endParaRPr lang="en-US" sz="1582" b="1">
              <a:solidFill>
                <a:srgbClr val="000000"/>
              </a:solidFill>
              <a:latin typeface="Calibri"/>
              <a:ea typeface="Calibri"/>
              <a:cs typeface="Calibri"/>
              <a:sym typeface="Calibri (MS) Bold"/>
            </a:endParaRPr>
          </a:p>
          <a:p>
            <a:pPr marL="341472" lvl="1" indent="-170737" defTabSz="857250">
              <a:lnSpc>
                <a:spcPts val="2213"/>
              </a:lnSpc>
              <a:buFont typeface="Arial"/>
              <a:buChar char="•"/>
              <a:defRPr/>
            </a:pPr>
            <a:r>
              <a:rPr lang="en-US" sz="1582" b="1">
                <a:solidFill>
                  <a:srgbClr val="000000"/>
                </a:solidFill>
                <a:latin typeface="Calibri"/>
                <a:ea typeface="Calibri"/>
                <a:cs typeface="Calibri"/>
                <a:sym typeface="Calibri (MS) Bold"/>
              </a:rPr>
              <a:t>How have you responded when your child showed signs of stress?</a:t>
            </a:r>
          </a:p>
          <a:p>
            <a:pPr defTabSz="857250">
              <a:lnSpc>
                <a:spcPts val="2213"/>
              </a:lnSpc>
              <a:defRPr/>
            </a:pPr>
            <a:endParaRPr lang="en-US" sz="1582" b="1">
              <a:solidFill>
                <a:srgbClr val="000000"/>
              </a:solidFill>
              <a:latin typeface="Calibri"/>
              <a:ea typeface="Calibri"/>
              <a:cs typeface="Calibri"/>
              <a:sym typeface="Calibri (MS) Bold"/>
            </a:endParaRPr>
          </a:p>
          <a:p>
            <a:pPr marL="341472" lvl="1" indent="-170737" defTabSz="857250">
              <a:lnSpc>
                <a:spcPts val="2213"/>
              </a:lnSpc>
              <a:buFont typeface="Arial"/>
              <a:buChar char="•"/>
              <a:defRPr/>
            </a:pPr>
            <a:r>
              <a:rPr lang="en-US" sz="1582" b="1">
                <a:solidFill>
                  <a:srgbClr val="000000"/>
                </a:solidFill>
                <a:latin typeface="Calibri"/>
                <a:ea typeface="Calibri"/>
                <a:cs typeface="Calibri"/>
                <a:sym typeface="Calibri (MS) Bold"/>
              </a:rPr>
              <a:t>How might you respond differently after completing Session 7?</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587162"/>
        </a:solidFill>
        <a:effectLst/>
      </p:bgPr>
    </p:bg>
    <p:spTree>
      <p:nvGrpSpPr>
        <p:cNvPr id="1" name=""/>
        <p:cNvGrpSpPr/>
        <p:nvPr/>
      </p:nvGrpSpPr>
      <p:grpSpPr>
        <a:xfrm>
          <a:off x="0" y="0"/>
          <a:ext cx="0" cy="0"/>
          <a:chOff x="0" y="0"/>
          <a:chExt cx="0" cy="0"/>
        </a:xfrm>
      </p:grpSpPr>
      <p:sp>
        <p:nvSpPr>
          <p:cNvPr id="2" name="Freeform 2"/>
          <p:cNvSpPr/>
          <p:nvPr/>
        </p:nvSpPr>
        <p:spPr>
          <a:xfrm>
            <a:off x="315693" y="0"/>
            <a:ext cx="2769901" cy="2329733"/>
          </a:xfrm>
          <a:custGeom>
            <a:avLst/>
            <a:gdLst/>
            <a:ahLst/>
            <a:cxnLst/>
            <a:rect l="l" t="t" r="r" b="b"/>
            <a:pathLst>
              <a:path w="2954561" h="2485048">
                <a:moveTo>
                  <a:pt x="0" y="0"/>
                </a:moveTo>
                <a:lnTo>
                  <a:pt x="2954561" y="0"/>
                </a:lnTo>
                <a:lnTo>
                  <a:pt x="2954561" y="2485048"/>
                </a:lnTo>
                <a:lnTo>
                  <a:pt x="0" y="2485048"/>
                </a:lnTo>
                <a:lnTo>
                  <a:pt x="0" y="0"/>
                </a:lnTo>
                <a:close/>
              </a:path>
            </a:pathLst>
          </a:custGeom>
          <a:blipFill>
            <a:blip r:embed="rId3"/>
            <a:stretch>
              <a:fillRect l="-23795" r="-27595" b="-11596"/>
            </a:stretch>
          </a:blipFill>
        </p:spPr>
        <p:txBody>
          <a:bodyPr/>
          <a:lstStyle/>
          <a:p>
            <a:pPr defTabSz="857250">
              <a:defRPr/>
            </a:pPr>
            <a:endParaRPr lang="en-US" sz="1688">
              <a:solidFill>
                <a:prstClr val="black"/>
              </a:solidFill>
              <a:latin typeface="Calibri"/>
            </a:endParaRPr>
          </a:p>
        </p:txBody>
      </p:sp>
      <p:sp>
        <p:nvSpPr>
          <p:cNvPr id="3" name="Freeform 3"/>
          <p:cNvSpPr/>
          <p:nvPr/>
        </p:nvSpPr>
        <p:spPr>
          <a:xfrm flipV="1">
            <a:off x="491647" y="491863"/>
            <a:ext cx="1067798" cy="751257"/>
          </a:xfrm>
          <a:custGeom>
            <a:avLst/>
            <a:gdLst/>
            <a:ahLst/>
            <a:cxnLst/>
            <a:rect l="l" t="t" r="r" b="b"/>
            <a:pathLst>
              <a:path w="1138985" h="801341">
                <a:moveTo>
                  <a:pt x="0" y="801341"/>
                </a:moveTo>
                <a:lnTo>
                  <a:pt x="1138985" y="801341"/>
                </a:lnTo>
                <a:lnTo>
                  <a:pt x="1138985" y="0"/>
                </a:lnTo>
                <a:lnTo>
                  <a:pt x="0" y="0"/>
                </a:lnTo>
                <a:lnTo>
                  <a:pt x="0" y="801341"/>
                </a:lnTo>
                <a:close/>
              </a:path>
            </a:pathLst>
          </a:custGeom>
          <a:blipFill>
            <a:blip r:embed="rId4"/>
            <a:stretch>
              <a:fillRect/>
            </a:stretch>
          </a:blipFill>
        </p:spPr>
        <p:txBody>
          <a:bodyPr/>
          <a:lstStyle/>
          <a:p>
            <a:pPr defTabSz="857250">
              <a:defRPr/>
            </a:pPr>
            <a:endParaRPr lang="en-US" sz="1688">
              <a:solidFill>
                <a:prstClr val="black"/>
              </a:solidFill>
              <a:latin typeface="Calibri"/>
            </a:endParaRPr>
          </a:p>
        </p:txBody>
      </p:sp>
      <p:sp>
        <p:nvSpPr>
          <p:cNvPr id="4" name="TextBox 4"/>
          <p:cNvSpPr txBox="1"/>
          <p:nvPr/>
        </p:nvSpPr>
        <p:spPr>
          <a:xfrm>
            <a:off x="560677" y="1025370"/>
            <a:ext cx="2279931" cy="620491"/>
          </a:xfrm>
          <a:prstGeom prst="rect">
            <a:avLst/>
          </a:prstGeom>
        </p:spPr>
        <p:txBody>
          <a:bodyPr lIns="0" tIns="0" rIns="0" bIns="0" rtlCol="0" anchor="t">
            <a:spAutoFit/>
          </a:bodyPr>
          <a:lstStyle/>
          <a:p>
            <a:pPr algn="ctr" defTabSz="857250">
              <a:lnSpc>
                <a:spcPts val="2457"/>
              </a:lnSpc>
              <a:defRPr/>
            </a:pPr>
            <a:r>
              <a:rPr lang="en-US" sz="1755" b="1">
                <a:solidFill>
                  <a:srgbClr val="000000"/>
                </a:solidFill>
                <a:latin typeface="Calibri"/>
                <a:ea typeface="Calibri"/>
                <a:cs typeface="Calibri"/>
                <a:sym typeface="Calibri (MS) Bold"/>
              </a:rPr>
              <a:t>Coping</a:t>
            </a:r>
          </a:p>
          <a:p>
            <a:pPr algn="ctr" defTabSz="857250">
              <a:lnSpc>
                <a:spcPts val="2457"/>
              </a:lnSpc>
              <a:spcBef>
                <a:spcPct val="0"/>
              </a:spcBef>
              <a:defRPr/>
            </a:pPr>
            <a:r>
              <a:rPr lang="en-US" sz="1755" b="1">
                <a:solidFill>
                  <a:srgbClr val="000000"/>
                </a:solidFill>
                <a:latin typeface="Calibri"/>
                <a:ea typeface="Calibri"/>
                <a:cs typeface="Calibri"/>
                <a:sym typeface="Calibri (MS) Bold"/>
              </a:rPr>
              <a:t>Discussion Questions</a:t>
            </a:r>
          </a:p>
        </p:txBody>
      </p:sp>
      <p:sp>
        <p:nvSpPr>
          <p:cNvPr id="5" name="Freeform 5"/>
          <p:cNvSpPr/>
          <p:nvPr/>
        </p:nvSpPr>
        <p:spPr>
          <a:xfrm flipH="1" flipV="1">
            <a:off x="1819742" y="491863"/>
            <a:ext cx="1067798" cy="751257"/>
          </a:xfrm>
          <a:custGeom>
            <a:avLst/>
            <a:gdLst/>
            <a:ahLst/>
            <a:cxnLst/>
            <a:rect l="l" t="t" r="r" b="b"/>
            <a:pathLst>
              <a:path w="1138985" h="801341">
                <a:moveTo>
                  <a:pt x="1138984" y="801341"/>
                </a:moveTo>
                <a:lnTo>
                  <a:pt x="0" y="801341"/>
                </a:lnTo>
                <a:lnTo>
                  <a:pt x="0" y="0"/>
                </a:lnTo>
                <a:lnTo>
                  <a:pt x="1138984" y="0"/>
                </a:lnTo>
                <a:lnTo>
                  <a:pt x="1138984" y="801341"/>
                </a:lnTo>
                <a:close/>
              </a:path>
            </a:pathLst>
          </a:custGeom>
          <a:blipFill>
            <a:blip r:embed="rId4"/>
            <a:stretch>
              <a:fillRect/>
            </a:stretch>
          </a:blipFill>
        </p:spPr>
        <p:txBody>
          <a:bodyPr/>
          <a:lstStyle/>
          <a:p>
            <a:pPr defTabSz="857250">
              <a:defRPr/>
            </a:pPr>
            <a:endParaRPr lang="en-US" sz="1688">
              <a:solidFill>
                <a:prstClr val="black"/>
              </a:solidFill>
              <a:latin typeface="Calibri"/>
            </a:endParaRPr>
          </a:p>
        </p:txBody>
      </p:sp>
      <p:sp>
        <p:nvSpPr>
          <p:cNvPr id="8" name="Freeform 8"/>
          <p:cNvSpPr/>
          <p:nvPr/>
        </p:nvSpPr>
        <p:spPr>
          <a:xfrm>
            <a:off x="5845916" y="4223105"/>
            <a:ext cx="3954815" cy="2634895"/>
          </a:xfrm>
          <a:custGeom>
            <a:avLst/>
            <a:gdLst/>
            <a:ahLst/>
            <a:cxnLst/>
            <a:rect l="l" t="t" r="r" b="b"/>
            <a:pathLst>
              <a:path w="4218469" h="2810555">
                <a:moveTo>
                  <a:pt x="0" y="0"/>
                </a:moveTo>
                <a:lnTo>
                  <a:pt x="4218470" y="0"/>
                </a:lnTo>
                <a:lnTo>
                  <a:pt x="4218470" y="2810555"/>
                </a:lnTo>
                <a:lnTo>
                  <a:pt x="0" y="2810555"/>
                </a:lnTo>
                <a:lnTo>
                  <a:pt x="0" y="0"/>
                </a:lnTo>
                <a:close/>
              </a:path>
            </a:pathLst>
          </a:custGeom>
          <a:blipFill>
            <a:blip r:embed="rId5"/>
            <a:stretch>
              <a:fillRect/>
            </a:stretch>
          </a:blipFill>
        </p:spPr>
        <p:txBody>
          <a:bodyPr/>
          <a:lstStyle/>
          <a:p>
            <a:pPr defTabSz="857250">
              <a:defRPr/>
            </a:pPr>
            <a:endParaRPr lang="en-US" sz="1688">
              <a:solidFill>
                <a:prstClr val="black"/>
              </a:solidFill>
              <a:latin typeface="Calibri"/>
            </a:endParaRPr>
          </a:p>
        </p:txBody>
      </p:sp>
      <p:grpSp>
        <p:nvGrpSpPr>
          <p:cNvPr id="9" name="Group 9"/>
          <p:cNvGrpSpPr/>
          <p:nvPr/>
        </p:nvGrpSpPr>
        <p:grpSpPr>
          <a:xfrm>
            <a:off x="3559011" y="2200862"/>
            <a:ext cx="2025979" cy="2816621"/>
            <a:chOff x="0" y="0"/>
            <a:chExt cx="2881391" cy="4005862"/>
          </a:xfrm>
        </p:grpSpPr>
        <p:sp>
          <p:nvSpPr>
            <p:cNvPr id="10" name="Freeform 10"/>
            <p:cNvSpPr/>
            <p:nvPr/>
          </p:nvSpPr>
          <p:spPr>
            <a:xfrm rot="5400000">
              <a:off x="-798669" y="798669"/>
              <a:ext cx="4005862" cy="2408525"/>
            </a:xfrm>
            <a:custGeom>
              <a:avLst/>
              <a:gdLst/>
              <a:ahLst/>
              <a:cxnLst/>
              <a:rect l="l" t="t" r="r" b="b"/>
              <a:pathLst>
                <a:path w="4005862" h="2408525">
                  <a:moveTo>
                    <a:pt x="0" y="0"/>
                  </a:moveTo>
                  <a:lnTo>
                    <a:pt x="4005862" y="0"/>
                  </a:lnTo>
                  <a:lnTo>
                    <a:pt x="4005862" y="2408524"/>
                  </a:lnTo>
                  <a:lnTo>
                    <a:pt x="0" y="240852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857250">
                <a:defRPr/>
              </a:pPr>
              <a:endParaRPr lang="en-US" sz="1688">
                <a:solidFill>
                  <a:prstClr val="black"/>
                </a:solidFill>
                <a:latin typeface="Calibri"/>
              </a:endParaRPr>
            </a:p>
          </p:txBody>
        </p:sp>
        <p:sp>
          <p:nvSpPr>
            <p:cNvPr id="11" name="Freeform 11"/>
            <p:cNvSpPr/>
            <p:nvPr/>
          </p:nvSpPr>
          <p:spPr>
            <a:xfrm rot="5400000">
              <a:off x="-66279" y="1058191"/>
              <a:ext cx="4005862" cy="1889479"/>
            </a:xfrm>
            <a:custGeom>
              <a:avLst/>
              <a:gdLst/>
              <a:ahLst/>
              <a:cxnLst/>
              <a:rect l="l" t="t" r="r" b="b"/>
              <a:pathLst>
                <a:path w="4005862" h="1889479">
                  <a:moveTo>
                    <a:pt x="0" y="0"/>
                  </a:moveTo>
                  <a:lnTo>
                    <a:pt x="4005862" y="0"/>
                  </a:lnTo>
                  <a:lnTo>
                    <a:pt x="4005862" y="1889480"/>
                  </a:lnTo>
                  <a:lnTo>
                    <a:pt x="0" y="1889480"/>
                  </a:lnTo>
                  <a:lnTo>
                    <a:pt x="0" y="0"/>
                  </a:lnTo>
                  <a:close/>
                </a:path>
              </a:pathLst>
            </a:custGeom>
            <a:blipFill>
              <a:blip r:embed="rId6">
                <a:extLst>
                  <a:ext uri="{96DAC541-7B7A-43D3-8B79-37D633B846F1}">
                    <asvg:svgBlip xmlns:asvg="http://schemas.microsoft.com/office/drawing/2016/SVG/main" r:embed="rId7"/>
                  </a:ext>
                </a:extLst>
              </a:blip>
              <a:stretch>
                <a:fillRect b="-27470"/>
              </a:stretch>
            </a:blipFill>
          </p:spPr>
          <p:txBody>
            <a:bodyPr/>
            <a:lstStyle/>
            <a:p>
              <a:pPr defTabSz="857250">
                <a:defRPr/>
              </a:pPr>
              <a:endParaRPr lang="en-US" sz="1688">
                <a:solidFill>
                  <a:prstClr val="black"/>
                </a:solidFill>
                <a:latin typeface="Calibri"/>
              </a:endParaRPr>
            </a:p>
          </p:txBody>
        </p:sp>
      </p:grpSp>
      <p:sp>
        <p:nvSpPr>
          <p:cNvPr id="12" name="Freeform 12"/>
          <p:cNvSpPr/>
          <p:nvPr/>
        </p:nvSpPr>
        <p:spPr>
          <a:xfrm rot="-1391276">
            <a:off x="2168752" y="2664931"/>
            <a:ext cx="861419" cy="458246"/>
          </a:xfrm>
          <a:custGeom>
            <a:avLst/>
            <a:gdLst/>
            <a:ahLst/>
            <a:cxnLst/>
            <a:rect l="l" t="t" r="r" b="b"/>
            <a:pathLst>
              <a:path w="918847" h="488796">
                <a:moveTo>
                  <a:pt x="0" y="0"/>
                </a:moveTo>
                <a:lnTo>
                  <a:pt x="918847" y="0"/>
                </a:lnTo>
                <a:lnTo>
                  <a:pt x="918847" y="488795"/>
                </a:lnTo>
                <a:lnTo>
                  <a:pt x="0" y="48879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857250">
              <a:defRPr/>
            </a:pPr>
            <a:endParaRPr lang="en-US" sz="1688">
              <a:solidFill>
                <a:prstClr val="black"/>
              </a:solidFill>
              <a:latin typeface="Calibri"/>
            </a:endParaRPr>
          </a:p>
        </p:txBody>
      </p:sp>
      <p:sp>
        <p:nvSpPr>
          <p:cNvPr id="13" name="Freeform 13"/>
          <p:cNvSpPr/>
          <p:nvPr/>
        </p:nvSpPr>
        <p:spPr>
          <a:xfrm rot="-1391276" flipH="1">
            <a:off x="5210565" y="1247890"/>
            <a:ext cx="861419" cy="458246"/>
          </a:xfrm>
          <a:custGeom>
            <a:avLst/>
            <a:gdLst/>
            <a:ahLst/>
            <a:cxnLst/>
            <a:rect l="l" t="t" r="r" b="b"/>
            <a:pathLst>
              <a:path w="918847" h="488796">
                <a:moveTo>
                  <a:pt x="918846" y="0"/>
                </a:moveTo>
                <a:lnTo>
                  <a:pt x="0" y="0"/>
                </a:lnTo>
                <a:lnTo>
                  <a:pt x="0" y="488795"/>
                </a:lnTo>
                <a:lnTo>
                  <a:pt x="918846" y="488795"/>
                </a:lnTo>
                <a:lnTo>
                  <a:pt x="918846"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857250">
              <a:defRPr/>
            </a:pPr>
            <a:endParaRPr lang="en-US" sz="1688">
              <a:solidFill>
                <a:prstClr val="black"/>
              </a:solidFill>
              <a:latin typeface="Calibri"/>
            </a:endParaRPr>
          </a:p>
        </p:txBody>
      </p:sp>
      <p:sp>
        <p:nvSpPr>
          <p:cNvPr id="14" name="TextBox 14"/>
          <p:cNvSpPr txBox="1"/>
          <p:nvPr/>
        </p:nvSpPr>
        <p:spPr>
          <a:xfrm>
            <a:off x="3680959" y="2822617"/>
            <a:ext cx="1782083" cy="1519519"/>
          </a:xfrm>
          <a:prstGeom prst="rect">
            <a:avLst/>
          </a:prstGeom>
        </p:spPr>
        <p:txBody>
          <a:bodyPr lIns="0" tIns="0" rIns="0" bIns="0" rtlCol="0" anchor="t">
            <a:spAutoFit/>
          </a:bodyPr>
          <a:lstStyle/>
          <a:p>
            <a:pPr algn="ctr" defTabSz="857250">
              <a:lnSpc>
                <a:spcPts val="2378"/>
              </a:lnSpc>
              <a:spcBef>
                <a:spcPct val="0"/>
              </a:spcBef>
              <a:defRPr/>
            </a:pPr>
            <a:r>
              <a:rPr lang="en-US" sz="1699" b="1">
                <a:solidFill>
                  <a:srgbClr val="000000"/>
                </a:solidFill>
                <a:latin typeface="Calibri"/>
                <a:ea typeface="Calibri"/>
                <a:cs typeface="Calibri"/>
                <a:sym typeface="Calibri (MS) Bold"/>
              </a:rPr>
              <a:t>What statements can you use to start a conversation when your child is upset or stressed?</a:t>
            </a:r>
          </a:p>
        </p:txBody>
      </p:sp>
      <p:pic>
        <p:nvPicPr>
          <p:cNvPr id="15" name="Picture 14">
            <a:extLst>
              <a:ext uri="{FF2B5EF4-FFF2-40B4-BE49-F238E27FC236}">
                <a16:creationId xmlns:a16="http://schemas.microsoft.com/office/drawing/2014/main" id="{43DBE539-D1EF-2ED3-590C-52E1EDF1C305}"/>
              </a:ext>
            </a:extLst>
          </p:cNvPr>
          <p:cNvPicPr>
            <a:picLocks noChangeAspect="1"/>
          </p:cNvPicPr>
          <p:nvPr/>
        </p:nvPicPr>
        <p:blipFill>
          <a:blip r:embed="rId10"/>
          <a:stretch>
            <a:fillRect/>
          </a:stretch>
        </p:blipFill>
        <p:spPr>
          <a:xfrm>
            <a:off x="6222928" y="359229"/>
            <a:ext cx="2486623" cy="3249386"/>
          </a:xfrm>
          <a:prstGeom prst="rect">
            <a:avLst/>
          </a:prstGeom>
          <a:ln w="28575">
            <a:solidFill>
              <a:srgbClr val="FFC000"/>
            </a:solidFill>
          </a:ln>
        </p:spPr>
      </p:pic>
      <p:pic>
        <p:nvPicPr>
          <p:cNvPr id="16" name="Picture 15" descr="A diagram of a child&amp;#39;s mental health&#10;&#10;AI-generated content may be incorrect.">
            <a:extLst>
              <a:ext uri="{FF2B5EF4-FFF2-40B4-BE49-F238E27FC236}">
                <a16:creationId xmlns:a16="http://schemas.microsoft.com/office/drawing/2014/main" id="{32EF53EF-CC65-9FD8-EC6B-AB74B2797D6F}"/>
              </a:ext>
            </a:extLst>
          </p:cNvPr>
          <p:cNvPicPr>
            <a:picLocks noChangeAspect="1"/>
          </p:cNvPicPr>
          <p:nvPr/>
        </p:nvPicPr>
        <p:blipFill>
          <a:blip r:embed="rId11"/>
          <a:stretch>
            <a:fillRect/>
          </a:stretch>
        </p:blipFill>
        <p:spPr>
          <a:xfrm>
            <a:off x="311746" y="3273879"/>
            <a:ext cx="2601401" cy="3224894"/>
          </a:xfrm>
          <a:prstGeom prst="rect">
            <a:avLst/>
          </a:prstGeom>
          <a:ln w="28575">
            <a:solidFill>
              <a:srgbClr val="FFC000"/>
            </a:solid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4B4F4E"/>
        </a:solidFill>
        <a:effectLst/>
      </p:bgPr>
    </p:bg>
    <p:spTree>
      <p:nvGrpSpPr>
        <p:cNvPr id="1" name=""/>
        <p:cNvGrpSpPr/>
        <p:nvPr/>
      </p:nvGrpSpPr>
      <p:grpSpPr>
        <a:xfrm>
          <a:off x="0" y="0"/>
          <a:ext cx="0" cy="0"/>
          <a:chOff x="0" y="0"/>
          <a:chExt cx="0" cy="0"/>
        </a:xfrm>
      </p:grpSpPr>
      <p:pic>
        <p:nvPicPr>
          <p:cNvPr id="10" name="Picture 9" descr="A poster of a child&amp;#39;s thoughts&#10;&#10;AI-generated content may be incorrect.">
            <a:extLst>
              <a:ext uri="{FF2B5EF4-FFF2-40B4-BE49-F238E27FC236}">
                <a16:creationId xmlns:a16="http://schemas.microsoft.com/office/drawing/2014/main" id="{9BC4E982-F9B1-8608-960A-AB148DAC1069}"/>
              </a:ext>
            </a:extLst>
          </p:cNvPr>
          <p:cNvPicPr>
            <a:picLocks noChangeAspect="1"/>
          </p:cNvPicPr>
          <p:nvPr/>
        </p:nvPicPr>
        <p:blipFill>
          <a:blip r:embed="rId3"/>
          <a:stretch>
            <a:fillRect/>
          </a:stretch>
        </p:blipFill>
        <p:spPr>
          <a:xfrm>
            <a:off x="5106521" y="1690008"/>
            <a:ext cx="3666245" cy="4767942"/>
          </a:xfrm>
          <a:prstGeom prst="rect">
            <a:avLst/>
          </a:prstGeom>
          <a:ln w="12700">
            <a:solidFill>
              <a:schemeClr val="tx1"/>
            </a:solidFill>
          </a:ln>
        </p:spPr>
      </p:pic>
      <p:sp>
        <p:nvSpPr>
          <p:cNvPr id="2" name="Freeform 2"/>
          <p:cNvSpPr/>
          <p:nvPr/>
        </p:nvSpPr>
        <p:spPr>
          <a:xfrm>
            <a:off x="613424" y="0"/>
            <a:ext cx="2769901" cy="2329733"/>
          </a:xfrm>
          <a:custGeom>
            <a:avLst/>
            <a:gdLst/>
            <a:ahLst/>
            <a:cxnLst/>
            <a:rect l="l" t="t" r="r" b="b"/>
            <a:pathLst>
              <a:path w="2954561" h="2485048">
                <a:moveTo>
                  <a:pt x="0" y="0"/>
                </a:moveTo>
                <a:lnTo>
                  <a:pt x="2954562" y="0"/>
                </a:lnTo>
                <a:lnTo>
                  <a:pt x="2954562" y="2485048"/>
                </a:lnTo>
                <a:lnTo>
                  <a:pt x="0" y="2485048"/>
                </a:lnTo>
                <a:lnTo>
                  <a:pt x="0" y="0"/>
                </a:lnTo>
                <a:close/>
              </a:path>
            </a:pathLst>
          </a:custGeom>
          <a:blipFill>
            <a:blip r:embed="rId4"/>
            <a:stretch>
              <a:fillRect l="-23795" r="-27595" b="-11596"/>
            </a:stretch>
          </a:blipFill>
        </p:spPr>
        <p:txBody>
          <a:bodyPr/>
          <a:lstStyle/>
          <a:p>
            <a:pPr defTabSz="857250">
              <a:defRPr/>
            </a:pPr>
            <a:endParaRPr lang="en-US" sz="1688">
              <a:solidFill>
                <a:prstClr val="black"/>
              </a:solidFill>
              <a:latin typeface="Calibri"/>
            </a:endParaRPr>
          </a:p>
        </p:txBody>
      </p:sp>
      <p:sp>
        <p:nvSpPr>
          <p:cNvPr id="3" name="Freeform 3"/>
          <p:cNvSpPr/>
          <p:nvPr/>
        </p:nvSpPr>
        <p:spPr>
          <a:xfrm flipV="1">
            <a:off x="789379" y="491863"/>
            <a:ext cx="1067798" cy="751257"/>
          </a:xfrm>
          <a:custGeom>
            <a:avLst/>
            <a:gdLst/>
            <a:ahLst/>
            <a:cxnLst/>
            <a:rect l="l" t="t" r="r" b="b"/>
            <a:pathLst>
              <a:path w="1138985" h="801341">
                <a:moveTo>
                  <a:pt x="0" y="801341"/>
                </a:moveTo>
                <a:lnTo>
                  <a:pt x="1138985" y="801341"/>
                </a:lnTo>
                <a:lnTo>
                  <a:pt x="1138985" y="0"/>
                </a:lnTo>
                <a:lnTo>
                  <a:pt x="0" y="0"/>
                </a:lnTo>
                <a:lnTo>
                  <a:pt x="0" y="801341"/>
                </a:lnTo>
                <a:close/>
              </a:path>
            </a:pathLst>
          </a:custGeom>
          <a:blipFill>
            <a:blip r:embed="rId5"/>
            <a:stretch>
              <a:fillRect/>
            </a:stretch>
          </a:blipFill>
        </p:spPr>
        <p:txBody>
          <a:bodyPr/>
          <a:lstStyle/>
          <a:p>
            <a:pPr defTabSz="857250">
              <a:defRPr/>
            </a:pPr>
            <a:endParaRPr lang="en-US" sz="1688">
              <a:solidFill>
                <a:prstClr val="black"/>
              </a:solidFill>
              <a:latin typeface="Calibri"/>
            </a:endParaRPr>
          </a:p>
        </p:txBody>
      </p:sp>
      <p:sp>
        <p:nvSpPr>
          <p:cNvPr id="4" name="TextBox 4"/>
          <p:cNvSpPr txBox="1"/>
          <p:nvPr/>
        </p:nvSpPr>
        <p:spPr>
          <a:xfrm>
            <a:off x="735916" y="1070018"/>
            <a:ext cx="2524916" cy="620491"/>
          </a:xfrm>
          <a:prstGeom prst="rect">
            <a:avLst/>
          </a:prstGeom>
        </p:spPr>
        <p:txBody>
          <a:bodyPr lIns="0" tIns="0" rIns="0" bIns="0" rtlCol="0" anchor="t">
            <a:spAutoFit/>
          </a:bodyPr>
          <a:lstStyle/>
          <a:p>
            <a:pPr algn="ctr" defTabSz="857250">
              <a:lnSpc>
                <a:spcPts val="2457"/>
              </a:lnSpc>
              <a:defRPr/>
            </a:pPr>
            <a:r>
              <a:rPr lang="en-US" sz="1755" b="1">
                <a:solidFill>
                  <a:srgbClr val="000000"/>
                </a:solidFill>
                <a:latin typeface="Calibri"/>
                <a:ea typeface="Calibri"/>
                <a:cs typeface="Calibri"/>
                <a:sym typeface="Calibri (MS) Bold"/>
              </a:rPr>
              <a:t>Healthy Thinking Patterns</a:t>
            </a:r>
          </a:p>
          <a:p>
            <a:pPr algn="ctr" defTabSz="857250">
              <a:lnSpc>
                <a:spcPts val="2457"/>
              </a:lnSpc>
              <a:spcBef>
                <a:spcPct val="0"/>
              </a:spcBef>
              <a:defRPr/>
            </a:pPr>
            <a:r>
              <a:rPr lang="en-US" sz="1755" b="1">
                <a:solidFill>
                  <a:srgbClr val="000000"/>
                </a:solidFill>
                <a:latin typeface="Calibri"/>
                <a:ea typeface="Calibri"/>
                <a:cs typeface="Calibri"/>
                <a:sym typeface="Calibri (MS) Bold"/>
              </a:rPr>
              <a:t>Discussion Questions</a:t>
            </a:r>
          </a:p>
        </p:txBody>
      </p:sp>
      <p:sp>
        <p:nvSpPr>
          <p:cNvPr id="5" name="Freeform 5"/>
          <p:cNvSpPr/>
          <p:nvPr/>
        </p:nvSpPr>
        <p:spPr>
          <a:xfrm flipH="1" flipV="1">
            <a:off x="2117473" y="491863"/>
            <a:ext cx="1067798" cy="751257"/>
          </a:xfrm>
          <a:custGeom>
            <a:avLst/>
            <a:gdLst/>
            <a:ahLst/>
            <a:cxnLst/>
            <a:rect l="l" t="t" r="r" b="b"/>
            <a:pathLst>
              <a:path w="1138985" h="801341">
                <a:moveTo>
                  <a:pt x="1138984" y="801341"/>
                </a:moveTo>
                <a:lnTo>
                  <a:pt x="0" y="801341"/>
                </a:lnTo>
                <a:lnTo>
                  <a:pt x="0" y="0"/>
                </a:lnTo>
                <a:lnTo>
                  <a:pt x="1138984" y="0"/>
                </a:lnTo>
                <a:lnTo>
                  <a:pt x="1138984" y="801341"/>
                </a:lnTo>
                <a:close/>
              </a:path>
            </a:pathLst>
          </a:custGeom>
          <a:blipFill>
            <a:blip r:embed="rId5"/>
            <a:stretch>
              <a:fillRect/>
            </a:stretch>
          </a:blipFill>
        </p:spPr>
        <p:txBody>
          <a:bodyPr/>
          <a:lstStyle/>
          <a:p>
            <a:pPr defTabSz="857250">
              <a:defRPr/>
            </a:pPr>
            <a:endParaRPr lang="en-US" sz="1688">
              <a:solidFill>
                <a:prstClr val="black"/>
              </a:solidFill>
              <a:latin typeface="Calibri"/>
            </a:endParaRPr>
          </a:p>
        </p:txBody>
      </p:sp>
      <p:sp>
        <p:nvSpPr>
          <p:cNvPr id="7" name="Freeform 7"/>
          <p:cNvSpPr/>
          <p:nvPr/>
        </p:nvSpPr>
        <p:spPr>
          <a:xfrm>
            <a:off x="6537755" y="397356"/>
            <a:ext cx="2249115" cy="1535021"/>
          </a:xfrm>
          <a:custGeom>
            <a:avLst/>
            <a:gdLst/>
            <a:ahLst/>
            <a:cxnLst/>
            <a:rect l="l" t="t" r="r" b="b"/>
            <a:pathLst>
              <a:path w="2399056" h="1637356">
                <a:moveTo>
                  <a:pt x="0" y="0"/>
                </a:moveTo>
                <a:lnTo>
                  <a:pt x="2399056" y="0"/>
                </a:lnTo>
                <a:lnTo>
                  <a:pt x="2399056" y="1637356"/>
                </a:lnTo>
                <a:lnTo>
                  <a:pt x="0" y="1637356"/>
                </a:lnTo>
                <a:lnTo>
                  <a:pt x="0" y="0"/>
                </a:lnTo>
                <a:close/>
              </a:path>
            </a:pathLst>
          </a:custGeom>
          <a:blipFill>
            <a:blip r:embed="rId6"/>
            <a:stretch>
              <a:fillRect/>
            </a:stretch>
          </a:blipFill>
        </p:spPr>
        <p:txBody>
          <a:bodyPr/>
          <a:lstStyle/>
          <a:p>
            <a:pPr defTabSz="857250">
              <a:defRPr/>
            </a:pPr>
            <a:endParaRPr lang="en-US" sz="1688">
              <a:solidFill>
                <a:prstClr val="black"/>
              </a:solidFill>
              <a:latin typeface="Calibri"/>
            </a:endParaRPr>
          </a:p>
        </p:txBody>
      </p:sp>
      <p:sp>
        <p:nvSpPr>
          <p:cNvPr id="8" name="Freeform 8"/>
          <p:cNvSpPr/>
          <p:nvPr/>
        </p:nvSpPr>
        <p:spPr>
          <a:xfrm flipH="1" flipV="1">
            <a:off x="315693" y="2529345"/>
            <a:ext cx="4503574" cy="4025069"/>
          </a:xfrm>
          <a:custGeom>
            <a:avLst/>
            <a:gdLst/>
            <a:ahLst/>
            <a:cxnLst/>
            <a:rect l="l" t="t" r="r" b="b"/>
            <a:pathLst>
              <a:path w="4803812" h="4293407">
                <a:moveTo>
                  <a:pt x="4803811" y="4293406"/>
                </a:moveTo>
                <a:lnTo>
                  <a:pt x="0" y="4293406"/>
                </a:lnTo>
                <a:lnTo>
                  <a:pt x="0" y="0"/>
                </a:lnTo>
                <a:lnTo>
                  <a:pt x="4803811" y="0"/>
                </a:lnTo>
                <a:lnTo>
                  <a:pt x="4803811" y="4293406"/>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857250">
              <a:defRPr/>
            </a:pPr>
            <a:endParaRPr lang="en-US" sz="1688">
              <a:solidFill>
                <a:prstClr val="black"/>
              </a:solidFill>
              <a:latin typeface="Calibri"/>
            </a:endParaRPr>
          </a:p>
        </p:txBody>
      </p:sp>
      <p:sp>
        <p:nvSpPr>
          <p:cNvPr id="9" name="TextBox 9"/>
          <p:cNvSpPr txBox="1"/>
          <p:nvPr/>
        </p:nvSpPr>
        <p:spPr>
          <a:xfrm>
            <a:off x="718128" y="3802351"/>
            <a:ext cx="3698703" cy="1702197"/>
          </a:xfrm>
          <a:prstGeom prst="rect">
            <a:avLst/>
          </a:prstGeom>
        </p:spPr>
        <p:txBody>
          <a:bodyPr lIns="0" tIns="0" rIns="0" bIns="0" rtlCol="0" anchor="t">
            <a:spAutoFit/>
          </a:bodyPr>
          <a:lstStyle/>
          <a:p>
            <a:pPr marL="346625" lvl="1" indent="-173313" defTabSz="857250">
              <a:lnSpc>
                <a:spcPts val="2247"/>
              </a:lnSpc>
              <a:buFont typeface="Arial"/>
              <a:buChar char="•"/>
              <a:defRPr/>
            </a:pPr>
            <a:r>
              <a:rPr lang="en-US" sz="1605" b="1">
                <a:solidFill>
                  <a:srgbClr val="000000"/>
                </a:solidFill>
                <a:latin typeface="Calibri"/>
                <a:ea typeface="Calibri"/>
                <a:cs typeface="Calibri"/>
                <a:sym typeface="Calibri (MS) Bold"/>
              </a:rPr>
              <a:t>Have you ever noticed negative thinking patterns in your child?</a:t>
            </a:r>
          </a:p>
          <a:p>
            <a:pPr defTabSz="857250">
              <a:lnSpc>
                <a:spcPts val="2378"/>
              </a:lnSpc>
              <a:defRPr/>
            </a:pPr>
            <a:endParaRPr lang="en-US" sz="1605" b="1">
              <a:solidFill>
                <a:srgbClr val="000000"/>
              </a:solidFill>
              <a:latin typeface="Calibri"/>
              <a:ea typeface="Calibri"/>
              <a:cs typeface="Calibri"/>
              <a:sym typeface="Calibri (MS) Bold"/>
            </a:endParaRPr>
          </a:p>
          <a:p>
            <a:pPr marL="346625" lvl="1" indent="-173313" defTabSz="857250">
              <a:lnSpc>
                <a:spcPts val="2247"/>
              </a:lnSpc>
              <a:buFont typeface="Arial"/>
              <a:buChar char="•"/>
              <a:defRPr/>
            </a:pPr>
            <a:r>
              <a:rPr lang="en-US" sz="1605" b="1">
                <a:solidFill>
                  <a:srgbClr val="000000"/>
                </a:solidFill>
                <a:latin typeface="Calibri"/>
                <a:ea typeface="Calibri"/>
                <a:cs typeface="Calibri"/>
                <a:sym typeface="Calibri (MS) Bold"/>
              </a:rPr>
              <a:t>How can you help your child use thought catching to reframe these patterns?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A6977E"/>
        </a:solidFill>
        <a:effectLst/>
      </p:bgPr>
    </p:bg>
    <p:spTree>
      <p:nvGrpSpPr>
        <p:cNvPr id="1" name=""/>
        <p:cNvGrpSpPr/>
        <p:nvPr/>
      </p:nvGrpSpPr>
      <p:grpSpPr>
        <a:xfrm>
          <a:off x="0" y="0"/>
          <a:ext cx="0" cy="0"/>
          <a:chOff x="0" y="0"/>
          <a:chExt cx="0" cy="0"/>
        </a:xfrm>
      </p:grpSpPr>
      <p:sp>
        <p:nvSpPr>
          <p:cNvPr id="2" name="Freeform 2"/>
          <p:cNvSpPr/>
          <p:nvPr/>
        </p:nvSpPr>
        <p:spPr>
          <a:xfrm>
            <a:off x="-70994" y="0"/>
            <a:ext cx="4109648" cy="6952413"/>
          </a:xfrm>
          <a:custGeom>
            <a:avLst/>
            <a:gdLst/>
            <a:ahLst/>
            <a:cxnLst/>
            <a:rect l="l" t="t" r="r" b="b"/>
            <a:pathLst>
              <a:path w="4383625" h="7415907">
                <a:moveTo>
                  <a:pt x="0" y="0"/>
                </a:moveTo>
                <a:lnTo>
                  <a:pt x="4383626" y="0"/>
                </a:lnTo>
                <a:lnTo>
                  <a:pt x="4383626" y="7415907"/>
                </a:lnTo>
                <a:lnTo>
                  <a:pt x="0" y="7415907"/>
                </a:lnTo>
                <a:lnTo>
                  <a:pt x="0" y="0"/>
                </a:lnTo>
                <a:close/>
              </a:path>
            </a:pathLst>
          </a:custGeom>
          <a:blipFill>
            <a:blip r:embed="rId3"/>
            <a:stretch>
              <a:fillRect/>
            </a:stretch>
          </a:blipFill>
        </p:spPr>
        <p:txBody>
          <a:bodyPr/>
          <a:lstStyle/>
          <a:p>
            <a:pPr defTabSz="857250"/>
            <a:endParaRPr lang="en-US" sz="1688">
              <a:solidFill>
                <a:prstClr val="black"/>
              </a:solidFill>
              <a:latin typeface="Calibri"/>
            </a:endParaRPr>
          </a:p>
        </p:txBody>
      </p:sp>
      <p:sp>
        <p:nvSpPr>
          <p:cNvPr id="3" name="Freeform 3"/>
          <p:cNvSpPr/>
          <p:nvPr/>
        </p:nvSpPr>
        <p:spPr>
          <a:xfrm>
            <a:off x="4391469" y="-535509"/>
            <a:ext cx="6367148" cy="1896712"/>
          </a:xfrm>
          <a:custGeom>
            <a:avLst/>
            <a:gdLst/>
            <a:ahLst/>
            <a:cxnLst/>
            <a:rect l="l" t="t" r="r" b="b"/>
            <a:pathLst>
              <a:path w="6791625" h="2023159">
                <a:moveTo>
                  <a:pt x="0" y="0"/>
                </a:moveTo>
                <a:lnTo>
                  <a:pt x="6791625" y="0"/>
                </a:lnTo>
                <a:lnTo>
                  <a:pt x="6791625" y="2023160"/>
                </a:lnTo>
                <a:lnTo>
                  <a:pt x="0" y="2023160"/>
                </a:lnTo>
                <a:lnTo>
                  <a:pt x="0" y="0"/>
                </a:lnTo>
                <a:close/>
              </a:path>
            </a:pathLst>
          </a:custGeom>
          <a:blipFill>
            <a:blip r:embed="rId4"/>
            <a:stretch>
              <a:fillRect/>
            </a:stretch>
          </a:blipFill>
        </p:spPr>
        <p:txBody>
          <a:bodyPr/>
          <a:lstStyle/>
          <a:p>
            <a:pPr defTabSz="857250"/>
            <a:endParaRPr lang="en-US" sz="1688">
              <a:solidFill>
                <a:prstClr val="black"/>
              </a:solidFill>
              <a:latin typeface="Calibri"/>
            </a:endParaRPr>
          </a:p>
        </p:txBody>
      </p:sp>
      <p:sp>
        <p:nvSpPr>
          <p:cNvPr id="4" name="Freeform 4"/>
          <p:cNvSpPr/>
          <p:nvPr/>
        </p:nvSpPr>
        <p:spPr>
          <a:xfrm>
            <a:off x="4663463" y="996081"/>
            <a:ext cx="3657600" cy="33528"/>
          </a:xfrm>
          <a:custGeom>
            <a:avLst/>
            <a:gdLst/>
            <a:ahLst/>
            <a:cxnLst/>
            <a:rect l="l" t="t" r="r" b="b"/>
            <a:pathLst>
              <a:path w="3901440" h="35763">
                <a:moveTo>
                  <a:pt x="0" y="0"/>
                </a:moveTo>
                <a:lnTo>
                  <a:pt x="3901440" y="0"/>
                </a:lnTo>
                <a:lnTo>
                  <a:pt x="3901440" y="35763"/>
                </a:lnTo>
                <a:lnTo>
                  <a:pt x="0" y="3576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857250"/>
            <a:endParaRPr lang="en-US" sz="1688">
              <a:solidFill>
                <a:prstClr val="black"/>
              </a:solidFill>
              <a:latin typeface="Calibri"/>
            </a:endParaRPr>
          </a:p>
        </p:txBody>
      </p:sp>
      <p:sp>
        <p:nvSpPr>
          <p:cNvPr id="5" name="TextBox 5"/>
          <p:cNvSpPr txBox="1"/>
          <p:nvPr/>
        </p:nvSpPr>
        <p:spPr>
          <a:xfrm>
            <a:off x="4251973" y="1331550"/>
            <a:ext cx="4892028" cy="5309146"/>
          </a:xfrm>
          <a:prstGeom prst="rect">
            <a:avLst/>
          </a:prstGeom>
        </p:spPr>
        <p:txBody>
          <a:bodyPr lIns="0" tIns="0" rIns="0" bIns="0" rtlCol="0" anchor="t">
            <a:spAutoFit/>
          </a:bodyPr>
          <a:lstStyle/>
          <a:p>
            <a:pPr defTabSz="857250">
              <a:lnSpc>
                <a:spcPts val="2230"/>
              </a:lnSpc>
            </a:pPr>
            <a:r>
              <a:rPr lang="en-US" sz="1550" b="1" u="sng">
                <a:solidFill>
                  <a:srgbClr val="FFFFFF"/>
                </a:solidFill>
                <a:latin typeface="Calibri"/>
                <a:ea typeface="Calibri"/>
                <a:cs typeface="Calibri"/>
              </a:rPr>
              <a:t>Basic Ground Rules:</a:t>
            </a:r>
          </a:p>
          <a:p>
            <a:pPr marL="343535" lvl="1" indent="-171450" defTabSz="857250">
              <a:lnSpc>
                <a:spcPts val="2230"/>
              </a:lnSpc>
              <a:buFont typeface="Arial"/>
              <a:buChar char="•"/>
            </a:pPr>
            <a:r>
              <a:rPr lang="en-US" sz="1550" b="1">
                <a:solidFill>
                  <a:srgbClr val="FFFFFF"/>
                </a:solidFill>
                <a:latin typeface="Calibri"/>
                <a:ea typeface="Calibri"/>
                <a:cs typeface="Calibri"/>
              </a:rPr>
              <a:t>Always start and end sessions on time.</a:t>
            </a:r>
          </a:p>
          <a:p>
            <a:pPr marL="343535" lvl="1" indent="-171450" defTabSz="857250">
              <a:lnSpc>
                <a:spcPts val="2230"/>
              </a:lnSpc>
              <a:buFont typeface="Arial"/>
              <a:buChar char="•"/>
            </a:pPr>
            <a:r>
              <a:rPr lang="en-US" sz="1550" b="1">
                <a:solidFill>
                  <a:srgbClr val="FFFFFF"/>
                </a:solidFill>
                <a:latin typeface="Calibri"/>
                <a:ea typeface="Calibri"/>
                <a:cs typeface="Calibri"/>
              </a:rPr>
              <a:t>Cell phones should be on vibrate; members can quietly excuse themselves if a call must be taken.</a:t>
            </a:r>
          </a:p>
          <a:p>
            <a:pPr marL="343535" lvl="1" indent="-171450" defTabSz="857250">
              <a:lnSpc>
                <a:spcPts val="2230"/>
              </a:lnSpc>
              <a:buFont typeface="Arial"/>
              <a:buChar char="•"/>
            </a:pPr>
            <a:r>
              <a:rPr lang="en-US" sz="1550" b="1">
                <a:solidFill>
                  <a:srgbClr val="FFFFFF"/>
                </a:solidFill>
                <a:latin typeface="Calibri"/>
                <a:ea typeface="Calibri"/>
                <a:cs typeface="Calibri"/>
              </a:rPr>
              <a:t>In virtual sessions, participants should mute themselves when taking calls outside the session.</a:t>
            </a:r>
          </a:p>
          <a:p>
            <a:pPr defTabSz="857250">
              <a:lnSpc>
                <a:spcPts val="2230"/>
              </a:lnSpc>
            </a:pPr>
            <a:endParaRPr lang="en-US" sz="1550" b="1">
              <a:solidFill>
                <a:srgbClr val="FFFFFF"/>
              </a:solidFill>
              <a:latin typeface="Calibri"/>
              <a:ea typeface="Calibri"/>
              <a:cs typeface="Calibri"/>
            </a:endParaRPr>
          </a:p>
          <a:p>
            <a:pPr defTabSz="857250">
              <a:lnSpc>
                <a:spcPts val="2230"/>
              </a:lnSpc>
            </a:pPr>
            <a:r>
              <a:rPr lang="en-US" sz="1550" b="1" u="sng">
                <a:solidFill>
                  <a:srgbClr val="FFFFFF"/>
                </a:solidFill>
                <a:latin typeface="Calibri"/>
                <a:ea typeface="Calibri"/>
                <a:cs typeface="Calibri"/>
              </a:rPr>
              <a:t>Group-Specific Rules:</a:t>
            </a:r>
          </a:p>
          <a:p>
            <a:pPr marL="343535" lvl="1" indent="-171450" defTabSz="857250">
              <a:lnSpc>
                <a:spcPts val="2230"/>
              </a:lnSpc>
              <a:buFont typeface="Arial"/>
              <a:buChar char="•"/>
            </a:pPr>
            <a:r>
              <a:rPr lang="en-US" sz="1550" b="1">
                <a:solidFill>
                  <a:srgbClr val="FFFFFF"/>
                </a:solidFill>
                <a:latin typeface="Calibri"/>
                <a:ea typeface="Calibri"/>
                <a:cs typeface="Calibri"/>
              </a:rPr>
              <a:t>Avoid judgment regarding other participants' parenting practices or knowledge gaps.</a:t>
            </a:r>
          </a:p>
          <a:p>
            <a:pPr marL="343535" lvl="1" indent="-171450" defTabSz="857250">
              <a:lnSpc>
                <a:spcPts val="2230"/>
              </a:lnSpc>
              <a:buFont typeface="Arial"/>
              <a:buChar char="•"/>
            </a:pPr>
            <a:r>
              <a:rPr lang="en-US" sz="1550" b="1">
                <a:solidFill>
                  <a:srgbClr val="FFFFFF"/>
                </a:solidFill>
                <a:latin typeface="Calibri"/>
                <a:ea typeface="Calibri"/>
                <a:cs typeface="Calibri"/>
              </a:rPr>
              <a:t>One person speaks at a time to maintain order and clarity.</a:t>
            </a:r>
          </a:p>
          <a:p>
            <a:pPr marL="343535" lvl="1" indent="-171450" defTabSz="857250">
              <a:lnSpc>
                <a:spcPts val="2230"/>
              </a:lnSpc>
              <a:buFont typeface="Arial"/>
              <a:buChar char="•"/>
            </a:pPr>
            <a:r>
              <a:rPr lang="en-US" sz="1550" b="1">
                <a:solidFill>
                  <a:srgbClr val="FFFFFF"/>
                </a:solidFill>
                <a:latin typeface="Calibri"/>
                <a:ea typeface="Calibri"/>
                <a:cs typeface="Calibri"/>
              </a:rPr>
              <a:t>Assume positive intent in all interactions to foster a positive atmosphere.</a:t>
            </a:r>
          </a:p>
          <a:p>
            <a:pPr defTabSz="857250">
              <a:lnSpc>
                <a:spcPts val="2230"/>
              </a:lnSpc>
            </a:pPr>
            <a:endParaRPr lang="en-US" sz="1550" b="1">
              <a:solidFill>
                <a:srgbClr val="FFFFFF"/>
              </a:solidFill>
              <a:latin typeface="Calibri"/>
              <a:ea typeface="Calibri"/>
              <a:cs typeface="Calibri"/>
            </a:endParaRPr>
          </a:p>
          <a:p>
            <a:pPr defTabSz="857250">
              <a:lnSpc>
                <a:spcPts val="2230"/>
              </a:lnSpc>
            </a:pPr>
            <a:r>
              <a:rPr lang="en-US" sz="1550" b="1" u="sng">
                <a:solidFill>
                  <a:srgbClr val="FFFFFF"/>
                </a:solidFill>
                <a:latin typeface="Calibri"/>
                <a:ea typeface="Calibri"/>
                <a:cs typeface="Calibri"/>
              </a:rPr>
              <a:t>Confidentiality-</a:t>
            </a:r>
            <a:r>
              <a:rPr lang="en-US" sz="1550" b="1">
                <a:solidFill>
                  <a:srgbClr val="FFFFFF"/>
                </a:solidFill>
                <a:latin typeface="Calibri"/>
                <a:ea typeface="Calibri"/>
                <a:cs typeface="Calibri"/>
              </a:rPr>
              <a:t> Please be respectful and discrete with the personal stories being shared. This is a safe space to grow and learn.</a:t>
            </a:r>
          </a:p>
          <a:p>
            <a:pPr defTabSz="857250">
              <a:lnSpc>
                <a:spcPts val="1838"/>
              </a:lnSpc>
              <a:spcBef>
                <a:spcPct val="0"/>
              </a:spcBef>
            </a:pPr>
            <a:endParaRPr lang="en-US" sz="1593">
              <a:solidFill>
                <a:srgbClr val="FFFFFF"/>
              </a:solidFill>
              <a:latin typeface="Calibri (MS)"/>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4B4F4E"/>
        </a:solidFill>
        <a:effectLst/>
      </p:bgPr>
    </p:bg>
    <p:spTree>
      <p:nvGrpSpPr>
        <p:cNvPr id="1" name=""/>
        <p:cNvGrpSpPr/>
        <p:nvPr/>
      </p:nvGrpSpPr>
      <p:grpSpPr>
        <a:xfrm>
          <a:off x="0" y="0"/>
          <a:ext cx="0" cy="0"/>
          <a:chOff x="0" y="0"/>
          <a:chExt cx="0" cy="0"/>
        </a:xfrm>
      </p:grpSpPr>
      <p:sp>
        <p:nvSpPr>
          <p:cNvPr id="2" name="Freeform 2"/>
          <p:cNvSpPr/>
          <p:nvPr/>
        </p:nvSpPr>
        <p:spPr>
          <a:xfrm>
            <a:off x="0" y="0"/>
            <a:ext cx="9144000" cy="68580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t="-548" r="-13805" b="-548"/>
            </a:stretch>
          </a:blipFill>
        </p:spPr>
        <p:txBody>
          <a:bodyPr/>
          <a:lstStyle/>
          <a:p>
            <a:pPr defTabSz="857250">
              <a:defRPr/>
            </a:pPr>
            <a:endParaRPr lang="en-US" sz="1688">
              <a:solidFill>
                <a:prstClr val="black"/>
              </a:solidFill>
              <a:latin typeface="Calibri"/>
            </a:endParaRPr>
          </a:p>
        </p:txBody>
      </p:sp>
      <p:sp>
        <p:nvSpPr>
          <p:cNvPr id="3" name="Freeform 3"/>
          <p:cNvSpPr/>
          <p:nvPr/>
        </p:nvSpPr>
        <p:spPr>
          <a:xfrm>
            <a:off x="108900" y="0"/>
            <a:ext cx="2462521" cy="2071198"/>
          </a:xfrm>
          <a:custGeom>
            <a:avLst/>
            <a:gdLst/>
            <a:ahLst/>
            <a:cxnLst/>
            <a:rect l="l" t="t" r="r" b="b"/>
            <a:pathLst>
              <a:path w="2626689" h="2209278">
                <a:moveTo>
                  <a:pt x="0" y="0"/>
                </a:moveTo>
                <a:lnTo>
                  <a:pt x="2626689" y="0"/>
                </a:lnTo>
                <a:lnTo>
                  <a:pt x="2626689" y="2209278"/>
                </a:lnTo>
                <a:lnTo>
                  <a:pt x="0" y="2209278"/>
                </a:lnTo>
                <a:lnTo>
                  <a:pt x="0" y="0"/>
                </a:lnTo>
                <a:close/>
              </a:path>
            </a:pathLst>
          </a:custGeom>
          <a:blipFill>
            <a:blip r:embed="rId4"/>
            <a:stretch>
              <a:fillRect l="-23795" r="-27595" b="-11596"/>
            </a:stretch>
          </a:blipFill>
        </p:spPr>
        <p:txBody>
          <a:bodyPr/>
          <a:lstStyle/>
          <a:p>
            <a:pPr defTabSz="857250">
              <a:defRPr/>
            </a:pPr>
            <a:endParaRPr lang="en-US" sz="1688">
              <a:solidFill>
                <a:prstClr val="black"/>
              </a:solidFill>
              <a:latin typeface="Calibri"/>
            </a:endParaRPr>
          </a:p>
        </p:txBody>
      </p:sp>
      <p:sp>
        <p:nvSpPr>
          <p:cNvPr id="4" name="Freeform 4"/>
          <p:cNvSpPr/>
          <p:nvPr/>
        </p:nvSpPr>
        <p:spPr>
          <a:xfrm flipV="1">
            <a:off x="265329" y="437280"/>
            <a:ext cx="949303" cy="667889"/>
          </a:xfrm>
          <a:custGeom>
            <a:avLst/>
            <a:gdLst/>
            <a:ahLst/>
            <a:cxnLst/>
            <a:rect l="l" t="t" r="r" b="b"/>
            <a:pathLst>
              <a:path w="1012590" h="712415">
                <a:moveTo>
                  <a:pt x="0" y="712415"/>
                </a:moveTo>
                <a:lnTo>
                  <a:pt x="1012589" y="712415"/>
                </a:lnTo>
                <a:lnTo>
                  <a:pt x="1012589" y="0"/>
                </a:lnTo>
                <a:lnTo>
                  <a:pt x="0" y="0"/>
                </a:lnTo>
                <a:lnTo>
                  <a:pt x="0" y="712415"/>
                </a:lnTo>
                <a:close/>
              </a:path>
            </a:pathLst>
          </a:custGeom>
          <a:blipFill>
            <a:blip r:embed="rId5"/>
            <a:stretch>
              <a:fillRect/>
            </a:stretch>
          </a:blipFill>
        </p:spPr>
        <p:txBody>
          <a:bodyPr/>
          <a:lstStyle/>
          <a:p>
            <a:pPr defTabSz="857250">
              <a:defRPr/>
            </a:pPr>
            <a:endParaRPr lang="en-US" sz="1688">
              <a:solidFill>
                <a:prstClr val="black"/>
              </a:solidFill>
              <a:latin typeface="Calibri"/>
            </a:endParaRPr>
          </a:p>
        </p:txBody>
      </p:sp>
      <p:sp>
        <p:nvSpPr>
          <p:cNvPr id="5" name="TextBox 5"/>
          <p:cNvSpPr txBox="1"/>
          <p:nvPr/>
        </p:nvSpPr>
        <p:spPr>
          <a:xfrm>
            <a:off x="217799" y="943348"/>
            <a:ext cx="2244722" cy="597792"/>
          </a:xfrm>
          <a:prstGeom prst="rect">
            <a:avLst/>
          </a:prstGeom>
        </p:spPr>
        <p:txBody>
          <a:bodyPr lIns="0" tIns="0" rIns="0" bIns="0" rtlCol="0" anchor="t">
            <a:spAutoFit/>
          </a:bodyPr>
          <a:lstStyle/>
          <a:p>
            <a:pPr algn="ctr" defTabSz="857250">
              <a:lnSpc>
                <a:spcPts val="2447"/>
              </a:lnSpc>
              <a:defRPr/>
            </a:pPr>
            <a:r>
              <a:rPr lang="en-US" sz="1748" b="1">
                <a:solidFill>
                  <a:srgbClr val="000000"/>
                </a:solidFill>
                <a:latin typeface="Calibri"/>
                <a:ea typeface="Calibri"/>
                <a:cs typeface="Calibri"/>
                <a:sym typeface="Calibri (MS) Bold"/>
              </a:rPr>
              <a:t>Active Listening</a:t>
            </a:r>
          </a:p>
          <a:p>
            <a:pPr algn="ctr" defTabSz="857250">
              <a:lnSpc>
                <a:spcPts val="2447"/>
              </a:lnSpc>
              <a:spcBef>
                <a:spcPct val="0"/>
              </a:spcBef>
              <a:defRPr/>
            </a:pPr>
            <a:r>
              <a:rPr lang="en-US" sz="1748" b="1">
                <a:solidFill>
                  <a:srgbClr val="000000"/>
                </a:solidFill>
                <a:latin typeface="Calibri"/>
                <a:ea typeface="Calibri"/>
                <a:cs typeface="Calibri"/>
                <a:sym typeface="Calibri (MS) Bold"/>
              </a:rPr>
              <a:t>Discussion Questions</a:t>
            </a:r>
          </a:p>
        </p:txBody>
      </p:sp>
      <p:sp>
        <p:nvSpPr>
          <p:cNvPr id="6" name="Freeform 6"/>
          <p:cNvSpPr/>
          <p:nvPr/>
        </p:nvSpPr>
        <p:spPr>
          <a:xfrm flipH="1" flipV="1">
            <a:off x="1446041" y="437280"/>
            <a:ext cx="949303" cy="667889"/>
          </a:xfrm>
          <a:custGeom>
            <a:avLst/>
            <a:gdLst/>
            <a:ahLst/>
            <a:cxnLst/>
            <a:rect l="l" t="t" r="r" b="b"/>
            <a:pathLst>
              <a:path w="1012590" h="712415">
                <a:moveTo>
                  <a:pt x="1012589" y="712415"/>
                </a:moveTo>
                <a:lnTo>
                  <a:pt x="0" y="712415"/>
                </a:lnTo>
                <a:lnTo>
                  <a:pt x="0" y="0"/>
                </a:lnTo>
                <a:lnTo>
                  <a:pt x="1012589" y="0"/>
                </a:lnTo>
                <a:lnTo>
                  <a:pt x="1012589" y="712415"/>
                </a:lnTo>
                <a:close/>
              </a:path>
            </a:pathLst>
          </a:custGeom>
          <a:blipFill>
            <a:blip r:embed="rId5"/>
            <a:stretch>
              <a:fillRect/>
            </a:stretch>
          </a:blipFill>
        </p:spPr>
        <p:txBody>
          <a:bodyPr/>
          <a:lstStyle/>
          <a:p>
            <a:pPr defTabSz="857250">
              <a:defRPr/>
            </a:pPr>
            <a:endParaRPr lang="en-US" sz="1688">
              <a:solidFill>
                <a:prstClr val="black"/>
              </a:solidFill>
              <a:latin typeface="Calibri"/>
            </a:endParaRPr>
          </a:p>
        </p:txBody>
      </p:sp>
      <p:sp>
        <p:nvSpPr>
          <p:cNvPr id="7" name="Freeform 7"/>
          <p:cNvSpPr/>
          <p:nvPr/>
        </p:nvSpPr>
        <p:spPr>
          <a:xfrm>
            <a:off x="0" y="4160473"/>
            <a:ext cx="2772186" cy="2697528"/>
          </a:xfrm>
          <a:custGeom>
            <a:avLst/>
            <a:gdLst/>
            <a:ahLst/>
            <a:cxnLst/>
            <a:rect l="l" t="t" r="r" b="b"/>
            <a:pathLst>
              <a:path w="2956998" h="2877363">
                <a:moveTo>
                  <a:pt x="0" y="0"/>
                </a:moveTo>
                <a:lnTo>
                  <a:pt x="2956998" y="0"/>
                </a:lnTo>
                <a:lnTo>
                  <a:pt x="2956998" y="2877363"/>
                </a:lnTo>
                <a:lnTo>
                  <a:pt x="0" y="2877363"/>
                </a:lnTo>
                <a:lnTo>
                  <a:pt x="0" y="0"/>
                </a:lnTo>
                <a:close/>
              </a:path>
            </a:pathLst>
          </a:custGeom>
          <a:blipFill>
            <a:blip r:embed="rId6"/>
            <a:stretch>
              <a:fillRect t="-38949" b="-15297"/>
            </a:stretch>
          </a:blipFill>
        </p:spPr>
        <p:txBody>
          <a:bodyPr/>
          <a:lstStyle/>
          <a:p>
            <a:pPr defTabSz="857250">
              <a:defRPr/>
            </a:pPr>
            <a:endParaRPr lang="en-US" sz="1688">
              <a:solidFill>
                <a:prstClr val="black"/>
              </a:solidFill>
              <a:latin typeface="Calibri"/>
            </a:endParaRPr>
          </a:p>
        </p:txBody>
      </p:sp>
      <p:sp>
        <p:nvSpPr>
          <p:cNvPr id="8" name="TextBox 8"/>
          <p:cNvSpPr txBox="1"/>
          <p:nvPr/>
        </p:nvSpPr>
        <p:spPr>
          <a:xfrm>
            <a:off x="738716" y="5204873"/>
            <a:ext cx="1423697" cy="192873"/>
          </a:xfrm>
          <a:prstGeom prst="rect">
            <a:avLst/>
          </a:prstGeom>
        </p:spPr>
        <p:txBody>
          <a:bodyPr wrap="square" lIns="0" tIns="0" rIns="0" bIns="0" rtlCol="0" anchor="t">
            <a:spAutoFit/>
          </a:bodyPr>
          <a:lstStyle/>
          <a:p>
            <a:pPr algn="ctr" defTabSz="857250">
              <a:lnSpc>
                <a:spcPts val="1613"/>
              </a:lnSpc>
              <a:spcBef>
                <a:spcPct val="0"/>
              </a:spcBef>
              <a:defRPr/>
            </a:pPr>
            <a:r>
              <a:rPr lang="en-US" sz="1152" b="1">
                <a:solidFill>
                  <a:srgbClr val="000000"/>
                </a:solidFill>
                <a:latin typeface="Calibri (MS) Bold"/>
                <a:ea typeface="Calibri (MS) Bold"/>
                <a:cs typeface="Calibri (MS) Bold"/>
                <a:sym typeface="Calibri (MS) Bold"/>
              </a:rPr>
              <a:t>Active Listening Steps</a:t>
            </a:r>
          </a:p>
        </p:txBody>
      </p:sp>
      <p:sp>
        <p:nvSpPr>
          <p:cNvPr id="9" name="TextBox 9"/>
          <p:cNvSpPr txBox="1"/>
          <p:nvPr/>
        </p:nvSpPr>
        <p:spPr>
          <a:xfrm>
            <a:off x="311393" y="5369181"/>
            <a:ext cx="2249369" cy="1422762"/>
          </a:xfrm>
          <a:prstGeom prst="rect">
            <a:avLst/>
          </a:prstGeom>
        </p:spPr>
        <p:txBody>
          <a:bodyPr lIns="0" tIns="0" rIns="0" bIns="0" rtlCol="0" anchor="t">
            <a:spAutoFit/>
          </a:bodyPr>
          <a:lstStyle/>
          <a:p>
            <a:pPr algn="ctr" defTabSz="857250">
              <a:lnSpc>
                <a:spcPts val="1561"/>
              </a:lnSpc>
              <a:defRPr/>
            </a:pPr>
            <a:endParaRPr sz="1688">
              <a:solidFill>
                <a:prstClr val="black"/>
              </a:solidFill>
              <a:latin typeface="Calibri"/>
              <a:ea typeface="Calibri"/>
              <a:cs typeface="Calibri"/>
            </a:endParaRPr>
          </a:p>
          <a:p>
            <a:pPr marL="240863" lvl="1" indent="-120431" defTabSz="857250">
              <a:lnSpc>
                <a:spcPts val="1561"/>
              </a:lnSpc>
              <a:buFont typeface="Arial"/>
              <a:buChar char="•"/>
              <a:defRPr/>
            </a:pPr>
            <a:r>
              <a:rPr lang="en-US" sz="1115" b="1">
                <a:solidFill>
                  <a:srgbClr val="000000"/>
                </a:solidFill>
                <a:latin typeface="Calibri"/>
                <a:ea typeface="Calibri"/>
                <a:cs typeface="Calibri"/>
                <a:sym typeface="Calibri (MS) Bold"/>
              </a:rPr>
              <a:t>Relax yourself</a:t>
            </a:r>
          </a:p>
          <a:p>
            <a:pPr marL="240863" lvl="1" indent="-120431" defTabSz="857250">
              <a:lnSpc>
                <a:spcPts val="1561"/>
              </a:lnSpc>
              <a:buFont typeface="Arial"/>
              <a:buChar char="•"/>
              <a:defRPr/>
            </a:pPr>
            <a:r>
              <a:rPr lang="en-US" sz="1115" b="1">
                <a:solidFill>
                  <a:srgbClr val="000000"/>
                </a:solidFill>
                <a:latin typeface="Calibri"/>
                <a:ea typeface="Calibri"/>
                <a:cs typeface="Calibri"/>
                <a:sym typeface="Calibri (MS) Bold"/>
              </a:rPr>
              <a:t>Reassure your child</a:t>
            </a:r>
          </a:p>
          <a:p>
            <a:pPr marL="240863" lvl="1" indent="-120431" defTabSz="857250">
              <a:lnSpc>
                <a:spcPts val="1561"/>
              </a:lnSpc>
              <a:buFont typeface="Arial"/>
              <a:buChar char="•"/>
              <a:defRPr/>
            </a:pPr>
            <a:r>
              <a:rPr lang="en-US" sz="1115" b="1">
                <a:solidFill>
                  <a:srgbClr val="000000"/>
                </a:solidFill>
                <a:latin typeface="Calibri"/>
                <a:ea typeface="Calibri"/>
                <a:cs typeface="Calibri"/>
                <a:sym typeface="Calibri (MS) Bold"/>
              </a:rPr>
              <a:t>Be present</a:t>
            </a:r>
          </a:p>
          <a:p>
            <a:pPr marL="240863" lvl="1" indent="-120431" defTabSz="857250">
              <a:lnSpc>
                <a:spcPts val="1561"/>
              </a:lnSpc>
              <a:buFont typeface="Arial"/>
              <a:buChar char="•"/>
              <a:defRPr/>
            </a:pPr>
            <a:r>
              <a:rPr lang="en-US" sz="1115" b="1">
                <a:solidFill>
                  <a:srgbClr val="000000"/>
                </a:solidFill>
                <a:latin typeface="Calibri"/>
                <a:ea typeface="Calibri"/>
                <a:cs typeface="Calibri"/>
                <a:sym typeface="Calibri (MS) Bold"/>
              </a:rPr>
              <a:t>Summarize what you heard</a:t>
            </a:r>
          </a:p>
          <a:p>
            <a:pPr marL="240863" lvl="1" indent="-120431" defTabSz="857250">
              <a:lnSpc>
                <a:spcPts val="1561"/>
              </a:lnSpc>
              <a:buFont typeface="Arial"/>
              <a:buChar char="•"/>
              <a:defRPr/>
            </a:pPr>
            <a:r>
              <a:rPr lang="en-US" sz="1115" b="1">
                <a:solidFill>
                  <a:srgbClr val="000000"/>
                </a:solidFill>
                <a:latin typeface="Calibri"/>
                <a:ea typeface="Calibri"/>
                <a:cs typeface="Calibri"/>
                <a:sym typeface="Calibri (MS) Bold"/>
              </a:rPr>
              <a:t>Reflect your child’s feelings</a:t>
            </a:r>
          </a:p>
          <a:p>
            <a:pPr marL="240863" lvl="1" indent="-120431" defTabSz="857250">
              <a:lnSpc>
                <a:spcPts val="1561"/>
              </a:lnSpc>
              <a:buFont typeface="Arial"/>
              <a:buChar char="•"/>
              <a:defRPr/>
            </a:pPr>
            <a:r>
              <a:rPr lang="en-US" sz="1115" b="1">
                <a:solidFill>
                  <a:srgbClr val="000000"/>
                </a:solidFill>
                <a:latin typeface="Calibri"/>
                <a:ea typeface="Calibri"/>
                <a:cs typeface="Calibri"/>
                <a:sym typeface="Calibri (MS) Bold"/>
              </a:rPr>
              <a:t>Empower your child</a:t>
            </a:r>
          </a:p>
        </p:txBody>
      </p:sp>
      <p:sp>
        <p:nvSpPr>
          <p:cNvPr id="10" name="Freeform 10"/>
          <p:cNvSpPr/>
          <p:nvPr/>
        </p:nvSpPr>
        <p:spPr>
          <a:xfrm>
            <a:off x="685800" y="5382315"/>
            <a:ext cx="1471550" cy="126922"/>
          </a:xfrm>
          <a:custGeom>
            <a:avLst/>
            <a:gdLst/>
            <a:ahLst/>
            <a:cxnLst/>
            <a:rect l="l" t="t" r="r" b="b"/>
            <a:pathLst>
              <a:path w="1569653" h="135383">
                <a:moveTo>
                  <a:pt x="0" y="0"/>
                </a:moveTo>
                <a:lnTo>
                  <a:pt x="1569653" y="0"/>
                </a:lnTo>
                <a:lnTo>
                  <a:pt x="1569653" y="135383"/>
                </a:lnTo>
                <a:lnTo>
                  <a:pt x="0" y="13538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857250">
              <a:defRPr/>
            </a:pPr>
            <a:endParaRPr lang="en-US" sz="1688">
              <a:solidFill>
                <a:prstClr val="black"/>
              </a:solidFill>
              <a:latin typeface="Calibri"/>
            </a:endParaRPr>
          </a:p>
        </p:txBody>
      </p:sp>
      <p:sp>
        <p:nvSpPr>
          <p:cNvPr id="11" name="Freeform 11"/>
          <p:cNvSpPr/>
          <p:nvPr/>
        </p:nvSpPr>
        <p:spPr>
          <a:xfrm>
            <a:off x="5900627" y="1"/>
            <a:ext cx="3181774" cy="2259059"/>
          </a:xfrm>
          <a:custGeom>
            <a:avLst/>
            <a:gdLst/>
            <a:ahLst/>
            <a:cxnLst/>
            <a:rect l="l" t="t" r="r" b="b"/>
            <a:pathLst>
              <a:path w="3393892" h="2409663">
                <a:moveTo>
                  <a:pt x="0" y="0"/>
                </a:moveTo>
                <a:lnTo>
                  <a:pt x="3393892" y="0"/>
                </a:lnTo>
                <a:lnTo>
                  <a:pt x="3393892" y="2409663"/>
                </a:lnTo>
                <a:lnTo>
                  <a:pt x="0" y="240966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857250">
              <a:defRPr/>
            </a:pPr>
            <a:endParaRPr lang="en-US" sz="1688">
              <a:solidFill>
                <a:prstClr val="black"/>
              </a:solidFill>
              <a:latin typeface="Calibri"/>
            </a:endParaRPr>
          </a:p>
        </p:txBody>
      </p:sp>
      <p:sp>
        <p:nvSpPr>
          <p:cNvPr id="12" name="Freeform 12"/>
          <p:cNvSpPr/>
          <p:nvPr/>
        </p:nvSpPr>
        <p:spPr>
          <a:xfrm>
            <a:off x="5900627" y="769994"/>
            <a:ext cx="3181774" cy="1626489"/>
          </a:xfrm>
          <a:custGeom>
            <a:avLst/>
            <a:gdLst/>
            <a:ahLst/>
            <a:cxnLst/>
            <a:rect l="l" t="t" r="r" b="b"/>
            <a:pathLst>
              <a:path w="3393892" h="1734922">
                <a:moveTo>
                  <a:pt x="0" y="0"/>
                </a:moveTo>
                <a:lnTo>
                  <a:pt x="3393892" y="0"/>
                </a:lnTo>
                <a:lnTo>
                  <a:pt x="3393892" y="1734922"/>
                </a:lnTo>
                <a:lnTo>
                  <a:pt x="0" y="1734922"/>
                </a:lnTo>
                <a:lnTo>
                  <a:pt x="0" y="0"/>
                </a:lnTo>
                <a:close/>
              </a:path>
            </a:pathLst>
          </a:custGeom>
          <a:blipFill>
            <a:blip r:embed="rId9">
              <a:extLst>
                <a:ext uri="{96DAC541-7B7A-43D3-8B79-37D633B846F1}">
                  <asvg:svgBlip xmlns:asvg="http://schemas.microsoft.com/office/drawing/2016/SVG/main" r:embed="rId10"/>
                </a:ext>
              </a:extLst>
            </a:blip>
            <a:stretch>
              <a:fillRect t="-38891"/>
            </a:stretch>
          </a:blipFill>
        </p:spPr>
        <p:txBody>
          <a:bodyPr/>
          <a:lstStyle/>
          <a:p>
            <a:pPr defTabSz="857250">
              <a:defRPr/>
            </a:pPr>
            <a:endParaRPr lang="en-US" sz="1688">
              <a:solidFill>
                <a:prstClr val="black"/>
              </a:solidFill>
              <a:latin typeface="Calibri"/>
            </a:endParaRPr>
          </a:p>
        </p:txBody>
      </p:sp>
      <p:sp>
        <p:nvSpPr>
          <p:cNvPr id="13" name="TextBox 13"/>
          <p:cNvSpPr txBox="1"/>
          <p:nvPr/>
        </p:nvSpPr>
        <p:spPr>
          <a:xfrm>
            <a:off x="6040740" y="322459"/>
            <a:ext cx="2794391" cy="1641475"/>
          </a:xfrm>
          <a:prstGeom prst="rect">
            <a:avLst/>
          </a:prstGeom>
        </p:spPr>
        <p:txBody>
          <a:bodyPr lIns="0" tIns="0" rIns="0" bIns="0" rtlCol="0" anchor="t">
            <a:spAutoFit/>
          </a:bodyPr>
          <a:lstStyle/>
          <a:p>
            <a:pPr marL="288925" lvl="1" indent="-144462" defTabSz="857250">
              <a:lnSpc>
                <a:spcPts val="1552"/>
              </a:lnSpc>
              <a:buFont typeface="Arial"/>
              <a:buChar char="•"/>
              <a:defRPr/>
            </a:pPr>
            <a:r>
              <a:rPr lang="en-US" sz="1338" b="1">
                <a:solidFill>
                  <a:srgbClr val="000000"/>
                </a:solidFill>
                <a:latin typeface="Calibri"/>
                <a:ea typeface="Calibri"/>
                <a:cs typeface="Calibri"/>
                <a:sym typeface="Calibri (MS) Bold"/>
              </a:rPr>
              <a:t>Have you practiced these 6 steps of active listening?</a:t>
            </a:r>
          </a:p>
          <a:p>
            <a:pPr defTabSz="857250">
              <a:lnSpc>
                <a:spcPts val="1552"/>
              </a:lnSpc>
              <a:defRPr/>
            </a:pPr>
            <a:endParaRPr lang="en-US" sz="1338" b="1">
              <a:solidFill>
                <a:srgbClr val="000000"/>
              </a:solidFill>
              <a:latin typeface="Calibri"/>
              <a:ea typeface="Calibri"/>
              <a:cs typeface="Calibri"/>
              <a:sym typeface="Calibri (MS) Bold"/>
            </a:endParaRPr>
          </a:p>
          <a:p>
            <a:pPr marL="288925" lvl="1" indent="-144462" defTabSz="857250">
              <a:lnSpc>
                <a:spcPts val="1552"/>
              </a:lnSpc>
              <a:buFont typeface="Arial"/>
              <a:buChar char="•"/>
              <a:defRPr/>
            </a:pPr>
            <a:r>
              <a:rPr lang="en-US" sz="1338" b="1">
                <a:solidFill>
                  <a:srgbClr val="000000"/>
                </a:solidFill>
                <a:latin typeface="Calibri"/>
                <a:ea typeface="Calibri"/>
                <a:cs typeface="Calibri"/>
                <a:sym typeface="Calibri (MS) Bold"/>
              </a:rPr>
              <a:t>Can you describe a recent situation where you used these steps?</a:t>
            </a:r>
          </a:p>
          <a:p>
            <a:pPr defTabSz="857250">
              <a:lnSpc>
                <a:spcPts val="1552"/>
              </a:lnSpc>
              <a:defRPr/>
            </a:pPr>
            <a:endParaRPr lang="en-US" sz="1338" b="1">
              <a:solidFill>
                <a:srgbClr val="000000"/>
              </a:solidFill>
              <a:latin typeface="Calibri"/>
              <a:ea typeface="Calibri"/>
              <a:cs typeface="Calibri"/>
              <a:sym typeface="Calibri (MS) Bold"/>
            </a:endParaRPr>
          </a:p>
          <a:p>
            <a:pPr marL="288925" lvl="1" indent="-144462" defTabSz="857250">
              <a:lnSpc>
                <a:spcPts val="1552"/>
              </a:lnSpc>
              <a:buFont typeface="Arial"/>
              <a:buChar char="•"/>
              <a:defRPr/>
            </a:pPr>
            <a:r>
              <a:rPr lang="en-US" sz="1338" b="1">
                <a:solidFill>
                  <a:srgbClr val="000000"/>
                </a:solidFill>
                <a:latin typeface="Calibri"/>
                <a:ea typeface="Calibri"/>
                <a:cs typeface="Calibri"/>
                <a:sym typeface="Calibri (MS) Bold"/>
              </a:rPr>
              <a:t>How did it feel, and did your child respond differently?</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DAD7D3"/>
        </a:solidFill>
        <a:effectLst/>
      </p:bgPr>
    </p:bg>
    <p:spTree>
      <p:nvGrpSpPr>
        <p:cNvPr id="1" name=""/>
        <p:cNvGrpSpPr/>
        <p:nvPr/>
      </p:nvGrpSpPr>
      <p:grpSpPr>
        <a:xfrm>
          <a:off x="0" y="0"/>
          <a:ext cx="0" cy="0"/>
          <a:chOff x="0" y="0"/>
          <a:chExt cx="0" cy="0"/>
        </a:xfrm>
      </p:grpSpPr>
      <p:grpSp>
        <p:nvGrpSpPr>
          <p:cNvPr id="2" name="Group 2"/>
          <p:cNvGrpSpPr/>
          <p:nvPr/>
        </p:nvGrpSpPr>
        <p:grpSpPr>
          <a:xfrm>
            <a:off x="221833" y="0"/>
            <a:ext cx="2462521" cy="2123347"/>
            <a:chOff x="0" y="0"/>
            <a:chExt cx="3502252" cy="3019871"/>
          </a:xfrm>
        </p:grpSpPr>
        <p:sp>
          <p:nvSpPr>
            <p:cNvPr id="3" name="Freeform 3"/>
            <p:cNvSpPr/>
            <p:nvPr/>
          </p:nvSpPr>
          <p:spPr>
            <a:xfrm>
              <a:off x="0" y="0"/>
              <a:ext cx="3502252" cy="3019871"/>
            </a:xfrm>
            <a:custGeom>
              <a:avLst/>
              <a:gdLst/>
              <a:ahLst/>
              <a:cxnLst/>
              <a:rect l="l" t="t" r="r" b="b"/>
              <a:pathLst>
                <a:path w="3502252" h="3019871">
                  <a:moveTo>
                    <a:pt x="0" y="0"/>
                  </a:moveTo>
                  <a:lnTo>
                    <a:pt x="3502252" y="0"/>
                  </a:lnTo>
                  <a:lnTo>
                    <a:pt x="3502252" y="3019871"/>
                  </a:lnTo>
                  <a:lnTo>
                    <a:pt x="0" y="3019871"/>
                  </a:lnTo>
                  <a:lnTo>
                    <a:pt x="0" y="0"/>
                  </a:lnTo>
                  <a:close/>
                </a:path>
              </a:pathLst>
            </a:custGeom>
            <a:blipFill>
              <a:blip r:embed="rId3"/>
              <a:stretch>
                <a:fillRect l="-25653" r="-29549" b="-11596"/>
              </a:stretch>
            </a:blipFill>
          </p:spPr>
          <p:txBody>
            <a:bodyPr/>
            <a:lstStyle/>
            <a:p>
              <a:pPr defTabSz="857250">
                <a:defRPr/>
              </a:pPr>
              <a:endParaRPr lang="en-US" sz="1688">
                <a:solidFill>
                  <a:prstClr val="black"/>
                </a:solidFill>
                <a:latin typeface="Calibri"/>
              </a:endParaRPr>
            </a:p>
          </p:txBody>
        </p:sp>
        <p:sp>
          <p:nvSpPr>
            <p:cNvPr id="4" name="Freeform 4"/>
            <p:cNvSpPr/>
            <p:nvPr/>
          </p:nvSpPr>
          <p:spPr>
            <a:xfrm flipV="1">
              <a:off x="222476" y="621909"/>
              <a:ext cx="1350119" cy="949886"/>
            </a:xfrm>
            <a:custGeom>
              <a:avLst/>
              <a:gdLst/>
              <a:ahLst/>
              <a:cxnLst/>
              <a:rect l="l" t="t" r="r" b="b"/>
              <a:pathLst>
                <a:path w="1350119" h="949886">
                  <a:moveTo>
                    <a:pt x="0" y="949886"/>
                  </a:moveTo>
                  <a:lnTo>
                    <a:pt x="1350120" y="949886"/>
                  </a:lnTo>
                  <a:lnTo>
                    <a:pt x="1350120" y="0"/>
                  </a:lnTo>
                  <a:lnTo>
                    <a:pt x="0" y="0"/>
                  </a:lnTo>
                  <a:lnTo>
                    <a:pt x="0" y="949886"/>
                  </a:lnTo>
                  <a:close/>
                </a:path>
              </a:pathLst>
            </a:custGeom>
            <a:blipFill>
              <a:blip r:embed="rId4"/>
              <a:stretch>
                <a:fillRect/>
              </a:stretch>
            </a:blipFill>
          </p:spPr>
          <p:txBody>
            <a:bodyPr/>
            <a:lstStyle/>
            <a:p>
              <a:pPr defTabSz="857250">
                <a:defRPr/>
              </a:pPr>
              <a:endParaRPr lang="en-US" sz="1688">
                <a:solidFill>
                  <a:prstClr val="black"/>
                </a:solidFill>
                <a:latin typeface="Calibri"/>
              </a:endParaRPr>
            </a:p>
          </p:txBody>
        </p:sp>
        <p:sp>
          <p:nvSpPr>
            <p:cNvPr id="5" name="TextBox 5"/>
            <p:cNvSpPr txBox="1"/>
            <p:nvPr/>
          </p:nvSpPr>
          <p:spPr>
            <a:xfrm>
              <a:off x="154879" y="1367051"/>
              <a:ext cx="3192493" cy="850193"/>
            </a:xfrm>
            <a:prstGeom prst="rect">
              <a:avLst/>
            </a:prstGeom>
          </p:spPr>
          <p:txBody>
            <a:bodyPr lIns="0" tIns="0" rIns="0" bIns="0" rtlCol="0" anchor="t">
              <a:spAutoFit/>
            </a:bodyPr>
            <a:lstStyle/>
            <a:p>
              <a:pPr algn="ctr" defTabSz="857250">
                <a:lnSpc>
                  <a:spcPts val="2447"/>
                </a:lnSpc>
                <a:defRPr/>
              </a:pPr>
              <a:r>
                <a:rPr lang="en-US" sz="1748" b="1">
                  <a:solidFill>
                    <a:srgbClr val="000000"/>
                  </a:solidFill>
                  <a:latin typeface="Calibri"/>
                  <a:ea typeface="Calibri"/>
                  <a:cs typeface="Calibri"/>
                  <a:sym typeface="Calibri (MS) Bold"/>
                </a:rPr>
                <a:t>Calming Your Child</a:t>
              </a:r>
            </a:p>
            <a:p>
              <a:pPr algn="ctr" defTabSz="857250">
                <a:lnSpc>
                  <a:spcPts val="2447"/>
                </a:lnSpc>
                <a:spcBef>
                  <a:spcPct val="0"/>
                </a:spcBef>
                <a:defRPr/>
              </a:pPr>
              <a:r>
                <a:rPr lang="en-US" sz="1748" b="1">
                  <a:solidFill>
                    <a:srgbClr val="000000"/>
                  </a:solidFill>
                  <a:latin typeface="Calibri"/>
                  <a:ea typeface="Calibri"/>
                  <a:cs typeface="Calibri"/>
                  <a:sym typeface="Calibri (MS) Bold"/>
                </a:rPr>
                <a:t>Discussion Questions</a:t>
              </a:r>
            </a:p>
          </p:txBody>
        </p:sp>
        <p:sp>
          <p:nvSpPr>
            <p:cNvPr id="6" name="Freeform 6"/>
            <p:cNvSpPr/>
            <p:nvPr/>
          </p:nvSpPr>
          <p:spPr>
            <a:xfrm flipH="1" flipV="1">
              <a:off x="1901713" y="621909"/>
              <a:ext cx="1350119" cy="949886"/>
            </a:xfrm>
            <a:custGeom>
              <a:avLst/>
              <a:gdLst/>
              <a:ahLst/>
              <a:cxnLst/>
              <a:rect l="l" t="t" r="r" b="b"/>
              <a:pathLst>
                <a:path w="1350119" h="949886">
                  <a:moveTo>
                    <a:pt x="1350119" y="949886"/>
                  </a:moveTo>
                  <a:lnTo>
                    <a:pt x="0" y="949886"/>
                  </a:lnTo>
                  <a:lnTo>
                    <a:pt x="0" y="0"/>
                  </a:lnTo>
                  <a:lnTo>
                    <a:pt x="1350119" y="0"/>
                  </a:lnTo>
                  <a:lnTo>
                    <a:pt x="1350119" y="949886"/>
                  </a:lnTo>
                  <a:close/>
                </a:path>
              </a:pathLst>
            </a:custGeom>
            <a:blipFill>
              <a:blip r:embed="rId4"/>
              <a:stretch>
                <a:fillRect/>
              </a:stretch>
            </a:blipFill>
          </p:spPr>
          <p:txBody>
            <a:bodyPr/>
            <a:lstStyle/>
            <a:p>
              <a:pPr defTabSz="857250">
                <a:defRPr/>
              </a:pPr>
              <a:endParaRPr lang="en-US" sz="1688">
                <a:solidFill>
                  <a:prstClr val="black"/>
                </a:solidFill>
                <a:latin typeface="Calibri"/>
              </a:endParaRPr>
            </a:p>
          </p:txBody>
        </p:sp>
      </p:grpSp>
      <p:sp>
        <p:nvSpPr>
          <p:cNvPr id="7" name="Freeform 7"/>
          <p:cNvSpPr/>
          <p:nvPr/>
        </p:nvSpPr>
        <p:spPr>
          <a:xfrm flipH="1">
            <a:off x="3038913" y="2436174"/>
            <a:ext cx="6105087" cy="4421827"/>
          </a:xfrm>
          <a:custGeom>
            <a:avLst/>
            <a:gdLst/>
            <a:ahLst/>
            <a:cxnLst/>
            <a:rect l="l" t="t" r="r" b="b"/>
            <a:pathLst>
              <a:path w="6512093" h="4716615">
                <a:moveTo>
                  <a:pt x="6512093" y="0"/>
                </a:moveTo>
                <a:lnTo>
                  <a:pt x="0" y="0"/>
                </a:lnTo>
                <a:lnTo>
                  <a:pt x="0" y="4716615"/>
                </a:lnTo>
                <a:lnTo>
                  <a:pt x="6512093" y="4716615"/>
                </a:lnTo>
                <a:lnTo>
                  <a:pt x="6512093" y="0"/>
                </a:lnTo>
                <a:close/>
              </a:path>
            </a:pathLst>
          </a:custGeom>
          <a:blipFill>
            <a:blip r:embed="rId5"/>
            <a:stretch>
              <a:fillRect l="-11523" t="-1293" b="-1293"/>
            </a:stretch>
          </a:blipFill>
        </p:spPr>
        <p:txBody>
          <a:bodyPr/>
          <a:lstStyle/>
          <a:p>
            <a:pPr defTabSz="857250">
              <a:defRPr/>
            </a:pPr>
            <a:endParaRPr lang="en-US" sz="1688">
              <a:solidFill>
                <a:prstClr val="black"/>
              </a:solidFill>
              <a:latin typeface="Calibri"/>
            </a:endParaRPr>
          </a:p>
        </p:txBody>
      </p:sp>
      <p:sp>
        <p:nvSpPr>
          <p:cNvPr id="8" name="Freeform 8"/>
          <p:cNvSpPr/>
          <p:nvPr/>
        </p:nvSpPr>
        <p:spPr>
          <a:xfrm>
            <a:off x="0" y="2701651"/>
            <a:ext cx="3038913" cy="4156349"/>
          </a:xfrm>
          <a:custGeom>
            <a:avLst/>
            <a:gdLst/>
            <a:ahLst/>
            <a:cxnLst/>
            <a:rect l="l" t="t" r="r" b="b"/>
            <a:pathLst>
              <a:path w="3241507" h="4433439">
                <a:moveTo>
                  <a:pt x="0" y="0"/>
                </a:moveTo>
                <a:lnTo>
                  <a:pt x="3241507" y="0"/>
                </a:lnTo>
                <a:lnTo>
                  <a:pt x="3241507" y="4433439"/>
                </a:lnTo>
                <a:lnTo>
                  <a:pt x="0" y="4433439"/>
                </a:lnTo>
                <a:lnTo>
                  <a:pt x="0" y="0"/>
                </a:lnTo>
                <a:close/>
              </a:path>
            </a:pathLst>
          </a:custGeom>
          <a:blipFill>
            <a:blip r:embed="rId6"/>
            <a:stretch>
              <a:fillRect l="-5307" r="-5307"/>
            </a:stretch>
          </a:blipFill>
          <a:ln w="38100" cap="sq">
            <a:solidFill>
              <a:srgbClr val="587162"/>
            </a:solidFill>
            <a:prstDash val="solid"/>
            <a:miter/>
          </a:ln>
        </p:spPr>
        <p:txBody>
          <a:bodyPr/>
          <a:lstStyle/>
          <a:p>
            <a:pPr defTabSz="857250">
              <a:defRPr/>
            </a:pPr>
            <a:endParaRPr lang="en-US" sz="1688">
              <a:solidFill>
                <a:prstClr val="black"/>
              </a:solidFill>
              <a:latin typeface="Calibri"/>
            </a:endParaRPr>
          </a:p>
        </p:txBody>
      </p:sp>
      <p:sp>
        <p:nvSpPr>
          <p:cNvPr id="9" name="Freeform 9"/>
          <p:cNvSpPr/>
          <p:nvPr/>
        </p:nvSpPr>
        <p:spPr>
          <a:xfrm rot="9106927">
            <a:off x="2450450" y="1987463"/>
            <a:ext cx="1031074" cy="296004"/>
          </a:xfrm>
          <a:custGeom>
            <a:avLst/>
            <a:gdLst/>
            <a:ahLst/>
            <a:cxnLst/>
            <a:rect l="l" t="t" r="r" b="b"/>
            <a:pathLst>
              <a:path w="1099812" h="315738">
                <a:moveTo>
                  <a:pt x="0" y="0"/>
                </a:moveTo>
                <a:lnTo>
                  <a:pt x="1099812" y="0"/>
                </a:lnTo>
                <a:lnTo>
                  <a:pt x="1099812" y="315738"/>
                </a:lnTo>
                <a:lnTo>
                  <a:pt x="0" y="31573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857250">
              <a:defRPr/>
            </a:pPr>
            <a:endParaRPr lang="en-US" sz="1688">
              <a:solidFill>
                <a:prstClr val="black"/>
              </a:solidFill>
              <a:latin typeface="Calibri"/>
            </a:endParaRPr>
          </a:p>
        </p:txBody>
      </p:sp>
      <p:sp>
        <p:nvSpPr>
          <p:cNvPr id="10" name="TextBox 10"/>
          <p:cNvSpPr txBox="1"/>
          <p:nvPr/>
        </p:nvSpPr>
        <p:spPr>
          <a:xfrm>
            <a:off x="3056634" y="178105"/>
            <a:ext cx="6118962" cy="1641475"/>
          </a:xfrm>
          <a:prstGeom prst="rect">
            <a:avLst/>
          </a:prstGeom>
        </p:spPr>
        <p:txBody>
          <a:bodyPr wrap="square" lIns="0" tIns="0" rIns="0" bIns="0" rtlCol="0" anchor="t">
            <a:spAutoFit/>
          </a:bodyPr>
          <a:lstStyle/>
          <a:p>
            <a:pPr marL="366395" lvl="1" indent="-182880" defTabSz="857250">
              <a:lnSpc>
                <a:spcPts val="2039"/>
              </a:lnSpc>
              <a:buFont typeface="Arial"/>
              <a:buChar char="•"/>
              <a:defRPr/>
            </a:pPr>
            <a:r>
              <a:rPr lang="en-US" sz="1650" b="1">
                <a:solidFill>
                  <a:srgbClr val="000000"/>
                </a:solidFill>
                <a:latin typeface="Calibri"/>
                <a:ea typeface="Calibri"/>
                <a:cs typeface="Calibri"/>
                <a:sym typeface="Calibri (MS) Bold"/>
              </a:rPr>
              <a:t>Did you try these steps to calm your child in the past week?</a:t>
            </a:r>
            <a:endParaRPr lang="en-US" sz="1650">
              <a:ea typeface="Calibri"/>
              <a:cs typeface="Calibri"/>
            </a:endParaRPr>
          </a:p>
          <a:p>
            <a:pPr marL="652145" lvl="2" indent="-217170" defTabSz="857250">
              <a:lnSpc>
                <a:spcPts val="1814"/>
              </a:lnSpc>
              <a:buFont typeface="Arial"/>
              <a:buChar char="⚬"/>
              <a:defRPr/>
            </a:pPr>
            <a:r>
              <a:rPr lang="en-US" sz="1500" b="1">
                <a:solidFill>
                  <a:srgbClr val="000000"/>
                </a:solidFill>
                <a:latin typeface="Calibri"/>
                <a:ea typeface="Calibri"/>
                <a:cs typeface="Calibri"/>
                <a:sym typeface="Calibri (MS) Bold"/>
              </a:rPr>
              <a:t>Move to a quiet place</a:t>
            </a:r>
            <a:endParaRPr lang="en-US" sz="1500" b="1">
              <a:solidFill>
                <a:srgbClr val="000000"/>
              </a:solidFill>
              <a:latin typeface="Calibri"/>
              <a:ea typeface="Calibri"/>
              <a:cs typeface="Calibri"/>
            </a:endParaRPr>
          </a:p>
          <a:p>
            <a:pPr marL="652145" lvl="2" indent="-217170" defTabSz="857250">
              <a:lnSpc>
                <a:spcPts val="1814"/>
              </a:lnSpc>
              <a:buFont typeface="Arial"/>
              <a:buChar char="⚬"/>
              <a:defRPr/>
            </a:pPr>
            <a:r>
              <a:rPr lang="en-US" sz="1500" b="1">
                <a:solidFill>
                  <a:srgbClr val="000000"/>
                </a:solidFill>
                <a:latin typeface="Calibri"/>
                <a:ea typeface="Calibri"/>
                <a:cs typeface="Calibri"/>
                <a:sym typeface="Calibri (MS) Bold"/>
              </a:rPr>
              <a:t>Explain that the behavior is disliked, but your child's feelings matter</a:t>
            </a:r>
            <a:endParaRPr lang="en-US" sz="1500" b="1">
              <a:solidFill>
                <a:srgbClr val="000000"/>
              </a:solidFill>
              <a:latin typeface="Calibri"/>
              <a:ea typeface="Calibri"/>
              <a:cs typeface="Calibri"/>
            </a:endParaRPr>
          </a:p>
          <a:p>
            <a:pPr marL="652145" lvl="2" indent="-217170" defTabSz="857250">
              <a:lnSpc>
                <a:spcPts val="1814"/>
              </a:lnSpc>
              <a:buFont typeface="Arial"/>
              <a:buChar char="⚬"/>
              <a:defRPr/>
            </a:pPr>
            <a:r>
              <a:rPr lang="en-US" sz="1500" b="1">
                <a:solidFill>
                  <a:srgbClr val="000000"/>
                </a:solidFill>
                <a:latin typeface="Calibri"/>
                <a:ea typeface="Calibri"/>
                <a:cs typeface="Calibri"/>
                <a:sym typeface="Calibri (MS) Bold"/>
              </a:rPr>
              <a:t>Name your child's feelings</a:t>
            </a:r>
            <a:endParaRPr lang="en-US" sz="1500" b="1">
              <a:solidFill>
                <a:srgbClr val="000000"/>
              </a:solidFill>
              <a:latin typeface="Calibri"/>
              <a:ea typeface="Calibri"/>
              <a:cs typeface="Calibri"/>
            </a:endParaRPr>
          </a:p>
          <a:p>
            <a:pPr marL="652145" lvl="2" indent="-217170" defTabSz="857250">
              <a:lnSpc>
                <a:spcPts val="1814"/>
              </a:lnSpc>
              <a:buFont typeface="Arial"/>
              <a:buChar char="⚬"/>
              <a:defRPr/>
            </a:pPr>
            <a:r>
              <a:rPr lang="en-US" sz="1500" b="1">
                <a:solidFill>
                  <a:srgbClr val="000000"/>
                </a:solidFill>
                <a:latin typeface="Calibri"/>
                <a:ea typeface="Calibri"/>
                <a:cs typeface="Calibri"/>
                <a:sym typeface="Calibri (MS) Bold"/>
              </a:rPr>
              <a:t>Help release strong emotions</a:t>
            </a:r>
            <a:endParaRPr lang="en-US" sz="1500" b="1">
              <a:solidFill>
                <a:srgbClr val="000000"/>
              </a:solidFill>
              <a:latin typeface="Calibri"/>
              <a:ea typeface="Calibri"/>
              <a:cs typeface="Calibri"/>
            </a:endParaRPr>
          </a:p>
          <a:p>
            <a:pPr marL="652145" lvl="2" indent="-217170" defTabSz="857250">
              <a:lnSpc>
                <a:spcPts val="1814"/>
              </a:lnSpc>
              <a:buFont typeface="Arial"/>
              <a:buChar char="⚬"/>
              <a:defRPr/>
            </a:pPr>
            <a:r>
              <a:rPr lang="en-US" sz="1500" b="1">
                <a:solidFill>
                  <a:srgbClr val="000000"/>
                </a:solidFill>
                <a:latin typeface="Calibri"/>
                <a:ea typeface="Calibri"/>
                <a:cs typeface="Calibri"/>
                <a:sym typeface="Calibri (MS) Bold"/>
              </a:rPr>
              <a:t>Practice deep breathing</a:t>
            </a:r>
            <a:endParaRPr lang="en-US" sz="1500" b="1">
              <a:solidFill>
                <a:srgbClr val="000000"/>
              </a:solidFill>
              <a:latin typeface="Calibri"/>
              <a:ea typeface="Calibri"/>
              <a:cs typeface="Calibri"/>
            </a:endParaRPr>
          </a:p>
          <a:p>
            <a:pPr marL="652145" lvl="2" indent="-217170" defTabSz="857250">
              <a:lnSpc>
                <a:spcPts val="1814"/>
              </a:lnSpc>
              <a:buFont typeface="Arial"/>
              <a:buChar char="⚬"/>
              <a:defRPr/>
            </a:pPr>
            <a:r>
              <a:rPr lang="en-US" sz="1500" b="1">
                <a:solidFill>
                  <a:srgbClr val="000000"/>
                </a:solidFill>
                <a:latin typeface="Calibri"/>
                <a:ea typeface="Calibri"/>
                <a:cs typeface="Calibri"/>
                <a:sym typeface="Calibri (MS) Bold"/>
              </a:rPr>
              <a:t>Problem-solve when calm</a:t>
            </a:r>
            <a:endParaRPr lang="en-US" sz="1500" b="1">
              <a:solidFill>
                <a:srgbClr val="000000"/>
              </a:solidFill>
              <a:latin typeface="Calibri"/>
              <a:ea typeface="Calibri"/>
              <a:cs typeface="Calibri"/>
            </a:endParaRPr>
          </a:p>
        </p:txBody>
      </p:sp>
      <p:sp>
        <p:nvSpPr>
          <p:cNvPr id="11" name="TextBox 11"/>
          <p:cNvSpPr txBox="1"/>
          <p:nvPr/>
        </p:nvSpPr>
        <p:spPr>
          <a:xfrm>
            <a:off x="3114143" y="2186680"/>
            <a:ext cx="5446217" cy="288412"/>
          </a:xfrm>
          <a:prstGeom prst="rect">
            <a:avLst/>
          </a:prstGeom>
        </p:spPr>
        <p:txBody>
          <a:bodyPr lIns="0" tIns="0" rIns="0" bIns="0" rtlCol="0" anchor="t">
            <a:spAutoFit/>
          </a:bodyPr>
          <a:lstStyle/>
          <a:p>
            <a:pPr marL="366865" lvl="1" indent="-183432" defTabSz="857250">
              <a:lnSpc>
                <a:spcPts val="2378"/>
              </a:lnSpc>
              <a:buFont typeface="Arial"/>
              <a:buChar char="•"/>
              <a:defRPr/>
            </a:pPr>
            <a:r>
              <a:rPr lang="en-US" sz="1699" b="1">
                <a:solidFill>
                  <a:srgbClr val="000000"/>
                </a:solidFill>
                <a:latin typeface="Calibri"/>
                <a:ea typeface="Calibri"/>
                <a:cs typeface="Calibri"/>
                <a:sym typeface="Calibri (MS) Bold"/>
              </a:rPr>
              <a:t>How did it work for you? How did your child respond?</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E8B6731-602E-EA83-6136-BF6CE0070375}"/>
              </a:ext>
            </a:extLst>
          </p:cNvPr>
          <p:cNvSpPr txBox="1"/>
          <p:nvPr/>
        </p:nvSpPr>
        <p:spPr>
          <a:xfrm>
            <a:off x="285750" y="590799"/>
            <a:ext cx="8606306" cy="1123702"/>
          </a:xfrm>
          <a:prstGeom prst="rect">
            <a:avLst/>
          </a:prstGeom>
          <a:ln>
            <a:noFill/>
          </a:ln>
        </p:spPr>
        <p:txBody>
          <a:bodyPr vert="horz" lIns="85725" tIns="42863" rIns="85725" bIns="42863" rtlCol="0" anchor="b">
            <a:normAutofit fontScale="92500" lnSpcReduction="10000"/>
          </a:bodyPr>
          <a:lstStyle/>
          <a:p>
            <a:pPr indent="-214313" algn="ctr" defTabSz="857250">
              <a:lnSpc>
                <a:spcPct val="90000"/>
              </a:lnSpc>
              <a:spcBef>
                <a:spcPct val="0"/>
              </a:spcBef>
              <a:spcAft>
                <a:spcPts val="563"/>
              </a:spcAft>
              <a:defRPr/>
            </a:pPr>
            <a:r>
              <a:rPr lang="en-US" sz="5250">
                <a:solidFill>
                  <a:prstClr val="black"/>
                </a:solidFill>
                <a:latin typeface="Calibri"/>
                <a:ea typeface="Calibri" panose="020F0502020204030204" pitchFamily="34" charset="0"/>
                <a:cs typeface="Calibri" panose="020F0502020204030204" pitchFamily="34" charset="0"/>
              </a:rPr>
              <a:t>Homework</a:t>
            </a:r>
            <a:r>
              <a:rPr lang="en-US" sz="5250" b="1">
                <a:solidFill>
                  <a:prstClr val="black"/>
                </a:solidFill>
                <a:latin typeface="Calibri"/>
                <a:ea typeface="Calibri" panose="020F0502020204030204" pitchFamily="34" charset="0"/>
                <a:cs typeface="Calibri" panose="020F0502020204030204" pitchFamily="34" charset="0"/>
              </a:rPr>
              <a:t> </a:t>
            </a:r>
          </a:p>
          <a:p>
            <a:pPr indent="-214313" algn="ctr" defTabSz="857250">
              <a:lnSpc>
                <a:spcPct val="120000"/>
              </a:lnSpc>
              <a:spcBef>
                <a:spcPct val="0"/>
              </a:spcBef>
              <a:spcAft>
                <a:spcPts val="563"/>
              </a:spcAft>
              <a:defRPr/>
            </a:pPr>
            <a:r>
              <a:rPr lang="en-US" sz="1875" b="1" i="1" u="sng">
                <a:solidFill>
                  <a:prstClr val="black"/>
                </a:solidFill>
                <a:latin typeface="Calibri"/>
                <a:ea typeface="Calibri" panose="020F0502020204030204" pitchFamily="34" charset="0"/>
                <a:cs typeface="Calibri" panose="020F0502020204030204" pitchFamily="34" charset="0"/>
              </a:rPr>
              <a:t>Complete Session 9: It’s a Wrap: Let’s Review What You Have Learned</a:t>
            </a:r>
          </a:p>
          <a:p>
            <a:pPr indent="-214313" algn="ctr" defTabSz="857250">
              <a:lnSpc>
                <a:spcPct val="120000"/>
              </a:lnSpc>
              <a:spcBef>
                <a:spcPct val="0"/>
              </a:spcBef>
              <a:spcAft>
                <a:spcPts val="563"/>
              </a:spcAft>
              <a:defRPr/>
            </a:pPr>
            <a:endParaRPr lang="en-US" sz="1875" b="1" i="1" u="sng">
              <a:solidFill>
                <a:prstClr val="black"/>
              </a:solidFill>
              <a:latin typeface="Calibri"/>
              <a:ea typeface="Calibri" panose="020F0502020204030204" pitchFamily="34" charset="0"/>
              <a:cs typeface="Calibri" panose="020F0502020204030204" pitchFamily="34" charset="0"/>
            </a:endParaRPr>
          </a:p>
        </p:txBody>
      </p:sp>
      <p:sp>
        <p:nvSpPr>
          <p:cNvPr id="8" name="Freeform 6">
            <a:extLst>
              <a:ext uri="{FF2B5EF4-FFF2-40B4-BE49-F238E27FC236}">
                <a16:creationId xmlns:a16="http://schemas.microsoft.com/office/drawing/2014/main" id="{15BF4778-A445-A399-2E40-CA677622D06B}"/>
              </a:ext>
            </a:extLst>
          </p:cNvPr>
          <p:cNvSpPr/>
          <p:nvPr/>
        </p:nvSpPr>
        <p:spPr>
          <a:xfrm>
            <a:off x="285750" y="5666473"/>
            <a:ext cx="5352581" cy="715666"/>
          </a:xfrm>
          <a:custGeom>
            <a:avLst/>
            <a:gdLst/>
            <a:ahLst/>
            <a:cxnLst/>
            <a:rect l="l" t="t" r="r" b="b"/>
            <a:pathLst>
              <a:path w="5709420" h="763377">
                <a:moveTo>
                  <a:pt x="0" y="0"/>
                </a:moveTo>
                <a:lnTo>
                  <a:pt x="5709420" y="0"/>
                </a:lnTo>
                <a:lnTo>
                  <a:pt x="5709420" y="763377"/>
                </a:lnTo>
                <a:lnTo>
                  <a:pt x="0" y="763377"/>
                </a:lnTo>
                <a:lnTo>
                  <a:pt x="0" y="0"/>
                </a:lnTo>
                <a:close/>
              </a:path>
            </a:pathLst>
          </a:custGeom>
          <a:blipFill>
            <a:blip r:embed="rId3"/>
            <a:stretch>
              <a:fillRect b="-8845"/>
            </a:stretch>
          </a:blipFill>
        </p:spPr>
        <p:txBody>
          <a:bodyPr/>
          <a:lstStyle/>
          <a:p>
            <a:pPr defTabSz="857250">
              <a:defRPr/>
            </a:pPr>
            <a:endParaRPr lang="en-US" sz="1688">
              <a:solidFill>
                <a:prstClr val="black"/>
              </a:solidFill>
              <a:latin typeface="Calibri"/>
            </a:endParaRPr>
          </a:p>
        </p:txBody>
      </p:sp>
      <p:sp>
        <p:nvSpPr>
          <p:cNvPr id="12" name="TextBox 11">
            <a:extLst>
              <a:ext uri="{FF2B5EF4-FFF2-40B4-BE49-F238E27FC236}">
                <a16:creationId xmlns:a16="http://schemas.microsoft.com/office/drawing/2014/main" id="{C9ACF2D8-2F0D-C7CB-75D7-2D82AE6523CA}"/>
              </a:ext>
            </a:extLst>
          </p:cNvPr>
          <p:cNvSpPr txBox="1"/>
          <p:nvPr/>
        </p:nvSpPr>
        <p:spPr>
          <a:xfrm>
            <a:off x="5685853" y="2034727"/>
            <a:ext cx="3489451" cy="352084"/>
          </a:xfrm>
          <a:prstGeom prst="rect">
            <a:avLst/>
          </a:prstGeom>
          <a:noFill/>
        </p:spPr>
        <p:txBody>
          <a:bodyPr wrap="square" rtlCol="0">
            <a:spAutoFit/>
          </a:bodyPr>
          <a:lstStyle/>
          <a:p>
            <a:pPr marL="267891" indent="-267891" defTabSz="857250">
              <a:buFont typeface="Wingdings" panose="05000000000000000000" pitchFamily="2" charset="2"/>
              <a:buChar char="Ø"/>
              <a:defRPr/>
            </a:pPr>
            <a:r>
              <a:rPr lang="en-US" sz="1688" b="1">
                <a:solidFill>
                  <a:prstClr val="black"/>
                </a:solidFill>
                <a:latin typeface="Calibri"/>
              </a:rPr>
              <a:t>Complete workbook questions</a:t>
            </a:r>
          </a:p>
        </p:txBody>
      </p:sp>
      <p:pic>
        <p:nvPicPr>
          <p:cNvPr id="14" name="Picture 13">
            <a:extLst>
              <a:ext uri="{FF2B5EF4-FFF2-40B4-BE49-F238E27FC236}">
                <a16:creationId xmlns:a16="http://schemas.microsoft.com/office/drawing/2014/main" id="{EAB1B338-BE91-2688-C79F-E62AFED45B8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6794" y="2246379"/>
            <a:ext cx="4971161" cy="2915026"/>
          </a:xfrm>
          <a:prstGeom prst="rect">
            <a:avLst/>
          </a:prstGeom>
          <a:ln w="28575">
            <a:solidFill>
              <a:schemeClr val="accent3"/>
            </a:solidFill>
          </a:ln>
        </p:spPr>
      </p:pic>
      <p:sp>
        <p:nvSpPr>
          <p:cNvPr id="11" name="TextBox 10">
            <a:extLst>
              <a:ext uri="{FF2B5EF4-FFF2-40B4-BE49-F238E27FC236}">
                <a16:creationId xmlns:a16="http://schemas.microsoft.com/office/drawing/2014/main" id="{2E7DD637-70B5-C48B-6D5C-D5C33D54810A}"/>
              </a:ext>
            </a:extLst>
          </p:cNvPr>
          <p:cNvSpPr txBox="1"/>
          <p:nvPr/>
        </p:nvSpPr>
        <p:spPr>
          <a:xfrm>
            <a:off x="-2041" y="1796876"/>
            <a:ext cx="3196318" cy="352084"/>
          </a:xfrm>
          <a:prstGeom prst="rect">
            <a:avLst/>
          </a:prstGeom>
          <a:noFill/>
        </p:spPr>
        <p:txBody>
          <a:bodyPr wrap="square" rtlCol="0">
            <a:spAutoFit/>
          </a:bodyPr>
          <a:lstStyle/>
          <a:p>
            <a:pPr marL="267891" indent="-267891" algn="ctr" defTabSz="857250">
              <a:buFont typeface="Wingdings" panose="05000000000000000000" pitchFamily="2" charset="2"/>
              <a:buChar char="Ø"/>
              <a:defRPr/>
            </a:pPr>
            <a:r>
              <a:rPr lang="en-US" sz="1688" b="1">
                <a:solidFill>
                  <a:prstClr val="black"/>
                </a:solidFill>
                <a:latin typeface="Calibri"/>
              </a:rPr>
              <a:t>View online modules</a:t>
            </a:r>
          </a:p>
        </p:txBody>
      </p:sp>
      <p:pic>
        <p:nvPicPr>
          <p:cNvPr id="18" name="Picture 17">
            <a:extLst>
              <a:ext uri="{FF2B5EF4-FFF2-40B4-BE49-F238E27FC236}">
                <a16:creationId xmlns:a16="http://schemas.microsoft.com/office/drawing/2014/main" id="{CF59CBEB-7D56-A89F-7772-05C3401E6515}"/>
              </a:ext>
            </a:extLst>
          </p:cNvPr>
          <p:cNvPicPr>
            <a:picLocks noChangeAspect="1"/>
          </p:cNvPicPr>
          <p:nvPr/>
        </p:nvPicPr>
        <p:blipFill>
          <a:blip r:embed="rId5">
            <a:extLst>
              <a:ext uri="{28A0092B-C50C-407E-A947-70E740481C1C}">
                <a14:useLocalDpi xmlns:a14="http://schemas.microsoft.com/office/drawing/2010/main" val="0"/>
              </a:ext>
            </a:extLst>
          </a:blip>
          <a:srcRect l="4167" r="848"/>
          <a:stretch/>
        </p:blipFill>
        <p:spPr>
          <a:xfrm>
            <a:off x="6143415" y="2642086"/>
            <a:ext cx="2586248" cy="3624233"/>
          </a:xfrm>
          <a:prstGeom prst="rect">
            <a:avLst/>
          </a:prstGeom>
          <a:ln w="38100" cap="sq">
            <a:solidFill>
              <a:schemeClr val="accent6">
                <a:lumMod val="75000"/>
              </a:schemeClr>
            </a:solidFill>
            <a:prstDash val="solid"/>
            <a:miter lim="800000"/>
          </a:ln>
          <a:effectLst>
            <a:outerShdw blurRad="50800" dist="38100" dir="2700000" algn="tl" rotWithShape="0">
              <a:srgbClr val="000000">
                <a:alpha val="43000"/>
              </a:srgbClr>
            </a:outerShdw>
          </a:effectLst>
        </p:spPr>
      </p:pic>
      <p:sp>
        <p:nvSpPr>
          <p:cNvPr id="13" name="Oval 12">
            <a:extLst>
              <a:ext uri="{FF2B5EF4-FFF2-40B4-BE49-F238E27FC236}">
                <a16:creationId xmlns:a16="http://schemas.microsoft.com/office/drawing/2014/main" id="{0097D697-02F5-6A7B-EAED-F59633610CE2}"/>
              </a:ext>
            </a:extLst>
          </p:cNvPr>
          <p:cNvSpPr/>
          <p:nvPr/>
        </p:nvSpPr>
        <p:spPr>
          <a:xfrm>
            <a:off x="8465473" y="6045904"/>
            <a:ext cx="426584" cy="322628"/>
          </a:xfrm>
          <a:prstGeom prst="ellipse">
            <a:avLst/>
          </a:prstGeom>
          <a:no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57250">
              <a:defRPr/>
            </a:pPr>
            <a:endParaRPr lang="en-US" sz="1688">
              <a:solidFill>
                <a:prstClr val="white"/>
              </a:solidFill>
              <a:latin typeface="Calibri"/>
            </a:endParaRPr>
          </a:p>
        </p:txBody>
      </p:sp>
      <p:sp>
        <p:nvSpPr>
          <p:cNvPr id="10" name="Freeform 10">
            <a:extLst>
              <a:ext uri="{FF2B5EF4-FFF2-40B4-BE49-F238E27FC236}">
                <a16:creationId xmlns:a16="http://schemas.microsoft.com/office/drawing/2014/main" id="{B7B5D630-DF9D-48D2-C4B2-136F2CD4B7D9}"/>
              </a:ext>
            </a:extLst>
          </p:cNvPr>
          <p:cNvSpPr/>
          <p:nvPr/>
        </p:nvSpPr>
        <p:spPr>
          <a:xfrm rot="20265389" flipV="1">
            <a:off x="5201153" y="5697704"/>
            <a:ext cx="1236779" cy="320343"/>
          </a:xfrm>
          <a:custGeom>
            <a:avLst/>
            <a:gdLst/>
            <a:ahLst/>
            <a:cxnLst/>
            <a:rect l="l" t="t" r="r" b="b"/>
            <a:pathLst>
              <a:path w="2465939" h="336264">
                <a:moveTo>
                  <a:pt x="0" y="336265"/>
                </a:moveTo>
                <a:lnTo>
                  <a:pt x="2465939" y="336265"/>
                </a:lnTo>
                <a:lnTo>
                  <a:pt x="2465939" y="0"/>
                </a:lnTo>
                <a:lnTo>
                  <a:pt x="0" y="0"/>
                </a:lnTo>
                <a:lnTo>
                  <a:pt x="0" y="336265"/>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857250">
              <a:defRPr/>
            </a:pPr>
            <a:endParaRPr lang="en-US" sz="1688">
              <a:solidFill>
                <a:prstClr val="black"/>
              </a:solidFill>
              <a:latin typeface="Calibri"/>
            </a:endParaRPr>
          </a:p>
        </p:txBody>
      </p:sp>
      <p:sp>
        <p:nvSpPr>
          <p:cNvPr id="9" name="Freeform 9">
            <a:extLst>
              <a:ext uri="{FF2B5EF4-FFF2-40B4-BE49-F238E27FC236}">
                <a16:creationId xmlns:a16="http://schemas.microsoft.com/office/drawing/2014/main" id="{BABB8CCB-2404-B109-ACBC-A1114EA2B73A}"/>
              </a:ext>
            </a:extLst>
          </p:cNvPr>
          <p:cNvSpPr/>
          <p:nvPr/>
        </p:nvSpPr>
        <p:spPr>
          <a:xfrm rot="18480202" flipV="1">
            <a:off x="4722974" y="4914886"/>
            <a:ext cx="1893102" cy="244019"/>
          </a:xfrm>
          <a:custGeom>
            <a:avLst/>
            <a:gdLst/>
            <a:ahLst/>
            <a:cxnLst/>
            <a:rect l="l" t="t" r="r" b="b"/>
            <a:pathLst>
              <a:path w="2465939" h="336264">
                <a:moveTo>
                  <a:pt x="0" y="336264"/>
                </a:moveTo>
                <a:lnTo>
                  <a:pt x="2465939" y="336264"/>
                </a:lnTo>
                <a:lnTo>
                  <a:pt x="2465939" y="0"/>
                </a:lnTo>
                <a:lnTo>
                  <a:pt x="0" y="0"/>
                </a:lnTo>
                <a:lnTo>
                  <a:pt x="0" y="336264"/>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857250">
              <a:defRPr/>
            </a:pPr>
            <a:endParaRPr lang="en-US" sz="1688">
              <a:solidFill>
                <a:prstClr val="black"/>
              </a:solidFill>
              <a:latin typeface="Calibri"/>
            </a:endParaRPr>
          </a:p>
        </p:txBody>
      </p:sp>
      <p:sp>
        <p:nvSpPr>
          <p:cNvPr id="4" name="Rectangle 3">
            <a:extLst>
              <a:ext uri="{FF2B5EF4-FFF2-40B4-BE49-F238E27FC236}">
                <a16:creationId xmlns:a16="http://schemas.microsoft.com/office/drawing/2014/main" id="{F5B0E111-FA8D-22C8-D42D-F8275C9C8CFA}"/>
              </a:ext>
            </a:extLst>
          </p:cNvPr>
          <p:cNvSpPr/>
          <p:nvPr/>
        </p:nvSpPr>
        <p:spPr>
          <a:xfrm>
            <a:off x="2029428" y="4625947"/>
            <a:ext cx="899510" cy="517553"/>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57250">
              <a:defRPr/>
            </a:pPr>
            <a:endParaRPr lang="en-US" sz="1688">
              <a:solidFill>
                <a:prstClr val="white"/>
              </a:solidFill>
              <a:latin typeface="Calibri"/>
            </a:endParaRPr>
          </a:p>
        </p:txBody>
      </p:sp>
      <p:sp>
        <p:nvSpPr>
          <p:cNvPr id="21" name="Rectangle 20">
            <a:extLst>
              <a:ext uri="{FF2B5EF4-FFF2-40B4-BE49-F238E27FC236}">
                <a16:creationId xmlns:a16="http://schemas.microsoft.com/office/drawing/2014/main" id="{72E09129-F15F-90C1-D541-4CDB957097DD}"/>
              </a:ext>
            </a:extLst>
          </p:cNvPr>
          <p:cNvSpPr/>
          <p:nvPr/>
        </p:nvSpPr>
        <p:spPr>
          <a:xfrm>
            <a:off x="2041749" y="3337246"/>
            <a:ext cx="2443753" cy="1288701"/>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57250">
              <a:defRPr/>
            </a:pPr>
            <a:endParaRPr lang="en-US" sz="1313">
              <a:solidFill>
                <a:prstClr val="white"/>
              </a:solidFill>
              <a:latin typeface="Calibri"/>
            </a:endParaRPr>
          </a:p>
        </p:txBody>
      </p:sp>
      <p:pic>
        <p:nvPicPr>
          <p:cNvPr id="3" name="Picture 2">
            <a:extLst>
              <a:ext uri="{FF2B5EF4-FFF2-40B4-BE49-F238E27FC236}">
                <a16:creationId xmlns:a16="http://schemas.microsoft.com/office/drawing/2014/main" id="{DDB3BF77-9CAA-9532-AACD-193324DE27E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18098" y="3847021"/>
            <a:ext cx="3241659" cy="396586"/>
          </a:xfrm>
          <a:prstGeom prst="rect">
            <a:avLst/>
          </a:prstGeom>
        </p:spPr>
      </p:pic>
      <p:sp>
        <p:nvSpPr>
          <p:cNvPr id="16" name="Freeform 6">
            <a:extLst>
              <a:ext uri="{FF2B5EF4-FFF2-40B4-BE49-F238E27FC236}">
                <a16:creationId xmlns:a16="http://schemas.microsoft.com/office/drawing/2014/main" id="{03096C7C-11C5-F0CA-092D-A166FF312BFD}"/>
              </a:ext>
            </a:extLst>
          </p:cNvPr>
          <p:cNvSpPr/>
          <p:nvPr/>
        </p:nvSpPr>
        <p:spPr>
          <a:xfrm rot="9273847" flipH="1">
            <a:off x="882048" y="3184099"/>
            <a:ext cx="1120950" cy="1553323"/>
          </a:xfrm>
          <a:custGeom>
            <a:avLst/>
            <a:gdLst/>
            <a:ahLst/>
            <a:cxnLst/>
            <a:rect l="l" t="t" r="r" b="b"/>
            <a:pathLst>
              <a:path w="1207074" h="1545055">
                <a:moveTo>
                  <a:pt x="1207074" y="0"/>
                </a:moveTo>
                <a:lnTo>
                  <a:pt x="0" y="0"/>
                </a:lnTo>
                <a:lnTo>
                  <a:pt x="0" y="1545054"/>
                </a:lnTo>
                <a:lnTo>
                  <a:pt x="1207074" y="1545054"/>
                </a:lnTo>
                <a:lnTo>
                  <a:pt x="1207074"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857250">
              <a:defRPr/>
            </a:pPr>
            <a:endParaRPr lang="en-US" sz="1688">
              <a:solidFill>
                <a:prstClr val="black"/>
              </a:solidFill>
              <a:latin typeface="Calibri"/>
            </a:endParaRPr>
          </a:p>
        </p:txBody>
      </p:sp>
    </p:spTree>
    <p:extLst>
      <p:ext uri="{BB962C8B-B14F-4D97-AF65-F5344CB8AC3E}">
        <p14:creationId xmlns:p14="http://schemas.microsoft.com/office/powerpoint/2010/main" val="246877720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family sitting on stairs&#10;&#10;AI-generated content may be incorrect.">
            <a:extLst>
              <a:ext uri="{FF2B5EF4-FFF2-40B4-BE49-F238E27FC236}">
                <a16:creationId xmlns:a16="http://schemas.microsoft.com/office/drawing/2014/main" id="{53FF945F-D31B-FA36-5584-2709CC5FE9B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 y="10"/>
            <a:ext cx="9143979" cy="6857988"/>
          </a:xfrm>
          <a:prstGeom prst="rect">
            <a:avLst/>
          </a:prstGeom>
          <a:effectLst>
            <a:outerShdw blurRad="596900" dist="330200" dir="8820000" sx="87000" sy="87000" algn="ctr" rotWithShape="0">
              <a:srgbClr val="000000">
                <a:alpha val="29000"/>
              </a:srgbClr>
            </a:outerShdw>
          </a:effectLst>
        </p:spPr>
      </p:pic>
    </p:spTree>
    <p:extLst>
      <p:ext uri="{BB962C8B-B14F-4D97-AF65-F5344CB8AC3E}">
        <p14:creationId xmlns:p14="http://schemas.microsoft.com/office/powerpoint/2010/main" val="413890554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123" y="0"/>
            <a:ext cx="9144000" cy="6858000"/>
          </a:xfrm>
          <a:custGeom>
            <a:avLst/>
            <a:gdLst/>
            <a:ahLst/>
            <a:cxnLst/>
            <a:rect l="l" t="t" r="r" b="b"/>
            <a:pathLst>
              <a:path w="12844622" h="9111097">
                <a:moveTo>
                  <a:pt x="0" y="0"/>
                </a:moveTo>
                <a:lnTo>
                  <a:pt x="12844622" y="0"/>
                </a:lnTo>
                <a:lnTo>
                  <a:pt x="12844622" y="9111097"/>
                </a:lnTo>
                <a:lnTo>
                  <a:pt x="0" y="9111097"/>
                </a:lnTo>
                <a:lnTo>
                  <a:pt x="0" y="0"/>
                </a:lnTo>
                <a:close/>
              </a:path>
            </a:pathLst>
          </a:custGeom>
          <a:blipFill>
            <a:blip r:embed="rId3"/>
            <a:stretch>
              <a:fillRect l="-21486" t="-18672"/>
            </a:stretch>
          </a:blipFill>
        </p:spPr>
        <p:txBody>
          <a:bodyPr/>
          <a:lstStyle/>
          <a:p>
            <a:pPr defTabSz="857250">
              <a:defRPr/>
            </a:pPr>
            <a:endParaRPr lang="en-US" sz="1688">
              <a:solidFill>
                <a:prstClr val="black"/>
              </a:solidFill>
              <a:latin typeface="Calibri"/>
            </a:endParaRPr>
          </a:p>
        </p:txBody>
      </p:sp>
      <p:sp>
        <p:nvSpPr>
          <p:cNvPr id="3" name="Freeform 3"/>
          <p:cNvSpPr/>
          <p:nvPr/>
        </p:nvSpPr>
        <p:spPr>
          <a:xfrm>
            <a:off x="3987645" y="3857641"/>
            <a:ext cx="5162478" cy="2994237"/>
          </a:xfrm>
          <a:custGeom>
            <a:avLst/>
            <a:gdLst/>
            <a:ahLst/>
            <a:cxnLst/>
            <a:rect l="l" t="t" r="r" b="b"/>
            <a:pathLst>
              <a:path w="5506643" h="3193853">
                <a:moveTo>
                  <a:pt x="0" y="0"/>
                </a:moveTo>
                <a:lnTo>
                  <a:pt x="5506643" y="0"/>
                </a:lnTo>
                <a:lnTo>
                  <a:pt x="5506643" y="3193853"/>
                </a:lnTo>
                <a:lnTo>
                  <a:pt x="0" y="31938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857250">
              <a:defRPr/>
            </a:pPr>
            <a:endParaRPr lang="en-US" sz="1688">
              <a:solidFill>
                <a:prstClr val="black"/>
              </a:solidFill>
              <a:latin typeface="Calibri"/>
            </a:endParaRPr>
          </a:p>
        </p:txBody>
      </p:sp>
      <p:sp>
        <p:nvSpPr>
          <p:cNvPr id="5" name="TextBox 5"/>
          <p:cNvSpPr txBox="1"/>
          <p:nvPr/>
        </p:nvSpPr>
        <p:spPr>
          <a:xfrm>
            <a:off x="4807324" y="4648418"/>
            <a:ext cx="3374503" cy="1313886"/>
          </a:xfrm>
          <a:prstGeom prst="rect">
            <a:avLst/>
          </a:prstGeom>
        </p:spPr>
        <p:txBody>
          <a:bodyPr wrap="square" lIns="0" tIns="0" rIns="0" bIns="0" rtlCol="0" anchor="t">
            <a:spAutoFit/>
          </a:bodyPr>
          <a:lstStyle/>
          <a:p>
            <a:pPr algn="ctr" defTabSz="857250">
              <a:lnSpc>
                <a:spcPts val="2628"/>
              </a:lnSpc>
              <a:defRPr/>
            </a:pPr>
            <a:r>
              <a:rPr lang="en-US" sz="1877" b="1">
                <a:solidFill>
                  <a:srgbClr val="000000"/>
                </a:solidFill>
                <a:latin typeface="Calibri"/>
              </a:rPr>
              <a:t>Thank you for participating today. </a:t>
            </a:r>
          </a:p>
          <a:p>
            <a:pPr algn="ctr" defTabSz="857250">
              <a:lnSpc>
                <a:spcPts val="2628"/>
              </a:lnSpc>
              <a:defRPr/>
            </a:pPr>
            <a:r>
              <a:rPr lang="en-US" sz="1877" b="1">
                <a:solidFill>
                  <a:srgbClr val="000000"/>
                </a:solidFill>
                <a:latin typeface="Calibri"/>
              </a:rPr>
              <a:t>Please reach out with any questions or concerns. </a:t>
            </a:r>
          </a:p>
          <a:p>
            <a:pPr algn="ctr" defTabSz="857250">
              <a:lnSpc>
                <a:spcPts val="2628"/>
              </a:lnSpc>
              <a:spcBef>
                <a:spcPct val="0"/>
              </a:spcBef>
              <a:defRPr/>
            </a:pPr>
            <a:r>
              <a:rPr lang="en-US" sz="1877" b="1">
                <a:solidFill>
                  <a:srgbClr val="000000"/>
                </a:solidFill>
                <a:latin typeface="Calibri"/>
              </a:rPr>
              <a:t>See you next week!</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0" y="1"/>
            <a:ext cx="9217871" cy="6913403"/>
          </a:xfrm>
          <a:custGeom>
            <a:avLst/>
            <a:gdLst/>
            <a:ahLst/>
            <a:cxnLst/>
            <a:rect l="l" t="t" r="r" b="b"/>
            <a:pathLst>
              <a:path w="9832396" h="7374297">
                <a:moveTo>
                  <a:pt x="0" y="0"/>
                </a:moveTo>
                <a:lnTo>
                  <a:pt x="9832396" y="0"/>
                </a:lnTo>
                <a:lnTo>
                  <a:pt x="9832396" y="7374297"/>
                </a:lnTo>
                <a:lnTo>
                  <a:pt x="0" y="7374297"/>
                </a:lnTo>
                <a:lnTo>
                  <a:pt x="0" y="0"/>
                </a:lnTo>
                <a:close/>
              </a:path>
            </a:pathLst>
          </a:custGeom>
          <a:blipFill>
            <a:blip r:embed="rId3"/>
            <a:stretch>
              <a:fillRect/>
            </a:stretch>
          </a:blipFill>
        </p:spPr>
        <p:txBody>
          <a:bodyPr/>
          <a:lstStyle/>
          <a:p>
            <a:pPr defTabSz="857250">
              <a:defRPr/>
            </a:pPr>
            <a:endParaRPr lang="en-US" sz="1688">
              <a:solidFill>
                <a:prstClr val="black"/>
              </a:solidFill>
              <a:latin typeface="Calibri"/>
            </a:endParaRPr>
          </a:p>
        </p:txBody>
      </p:sp>
      <p:sp>
        <p:nvSpPr>
          <p:cNvPr id="3" name="Freeform 3"/>
          <p:cNvSpPr/>
          <p:nvPr/>
        </p:nvSpPr>
        <p:spPr>
          <a:xfrm>
            <a:off x="685800" y="3456701"/>
            <a:ext cx="5755238" cy="446031"/>
          </a:xfrm>
          <a:custGeom>
            <a:avLst/>
            <a:gdLst/>
            <a:ahLst/>
            <a:cxnLst/>
            <a:rect l="l" t="t" r="r" b="b"/>
            <a:pathLst>
              <a:path w="6138920" h="475766">
                <a:moveTo>
                  <a:pt x="0" y="0"/>
                </a:moveTo>
                <a:lnTo>
                  <a:pt x="6138920" y="0"/>
                </a:lnTo>
                <a:lnTo>
                  <a:pt x="6138920" y="475767"/>
                </a:lnTo>
                <a:lnTo>
                  <a:pt x="0" y="4757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857250">
              <a:defRPr/>
            </a:pPr>
            <a:endParaRPr lang="en-US" sz="1688">
              <a:solidFill>
                <a:prstClr val="black"/>
              </a:solidFill>
              <a:latin typeface="Calibri"/>
            </a:endParaRPr>
          </a:p>
        </p:txBody>
      </p:sp>
      <p:grpSp>
        <p:nvGrpSpPr>
          <p:cNvPr id="7" name="Group 7"/>
          <p:cNvGrpSpPr/>
          <p:nvPr/>
        </p:nvGrpSpPr>
        <p:grpSpPr>
          <a:xfrm>
            <a:off x="-1421841" y="4457727"/>
            <a:ext cx="5720515" cy="841322"/>
            <a:chOff x="0" y="0"/>
            <a:chExt cx="8135844" cy="1196546"/>
          </a:xfrm>
        </p:grpSpPr>
        <p:sp>
          <p:nvSpPr>
            <p:cNvPr id="8" name="Freeform 8"/>
            <p:cNvSpPr/>
            <p:nvPr/>
          </p:nvSpPr>
          <p:spPr>
            <a:xfrm>
              <a:off x="2243455" y="0"/>
              <a:ext cx="3648934" cy="1196546"/>
            </a:xfrm>
            <a:custGeom>
              <a:avLst/>
              <a:gdLst/>
              <a:ahLst/>
              <a:cxnLst/>
              <a:rect l="l" t="t" r="r" b="b"/>
              <a:pathLst>
                <a:path w="3648934" h="1196546">
                  <a:moveTo>
                    <a:pt x="0" y="0"/>
                  </a:moveTo>
                  <a:lnTo>
                    <a:pt x="3648934" y="0"/>
                  </a:lnTo>
                  <a:lnTo>
                    <a:pt x="3648934" y="1196546"/>
                  </a:lnTo>
                  <a:lnTo>
                    <a:pt x="0" y="11965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857250">
                <a:defRPr/>
              </a:pPr>
              <a:endParaRPr lang="en-US" sz="1688">
                <a:solidFill>
                  <a:prstClr val="black"/>
                </a:solidFill>
                <a:latin typeface="Calibri"/>
              </a:endParaRPr>
            </a:p>
          </p:txBody>
        </p:sp>
        <p:sp>
          <p:nvSpPr>
            <p:cNvPr id="9" name="TextBox 9"/>
            <p:cNvSpPr txBox="1"/>
            <p:nvPr/>
          </p:nvSpPr>
          <p:spPr>
            <a:xfrm>
              <a:off x="0" y="159952"/>
              <a:ext cx="8135844" cy="702004"/>
            </a:xfrm>
            <a:prstGeom prst="rect">
              <a:avLst/>
            </a:prstGeom>
          </p:spPr>
          <p:txBody>
            <a:bodyPr lIns="0" tIns="0" rIns="0" bIns="0" rtlCol="0" anchor="t">
              <a:spAutoFit/>
            </a:bodyPr>
            <a:lstStyle/>
            <a:p>
              <a:pPr algn="ctr" defTabSz="857250">
                <a:lnSpc>
                  <a:spcPts val="4105"/>
                </a:lnSpc>
                <a:spcBef>
                  <a:spcPct val="0"/>
                </a:spcBef>
                <a:defRPr/>
              </a:pPr>
              <a:r>
                <a:rPr lang="en-US" sz="2900" b="1">
                  <a:solidFill>
                    <a:srgbClr val="2C251E"/>
                  </a:solidFill>
                  <a:latin typeface="Calibri"/>
                  <a:ea typeface="Calibri"/>
                  <a:cs typeface="Calibri"/>
                </a:rPr>
                <a:t>Meeting 6</a:t>
              </a:r>
            </a:p>
          </p:txBody>
        </p:sp>
      </p:grpSp>
      <p:pic>
        <p:nvPicPr>
          <p:cNvPr id="10" name="Picture 9">
            <a:extLst>
              <a:ext uri="{FF2B5EF4-FFF2-40B4-BE49-F238E27FC236}">
                <a16:creationId xmlns:a16="http://schemas.microsoft.com/office/drawing/2014/main" id="{3FE70212-A8A1-6028-D5D8-1B99E0E6418E}"/>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6329" y="2554594"/>
            <a:ext cx="3747140" cy="1258285"/>
          </a:xfrm>
          <a:prstGeom prst="rect">
            <a:avLst/>
          </a:prstGeom>
        </p:spPr>
      </p:pic>
      <p:sp>
        <p:nvSpPr>
          <p:cNvPr id="4" name="TextBox 5">
            <a:extLst>
              <a:ext uri="{FF2B5EF4-FFF2-40B4-BE49-F238E27FC236}">
                <a16:creationId xmlns:a16="http://schemas.microsoft.com/office/drawing/2014/main" id="{E91FD629-22F1-D4A6-7D25-D2969EE716BF}"/>
              </a:ext>
            </a:extLst>
          </p:cNvPr>
          <p:cNvSpPr txBox="1"/>
          <p:nvPr/>
        </p:nvSpPr>
        <p:spPr>
          <a:xfrm>
            <a:off x="86881" y="3832642"/>
            <a:ext cx="7289228" cy="294311"/>
          </a:xfrm>
          <a:prstGeom prst="rect">
            <a:avLst/>
          </a:prstGeom>
        </p:spPr>
        <p:txBody>
          <a:bodyPr lIns="0" tIns="0" rIns="0" bIns="0" rtlCol="0" anchor="t">
            <a:spAutoFit/>
          </a:bodyPr>
          <a:lstStyle/>
          <a:p>
            <a:pPr marL="364339" lvl="1" indent="-182169" defTabSz="857250">
              <a:lnSpc>
                <a:spcPts val="2363"/>
              </a:lnSpc>
              <a:buFont typeface="Arial"/>
              <a:buChar char="•"/>
              <a:defRPr/>
            </a:pPr>
            <a:r>
              <a:rPr lang="en-US" sz="1875" b="1" i="1">
                <a:solidFill>
                  <a:srgbClr val="375830"/>
                </a:solidFill>
                <a:latin typeface="Calibri"/>
              </a:rPr>
              <a:t>A Universal Parenting Program for Parents of Children Ages 5-10  </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B9D2E2"/>
        </a:solidFill>
        <a:effectLst/>
      </p:bgPr>
    </p:bg>
    <p:spTree>
      <p:nvGrpSpPr>
        <p:cNvPr id="1" name=""/>
        <p:cNvGrpSpPr/>
        <p:nvPr/>
      </p:nvGrpSpPr>
      <p:grpSpPr>
        <a:xfrm>
          <a:off x="0" y="0"/>
          <a:ext cx="0" cy="0"/>
          <a:chOff x="0" y="0"/>
          <a:chExt cx="0" cy="0"/>
        </a:xfrm>
      </p:grpSpPr>
      <p:sp>
        <p:nvSpPr>
          <p:cNvPr id="2" name="Freeform 2"/>
          <p:cNvSpPr/>
          <p:nvPr/>
        </p:nvSpPr>
        <p:spPr>
          <a:xfrm>
            <a:off x="0" y="0"/>
            <a:ext cx="9144000" cy="68580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t="-6499" b="-6499"/>
            </a:stretch>
          </a:blipFill>
        </p:spPr>
        <p:txBody>
          <a:bodyPr/>
          <a:lstStyle/>
          <a:p>
            <a:pPr defTabSz="857250">
              <a:defRPr/>
            </a:pPr>
            <a:endParaRPr lang="en-US" sz="1688">
              <a:solidFill>
                <a:prstClr val="black"/>
              </a:solidFill>
              <a:latin typeface="Calibri"/>
            </a:endParaRPr>
          </a:p>
        </p:txBody>
      </p:sp>
      <p:sp>
        <p:nvSpPr>
          <p:cNvPr id="3" name="TextBox 3"/>
          <p:cNvSpPr txBox="1"/>
          <p:nvPr/>
        </p:nvSpPr>
        <p:spPr>
          <a:xfrm rot="-301800">
            <a:off x="3576152" y="5503511"/>
            <a:ext cx="2897036" cy="646652"/>
          </a:xfrm>
          <a:prstGeom prst="rect">
            <a:avLst/>
          </a:prstGeom>
        </p:spPr>
        <p:txBody>
          <a:bodyPr lIns="0" tIns="0" rIns="0" bIns="0" rtlCol="0" anchor="t">
            <a:spAutoFit/>
          </a:bodyPr>
          <a:lstStyle/>
          <a:p>
            <a:pPr algn="ctr" defTabSz="857250">
              <a:lnSpc>
                <a:spcPts val="2611"/>
              </a:lnSpc>
              <a:spcBef>
                <a:spcPct val="0"/>
              </a:spcBef>
              <a:defRPr/>
            </a:pPr>
            <a:r>
              <a:rPr lang="en-US" sz="1865" b="1">
                <a:solidFill>
                  <a:srgbClr val="000000"/>
                </a:solidFill>
                <a:latin typeface="Calibri"/>
                <a:ea typeface="Calibri"/>
                <a:cs typeface="Calibri"/>
                <a:sym typeface="Calibri (MS) Bold"/>
              </a:rPr>
              <a:t>Please sign in and find a seat. </a:t>
            </a:r>
          </a:p>
          <a:p>
            <a:pPr algn="ctr" defTabSz="857250">
              <a:lnSpc>
                <a:spcPts val="2611"/>
              </a:lnSpc>
              <a:spcBef>
                <a:spcPct val="0"/>
              </a:spcBef>
              <a:defRPr/>
            </a:pPr>
            <a:r>
              <a:rPr lang="en-US" sz="1865" b="1">
                <a:solidFill>
                  <a:srgbClr val="000000"/>
                </a:solidFill>
                <a:latin typeface="Calibri"/>
                <a:ea typeface="Calibri"/>
                <a:cs typeface="Calibri"/>
                <a:sym typeface="Calibri (MS) Bold"/>
              </a:rPr>
              <a:t>We will begin soon.</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B9D2E2"/>
        </a:solidFill>
        <a:effectLst/>
      </p:bgPr>
    </p:bg>
    <p:spTree>
      <p:nvGrpSpPr>
        <p:cNvPr id="1" name=""/>
        <p:cNvGrpSpPr/>
        <p:nvPr/>
      </p:nvGrpSpPr>
      <p:grpSpPr>
        <a:xfrm>
          <a:off x="0" y="0"/>
          <a:ext cx="0" cy="0"/>
          <a:chOff x="0" y="0"/>
          <a:chExt cx="0" cy="0"/>
        </a:xfrm>
      </p:grpSpPr>
      <p:sp>
        <p:nvSpPr>
          <p:cNvPr id="2" name="Freeform 2"/>
          <p:cNvSpPr/>
          <p:nvPr/>
        </p:nvSpPr>
        <p:spPr>
          <a:xfrm>
            <a:off x="0" y="0"/>
            <a:ext cx="9144000" cy="68580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6285" r="-6285"/>
            </a:stretch>
          </a:blipFill>
        </p:spPr>
        <p:txBody>
          <a:bodyPr/>
          <a:lstStyle/>
          <a:p>
            <a:pPr defTabSz="857250">
              <a:defRPr/>
            </a:pPr>
            <a:endParaRPr lang="en-US" sz="1688">
              <a:solidFill>
                <a:prstClr val="black"/>
              </a:solidFill>
              <a:latin typeface="Calibri"/>
            </a:endParaRPr>
          </a:p>
        </p:txBody>
      </p:sp>
      <p:sp>
        <p:nvSpPr>
          <p:cNvPr id="3" name="TextBox 3"/>
          <p:cNvSpPr txBox="1"/>
          <p:nvPr/>
        </p:nvSpPr>
        <p:spPr>
          <a:xfrm rot="-863616">
            <a:off x="2392917" y="2222632"/>
            <a:ext cx="4633869" cy="674928"/>
          </a:xfrm>
          <a:prstGeom prst="rect">
            <a:avLst/>
          </a:prstGeom>
        </p:spPr>
        <p:txBody>
          <a:bodyPr lIns="0" tIns="0" rIns="0" bIns="0" rtlCol="0" anchor="t">
            <a:spAutoFit/>
          </a:bodyPr>
          <a:lstStyle/>
          <a:p>
            <a:pPr algn="ctr" defTabSz="857250">
              <a:lnSpc>
                <a:spcPts val="5640"/>
              </a:lnSpc>
              <a:spcBef>
                <a:spcPct val="0"/>
              </a:spcBef>
              <a:defRPr/>
            </a:pPr>
            <a:r>
              <a:rPr lang="en-US" sz="4028" b="1">
                <a:solidFill>
                  <a:srgbClr val="F7AE15"/>
                </a:solidFill>
                <a:latin typeface="Calibri"/>
                <a:ea typeface="Calibri"/>
                <a:cs typeface="Calibri"/>
                <a:sym typeface="Calibri (MS) Bold"/>
              </a:rPr>
              <a:t>Conversation Starters</a:t>
            </a:r>
          </a:p>
        </p:txBody>
      </p:sp>
      <p:sp>
        <p:nvSpPr>
          <p:cNvPr id="4" name="TextBox 4"/>
          <p:cNvSpPr txBox="1"/>
          <p:nvPr/>
        </p:nvSpPr>
        <p:spPr>
          <a:xfrm rot="-863616">
            <a:off x="2873584" y="3489195"/>
            <a:ext cx="4148621" cy="662233"/>
          </a:xfrm>
          <a:prstGeom prst="rect">
            <a:avLst/>
          </a:prstGeom>
        </p:spPr>
        <p:txBody>
          <a:bodyPr lIns="0" tIns="0" rIns="0" bIns="0" rtlCol="0" anchor="t">
            <a:spAutoFit/>
          </a:bodyPr>
          <a:lstStyle/>
          <a:p>
            <a:pPr algn="ctr" defTabSz="857250">
              <a:lnSpc>
                <a:spcPts val="5509"/>
              </a:lnSpc>
              <a:spcBef>
                <a:spcPct val="0"/>
              </a:spcBef>
              <a:defRPr/>
            </a:pPr>
            <a:r>
              <a:rPr lang="en-US" sz="3935" b="1">
                <a:solidFill>
                  <a:srgbClr val="F7AE15"/>
                </a:solidFill>
                <a:latin typeface="Calibri"/>
                <a:ea typeface="Calibri"/>
                <a:cs typeface="Calibri"/>
                <a:sym typeface="Calibri (MS) Bold"/>
              </a:rPr>
              <a:t>Group Discussion</a:t>
            </a:r>
          </a:p>
        </p:txBody>
      </p:sp>
      <p:sp>
        <p:nvSpPr>
          <p:cNvPr id="5" name="TextBox 5"/>
          <p:cNvSpPr txBox="1"/>
          <p:nvPr/>
        </p:nvSpPr>
        <p:spPr>
          <a:xfrm rot="-863616">
            <a:off x="3439099" y="4889225"/>
            <a:ext cx="4591804" cy="662233"/>
          </a:xfrm>
          <a:prstGeom prst="rect">
            <a:avLst/>
          </a:prstGeom>
        </p:spPr>
        <p:txBody>
          <a:bodyPr lIns="0" tIns="0" rIns="0" bIns="0" rtlCol="0" anchor="t">
            <a:spAutoFit/>
          </a:bodyPr>
          <a:lstStyle/>
          <a:p>
            <a:pPr algn="ctr" defTabSz="857250">
              <a:lnSpc>
                <a:spcPts val="5509"/>
              </a:lnSpc>
              <a:spcBef>
                <a:spcPct val="0"/>
              </a:spcBef>
              <a:defRPr/>
            </a:pPr>
            <a:r>
              <a:rPr lang="en-US" sz="3935" b="1">
                <a:solidFill>
                  <a:srgbClr val="F7AE15"/>
                </a:solidFill>
                <a:latin typeface="Calibri"/>
                <a:ea typeface="Calibri"/>
                <a:cs typeface="Calibri"/>
                <a:sym typeface="Calibri (MS) Bold"/>
              </a:rPr>
              <a:t>Thrive Programming</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144000" cy="68580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34028" t="-2799" r="-51009"/>
            </a:stretch>
          </a:blipFill>
        </p:spPr>
        <p:txBody>
          <a:bodyPr/>
          <a:lstStyle/>
          <a:p>
            <a:pPr defTabSz="857250">
              <a:defRPr/>
            </a:pPr>
            <a:endParaRPr lang="en-US" sz="1688">
              <a:solidFill>
                <a:prstClr val="black"/>
              </a:solidFill>
              <a:latin typeface="Calibri"/>
            </a:endParaRPr>
          </a:p>
        </p:txBody>
      </p:sp>
      <p:sp>
        <p:nvSpPr>
          <p:cNvPr id="3" name="Freeform 3"/>
          <p:cNvSpPr/>
          <p:nvPr/>
        </p:nvSpPr>
        <p:spPr>
          <a:xfrm>
            <a:off x="4911409" y="1117938"/>
            <a:ext cx="3657600" cy="33528"/>
          </a:xfrm>
          <a:custGeom>
            <a:avLst/>
            <a:gdLst/>
            <a:ahLst/>
            <a:cxnLst/>
            <a:rect l="l" t="t" r="r" b="b"/>
            <a:pathLst>
              <a:path w="3901440" h="35763">
                <a:moveTo>
                  <a:pt x="0" y="0"/>
                </a:moveTo>
                <a:lnTo>
                  <a:pt x="3901440" y="0"/>
                </a:lnTo>
                <a:lnTo>
                  <a:pt x="3901440" y="35763"/>
                </a:lnTo>
                <a:lnTo>
                  <a:pt x="0" y="357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857250">
              <a:defRPr/>
            </a:pPr>
            <a:endParaRPr lang="en-US" sz="1688">
              <a:solidFill>
                <a:prstClr val="black"/>
              </a:solidFill>
              <a:latin typeface="Calibri"/>
            </a:endParaRPr>
          </a:p>
        </p:txBody>
      </p:sp>
      <p:sp>
        <p:nvSpPr>
          <p:cNvPr id="5" name="TextBox 5"/>
          <p:cNvSpPr txBox="1"/>
          <p:nvPr/>
        </p:nvSpPr>
        <p:spPr>
          <a:xfrm>
            <a:off x="3907459" y="-8478"/>
            <a:ext cx="5398432" cy="1069395"/>
          </a:xfrm>
          <a:prstGeom prst="rect">
            <a:avLst/>
          </a:prstGeom>
        </p:spPr>
        <p:txBody>
          <a:bodyPr lIns="0" tIns="0" rIns="0" bIns="0" rtlCol="0" anchor="t">
            <a:spAutoFit/>
          </a:bodyPr>
          <a:lstStyle/>
          <a:p>
            <a:pPr algn="ctr" defTabSz="857250">
              <a:lnSpc>
                <a:spcPts val="4317"/>
              </a:lnSpc>
              <a:spcBef>
                <a:spcPct val="0"/>
              </a:spcBef>
              <a:defRPr/>
            </a:pPr>
            <a:r>
              <a:rPr lang="en-US" sz="3050" b="1" i="1">
                <a:solidFill>
                  <a:srgbClr val="000000"/>
                </a:solidFill>
                <a:latin typeface="Calibri"/>
                <a:ea typeface="Calibri"/>
                <a:cs typeface="Calibri"/>
              </a:rPr>
              <a:t>Please answer one of the following questions:</a:t>
            </a:r>
          </a:p>
        </p:txBody>
      </p:sp>
      <p:sp>
        <p:nvSpPr>
          <p:cNvPr id="6" name="TextBox 4">
            <a:extLst>
              <a:ext uri="{FF2B5EF4-FFF2-40B4-BE49-F238E27FC236}">
                <a16:creationId xmlns:a16="http://schemas.microsoft.com/office/drawing/2014/main" id="{593F21D2-1C7E-6A68-2AFB-6C7D49F514FC}"/>
              </a:ext>
            </a:extLst>
          </p:cNvPr>
          <p:cNvSpPr txBox="1"/>
          <p:nvPr/>
        </p:nvSpPr>
        <p:spPr>
          <a:xfrm>
            <a:off x="4657272" y="1416914"/>
            <a:ext cx="4162175" cy="4282391"/>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57250">
              <a:defRPr/>
            </a:pPr>
            <a:endParaRPr lang="en-US" sz="2625" b="1">
              <a:solidFill>
                <a:prstClr val="black"/>
              </a:solidFill>
              <a:latin typeface="Calibri"/>
              <a:cs typeface="Calibri"/>
            </a:endParaRPr>
          </a:p>
          <a:p>
            <a:pPr marL="321469" lvl="1" indent="-160734" defTabSz="857250">
              <a:buFont typeface="Arial"/>
              <a:buChar char="•"/>
              <a:defRPr/>
            </a:pPr>
            <a:r>
              <a:rPr lang="en-US" sz="2625" b="1">
                <a:solidFill>
                  <a:srgbClr val="000000"/>
                </a:solidFill>
                <a:latin typeface="Calibri"/>
                <a:cs typeface="Calibri"/>
              </a:rPr>
              <a:t>What is your favorite time of the day and why?</a:t>
            </a:r>
            <a:endParaRPr lang="en-US" sz="2625" b="1">
              <a:solidFill>
                <a:srgbClr val="000000"/>
              </a:solidFill>
              <a:latin typeface="Calibri"/>
              <a:ea typeface="Calibri"/>
              <a:cs typeface="Calibri"/>
            </a:endParaRPr>
          </a:p>
          <a:p>
            <a:pPr defTabSz="857250">
              <a:defRPr/>
            </a:pPr>
            <a:endParaRPr lang="en-US" sz="2625" b="1">
              <a:solidFill>
                <a:srgbClr val="000000"/>
              </a:solidFill>
              <a:latin typeface="Calibri"/>
              <a:cs typeface="Calibri (MS) Bold"/>
            </a:endParaRPr>
          </a:p>
          <a:p>
            <a:pPr marL="321469" lvl="1" indent="-160734" defTabSz="857250">
              <a:buFont typeface="Arial"/>
              <a:buChar char="•"/>
              <a:defRPr/>
            </a:pPr>
            <a:r>
              <a:rPr lang="en-US" sz="2625" b="1">
                <a:solidFill>
                  <a:srgbClr val="000000"/>
                </a:solidFill>
                <a:latin typeface="Calibri"/>
                <a:cs typeface="Calibri"/>
              </a:rPr>
              <a:t>Where would you time travel, if it were possible?</a:t>
            </a:r>
            <a:endParaRPr lang="en-US" sz="2625" b="1">
              <a:solidFill>
                <a:srgbClr val="000000"/>
              </a:solidFill>
              <a:latin typeface="Calibri"/>
              <a:ea typeface="Calibri"/>
              <a:cs typeface="Calibri"/>
            </a:endParaRPr>
          </a:p>
          <a:p>
            <a:pPr defTabSz="857250">
              <a:defRPr/>
            </a:pPr>
            <a:endParaRPr lang="en-US" sz="2625" b="1">
              <a:solidFill>
                <a:srgbClr val="000000"/>
              </a:solidFill>
              <a:latin typeface="Calibri"/>
              <a:cs typeface="Calibri (MS) Bold"/>
            </a:endParaRPr>
          </a:p>
          <a:p>
            <a:pPr marL="321469" lvl="1" indent="-160734" defTabSz="857250">
              <a:buFont typeface="Arial"/>
              <a:buChar char="•"/>
              <a:defRPr/>
            </a:pPr>
            <a:r>
              <a:rPr lang="en-US" sz="2625" b="1">
                <a:solidFill>
                  <a:srgbClr val="000000"/>
                </a:solidFill>
                <a:latin typeface="Calibri"/>
                <a:cs typeface="Calibri"/>
              </a:rPr>
              <a:t>What movie can you rewatch over and over again? </a:t>
            </a:r>
            <a:endParaRPr lang="en-US" sz="2625" b="1">
              <a:solidFill>
                <a:srgbClr val="000000"/>
              </a:solidFill>
              <a:latin typeface="Calibri"/>
              <a:ea typeface="Calibri"/>
              <a:cs typeface="Calibri"/>
            </a:endParaRPr>
          </a:p>
          <a:p>
            <a:pPr defTabSz="857250">
              <a:lnSpc>
                <a:spcPts val="2012"/>
              </a:lnSpc>
              <a:defRPr/>
            </a:pPr>
            <a:endParaRPr lang="en-US" sz="1490">
              <a:solidFill>
                <a:srgbClr val="000000"/>
              </a:solidFill>
              <a:latin typeface="Calibri (MS) Bold"/>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A6977E"/>
        </a:solidFill>
        <a:effectLst/>
      </p:bgPr>
    </p:bg>
    <p:spTree>
      <p:nvGrpSpPr>
        <p:cNvPr id="1" name=""/>
        <p:cNvGrpSpPr/>
        <p:nvPr/>
      </p:nvGrpSpPr>
      <p:grpSpPr>
        <a:xfrm>
          <a:off x="0" y="0"/>
          <a:ext cx="0" cy="0"/>
          <a:chOff x="0" y="0"/>
          <a:chExt cx="0" cy="0"/>
        </a:xfrm>
      </p:grpSpPr>
      <p:sp>
        <p:nvSpPr>
          <p:cNvPr id="2" name="Freeform 2"/>
          <p:cNvSpPr/>
          <p:nvPr/>
        </p:nvSpPr>
        <p:spPr>
          <a:xfrm>
            <a:off x="-70993" y="1"/>
            <a:ext cx="4109648" cy="6952413"/>
          </a:xfrm>
          <a:custGeom>
            <a:avLst/>
            <a:gdLst/>
            <a:ahLst/>
            <a:cxnLst/>
            <a:rect l="l" t="t" r="r" b="b"/>
            <a:pathLst>
              <a:path w="4383625" h="7415907">
                <a:moveTo>
                  <a:pt x="0" y="0"/>
                </a:moveTo>
                <a:lnTo>
                  <a:pt x="4383626" y="0"/>
                </a:lnTo>
                <a:lnTo>
                  <a:pt x="4383626" y="7415907"/>
                </a:lnTo>
                <a:lnTo>
                  <a:pt x="0" y="7415907"/>
                </a:lnTo>
                <a:lnTo>
                  <a:pt x="0" y="0"/>
                </a:lnTo>
                <a:close/>
              </a:path>
            </a:pathLst>
          </a:custGeom>
          <a:blipFill>
            <a:blip r:embed="rId3"/>
            <a:stretch>
              <a:fillRect/>
            </a:stretch>
          </a:blipFill>
        </p:spPr>
        <p:txBody>
          <a:bodyPr/>
          <a:lstStyle>
            <a:defPPr>
              <a:defRPr lang="en-US"/>
            </a:defPPr>
            <a:lvl1pPr marL="0" algn="l" defTabSz="487650" rtl="0" eaLnBrk="1" latinLnBrk="0" hangingPunct="1">
              <a:defRPr sz="1920" kern="1200">
                <a:solidFill>
                  <a:schemeClr val="tx1"/>
                </a:solidFill>
                <a:latin typeface="+mn-lt"/>
                <a:ea typeface="+mn-ea"/>
                <a:cs typeface="+mn-cs"/>
              </a:defRPr>
            </a:lvl1pPr>
            <a:lvl2pPr marL="487650" algn="l" defTabSz="487650" rtl="0" eaLnBrk="1" latinLnBrk="0" hangingPunct="1">
              <a:defRPr sz="1920" kern="1200">
                <a:solidFill>
                  <a:schemeClr val="tx1"/>
                </a:solidFill>
                <a:latin typeface="+mn-lt"/>
                <a:ea typeface="+mn-ea"/>
                <a:cs typeface="+mn-cs"/>
              </a:defRPr>
            </a:lvl2pPr>
            <a:lvl3pPr marL="975299" algn="l" defTabSz="487650" rtl="0" eaLnBrk="1" latinLnBrk="0" hangingPunct="1">
              <a:defRPr sz="1920" kern="1200">
                <a:solidFill>
                  <a:schemeClr val="tx1"/>
                </a:solidFill>
                <a:latin typeface="+mn-lt"/>
                <a:ea typeface="+mn-ea"/>
                <a:cs typeface="+mn-cs"/>
              </a:defRPr>
            </a:lvl3pPr>
            <a:lvl4pPr marL="1462949" algn="l" defTabSz="487650" rtl="0" eaLnBrk="1" latinLnBrk="0" hangingPunct="1">
              <a:defRPr sz="1920" kern="1200">
                <a:solidFill>
                  <a:schemeClr val="tx1"/>
                </a:solidFill>
                <a:latin typeface="+mn-lt"/>
                <a:ea typeface="+mn-ea"/>
                <a:cs typeface="+mn-cs"/>
              </a:defRPr>
            </a:lvl4pPr>
            <a:lvl5pPr marL="1950598" algn="l" defTabSz="487650" rtl="0" eaLnBrk="1" latinLnBrk="0" hangingPunct="1">
              <a:defRPr sz="1920" kern="1200">
                <a:solidFill>
                  <a:schemeClr val="tx1"/>
                </a:solidFill>
                <a:latin typeface="+mn-lt"/>
                <a:ea typeface="+mn-ea"/>
                <a:cs typeface="+mn-cs"/>
              </a:defRPr>
            </a:lvl5pPr>
            <a:lvl6pPr marL="2438248" algn="l" defTabSz="487650" rtl="0" eaLnBrk="1" latinLnBrk="0" hangingPunct="1">
              <a:defRPr sz="1920" kern="1200">
                <a:solidFill>
                  <a:schemeClr val="tx1"/>
                </a:solidFill>
                <a:latin typeface="+mn-lt"/>
                <a:ea typeface="+mn-ea"/>
                <a:cs typeface="+mn-cs"/>
              </a:defRPr>
            </a:lvl6pPr>
            <a:lvl7pPr marL="2925897" algn="l" defTabSz="487650" rtl="0" eaLnBrk="1" latinLnBrk="0" hangingPunct="1">
              <a:defRPr sz="1920" kern="1200">
                <a:solidFill>
                  <a:schemeClr val="tx1"/>
                </a:solidFill>
                <a:latin typeface="+mn-lt"/>
                <a:ea typeface="+mn-ea"/>
                <a:cs typeface="+mn-cs"/>
              </a:defRPr>
            </a:lvl7pPr>
            <a:lvl8pPr marL="3413547" algn="l" defTabSz="487650" rtl="0" eaLnBrk="1" latinLnBrk="0" hangingPunct="1">
              <a:defRPr sz="1920" kern="1200">
                <a:solidFill>
                  <a:schemeClr val="tx1"/>
                </a:solidFill>
                <a:latin typeface="+mn-lt"/>
                <a:ea typeface="+mn-ea"/>
                <a:cs typeface="+mn-cs"/>
              </a:defRPr>
            </a:lvl8pPr>
            <a:lvl9pPr marL="3901196" algn="l" defTabSz="487650" rtl="0" eaLnBrk="1" latinLnBrk="0" hangingPunct="1">
              <a:defRPr sz="1920" kern="1200">
                <a:solidFill>
                  <a:schemeClr val="tx1"/>
                </a:solidFill>
                <a:latin typeface="+mn-lt"/>
                <a:ea typeface="+mn-ea"/>
                <a:cs typeface="+mn-cs"/>
              </a:defRPr>
            </a:lvl9pPr>
          </a:lstStyle>
          <a:p>
            <a:pPr defTabSz="857277">
              <a:defRPr/>
            </a:pPr>
            <a:endParaRPr lang="en-US" sz="1688">
              <a:solidFill>
                <a:prstClr val="black"/>
              </a:solidFill>
              <a:latin typeface="Calibri"/>
            </a:endParaRPr>
          </a:p>
        </p:txBody>
      </p:sp>
      <p:sp>
        <p:nvSpPr>
          <p:cNvPr id="3" name="Freeform 3"/>
          <p:cNvSpPr/>
          <p:nvPr/>
        </p:nvSpPr>
        <p:spPr>
          <a:xfrm>
            <a:off x="4391469" y="-535508"/>
            <a:ext cx="6367148" cy="1896712"/>
          </a:xfrm>
          <a:custGeom>
            <a:avLst/>
            <a:gdLst/>
            <a:ahLst/>
            <a:cxnLst/>
            <a:rect l="l" t="t" r="r" b="b"/>
            <a:pathLst>
              <a:path w="6791625" h="2023159">
                <a:moveTo>
                  <a:pt x="0" y="0"/>
                </a:moveTo>
                <a:lnTo>
                  <a:pt x="6791625" y="0"/>
                </a:lnTo>
                <a:lnTo>
                  <a:pt x="6791625" y="2023160"/>
                </a:lnTo>
                <a:lnTo>
                  <a:pt x="0" y="2023160"/>
                </a:lnTo>
                <a:lnTo>
                  <a:pt x="0" y="0"/>
                </a:lnTo>
                <a:close/>
              </a:path>
            </a:pathLst>
          </a:custGeom>
          <a:blipFill>
            <a:blip r:embed="rId4"/>
            <a:stretch>
              <a:fillRect/>
            </a:stretch>
          </a:blipFill>
        </p:spPr>
        <p:txBody>
          <a:bodyPr/>
          <a:lstStyle>
            <a:defPPr>
              <a:defRPr lang="en-US"/>
            </a:defPPr>
            <a:lvl1pPr marL="0" algn="l" defTabSz="487650" rtl="0" eaLnBrk="1" latinLnBrk="0" hangingPunct="1">
              <a:defRPr sz="1920" kern="1200">
                <a:solidFill>
                  <a:schemeClr val="tx1"/>
                </a:solidFill>
                <a:latin typeface="+mn-lt"/>
                <a:ea typeface="+mn-ea"/>
                <a:cs typeface="+mn-cs"/>
              </a:defRPr>
            </a:lvl1pPr>
            <a:lvl2pPr marL="487650" algn="l" defTabSz="487650" rtl="0" eaLnBrk="1" latinLnBrk="0" hangingPunct="1">
              <a:defRPr sz="1920" kern="1200">
                <a:solidFill>
                  <a:schemeClr val="tx1"/>
                </a:solidFill>
                <a:latin typeface="+mn-lt"/>
                <a:ea typeface="+mn-ea"/>
                <a:cs typeface="+mn-cs"/>
              </a:defRPr>
            </a:lvl2pPr>
            <a:lvl3pPr marL="975299" algn="l" defTabSz="487650" rtl="0" eaLnBrk="1" latinLnBrk="0" hangingPunct="1">
              <a:defRPr sz="1920" kern="1200">
                <a:solidFill>
                  <a:schemeClr val="tx1"/>
                </a:solidFill>
                <a:latin typeface="+mn-lt"/>
                <a:ea typeface="+mn-ea"/>
                <a:cs typeface="+mn-cs"/>
              </a:defRPr>
            </a:lvl3pPr>
            <a:lvl4pPr marL="1462949" algn="l" defTabSz="487650" rtl="0" eaLnBrk="1" latinLnBrk="0" hangingPunct="1">
              <a:defRPr sz="1920" kern="1200">
                <a:solidFill>
                  <a:schemeClr val="tx1"/>
                </a:solidFill>
                <a:latin typeface="+mn-lt"/>
                <a:ea typeface="+mn-ea"/>
                <a:cs typeface="+mn-cs"/>
              </a:defRPr>
            </a:lvl4pPr>
            <a:lvl5pPr marL="1950598" algn="l" defTabSz="487650" rtl="0" eaLnBrk="1" latinLnBrk="0" hangingPunct="1">
              <a:defRPr sz="1920" kern="1200">
                <a:solidFill>
                  <a:schemeClr val="tx1"/>
                </a:solidFill>
                <a:latin typeface="+mn-lt"/>
                <a:ea typeface="+mn-ea"/>
                <a:cs typeface="+mn-cs"/>
              </a:defRPr>
            </a:lvl5pPr>
            <a:lvl6pPr marL="2438248" algn="l" defTabSz="487650" rtl="0" eaLnBrk="1" latinLnBrk="0" hangingPunct="1">
              <a:defRPr sz="1920" kern="1200">
                <a:solidFill>
                  <a:schemeClr val="tx1"/>
                </a:solidFill>
                <a:latin typeface="+mn-lt"/>
                <a:ea typeface="+mn-ea"/>
                <a:cs typeface="+mn-cs"/>
              </a:defRPr>
            </a:lvl6pPr>
            <a:lvl7pPr marL="2925897" algn="l" defTabSz="487650" rtl="0" eaLnBrk="1" latinLnBrk="0" hangingPunct="1">
              <a:defRPr sz="1920" kern="1200">
                <a:solidFill>
                  <a:schemeClr val="tx1"/>
                </a:solidFill>
                <a:latin typeface="+mn-lt"/>
                <a:ea typeface="+mn-ea"/>
                <a:cs typeface="+mn-cs"/>
              </a:defRPr>
            </a:lvl7pPr>
            <a:lvl8pPr marL="3413547" algn="l" defTabSz="487650" rtl="0" eaLnBrk="1" latinLnBrk="0" hangingPunct="1">
              <a:defRPr sz="1920" kern="1200">
                <a:solidFill>
                  <a:schemeClr val="tx1"/>
                </a:solidFill>
                <a:latin typeface="+mn-lt"/>
                <a:ea typeface="+mn-ea"/>
                <a:cs typeface="+mn-cs"/>
              </a:defRPr>
            </a:lvl8pPr>
            <a:lvl9pPr marL="3901196" algn="l" defTabSz="487650" rtl="0" eaLnBrk="1" latinLnBrk="0" hangingPunct="1">
              <a:defRPr sz="1920" kern="1200">
                <a:solidFill>
                  <a:schemeClr val="tx1"/>
                </a:solidFill>
                <a:latin typeface="+mn-lt"/>
                <a:ea typeface="+mn-ea"/>
                <a:cs typeface="+mn-cs"/>
              </a:defRPr>
            </a:lvl9pPr>
          </a:lstStyle>
          <a:p>
            <a:pPr defTabSz="857277">
              <a:defRPr/>
            </a:pPr>
            <a:endParaRPr lang="en-US" sz="1688">
              <a:solidFill>
                <a:prstClr val="black"/>
              </a:solidFill>
              <a:latin typeface="Calibri"/>
            </a:endParaRPr>
          </a:p>
        </p:txBody>
      </p:sp>
      <p:sp>
        <p:nvSpPr>
          <p:cNvPr id="4" name="Freeform 4"/>
          <p:cNvSpPr/>
          <p:nvPr/>
        </p:nvSpPr>
        <p:spPr>
          <a:xfrm>
            <a:off x="4663463" y="996082"/>
            <a:ext cx="3657600" cy="33528"/>
          </a:xfrm>
          <a:custGeom>
            <a:avLst/>
            <a:gdLst/>
            <a:ahLst/>
            <a:cxnLst/>
            <a:rect l="l" t="t" r="r" b="b"/>
            <a:pathLst>
              <a:path w="3901440" h="35763">
                <a:moveTo>
                  <a:pt x="0" y="0"/>
                </a:moveTo>
                <a:lnTo>
                  <a:pt x="3901440" y="0"/>
                </a:lnTo>
                <a:lnTo>
                  <a:pt x="3901440" y="35763"/>
                </a:lnTo>
                <a:lnTo>
                  <a:pt x="0" y="3576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defPPr>
              <a:defRPr lang="en-US"/>
            </a:defPPr>
            <a:lvl1pPr marL="0" algn="l" defTabSz="487650" rtl="0" eaLnBrk="1" latinLnBrk="0" hangingPunct="1">
              <a:defRPr sz="1920" kern="1200">
                <a:solidFill>
                  <a:schemeClr val="tx1"/>
                </a:solidFill>
                <a:latin typeface="+mn-lt"/>
                <a:ea typeface="+mn-ea"/>
                <a:cs typeface="+mn-cs"/>
              </a:defRPr>
            </a:lvl1pPr>
            <a:lvl2pPr marL="487650" algn="l" defTabSz="487650" rtl="0" eaLnBrk="1" latinLnBrk="0" hangingPunct="1">
              <a:defRPr sz="1920" kern="1200">
                <a:solidFill>
                  <a:schemeClr val="tx1"/>
                </a:solidFill>
                <a:latin typeface="+mn-lt"/>
                <a:ea typeface="+mn-ea"/>
                <a:cs typeface="+mn-cs"/>
              </a:defRPr>
            </a:lvl2pPr>
            <a:lvl3pPr marL="975299" algn="l" defTabSz="487650" rtl="0" eaLnBrk="1" latinLnBrk="0" hangingPunct="1">
              <a:defRPr sz="1920" kern="1200">
                <a:solidFill>
                  <a:schemeClr val="tx1"/>
                </a:solidFill>
                <a:latin typeface="+mn-lt"/>
                <a:ea typeface="+mn-ea"/>
                <a:cs typeface="+mn-cs"/>
              </a:defRPr>
            </a:lvl3pPr>
            <a:lvl4pPr marL="1462949" algn="l" defTabSz="487650" rtl="0" eaLnBrk="1" latinLnBrk="0" hangingPunct="1">
              <a:defRPr sz="1920" kern="1200">
                <a:solidFill>
                  <a:schemeClr val="tx1"/>
                </a:solidFill>
                <a:latin typeface="+mn-lt"/>
                <a:ea typeface="+mn-ea"/>
                <a:cs typeface="+mn-cs"/>
              </a:defRPr>
            </a:lvl4pPr>
            <a:lvl5pPr marL="1950598" algn="l" defTabSz="487650" rtl="0" eaLnBrk="1" latinLnBrk="0" hangingPunct="1">
              <a:defRPr sz="1920" kern="1200">
                <a:solidFill>
                  <a:schemeClr val="tx1"/>
                </a:solidFill>
                <a:latin typeface="+mn-lt"/>
                <a:ea typeface="+mn-ea"/>
                <a:cs typeface="+mn-cs"/>
              </a:defRPr>
            </a:lvl5pPr>
            <a:lvl6pPr marL="2438248" algn="l" defTabSz="487650" rtl="0" eaLnBrk="1" latinLnBrk="0" hangingPunct="1">
              <a:defRPr sz="1920" kern="1200">
                <a:solidFill>
                  <a:schemeClr val="tx1"/>
                </a:solidFill>
                <a:latin typeface="+mn-lt"/>
                <a:ea typeface="+mn-ea"/>
                <a:cs typeface="+mn-cs"/>
              </a:defRPr>
            </a:lvl6pPr>
            <a:lvl7pPr marL="2925897" algn="l" defTabSz="487650" rtl="0" eaLnBrk="1" latinLnBrk="0" hangingPunct="1">
              <a:defRPr sz="1920" kern="1200">
                <a:solidFill>
                  <a:schemeClr val="tx1"/>
                </a:solidFill>
                <a:latin typeface="+mn-lt"/>
                <a:ea typeface="+mn-ea"/>
                <a:cs typeface="+mn-cs"/>
              </a:defRPr>
            </a:lvl7pPr>
            <a:lvl8pPr marL="3413547" algn="l" defTabSz="487650" rtl="0" eaLnBrk="1" latinLnBrk="0" hangingPunct="1">
              <a:defRPr sz="1920" kern="1200">
                <a:solidFill>
                  <a:schemeClr val="tx1"/>
                </a:solidFill>
                <a:latin typeface="+mn-lt"/>
                <a:ea typeface="+mn-ea"/>
                <a:cs typeface="+mn-cs"/>
              </a:defRPr>
            </a:lvl8pPr>
            <a:lvl9pPr marL="3901196" algn="l" defTabSz="487650" rtl="0" eaLnBrk="1" latinLnBrk="0" hangingPunct="1">
              <a:defRPr sz="1920" kern="1200">
                <a:solidFill>
                  <a:schemeClr val="tx1"/>
                </a:solidFill>
                <a:latin typeface="+mn-lt"/>
                <a:ea typeface="+mn-ea"/>
                <a:cs typeface="+mn-cs"/>
              </a:defRPr>
            </a:lvl9pPr>
          </a:lstStyle>
          <a:p>
            <a:pPr defTabSz="857277">
              <a:defRPr/>
            </a:pPr>
            <a:endParaRPr lang="en-US" sz="1688">
              <a:solidFill>
                <a:prstClr val="black"/>
              </a:solidFill>
              <a:latin typeface="Calibri"/>
            </a:endParaRPr>
          </a:p>
        </p:txBody>
      </p:sp>
      <p:sp>
        <p:nvSpPr>
          <p:cNvPr id="5" name="TextBox 5"/>
          <p:cNvSpPr txBox="1"/>
          <p:nvPr/>
        </p:nvSpPr>
        <p:spPr>
          <a:xfrm>
            <a:off x="4251973" y="1331550"/>
            <a:ext cx="4663427" cy="5309146"/>
          </a:xfrm>
          <a:prstGeom prst="rect">
            <a:avLst/>
          </a:prstGeom>
        </p:spPr>
        <p:txBody>
          <a:bodyPr wrap="square" lIns="0" tIns="0" rIns="0" bIns="0" rtlCol="0" anchor="t">
            <a:spAutoFit/>
          </a:bodyPr>
          <a:lstStyle>
            <a:defPPr>
              <a:defRPr lang="en-US"/>
            </a:defPPr>
            <a:lvl1pPr marL="0" algn="l" defTabSz="487650" rtl="0" eaLnBrk="1" latinLnBrk="0" hangingPunct="1">
              <a:defRPr sz="1920" kern="1200">
                <a:solidFill>
                  <a:schemeClr val="tx1"/>
                </a:solidFill>
                <a:latin typeface="+mn-lt"/>
                <a:ea typeface="+mn-ea"/>
                <a:cs typeface="+mn-cs"/>
              </a:defRPr>
            </a:lvl1pPr>
            <a:lvl2pPr marL="487650" algn="l" defTabSz="487650" rtl="0" eaLnBrk="1" latinLnBrk="0" hangingPunct="1">
              <a:defRPr sz="1920" kern="1200">
                <a:solidFill>
                  <a:schemeClr val="tx1"/>
                </a:solidFill>
                <a:latin typeface="+mn-lt"/>
                <a:ea typeface="+mn-ea"/>
                <a:cs typeface="+mn-cs"/>
              </a:defRPr>
            </a:lvl2pPr>
            <a:lvl3pPr marL="975299" algn="l" defTabSz="487650" rtl="0" eaLnBrk="1" latinLnBrk="0" hangingPunct="1">
              <a:defRPr sz="1920" kern="1200">
                <a:solidFill>
                  <a:schemeClr val="tx1"/>
                </a:solidFill>
                <a:latin typeface="+mn-lt"/>
                <a:ea typeface="+mn-ea"/>
                <a:cs typeface="+mn-cs"/>
              </a:defRPr>
            </a:lvl3pPr>
            <a:lvl4pPr marL="1462949" algn="l" defTabSz="487650" rtl="0" eaLnBrk="1" latinLnBrk="0" hangingPunct="1">
              <a:defRPr sz="1920" kern="1200">
                <a:solidFill>
                  <a:schemeClr val="tx1"/>
                </a:solidFill>
                <a:latin typeface="+mn-lt"/>
                <a:ea typeface="+mn-ea"/>
                <a:cs typeface="+mn-cs"/>
              </a:defRPr>
            </a:lvl4pPr>
            <a:lvl5pPr marL="1950598" algn="l" defTabSz="487650" rtl="0" eaLnBrk="1" latinLnBrk="0" hangingPunct="1">
              <a:defRPr sz="1920" kern="1200">
                <a:solidFill>
                  <a:schemeClr val="tx1"/>
                </a:solidFill>
                <a:latin typeface="+mn-lt"/>
                <a:ea typeface="+mn-ea"/>
                <a:cs typeface="+mn-cs"/>
              </a:defRPr>
            </a:lvl5pPr>
            <a:lvl6pPr marL="2438248" algn="l" defTabSz="487650" rtl="0" eaLnBrk="1" latinLnBrk="0" hangingPunct="1">
              <a:defRPr sz="1920" kern="1200">
                <a:solidFill>
                  <a:schemeClr val="tx1"/>
                </a:solidFill>
                <a:latin typeface="+mn-lt"/>
                <a:ea typeface="+mn-ea"/>
                <a:cs typeface="+mn-cs"/>
              </a:defRPr>
            </a:lvl6pPr>
            <a:lvl7pPr marL="2925897" algn="l" defTabSz="487650" rtl="0" eaLnBrk="1" latinLnBrk="0" hangingPunct="1">
              <a:defRPr sz="1920" kern="1200">
                <a:solidFill>
                  <a:schemeClr val="tx1"/>
                </a:solidFill>
                <a:latin typeface="+mn-lt"/>
                <a:ea typeface="+mn-ea"/>
                <a:cs typeface="+mn-cs"/>
              </a:defRPr>
            </a:lvl7pPr>
            <a:lvl8pPr marL="3413547" algn="l" defTabSz="487650" rtl="0" eaLnBrk="1" latinLnBrk="0" hangingPunct="1">
              <a:defRPr sz="1920" kern="1200">
                <a:solidFill>
                  <a:schemeClr val="tx1"/>
                </a:solidFill>
                <a:latin typeface="+mn-lt"/>
                <a:ea typeface="+mn-ea"/>
                <a:cs typeface="+mn-cs"/>
              </a:defRPr>
            </a:lvl8pPr>
            <a:lvl9pPr marL="3901196" algn="l" defTabSz="487650" rtl="0" eaLnBrk="1" latinLnBrk="0" hangingPunct="1">
              <a:defRPr sz="1920" kern="1200">
                <a:solidFill>
                  <a:schemeClr val="tx1"/>
                </a:solidFill>
                <a:latin typeface="+mn-lt"/>
                <a:ea typeface="+mn-ea"/>
                <a:cs typeface="+mn-cs"/>
              </a:defRPr>
            </a:lvl9pPr>
          </a:lstStyle>
          <a:p>
            <a:pPr defTabSz="857277">
              <a:lnSpc>
                <a:spcPts val="2230"/>
              </a:lnSpc>
              <a:defRPr/>
            </a:pPr>
            <a:r>
              <a:rPr lang="en-US" sz="1550" b="1" u="sng">
                <a:solidFill>
                  <a:srgbClr val="FFFFFF"/>
                </a:solidFill>
                <a:latin typeface="Calibri"/>
                <a:ea typeface="Calibri"/>
                <a:cs typeface="Calibri"/>
              </a:rPr>
              <a:t>Basic Ground Rules:</a:t>
            </a:r>
          </a:p>
          <a:p>
            <a:pPr marL="343535" lvl="1" indent="-171450" defTabSz="857277">
              <a:lnSpc>
                <a:spcPts val="2230"/>
              </a:lnSpc>
              <a:buFont typeface="Arial"/>
              <a:buChar char="•"/>
              <a:defRPr/>
            </a:pPr>
            <a:r>
              <a:rPr lang="en-US" sz="1550" b="1">
                <a:solidFill>
                  <a:srgbClr val="FFFFFF"/>
                </a:solidFill>
                <a:latin typeface="Calibri"/>
                <a:ea typeface="Calibri"/>
                <a:cs typeface="Calibri"/>
              </a:rPr>
              <a:t>Always start and end sessions on time.</a:t>
            </a:r>
          </a:p>
          <a:p>
            <a:pPr marL="343535" lvl="1" indent="-171450" defTabSz="857277">
              <a:lnSpc>
                <a:spcPts val="2230"/>
              </a:lnSpc>
              <a:buFont typeface="Arial"/>
              <a:buChar char="•"/>
              <a:defRPr/>
            </a:pPr>
            <a:r>
              <a:rPr lang="en-US" sz="1550" b="1">
                <a:solidFill>
                  <a:srgbClr val="FFFFFF"/>
                </a:solidFill>
                <a:latin typeface="Calibri"/>
                <a:ea typeface="Calibri"/>
                <a:cs typeface="Calibri"/>
              </a:rPr>
              <a:t>Cell phones should be on vibrate; members can quietly excuse themselves if a call must be taken.</a:t>
            </a:r>
          </a:p>
          <a:p>
            <a:pPr marL="343535" lvl="1" indent="-171450" defTabSz="857277">
              <a:lnSpc>
                <a:spcPts val="2230"/>
              </a:lnSpc>
              <a:buFont typeface="Arial"/>
              <a:buChar char="•"/>
              <a:defRPr/>
            </a:pPr>
            <a:r>
              <a:rPr lang="en-US" sz="1550" b="1">
                <a:solidFill>
                  <a:srgbClr val="FFFFFF"/>
                </a:solidFill>
                <a:latin typeface="Calibri"/>
                <a:ea typeface="Calibri"/>
                <a:cs typeface="Calibri"/>
              </a:rPr>
              <a:t>In virtual sessions, participants should mute themselves when taking calls outside the session.</a:t>
            </a:r>
          </a:p>
          <a:p>
            <a:pPr defTabSz="857277">
              <a:lnSpc>
                <a:spcPts val="2230"/>
              </a:lnSpc>
              <a:defRPr/>
            </a:pPr>
            <a:endParaRPr lang="en-US" sz="1550" b="1">
              <a:solidFill>
                <a:srgbClr val="FFFFFF"/>
              </a:solidFill>
              <a:latin typeface="Calibri"/>
              <a:ea typeface="Calibri"/>
              <a:cs typeface="Calibri"/>
            </a:endParaRPr>
          </a:p>
          <a:p>
            <a:pPr defTabSz="857277">
              <a:lnSpc>
                <a:spcPts val="2230"/>
              </a:lnSpc>
              <a:defRPr/>
            </a:pPr>
            <a:r>
              <a:rPr lang="en-US" sz="1550" b="1" u="sng">
                <a:solidFill>
                  <a:srgbClr val="FFFFFF"/>
                </a:solidFill>
                <a:latin typeface="Calibri"/>
                <a:ea typeface="Calibri"/>
                <a:cs typeface="Calibri"/>
              </a:rPr>
              <a:t>Group-Specific Rules:</a:t>
            </a:r>
          </a:p>
          <a:p>
            <a:pPr marL="343535" lvl="1" indent="-171450" defTabSz="857277">
              <a:lnSpc>
                <a:spcPts val="2230"/>
              </a:lnSpc>
              <a:buFont typeface="Arial"/>
              <a:buChar char="•"/>
              <a:defRPr/>
            </a:pPr>
            <a:r>
              <a:rPr lang="en-US" sz="1550" b="1">
                <a:solidFill>
                  <a:srgbClr val="FFFFFF"/>
                </a:solidFill>
                <a:latin typeface="Calibri"/>
                <a:ea typeface="Calibri"/>
                <a:cs typeface="Calibri"/>
              </a:rPr>
              <a:t>Avoid judgment regarding other participants' parenting practices or knowledge gaps.</a:t>
            </a:r>
          </a:p>
          <a:p>
            <a:pPr marL="343535" lvl="1" indent="-171450" defTabSz="857277">
              <a:lnSpc>
                <a:spcPts val="2230"/>
              </a:lnSpc>
              <a:buFont typeface="Arial"/>
              <a:buChar char="•"/>
              <a:defRPr/>
            </a:pPr>
            <a:r>
              <a:rPr lang="en-US" sz="1550" b="1">
                <a:solidFill>
                  <a:srgbClr val="FFFFFF"/>
                </a:solidFill>
                <a:latin typeface="Calibri"/>
                <a:ea typeface="Calibri"/>
                <a:cs typeface="Calibri"/>
              </a:rPr>
              <a:t>One person speaks at a time to maintain order and clarity.</a:t>
            </a:r>
          </a:p>
          <a:p>
            <a:pPr marL="343535" lvl="1" indent="-171450" defTabSz="857277">
              <a:lnSpc>
                <a:spcPts val="2230"/>
              </a:lnSpc>
              <a:buFont typeface="Arial"/>
              <a:buChar char="•"/>
              <a:defRPr/>
            </a:pPr>
            <a:r>
              <a:rPr lang="en-US" sz="1550" b="1">
                <a:solidFill>
                  <a:srgbClr val="FFFFFF"/>
                </a:solidFill>
                <a:latin typeface="Calibri"/>
                <a:ea typeface="Calibri"/>
                <a:cs typeface="Calibri"/>
              </a:rPr>
              <a:t>Assume positive intent in all interactions to foster a positive atmosphere.</a:t>
            </a:r>
          </a:p>
          <a:p>
            <a:pPr defTabSz="857277">
              <a:lnSpc>
                <a:spcPts val="2230"/>
              </a:lnSpc>
              <a:defRPr/>
            </a:pPr>
            <a:endParaRPr lang="en-US" sz="1550" b="1">
              <a:solidFill>
                <a:srgbClr val="FFFFFF"/>
              </a:solidFill>
              <a:latin typeface="Calibri"/>
              <a:ea typeface="Calibri"/>
              <a:cs typeface="Calibri"/>
            </a:endParaRPr>
          </a:p>
          <a:p>
            <a:pPr defTabSz="857277">
              <a:lnSpc>
                <a:spcPts val="2230"/>
              </a:lnSpc>
              <a:defRPr/>
            </a:pPr>
            <a:r>
              <a:rPr lang="en-US" sz="1550" b="1" u="sng">
                <a:solidFill>
                  <a:srgbClr val="FFFFFF"/>
                </a:solidFill>
                <a:latin typeface="Calibri"/>
                <a:ea typeface="Calibri"/>
                <a:cs typeface="Calibri"/>
              </a:rPr>
              <a:t>Confidentiality-</a:t>
            </a:r>
            <a:r>
              <a:rPr lang="en-US" sz="1550" b="1">
                <a:solidFill>
                  <a:srgbClr val="FFFFFF"/>
                </a:solidFill>
                <a:latin typeface="Calibri"/>
                <a:ea typeface="Calibri"/>
                <a:cs typeface="Calibri"/>
              </a:rPr>
              <a:t> Please be respectful and discrete with the personal stories being shared. This is a safe space to grow and learn</a:t>
            </a:r>
            <a:r>
              <a:rPr lang="en-US" sz="1550" b="1">
                <a:solidFill>
                  <a:srgbClr val="FFFFFF"/>
                </a:solidFill>
                <a:latin typeface="Calibri (MS)"/>
              </a:rPr>
              <a:t>.</a:t>
            </a:r>
          </a:p>
          <a:p>
            <a:pPr defTabSz="857277">
              <a:lnSpc>
                <a:spcPts val="1838"/>
              </a:lnSpc>
              <a:spcBef>
                <a:spcPct val="0"/>
              </a:spcBef>
              <a:defRPr/>
            </a:pPr>
            <a:endParaRPr lang="en-US" sz="1593" b="1">
              <a:solidFill>
                <a:srgbClr val="FFFFFF"/>
              </a:solidFill>
              <a:latin typeface="Calibri (M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61086" y="2366243"/>
            <a:ext cx="9205086" cy="2936371"/>
          </a:xfrm>
          <a:custGeom>
            <a:avLst/>
            <a:gdLst/>
            <a:ahLst/>
            <a:cxnLst/>
            <a:rect l="l" t="t" r="r" b="b"/>
            <a:pathLst>
              <a:path w="9818758" h="3132129">
                <a:moveTo>
                  <a:pt x="0" y="0"/>
                </a:moveTo>
                <a:lnTo>
                  <a:pt x="9818758" y="0"/>
                </a:lnTo>
                <a:lnTo>
                  <a:pt x="9818758" y="3132129"/>
                </a:lnTo>
                <a:lnTo>
                  <a:pt x="0" y="3132129"/>
                </a:lnTo>
                <a:lnTo>
                  <a:pt x="0" y="0"/>
                </a:lnTo>
                <a:close/>
              </a:path>
            </a:pathLst>
          </a:custGeom>
          <a:blipFill>
            <a:blip r:embed="rId3"/>
            <a:stretch>
              <a:fillRect/>
            </a:stretch>
          </a:blipFill>
        </p:spPr>
        <p:txBody>
          <a:bodyPr/>
          <a:lstStyle/>
          <a:p>
            <a:pPr defTabSz="857250"/>
            <a:endParaRPr lang="en-US" sz="1688">
              <a:solidFill>
                <a:prstClr val="black"/>
              </a:solidFill>
              <a:latin typeface="Calibri"/>
            </a:endParaRPr>
          </a:p>
        </p:txBody>
      </p:sp>
      <p:sp>
        <p:nvSpPr>
          <p:cNvPr id="3" name="Freeform 3"/>
          <p:cNvSpPr/>
          <p:nvPr/>
        </p:nvSpPr>
        <p:spPr>
          <a:xfrm>
            <a:off x="118166" y="1507802"/>
            <a:ext cx="9025835" cy="146670"/>
          </a:xfrm>
          <a:custGeom>
            <a:avLst/>
            <a:gdLst/>
            <a:ahLst/>
            <a:cxnLst/>
            <a:rect l="l" t="t" r="r" b="b"/>
            <a:pathLst>
              <a:path w="9627557" h="156448">
                <a:moveTo>
                  <a:pt x="0" y="0"/>
                </a:moveTo>
                <a:lnTo>
                  <a:pt x="9627557" y="0"/>
                </a:lnTo>
                <a:lnTo>
                  <a:pt x="9627557" y="156448"/>
                </a:lnTo>
                <a:lnTo>
                  <a:pt x="0" y="1564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857250"/>
            <a:endParaRPr lang="en-US" sz="1688">
              <a:solidFill>
                <a:prstClr val="black"/>
              </a:solidFill>
              <a:latin typeface="Calibri"/>
            </a:endParaRPr>
          </a:p>
        </p:txBody>
      </p:sp>
      <p:sp>
        <p:nvSpPr>
          <p:cNvPr id="4" name="TextBox 4"/>
          <p:cNvSpPr txBox="1"/>
          <p:nvPr/>
        </p:nvSpPr>
        <p:spPr>
          <a:xfrm>
            <a:off x="3027444" y="498277"/>
            <a:ext cx="3089114" cy="793487"/>
          </a:xfrm>
          <a:prstGeom prst="rect">
            <a:avLst/>
          </a:prstGeom>
        </p:spPr>
        <p:txBody>
          <a:bodyPr lIns="0" tIns="0" rIns="0" bIns="0" rtlCol="0" anchor="t">
            <a:spAutoFit/>
          </a:bodyPr>
          <a:lstStyle/>
          <a:p>
            <a:pPr algn="ctr" defTabSz="857250">
              <a:lnSpc>
                <a:spcPts val="6562"/>
              </a:lnSpc>
              <a:spcBef>
                <a:spcPct val="0"/>
              </a:spcBef>
            </a:pPr>
            <a:r>
              <a:rPr lang="en-US" sz="4687">
                <a:solidFill>
                  <a:srgbClr val="000000"/>
                </a:solidFill>
                <a:latin typeface="Calibri"/>
              </a:rPr>
              <a:t>Expectations</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144000" cy="68580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6179" r="-6179"/>
            </a:stretch>
          </a:blipFill>
        </p:spPr>
        <p:txBody>
          <a:bodyPr/>
          <a:lstStyle/>
          <a:p>
            <a:pPr defTabSz="857250">
              <a:defRPr/>
            </a:pPr>
            <a:endParaRPr lang="en-US" sz="1688">
              <a:solidFill>
                <a:prstClr val="black"/>
              </a:solidFill>
              <a:latin typeface="Calibri"/>
            </a:endParaRPr>
          </a:p>
        </p:txBody>
      </p:sp>
      <p:sp>
        <p:nvSpPr>
          <p:cNvPr id="3" name="Freeform 3"/>
          <p:cNvSpPr/>
          <p:nvPr/>
        </p:nvSpPr>
        <p:spPr>
          <a:xfrm>
            <a:off x="2743200" y="1512966"/>
            <a:ext cx="3657600" cy="1426464"/>
          </a:xfrm>
          <a:custGeom>
            <a:avLst/>
            <a:gdLst/>
            <a:ahLst/>
            <a:cxnLst/>
            <a:rect l="l" t="t" r="r" b="b"/>
            <a:pathLst>
              <a:path w="3901440" h="1521562">
                <a:moveTo>
                  <a:pt x="0" y="0"/>
                </a:moveTo>
                <a:lnTo>
                  <a:pt x="3901440" y="0"/>
                </a:lnTo>
                <a:lnTo>
                  <a:pt x="3901440" y="1521562"/>
                </a:lnTo>
                <a:lnTo>
                  <a:pt x="0" y="15215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857250">
              <a:defRPr/>
            </a:pPr>
            <a:endParaRPr lang="en-US" sz="1688">
              <a:solidFill>
                <a:prstClr val="black"/>
              </a:solidFill>
              <a:latin typeface="Calibri"/>
            </a:endParaRPr>
          </a:p>
        </p:txBody>
      </p:sp>
      <p:sp>
        <p:nvSpPr>
          <p:cNvPr id="4" name="TextBox 4"/>
          <p:cNvSpPr txBox="1"/>
          <p:nvPr/>
        </p:nvSpPr>
        <p:spPr>
          <a:xfrm>
            <a:off x="2455169" y="3136140"/>
            <a:ext cx="4873228" cy="1582421"/>
          </a:xfrm>
          <a:prstGeom prst="rect">
            <a:avLst/>
          </a:prstGeom>
        </p:spPr>
        <p:txBody>
          <a:bodyPr lIns="0" tIns="0" rIns="0" bIns="0" rtlCol="0" anchor="t">
            <a:spAutoFit/>
          </a:bodyPr>
          <a:lstStyle/>
          <a:p>
            <a:pPr marL="645160" lvl="1" indent="-322580" defTabSz="857250">
              <a:lnSpc>
                <a:spcPts val="4186"/>
              </a:lnSpc>
              <a:buFont typeface="Arial"/>
              <a:buChar char="•"/>
              <a:defRPr/>
            </a:pPr>
            <a:r>
              <a:rPr lang="en-US" sz="2950" b="1">
                <a:solidFill>
                  <a:srgbClr val="000000"/>
                </a:solidFill>
                <a:latin typeface="Calibri"/>
                <a:ea typeface="Calibri"/>
                <a:cs typeface="Calibri"/>
              </a:rPr>
              <a:t>Patience is Essential</a:t>
            </a:r>
          </a:p>
          <a:p>
            <a:pPr marL="645160" lvl="1" indent="-322580" defTabSz="857250">
              <a:lnSpc>
                <a:spcPts val="4186"/>
              </a:lnSpc>
              <a:buFont typeface="Arial"/>
              <a:buChar char="•"/>
              <a:defRPr/>
            </a:pPr>
            <a:r>
              <a:rPr lang="en-US" sz="2950" b="1">
                <a:solidFill>
                  <a:srgbClr val="000000"/>
                </a:solidFill>
                <a:latin typeface="Calibri"/>
                <a:ea typeface="Calibri"/>
                <a:cs typeface="Calibri"/>
              </a:rPr>
              <a:t>Consistency is key</a:t>
            </a:r>
          </a:p>
          <a:p>
            <a:pPr marL="645160" lvl="1" indent="-322580" defTabSz="857250">
              <a:lnSpc>
                <a:spcPts val="4186"/>
              </a:lnSpc>
              <a:buFont typeface="Arial"/>
              <a:buChar char="•"/>
              <a:defRPr/>
            </a:pPr>
            <a:r>
              <a:rPr lang="en-US" sz="2950" b="1">
                <a:solidFill>
                  <a:srgbClr val="000000"/>
                </a:solidFill>
                <a:latin typeface="Calibri"/>
                <a:ea typeface="Calibri"/>
                <a:cs typeface="Calibri"/>
              </a:rPr>
              <a:t>Explore Alternatives</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DAD7D3"/>
        </a:solidFill>
        <a:effectLst/>
      </p:bgPr>
    </p:bg>
    <p:spTree>
      <p:nvGrpSpPr>
        <p:cNvPr id="1" name=""/>
        <p:cNvGrpSpPr/>
        <p:nvPr/>
      </p:nvGrpSpPr>
      <p:grpSpPr>
        <a:xfrm>
          <a:off x="0" y="0"/>
          <a:ext cx="0" cy="0"/>
          <a:chOff x="0" y="0"/>
          <a:chExt cx="0" cy="0"/>
        </a:xfrm>
      </p:grpSpPr>
      <p:sp>
        <p:nvSpPr>
          <p:cNvPr id="2" name="Freeform 2"/>
          <p:cNvSpPr/>
          <p:nvPr/>
        </p:nvSpPr>
        <p:spPr>
          <a:xfrm>
            <a:off x="0" y="0"/>
            <a:ext cx="9144000" cy="68580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17862" r="-17862" b="-20795"/>
            </a:stretch>
          </a:blipFill>
        </p:spPr>
        <p:txBody>
          <a:bodyPr/>
          <a:lstStyle/>
          <a:p>
            <a:pPr defTabSz="857250">
              <a:defRPr/>
            </a:pPr>
            <a:endParaRPr lang="en-US" sz="1688">
              <a:solidFill>
                <a:prstClr val="black"/>
              </a:solidFill>
              <a:latin typeface="Calibri"/>
            </a:endParaRPr>
          </a:p>
        </p:txBody>
      </p:sp>
      <p:sp>
        <p:nvSpPr>
          <p:cNvPr id="3" name="Freeform 3"/>
          <p:cNvSpPr/>
          <p:nvPr/>
        </p:nvSpPr>
        <p:spPr>
          <a:xfrm>
            <a:off x="221833" y="0"/>
            <a:ext cx="2462521" cy="2071198"/>
          </a:xfrm>
          <a:custGeom>
            <a:avLst/>
            <a:gdLst/>
            <a:ahLst/>
            <a:cxnLst/>
            <a:rect l="l" t="t" r="r" b="b"/>
            <a:pathLst>
              <a:path w="2626689" h="2209278">
                <a:moveTo>
                  <a:pt x="0" y="0"/>
                </a:moveTo>
                <a:lnTo>
                  <a:pt x="2626688" y="0"/>
                </a:lnTo>
                <a:lnTo>
                  <a:pt x="2626688" y="2209278"/>
                </a:lnTo>
                <a:lnTo>
                  <a:pt x="0" y="2209278"/>
                </a:lnTo>
                <a:lnTo>
                  <a:pt x="0" y="0"/>
                </a:lnTo>
                <a:close/>
              </a:path>
            </a:pathLst>
          </a:custGeom>
          <a:blipFill>
            <a:blip r:embed="rId4"/>
            <a:stretch>
              <a:fillRect l="-23795" r="-27595" b="-11596"/>
            </a:stretch>
          </a:blipFill>
        </p:spPr>
        <p:txBody>
          <a:bodyPr/>
          <a:lstStyle/>
          <a:p>
            <a:pPr defTabSz="857250">
              <a:defRPr/>
            </a:pPr>
            <a:endParaRPr lang="en-US" sz="1688">
              <a:solidFill>
                <a:prstClr val="black"/>
              </a:solidFill>
              <a:latin typeface="Calibri"/>
            </a:endParaRPr>
          </a:p>
        </p:txBody>
      </p:sp>
      <p:sp>
        <p:nvSpPr>
          <p:cNvPr id="4" name="Freeform 4"/>
          <p:cNvSpPr/>
          <p:nvPr/>
        </p:nvSpPr>
        <p:spPr>
          <a:xfrm flipV="1">
            <a:off x="378261" y="437280"/>
            <a:ext cx="949303" cy="667889"/>
          </a:xfrm>
          <a:custGeom>
            <a:avLst/>
            <a:gdLst/>
            <a:ahLst/>
            <a:cxnLst/>
            <a:rect l="l" t="t" r="r" b="b"/>
            <a:pathLst>
              <a:path w="1012590" h="712415">
                <a:moveTo>
                  <a:pt x="0" y="712415"/>
                </a:moveTo>
                <a:lnTo>
                  <a:pt x="1012589" y="712415"/>
                </a:lnTo>
                <a:lnTo>
                  <a:pt x="1012589" y="0"/>
                </a:lnTo>
                <a:lnTo>
                  <a:pt x="0" y="0"/>
                </a:lnTo>
                <a:lnTo>
                  <a:pt x="0" y="712415"/>
                </a:lnTo>
                <a:close/>
              </a:path>
            </a:pathLst>
          </a:custGeom>
          <a:blipFill>
            <a:blip r:embed="rId5"/>
            <a:stretch>
              <a:fillRect/>
            </a:stretch>
          </a:blipFill>
        </p:spPr>
        <p:txBody>
          <a:bodyPr/>
          <a:lstStyle/>
          <a:p>
            <a:pPr defTabSz="857250">
              <a:defRPr/>
            </a:pPr>
            <a:endParaRPr lang="en-US" sz="1688">
              <a:solidFill>
                <a:prstClr val="black"/>
              </a:solidFill>
              <a:latin typeface="Calibri"/>
            </a:endParaRPr>
          </a:p>
        </p:txBody>
      </p:sp>
      <p:sp>
        <p:nvSpPr>
          <p:cNvPr id="5" name="TextBox 5"/>
          <p:cNvSpPr txBox="1"/>
          <p:nvPr/>
        </p:nvSpPr>
        <p:spPr>
          <a:xfrm>
            <a:off x="263555" y="902282"/>
            <a:ext cx="2244722" cy="597792"/>
          </a:xfrm>
          <a:prstGeom prst="rect">
            <a:avLst/>
          </a:prstGeom>
        </p:spPr>
        <p:txBody>
          <a:bodyPr lIns="0" tIns="0" rIns="0" bIns="0" rtlCol="0" anchor="t">
            <a:spAutoFit/>
          </a:bodyPr>
          <a:lstStyle/>
          <a:p>
            <a:pPr algn="ctr" defTabSz="857250">
              <a:lnSpc>
                <a:spcPts val="2447"/>
              </a:lnSpc>
              <a:defRPr/>
            </a:pPr>
            <a:r>
              <a:rPr lang="en-US" sz="1748" b="1">
                <a:solidFill>
                  <a:srgbClr val="000000"/>
                </a:solidFill>
                <a:latin typeface="Calibri"/>
                <a:ea typeface="Calibri"/>
                <a:cs typeface="Calibri"/>
                <a:sym typeface="Calibri (MS) Bold"/>
              </a:rPr>
              <a:t>Wrap-Up</a:t>
            </a:r>
          </a:p>
          <a:p>
            <a:pPr algn="ctr" defTabSz="857250">
              <a:lnSpc>
                <a:spcPts val="2447"/>
              </a:lnSpc>
              <a:spcBef>
                <a:spcPct val="0"/>
              </a:spcBef>
              <a:defRPr/>
            </a:pPr>
            <a:r>
              <a:rPr lang="en-US" sz="1748" b="1">
                <a:solidFill>
                  <a:srgbClr val="000000"/>
                </a:solidFill>
                <a:latin typeface="Calibri"/>
                <a:ea typeface="Calibri"/>
                <a:cs typeface="Calibri"/>
                <a:sym typeface="Calibri (MS) Bold"/>
              </a:rPr>
              <a:t>Discussion Questions</a:t>
            </a:r>
          </a:p>
        </p:txBody>
      </p:sp>
      <p:sp>
        <p:nvSpPr>
          <p:cNvPr id="6" name="Freeform 6"/>
          <p:cNvSpPr/>
          <p:nvPr/>
        </p:nvSpPr>
        <p:spPr>
          <a:xfrm flipH="1" flipV="1">
            <a:off x="1558974" y="437280"/>
            <a:ext cx="949303" cy="667889"/>
          </a:xfrm>
          <a:custGeom>
            <a:avLst/>
            <a:gdLst/>
            <a:ahLst/>
            <a:cxnLst/>
            <a:rect l="l" t="t" r="r" b="b"/>
            <a:pathLst>
              <a:path w="1012590" h="712415">
                <a:moveTo>
                  <a:pt x="1012590" y="712415"/>
                </a:moveTo>
                <a:lnTo>
                  <a:pt x="0" y="712415"/>
                </a:lnTo>
                <a:lnTo>
                  <a:pt x="0" y="0"/>
                </a:lnTo>
                <a:lnTo>
                  <a:pt x="1012590" y="0"/>
                </a:lnTo>
                <a:lnTo>
                  <a:pt x="1012590" y="712415"/>
                </a:lnTo>
                <a:close/>
              </a:path>
            </a:pathLst>
          </a:custGeom>
          <a:blipFill>
            <a:blip r:embed="rId5"/>
            <a:stretch>
              <a:fillRect/>
            </a:stretch>
          </a:blipFill>
        </p:spPr>
        <p:txBody>
          <a:bodyPr/>
          <a:lstStyle/>
          <a:p>
            <a:pPr defTabSz="857250">
              <a:defRPr/>
            </a:pPr>
            <a:endParaRPr lang="en-US" sz="1688">
              <a:solidFill>
                <a:prstClr val="black"/>
              </a:solidFill>
              <a:latin typeface="Calibri"/>
            </a:endParaRPr>
          </a:p>
        </p:txBody>
      </p:sp>
      <p:sp>
        <p:nvSpPr>
          <p:cNvPr id="7" name="Freeform 7"/>
          <p:cNvSpPr/>
          <p:nvPr/>
        </p:nvSpPr>
        <p:spPr>
          <a:xfrm>
            <a:off x="3088031" y="350516"/>
            <a:ext cx="4843688" cy="2912267"/>
          </a:xfrm>
          <a:custGeom>
            <a:avLst/>
            <a:gdLst/>
            <a:ahLst/>
            <a:cxnLst/>
            <a:rect l="l" t="t" r="r" b="b"/>
            <a:pathLst>
              <a:path w="5166600" h="3106418">
                <a:moveTo>
                  <a:pt x="0" y="0"/>
                </a:moveTo>
                <a:lnTo>
                  <a:pt x="5166599" y="0"/>
                </a:lnTo>
                <a:lnTo>
                  <a:pt x="5166599" y="3106418"/>
                </a:lnTo>
                <a:lnTo>
                  <a:pt x="0" y="31064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857250">
              <a:defRPr/>
            </a:pPr>
            <a:endParaRPr lang="en-US" sz="1688">
              <a:solidFill>
                <a:prstClr val="black"/>
              </a:solidFill>
              <a:latin typeface="Calibri"/>
            </a:endParaRPr>
          </a:p>
        </p:txBody>
      </p:sp>
      <p:sp>
        <p:nvSpPr>
          <p:cNvPr id="8" name="Freeform 8"/>
          <p:cNvSpPr/>
          <p:nvPr/>
        </p:nvSpPr>
        <p:spPr>
          <a:xfrm>
            <a:off x="4725999" y="350516"/>
            <a:ext cx="4056989" cy="2912267"/>
          </a:xfrm>
          <a:custGeom>
            <a:avLst/>
            <a:gdLst/>
            <a:ahLst/>
            <a:cxnLst/>
            <a:rect l="l" t="t" r="r" b="b"/>
            <a:pathLst>
              <a:path w="4327455" h="3106418">
                <a:moveTo>
                  <a:pt x="0" y="0"/>
                </a:moveTo>
                <a:lnTo>
                  <a:pt x="4327455" y="0"/>
                </a:lnTo>
                <a:lnTo>
                  <a:pt x="4327455" y="3106418"/>
                </a:lnTo>
                <a:lnTo>
                  <a:pt x="0" y="3106418"/>
                </a:lnTo>
                <a:lnTo>
                  <a:pt x="0" y="0"/>
                </a:lnTo>
                <a:close/>
              </a:path>
            </a:pathLst>
          </a:custGeom>
          <a:blipFill>
            <a:blip r:embed="rId6">
              <a:extLst>
                <a:ext uri="{96DAC541-7B7A-43D3-8B79-37D633B846F1}">
                  <asvg:svgBlip xmlns:asvg="http://schemas.microsoft.com/office/drawing/2016/SVG/main" r:embed="rId7"/>
                </a:ext>
              </a:extLst>
            </a:blip>
            <a:stretch>
              <a:fillRect l="-19391"/>
            </a:stretch>
          </a:blipFill>
        </p:spPr>
        <p:txBody>
          <a:bodyPr/>
          <a:lstStyle/>
          <a:p>
            <a:pPr defTabSz="857250">
              <a:defRPr/>
            </a:pPr>
            <a:endParaRPr lang="en-US" sz="1688">
              <a:solidFill>
                <a:prstClr val="black"/>
              </a:solidFill>
              <a:latin typeface="Calibri"/>
            </a:endParaRPr>
          </a:p>
        </p:txBody>
      </p:sp>
      <p:sp>
        <p:nvSpPr>
          <p:cNvPr id="9" name="TextBox 9"/>
          <p:cNvSpPr txBox="1"/>
          <p:nvPr/>
        </p:nvSpPr>
        <p:spPr>
          <a:xfrm>
            <a:off x="3180430" y="493503"/>
            <a:ext cx="5511270" cy="2619179"/>
          </a:xfrm>
          <a:prstGeom prst="rect">
            <a:avLst/>
          </a:prstGeom>
        </p:spPr>
        <p:txBody>
          <a:bodyPr lIns="0" tIns="0" rIns="0" bIns="0" rtlCol="0" anchor="t">
            <a:spAutoFit/>
          </a:bodyPr>
          <a:lstStyle/>
          <a:p>
            <a:pPr marL="366865" lvl="1" indent="-183432" defTabSz="857250">
              <a:lnSpc>
                <a:spcPts val="1749"/>
              </a:lnSpc>
              <a:buFont typeface="Arial"/>
              <a:buChar char="•"/>
              <a:defRPr/>
            </a:pPr>
            <a:r>
              <a:rPr lang="en-US" sz="1699" b="1">
                <a:solidFill>
                  <a:srgbClr val="000000"/>
                </a:solidFill>
                <a:latin typeface="Calibri"/>
                <a:ea typeface="Calibri"/>
                <a:cs typeface="Calibri"/>
                <a:sym typeface="Calibri (MS) Bold"/>
              </a:rPr>
              <a:t>Which aspect of Grow was most beneficial to you as a parent? Why?</a:t>
            </a:r>
          </a:p>
          <a:p>
            <a:pPr defTabSz="857250">
              <a:lnSpc>
                <a:spcPts val="1749"/>
              </a:lnSpc>
              <a:defRPr/>
            </a:pPr>
            <a:endParaRPr lang="en-US" sz="1699" b="1">
              <a:solidFill>
                <a:srgbClr val="000000"/>
              </a:solidFill>
              <a:latin typeface="Calibri"/>
              <a:ea typeface="Calibri"/>
              <a:cs typeface="Calibri"/>
              <a:sym typeface="Calibri (MS) Bold"/>
            </a:endParaRPr>
          </a:p>
          <a:p>
            <a:pPr marL="366865" lvl="1" indent="-183432" defTabSz="857250">
              <a:lnSpc>
                <a:spcPts val="1749"/>
              </a:lnSpc>
              <a:buFont typeface="Arial"/>
              <a:buChar char="•"/>
              <a:defRPr/>
            </a:pPr>
            <a:r>
              <a:rPr lang="en-US" sz="1699" b="1">
                <a:solidFill>
                  <a:srgbClr val="000000"/>
                </a:solidFill>
                <a:latin typeface="Calibri"/>
                <a:ea typeface="Calibri"/>
                <a:cs typeface="Calibri"/>
                <a:sym typeface="Calibri (MS) Bold"/>
              </a:rPr>
              <a:t>Has anything changed in your interactions or responses to your child’s behaviors?</a:t>
            </a:r>
          </a:p>
          <a:p>
            <a:pPr defTabSz="857250">
              <a:lnSpc>
                <a:spcPts val="1749"/>
              </a:lnSpc>
              <a:defRPr/>
            </a:pPr>
            <a:endParaRPr lang="en-US" sz="1699" b="1">
              <a:solidFill>
                <a:srgbClr val="000000"/>
              </a:solidFill>
              <a:latin typeface="Calibri"/>
              <a:ea typeface="Calibri"/>
              <a:cs typeface="Calibri"/>
              <a:sym typeface="Calibri (MS) Bold"/>
            </a:endParaRPr>
          </a:p>
          <a:p>
            <a:pPr marL="366865" lvl="1" indent="-183432" defTabSz="857250">
              <a:lnSpc>
                <a:spcPts val="1749"/>
              </a:lnSpc>
              <a:buFont typeface="Arial"/>
              <a:buChar char="•"/>
              <a:defRPr/>
            </a:pPr>
            <a:r>
              <a:rPr lang="en-US" sz="1699" b="1">
                <a:solidFill>
                  <a:srgbClr val="000000"/>
                </a:solidFill>
                <a:latin typeface="Calibri"/>
                <a:ea typeface="Calibri"/>
                <a:cs typeface="Calibri"/>
                <a:sym typeface="Calibri (MS) Bold"/>
              </a:rPr>
              <a:t>Would anyone like to share a moment when you used a Grow strategy?</a:t>
            </a:r>
          </a:p>
          <a:p>
            <a:pPr defTabSz="857250">
              <a:lnSpc>
                <a:spcPts val="1749"/>
              </a:lnSpc>
              <a:defRPr/>
            </a:pPr>
            <a:endParaRPr lang="en-US" sz="1699" b="1">
              <a:solidFill>
                <a:srgbClr val="000000"/>
              </a:solidFill>
              <a:latin typeface="Calibri"/>
              <a:ea typeface="Calibri"/>
              <a:cs typeface="Calibri"/>
              <a:sym typeface="Calibri (MS) Bold"/>
            </a:endParaRPr>
          </a:p>
          <a:p>
            <a:pPr marL="366865" lvl="1" indent="-183432" defTabSz="857250">
              <a:lnSpc>
                <a:spcPts val="1749"/>
              </a:lnSpc>
              <a:buFont typeface="Arial"/>
              <a:buChar char="•"/>
              <a:defRPr/>
            </a:pPr>
            <a:r>
              <a:rPr lang="en-US" sz="1699" b="1">
                <a:solidFill>
                  <a:srgbClr val="000000"/>
                </a:solidFill>
                <a:latin typeface="Calibri"/>
                <a:ea typeface="Calibri"/>
                <a:cs typeface="Calibri"/>
                <a:sym typeface="Calibri (MS) Bold"/>
              </a:rPr>
              <a:t>How did your reaction differ from before Grow training?</a:t>
            </a:r>
          </a:p>
          <a:p>
            <a:pPr defTabSz="857250">
              <a:lnSpc>
                <a:spcPts val="1749"/>
              </a:lnSpc>
              <a:defRPr/>
            </a:pPr>
            <a:endParaRPr lang="en-US" sz="1699" b="1">
              <a:solidFill>
                <a:srgbClr val="000000"/>
              </a:solidFill>
              <a:latin typeface="Calibri"/>
              <a:ea typeface="Calibri"/>
              <a:cs typeface="Calibri"/>
              <a:sym typeface="Calibri (MS) Bold"/>
            </a:endParaRPr>
          </a:p>
          <a:p>
            <a:pPr marL="366865" lvl="1" indent="-183432" defTabSz="857250">
              <a:lnSpc>
                <a:spcPts val="1749"/>
              </a:lnSpc>
              <a:buFont typeface="Arial"/>
              <a:buChar char="•"/>
              <a:defRPr/>
            </a:pPr>
            <a:r>
              <a:rPr lang="en-US" sz="1699" b="1">
                <a:solidFill>
                  <a:srgbClr val="000000"/>
                </a:solidFill>
                <a:latin typeface="Calibri"/>
                <a:ea typeface="Calibri"/>
                <a:cs typeface="Calibri"/>
                <a:sym typeface="Calibri (MS) Bold"/>
              </a:rPr>
              <a:t>How did your child respond?</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58504" y="1701348"/>
            <a:ext cx="1889789" cy="1385805"/>
          </a:xfrm>
          <a:custGeom>
            <a:avLst/>
            <a:gdLst/>
            <a:ahLst/>
            <a:cxnLst/>
            <a:rect l="l" t="t" r="r" b="b"/>
            <a:pathLst>
              <a:path w="2015775" h="1478192">
                <a:moveTo>
                  <a:pt x="0" y="0"/>
                </a:moveTo>
                <a:lnTo>
                  <a:pt x="2015775" y="0"/>
                </a:lnTo>
                <a:lnTo>
                  <a:pt x="2015775" y="1478192"/>
                </a:lnTo>
                <a:lnTo>
                  <a:pt x="0" y="1478192"/>
                </a:lnTo>
                <a:lnTo>
                  <a:pt x="0" y="0"/>
                </a:lnTo>
                <a:close/>
              </a:path>
            </a:pathLst>
          </a:custGeom>
          <a:blipFill>
            <a:blip r:embed="rId3"/>
            <a:stretch>
              <a:fillRect r="-99188" b="-98889"/>
            </a:stretch>
          </a:blipFill>
          <a:ln w="104775" cap="sq">
            <a:solidFill>
              <a:srgbClr val="AF4047"/>
            </a:solidFill>
            <a:prstDash val="solid"/>
            <a:miter/>
          </a:ln>
        </p:spPr>
        <p:txBody>
          <a:bodyPr/>
          <a:lstStyle/>
          <a:p>
            <a:pPr defTabSz="857277">
              <a:defRPr/>
            </a:pPr>
            <a:endParaRPr lang="en-US" sz="1688">
              <a:solidFill>
                <a:prstClr val="black"/>
              </a:solidFill>
              <a:latin typeface="Calibri"/>
            </a:endParaRPr>
          </a:p>
        </p:txBody>
      </p:sp>
      <p:sp>
        <p:nvSpPr>
          <p:cNvPr id="3" name="Freeform 3"/>
          <p:cNvSpPr/>
          <p:nvPr/>
        </p:nvSpPr>
        <p:spPr>
          <a:xfrm>
            <a:off x="958504" y="3357563"/>
            <a:ext cx="1889789" cy="1385805"/>
          </a:xfrm>
          <a:custGeom>
            <a:avLst/>
            <a:gdLst/>
            <a:ahLst/>
            <a:cxnLst/>
            <a:rect l="l" t="t" r="r" b="b"/>
            <a:pathLst>
              <a:path w="2071516" h="1472671">
                <a:moveTo>
                  <a:pt x="0" y="0"/>
                </a:moveTo>
                <a:lnTo>
                  <a:pt x="2071516" y="0"/>
                </a:lnTo>
                <a:lnTo>
                  <a:pt x="2071516" y="1472670"/>
                </a:lnTo>
                <a:lnTo>
                  <a:pt x="0" y="1472670"/>
                </a:lnTo>
                <a:lnTo>
                  <a:pt x="0" y="0"/>
                </a:lnTo>
                <a:close/>
              </a:path>
            </a:pathLst>
          </a:custGeom>
          <a:blipFill>
            <a:blip r:embed="rId3"/>
            <a:stretch>
              <a:fillRect t="-104508" r="-98560"/>
            </a:stretch>
          </a:blipFill>
          <a:ln w="104775" cap="sq">
            <a:solidFill>
              <a:srgbClr val="AF4047"/>
            </a:solidFill>
            <a:prstDash val="solid"/>
            <a:miter/>
          </a:ln>
        </p:spPr>
        <p:txBody>
          <a:bodyPr/>
          <a:lstStyle/>
          <a:p>
            <a:pPr defTabSz="857277">
              <a:defRPr/>
            </a:pPr>
            <a:endParaRPr lang="en-US" sz="1688">
              <a:solidFill>
                <a:prstClr val="black"/>
              </a:solidFill>
              <a:latin typeface="Calibri"/>
            </a:endParaRPr>
          </a:p>
        </p:txBody>
      </p:sp>
      <p:sp>
        <p:nvSpPr>
          <p:cNvPr id="4" name="Freeform 4"/>
          <p:cNvSpPr/>
          <p:nvPr/>
        </p:nvSpPr>
        <p:spPr>
          <a:xfrm>
            <a:off x="958504" y="5007867"/>
            <a:ext cx="1889789" cy="1385805"/>
          </a:xfrm>
          <a:custGeom>
            <a:avLst/>
            <a:gdLst/>
            <a:ahLst/>
            <a:cxnLst/>
            <a:rect l="l" t="t" r="r" b="b"/>
            <a:pathLst>
              <a:path w="2071516" h="1535508">
                <a:moveTo>
                  <a:pt x="0" y="0"/>
                </a:moveTo>
                <a:lnTo>
                  <a:pt x="2071516" y="0"/>
                </a:lnTo>
                <a:lnTo>
                  <a:pt x="2071516" y="1535508"/>
                </a:lnTo>
                <a:lnTo>
                  <a:pt x="0" y="1535508"/>
                </a:lnTo>
                <a:lnTo>
                  <a:pt x="0" y="0"/>
                </a:lnTo>
                <a:close/>
              </a:path>
            </a:pathLst>
          </a:custGeom>
          <a:blipFill>
            <a:blip r:embed="rId3"/>
            <a:stretch>
              <a:fillRect l="-101925" t="-99463"/>
            </a:stretch>
          </a:blipFill>
          <a:ln w="104775" cap="sq">
            <a:solidFill>
              <a:srgbClr val="AF4047"/>
            </a:solidFill>
            <a:prstDash val="solid"/>
            <a:miter/>
          </a:ln>
        </p:spPr>
        <p:txBody>
          <a:bodyPr/>
          <a:lstStyle/>
          <a:p>
            <a:pPr defTabSz="857277">
              <a:defRPr/>
            </a:pPr>
            <a:endParaRPr lang="en-US" sz="1688">
              <a:solidFill>
                <a:prstClr val="black"/>
              </a:solidFill>
              <a:latin typeface="Calibri"/>
            </a:endParaRPr>
          </a:p>
        </p:txBody>
      </p:sp>
      <p:sp>
        <p:nvSpPr>
          <p:cNvPr id="5" name="Freeform 5"/>
          <p:cNvSpPr/>
          <p:nvPr/>
        </p:nvSpPr>
        <p:spPr>
          <a:xfrm>
            <a:off x="110298" y="1213846"/>
            <a:ext cx="9033703" cy="203258"/>
          </a:xfrm>
          <a:custGeom>
            <a:avLst/>
            <a:gdLst/>
            <a:ahLst/>
            <a:cxnLst/>
            <a:rect l="l" t="t" r="r" b="b"/>
            <a:pathLst>
              <a:path w="9635950" h="216809">
                <a:moveTo>
                  <a:pt x="0" y="0"/>
                </a:moveTo>
                <a:lnTo>
                  <a:pt x="9635950" y="0"/>
                </a:lnTo>
                <a:lnTo>
                  <a:pt x="9635950" y="216809"/>
                </a:lnTo>
                <a:lnTo>
                  <a:pt x="0" y="21680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857277">
              <a:defRPr/>
            </a:pPr>
            <a:endParaRPr lang="en-US" sz="1688">
              <a:solidFill>
                <a:prstClr val="black"/>
              </a:solidFill>
              <a:latin typeface="Calibri"/>
            </a:endParaRPr>
          </a:p>
        </p:txBody>
      </p:sp>
      <p:sp>
        <p:nvSpPr>
          <p:cNvPr id="6" name="TextBox 6"/>
          <p:cNvSpPr txBox="1"/>
          <p:nvPr/>
        </p:nvSpPr>
        <p:spPr>
          <a:xfrm>
            <a:off x="228600" y="228540"/>
            <a:ext cx="8677656" cy="866969"/>
          </a:xfrm>
          <a:prstGeom prst="rect">
            <a:avLst/>
          </a:prstGeom>
        </p:spPr>
        <p:txBody>
          <a:bodyPr wrap="square" lIns="0" tIns="0" rIns="0" bIns="0" rtlCol="0" anchor="t">
            <a:spAutoFit/>
          </a:bodyPr>
          <a:lstStyle/>
          <a:p>
            <a:pPr algn="ctr" defTabSz="857277">
              <a:lnSpc>
                <a:spcPts val="7215"/>
              </a:lnSpc>
              <a:spcBef>
                <a:spcPct val="0"/>
              </a:spcBef>
              <a:defRPr/>
            </a:pPr>
            <a:r>
              <a:rPr lang="en-US" sz="5150" b="1">
                <a:solidFill>
                  <a:srgbClr val="303B71"/>
                </a:solidFill>
                <a:latin typeface="Calibri"/>
                <a:ea typeface="Calibri"/>
                <a:cs typeface="Calibri"/>
              </a:rPr>
              <a:t>Additional Thrive Programs</a:t>
            </a:r>
          </a:p>
        </p:txBody>
      </p:sp>
      <p:sp>
        <p:nvSpPr>
          <p:cNvPr id="7" name="TextBox 7"/>
          <p:cNvSpPr txBox="1"/>
          <p:nvPr/>
        </p:nvSpPr>
        <p:spPr>
          <a:xfrm>
            <a:off x="3169982" y="2088355"/>
            <a:ext cx="4803170" cy="595676"/>
          </a:xfrm>
          <a:prstGeom prst="rect">
            <a:avLst/>
          </a:prstGeom>
        </p:spPr>
        <p:txBody>
          <a:bodyPr lIns="0" tIns="0" rIns="0" bIns="0" rtlCol="0" anchor="t">
            <a:spAutoFit/>
          </a:bodyPr>
          <a:lstStyle/>
          <a:p>
            <a:pPr marL="363818" lvl="1" indent="-181910" defTabSz="857277">
              <a:lnSpc>
                <a:spcPts val="2359"/>
              </a:lnSpc>
              <a:buFont typeface="Arial"/>
              <a:buChar char="•"/>
              <a:defRPr/>
            </a:pPr>
            <a:r>
              <a:rPr lang="en-US" sz="1685" b="1">
                <a:solidFill>
                  <a:srgbClr val="303B71"/>
                </a:solidFill>
                <a:latin typeface="Calibri"/>
                <a:ea typeface="Calibri"/>
                <a:cs typeface="Calibri"/>
              </a:rPr>
              <a:t>Take Root is available for parents and caregivers of children who are between 0 and 3 years old.</a:t>
            </a:r>
          </a:p>
        </p:txBody>
      </p:sp>
      <p:sp>
        <p:nvSpPr>
          <p:cNvPr id="8" name="TextBox 8"/>
          <p:cNvSpPr txBox="1"/>
          <p:nvPr/>
        </p:nvSpPr>
        <p:spPr>
          <a:xfrm>
            <a:off x="3169983" y="3673939"/>
            <a:ext cx="5059787" cy="595676"/>
          </a:xfrm>
          <a:prstGeom prst="rect">
            <a:avLst/>
          </a:prstGeom>
        </p:spPr>
        <p:txBody>
          <a:bodyPr lIns="0" tIns="0" rIns="0" bIns="0" rtlCol="0" anchor="t">
            <a:spAutoFit/>
          </a:bodyPr>
          <a:lstStyle/>
          <a:p>
            <a:pPr marL="363818" lvl="1" indent="-181910" defTabSz="857277">
              <a:lnSpc>
                <a:spcPts val="2359"/>
              </a:lnSpc>
              <a:buFont typeface="Arial"/>
              <a:buChar char="•"/>
              <a:defRPr/>
            </a:pPr>
            <a:r>
              <a:rPr lang="en-US" sz="1685" b="1">
                <a:solidFill>
                  <a:srgbClr val="303B71"/>
                </a:solidFill>
                <a:latin typeface="Calibri"/>
                <a:ea typeface="Calibri"/>
                <a:cs typeface="Calibri"/>
              </a:rPr>
              <a:t>Sprout is available for parents and caregivers of children who are between 3 and 5 years old.</a:t>
            </a:r>
          </a:p>
        </p:txBody>
      </p:sp>
      <p:sp>
        <p:nvSpPr>
          <p:cNvPr id="9" name="TextBox 9"/>
          <p:cNvSpPr txBox="1"/>
          <p:nvPr/>
        </p:nvSpPr>
        <p:spPr>
          <a:xfrm>
            <a:off x="3169983" y="5256342"/>
            <a:ext cx="5215827" cy="287899"/>
          </a:xfrm>
          <a:prstGeom prst="rect">
            <a:avLst/>
          </a:prstGeom>
        </p:spPr>
        <p:txBody>
          <a:bodyPr lIns="0" tIns="0" rIns="0" bIns="0" rtlCol="0" anchor="t">
            <a:spAutoFit/>
          </a:bodyPr>
          <a:lstStyle/>
          <a:p>
            <a:pPr marL="363818" lvl="1" indent="-181910" defTabSz="857277">
              <a:lnSpc>
                <a:spcPts val="2359"/>
              </a:lnSpc>
              <a:buFont typeface="Arial"/>
              <a:buChar char="•"/>
              <a:defRPr/>
            </a:pPr>
            <a:r>
              <a:rPr lang="en-US" sz="1685">
                <a:solidFill>
                  <a:srgbClr val="303B71"/>
                </a:solidFill>
                <a:latin typeface="Calibri (MS) Bold"/>
              </a:rPr>
              <a:t>.</a:t>
            </a:r>
          </a:p>
        </p:txBody>
      </p:sp>
      <p:pic>
        <p:nvPicPr>
          <p:cNvPr id="10" name="Picture 9">
            <a:extLst>
              <a:ext uri="{FF2B5EF4-FFF2-40B4-BE49-F238E27FC236}">
                <a16:creationId xmlns:a16="http://schemas.microsoft.com/office/drawing/2014/main" id="{9B900D11-5FD6-A9D9-006D-0C981F597BD6}"/>
              </a:ext>
            </a:extLst>
          </p:cNvPr>
          <p:cNvPicPr>
            <a:picLocks noChangeAspect="1"/>
          </p:cNvPicPr>
          <p:nvPr/>
        </p:nvPicPr>
        <p:blipFill>
          <a:blip r:embed="rId6"/>
          <a:stretch>
            <a:fillRect/>
          </a:stretch>
        </p:blipFill>
        <p:spPr>
          <a:xfrm>
            <a:off x="899503" y="4960613"/>
            <a:ext cx="1983277" cy="1480313"/>
          </a:xfrm>
          <a:prstGeom prst="rect">
            <a:avLst/>
          </a:prstGeom>
        </p:spPr>
      </p:pic>
      <p:pic>
        <p:nvPicPr>
          <p:cNvPr id="12" name="Picture 11">
            <a:extLst>
              <a:ext uri="{FF2B5EF4-FFF2-40B4-BE49-F238E27FC236}">
                <a16:creationId xmlns:a16="http://schemas.microsoft.com/office/drawing/2014/main" id="{D502CE81-B6F4-6F12-2AFA-63CAF1D20014}"/>
              </a:ext>
            </a:extLst>
          </p:cNvPr>
          <p:cNvPicPr>
            <a:picLocks noChangeAspect="1"/>
          </p:cNvPicPr>
          <p:nvPr/>
        </p:nvPicPr>
        <p:blipFill>
          <a:blip r:embed="rId7"/>
          <a:stretch>
            <a:fillRect/>
          </a:stretch>
        </p:blipFill>
        <p:spPr>
          <a:xfrm>
            <a:off x="1031151" y="3429000"/>
            <a:ext cx="1754912" cy="1285875"/>
          </a:xfrm>
          <a:prstGeom prst="rect">
            <a:avLst/>
          </a:prstGeom>
        </p:spPr>
      </p:pic>
      <p:sp>
        <p:nvSpPr>
          <p:cNvPr id="11" name="Freeform 4">
            <a:extLst>
              <a:ext uri="{FF2B5EF4-FFF2-40B4-BE49-F238E27FC236}">
                <a16:creationId xmlns:a16="http://schemas.microsoft.com/office/drawing/2014/main" id="{BF367278-63BF-6898-DCFB-E5705F837335}"/>
              </a:ext>
            </a:extLst>
          </p:cNvPr>
          <p:cNvSpPr/>
          <p:nvPr/>
        </p:nvSpPr>
        <p:spPr>
          <a:xfrm>
            <a:off x="958503" y="5007867"/>
            <a:ext cx="1889789" cy="1385805"/>
          </a:xfrm>
          <a:custGeom>
            <a:avLst/>
            <a:gdLst/>
            <a:ahLst/>
            <a:cxnLst/>
            <a:rect l="l" t="t" r="r" b="b"/>
            <a:pathLst>
              <a:path w="2071516" h="1535508">
                <a:moveTo>
                  <a:pt x="0" y="0"/>
                </a:moveTo>
                <a:lnTo>
                  <a:pt x="2071516" y="0"/>
                </a:lnTo>
                <a:lnTo>
                  <a:pt x="2071516" y="1535508"/>
                </a:lnTo>
                <a:lnTo>
                  <a:pt x="0" y="1535508"/>
                </a:lnTo>
                <a:lnTo>
                  <a:pt x="0" y="0"/>
                </a:lnTo>
                <a:close/>
              </a:path>
            </a:pathLst>
          </a:custGeom>
          <a:blipFill>
            <a:blip r:embed="rId3"/>
            <a:stretch>
              <a:fillRect l="-101925" t="-99463"/>
            </a:stretch>
          </a:blipFill>
          <a:ln w="104775" cap="sq">
            <a:solidFill>
              <a:srgbClr val="AF4047"/>
            </a:solidFill>
            <a:prstDash val="solid"/>
            <a:miter/>
          </a:ln>
        </p:spPr>
        <p:txBody>
          <a:bodyPr/>
          <a:lstStyle/>
          <a:p>
            <a:pPr defTabSz="857250">
              <a:defRPr/>
            </a:pPr>
            <a:endParaRPr lang="en-US" sz="1688">
              <a:solidFill>
                <a:prstClr val="black"/>
              </a:solidFill>
              <a:latin typeface="Calibri"/>
            </a:endParaRPr>
          </a:p>
        </p:txBody>
      </p:sp>
      <p:sp>
        <p:nvSpPr>
          <p:cNvPr id="14" name="TextBox 9">
            <a:extLst>
              <a:ext uri="{FF2B5EF4-FFF2-40B4-BE49-F238E27FC236}">
                <a16:creationId xmlns:a16="http://schemas.microsoft.com/office/drawing/2014/main" id="{12042A25-3971-6778-AA56-F497241257BC}"/>
              </a:ext>
            </a:extLst>
          </p:cNvPr>
          <p:cNvSpPr txBox="1"/>
          <p:nvPr/>
        </p:nvSpPr>
        <p:spPr>
          <a:xfrm>
            <a:off x="3169982" y="5256341"/>
            <a:ext cx="5215827" cy="595676"/>
          </a:xfrm>
          <a:prstGeom prst="rect">
            <a:avLst/>
          </a:prstGeom>
        </p:spPr>
        <p:txBody>
          <a:bodyPr lIns="0" tIns="0" rIns="0" bIns="0" rtlCol="0" anchor="t">
            <a:spAutoFit/>
          </a:bodyPr>
          <a:lstStyle/>
          <a:p>
            <a:pPr marL="363807" lvl="1" indent="-181904" defTabSz="857250">
              <a:lnSpc>
                <a:spcPts val="2359"/>
              </a:lnSpc>
              <a:buFont typeface="Arial"/>
              <a:buChar char="•"/>
              <a:defRPr/>
            </a:pPr>
            <a:r>
              <a:rPr lang="en-US" sz="1685" b="1">
                <a:solidFill>
                  <a:srgbClr val="303B71"/>
                </a:solidFill>
                <a:latin typeface="Calibri"/>
                <a:ea typeface="Calibri"/>
                <a:cs typeface="Calibri"/>
              </a:rPr>
              <a:t>Branch Out is available for parents and caregivers of children who are between 10 and 18 years old.</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family sitting on stairs&#10;&#10;AI-generated content may be incorrect.">
            <a:extLst>
              <a:ext uri="{FF2B5EF4-FFF2-40B4-BE49-F238E27FC236}">
                <a16:creationId xmlns:a16="http://schemas.microsoft.com/office/drawing/2014/main" id="{53FF945F-D31B-FA36-5584-2709CC5FE9B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 y="10"/>
            <a:ext cx="9143979" cy="6857988"/>
          </a:xfrm>
          <a:prstGeom prst="rect">
            <a:avLst/>
          </a:prstGeom>
          <a:effectLst>
            <a:outerShdw blurRad="596900" dist="330200" dir="8820000" sx="87000" sy="87000" algn="ctr" rotWithShape="0">
              <a:srgbClr val="000000">
                <a:alpha val="29000"/>
              </a:srgbClr>
            </a:outerShdw>
          </a:effectLst>
        </p:spPr>
      </p:pic>
    </p:spTree>
    <p:extLst>
      <p:ext uri="{BB962C8B-B14F-4D97-AF65-F5344CB8AC3E}">
        <p14:creationId xmlns:p14="http://schemas.microsoft.com/office/powerpoint/2010/main" val="260755505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144000" cy="68580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r="-19909" b="-6619"/>
            </a:stretch>
          </a:blipFill>
        </p:spPr>
        <p:txBody>
          <a:bodyPr/>
          <a:lstStyle/>
          <a:p>
            <a:pPr defTabSz="857277">
              <a:defRPr/>
            </a:pPr>
            <a:endParaRPr lang="en-US" sz="1688">
              <a:solidFill>
                <a:prstClr val="black"/>
              </a:solidFill>
              <a:latin typeface="Calibri"/>
            </a:endParaRPr>
          </a:p>
        </p:txBody>
      </p:sp>
      <p:sp>
        <p:nvSpPr>
          <p:cNvPr id="3" name="Freeform 3"/>
          <p:cNvSpPr/>
          <p:nvPr/>
        </p:nvSpPr>
        <p:spPr>
          <a:xfrm>
            <a:off x="158230" y="2060779"/>
            <a:ext cx="3657600" cy="2459736"/>
          </a:xfrm>
          <a:custGeom>
            <a:avLst/>
            <a:gdLst/>
            <a:ahLst/>
            <a:cxnLst/>
            <a:rect l="l" t="t" r="r" b="b"/>
            <a:pathLst>
              <a:path w="3901440" h="2623718">
                <a:moveTo>
                  <a:pt x="0" y="0"/>
                </a:moveTo>
                <a:lnTo>
                  <a:pt x="3901440" y="0"/>
                </a:lnTo>
                <a:lnTo>
                  <a:pt x="3901440" y="2623718"/>
                </a:lnTo>
                <a:lnTo>
                  <a:pt x="0" y="26237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857277">
              <a:defRPr/>
            </a:pPr>
            <a:endParaRPr lang="en-US" sz="1688">
              <a:solidFill>
                <a:prstClr val="black"/>
              </a:solidFill>
              <a:latin typeface="Calibri"/>
            </a:endParaRPr>
          </a:p>
        </p:txBody>
      </p:sp>
      <p:sp>
        <p:nvSpPr>
          <p:cNvPr id="4" name="TextBox 4"/>
          <p:cNvSpPr txBox="1"/>
          <p:nvPr/>
        </p:nvSpPr>
        <p:spPr>
          <a:xfrm>
            <a:off x="460383" y="2164442"/>
            <a:ext cx="2884483" cy="2133276"/>
          </a:xfrm>
          <a:prstGeom prst="rect">
            <a:avLst/>
          </a:prstGeom>
        </p:spPr>
        <p:txBody>
          <a:bodyPr lIns="0" tIns="0" rIns="0" bIns="0" rtlCol="0" anchor="t">
            <a:spAutoFit/>
          </a:bodyPr>
          <a:lstStyle/>
          <a:p>
            <a:pPr algn="ctr" defTabSz="857277">
              <a:lnSpc>
                <a:spcPts val="2835"/>
              </a:lnSpc>
              <a:spcBef>
                <a:spcPct val="0"/>
              </a:spcBef>
              <a:defRPr/>
            </a:pPr>
            <a:r>
              <a:rPr lang="en-US" sz="2000" b="1">
                <a:solidFill>
                  <a:srgbClr val="000000"/>
                </a:solidFill>
                <a:latin typeface="Calibri"/>
                <a:ea typeface="Calibri"/>
                <a:cs typeface="Calibri"/>
              </a:rPr>
              <a:t> Thank you all for your dedication and participation. Every effort you make significantly impacts your child's future success.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E6664CD8-04A4-AA53-3AF2-076A8BFB21C7}"/>
              </a:ext>
            </a:extLst>
          </p:cNvPr>
          <p:cNvGrpSpPr/>
          <p:nvPr/>
        </p:nvGrpSpPr>
        <p:grpSpPr>
          <a:xfrm>
            <a:off x="103154" y="1571625"/>
            <a:ext cx="3755056" cy="3912388"/>
            <a:chOff x="5656168" y="1575485"/>
            <a:chExt cx="4005393" cy="4173214"/>
          </a:xfrm>
        </p:grpSpPr>
        <p:sp>
          <p:nvSpPr>
            <p:cNvPr id="3" name="Freeform 3"/>
            <p:cNvSpPr/>
            <p:nvPr/>
          </p:nvSpPr>
          <p:spPr>
            <a:xfrm>
              <a:off x="5743798" y="1575485"/>
              <a:ext cx="3917763" cy="1472241"/>
            </a:xfrm>
            <a:custGeom>
              <a:avLst/>
              <a:gdLst/>
              <a:ahLst/>
              <a:cxnLst/>
              <a:rect l="l" t="t" r="r" b="b"/>
              <a:pathLst>
                <a:path w="3917763" h="1472241">
                  <a:moveTo>
                    <a:pt x="0" y="0"/>
                  </a:moveTo>
                  <a:lnTo>
                    <a:pt x="3917762" y="0"/>
                  </a:lnTo>
                  <a:lnTo>
                    <a:pt x="3917762" y="1472241"/>
                  </a:lnTo>
                  <a:lnTo>
                    <a:pt x="0" y="1472241"/>
                  </a:lnTo>
                  <a:lnTo>
                    <a:pt x="0" y="0"/>
                  </a:lnTo>
                  <a:close/>
                </a:path>
              </a:pathLst>
            </a:custGeom>
            <a:blipFill>
              <a:blip r:embed="rId3"/>
              <a:stretch>
                <a:fillRect/>
              </a:stretch>
            </a:blipFill>
          </p:spPr>
          <p:txBody>
            <a:bodyPr/>
            <a:lstStyle/>
            <a:p>
              <a:pPr defTabSz="857250"/>
              <a:endParaRPr lang="en-US" sz="1688">
                <a:solidFill>
                  <a:prstClr val="black"/>
                </a:solidFill>
                <a:latin typeface="Calibri"/>
              </a:endParaRPr>
            </a:p>
          </p:txBody>
        </p:sp>
        <p:sp>
          <p:nvSpPr>
            <p:cNvPr id="4" name="Freeform 4"/>
            <p:cNvSpPr/>
            <p:nvPr/>
          </p:nvSpPr>
          <p:spPr>
            <a:xfrm>
              <a:off x="5745549" y="2942600"/>
              <a:ext cx="3812059" cy="2806099"/>
            </a:xfrm>
            <a:custGeom>
              <a:avLst/>
              <a:gdLst/>
              <a:ahLst/>
              <a:cxnLst/>
              <a:rect l="l" t="t" r="r" b="b"/>
              <a:pathLst>
                <a:path w="3812059" h="2806099">
                  <a:moveTo>
                    <a:pt x="0" y="0"/>
                  </a:moveTo>
                  <a:lnTo>
                    <a:pt x="3812059" y="0"/>
                  </a:lnTo>
                  <a:lnTo>
                    <a:pt x="3812059" y="2806099"/>
                  </a:lnTo>
                  <a:lnTo>
                    <a:pt x="0" y="2806099"/>
                  </a:lnTo>
                  <a:lnTo>
                    <a:pt x="0" y="0"/>
                  </a:lnTo>
                  <a:close/>
                </a:path>
              </a:pathLst>
            </a:custGeom>
            <a:blipFill>
              <a:blip r:embed="rId4"/>
              <a:stretch>
                <a:fillRect/>
              </a:stretch>
            </a:blipFill>
          </p:spPr>
          <p:txBody>
            <a:bodyPr/>
            <a:lstStyle/>
            <a:p>
              <a:pPr defTabSz="857250"/>
              <a:endParaRPr lang="en-US" sz="1688">
                <a:solidFill>
                  <a:prstClr val="black"/>
                </a:solidFill>
                <a:latin typeface="Calibri"/>
              </a:endParaRPr>
            </a:p>
          </p:txBody>
        </p:sp>
        <p:sp>
          <p:nvSpPr>
            <p:cNvPr id="5" name="Freeform 5"/>
            <p:cNvSpPr/>
            <p:nvPr/>
          </p:nvSpPr>
          <p:spPr>
            <a:xfrm>
              <a:off x="5656168" y="2819400"/>
              <a:ext cx="3901440" cy="66650"/>
            </a:xfrm>
            <a:custGeom>
              <a:avLst/>
              <a:gdLst/>
              <a:ahLst/>
              <a:cxnLst/>
              <a:rect l="l" t="t" r="r" b="b"/>
              <a:pathLst>
                <a:path w="3901440" h="66650">
                  <a:moveTo>
                    <a:pt x="0" y="0"/>
                  </a:moveTo>
                  <a:lnTo>
                    <a:pt x="3901440" y="0"/>
                  </a:lnTo>
                  <a:lnTo>
                    <a:pt x="3901440" y="66650"/>
                  </a:lnTo>
                  <a:lnTo>
                    <a:pt x="0" y="666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857250"/>
              <a:endParaRPr lang="en-US" sz="1688">
                <a:solidFill>
                  <a:prstClr val="black"/>
                </a:solidFill>
                <a:latin typeface="Calibri"/>
              </a:endParaRPr>
            </a:p>
          </p:txBody>
        </p:sp>
      </p:grpSp>
      <p:pic>
        <p:nvPicPr>
          <p:cNvPr id="6" name="Picture 5" descr="Several papers with text and images&#10;&#10;Description automatically generated">
            <a:extLst>
              <a:ext uri="{FF2B5EF4-FFF2-40B4-BE49-F238E27FC236}">
                <a16:creationId xmlns:a16="http://schemas.microsoft.com/office/drawing/2014/main" id="{BA873580-08FD-055B-05FC-FFF95659F6F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31850" y="773343"/>
            <a:ext cx="5108997" cy="500062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E8B6731-602E-EA83-6136-BF6CE0070375}"/>
              </a:ext>
            </a:extLst>
          </p:cNvPr>
          <p:cNvSpPr txBox="1"/>
          <p:nvPr/>
        </p:nvSpPr>
        <p:spPr>
          <a:xfrm>
            <a:off x="446994" y="205751"/>
            <a:ext cx="8282668" cy="1123702"/>
          </a:xfrm>
          <a:prstGeom prst="rect">
            <a:avLst/>
          </a:prstGeom>
          <a:ln>
            <a:noFill/>
          </a:ln>
        </p:spPr>
        <p:txBody>
          <a:bodyPr vert="horz" lIns="85725" tIns="42863" rIns="85725" bIns="42863" rtlCol="0" anchor="b">
            <a:normAutofit fontScale="77500" lnSpcReduction="20000"/>
          </a:bodyPr>
          <a:lstStyle/>
          <a:p>
            <a:pPr indent="-214313" algn="ctr" defTabSz="857250">
              <a:lnSpc>
                <a:spcPct val="90000"/>
              </a:lnSpc>
              <a:spcBef>
                <a:spcPct val="0"/>
              </a:spcBef>
              <a:spcAft>
                <a:spcPts val="563"/>
              </a:spcAft>
            </a:pPr>
            <a:r>
              <a:rPr lang="en-US" sz="5250">
                <a:solidFill>
                  <a:prstClr val="black"/>
                </a:solidFill>
                <a:latin typeface="Calibri"/>
                <a:ea typeface="Calibri" panose="020F0502020204030204" pitchFamily="34" charset="0"/>
                <a:cs typeface="Calibri" panose="020F0502020204030204" pitchFamily="34" charset="0"/>
              </a:rPr>
              <a:t>Homework</a:t>
            </a:r>
            <a:r>
              <a:rPr lang="en-US" sz="5250" b="1">
                <a:solidFill>
                  <a:prstClr val="black"/>
                </a:solidFill>
                <a:latin typeface="Calibri"/>
                <a:ea typeface="Calibri" panose="020F0502020204030204" pitchFamily="34" charset="0"/>
                <a:cs typeface="Calibri" panose="020F0502020204030204" pitchFamily="34" charset="0"/>
              </a:rPr>
              <a:t> </a:t>
            </a:r>
          </a:p>
          <a:p>
            <a:pPr indent="-213995" algn="ctr" defTabSz="857250">
              <a:lnSpc>
                <a:spcPct val="120000"/>
              </a:lnSpc>
              <a:spcBef>
                <a:spcPct val="0"/>
              </a:spcBef>
              <a:spcAft>
                <a:spcPts val="563"/>
              </a:spcAft>
            </a:pPr>
            <a:r>
              <a:rPr lang="en-US" sz="1875" b="1" i="1" u="sng">
                <a:solidFill>
                  <a:prstClr val="black"/>
                </a:solidFill>
                <a:latin typeface="Calibri"/>
                <a:ea typeface="Calibri" panose="020F0502020204030204" pitchFamily="34" charset="0"/>
                <a:cs typeface="Calibri" panose="020F0502020204030204" pitchFamily="34" charset="0"/>
              </a:rPr>
              <a:t>Complete Sessions 1 and 2: </a:t>
            </a:r>
            <a:r>
              <a:rPr lang="en-US" sz="1875" b="1" i="1" u="sng">
                <a:solidFill>
                  <a:prstClr val="black"/>
                </a:solidFill>
                <a:latin typeface="Calibri"/>
              </a:rPr>
              <a:t>Parenting Styles: Why They Matter &amp; Using Praise and Encouragement to Help Children Thrive</a:t>
            </a:r>
            <a:r>
              <a:rPr lang="en-US" sz="1875" b="1" i="1" u="sng">
                <a:solidFill>
                  <a:prstClr val="black"/>
                </a:solidFill>
                <a:latin typeface="Calibri"/>
                <a:ea typeface="Calibri" panose="020F0502020204030204" pitchFamily="34" charset="0"/>
                <a:cs typeface="Calibri" panose="020F0502020204030204" pitchFamily="34" charset="0"/>
              </a:rPr>
              <a:t>  </a:t>
            </a:r>
            <a:endParaRPr lang="en-US" sz="1875" b="1" i="1" u="sng">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8" name="Freeform 6">
            <a:extLst>
              <a:ext uri="{FF2B5EF4-FFF2-40B4-BE49-F238E27FC236}">
                <a16:creationId xmlns:a16="http://schemas.microsoft.com/office/drawing/2014/main" id="{15BF4778-A445-A399-2E40-CA677622D06B}"/>
              </a:ext>
            </a:extLst>
          </p:cNvPr>
          <p:cNvSpPr/>
          <p:nvPr/>
        </p:nvSpPr>
        <p:spPr>
          <a:xfrm>
            <a:off x="285750" y="5666473"/>
            <a:ext cx="5352581" cy="715666"/>
          </a:xfrm>
          <a:custGeom>
            <a:avLst/>
            <a:gdLst/>
            <a:ahLst/>
            <a:cxnLst/>
            <a:rect l="l" t="t" r="r" b="b"/>
            <a:pathLst>
              <a:path w="5709420" h="763377">
                <a:moveTo>
                  <a:pt x="0" y="0"/>
                </a:moveTo>
                <a:lnTo>
                  <a:pt x="5709420" y="0"/>
                </a:lnTo>
                <a:lnTo>
                  <a:pt x="5709420" y="763377"/>
                </a:lnTo>
                <a:lnTo>
                  <a:pt x="0" y="763377"/>
                </a:lnTo>
                <a:lnTo>
                  <a:pt x="0" y="0"/>
                </a:lnTo>
                <a:close/>
              </a:path>
            </a:pathLst>
          </a:custGeom>
          <a:blipFill>
            <a:blip r:embed="rId3"/>
            <a:stretch>
              <a:fillRect b="-8845"/>
            </a:stretch>
          </a:blipFill>
        </p:spPr>
        <p:txBody>
          <a:bodyPr/>
          <a:lstStyle/>
          <a:p>
            <a:pPr defTabSz="857250"/>
            <a:endParaRPr lang="en-US" sz="1688">
              <a:solidFill>
                <a:prstClr val="black"/>
              </a:solidFill>
              <a:latin typeface="Calibri"/>
            </a:endParaRPr>
          </a:p>
        </p:txBody>
      </p:sp>
      <p:sp>
        <p:nvSpPr>
          <p:cNvPr id="12" name="TextBox 11">
            <a:extLst>
              <a:ext uri="{FF2B5EF4-FFF2-40B4-BE49-F238E27FC236}">
                <a16:creationId xmlns:a16="http://schemas.microsoft.com/office/drawing/2014/main" id="{C9ACF2D8-2F0D-C7CB-75D7-2D82AE6523CA}"/>
              </a:ext>
            </a:extLst>
          </p:cNvPr>
          <p:cNvSpPr txBox="1"/>
          <p:nvPr/>
        </p:nvSpPr>
        <p:spPr>
          <a:xfrm>
            <a:off x="5685853" y="2034727"/>
            <a:ext cx="3489451" cy="352084"/>
          </a:xfrm>
          <a:prstGeom prst="rect">
            <a:avLst/>
          </a:prstGeom>
          <a:noFill/>
        </p:spPr>
        <p:txBody>
          <a:bodyPr wrap="square" rtlCol="0">
            <a:spAutoFit/>
          </a:bodyPr>
          <a:lstStyle/>
          <a:p>
            <a:pPr marL="267891" indent="-267891" defTabSz="857250">
              <a:buFont typeface="Wingdings" panose="05000000000000000000" pitchFamily="2" charset="2"/>
              <a:buChar char="Ø"/>
            </a:pPr>
            <a:r>
              <a:rPr lang="en-US" sz="1688" b="1">
                <a:solidFill>
                  <a:prstClr val="black"/>
                </a:solidFill>
                <a:latin typeface="Calibri"/>
              </a:rPr>
              <a:t>Complete workbook questions</a:t>
            </a:r>
          </a:p>
        </p:txBody>
      </p:sp>
      <p:pic>
        <p:nvPicPr>
          <p:cNvPr id="14" name="Picture 13">
            <a:extLst>
              <a:ext uri="{FF2B5EF4-FFF2-40B4-BE49-F238E27FC236}">
                <a16:creationId xmlns:a16="http://schemas.microsoft.com/office/drawing/2014/main" id="{EAB1B338-BE91-2688-C79F-E62AFED45B8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6794" y="2246379"/>
            <a:ext cx="4971161" cy="2915026"/>
          </a:xfrm>
          <a:prstGeom prst="rect">
            <a:avLst/>
          </a:prstGeom>
          <a:ln w="28575">
            <a:solidFill>
              <a:schemeClr val="accent3"/>
            </a:solidFill>
          </a:ln>
        </p:spPr>
      </p:pic>
      <p:sp>
        <p:nvSpPr>
          <p:cNvPr id="11" name="TextBox 10">
            <a:extLst>
              <a:ext uri="{FF2B5EF4-FFF2-40B4-BE49-F238E27FC236}">
                <a16:creationId xmlns:a16="http://schemas.microsoft.com/office/drawing/2014/main" id="{2E7DD637-70B5-C48B-6D5C-D5C33D54810A}"/>
              </a:ext>
            </a:extLst>
          </p:cNvPr>
          <p:cNvSpPr txBox="1"/>
          <p:nvPr/>
        </p:nvSpPr>
        <p:spPr>
          <a:xfrm>
            <a:off x="-2041" y="1796876"/>
            <a:ext cx="3196318" cy="352084"/>
          </a:xfrm>
          <a:prstGeom prst="rect">
            <a:avLst/>
          </a:prstGeom>
          <a:noFill/>
        </p:spPr>
        <p:txBody>
          <a:bodyPr wrap="square" rtlCol="0">
            <a:spAutoFit/>
          </a:bodyPr>
          <a:lstStyle/>
          <a:p>
            <a:pPr marL="267891" indent="-267891" algn="ctr" defTabSz="857250">
              <a:buFont typeface="Wingdings" panose="05000000000000000000" pitchFamily="2" charset="2"/>
              <a:buChar char="Ø"/>
            </a:pPr>
            <a:r>
              <a:rPr lang="en-US" sz="1688" b="1">
                <a:solidFill>
                  <a:prstClr val="black"/>
                </a:solidFill>
                <a:latin typeface="Calibri"/>
              </a:rPr>
              <a:t>View online modules</a:t>
            </a:r>
          </a:p>
        </p:txBody>
      </p:sp>
      <p:sp>
        <p:nvSpPr>
          <p:cNvPr id="6" name="Freeform 6">
            <a:extLst>
              <a:ext uri="{FF2B5EF4-FFF2-40B4-BE49-F238E27FC236}">
                <a16:creationId xmlns:a16="http://schemas.microsoft.com/office/drawing/2014/main" id="{5086F123-88C8-A35C-1C8D-DDC30D36C413}"/>
              </a:ext>
            </a:extLst>
          </p:cNvPr>
          <p:cNvSpPr/>
          <p:nvPr/>
        </p:nvSpPr>
        <p:spPr>
          <a:xfrm rot="8374641" flipH="1">
            <a:off x="1265056" y="3270699"/>
            <a:ext cx="574125" cy="806965"/>
          </a:xfrm>
          <a:custGeom>
            <a:avLst/>
            <a:gdLst/>
            <a:ahLst/>
            <a:cxnLst/>
            <a:rect l="l" t="t" r="r" b="b"/>
            <a:pathLst>
              <a:path w="1207074" h="1545055">
                <a:moveTo>
                  <a:pt x="1207074" y="0"/>
                </a:moveTo>
                <a:lnTo>
                  <a:pt x="0" y="0"/>
                </a:lnTo>
                <a:lnTo>
                  <a:pt x="0" y="1545054"/>
                </a:lnTo>
                <a:lnTo>
                  <a:pt x="1207074" y="1545054"/>
                </a:lnTo>
                <a:lnTo>
                  <a:pt x="1207074"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857250"/>
            <a:endParaRPr lang="en-US" sz="1688">
              <a:solidFill>
                <a:prstClr val="black"/>
              </a:solidFill>
              <a:latin typeface="Calibri"/>
            </a:endParaRPr>
          </a:p>
        </p:txBody>
      </p:sp>
      <p:pic>
        <p:nvPicPr>
          <p:cNvPr id="18" name="Picture 17">
            <a:extLst>
              <a:ext uri="{FF2B5EF4-FFF2-40B4-BE49-F238E27FC236}">
                <a16:creationId xmlns:a16="http://schemas.microsoft.com/office/drawing/2014/main" id="{CF59CBEB-7D56-A89F-7772-05C3401E6515}"/>
              </a:ext>
            </a:extLst>
          </p:cNvPr>
          <p:cNvPicPr>
            <a:picLocks noChangeAspect="1"/>
          </p:cNvPicPr>
          <p:nvPr/>
        </p:nvPicPr>
        <p:blipFill>
          <a:blip r:embed="rId7">
            <a:extLst>
              <a:ext uri="{28A0092B-C50C-407E-A947-70E740481C1C}">
                <a14:useLocalDpi xmlns:a14="http://schemas.microsoft.com/office/drawing/2010/main" val="0"/>
              </a:ext>
            </a:extLst>
          </a:blip>
          <a:srcRect l="6328"/>
          <a:stretch/>
        </p:blipFill>
        <p:spPr>
          <a:xfrm>
            <a:off x="6000750" y="2454912"/>
            <a:ext cx="2754832" cy="3811407"/>
          </a:xfrm>
          <a:prstGeom prst="rect">
            <a:avLst/>
          </a:prstGeom>
          <a:ln w="38100" cap="sq">
            <a:solidFill>
              <a:schemeClr val="accent6">
                <a:lumMod val="75000"/>
              </a:schemeClr>
            </a:solidFill>
            <a:prstDash val="solid"/>
            <a:miter lim="800000"/>
          </a:ln>
          <a:effectLst>
            <a:outerShdw blurRad="50800" dist="38100" dir="2700000" algn="tl" rotWithShape="0">
              <a:srgbClr val="000000">
                <a:alpha val="43000"/>
              </a:srgbClr>
            </a:outerShdw>
          </a:effectLst>
        </p:spPr>
      </p:pic>
      <p:sp>
        <p:nvSpPr>
          <p:cNvPr id="13" name="Oval 12">
            <a:extLst>
              <a:ext uri="{FF2B5EF4-FFF2-40B4-BE49-F238E27FC236}">
                <a16:creationId xmlns:a16="http://schemas.microsoft.com/office/drawing/2014/main" id="{0097D697-02F5-6A7B-EAED-F59633610CE2}"/>
              </a:ext>
            </a:extLst>
          </p:cNvPr>
          <p:cNvSpPr/>
          <p:nvPr/>
        </p:nvSpPr>
        <p:spPr>
          <a:xfrm>
            <a:off x="8425544" y="6000751"/>
            <a:ext cx="426584" cy="322628"/>
          </a:xfrm>
          <a:prstGeom prst="ellipse">
            <a:avLst/>
          </a:prstGeom>
          <a:no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57250"/>
            <a:endParaRPr lang="en-US" sz="1688">
              <a:solidFill>
                <a:prstClr val="white"/>
              </a:solidFill>
              <a:latin typeface="Calibri"/>
            </a:endParaRPr>
          </a:p>
        </p:txBody>
      </p:sp>
      <p:sp>
        <p:nvSpPr>
          <p:cNvPr id="10" name="Freeform 10">
            <a:extLst>
              <a:ext uri="{FF2B5EF4-FFF2-40B4-BE49-F238E27FC236}">
                <a16:creationId xmlns:a16="http://schemas.microsoft.com/office/drawing/2014/main" id="{B7B5D630-DF9D-48D2-C4B2-136F2CD4B7D9}"/>
              </a:ext>
            </a:extLst>
          </p:cNvPr>
          <p:cNvSpPr/>
          <p:nvPr/>
        </p:nvSpPr>
        <p:spPr>
          <a:xfrm rot="21026258" flipV="1">
            <a:off x="4929567" y="5979742"/>
            <a:ext cx="1236779" cy="320343"/>
          </a:xfrm>
          <a:custGeom>
            <a:avLst/>
            <a:gdLst/>
            <a:ahLst/>
            <a:cxnLst/>
            <a:rect l="l" t="t" r="r" b="b"/>
            <a:pathLst>
              <a:path w="2465939" h="336264">
                <a:moveTo>
                  <a:pt x="0" y="336265"/>
                </a:moveTo>
                <a:lnTo>
                  <a:pt x="2465939" y="336265"/>
                </a:lnTo>
                <a:lnTo>
                  <a:pt x="2465939" y="0"/>
                </a:lnTo>
                <a:lnTo>
                  <a:pt x="0" y="0"/>
                </a:lnTo>
                <a:lnTo>
                  <a:pt x="0" y="336265"/>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857250"/>
            <a:endParaRPr lang="en-US" sz="1688">
              <a:solidFill>
                <a:prstClr val="black"/>
              </a:solidFill>
              <a:latin typeface="Calibri"/>
            </a:endParaRPr>
          </a:p>
        </p:txBody>
      </p:sp>
      <p:sp>
        <p:nvSpPr>
          <p:cNvPr id="9" name="Freeform 9">
            <a:extLst>
              <a:ext uri="{FF2B5EF4-FFF2-40B4-BE49-F238E27FC236}">
                <a16:creationId xmlns:a16="http://schemas.microsoft.com/office/drawing/2014/main" id="{BABB8CCB-2404-B109-ACBC-A1114EA2B73A}"/>
              </a:ext>
            </a:extLst>
          </p:cNvPr>
          <p:cNvSpPr/>
          <p:nvPr/>
        </p:nvSpPr>
        <p:spPr>
          <a:xfrm rot="18480202" flipV="1">
            <a:off x="4722974" y="4914886"/>
            <a:ext cx="1893102" cy="244019"/>
          </a:xfrm>
          <a:custGeom>
            <a:avLst/>
            <a:gdLst/>
            <a:ahLst/>
            <a:cxnLst/>
            <a:rect l="l" t="t" r="r" b="b"/>
            <a:pathLst>
              <a:path w="2465939" h="336264">
                <a:moveTo>
                  <a:pt x="0" y="336264"/>
                </a:moveTo>
                <a:lnTo>
                  <a:pt x="2465939" y="336264"/>
                </a:lnTo>
                <a:lnTo>
                  <a:pt x="2465939" y="0"/>
                </a:lnTo>
                <a:lnTo>
                  <a:pt x="0" y="0"/>
                </a:lnTo>
                <a:lnTo>
                  <a:pt x="0" y="336264"/>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857250"/>
            <a:endParaRPr lang="en-US" sz="1688">
              <a:solidFill>
                <a:prstClr val="black"/>
              </a:solidFill>
              <a:latin typeface="Calibri"/>
            </a:endParaRPr>
          </a:p>
        </p:txBody>
      </p:sp>
      <p:pic>
        <p:nvPicPr>
          <p:cNvPr id="3" name="Picture 2" descr="A list of questions&#10;&#10;Description automatically generated">
            <a:extLst>
              <a:ext uri="{FF2B5EF4-FFF2-40B4-BE49-F238E27FC236}">
                <a16:creationId xmlns:a16="http://schemas.microsoft.com/office/drawing/2014/main" id="{B8AFBCE2-5218-9260-6BCF-9C44E50F3795}"/>
              </a:ext>
            </a:extLst>
          </p:cNvPr>
          <p:cNvPicPr>
            <a:picLocks noChangeAspect="1"/>
          </p:cNvPicPr>
          <p:nvPr/>
        </p:nvPicPr>
        <p:blipFill>
          <a:blip r:embed="rId10">
            <a:extLst>
              <a:ext uri="{28A0092B-C50C-407E-A947-70E740481C1C}">
                <a14:useLocalDpi xmlns:a14="http://schemas.microsoft.com/office/drawing/2010/main" val="0"/>
              </a:ext>
            </a:extLst>
          </a:blip>
          <a:srcRect l="28408" t="-1" r="7654" b="89354"/>
          <a:stretch/>
        </p:blipFill>
        <p:spPr>
          <a:xfrm>
            <a:off x="1895506" y="4346140"/>
            <a:ext cx="3105119" cy="234893"/>
          </a:xfrm>
          <a:prstGeom prst="rect">
            <a:avLst/>
          </a:prstGeom>
        </p:spPr>
      </p:pic>
      <p:sp>
        <p:nvSpPr>
          <p:cNvPr id="4" name="Rectangle 3">
            <a:extLst>
              <a:ext uri="{FF2B5EF4-FFF2-40B4-BE49-F238E27FC236}">
                <a16:creationId xmlns:a16="http://schemas.microsoft.com/office/drawing/2014/main" id="{F5B0E111-FA8D-22C8-D42D-F8275C9C8CFA}"/>
              </a:ext>
            </a:extLst>
          </p:cNvPr>
          <p:cNvSpPr/>
          <p:nvPr/>
        </p:nvSpPr>
        <p:spPr>
          <a:xfrm>
            <a:off x="2029428" y="4625947"/>
            <a:ext cx="899510" cy="517553"/>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57250"/>
            <a:endParaRPr lang="en-US" sz="1688">
              <a:solidFill>
                <a:prstClr val="white"/>
              </a:solidFill>
              <a:latin typeface="Calibri"/>
            </a:endParaRPr>
          </a:p>
        </p:txBody>
      </p:sp>
      <p:sp>
        <p:nvSpPr>
          <p:cNvPr id="16" name="Freeform 6">
            <a:extLst>
              <a:ext uri="{FF2B5EF4-FFF2-40B4-BE49-F238E27FC236}">
                <a16:creationId xmlns:a16="http://schemas.microsoft.com/office/drawing/2014/main" id="{03096C7C-11C5-F0CA-092D-A166FF312BFD}"/>
              </a:ext>
            </a:extLst>
          </p:cNvPr>
          <p:cNvSpPr/>
          <p:nvPr/>
        </p:nvSpPr>
        <p:spPr>
          <a:xfrm rot="9212311" flipH="1">
            <a:off x="945046" y="3372184"/>
            <a:ext cx="890740" cy="1421244"/>
          </a:xfrm>
          <a:custGeom>
            <a:avLst/>
            <a:gdLst/>
            <a:ahLst/>
            <a:cxnLst/>
            <a:rect l="l" t="t" r="r" b="b"/>
            <a:pathLst>
              <a:path w="1207074" h="1545055">
                <a:moveTo>
                  <a:pt x="1207074" y="0"/>
                </a:moveTo>
                <a:lnTo>
                  <a:pt x="0" y="0"/>
                </a:lnTo>
                <a:lnTo>
                  <a:pt x="0" y="1545054"/>
                </a:lnTo>
                <a:lnTo>
                  <a:pt x="1207074" y="1545054"/>
                </a:lnTo>
                <a:lnTo>
                  <a:pt x="1207074"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857250"/>
            <a:endParaRPr lang="en-US" sz="1688">
              <a:solidFill>
                <a:prstClr val="black"/>
              </a:solidFill>
              <a:latin typeface="Calibri"/>
            </a:endParaRPr>
          </a:p>
        </p:txBody>
      </p:sp>
    </p:spTree>
    <p:extLst>
      <p:ext uri="{BB962C8B-B14F-4D97-AF65-F5344CB8AC3E}">
        <p14:creationId xmlns:p14="http://schemas.microsoft.com/office/powerpoint/2010/main" val="1337526023"/>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On-screen Show (4:3)</PresentationFormat>
  <Slides>74</Slides>
  <Notes>74</Notes>
  <HiddenSlides>0</HiddenSlides>
  <ScaleCrop>false</ScaleCrop>
  <HeadingPairs>
    <vt:vector size="4" baseType="variant">
      <vt:variant>
        <vt:lpstr>Theme</vt:lpstr>
      </vt:variant>
      <vt:variant>
        <vt:i4>1</vt:i4>
      </vt:variant>
      <vt:variant>
        <vt:lpstr>Slide Titles</vt:lpstr>
      </vt:variant>
      <vt:variant>
        <vt:i4>74</vt:i4>
      </vt:variant>
    </vt:vector>
  </HeadingPairs>
  <TitlesOfParts>
    <vt:vector size="75" baseType="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Wolbert, Evie Diane</dc:creator>
  <cp:revision>2</cp:revision>
  <dcterms:created xsi:type="dcterms:W3CDTF">2024-12-09T17:29:37Z</dcterms:created>
  <dcterms:modified xsi:type="dcterms:W3CDTF">2025-07-16T18:53:02Z</dcterms:modified>
</cp:coreProperties>
</file>