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A0_1F919BB6.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omments/modernComment_19F_DF8D0CC2.xml" ContentType="application/vnd.ms-powerpoint.comment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2"/>
  </p:notesMasterIdLst>
  <p:sldIdLst>
    <p:sldId id="272" r:id="rId2"/>
    <p:sldId id="256" r:id="rId3"/>
    <p:sldId id="284" r:id="rId4"/>
    <p:sldId id="282" r:id="rId5"/>
    <p:sldId id="258" r:id="rId6"/>
    <p:sldId id="288" r:id="rId7"/>
    <p:sldId id="443" r:id="rId8"/>
    <p:sldId id="270" r:id="rId9"/>
    <p:sldId id="265" r:id="rId10"/>
    <p:sldId id="292" r:id="rId11"/>
    <p:sldId id="269" r:id="rId12"/>
    <p:sldId id="295" r:id="rId13"/>
    <p:sldId id="298" r:id="rId14"/>
    <p:sldId id="299" r:id="rId15"/>
    <p:sldId id="514" r:id="rId16"/>
    <p:sldId id="515" r:id="rId17"/>
    <p:sldId id="516" r:id="rId18"/>
    <p:sldId id="517" r:id="rId19"/>
    <p:sldId id="260" r:id="rId20"/>
    <p:sldId id="261" r:id="rId21"/>
    <p:sldId id="262" r:id="rId22"/>
    <p:sldId id="263" r:id="rId23"/>
    <p:sldId id="264" r:id="rId24"/>
    <p:sldId id="518" r:id="rId25"/>
    <p:sldId id="266" r:id="rId26"/>
    <p:sldId id="267" r:id="rId27"/>
    <p:sldId id="268" r:id="rId28"/>
    <p:sldId id="519" r:id="rId29"/>
    <p:sldId id="395" r:id="rId30"/>
    <p:sldId id="319" r:id="rId31"/>
    <p:sldId id="321" r:id="rId32"/>
    <p:sldId id="323" r:id="rId33"/>
    <p:sldId id="349" r:id="rId34"/>
    <p:sldId id="396" r:id="rId35"/>
    <p:sldId id="425" r:id="rId36"/>
    <p:sldId id="520" r:id="rId37"/>
    <p:sldId id="271" r:id="rId38"/>
    <p:sldId id="521" r:id="rId39"/>
    <p:sldId id="273" r:id="rId40"/>
    <p:sldId id="274" r:id="rId41"/>
    <p:sldId id="275" r:id="rId42"/>
    <p:sldId id="522" r:id="rId43"/>
    <p:sldId id="277" r:id="rId44"/>
    <p:sldId id="278" r:id="rId45"/>
    <p:sldId id="279" r:id="rId46"/>
    <p:sldId id="280" r:id="rId47"/>
    <p:sldId id="416" r:id="rId48"/>
    <p:sldId id="465" r:id="rId49"/>
    <p:sldId id="276" r:id="rId50"/>
    <p:sldId id="281" r:id="rId51"/>
    <p:sldId id="283" r:id="rId52"/>
    <p:sldId id="408" r:id="rId53"/>
    <p:sldId id="510" r:id="rId54"/>
    <p:sldId id="259" r:id="rId55"/>
    <p:sldId id="287" r:id="rId56"/>
    <p:sldId id="257" r:id="rId57"/>
    <p:sldId id="417" r:id="rId58"/>
    <p:sldId id="511" r:id="rId59"/>
    <p:sldId id="512" r:id="rId60"/>
    <p:sldId id="291" r:id="rId61"/>
    <p:sldId id="293" r:id="rId62"/>
    <p:sldId id="294" r:id="rId63"/>
    <p:sldId id="296" r:id="rId64"/>
    <p:sldId id="397" r:id="rId65"/>
    <p:sldId id="300" r:id="rId66"/>
    <p:sldId id="523" r:id="rId67"/>
    <p:sldId id="524" r:id="rId68"/>
    <p:sldId id="525" r:id="rId69"/>
    <p:sldId id="526" r:id="rId70"/>
    <p:sldId id="527" r:id="rId71"/>
    <p:sldId id="528" r:id="rId72"/>
    <p:sldId id="529" r:id="rId73"/>
    <p:sldId id="530" r:id="rId74"/>
    <p:sldId id="531" r:id="rId75"/>
    <p:sldId id="532" r:id="rId76"/>
    <p:sldId id="533" r:id="rId77"/>
    <p:sldId id="534" r:id="rId78"/>
    <p:sldId id="535" r:id="rId79"/>
    <p:sldId id="536" r:id="rId80"/>
    <p:sldId id="513" r:id="rId81"/>
    <p:sldId id="317" r:id="rId82"/>
    <p:sldId id="322" r:id="rId83"/>
    <p:sldId id="324" r:id="rId84"/>
    <p:sldId id="350" r:id="rId85"/>
    <p:sldId id="352" r:id="rId86"/>
    <p:sldId id="442" r:id="rId87"/>
    <p:sldId id="537" r:id="rId88"/>
    <p:sldId id="538" r:id="rId89"/>
    <p:sldId id="539" r:id="rId90"/>
    <p:sldId id="540" r:id="rId91"/>
    <p:sldId id="541" r:id="rId92"/>
    <p:sldId id="542" r:id="rId93"/>
    <p:sldId id="543" r:id="rId94"/>
    <p:sldId id="544" r:id="rId95"/>
    <p:sldId id="545" r:id="rId96"/>
    <p:sldId id="546" r:id="rId97"/>
    <p:sldId id="547" r:id="rId98"/>
    <p:sldId id="415" r:id="rId99"/>
    <p:sldId id="470" r:id="rId100"/>
    <p:sldId id="369" r:id="rId101"/>
  </p:sldIdLst>
  <p:sldSz cx="9753600" cy="7315200"/>
  <p:notesSz cx="6858000" cy="9144000"/>
  <p:embeddedFontLst>
    <p:embeddedFont>
      <p:font typeface="Bahnschrift SemiBold Condensed" panose="020B0502040204020203" pitchFamily="34" charset="0"/>
      <p:bold r:id="rId103"/>
    </p:embeddedFont>
    <p:embeddedFont>
      <p:font typeface="Calibri (MS)" panose="020B0604020202020204" charset="0"/>
      <p:regular r:id="rId104"/>
    </p:embeddedFont>
    <p:embeddedFont>
      <p:font typeface="Calibri (MS) Bold" panose="020B0604020202020204" charset="0"/>
      <p:regular r:id="rId105"/>
    </p:embeddedFont>
    <p:embeddedFont>
      <p:font typeface="Calibri (MS) Bold Italics" panose="020B0604020202020204" charset="0"/>
      <p:regular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 id="{C1749FDE-6C31-C0B2-0117-B2F119AA57C5}" name="Wolbert, Evie Diane" initials="EW"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0A3A6-3DA4-4C9F-9896-C837E22DAFD8}" v="2" dt="2025-06-04T18:41:36.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5738" autoAdjust="0"/>
  </p:normalViewPr>
  <p:slideViewPr>
    <p:cSldViewPr>
      <p:cViewPr varScale="1">
        <p:scale>
          <a:sx n="68" d="100"/>
          <a:sy n="68" d="100"/>
        </p:scale>
        <p:origin x="271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102f0402-31d0-4b21-b106-54d95bb4d9b3" providerId="ADAL" clId="{49665130-DA5E-4DF8-9E5D-24FA89B39885}"/>
    <pc:docChg chg="undo custSel addSld delSld modSld sldOrd">
      <pc:chgData name="Wolbert, Evie Diane" userId="102f0402-31d0-4b21-b106-54d95bb4d9b3" providerId="ADAL" clId="{49665130-DA5E-4DF8-9E5D-24FA89B39885}" dt="2025-05-23T19:33:41.274" v="1447" actId="20577"/>
      <pc:docMkLst>
        <pc:docMk/>
      </pc:docMkLst>
      <pc:sldChg chg="modSp mod modNotesTx">
        <pc:chgData name="Wolbert, Evie Diane" userId="102f0402-31d0-4b21-b106-54d95bb4d9b3" providerId="ADAL" clId="{49665130-DA5E-4DF8-9E5D-24FA89B39885}" dt="2025-05-12T14:43:02.885" v="695" actId="114"/>
        <pc:sldMkLst>
          <pc:docMk/>
          <pc:sldMk cId="0" sldId="257"/>
        </pc:sldMkLst>
        <pc:spChg chg="mod">
          <ac:chgData name="Wolbert, Evie Diane" userId="102f0402-31d0-4b21-b106-54d95bb4d9b3" providerId="ADAL" clId="{49665130-DA5E-4DF8-9E5D-24FA89B39885}" dt="2025-05-12T14:40:50.979" v="685" actId="14826"/>
          <ac:spMkLst>
            <pc:docMk/>
            <pc:sldMk cId="0" sldId="257"/>
            <ac:spMk id="11" creationId="{00000000-0000-0000-0000-000000000000}"/>
          </ac:spMkLst>
        </pc:spChg>
        <pc:spChg chg="mod modCrop">
          <ac:chgData name="Wolbert, Evie Diane" userId="102f0402-31d0-4b21-b106-54d95bb4d9b3" providerId="ADAL" clId="{49665130-DA5E-4DF8-9E5D-24FA89B39885}" dt="2025-05-12T14:41:08.750" v="687" actId="18131"/>
          <ac:spMkLst>
            <pc:docMk/>
            <pc:sldMk cId="0" sldId="257"/>
            <ac:spMk id="12" creationId="{00000000-0000-0000-0000-000000000000}"/>
          </ac:spMkLst>
        </pc:spChg>
        <pc:spChg chg="mod">
          <ac:chgData name="Wolbert, Evie Diane" userId="102f0402-31d0-4b21-b106-54d95bb4d9b3" providerId="ADAL" clId="{49665130-DA5E-4DF8-9E5D-24FA89B39885}" dt="2025-05-12T14:41:20.114" v="688" actId="14826"/>
          <ac:spMkLst>
            <pc:docMk/>
            <pc:sldMk cId="0" sldId="257"/>
            <ac:spMk id="13" creationId="{00000000-0000-0000-0000-000000000000}"/>
          </ac:spMkLst>
        </pc:spChg>
        <pc:spChg chg="mod modCrop">
          <ac:chgData name="Wolbert, Evie Diane" userId="102f0402-31d0-4b21-b106-54d95bb4d9b3" providerId="ADAL" clId="{49665130-DA5E-4DF8-9E5D-24FA89B39885}" dt="2025-05-12T14:41:36.584" v="690" actId="18131"/>
          <ac:spMkLst>
            <pc:docMk/>
            <pc:sldMk cId="0" sldId="257"/>
            <ac:spMk id="14" creationId="{00000000-0000-0000-0000-000000000000}"/>
          </ac:spMkLst>
        </pc:spChg>
      </pc:sldChg>
      <pc:sldChg chg="modSp mod modNotesTx">
        <pc:chgData name="Wolbert, Evie Diane" userId="102f0402-31d0-4b21-b106-54d95bb4d9b3" providerId="ADAL" clId="{49665130-DA5E-4DF8-9E5D-24FA89B39885}" dt="2025-05-12T14:17:49.298" v="61" actId="114"/>
        <pc:sldMkLst>
          <pc:docMk/>
          <pc:sldMk cId="0" sldId="258"/>
        </pc:sldMkLst>
        <pc:spChg chg="mod">
          <ac:chgData name="Wolbert, Evie Diane" userId="102f0402-31d0-4b21-b106-54d95bb4d9b3" providerId="ADAL" clId="{49665130-DA5E-4DF8-9E5D-24FA89B39885}" dt="2025-05-12T14:16:47.274" v="53" actId="14826"/>
          <ac:spMkLst>
            <pc:docMk/>
            <pc:sldMk cId="0" sldId="258"/>
            <ac:spMk id="10" creationId="{00000000-0000-0000-0000-000000000000}"/>
          </ac:spMkLst>
        </pc:spChg>
        <pc:spChg chg="mod modCrop">
          <ac:chgData name="Wolbert, Evie Diane" userId="102f0402-31d0-4b21-b106-54d95bb4d9b3" providerId="ADAL" clId="{49665130-DA5E-4DF8-9E5D-24FA89B39885}" dt="2025-05-12T14:17:03.011" v="55" actId="18131"/>
          <ac:spMkLst>
            <pc:docMk/>
            <pc:sldMk cId="0" sldId="258"/>
            <ac:spMk id="11" creationId="{00000000-0000-0000-0000-000000000000}"/>
          </ac:spMkLst>
        </pc:spChg>
        <pc:spChg chg="mod">
          <ac:chgData name="Wolbert, Evie Diane" userId="102f0402-31d0-4b21-b106-54d95bb4d9b3" providerId="ADAL" clId="{49665130-DA5E-4DF8-9E5D-24FA89B39885}" dt="2025-05-12T14:17:10.806" v="56" actId="14826"/>
          <ac:spMkLst>
            <pc:docMk/>
            <pc:sldMk cId="0" sldId="258"/>
            <ac:spMk id="12" creationId="{00000000-0000-0000-0000-000000000000}"/>
          </ac:spMkLst>
        </pc:spChg>
        <pc:spChg chg="mod">
          <ac:chgData name="Wolbert, Evie Diane" userId="102f0402-31d0-4b21-b106-54d95bb4d9b3" providerId="ADAL" clId="{49665130-DA5E-4DF8-9E5D-24FA89B39885}" dt="2025-05-12T14:17:21.263" v="57" actId="14826"/>
          <ac:spMkLst>
            <pc:docMk/>
            <pc:sldMk cId="0" sldId="258"/>
            <ac:spMk id="13" creationId="{00000000-0000-0000-0000-000000000000}"/>
          </ac:spMkLst>
        </pc:spChg>
      </pc:sldChg>
      <pc:sldChg chg="addSp delSp add del mod modNotesTx">
        <pc:chgData name="Wolbert, Evie Diane" userId="102f0402-31d0-4b21-b106-54d95bb4d9b3" providerId="ADAL" clId="{49665130-DA5E-4DF8-9E5D-24FA89B39885}" dt="2025-05-23T18:51:53.294" v="852" actId="20577"/>
        <pc:sldMkLst>
          <pc:docMk/>
          <pc:sldMk cId="0" sldId="260"/>
        </pc:sldMkLst>
        <pc:spChg chg="add del">
          <ac:chgData name="Wolbert, Evie Diane" userId="102f0402-31d0-4b21-b106-54d95bb4d9b3" providerId="ADAL" clId="{49665130-DA5E-4DF8-9E5D-24FA89B39885}" dt="2025-05-23T18:51:23.884" v="838" actId="22"/>
          <ac:spMkLst>
            <pc:docMk/>
            <pc:sldMk cId="0" sldId="260"/>
            <ac:spMk id="28" creationId="{B1FD9F5F-335A-9118-A156-4DA1EDF7904C}"/>
          </ac:spMkLst>
        </pc:spChg>
      </pc:sldChg>
      <pc:sldChg chg="add del modNotesTx">
        <pc:chgData name="Wolbert, Evie Diane" userId="102f0402-31d0-4b21-b106-54d95bb4d9b3" providerId="ADAL" clId="{49665130-DA5E-4DF8-9E5D-24FA89B39885}" dt="2025-05-23T18:53:28.006" v="891" actId="20577"/>
        <pc:sldMkLst>
          <pc:docMk/>
          <pc:sldMk cId="0" sldId="261"/>
        </pc:sldMkLst>
      </pc:sldChg>
      <pc:sldChg chg="add del modNotesTx">
        <pc:chgData name="Wolbert, Evie Diane" userId="102f0402-31d0-4b21-b106-54d95bb4d9b3" providerId="ADAL" clId="{49665130-DA5E-4DF8-9E5D-24FA89B39885}" dt="2025-05-23T18:54:22.960" v="908" actId="20577"/>
        <pc:sldMkLst>
          <pc:docMk/>
          <pc:sldMk cId="0" sldId="262"/>
        </pc:sldMkLst>
      </pc:sldChg>
      <pc:sldChg chg="add del modNotesTx">
        <pc:chgData name="Wolbert, Evie Diane" userId="102f0402-31d0-4b21-b106-54d95bb4d9b3" providerId="ADAL" clId="{49665130-DA5E-4DF8-9E5D-24FA89B39885}" dt="2025-05-23T18:55:48.843" v="947" actId="20577"/>
        <pc:sldMkLst>
          <pc:docMk/>
          <pc:sldMk cId="0" sldId="263"/>
        </pc:sldMkLst>
      </pc:sldChg>
      <pc:sldChg chg="add del modNotesTx">
        <pc:chgData name="Wolbert, Evie Diane" userId="102f0402-31d0-4b21-b106-54d95bb4d9b3" providerId="ADAL" clId="{49665130-DA5E-4DF8-9E5D-24FA89B39885}" dt="2025-05-23T18:56:54.454" v="965" actId="20577"/>
        <pc:sldMkLst>
          <pc:docMk/>
          <pc:sldMk cId="0" sldId="264"/>
        </pc:sldMkLst>
      </pc:sldChg>
      <pc:sldChg chg="add del modNotesTx">
        <pc:chgData name="Wolbert, Evie Diane" userId="102f0402-31d0-4b21-b106-54d95bb4d9b3" providerId="ADAL" clId="{49665130-DA5E-4DF8-9E5D-24FA89B39885}" dt="2025-05-23T18:59:20.786" v="1004" actId="20577"/>
        <pc:sldMkLst>
          <pc:docMk/>
          <pc:sldMk cId="0" sldId="266"/>
        </pc:sldMkLst>
      </pc:sldChg>
      <pc:sldChg chg="add del modNotesTx">
        <pc:chgData name="Wolbert, Evie Diane" userId="102f0402-31d0-4b21-b106-54d95bb4d9b3" providerId="ADAL" clId="{49665130-DA5E-4DF8-9E5D-24FA89B39885}" dt="2025-05-23T18:59:55.774" v="1016" actId="12"/>
        <pc:sldMkLst>
          <pc:docMk/>
          <pc:sldMk cId="0" sldId="267"/>
        </pc:sldMkLst>
      </pc:sldChg>
      <pc:sldChg chg="add modNotesTx">
        <pc:chgData name="Wolbert, Evie Diane" userId="102f0402-31d0-4b21-b106-54d95bb4d9b3" providerId="ADAL" clId="{49665130-DA5E-4DF8-9E5D-24FA89B39885}" dt="2025-05-23T19:01:31.795" v="1039" actId="20577"/>
        <pc:sldMkLst>
          <pc:docMk/>
          <pc:sldMk cId="0" sldId="268"/>
        </pc:sldMkLst>
      </pc:sldChg>
      <pc:sldChg chg="addSp delSp modSp mod modNotesTx">
        <pc:chgData name="Wolbert, Evie Diane" userId="102f0402-31d0-4b21-b106-54d95bb4d9b3" providerId="ADAL" clId="{49665130-DA5E-4DF8-9E5D-24FA89B39885}" dt="2025-05-12T14:31:40.811" v="436" actId="114"/>
        <pc:sldMkLst>
          <pc:docMk/>
          <pc:sldMk cId="1337526023" sldId="270"/>
        </pc:sldMkLst>
        <pc:spChg chg="mod">
          <ac:chgData name="Wolbert, Evie Diane" userId="102f0402-31d0-4b21-b106-54d95bb4d9b3" providerId="ADAL" clId="{49665130-DA5E-4DF8-9E5D-24FA89B39885}" dt="2025-05-12T14:27:02.600" v="270" actId="313"/>
          <ac:spMkLst>
            <pc:docMk/>
            <pc:sldMk cId="1337526023" sldId="270"/>
            <ac:spMk id="5" creationId="{AE8B6731-602E-EA83-6136-BF6CE0070375}"/>
          </ac:spMkLst>
        </pc:spChg>
        <pc:spChg chg="mod">
          <ac:chgData name="Wolbert, Evie Diane" userId="102f0402-31d0-4b21-b106-54d95bb4d9b3" providerId="ADAL" clId="{49665130-DA5E-4DF8-9E5D-24FA89B39885}" dt="2025-05-12T14:29:34.468" v="287" actId="1076"/>
          <ac:spMkLst>
            <pc:docMk/>
            <pc:sldMk cId="1337526023" sldId="270"/>
            <ac:spMk id="6" creationId="{5086F123-88C8-A35C-1C8D-DDC30D36C413}"/>
          </ac:spMkLst>
        </pc:spChg>
        <pc:spChg chg="add mod">
          <ac:chgData name="Wolbert, Evie Diane" userId="102f0402-31d0-4b21-b106-54d95bb4d9b3" providerId="ADAL" clId="{49665130-DA5E-4DF8-9E5D-24FA89B39885}" dt="2025-05-12T14:30:34.517" v="298" actId="1076"/>
          <ac:spMkLst>
            <pc:docMk/>
            <pc:sldMk cId="1337526023" sldId="270"/>
            <ac:spMk id="20" creationId="{8A21E83F-BA22-C560-3A28-9172E68FD584}"/>
          </ac:spMkLst>
        </pc:spChg>
        <pc:spChg chg="mod">
          <ac:chgData name="Wolbert, Evie Diane" userId="102f0402-31d0-4b21-b106-54d95bb4d9b3" providerId="ADAL" clId="{49665130-DA5E-4DF8-9E5D-24FA89B39885}" dt="2025-05-12T14:29:20.981" v="286" actId="1076"/>
          <ac:spMkLst>
            <pc:docMk/>
            <pc:sldMk cId="1337526023" sldId="270"/>
            <ac:spMk id="22" creationId="{72F3F404-91FF-051E-5C23-402D29FFA326}"/>
          </ac:spMkLst>
        </pc:spChg>
        <pc:picChg chg="add mod">
          <ac:chgData name="Wolbert, Evie Diane" userId="102f0402-31d0-4b21-b106-54d95bb4d9b3" providerId="ADAL" clId="{49665130-DA5E-4DF8-9E5D-24FA89B39885}" dt="2025-05-12T14:28:22.867" v="278" actId="14100"/>
          <ac:picMkLst>
            <pc:docMk/>
            <pc:sldMk cId="1337526023" sldId="270"/>
            <ac:picMk id="14" creationId="{C85A5458-8C32-2BAC-D43B-5604FDD1C393}"/>
          </ac:picMkLst>
        </pc:picChg>
        <pc:picChg chg="mod">
          <ac:chgData name="Wolbert, Evie Diane" userId="102f0402-31d0-4b21-b106-54d95bb4d9b3" providerId="ADAL" clId="{49665130-DA5E-4DF8-9E5D-24FA89B39885}" dt="2025-05-12T14:29:50.075" v="290" actId="1076"/>
          <ac:picMkLst>
            <pc:docMk/>
            <pc:sldMk cId="1337526023" sldId="270"/>
            <ac:picMk id="15" creationId="{AE198B81-088E-552B-981A-CD47ACBE6C35}"/>
          </ac:picMkLst>
        </pc:picChg>
        <pc:picChg chg="add mod">
          <ac:chgData name="Wolbert, Evie Diane" userId="102f0402-31d0-4b21-b106-54d95bb4d9b3" providerId="ADAL" clId="{49665130-DA5E-4DF8-9E5D-24FA89B39885}" dt="2025-05-12T14:30:20.965" v="296" actId="1036"/>
          <ac:picMkLst>
            <pc:docMk/>
            <pc:sldMk cId="1337526023" sldId="270"/>
            <ac:picMk id="17" creationId="{286E1F6A-9A4C-7C4C-FE88-4D8B4383D99A}"/>
          </ac:picMkLst>
        </pc:picChg>
        <pc:picChg chg="mod modCrop">
          <ac:chgData name="Wolbert, Evie Diane" userId="102f0402-31d0-4b21-b106-54d95bb4d9b3" providerId="ADAL" clId="{49665130-DA5E-4DF8-9E5D-24FA89B39885}" dt="2025-05-12T14:22:54.067" v="156" actId="18131"/>
          <ac:picMkLst>
            <pc:docMk/>
            <pc:sldMk cId="1337526023" sldId="270"/>
            <ac:picMk id="18" creationId="{CF59CBEB-7D56-A89F-7772-05C3401E6515}"/>
          </ac:picMkLst>
        </pc:picChg>
        <pc:picChg chg="mod">
          <ac:chgData name="Wolbert, Evie Diane" userId="102f0402-31d0-4b21-b106-54d95bb4d9b3" providerId="ADAL" clId="{49665130-DA5E-4DF8-9E5D-24FA89B39885}" dt="2025-05-12T14:29:56.422" v="291" actId="14100"/>
          <ac:picMkLst>
            <pc:docMk/>
            <pc:sldMk cId="1337526023" sldId="270"/>
            <ac:picMk id="19" creationId="{FA166A43-5402-6F17-8187-326CA62BD1B8}"/>
          </ac:picMkLst>
        </pc:picChg>
      </pc:sldChg>
      <pc:sldChg chg="add del modNotesTx">
        <pc:chgData name="Wolbert, Evie Diane" userId="102f0402-31d0-4b21-b106-54d95bb4d9b3" providerId="ADAL" clId="{49665130-DA5E-4DF8-9E5D-24FA89B39885}" dt="2025-05-23T19:08:15.703" v="1132" actId="20577"/>
        <pc:sldMkLst>
          <pc:docMk/>
          <pc:sldMk cId="0" sldId="271"/>
        </pc:sldMkLst>
      </pc:sldChg>
      <pc:sldChg chg="modSp mod modNotesTx">
        <pc:chgData name="Wolbert, Evie Diane" userId="102f0402-31d0-4b21-b106-54d95bb4d9b3" providerId="ADAL" clId="{49665130-DA5E-4DF8-9E5D-24FA89B39885}" dt="2025-05-23T19:33:41.274" v="1447" actId="20577"/>
        <pc:sldMkLst>
          <pc:docMk/>
          <pc:sldMk cId="0" sldId="272"/>
        </pc:sldMkLst>
        <pc:picChg chg="mod">
          <ac:chgData name="Wolbert, Evie Diane" userId="102f0402-31d0-4b21-b106-54d95bb4d9b3" providerId="ADAL" clId="{49665130-DA5E-4DF8-9E5D-24FA89B39885}" dt="2025-05-23T19:31:01.948" v="1423" actId="1076"/>
          <ac:picMkLst>
            <pc:docMk/>
            <pc:sldMk cId="0" sldId="272"/>
            <ac:picMk id="6" creationId="{6281A377-663A-93EB-F143-D18505F524B2}"/>
          </ac:picMkLst>
        </pc:picChg>
      </pc:sldChg>
      <pc:sldChg chg="add del modNotesTx">
        <pc:chgData name="Wolbert, Evie Diane" userId="102f0402-31d0-4b21-b106-54d95bb4d9b3" providerId="ADAL" clId="{49665130-DA5E-4DF8-9E5D-24FA89B39885}" dt="2025-05-23T19:10:00.020" v="1164" actId="20577"/>
        <pc:sldMkLst>
          <pc:docMk/>
          <pc:sldMk cId="0" sldId="273"/>
        </pc:sldMkLst>
      </pc:sldChg>
      <pc:sldChg chg="modSp add del mod modNotesTx">
        <pc:chgData name="Wolbert, Evie Diane" userId="102f0402-31d0-4b21-b106-54d95bb4d9b3" providerId="ADAL" clId="{49665130-DA5E-4DF8-9E5D-24FA89B39885}" dt="2025-05-23T19:13:12.539" v="1229" actId="14100"/>
        <pc:sldMkLst>
          <pc:docMk/>
          <pc:sldMk cId="0" sldId="274"/>
        </pc:sldMkLst>
        <pc:spChg chg="mod">
          <ac:chgData name="Wolbert, Evie Diane" userId="102f0402-31d0-4b21-b106-54d95bb4d9b3" providerId="ADAL" clId="{49665130-DA5E-4DF8-9E5D-24FA89B39885}" dt="2025-05-23T19:12:54.602" v="1226" actId="2711"/>
          <ac:spMkLst>
            <pc:docMk/>
            <pc:sldMk cId="0" sldId="274"/>
            <ac:spMk id="15" creationId="{00000000-0000-0000-0000-000000000000}"/>
          </ac:spMkLst>
        </pc:spChg>
        <pc:grpChg chg="mod">
          <ac:chgData name="Wolbert, Evie Diane" userId="102f0402-31d0-4b21-b106-54d95bb4d9b3" providerId="ADAL" clId="{49665130-DA5E-4DF8-9E5D-24FA89B39885}" dt="2025-05-23T19:13:12.539" v="1229" actId="14100"/>
          <ac:grpSpMkLst>
            <pc:docMk/>
            <pc:sldMk cId="0" sldId="274"/>
            <ac:grpSpMk id="9" creationId="{00000000-0000-0000-0000-000000000000}"/>
          </ac:grpSpMkLst>
        </pc:grpChg>
      </pc:sldChg>
      <pc:sldChg chg="add del modNotesTx">
        <pc:chgData name="Wolbert, Evie Diane" userId="102f0402-31d0-4b21-b106-54d95bb4d9b3" providerId="ADAL" clId="{49665130-DA5E-4DF8-9E5D-24FA89B39885}" dt="2025-05-23T19:16:02.210" v="1291" actId="12"/>
        <pc:sldMkLst>
          <pc:docMk/>
          <pc:sldMk cId="0" sldId="275"/>
        </pc:sldMkLst>
      </pc:sldChg>
      <pc:sldChg chg="add modNotesTx">
        <pc:chgData name="Wolbert, Evie Diane" userId="102f0402-31d0-4b21-b106-54d95bb4d9b3" providerId="ADAL" clId="{49665130-DA5E-4DF8-9E5D-24FA89B39885}" dt="2025-05-23T19:17:45.262" v="1327" actId="12"/>
        <pc:sldMkLst>
          <pc:docMk/>
          <pc:sldMk cId="0" sldId="277"/>
        </pc:sldMkLst>
      </pc:sldChg>
      <pc:sldChg chg="add modNotesTx">
        <pc:chgData name="Wolbert, Evie Diane" userId="102f0402-31d0-4b21-b106-54d95bb4d9b3" providerId="ADAL" clId="{49665130-DA5E-4DF8-9E5D-24FA89B39885}" dt="2025-05-23T19:23:19.955" v="1381" actId="20577"/>
        <pc:sldMkLst>
          <pc:docMk/>
          <pc:sldMk cId="0" sldId="278"/>
        </pc:sldMkLst>
      </pc:sldChg>
      <pc:sldChg chg="add modNotesTx">
        <pc:chgData name="Wolbert, Evie Diane" userId="102f0402-31d0-4b21-b106-54d95bb4d9b3" providerId="ADAL" clId="{49665130-DA5E-4DF8-9E5D-24FA89B39885}" dt="2025-05-23T19:24:04.260" v="1395" actId="12"/>
        <pc:sldMkLst>
          <pc:docMk/>
          <pc:sldMk cId="0" sldId="279"/>
        </pc:sldMkLst>
      </pc:sldChg>
      <pc:sldChg chg="add modNotesTx">
        <pc:chgData name="Wolbert, Evie Diane" userId="102f0402-31d0-4b21-b106-54d95bb4d9b3" providerId="ADAL" clId="{49665130-DA5E-4DF8-9E5D-24FA89B39885}" dt="2025-05-23T19:25:25.721" v="1415" actId="20577"/>
        <pc:sldMkLst>
          <pc:docMk/>
          <pc:sldMk cId="0" sldId="280"/>
        </pc:sldMkLst>
      </pc:sldChg>
      <pc:sldChg chg="addSp delSp modSp mod">
        <pc:chgData name="Wolbert, Evie Diane" userId="102f0402-31d0-4b21-b106-54d95bb4d9b3" providerId="ADAL" clId="{49665130-DA5E-4DF8-9E5D-24FA89B39885}" dt="2025-05-23T19:31:55.475" v="1436" actId="1037"/>
        <pc:sldMkLst>
          <pc:docMk/>
          <pc:sldMk cId="3008290542" sldId="281"/>
        </pc:sldMkLst>
        <pc:picChg chg="del">
          <ac:chgData name="Wolbert, Evie Diane" userId="102f0402-31d0-4b21-b106-54d95bb4d9b3" providerId="ADAL" clId="{49665130-DA5E-4DF8-9E5D-24FA89B39885}" dt="2025-05-23T19:31:49.712" v="1428" actId="478"/>
          <ac:picMkLst>
            <pc:docMk/>
            <pc:sldMk cId="3008290542" sldId="281"/>
            <ac:picMk id="4" creationId="{D6A32EB7-ECE3-965E-6562-72B009CBF331}"/>
          </ac:picMkLst>
        </pc:picChg>
        <pc:picChg chg="add mod">
          <ac:chgData name="Wolbert, Evie Diane" userId="102f0402-31d0-4b21-b106-54d95bb4d9b3" providerId="ADAL" clId="{49665130-DA5E-4DF8-9E5D-24FA89B39885}" dt="2025-05-23T19:31:55.475" v="1436" actId="1037"/>
          <ac:picMkLst>
            <pc:docMk/>
            <pc:sldMk cId="3008290542" sldId="281"/>
            <ac:picMk id="5" creationId="{C643224D-A155-D23B-CAB4-7A275CAC97E1}"/>
          </ac:picMkLst>
        </pc:picChg>
      </pc:sldChg>
      <pc:sldChg chg="modNotesTx">
        <pc:chgData name="Wolbert, Evie Diane" userId="102f0402-31d0-4b21-b106-54d95bb4d9b3" providerId="ADAL" clId="{49665130-DA5E-4DF8-9E5D-24FA89B39885}" dt="2025-05-12T13:55:03.647" v="52" actId="20577"/>
        <pc:sldMkLst>
          <pc:docMk/>
          <pc:sldMk cId="0" sldId="282"/>
        </pc:sldMkLst>
      </pc:sldChg>
      <pc:sldChg chg="modNotesTx">
        <pc:chgData name="Wolbert, Evie Diane" userId="102f0402-31d0-4b21-b106-54d95bb4d9b3" providerId="ADAL" clId="{49665130-DA5E-4DF8-9E5D-24FA89B39885}" dt="2025-05-12T13:51:40.272" v="15" actId="20577"/>
        <pc:sldMkLst>
          <pc:docMk/>
          <pc:sldMk cId="0" sldId="284"/>
        </pc:sldMkLst>
      </pc:sldChg>
      <pc:sldChg chg="modNotesTx">
        <pc:chgData name="Wolbert, Evie Diane" userId="102f0402-31d0-4b21-b106-54d95bb4d9b3" providerId="ADAL" clId="{49665130-DA5E-4DF8-9E5D-24FA89B39885}" dt="2025-05-12T14:18:45.404" v="131" actId="20577"/>
        <pc:sldMkLst>
          <pc:docMk/>
          <pc:sldMk cId="0" sldId="288"/>
        </pc:sldMkLst>
      </pc:sldChg>
      <pc:sldChg chg="addSp delSp modSp mod">
        <pc:chgData name="Wolbert, Evie Diane" userId="102f0402-31d0-4b21-b106-54d95bb4d9b3" providerId="ADAL" clId="{49665130-DA5E-4DF8-9E5D-24FA89B39885}" dt="2025-05-23T19:31:16.328" v="1425"/>
        <pc:sldMkLst>
          <pc:docMk/>
          <pc:sldMk cId="2902341467" sldId="292"/>
        </pc:sldMkLst>
        <pc:picChg chg="del">
          <ac:chgData name="Wolbert, Evie Diane" userId="102f0402-31d0-4b21-b106-54d95bb4d9b3" providerId="ADAL" clId="{49665130-DA5E-4DF8-9E5D-24FA89B39885}" dt="2025-05-23T19:31:16.097" v="1424" actId="478"/>
          <ac:picMkLst>
            <pc:docMk/>
            <pc:sldMk cId="2902341467" sldId="292"/>
            <ac:picMk id="4" creationId="{B6D6909E-82EE-8BE6-57AF-D8BF9390C333}"/>
          </ac:picMkLst>
        </pc:picChg>
        <pc:picChg chg="add mod">
          <ac:chgData name="Wolbert, Evie Diane" userId="102f0402-31d0-4b21-b106-54d95bb4d9b3" providerId="ADAL" clId="{49665130-DA5E-4DF8-9E5D-24FA89B39885}" dt="2025-05-23T19:31:16.328" v="1425"/>
          <ac:picMkLst>
            <pc:docMk/>
            <pc:sldMk cId="2902341467" sldId="292"/>
            <ac:picMk id="5" creationId="{3F3E5159-92CB-27CF-30F8-8C00A9644A04}"/>
          </ac:picMkLst>
        </pc:picChg>
      </pc:sldChg>
      <pc:sldChg chg="addSp delSp modSp mod">
        <pc:chgData name="Wolbert, Evie Diane" userId="102f0402-31d0-4b21-b106-54d95bb4d9b3" providerId="ADAL" clId="{49665130-DA5E-4DF8-9E5D-24FA89B39885}" dt="2025-05-23T19:32:16.160" v="1441" actId="1037"/>
        <pc:sldMkLst>
          <pc:docMk/>
          <pc:sldMk cId="3142005055" sldId="293"/>
        </pc:sldMkLst>
        <pc:picChg chg="del">
          <ac:chgData name="Wolbert, Evie Diane" userId="102f0402-31d0-4b21-b106-54d95bb4d9b3" providerId="ADAL" clId="{49665130-DA5E-4DF8-9E5D-24FA89B39885}" dt="2025-05-23T19:32:13.363" v="1437" actId="478"/>
          <ac:picMkLst>
            <pc:docMk/>
            <pc:sldMk cId="3142005055" sldId="293"/>
            <ac:picMk id="4" creationId="{136B5255-50D2-EDF5-390C-B406D08ABFBA}"/>
          </ac:picMkLst>
        </pc:picChg>
        <pc:picChg chg="add mod">
          <ac:chgData name="Wolbert, Evie Diane" userId="102f0402-31d0-4b21-b106-54d95bb4d9b3" providerId="ADAL" clId="{49665130-DA5E-4DF8-9E5D-24FA89B39885}" dt="2025-05-23T19:32:16.160" v="1441" actId="1037"/>
          <ac:picMkLst>
            <pc:docMk/>
            <pc:sldMk cId="3142005055" sldId="293"/>
            <ac:picMk id="5" creationId="{CBF61888-FE27-BAAF-6A9F-37F1D40E29AC}"/>
          </ac:picMkLst>
        </pc:picChg>
      </pc:sldChg>
      <pc:sldChg chg="addSp delSp modSp mod">
        <pc:chgData name="Wolbert, Evie Diane" userId="102f0402-31d0-4b21-b106-54d95bb4d9b3" providerId="ADAL" clId="{49665130-DA5E-4DF8-9E5D-24FA89B39885}" dt="2025-05-23T19:31:35.355" v="1427"/>
        <pc:sldMkLst>
          <pc:docMk/>
          <pc:sldMk cId="1835227297" sldId="321"/>
        </pc:sldMkLst>
        <pc:picChg chg="del">
          <ac:chgData name="Wolbert, Evie Diane" userId="102f0402-31d0-4b21-b106-54d95bb4d9b3" providerId="ADAL" clId="{49665130-DA5E-4DF8-9E5D-24FA89B39885}" dt="2025-05-23T19:31:35.101" v="1426" actId="478"/>
          <ac:picMkLst>
            <pc:docMk/>
            <pc:sldMk cId="1835227297" sldId="321"/>
            <ac:picMk id="4" creationId="{59BDDDBE-1A6C-0B78-15FF-09A0691F52C7}"/>
          </ac:picMkLst>
        </pc:picChg>
        <pc:picChg chg="add mod">
          <ac:chgData name="Wolbert, Evie Diane" userId="102f0402-31d0-4b21-b106-54d95bb4d9b3" providerId="ADAL" clId="{49665130-DA5E-4DF8-9E5D-24FA89B39885}" dt="2025-05-23T19:31:35.355" v="1427"/>
          <ac:picMkLst>
            <pc:docMk/>
            <pc:sldMk cId="1835227297" sldId="321"/>
            <ac:picMk id="5" creationId="{1F3676F4-08B1-D818-BD11-74F98288CEC3}"/>
          </ac:picMkLst>
        </pc:picChg>
      </pc:sldChg>
      <pc:sldChg chg="addSp delSp modSp mod">
        <pc:chgData name="Wolbert, Evie Diane" userId="102f0402-31d0-4b21-b106-54d95bb4d9b3" providerId="ADAL" clId="{49665130-DA5E-4DF8-9E5D-24FA89B39885}" dt="2025-05-23T19:32:38.372" v="1445" actId="1038"/>
        <pc:sldMkLst>
          <pc:docMk/>
          <pc:sldMk cId="2635380936" sldId="322"/>
        </pc:sldMkLst>
        <pc:picChg chg="del">
          <ac:chgData name="Wolbert, Evie Diane" userId="102f0402-31d0-4b21-b106-54d95bb4d9b3" providerId="ADAL" clId="{49665130-DA5E-4DF8-9E5D-24FA89B39885}" dt="2025-05-23T19:32:36.205" v="1442" actId="478"/>
          <ac:picMkLst>
            <pc:docMk/>
            <pc:sldMk cId="2635380936" sldId="322"/>
            <ac:picMk id="4" creationId="{2FB93982-6B73-D580-8579-39570C369C40}"/>
          </ac:picMkLst>
        </pc:picChg>
        <pc:picChg chg="add mod">
          <ac:chgData name="Wolbert, Evie Diane" userId="102f0402-31d0-4b21-b106-54d95bb4d9b3" providerId="ADAL" clId="{49665130-DA5E-4DF8-9E5D-24FA89B39885}" dt="2025-05-23T19:32:38.372" v="1445" actId="1038"/>
          <ac:picMkLst>
            <pc:docMk/>
            <pc:sldMk cId="2635380936" sldId="322"/>
            <ac:picMk id="5" creationId="{BEF077E8-3664-91A5-1B16-46A86B1E4964}"/>
          </ac:picMkLst>
        </pc:picChg>
      </pc:sldChg>
      <pc:sldChg chg="addSp delSp modSp mod modNotesTx">
        <pc:chgData name="Wolbert, Evie Diane" userId="102f0402-31d0-4b21-b106-54d95bb4d9b3" providerId="ADAL" clId="{49665130-DA5E-4DF8-9E5D-24FA89B39885}" dt="2025-05-12T14:39:12.570" v="668" actId="20577"/>
        <pc:sldMkLst>
          <pc:docMk/>
          <pc:sldMk cId="38182528" sldId="395"/>
        </pc:sldMkLst>
        <pc:spChg chg="mod">
          <ac:chgData name="Wolbert, Evie Diane" userId="102f0402-31d0-4b21-b106-54d95bb4d9b3" providerId="ADAL" clId="{49665130-DA5E-4DF8-9E5D-24FA89B39885}" dt="2025-05-12T14:36:10.442" v="651" actId="20577"/>
          <ac:spMkLst>
            <pc:docMk/>
            <pc:sldMk cId="38182528" sldId="395"/>
            <ac:spMk id="5" creationId="{32F4CA6D-3088-B047-BB75-DCE0D7748FCF}"/>
          </ac:spMkLst>
        </pc:spChg>
        <pc:spChg chg="add mod">
          <ac:chgData name="Wolbert, Evie Diane" userId="102f0402-31d0-4b21-b106-54d95bb4d9b3" providerId="ADAL" clId="{49665130-DA5E-4DF8-9E5D-24FA89B39885}" dt="2025-05-12T14:34:51.205" v="458" actId="1076"/>
          <ac:spMkLst>
            <pc:docMk/>
            <pc:sldMk cId="38182528" sldId="395"/>
            <ac:spMk id="28" creationId="{C63B0EBC-E95B-42D6-8235-BE02153E1CE5}"/>
          </ac:spMkLst>
        </pc:spChg>
        <pc:picChg chg="add mod">
          <ac:chgData name="Wolbert, Evie Diane" userId="102f0402-31d0-4b21-b106-54d95bb4d9b3" providerId="ADAL" clId="{49665130-DA5E-4DF8-9E5D-24FA89B39885}" dt="2025-05-12T14:33:36.361" v="444" actId="1076"/>
          <ac:picMkLst>
            <pc:docMk/>
            <pc:sldMk cId="38182528" sldId="395"/>
            <ac:picMk id="20" creationId="{DDF11D6F-D4FC-A046-4820-AE11F60E375E}"/>
          </ac:picMkLst>
        </pc:picChg>
        <pc:picChg chg="mod">
          <ac:chgData name="Wolbert, Evie Diane" userId="102f0402-31d0-4b21-b106-54d95bb4d9b3" providerId="ADAL" clId="{49665130-DA5E-4DF8-9E5D-24FA89B39885}" dt="2025-05-12T14:34:40.182" v="456" actId="1076"/>
          <ac:picMkLst>
            <pc:docMk/>
            <pc:sldMk cId="38182528" sldId="395"/>
            <ac:picMk id="21" creationId="{E56B4DCA-D9B8-9F05-EE78-B174B4CFEB60}"/>
          </ac:picMkLst>
        </pc:picChg>
        <pc:picChg chg="mod">
          <ac:chgData name="Wolbert, Evie Diane" userId="102f0402-31d0-4b21-b106-54d95bb4d9b3" providerId="ADAL" clId="{49665130-DA5E-4DF8-9E5D-24FA89B39885}" dt="2025-05-12T14:34:15.443" v="450" actId="1076"/>
          <ac:picMkLst>
            <pc:docMk/>
            <pc:sldMk cId="38182528" sldId="395"/>
            <ac:picMk id="23" creationId="{C7C48528-0693-E316-1A3B-4906FA16CB96}"/>
          </ac:picMkLst>
        </pc:picChg>
        <pc:picChg chg="mod">
          <ac:chgData name="Wolbert, Evie Diane" userId="102f0402-31d0-4b21-b106-54d95bb4d9b3" providerId="ADAL" clId="{49665130-DA5E-4DF8-9E5D-24FA89B39885}" dt="2025-05-12T14:34:36.682" v="455" actId="1076"/>
          <ac:picMkLst>
            <pc:docMk/>
            <pc:sldMk cId="38182528" sldId="395"/>
            <ac:picMk id="26" creationId="{3060787A-1D8F-848F-9EE1-386B46EE009A}"/>
          </ac:picMkLst>
        </pc:picChg>
        <pc:picChg chg="add mod">
          <ac:chgData name="Wolbert, Evie Diane" userId="102f0402-31d0-4b21-b106-54d95bb4d9b3" providerId="ADAL" clId="{49665130-DA5E-4DF8-9E5D-24FA89B39885}" dt="2025-05-12T14:35:05.921" v="462" actId="1076"/>
          <ac:picMkLst>
            <pc:docMk/>
            <pc:sldMk cId="38182528" sldId="395"/>
            <ac:picMk id="27" creationId="{AA370FC7-F22B-6E82-0F73-1AB679445F3A}"/>
          </ac:picMkLst>
        </pc:picChg>
      </pc:sldChg>
      <pc:sldChg chg="modNotesTx">
        <pc:chgData name="Wolbert, Evie Diane" userId="102f0402-31d0-4b21-b106-54d95bb4d9b3" providerId="ADAL" clId="{49665130-DA5E-4DF8-9E5D-24FA89B39885}" dt="2025-05-12T14:40:01.117" v="682" actId="20577"/>
        <pc:sldMkLst>
          <pc:docMk/>
          <pc:sldMk cId="1721770185" sldId="408"/>
        </pc:sldMkLst>
      </pc:sldChg>
      <pc:sldChg chg="modNotesTx">
        <pc:chgData name="Wolbert, Evie Diane" userId="102f0402-31d0-4b21-b106-54d95bb4d9b3" providerId="ADAL" clId="{49665130-DA5E-4DF8-9E5D-24FA89B39885}" dt="2025-05-12T14:43:13.819" v="724" actId="20577"/>
        <pc:sldMkLst>
          <pc:docMk/>
          <pc:sldMk cId="1688045353" sldId="417"/>
        </pc:sldMkLst>
      </pc:sldChg>
      <pc:sldChg chg="modSp mod">
        <pc:chgData name="Wolbert, Evie Diane" userId="102f0402-31d0-4b21-b106-54d95bb4d9b3" providerId="ADAL" clId="{49665130-DA5E-4DF8-9E5D-24FA89B39885}" dt="2025-05-12T14:22:12.722" v="154" actId="14100"/>
        <pc:sldMkLst>
          <pc:docMk/>
          <pc:sldMk cId="2053564319" sldId="443"/>
        </pc:sldMkLst>
        <pc:spChg chg="mod">
          <ac:chgData name="Wolbert, Evie Diane" userId="102f0402-31d0-4b21-b106-54d95bb4d9b3" providerId="ADAL" clId="{49665130-DA5E-4DF8-9E5D-24FA89B39885}" dt="2025-05-12T14:21:41.550" v="151" actId="1076"/>
          <ac:spMkLst>
            <pc:docMk/>
            <pc:sldMk cId="2053564319" sldId="443"/>
            <ac:spMk id="8" creationId="{00000000-0000-0000-0000-000000000000}"/>
          </ac:spMkLst>
        </pc:spChg>
        <pc:spChg chg="mod">
          <ac:chgData name="Wolbert, Evie Diane" userId="102f0402-31d0-4b21-b106-54d95bb4d9b3" providerId="ADAL" clId="{49665130-DA5E-4DF8-9E5D-24FA89B39885}" dt="2025-05-12T14:22:12.722" v="154" actId="14100"/>
          <ac:spMkLst>
            <pc:docMk/>
            <pc:sldMk cId="2053564319" sldId="443"/>
            <ac:spMk id="9" creationId="{00000000-0000-0000-0000-000000000000}"/>
          </ac:spMkLst>
        </pc:spChg>
      </pc:sldChg>
      <pc:sldChg chg="del">
        <pc:chgData name="Wolbert, Evie Diane" userId="102f0402-31d0-4b21-b106-54d95bb4d9b3" providerId="ADAL" clId="{49665130-DA5E-4DF8-9E5D-24FA89B39885}" dt="2025-05-12T14:40:28.859" v="684" actId="2696"/>
        <pc:sldMkLst>
          <pc:docMk/>
          <pc:sldMk cId="3633233169" sldId="466"/>
        </pc:sldMkLst>
      </pc:sldChg>
      <pc:sldChg chg="del">
        <pc:chgData name="Wolbert, Evie Diane" userId="102f0402-31d0-4b21-b106-54d95bb4d9b3" providerId="ADAL" clId="{49665130-DA5E-4DF8-9E5D-24FA89B39885}" dt="2025-05-12T14:43:41.440" v="726" actId="2696"/>
        <pc:sldMkLst>
          <pc:docMk/>
          <pc:sldMk cId="1813389296" sldId="467"/>
        </pc:sldMkLst>
      </pc:sldChg>
      <pc:sldChg chg="del">
        <pc:chgData name="Wolbert, Evie Diane" userId="102f0402-31d0-4b21-b106-54d95bb4d9b3" providerId="ADAL" clId="{49665130-DA5E-4DF8-9E5D-24FA89B39885}" dt="2025-05-12T14:44:22.010" v="728" actId="2696"/>
        <pc:sldMkLst>
          <pc:docMk/>
          <pc:sldMk cId="116462340" sldId="468"/>
        </pc:sldMkLst>
      </pc:sldChg>
      <pc:sldChg chg="del">
        <pc:chgData name="Wolbert, Evie Diane" userId="102f0402-31d0-4b21-b106-54d95bb4d9b3" providerId="ADAL" clId="{49665130-DA5E-4DF8-9E5D-24FA89B39885}" dt="2025-05-12T14:46:18.757" v="732" actId="2696"/>
        <pc:sldMkLst>
          <pc:docMk/>
          <pc:sldMk cId="711000068" sldId="469"/>
        </pc:sldMkLst>
      </pc:sldChg>
      <pc:sldChg chg="del">
        <pc:chgData name="Wolbert, Evie Diane" userId="102f0402-31d0-4b21-b106-54d95bb4d9b3" providerId="ADAL" clId="{49665130-DA5E-4DF8-9E5D-24FA89B39885}" dt="2025-05-12T14:47:39.518" v="736" actId="2696"/>
        <pc:sldMkLst>
          <pc:docMk/>
          <pc:sldMk cId="0" sldId="471"/>
        </pc:sldMkLst>
      </pc:sldChg>
      <pc:sldChg chg="del">
        <pc:chgData name="Wolbert, Evie Diane" userId="102f0402-31d0-4b21-b106-54d95bb4d9b3" providerId="ADAL" clId="{49665130-DA5E-4DF8-9E5D-24FA89B39885}" dt="2025-05-12T14:47:39.518" v="736" actId="2696"/>
        <pc:sldMkLst>
          <pc:docMk/>
          <pc:sldMk cId="0" sldId="472"/>
        </pc:sldMkLst>
      </pc:sldChg>
      <pc:sldChg chg="del">
        <pc:chgData name="Wolbert, Evie Diane" userId="102f0402-31d0-4b21-b106-54d95bb4d9b3" providerId="ADAL" clId="{49665130-DA5E-4DF8-9E5D-24FA89B39885}" dt="2025-05-12T14:47:39.518" v="736" actId="2696"/>
        <pc:sldMkLst>
          <pc:docMk/>
          <pc:sldMk cId="0" sldId="473"/>
        </pc:sldMkLst>
      </pc:sldChg>
      <pc:sldChg chg="del">
        <pc:chgData name="Wolbert, Evie Diane" userId="102f0402-31d0-4b21-b106-54d95bb4d9b3" providerId="ADAL" clId="{49665130-DA5E-4DF8-9E5D-24FA89B39885}" dt="2025-05-12T14:47:39.518" v="736" actId="2696"/>
        <pc:sldMkLst>
          <pc:docMk/>
          <pc:sldMk cId="0" sldId="474"/>
        </pc:sldMkLst>
      </pc:sldChg>
      <pc:sldChg chg="del">
        <pc:chgData name="Wolbert, Evie Diane" userId="102f0402-31d0-4b21-b106-54d95bb4d9b3" providerId="ADAL" clId="{49665130-DA5E-4DF8-9E5D-24FA89B39885}" dt="2025-05-12T14:47:39.518" v="736" actId="2696"/>
        <pc:sldMkLst>
          <pc:docMk/>
          <pc:sldMk cId="0" sldId="475"/>
        </pc:sldMkLst>
      </pc:sldChg>
      <pc:sldChg chg="del">
        <pc:chgData name="Wolbert, Evie Diane" userId="102f0402-31d0-4b21-b106-54d95bb4d9b3" providerId="ADAL" clId="{49665130-DA5E-4DF8-9E5D-24FA89B39885}" dt="2025-05-12T14:47:57.975" v="737" actId="2696"/>
        <pc:sldMkLst>
          <pc:docMk/>
          <pc:sldMk cId="0" sldId="476"/>
        </pc:sldMkLst>
      </pc:sldChg>
      <pc:sldChg chg="del">
        <pc:chgData name="Wolbert, Evie Diane" userId="102f0402-31d0-4b21-b106-54d95bb4d9b3" providerId="ADAL" clId="{49665130-DA5E-4DF8-9E5D-24FA89B39885}" dt="2025-05-12T14:47:57.975" v="737" actId="2696"/>
        <pc:sldMkLst>
          <pc:docMk/>
          <pc:sldMk cId="0" sldId="477"/>
        </pc:sldMkLst>
      </pc:sldChg>
      <pc:sldChg chg="del">
        <pc:chgData name="Wolbert, Evie Diane" userId="102f0402-31d0-4b21-b106-54d95bb4d9b3" providerId="ADAL" clId="{49665130-DA5E-4DF8-9E5D-24FA89B39885}" dt="2025-05-12T14:47:57.975" v="737" actId="2696"/>
        <pc:sldMkLst>
          <pc:docMk/>
          <pc:sldMk cId="0" sldId="478"/>
        </pc:sldMkLst>
      </pc:sldChg>
      <pc:sldChg chg="del">
        <pc:chgData name="Wolbert, Evie Diane" userId="102f0402-31d0-4b21-b106-54d95bb4d9b3" providerId="ADAL" clId="{49665130-DA5E-4DF8-9E5D-24FA89B39885}" dt="2025-05-12T14:47:57.975" v="737" actId="2696"/>
        <pc:sldMkLst>
          <pc:docMk/>
          <pc:sldMk cId="0" sldId="479"/>
        </pc:sldMkLst>
      </pc:sldChg>
      <pc:sldChg chg="del">
        <pc:chgData name="Wolbert, Evie Diane" userId="102f0402-31d0-4b21-b106-54d95bb4d9b3" providerId="ADAL" clId="{49665130-DA5E-4DF8-9E5D-24FA89B39885}" dt="2025-05-23T19:28:00.460" v="1416" actId="2696"/>
        <pc:sldMkLst>
          <pc:docMk/>
          <pc:sldMk cId="1443577262" sldId="483"/>
        </pc:sldMkLst>
      </pc:sldChg>
      <pc:sldChg chg="del">
        <pc:chgData name="Wolbert, Evie Diane" userId="102f0402-31d0-4b21-b106-54d95bb4d9b3" providerId="ADAL" clId="{49665130-DA5E-4DF8-9E5D-24FA89B39885}" dt="2025-05-23T19:28:00.460" v="1416" actId="2696"/>
        <pc:sldMkLst>
          <pc:docMk/>
          <pc:sldMk cId="254065275" sldId="484"/>
        </pc:sldMkLst>
      </pc:sldChg>
      <pc:sldChg chg="del">
        <pc:chgData name="Wolbert, Evie Diane" userId="102f0402-31d0-4b21-b106-54d95bb4d9b3" providerId="ADAL" clId="{49665130-DA5E-4DF8-9E5D-24FA89B39885}" dt="2025-05-23T19:28:00.460" v="1416" actId="2696"/>
        <pc:sldMkLst>
          <pc:docMk/>
          <pc:sldMk cId="4246843387" sldId="485"/>
        </pc:sldMkLst>
      </pc:sldChg>
      <pc:sldChg chg="del">
        <pc:chgData name="Wolbert, Evie Diane" userId="102f0402-31d0-4b21-b106-54d95bb4d9b3" providerId="ADAL" clId="{49665130-DA5E-4DF8-9E5D-24FA89B39885}" dt="2025-05-23T19:28:00.460" v="1416" actId="2696"/>
        <pc:sldMkLst>
          <pc:docMk/>
          <pc:sldMk cId="4058275355" sldId="486"/>
        </pc:sldMkLst>
      </pc:sldChg>
      <pc:sldChg chg="del">
        <pc:chgData name="Wolbert, Evie Diane" userId="102f0402-31d0-4b21-b106-54d95bb4d9b3" providerId="ADAL" clId="{49665130-DA5E-4DF8-9E5D-24FA89B39885}" dt="2025-05-23T19:28:00.460" v="1416" actId="2696"/>
        <pc:sldMkLst>
          <pc:docMk/>
          <pc:sldMk cId="2254473686" sldId="487"/>
        </pc:sldMkLst>
      </pc:sldChg>
      <pc:sldChg chg="del">
        <pc:chgData name="Wolbert, Evie Diane" userId="102f0402-31d0-4b21-b106-54d95bb4d9b3" providerId="ADAL" clId="{49665130-DA5E-4DF8-9E5D-24FA89B39885}" dt="2025-05-23T19:28:19.744" v="1417" actId="2696"/>
        <pc:sldMkLst>
          <pc:docMk/>
          <pc:sldMk cId="1911662629" sldId="488"/>
        </pc:sldMkLst>
      </pc:sldChg>
      <pc:sldChg chg="del">
        <pc:chgData name="Wolbert, Evie Diane" userId="102f0402-31d0-4b21-b106-54d95bb4d9b3" providerId="ADAL" clId="{49665130-DA5E-4DF8-9E5D-24FA89B39885}" dt="2025-05-23T19:28:19.744" v="1417" actId="2696"/>
        <pc:sldMkLst>
          <pc:docMk/>
          <pc:sldMk cId="1289114307" sldId="489"/>
        </pc:sldMkLst>
      </pc:sldChg>
      <pc:sldChg chg="del">
        <pc:chgData name="Wolbert, Evie Diane" userId="102f0402-31d0-4b21-b106-54d95bb4d9b3" providerId="ADAL" clId="{49665130-DA5E-4DF8-9E5D-24FA89B39885}" dt="2025-05-23T19:28:19.744" v="1417" actId="2696"/>
        <pc:sldMkLst>
          <pc:docMk/>
          <pc:sldMk cId="2072842027" sldId="490"/>
        </pc:sldMkLst>
      </pc:sldChg>
      <pc:sldChg chg="del">
        <pc:chgData name="Wolbert, Evie Diane" userId="102f0402-31d0-4b21-b106-54d95bb4d9b3" providerId="ADAL" clId="{49665130-DA5E-4DF8-9E5D-24FA89B39885}" dt="2025-05-23T19:28:19.744" v="1417" actId="2696"/>
        <pc:sldMkLst>
          <pc:docMk/>
          <pc:sldMk cId="717866632" sldId="491"/>
        </pc:sldMkLst>
      </pc:sldChg>
      <pc:sldChg chg="del">
        <pc:chgData name="Wolbert, Evie Diane" userId="102f0402-31d0-4b21-b106-54d95bb4d9b3" providerId="ADAL" clId="{49665130-DA5E-4DF8-9E5D-24FA89B39885}" dt="2025-05-23T19:28:19.744" v="1417" actId="2696"/>
        <pc:sldMkLst>
          <pc:docMk/>
          <pc:sldMk cId="2408575083" sldId="492"/>
        </pc:sldMkLst>
      </pc:sldChg>
      <pc:sldChg chg="del">
        <pc:chgData name="Wolbert, Evie Diane" userId="102f0402-31d0-4b21-b106-54d95bb4d9b3" providerId="ADAL" clId="{49665130-DA5E-4DF8-9E5D-24FA89B39885}" dt="2025-05-23T19:28:19.744" v="1417" actId="2696"/>
        <pc:sldMkLst>
          <pc:docMk/>
          <pc:sldMk cId="3197393999" sldId="493"/>
        </pc:sldMkLst>
      </pc:sldChg>
      <pc:sldChg chg="del">
        <pc:chgData name="Wolbert, Evie Diane" userId="102f0402-31d0-4b21-b106-54d95bb4d9b3" providerId="ADAL" clId="{49665130-DA5E-4DF8-9E5D-24FA89B39885}" dt="2025-05-23T19:28:19.744" v="1417" actId="2696"/>
        <pc:sldMkLst>
          <pc:docMk/>
          <pc:sldMk cId="1741895953" sldId="494"/>
        </pc:sldMkLst>
      </pc:sldChg>
      <pc:sldChg chg="del">
        <pc:chgData name="Wolbert, Evie Diane" userId="102f0402-31d0-4b21-b106-54d95bb4d9b3" providerId="ADAL" clId="{49665130-DA5E-4DF8-9E5D-24FA89B39885}" dt="2025-05-23T19:28:19.744" v="1417" actId="2696"/>
        <pc:sldMkLst>
          <pc:docMk/>
          <pc:sldMk cId="3342032245" sldId="495"/>
        </pc:sldMkLst>
      </pc:sldChg>
      <pc:sldChg chg="del">
        <pc:chgData name="Wolbert, Evie Diane" userId="102f0402-31d0-4b21-b106-54d95bb4d9b3" providerId="ADAL" clId="{49665130-DA5E-4DF8-9E5D-24FA89B39885}" dt="2025-05-23T19:28:19.744" v="1417" actId="2696"/>
        <pc:sldMkLst>
          <pc:docMk/>
          <pc:sldMk cId="303117705" sldId="501"/>
        </pc:sldMkLst>
      </pc:sldChg>
      <pc:sldChg chg="del">
        <pc:chgData name="Wolbert, Evie Diane" userId="102f0402-31d0-4b21-b106-54d95bb4d9b3" providerId="ADAL" clId="{49665130-DA5E-4DF8-9E5D-24FA89B39885}" dt="2025-05-23T19:28:19.744" v="1417" actId="2696"/>
        <pc:sldMkLst>
          <pc:docMk/>
          <pc:sldMk cId="4156500466" sldId="502"/>
        </pc:sldMkLst>
      </pc:sldChg>
      <pc:sldChg chg="del">
        <pc:chgData name="Wolbert, Evie Diane" userId="102f0402-31d0-4b21-b106-54d95bb4d9b3" providerId="ADAL" clId="{49665130-DA5E-4DF8-9E5D-24FA89B39885}" dt="2025-05-23T19:28:19.744" v="1417" actId="2696"/>
        <pc:sldMkLst>
          <pc:docMk/>
          <pc:sldMk cId="269496207" sldId="503"/>
        </pc:sldMkLst>
      </pc:sldChg>
      <pc:sldChg chg="del">
        <pc:chgData name="Wolbert, Evie Diane" userId="102f0402-31d0-4b21-b106-54d95bb4d9b3" providerId="ADAL" clId="{49665130-DA5E-4DF8-9E5D-24FA89B39885}" dt="2025-05-23T19:28:19.744" v="1417" actId="2696"/>
        <pc:sldMkLst>
          <pc:docMk/>
          <pc:sldMk cId="4004461827" sldId="504"/>
        </pc:sldMkLst>
      </pc:sldChg>
      <pc:sldChg chg="del">
        <pc:chgData name="Wolbert, Evie Diane" userId="102f0402-31d0-4b21-b106-54d95bb4d9b3" providerId="ADAL" clId="{49665130-DA5E-4DF8-9E5D-24FA89B39885}" dt="2025-05-23T19:28:00.460" v="1416" actId="2696"/>
        <pc:sldMkLst>
          <pc:docMk/>
          <pc:sldMk cId="1801829707" sldId="505"/>
        </pc:sldMkLst>
      </pc:sldChg>
      <pc:sldChg chg="del">
        <pc:chgData name="Wolbert, Evie Diane" userId="102f0402-31d0-4b21-b106-54d95bb4d9b3" providerId="ADAL" clId="{49665130-DA5E-4DF8-9E5D-24FA89B39885}" dt="2025-05-23T19:28:00.460" v="1416" actId="2696"/>
        <pc:sldMkLst>
          <pc:docMk/>
          <pc:sldMk cId="3893988909" sldId="506"/>
        </pc:sldMkLst>
      </pc:sldChg>
      <pc:sldChg chg="del">
        <pc:chgData name="Wolbert, Evie Diane" userId="102f0402-31d0-4b21-b106-54d95bb4d9b3" providerId="ADAL" clId="{49665130-DA5E-4DF8-9E5D-24FA89B39885}" dt="2025-05-23T19:28:00.460" v="1416" actId="2696"/>
        <pc:sldMkLst>
          <pc:docMk/>
          <pc:sldMk cId="693523119" sldId="507"/>
        </pc:sldMkLst>
      </pc:sldChg>
      <pc:sldChg chg="del">
        <pc:chgData name="Wolbert, Evie Diane" userId="102f0402-31d0-4b21-b106-54d95bb4d9b3" providerId="ADAL" clId="{49665130-DA5E-4DF8-9E5D-24FA89B39885}" dt="2025-05-23T19:28:19.744" v="1417" actId="2696"/>
        <pc:sldMkLst>
          <pc:docMk/>
          <pc:sldMk cId="0" sldId="508"/>
        </pc:sldMkLst>
      </pc:sldChg>
      <pc:sldChg chg="del">
        <pc:chgData name="Wolbert, Evie Diane" userId="102f0402-31d0-4b21-b106-54d95bb4d9b3" providerId="ADAL" clId="{49665130-DA5E-4DF8-9E5D-24FA89B39885}" dt="2025-05-12T14:47:39.518" v="736" actId="2696"/>
        <pc:sldMkLst>
          <pc:docMk/>
          <pc:sldMk cId="3371306806" sldId="509"/>
        </pc:sldMkLst>
      </pc:sldChg>
      <pc:sldChg chg="add">
        <pc:chgData name="Wolbert, Evie Diane" userId="102f0402-31d0-4b21-b106-54d95bb4d9b3" providerId="ADAL" clId="{49665130-DA5E-4DF8-9E5D-24FA89B39885}" dt="2025-05-12T14:40:24.597" v="683"/>
        <pc:sldMkLst>
          <pc:docMk/>
          <pc:sldMk cId="1472372193" sldId="510"/>
        </pc:sldMkLst>
      </pc:sldChg>
      <pc:sldChg chg="add">
        <pc:chgData name="Wolbert, Evie Diane" userId="102f0402-31d0-4b21-b106-54d95bb4d9b3" providerId="ADAL" clId="{49665130-DA5E-4DF8-9E5D-24FA89B39885}" dt="2025-05-12T14:43:34.985" v="725"/>
        <pc:sldMkLst>
          <pc:docMk/>
          <pc:sldMk cId="3196499645" sldId="511"/>
        </pc:sldMkLst>
      </pc:sldChg>
      <pc:sldChg chg="modSp add mod">
        <pc:chgData name="Wolbert, Evie Diane" userId="102f0402-31d0-4b21-b106-54d95bb4d9b3" providerId="ADAL" clId="{49665130-DA5E-4DF8-9E5D-24FA89B39885}" dt="2025-05-12T14:44:47.349" v="730" actId="18131"/>
        <pc:sldMkLst>
          <pc:docMk/>
          <pc:sldMk cId="3975195031" sldId="512"/>
        </pc:sldMkLst>
        <pc:picChg chg="mod modCrop">
          <ac:chgData name="Wolbert, Evie Diane" userId="102f0402-31d0-4b21-b106-54d95bb4d9b3" providerId="ADAL" clId="{49665130-DA5E-4DF8-9E5D-24FA89B39885}" dt="2025-05-12T14:44:47.349" v="730" actId="18131"/>
          <ac:picMkLst>
            <pc:docMk/>
            <pc:sldMk cId="3975195031" sldId="512"/>
            <ac:picMk id="18" creationId="{14E8EA37-916D-1A41-2D32-7C63D15D858E}"/>
          </ac:picMkLst>
        </pc:picChg>
      </pc:sldChg>
      <pc:sldChg chg="modSp add mod">
        <pc:chgData name="Wolbert, Evie Diane" userId="102f0402-31d0-4b21-b106-54d95bb4d9b3" providerId="ADAL" clId="{49665130-DA5E-4DF8-9E5D-24FA89B39885}" dt="2025-05-12T14:46:55.085" v="735" actId="1076"/>
        <pc:sldMkLst>
          <pc:docMk/>
          <pc:sldMk cId="4049584787" sldId="513"/>
        </pc:sldMkLst>
        <pc:picChg chg="mod modCrop">
          <ac:chgData name="Wolbert, Evie Diane" userId="102f0402-31d0-4b21-b106-54d95bb4d9b3" providerId="ADAL" clId="{49665130-DA5E-4DF8-9E5D-24FA89B39885}" dt="2025-05-12T14:46:42.483" v="734" actId="18131"/>
          <ac:picMkLst>
            <pc:docMk/>
            <pc:sldMk cId="4049584787" sldId="513"/>
            <ac:picMk id="18" creationId="{EA046C3D-2D6B-C3AE-CC02-2A248E47329A}"/>
          </ac:picMkLst>
        </pc:picChg>
        <pc:picChg chg="mod">
          <ac:chgData name="Wolbert, Evie Diane" userId="102f0402-31d0-4b21-b106-54d95bb4d9b3" providerId="ADAL" clId="{49665130-DA5E-4DF8-9E5D-24FA89B39885}" dt="2025-05-12T14:46:55.085" v="735" actId="1076"/>
          <ac:picMkLst>
            <pc:docMk/>
            <pc:sldMk cId="4049584787" sldId="513"/>
            <ac:picMk id="20" creationId="{F5D4AD62-AAD4-C966-82D9-DD0BF6727670}"/>
          </ac:picMkLst>
        </pc:picChg>
      </pc:sldChg>
      <pc:sldChg chg="modSp add mod modNotesTx">
        <pc:chgData name="Wolbert, Evie Diane" userId="102f0402-31d0-4b21-b106-54d95bb4d9b3" providerId="ADAL" clId="{49665130-DA5E-4DF8-9E5D-24FA89B39885}" dt="2025-05-23T18:48:10.094" v="761" actId="20577"/>
        <pc:sldMkLst>
          <pc:docMk/>
          <pc:sldMk cId="0" sldId="514"/>
        </pc:sldMkLst>
        <pc:spChg chg="mod">
          <ac:chgData name="Wolbert, Evie Diane" userId="102f0402-31d0-4b21-b106-54d95bb4d9b3" providerId="ADAL" clId="{49665130-DA5E-4DF8-9E5D-24FA89B39885}" dt="2025-05-23T18:46:39.064" v="741" actId="1076"/>
          <ac:spMkLst>
            <pc:docMk/>
            <pc:sldMk cId="0" sldId="514"/>
            <ac:spMk id="3" creationId="{00000000-0000-0000-0000-000000000000}"/>
          </ac:spMkLst>
        </pc:spChg>
      </pc:sldChg>
      <pc:sldChg chg="add modNotesTx">
        <pc:chgData name="Wolbert, Evie Diane" userId="102f0402-31d0-4b21-b106-54d95bb4d9b3" providerId="ADAL" clId="{49665130-DA5E-4DF8-9E5D-24FA89B39885}" dt="2025-05-23T18:48:51.783" v="772" actId="20577"/>
        <pc:sldMkLst>
          <pc:docMk/>
          <pc:sldMk cId="0" sldId="515"/>
        </pc:sldMkLst>
      </pc:sldChg>
      <pc:sldChg chg="add modNotesTx">
        <pc:chgData name="Wolbert, Evie Diane" userId="102f0402-31d0-4b21-b106-54d95bb4d9b3" providerId="ADAL" clId="{49665130-DA5E-4DF8-9E5D-24FA89B39885}" dt="2025-05-23T18:49:37.296" v="786" actId="20577"/>
        <pc:sldMkLst>
          <pc:docMk/>
          <pc:sldMk cId="0" sldId="516"/>
        </pc:sldMkLst>
      </pc:sldChg>
      <pc:sldChg chg="add modNotesTx">
        <pc:chgData name="Wolbert, Evie Diane" userId="102f0402-31d0-4b21-b106-54d95bb4d9b3" providerId="ADAL" clId="{49665130-DA5E-4DF8-9E5D-24FA89B39885}" dt="2025-05-23T18:51:08.969" v="836" actId="20577"/>
        <pc:sldMkLst>
          <pc:docMk/>
          <pc:sldMk cId="0" sldId="517"/>
        </pc:sldMkLst>
      </pc:sldChg>
      <pc:sldChg chg="add modNotesTx">
        <pc:chgData name="Wolbert, Evie Diane" userId="102f0402-31d0-4b21-b106-54d95bb4d9b3" providerId="ADAL" clId="{49665130-DA5E-4DF8-9E5D-24FA89B39885}" dt="2025-05-23T18:57:40.726" v="978" actId="12"/>
        <pc:sldMkLst>
          <pc:docMk/>
          <pc:sldMk cId="0" sldId="518"/>
        </pc:sldMkLst>
      </pc:sldChg>
      <pc:sldChg chg="add modNotesTx">
        <pc:chgData name="Wolbert, Evie Diane" userId="102f0402-31d0-4b21-b106-54d95bb4d9b3" providerId="ADAL" clId="{49665130-DA5E-4DF8-9E5D-24FA89B39885}" dt="2025-05-23T19:02:52.697" v="1063" actId="114"/>
        <pc:sldMkLst>
          <pc:docMk/>
          <pc:sldMk cId="0" sldId="519"/>
        </pc:sldMkLst>
      </pc:sldChg>
      <pc:sldChg chg="add ord modNotesTx">
        <pc:chgData name="Wolbert, Evie Diane" userId="102f0402-31d0-4b21-b106-54d95bb4d9b3" providerId="ADAL" clId="{49665130-DA5E-4DF8-9E5D-24FA89B39885}" dt="2025-05-23T19:06:19.498" v="1091" actId="20577"/>
        <pc:sldMkLst>
          <pc:docMk/>
          <pc:sldMk cId="0" sldId="520"/>
        </pc:sldMkLst>
      </pc:sldChg>
      <pc:sldChg chg="add modNotesTx">
        <pc:chgData name="Wolbert, Evie Diane" userId="102f0402-31d0-4b21-b106-54d95bb4d9b3" providerId="ADAL" clId="{49665130-DA5E-4DF8-9E5D-24FA89B39885}" dt="2025-05-23T19:08:50.692" v="1146" actId="12"/>
        <pc:sldMkLst>
          <pc:docMk/>
          <pc:sldMk cId="0" sldId="521"/>
        </pc:sldMkLst>
      </pc:sldChg>
      <pc:sldChg chg="add modNotesTx">
        <pc:chgData name="Wolbert, Evie Diane" userId="102f0402-31d0-4b21-b106-54d95bb4d9b3" providerId="ADAL" clId="{49665130-DA5E-4DF8-9E5D-24FA89B39885}" dt="2025-05-23T19:16:57.353" v="1309" actId="20577"/>
        <pc:sldMkLst>
          <pc:docMk/>
          <pc:sldMk cId="0" sldId="522"/>
        </pc:sldMkLst>
      </pc:sldChg>
      <pc:sldChg chg="add">
        <pc:chgData name="Wolbert, Evie Diane" userId="102f0402-31d0-4b21-b106-54d95bb4d9b3" providerId="ADAL" clId="{49665130-DA5E-4DF8-9E5D-24FA89B39885}" dt="2025-05-23T19:29:19.206" v="1418"/>
        <pc:sldMkLst>
          <pc:docMk/>
          <pc:sldMk cId="1049949156" sldId="523"/>
        </pc:sldMkLst>
      </pc:sldChg>
      <pc:sldChg chg="add">
        <pc:chgData name="Wolbert, Evie Diane" userId="102f0402-31d0-4b21-b106-54d95bb4d9b3" providerId="ADAL" clId="{49665130-DA5E-4DF8-9E5D-24FA89B39885}" dt="2025-05-23T19:29:19.206" v="1418"/>
        <pc:sldMkLst>
          <pc:docMk/>
          <pc:sldMk cId="346616830" sldId="524"/>
        </pc:sldMkLst>
      </pc:sldChg>
      <pc:sldChg chg="add">
        <pc:chgData name="Wolbert, Evie Diane" userId="102f0402-31d0-4b21-b106-54d95bb4d9b3" providerId="ADAL" clId="{49665130-DA5E-4DF8-9E5D-24FA89B39885}" dt="2025-05-23T19:29:19.206" v="1418"/>
        <pc:sldMkLst>
          <pc:docMk/>
          <pc:sldMk cId="503704605" sldId="525"/>
        </pc:sldMkLst>
      </pc:sldChg>
      <pc:sldChg chg="add">
        <pc:chgData name="Wolbert, Evie Diane" userId="102f0402-31d0-4b21-b106-54d95bb4d9b3" providerId="ADAL" clId="{49665130-DA5E-4DF8-9E5D-24FA89B39885}" dt="2025-05-23T19:29:19.206" v="1418"/>
        <pc:sldMkLst>
          <pc:docMk/>
          <pc:sldMk cId="3200831286" sldId="526"/>
        </pc:sldMkLst>
      </pc:sldChg>
      <pc:sldChg chg="add">
        <pc:chgData name="Wolbert, Evie Diane" userId="102f0402-31d0-4b21-b106-54d95bb4d9b3" providerId="ADAL" clId="{49665130-DA5E-4DF8-9E5D-24FA89B39885}" dt="2025-05-23T19:29:19.206" v="1418"/>
        <pc:sldMkLst>
          <pc:docMk/>
          <pc:sldMk cId="2266676360" sldId="527"/>
        </pc:sldMkLst>
      </pc:sldChg>
      <pc:sldChg chg="add">
        <pc:chgData name="Wolbert, Evie Diane" userId="102f0402-31d0-4b21-b106-54d95bb4d9b3" providerId="ADAL" clId="{49665130-DA5E-4DF8-9E5D-24FA89B39885}" dt="2025-05-23T19:29:19.206" v="1418"/>
        <pc:sldMkLst>
          <pc:docMk/>
          <pc:sldMk cId="3351770334" sldId="528"/>
        </pc:sldMkLst>
      </pc:sldChg>
      <pc:sldChg chg="add">
        <pc:chgData name="Wolbert, Evie Diane" userId="102f0402-31d0-4b21-b106-54d95bb4d9b3" providerId="ADAL" clId="{49665130-DA5E-4DF8-9E5D-24FA89B39885}" dt="2025-05-23T19:29:19.206" v="1418"/>
        <pc:sldMkLst>
          <pc:docMk/>
          <pc:sldMk cId="739863679" sldId="529"/>
        </pc:sldMkLst>
      </pc:sldChg>
      <pc:sldChg chg="add">
        <pc:chgData name="Wolbert, Evie Diane" userId="102f0402-31d0-4b21-b106-54d95bb4d9b3" providerId="ADAL" clId="{49665130-DA5E-4DF8-9E5D-24FA89B39885}" dt="2025-05-23T19:29:19.206" v="1418"/>
        <pc:sldMkLst>
          <pc:docMk/>
          <pc:sldMk cId="3698869874" sldId="530"/>
        </pc:sldMkLst>
      </pc:sldChg>
      <pc:sldChg chg="add">
        <pc:chgData name="Wolbert, Evie Diane" userId="102f0402-31d0-4b21-b106-54d95bb4d9b3" providerId="ADAL" clId="{49665130-DA5E-4DF8-9E5D-24FA89B39885}" dt="2025-05-23T19:29:19.206" v="1418"/>
        <pc:sldMkLst>
          <pc:docMk/>
          <pc:sldMk cId="2071112595" sldId="531"/>
        </pc:sldMkLst>
      </pc:sldChg>
      <pc:sldChg chg="add">
        <pc:chgData name="Wolbert, Evie Diane" userId="102f0402-31d0-4b21-b106-54d95bb4d9b3" providerId="ADAL" clId="{49665130-DA5E-4DF8-9E5D-24FA89B39885}" dt="2025-05-23T19:29:19.206" v="1418"/>
        <pc:sldMkLst>
          <pc:docMk/>
          <pc:sldMk cId="4207420548" sldId="532"/>
        </pc:sldMkLst>
      </pc:sldChg>
      <pc:sldChg chg="add">
        <pc:chgData name="Wolbert, Evie Diane" userId="102f0402-31d0-4b21-b106-54d95bb4d9b3" providerId="ADAL" clId="{49665130-DA5E-4DF8-9E5D-24FA89B39885}" dt="2025-05-23T19:29:19.206" v="1418"/>
        <pc:sldMkLst>
          <pc:docMk/>
          <pc:sldMk cId="1831133266" sldId="533"/>
        </pc:sldMkLst>
      </pc:sldChg>
      <pc:sldChg chg="add">
        <pc:chgData name="Wolbert, Evie Diane" userId="102f0402-31d0-4b21-b106-54d95bb4d9b3" providerId="ADAL" clId="{49665130-DA5E-4DF8-9E5D-24FA89B39885}" dt="2025-05-23T19:29:19.206" v="1418"/>
        <pc:sldMkLst>
          <pc:docMk/>
          <pc:sldMk cId="2559654078" sldId="534"/>
        </pc:sldMkLst>
      </pc:sldChg>
      <pc:sldChg chg="add">
        <pc:chgData name="Wolbert, Evie Diane" userId="102f0402-31d0-4b21-b106-54d95bb4d9b3" providerId="ADAL" clId="{49665130-DA5E-4DF8-9E5D-24FA89B39885}" dt="2025-05-23T19:29:19.206" v="1418"/>
        <pc:sldMkLst>
          <pc:docMk/>
          <pc:sldMk cId="3869742052" sldId="535"/>
        </pc:sldMkLst>
      </pc:sldChg>
      <pc:sldChg chg="add">
        <pc:chgData name="Wolbert, Evie Diane" userId="102f0402-31d0-4b21-b106-54d95bb4d9b3" providerId="ADAL" clId="{49665130-DA5E-4DF8-9E5D-24FA89B39885}" dt="2025-05-23T19:29:19.206" v="1418"/>
        <pc:sldMkLst>
          <pc:docMk/>
          <pc:sldMk cId="651530254" sldId="536"/>
        </pc:sldMkLst>
      </pc:sldChg>
      <pc:sldChg chg="add">
        <pc:chgData name="Wolbert, Evie Diane" userId="102f0402-31d0-4b21-b106-54d95bb4d9b3" providerId="ADAL" clId="{49665130-DA5E-4DF8-9E5D-24FA89B39885}" dt="2025-05-23T19:30:00.246" v="1419"/>
        <pc:sldMkLst>
          <pc:docMk/>
          <pc:sldMk cId="2740923922" sldId="537"/>
        </pc:sldMkLst>
      </pc:sldChg>
      <pc:sldChg chg="add">
        <pc:chgData name="Wolbert, Evie Diane" userId="102f0402-31d0-4b21-b106-54d95bb4d9b3" providerId="ADAL" clId="{49665130-DA5E-4DF8-9E5D-24FA89B39885}" dt="2025-05-23T19:30:00.246" v="1419"/>
        <pc:sldMkLst>
          <pc:docMk/>
          <pc:sldMk cId="958682659" sldId="538"/>
        </pc:sldMkLst>
      </pc:sldChg>
      <pc:sldChg chg="add">
        <pc:chgData name="Wolbert, Evie Diane" userId="102f0402-31d0-4b21-b106-54d95bb4d9b3" providerId="ADAL" clId="{49665130-DA5E-4DF8-9E5D-24FA89B39885}" dt="2025-05-23T19:30:00.246" v="1419"/>
        <pc:sldMkLst>
          <pc:docMk/>
          <pc:sldMk cId="445985704" sldId="539"/>
        </pc:sldMkLst>
      </pc:sldChg>
      <pc:sldChg chg="add">
        <pc:chgData name="Wolbert, Evie Diane" userId="102f0402-31d0-4b21-b106-54d95bb4d9b3" providerId="ADAL" clId="{49665130-DA5E-4DF8-9E5D-24FA89B39885}" dt="2025-05-23T19:30:00.246" v="1419"/>
        <pc:sldMkLst>
          <pc:docMk/>
          <pc:sldMk cId="2736019898" sldId="540"/>
        </pc:sldMkLst>
      </pc:sldChg>
      <pc:sldChg chg="add">
        <pc:chgData name="Wolbert, Evie Diane" userId="102f0402-31d0-4b21-b106-54d95bb4d9b3" providerId="ADAL" clId="{49665130-DA5E-4DF8-9E5D-24FA89B39885}" dt="2025-05-23T19:30:00.246" v="1419"/>
        <pc:sldMkLst>
          <pc:docMk/>
          <pc:sldMk cId="11716017" sldId="541"/>
        </pc:sldMkLst>
      </pc:sldChg>
      <pc:sldChg chg="add">
        <pc:chgData name="Wolbert, Evie Diane" userId="102f0402-31d0-4b21-b106-54d95bb4d9b3" providerId="ADAL" clId="{49665130-DA5E-4DF8-9E5D-24FA89B39885}" dt="2025-05-23T19:30:00.246" v="1419"/>
        <pc:sldMkLst>
          <pc:docMk/>
          <pc:sldMk cId="2094888589" sldId="542"/>
        </pc:sldMkLst>
      </pc:sldChg>
      <pc:sldChg chg="add">
        <pc:chgData name="Wolbert, Evie Diane" userId="102f0402-31d0-4b21-b106-54d95bb4d9b3" providerId="ADAL" clId="{49665130-DA5E-4DF8-9E5D-24FA89B39885}" dt="2025-05-23T19:30:00.246" v="1419"/>
        <pc:sldMkLst>
          <pc:docMk/>
          <pc:sldMk cId="3782456900" sldId="543"/>
        </pc:sldMkLst>
      </pc:sldChg>
      <pc:sldChg chg="add">
        <pc:chgData name="Wolbert, Evie Diane" userId="102f0402-31d0-4b21-b106-54d95bb4d9b3" providerId="ADAL" clId="{49665130-DA5E-4DF8-9E5D-24FA89B39885}" dt="2025-05-23T19:30:00.246" v="1419"/>
        <pc:sldMkLst>
          <pc:docMk/>
          <pc:sldMk cId="1862123374" sldId="544"/>
        </pc:sldMkLst>
      </pc:sldChg>
      <pc:sldChg chg="add">
        <pc:chgData name="Wolbert, Evie Diane" userId="102f0402-31d0-4b21-b106-54d95bb4d9b3" providerId="ADAL" clId="{49665130-DA5E-4DF8-9E5D-24FA89B39885}" dt="2025-05-23T19:30:00.246" v="1419"/>
        <pc:sldMkLst>
          <pc:docMk/>
          <pc:sldMk cId="3355169983" sldId="545"/>
        </pc:sldMkLst>
      </pc:sldChg>
      <pc:sldChg chg="add">
        <pc:chgData name="Wolbert, Evie Diane" userId="102f0402-31d0-4b21-b106-54d95bb4d9b3" providerId="ADAL" clId="{49665130-DA5E-4DF8-9E5D-24FA89B39885}" dt="2025-05-23T19:30:00.246" v="1419"/>
        <pc:sldMkLst>
          <pc:docMk/>
          <pc:sldMk cId="2739655180" sldId="546"/>
        </pc:sldMkLst>
      </pc:sldChg>
      <pc:sldChg chg="add">
        <pc:chgData name="Wolbert, Evie Diane" userId="102f0402-31d0-4b21-b106-54d95bb4d9b3" providerId="ADAL" clId="{49665130-DA5E-4DF8-9E5D-24FA89B39885}" dt="2025-05-23T19:30:00.246" v="1419"/>
        <pc:sldMkLst>
          <pc:docMk/>
          <pc:sldMk cId="2076800765" sldId="547"/>
        </pc:sldMkLst>
      </pc:sldChg>
    </pc:docChg>
  </pc:docChgLst>
</pc:chgInfo>
</file>

<file path=ppt/comments/modernComment_19F_DF8D0CC2.xml><?xml version="1.0" encoding="utf-8"?>
<p188:cmLst xmlns:a="http://schemas.openxmlformats.org/drawingml/2006/main" xmlns:r="http://schemas.openxmlformats.org/officeDocument/2006/relationships" xmlns:p188="http://schemas.microsoft.com/office/powerpoint/2018/8/main">
  <p188:cm id="{0635659A-7220-4EB0-BA5A-16A355CC9E10}" authorId="{16328477-2D99-2C26-174B-29C020A798E2}" created="2025-04-07T19:59:56.643">
    <ac:deMkLst xmlns:ac="http://schemas.microsoft.com/office/drawing/2013/main/command">
      <pc:docMk xmlns:pc="http://schemas.microsoft.com/office/powerpoint/2013/main/command"/>
      <pc:sldMk xmlns:pc="http://schemas.microsoft.com/office/powerpoint/2013/main/command" cId="3750563010" sldId="415"/>
      <ac:spMk id="5" creationId="{00000000-0000-0000-0000-000000000000}"/>
    </ac:deMkLst>
    <p188:txBody>
      <a:bodyPr/>
      <a:lstStyle/>
      <a:p>
        <a:r>
          <a:rPr lang="en-US"/>
          <a:t>Same.</a:t>
        </a:r>
      </a:p>
    </p188:txBody>
  </p188:cm>
</p188:cmLst>
</file>

<file path=ppt/comments/modernComment_1A0_1F919BB6.xml><?xml version="1.0" encoding="utf-8"?>
<p188:cmLst xmlns:a="http://schemas.openxmlformats.org/drawingml/2006/main" xmlns:r="http://schemas.openxmlformats.org/officeDocument/2006/relationships" xmlns:p188="http://schemas.microsoft.com/office/powerpoint/2018/8/main">
  <p188:cm id="{FD5848A7-ECDB-4496-89DE-A74E4EA5F621}" authorId="{16328477-2D99-2C26-174B-29C020A798E2}" created="2025-04-07T20:00:31.739">
    <ac:deMkLst xmlns:ac="http://schemas.microsoft.com/office/drawing/2013/main/command">
      <pc:docMk xmlns:pc="http://schemas.microsoft.com/office/powerpoint/2013/main/command"/>
      <pc:sldMk xmlns:pc="http://schemas.microsoft.com/office/powerpoint/2013/main/command" cId="529636278" sldId="416"/>
      <ac:spMk id="5" creationId="{00000000-0000-0000-0000-000000000000}"/>
    </ac:deMkLst>
    <p188:txBody>
      <a:bodyPr/>
      <a:lstStyle/>
      <a:p>
        <a:r>
          <a:rPr lang="en-US"/>
          <a:t>Adjusted the header so it was all on the top line but I'm guessing once you download it, it's probably fine.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6/4/2025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Type 1: Supplemental Extension begins here, on slide 1. </a:t>
            </a:r>
          </a:p>
          <a:p>
            <a:endParaRPr lang="en-US" dirty="0"/>
          </a:p>
          <a:p>
            <a:r>
              <a:rPr lang="en-US" dirty="0"/>
              <a:t>Delivery Type 2 : Supplemental Stand Alone begins on slide 50.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mute themself 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b="1" i="1" dirty="0"/>
          </a:p>
          <a:p>
            <a:r>
              <a:rPr lang="en-US" dirty="0"/>
              <a:t>• The module began by defining the most common configurations of stepfamilies.</a:t>
            </a:r>
          </a:p>
          <a:p>
            <a:endParaRPr lang="en-US" dirty="0"/>
          </a:p>
          <a:p>
            <a:pPr marL="628650" lvl="1" indent="-171450">
              <a:buFont typeface="Arial" panose="020B0604020202020204" pitchFamily="34" charset="0"/>
              <a:buChar char="•"/>
            </a:pPr>
            <a:r>
              <a:rPr lang="en-US" dirty="0"/>
              <a:t>A simple stepfamily forms when one parent has children from a previous relationship, and they partner with an individual who does not have children.</a:t>
            </a:r>
          </a:p>
          <a:p>
            <a:pPr marL="628650" lvl="1" indent="-171450">
              <a:buFont typeface="Arial" panose="020B0604020202020204" pitchFamily="34" charset="0"/>
              <a:buChar char="•"/>
            </a:pPr>
            <a:r>
              <a:rPr lang="en-US" dirty="0"/>
              <a:t>A complex stepfamily arises when both parents bring children into the family, which creates relationships in which each parent's children become stepsiblings, and the parents are stepparents to each other's children. Complex families can also arise when the couple brings an additional child into the family through birth or adoption.</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Stepfamilies represent a family system that can involve coparenting between the newly partnered parents and between the newly partnered parents and a nonresidential parent who is biologically related to at least some of the children.</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389031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After completing this learning module, you will be able to do the following: </a:t>
            </a:r>
          </a:p>
          <a:p>
            <a:endParaRPr lang="en-US" b="1" i="1" dirty="0"/>
          </a:p>
          <a:p>
            <a:r>
              <a:rPr lang="en-US" dirty="0"/>
              <a:t>• Understand stepfamily dynamics, and identify some of the potential challenges the individuals in your family may face as you blend your family. </a:t>
            </a:r>
          </a:p>
          <a:p>
            <a:r>
              <a:rPr lang="en-US" dirty="0"/>
              <a:t>• Incorporate strategies, before and after the stepfamily forms, to help ease the transition for everyone involved. </a:t>
            </a:r>
          </a:p>
          <a:p>
            <a:r>
              <a:rPr lang="en-US" dirty="0"/>
              <a:t>• Explore factors that may contribute to children’s adjustments to the dynamics within their stepfamily, and learn how parents can provide support to their children. </a:t>
            </a:r>
          </a:p>
          <a:p>
            <a:r>
              <a:rPr lang="en-US" dirty="0"/>
              <a:t>• Identify parenting roles and responsibilities, and determine when it may be appropriate for stepparents to assume certain responsibilities, such as discipline. </a:t>
            </a:r>
          </a:p>
          <a:p>
            <a:r>
              <a:rPr lang="en-US" dirty="0"/>
              <a:t>• Understand the importance of adopting an authoritative parenting style, and learn how to use specific components of authoritative parenting. </a:t>
            </a:r>
          </a:p>
          <a:p>
            <a:r>
              <a:rPr lang="en-US" dirty="0"/>
              <a:t>• Examine the dimensions of coparenting and the impact competent coparenting can have on the stepfamily. </a:t>
            </a:r>
          </a:p>
          <a:p>
            <a:r>
              <a:rPr lang="en-US" dirty="0"/>
              <a:t>• Foster healthy relationships within the stepfamily through open communication practices. </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2703708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the participants the following questions to generate discussion: </a:t>
            </a:r>
          </a:p>
          <a:p>
            <a:endParaRPr lang="en-US" b="1" i="1" dirty="0"/>
          </a:p>
          <a:p>
            <a:pPr marL="171450" indent="-171450">
              <a:buFont typeface="Arial" panose="020B0604020202020204" pitchFamily="34" charset="0"/>
              <a:buChar char="•"/>
            </a:pPr>
            <a:r>
              <a:rPr lang="en-US" dirty="0"/>
              <a:t>Are you, or will you be, part of a simple or complex stepfamily? </a:t>
            </a:r>
          </a:p>
          <a:p>
            <a:pPr marL="171450" indent="-171450">
              <a:buFont typeface="Arial" panose="020B0604020202020204" pitchFamily="34" charset="0"/>
              <a:buChar char="•"/>
            </a:pPr>
            <a:r>
              <a:rPr lang="en-US" dirty="0"/>
              <a:t>What challenges or successes are you currently experiencing while you are preparing to blend, or are raising your child(ren) in a stepfamily? </a:t>
            </a:r>
          </a:p>
          <a:p>
            <a:pPr marL="171450" indent="-171450">
              <a:buFont typeface="Arial" panose="020B0604020202020204" pitchFamily="34" charset="0"/>
              <a:buChar char="•"/>
            </a:pPr>
            <a:r>
              <a:rPr lang="en-US" dirty="0"/>
              <a:t>What is one goal you hope to achieve by completing this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2391974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Becoming a stepfamily can be a joyous event, but it can also be a time that is filled with anxiety or fear for the adults and the children who are involved in the process. </a:t>
            </a:r>
          </a:p>
          <a:p>
            <a:endParaRPr lang="en-US" dirty="0"/>
          </a:p>
          <a:p>
            <a:r>
              <a:rPr lang="en-US" dirty="0"/>
              <a:t>• Stepfamilies can be comprised of the following individuals: </a:t>
            </a:r>
          </a:p>
          <a:p>
            <a:endParaRPr lang="en-US" dirty="0"/>
          </a:p>
          <a:p>
            <a:pPr marL="628650" lvl="1" indent="-171450">
              <a:buFont typeface="Arial" panose="020B0604020202020204" pitchFamily="34" charset="0"/>
              <a:buChar char="•"/>
            </a:pPr>
            <a:r>
              <a:rPr lang="en-US" dirty="0"/>
              <a:t>Residential biological parent</a:t>
            </a:r>
          </a:p>
          <a:p>
            <a:pPr marL="628650" lvl="1" indent="-171450">
              <a:buFont typeface="Arial" panose="020B0604020202020204" pitchFamily="34" charset="0"/>
              <a:buChar char="•"/>
            </a:pPr>
            <a:r>
              <a:rPr lang="en-US" dirty="0"/>
              <a:t>Residential non-biological parent (stepparent with stepchildren who live in their home for the majority of the time)</a:t>
            </a:r>
          </a:p>
          <a:p>
            <a:pPr marL="628650" lvl="1" indent="-171450">
              <a:buFont typeface="Arial" panose="020B0604020202020204" pitchFamily="34" charset="0"/>
              <a:buChar char="•"/>
            </a:pPr>
            <a:r>
              <a:rPr lang="en-US" dirty="0"/>
              <a:t>Non-residential biological parent</a:t>
            </a:r>
          </a:p>
          <a:p>
            <a:pPr marL="628650" lvl="1" indent="-171450">
              <a:buFont typeface="Arial" panose="020B0604020202020204" pitchFamily="34" charset="0"/>
              <a:buChar char="•"/>
            </a:pPr>
            <a:r>
              <a:rPr lang="en-US" dirty="0"/>
              <a:t>Non-residential non-biological parent (stepparent with stepchildren who visit their home but do not live in their home)</a:t>
            </a:r>
          </a:p>
          <a:p>
            <a:pPr marL="628650" lvl="1" indent="-171450">
              <a:buFont typeface="Arial" panose="020B0604020202020204" pitchFamily="34" charset="0"/>
              <a:buChar char="•"/>
            </a:pPr>
            <a:r>
              <a:rPr lang="en-US" dirty="0"/>
              <a:t>Biological children from your previous relationship only (mine)</a:t>
            </a:r>
          </a:p>
          <a:p>
            <a:pPr marL="628650" lvl="1" indent="-171450">
              <a:buFont typeface="Arial" panose="020B0604020202020204" pitchFamily="34" charset="0"/>
              <a:buChar char="•"/>
            </a:pPr>
            <a:r>
              <a:rPr lang="en-US" dirty="0"/>
              <a:t>Stepchildren only (yours)</a:t>
            </a:r>
          </a:p>
          <a:p>
            <a:pPr marL="628650" lvl="1" indent="-171450">
              <a:buFont typeface="Arial" panose="020B0604020202020204" pitchFamily="34" charset="0"/>
              <a:buChar char="•"/>
            </a:pPr>
            <a:r>
              <a:rPr lang="en-US" dirty="0"/>
              <a:t>Biological children from your previous relationship and stepchildren (yours and mine)</a:t>
            </a:r>
          </a:p>
          <a:p>
            <a:pPr marL="628650" lvl="1" indent="-171450">
              <a:buFont typeface="Arial" panose="020B0604020202020204" pitchFamily="34" charset="0"/>
              <a:buChar char="•"/>
            </a:pPr>
            <a:r>
              <a:rPr lang="en-US" dirty="0"/>
              <a:t>Biological children from your previous relationship and children from your current relationship (mine and ours)</a:t>
            </a:r>
          </a:p>
          <a:p>
            <a:pPr marL="628650" lvl="1" indent="-171450">
              <a:buFont typeface="Arial" panose="020B0604020202020204" pitchFamily="34" charset="0"/>
              <a:buChar char="•"/>
            </a:pPr>
            <a:r>
              <a:rPr lang="en-US" dirty="0"/>
              <a:t>Stepchildren and children from your current relationship (yours and ours)</a:t>
            </a:r>
          </a:p>
          <a:p>
            <a:pPr marL="628650" lvl="1" indent="-171450">
              <a:buFont typeface="Arial" panose="020B0604020202020204" pitchFamily="34" charset="0"/>
              <a:buChar char="•"/>
            </a:pPr>
            <a:r>
              <a:rPr lang="en-US" dirty="0"/>
              <a:t>Biological children from your previous relationship, stepchildren, and biological children from your current relationship (yours, mine, and ours)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dirty="0"/>
              <a:t>Generate discussion among participants using the following questions: </a:t>
            </a:r>
          </a:p>
          <a:p>
            <a:pPr marL="0" lvl="0" indent="0">
              <a:buFont typeface="Arial" panose="020B0604020202020204" pitchFamily="34" charset="0"/>
              <a:buNone/>
            </a:pPr>
            <a:endParaRPr lang="en-US" b="1" dirty="0"/>
          </a:p>
          <a:p>
            <a:pPr marL="171450" lvl="0" indent="-171450">
              <a:buFont typeface="Arial" panose="020B0604020202020204" pitchFamily="34" charset="0"/>
              <a:buChar char="•"/>
            </a:pPr>
            <a:r>
              <a:rPr lang="en-US" dirty="0"/>
              <a:t>Who are you in your family’s stepfamily dynamic (e.g., residential biological parent, residential non-biological parent, non-residential biological parent, non-residential non-biological parent)?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 Who are the children in your stepfamily dynamic?</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175916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To help you understand the concepts, principles, and strategies discussed in the module, you were introduced to four fictitious blended families—the Allister, Hayes, Martinez, and Wingfield families.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Thinking about the scenario families in the module, which family do you most identify with and why?</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1052083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The module discussed how children may experience the family’s transition to a stepfamily, such as having feelings of loss and uncertainty, and how relationships with grandparents, friends, and peers can change. </a:t>
            </a:r>
          </a:p>
          <a:p>
            <a:endParaRPr lang="en-US" dirty="0"/>
          </a:p>
          <a:p>
            <a:r>
              <a:rPr lang="en-US" dirty="0"/>
              <a:t>• Children’s adjustment to the transition to a stepfamily can be helped by the presence of supportive adults in their lives—grandparents, step-grandparents, and other extended family members. Support may include helping children understand parental decisions made on their behalf, encouraging parents to recognize their children's perspectives, and advocating on the children’s behalf.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If you have already blended your family, </a:t>
            </a:r>
          </a:p>
          <a:p>
            <a:pPr marL="628650" lvl="1" indent="-171450">
              <a:buFont typeface="Arial" panose="020B0604020202020204" pitchFamily="34" charset="0"/>
              <a:buChar char="•"/>
            </a:pPr>
            <a:r>
              <a:rPr lang="en-US" dirty="0"/>
              <a:t>How has your child(ren) adjusted to the transition?</a:t>
            </a:r>
          </a:p>
          <a:p>
            <a:pPr marL="628650" lvl="1" indent="-171450">
              <a:buFont typeface="Arial" panose="020B0604020202020204" pitchFamily="34" charset="0"/>
              <a:buChar char="•"/>
            </a:pPr>
            <a:r>
              <a:rPr lang="en-US" dirty="0"/>
              <a:t>What thoughts or feelings have they shared with you?</a:t>
            </a:r>
          </a:p>
          <a:p>
            <a:pPr marL="628650" lvl="1" indent="-171450">
              <a:buFont typeface="Arial" panose="020B0604020202020204" pitchFamily="34" charset="0"/>
              <a:buChar char="•"/>
            </a:pPr>
            <a:r>
              <a:rPr lang="en-US" dirty="0"/>
              <a:t>How did their relationships with others (e.g., friends, extended family) change?</a:t>
            </a:r>
          </a:p>
          <a:p>
            <a:pPr marL="628650" lvl="1" indent="-171450">
              <a:buFont typeface="Arial" panose="020B0604020202020204" pitchFamily="34" charset="0"/>
              <a:buChar char="•"/>
            </a:pPr>
            <a:r>
              <a:rPr lang="en-US" dirty="0"/>
              <a:t>Were there any adults in your child’s life who provided support or continue to provide support to your child? If yes, what kinds of support were provided?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If you have not yet blended your family,</a:t>
            </a:r>
          </a:p>
          <a:p>
            <a:pPr marL="628650" lvl="1" indent="-171450">
              <a:buFont typeface="Arial" panose="020B0604020202020204" pitchFamily="34" charset="0"/>
              <a:buChar char="•"/>
            </a:pPr>
            <a:r>
              <a:rPr lang="en-US" dirty="0"/>
              <a:t>What thoughts or feelings do you anticipate your child will have about the transition?</a:t>
            </a:r>
          </a:p>
          <a:p>
            <a:pPr marL="628650" lvl="1" indent="-171450">
              <a:buFont typeface="Arial" panose="020B0604020202020204" pitchFamily="34" charset="0"/>
              <a:buChar char="•"/>
            </a:pPr>
            <a:r>
              <a:rPr lang="en-US" dirty="0"/>
              <a:t>How might their relationships with others, like extended family or friends, change?</a:t>
            </a:r>
          </a:p>
          <a:p>
            <a:pPr marL="628650" lvl="1" indent="-171450">
              <a:buFont typeface="Arial" panose="020B0604020202020204" pitchFamily="34" charset="0"/>
              <a:buChar char="•"/>
            </a:pPr>
            <a:r>
              <a:rPr lang="en-US" dirty="0"/>
              <a:t>Who may be able to provide support to your child as your family transitions to a stepfamily? </a:t>
            </a:r>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261068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Stepparents often have strong, positive feelings for their stepchildren; however, those positive feelings may not be immediately reciprocated. Stepchildren are frequently not prepared to accept the stepparent as a parent, at least initially, and children might “push back.” This situation could lead to parent-child and stepparent-child conflict. This, in turn, may cause adjustment difficulties for the children, the parent, and the stepparent. </a:t>
            </a:r>
          </a:p>
          <a:p>
            <a:endParaRPr lang="en-US" dirty="0"/>
          </a:p>
          <a:p>
            <a:r>
              <a:rPr lang="en-US" dirty="0"/>
              <a:t>• This session of the module discussed parent-child relationships in a stepfamily and asked you to reflect on your relationship with the child(ren) in your family.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How would you describe your relationship with the children in your blended family? </a:t>
            </a:r>
          </a:p>
          <a:p>
            <a:pPr marL="171450" indent="-171450">
              <a:buFont typeface="Arial" panose="020B0604020202020204" pitchFamily="34" charset="0"/>
              <a:buChar char="•"/>
            </a:pPr>
            <a:r>
              <a:rPr lang="en-US" dirty="0"/>
              <a:t>What strengths do you recognize in the relationship? </a:t>
            </a:r>
          </a:p>
          <a:p>
            <a:pPr marL="171450" indent="-171450">
              <a:buFont typeface="Arial" panose="020B0604020202020204" pitchFamily="34" charset="0"/>
              <a:buChar char="•"/>
            </a:pPr>
            <a:r>
              <a:rPr lang="en-US" dirty="0"/>
              <a:t>What areas would you like to improve in the relationship?</a:t>
            </a:r>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3781631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Using an authoritative parenting style has shown to be an effective way to parent children. Parents and stepparents who use an authoritative parenting style exhibit the following behaviors when interacting with their children:</a:t>
            </a:r>
          </a:p>
          <a:p>
            <a:pPr marL="628650" lvl="1" indent="-171450">
              <a:buFont typeface="Arial" panose="020B0604020202020204" pitchFamily="34" charset="0"/>
              <a:buChar char="•"/>
            </a:pPr>
            <a:r>
              <a:rPr lang="en-US" dirty="0"/>
              <a:t>Are loving, gentle, warm, nurturing, and supportive.</a:t>
            </a:r>
          </a:p>
          <a:p>
            <a:pPr marL="628650" lvl="1" indent="-171450">
              <a:buFont typeface="Arial" panose="020B0604020202020204" pitchFamily="34" charset="0"/>
              <a:buChar char="•"/>
            </a:pPr>
            <a:r>
              <a:rPr lang="en-US" dirty="0"/>
              <a:t>Listen actively.</a:t>
            </a:r>
          </a:p>
          <a:p>
            <a:pPr marL="628650" lvl="1" indent="-171450">
              <a:buFont typeface="Arial" panose="020B0604020202020204" pitchFamily="34" charset="0"/>
              <a:buChar char="•"/>
            </a:pPr>
            <a:r>
              <a:rPr lang="en-US" dirty="0"/>
              <a:t>Encourage self-sufficiency and independent decision-making.</a:t>
            </a:r>
          </a:p>
          <a:p>
            <a:pPr marL="628650" lvl="1" indent="-171450">
              <a:buFont typeface="Arial" panose="020B0604020202020204" pitchFamily="34" charset="0"/>
              <a:buChar char="•"/>
            </a:pPr>
            <a:r>
              <a:rPr lang="en-US" dirty="0"/>
              <a:t>Communicate expectations firmly and consistently.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Children are more likely to view authoritative parents as caring but also firm as parents set clear and appropriate standards of conduct. </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Before participating in the module, were you using any of the authoritative parenting principles with your children?</a:t>
            </a:r>
          </a:p>
          <a:p>
            <a:pPr marL="171450" lvl="0" indent="-171450">
              <a:buFont typeface="Arial" panose="020B0604020202020204" pitchFamily="34" charset="0"/>
              <a:buChar char="•"/>
            </a:pPr>
            <a:r>
              <a:rPr lang="en-US" dirty="0"/>
              <a:t>After participating in the module, which authoritative parenting principles would you like to use, or have you started using, with your children? </a:t>
            </a:r>
          </a:p>
          <a:p>
            <a:pPr marL="171450" lvl="0" indent="-171450">
              <a:buFont typeface="Arial" panose="020B0604020202020204" pitchFamily="34" charset="0"/>
              <a:buChar char="•"/>
            </a:pPr>
            <a:r>
              <a:rPr lang="en-US" dirty="0"/>
              <a:t>For those who have used authoritative parenting, which of the principles are you able to implement with ease? Are any of the principles challenging for you to use in your parenting? If so, which ones?</a:t>
            </a:r>
          </a:p>
        </p:txBody>
      </p:sp>
      <p:sp>
        <p:nvSpPr>
          <p:cNvPr id="4" name="Slide Number Placeholder 3"/>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2652406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Parents and caregivers should be collaborative and cooperative in raising and caring for children. </a:t>
            </a:r>
          </a:p>
          <a:p>
            <a:endParaRPr lang="en-US" dirty="0"/>
          </a:p>
          <a:p>
            <a:r>
              <a:rPr lang="en-US" dirty="0"/>
              <a:t>• Parents and caregivers should present a united front when determining how the family will function as a newly defined stepfamily.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In the module, you read about how scenario parents, Brenda and Mei, applied the parenting team approach with their daughter, Bree.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have you used parenting as a team in your stepfamily?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Has there been an instance in your blended family when parenting with a team approach would have yielded a better outcome? Would anyone like to share about this experience?</a:t>
            </a:r>
          </a:p>
        </p:txBody>
      </p:sp>
      <p:sp>
        <p:nvSpPr>
          <p:cNvPr id="4" name="Slide Number Placeholder 3"/>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2192817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In the beginning of the relationship, stepchildren may not be as responsive to their stepparent and may even reject them. Having a slower or more deliberative ramp-up time when transitioning to a stepfamily can give children more time to get to know the stepparent, more time and opportunities to weigh in on what the new family will be like and their place in it, and more time to discuss with the parent and stepparent the role the stepparent will play in their lives after the new family is formed.</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In the module, you read about how the Allister family slowly incorporated Benny into Lola’s bedtime routine. In what ways have you or can you incorporate a slow pace as you blend your family?</a:t>
            </a:r>
          </a:p>
        </p:txBody>
      </p:sp>
      <p:sp>
        <p:nvSpPr>
          <p:cNvPr id="4" name="Slide Number Placeholder 3"/>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915020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In general, the more time the parents can talk with children about becoming a new family and the more time the parents spend with the children before the formal transition takes place, the better the transition and the family dynamics will be for all family members. </a:t>
            </a:r>
          </a:p>
          <a:p>
            <a:endParaRPr lang="en-US" dirty="0"/>
          </a:p>
          <a:p>
            <a:r>
              <a:rPr lang="en-US" dirty="0"/>
              <a:t>• Engaging in open discussion can help family members determine and understand expectations as the blended family forms. These early and ongoing conversations can help children feel that their feelings and concerns are recognized and matter. </a:t>
            </a:r>
          </a:p>
          <a:p>
            <a:endParaRPr lang="en-US" dirty="0"/>
          </a:p>
          <a:p>
            <a:r>
              <a:rPr lang="en-US" b="1" i="1" dirty="0"/>
              <a:t>Generate discussion among participants using the following questions:</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dirty="0"/>
              <a:t>In the module, you read how Raymond used the time he spent shooting hoops with his twins, </a:t>
            </a:r>
            <a:r>
              <a:rPr lang="en-US" dirty="0" err="1"/>
              <a:t>JaMarcus</a:t>
            </a:r>
            <a:r>
              <a:rPr lang="en-US" dirty="0"/>
              <a:t> and Jaden, to discuss the home he was considering moving his family into as part of the transition to a stepfamily. What stepfamily-related topics have you discussed with your children? Were some topics more difficult than others?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did you approach the conversations with your children? What kinds of feelings did your children express?</a:t>
            </a:r>
          </a:p>
        </p:txBody>
      </p:sp>
      <p:sp>
        <p:nvSpPr>
          <p:cNvPr id="4" name="Slide Number Placeholder 3"/>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3986242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Regardless of the age of the child, find ways to include each child in family decisions—big or small. Allowing children to weigh in helps children understand they are valued and are important members of the family. </a:t>
            </a:r>
          </a:p>
          <a:p>
            <a:endParaRPr lang="en-US" dirty="0"/>
          </a:p>
          <a:p>
            <a:r>
              <a:rPr lang="en-US" b="1" i="1" dirty="0"/>
              <a:t>Generate discussion among participants using the following questions</a:t>
            </a:r>
            <a:r>
              <a:rPr lang="en-US" dirty="0"/>
              <a:t>: </a:t>
            </a:r>
          </a:p>
          <a:p>
            <a:endParaRPr lang="en-US" dirty="0"/>
          </a:p>
          <a:p>
            <a:pPr marL="171450" indent="-171450">
              <a:buFont typeface="Arial" panose="020B0604020202020204" pitchFamily="34" charset="0"/>
              <a:buChar char="•"/>
            </a:pPr>
            <a:r>
              <a:rPr lang="en-US" dirty="0"/>
              <a:t>In the module, you read about how scenario parents, Delia and Benny, encouraged Lola to make decisions about some of the items she packed to take to her father’s home. This strategy led to fewer meltdowns and tears on transition days. What decisions have you, or can you, encourage your children to weigh in on in your family?</a:t>
            </a:r>
          </a:p>
        </p:txBody>
      </p:sp>
      <p:sp>
        <p:nvSpPr>
          <p:cNvPr id="4" name="Slide Number Placeholder 3"/>
          <p:cNvSpPr>
            <a:spLocks noGrp="1"/>
          </p:cNvSpPr>
          <p:nvPr>
            <p:ph type="sldNum" sz="quarter" idx="5"/>
          </p:nvPr>
        </p:nvSpPr>
        <p:spPr/>
        <p:txBody>
          <a:bodyPr/>
          <a:lstStyle/>
          <a:p>
            <a:fld id="{AA796624-056C-4B51-AA09-AD77FFC9F12B}" type="slidenum">
              <a:rPr lang="en-US" smtClean="0"/>
              <a:t>26</a:t>
            </a:fld>
            <a:endParaRPr lang="en-US"/>
          </a:p>
        </p:txBody>
      </p:sp>
    </p:spTree>
    <p:extLst>
      <p:ext uri="{BB962C8B-B14F-4D97-AF65-F5344CB8AC3E}">
        <p14:creationId xmlns:p14="http://schemas.microsoft.com/office/powerpoint/2010/main" val="1903343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Honoring and maintaining the relationship between the non-residential parent and their children fosters the children’s adjustment and overall well-being. </a:t>
            </a:r>
          </a:p>
          <a:p>
            <a:endParaRPr lang="en-US" dirty="0"/>
          </a:p>
          <a:p>
            <a:r>
              <a:rPr lang="en-US" dirty="0"/>
              <a:t>• Parents should abide by visitation schedules with the non-residential parent and maintain cordial and coparent-like relationships, regardless of personal feelings. </a:t>
            </a:r>
          </a:p>
          <a:p>
            <a:endParaRPr lang="en-US" dirty="0"/>
          </a:p>
          <a:p>
            <a:r>
              <a:rPr lang="en-US" b="1" i="1" dirty="0"/>
              <a:t>Generate discussion among participants using the following questions:</a:t>
            </a:r>
          </a:p>
          <a:p>
            <a:endParaRPr lang="en-US" b="1" i="1" dirty="0"/>
          </a:p>
          <a:p>
            <a:r>
              <a:rPr lang="en-US" dirty="0"/>
              <a:t>In the module, you read about how Jaden’s mother talked to her son about the importance of spending time with his father while also finding ways to spend time with his friends during his weekend visits. </a:t>
            </a:r>
          </a:p>
          <a:p>
            <a:endParaRPr lang="en-US" dirty="0"/>
          </a:p>
          <a:p>
            <a:pPr marL="171450" indent="-171450">
              <a:buFont typeface="Arial" panose="020B0604020202020204" pitchFamily="34" charset="0"/>
              <a:buChar char="•"/>
            </a:pPr>
            <a:r>
              <a:rPr lang="en-US" dirty="0"/>
              <a:t>How do you honor your child(ren)’s relationship with their other parent?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are the non-residential parent, have you noticed ways that your ex-partner has honored your relationship with your child(ren)? How might your ex-partner better support your relationship with your child(ren)?</a:t>
            </a:r>
          </a:p>
        </p:txBody>
      </p:sp>
      <p:sp>
        <p:nvSpPr>
          <p:cNvPr id="4" name="Slide Number Placeholder 3"/>
          <p:cNvSpPr>
            <a:spLocks noGrp="1"/>
          </p:cNvSpPr>
          <p:nvPr>
            <p:ph type="sldNum" sz="quarter" idx="5"/>
          </p:nvPr>
        </p:nvSpPr>
        <p:spPr/>
        <p:txBody>
          <a:bodyPr/>
          <a:lstStyle/>
          <a:p>
            <a:fld id="{AA796624-056C-4B51-AA09-AD77FFC9F12B}" type="slidenum">
              <a:rPr lang="en-US" smtClean="0"/>
              <a:t>27</a:t>
            </a:fld>
            <a:endParaRPr lang="en-US"/>
          </a:p>
        </p:txBody>
      </p:sp>
    </p:spTree>
    <p:extLst>
      <p:ext uri="{BB962C8B-B14F-4D97-AF65-F5344CB8AC3E}">
        <p14:creationId xmlns:p14="http://schemas.microsoft.com/office/powerpoint/2010/main" val="136676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Managing parenting expectations can help foster positive relationships, reduce conflict, and create a supportive and harmonious environment within a blended family.</a:t>
            </a:r>
          </a:p>
          <a:p>
            <a:endParaRPr lang="en-US" dirty="0"/>
          </a:p>
          <a:p>
            <a:r>
              <a:rPr lang="en-US" dirty="0"/>
              <a:t>• Specifically, a biological parent may need to alter expectations regarding their stepparenting partner and not press the stepparent into a parenting role without carefully assessing whether the children—and the stepparent—are ready for the stepparent to take on that role. </a:t>
            </a:r>
          </a:p>
          <a:p>
            <a:endParaRPr lang="en-US" dirty="0"/>
          </a:p>
          <a:p>
            <a:r>
              <a:rPr lang="en-US" b="1" i="1" dirty="0"/>
              <a:t>Generate discussion among participants using the following questions:</a:t>
            </a:r>
          </a:p>
          <a:p>
            <a:endParaRPr lang="en-US" b="1" i="1" dirty="0"/>
          </a:p>
          <a:p>
            <a:pPr marL="171450" indent="-171450">
              <a:buFont typeface="Arial" panose="020B0604020202020204" pitchFamily="34" charset="0"/>
              <a:buChar char="•"/>
            </a:pPr>
            <a:r>
              <a:rPr lang="en-US" dirty="0"/>
              <a:t>In the module, you read about how the Martinez family manages expectations in regard to Miguel’s role as a disciplinarian. What expectations do you have for your stepfamily as you prepare to blend?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who have already blended their families, what expectations did you have about your blended family? Were there any expectations that you now realize may have been unreasonable or unrealistic?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1" i="1" dirty="0"/>
          </a:p>
          <a:p>
            <a:pPr marL="0" indent="0">
              <a:buFont typeface="Arial" panose="020B0604020202020204" pitchFamily="34" charset="0"/>
              <a:buNone/>
            </a:pPr>
            <a:r>
              <a:rPr lang="en-US" b="1" i="1" dirty="0"/>
              <a:t>Facilitator Tip • Review the Parent Toolkit Resource, “Strategies for Easing the Transition to a Stepfamily,” to share some of the strategies mentioned in the document with your participants. </a:t>
            </a:r>
          </a:p>
        </p:txBody>
      </p:sp>
      <p:sp>
        <p:nvSpPr>
          <p:cNvPr id="4" name="Slide Number Placeholder 3"/>
          <p:cNvSpPr>
            <a:spLocks noGrp="1"/>
          </p:cNvSpPr>
          <p:nvPr>
            <p:ph type="sldNum" sz="quarter" idx="5"/>
          </p:nvPr>
        </p:nvSpPr>
        <p:spPr/>
        <p:txBody>
          <a:bodyPr/>
          <a:lstStyle/>
          <a:p>
            <a:fld id="{AA796624-056C-4B51-AA09-AD77FFC9F12B}" type="slidenum">
              <a:rPr lang="en-US" smtClean="0"/>
              <a:t>28</a:t>
            </a:fld>
            <a:endParaRPr lang="en-US"/>
          </a:p>
        </p:txBody>
      </p:sp>
    </p:spTree>
    <p:extLst>
      <p:ext uri="{BB962C8B-B14F-4D97-AF65-F5344CB8AC3E}">
        <p14:creationId xmlns:p14="http://schemas.microsoft.com/office/powerpoint/2010/main" val="3425737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Tasks</a:t>
            </a:r>
            <a:r>
              <a:rPr lang="en-US" dirty="0"/>
              <a:t>: Assign</a:t>
            </a:r>
            <a:r>
              <a:rPr lang="en-US" u="none" dirty="0"/>
              <a:t> </a:t>
            </a:r>
            <a:r>
              <a:rPr lang="en-US" sz="1200" b="1" i="1" u="none" dirty="0">
                <a:ea typeface="Calibri"/>
                <a:cs typeface="Calibri"/>
              </a:rPr>
              <a:t> Session 4: Parenting Roles, Session 5: Coparenting in Stepfamilies, Session 6: Stepfamilies and Family Development, </a:t>
            </a:r>
            <a:r>
              <a:rPr lang="en-US" sz="1200" b="0" i="0" u="none" dirty="0">
                <a:ea typeface="Calibri"/>
                <a:cs typeface="Calibri"/>
              </a:rPr>
              <a:t>and</a:t>
            </a:r>
            <a:r>
              <a:rPr lang="en-US" sz="1200" b="1" i="1" u="none" dirty="0">
                <a:ea typeface="Calibri"/>
                <a:cs typeface="Calibri"/>
              </a:rPr>
              <a:t> </a:t>
            </a:r>
            <a:r>
              <a:rPr lang="en-US" sz="1200" b="0" i="0" u="none" dirty="0">
                <a:ea typeface="Calibri"/>
                <a:cs typeface="Calibri"/>
              </a:rPr>
              <a:t>the</a:t>
            </a:r>
            <a:r>
              <a:rPr lang="en-US" sz="1200" b="1" i="1" u="none" dirty="0">
                <a:ea typeface="Calibri"/>
                <a:cs typeface="Calibri"/>
              </a:rPr>
              <a:t> Wrap-Up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(D25)</a:t>
            </a:r>
          </a:p>
          <a:p>
            <a:endParaRPr lang="en-US" dirty="0"/>
          </a:p>
          <a:p>
            <a:r>
              <a:rPr lang="en-US" b="1" dirty="0"/>
              <a:t>Step 3 Clarification</a:t>
            </a:r>
            <a:r>
              <a:rPr lang="en-US" dirty="0"/>
              <a:t>: Assign workbook discussion questions (beginning on page D26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29</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Welcome</a:t>
            </a:r>
            <a:r>
              <a:rPr lang="en-US" dirty="0"/>
              <a:t>: Introduce yourself and thank participants for choosing to be a part of the Stepfamilies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30</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31</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EDF4-06EF-723D-B350-0C8CD446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D9977-58A8-F833-5AA4-2B8427461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7410-ADE3-C09F-02B6-F34A3AE2BD22}"/>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B63FFD40-2570-D729-95C2-E70A66900D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2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Parents and stepparents often expect too much too fast when a stepfamily forms. Stepparents may enter into a parental/disciplinary role more quickly than the children or biological parents may be comfortable with. </a:t>
            </a:r>
          </a:p>
          <a:p>
            <a:r>
              <a:rPr lang="en-US" dirty="0"/>
              <a:t>• Biological parents and stepparents must be aware that the stepparent’s credibility in the parenting role is not automatically given by the children, and it needs to be earned. </a:t>
            </a:r>
          </a:p>
          <a:p>
            <a:r>
              <a:rPr lang="en-US" dirty="0"/>
              <a:t>• Children aged 6 or younger are more likely to accept a stepparent as a legitimate parent because they tend to view adults as authoritative and wise. Older children, however, may initially struggle to see the stepparent as a parental figure and may need time to build a relationship. </a:t>
            </a:r>
          </a:p>
          <a:p>
            <a:r>
              <a:rPr lang="en-US" dirty="0"/>
              <a:t>• Stepparents and biological parents should allow children the time and space to adjust and develop acceptance. </a:t>
            </a:r>
          </a:p>
          <a:p>
            <a:r>
              <a:rPr lang="en-US" dirty="0"/>
              <a:t>• Strategies that allow for discovery and acceptance include building relationships, confronting challenges, and developing a positive reinforcement and discipline plan.</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In the module, you read about how the scenario families implemented discovery and acceptance strategies in their blended families. Mei worked on building a relationship with her stepdaughter, Bree, through their shared interest in playing musical instruments. The Martinez family developed a positive reinforcement and discipline plan to outline how they might respond to certain kinds of situations. The </a:t>
            </a:r>
            <a:r>
              <a:rPr lang="en-US" dirty="0" err="1"/>
              <a:t>Wingfields</a:t>
            </a:r>
            <a:r>
              <a:rPr lang="en-US" dirty="0"/>
              <a:t> incorporated family meetings into their routine to confront challenges in the family. Have you tried this strategy?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yes, how did the family meeting work for your family?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module, you were encouraged to consider situations and challenges your family is likely to experience. Would anyone like to share examples of situations or expected challenges you and your partners could discuss and proactively plan for?</a:t>
            </a:r>
          </a:p>
        </p:txBody>
      </p:sp>
      <p:sp>
        <p:nvSpPr>
          <p:cNvPr id="4" name="Slide Number Placeholder 3"/>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3996255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To ensure cohesion for all family members, the residential biological parent and stepparent should consider the following factors as they decide when and/or how a stepparent should take on a parental/disciplinary role in the family:</a:t>
            </a:r>
          </a:p>
          <a:p>
            <a:endParaRPr lang="en-US" dirty="0"/>
          </a:p>
          <a:p>
            <a:pPr marL="628650" lvl="1" indent="-171450">
              <a:buFont typeface="Arial" panose="020B0604020202020204" pitchFamily="34" charset="0"/>
              <a:buChar char="•"/>
            </a:pPr>
            <a:r>
              <a:rPr lang="en-US" dirty="0"/>
              <a:t>Acceptance: Has the stepparent been accepted by the stepchildren as an individual who has earned this privilege?</a:t>
            </a:r>
          </a:p>
          <a:p>
            <a:pPr marL="628650" lvl="1" indent="-171450">
              <a:buFont typeface="Arial" panose="020B0604020202020204" pitchFamily="34" charset="0"/>
              <a:buChar char="•"/>
            </a:pPr>
            <a:r>
              <a:rPr lang="en-US" dirty="0"/>
              <a:t>Competence: Is the stepparent (and the residential biological parent) perceived as competent and reasonable in their dealings with the children, particularly around disciplinary decisions and actions?</a:t>
            </a:r>
          </a:p>
          <a:p>
            <a:pPr marL="628650" lvl="1" indent="-171450">
              <a:buFont typeface="Arial" panose="020B0604020202020204" pitchFamily="34" charset="0"/>
              <a:buChar char="•"/>
            </a:pPr>
            <a:r>
              <a:rPr lang="en-US" dirty="0"/>
              <a:t>Expectations: What expectations do the biologically related parents have regarding the stepparent’s disciplinarian role?</a:t>
            </a:r>
          </a:p>
          <a:p>
            <a:pPr marL="628650" lvl="1" indent="-171450">
              <a:buFont typeface="Arial" panose="020B0604020202020204" pitchFamily="34" charset="0"/>
              <a:buChar char="•"/>
            </a:pPr>
            <a:r>
              <a:rPr lang="en-US" dirty="0"/>
              <a:t>Agreement: What has been proactively agreed to between the parent(s) and stepparent and between the parents and the children? </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Building a positive relationship with a stepchild is an ongoing process that requires the adult to make an effort to regularly communicate with the child and take a genuine interest in their life. The module provided an activity you could complete to help you understand how well you know your stepchild and identify areas in which you could learn more.</a:t>
            </a:r>
          </a:p>
          <a:p>
            <a:pPr marL="171450" lvl="0" indent="-171450">
              <a:buFont typeface="Arial" panose="020B0604020202020204" pitchFamily="34" charset="0"/>
              <a:buChar char="•"/>
            </a:pPr>
            <a:endParaRPr lang="en-US" b="1" i="1"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factors have you considered as you determine your children’s readiness for their stepparent to assume a disciplinary role in their lives?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module activity asked questions about activities your stepchild does and does not enjoy, their friends, academic strengths and challenges, and special health or dietary needs.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For stepparents, did you learn anything new about your stepchild(ren) that you didn’t know prior to completing the activity?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How might you use this new information to strengthen your relationship with your stepchild?</a:t>
            </a:r>
          </a:p>
        </p:txBody>
      </p:sp>
      <p:sp>
        <p:nvSpPr>
          <p:cNvPr id="4" name="Slide Number Placeholder 3"/>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4278656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The residential biological parent must balance the needs and emotions of their children and the stepparent and navigate complex and emotionally charged challenges. </a:t>
            </a:r>
          </a:p>
          <a:p>
            <a:endParaRPr lang="en-US" dirty="0"/>
          </a:p>
          <a:p>
            <a:r>
              <a:rPr lang="en-US" dirty="0"/>
              <a:t>• The module scenario described how Krystal had to balance Raven’s needs with Raymond’s desire to develop Raven’s basketball skills, which was an area of parenting in which he was experienced and excited. </a:t>
            </a:r>
          </a:p>
          <a:p>
            <a:endParaRPr lang="en-US" b="1" i="1"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For residential biological parents, in what areas of family life have you played, or do you anticipate having to play, a mediating role between the stepparent and your children?</a:t>
            </a:r>
          </a:p>
        </p:txBody>
      </p:sp>
      <p:sp>
        <p:nvSpPr>
          <p:cNvPr id="4" name="Slide Number Placeholder 3"/>
          <p:cNvSpPr>
            <a:spLocks noGrp="1"/>
          </p:cNvSpPr>
          <p:nvPr>
            <p:ph type="sldNum" sz="quarter" idx="5"/>
          </p:nvPr>
        </p:nvSpPr>
        <p:spPr/>
        <p:txBody>
          <a:bodyPr/>
          <a:lstStyle/>
          <a:p>
            <a:fld id="{AA796624-056C-4B51-AA09-AD77FFC9F12B}" type="slidenum">
              <a:rPr lang="en-US" smtClean="0"/>
              <a:t>38</a:t>
            </a:fld>
            <a:endParaRPr lang="en-US"/>
          </a:p>
        </p:txBody>
      </p:sp>
    </p:spTree>
    <p:extLst>
      <p:ext uri="{BB962C8B-B14F-4D97-AF65-F5344CB8AC3E}">
        <p14:creationId xmlns:p14="http://schemas.microsoft.com/office/powerpoint/2010/main" val="564353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The extent to which the non-residential biological parent remains involved with their children is not limited to the re-partnered parental unit. It also extends to coparenting between the residential biological parent and the non-residential biological parent and between the stepparent and the non-residential parent. </a:t>
            </a:r>
          </a:p>
          <a:p>
            <a:endParaRPr lang="en-US" dirty="0"/>
          </a:p>
          <a:p>
            <a:r>
              <a:rPr lang="en-US" dirty="0"/>
              <a:t>• Establishing and maintaining a good working coparenting relationship between the non-residential biological parent and two re-partnered parents are vital.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In the module, you read how, despite their differences and troubling divorce, Juan Sr. and Angela are committed to coparenting their children. If you are a non-residential biological parent, how do you ensure you remain involved in your child(ren)’s life?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session concluded with a homework activity that encouraged you to identify and determine which parents in the family take on specific parenting tasks. Did this activity help you identify and discuss parental roles and responsibilities within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Which responsibilities did you decide to take on? Which responsibilities did you decide to share with or give to another parent in the family?</a:t>
            </a:r>
          </a:p>
        </p:txBody>
      </p:sp>
      <p:sp>
        <p:nvSpPr>
          <p:cNvPr id="4" name="Slide Number Placeholder 3"/>
          <p:cNvSpPr>
            <a:spLocks noGrp="1"/>
          </p:cNvSpPr>
          <p:nvPr>
            <p:ph type="sldNum" sz="quarter" idx="5"/>
          </p:nvPr>
        </p:nvSpPr>
        <p:spPr/>
        <p:txBody>
          <a:bodyPr/>
          <a:lstStyle/>
          <a:p>
            <a:fld id="{AA796624-056C-4B51-AA09-AD77FFC9F12B}" type="slidenum">
              <a:rPr lang="en-US" smtClean="0"/>
              <a:t>39</a:t>
            </a:fld>
            <a:endParaRPr lang="en-US"/>
          </a:p>
        </p:txBody>
      </p:sp>
    </p:spTree>
    <p:extLst>
      <p:ext uri="{BB962C8B-B14F-4D97-AF65-F5344CB8AC3E}">
        <p14:creationId xmlns:p14="http://schemas.microsoft.com/office/powerpoint/2010/main" val="145936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dirty="0"/>
              <a:t>Stepfamilies: Blending Bonds, Building Harmony </a:t>
            </a:r>
            <a:r>
              <a:rPr lang="en-US" dirty="0"/>
              <a:t>is an online supplemental module for parents or caregivers who are part of a blended family system.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module is designed to help parents and caregivers tackle the unique concerns and challenges that can arise as they raise their children in a stepfamily. It offers strategies and insights tailored to the types of parenting roles and coparenting dynamics that commonly occur within stepfamilies. In addition, four fictional blended families are featured throughout the module to demonstrate how parents and caregivers can apply these strategies in real-life situations to support their own stepfamilies.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and caregivers build on their existing skills and strategies, so they can effectively care for their children and stepchildren and support the coparents in their children’s lives.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 of the content that is read and practiced in the supplemental module and discussed in the hybrid implementation meetings may be familiar to the parents, and they may already know about and use the disseminated information. Therefore, they may use the meeting time as an opportunity to realize, appreciate, and share what already works for them, their child, and their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Stepfamilies: Blending Bonds, Building Harmony </a:t>
            </a:r>
            <a:r>
              <a:rPr lang="en-US" dirty="0"/>
              <a:t>includes six sessions and a Wrap-Up.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participating in the online supplemental module sessions and the hybrid implementation meetings, parents and caregivers should be able to do the following: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 Understand stepfamily dynamics, and identify some of the potential challenges the individuals in the family may face as they blend their family. </a:t>
            </a:r>
          </a:p>
          <a:p>
            <a:pPr marL="457200" lvl="1" indent="0">
              <a:buFont typeface="Arial" panose="020B0604020202020204" pitchFamily="34" charset="0"/>
              <a:buNone/>
            </a:pPr>
            <a:r>
              <a:rPr lang="en-US" dirty="0"/>
              <a:t>• Incorporate strategies, before and after the stepfamily forms, to help ease the transition for everyone involved. </a:t>
            </a:r>
          </a:p>
          <a:p>
            <a:pPr marL="457200" lvl="1" indent="0">
              <a:buFont typeface="Arial" panose="020B0604020202020204" pitchFamily="34" charset="0"/>
              <a:buNone/>
            </a:pPr>
            <a:r>
              <a:rPr lang="en-US" dirty="0"/>
              <a:t>• Explore factors that may contribute to children’s adjustments to the dynamics within their stepfamily, and learn how parents can provide support to their children. </a:t>
            </a:r>
          </a:p>
          <a:p>
            <a:pPr marL="457200" lvl="1" indent="0">
              <a:buFont typeface="Arial" panose="020B0604020202020204" pitchFamily="34" charset="0"/>
              <a:buNone/>
            </a:pPr>
            <a:r>
              <a:rPr lang="en-US" dirty="0"/>
              <a:t>• Identify parenting roles and responsibilities, and determine when it may be appropriate for stepparents to assume certain responsibilities, such as discipline. </a:t>
            </a:r>
          </a:p>
          <a:p>
            <a:pPr marL="457200" lvl="1" indent="0">
              <a:buFont typeface="Arial" panose="020B0604020202020204" pitchFamily="34" charset="0"/>
              <a:buNone/>
            </a:pPr>
            <a:r>
              <a:rPr lang="en-US" dirty="0"/>
              <a:t>• Understand the importance of adopting an authoritative parenting style, and learn how to use specific components of authoritative parenting. </a:t>
            </a:r>
          </a:p>
          <a:p>
            <a:pPr marL="457200" lvl="1" indent="0">
              <a:buFont typeface="Arial" panose="020B0604020202020204" pitchFamily="34" charset="0"/>
              <a:buNone/>
            </a:pPr>
            <a:r>
              <a:rPr lang="en-US" dirty="0"/>
              <a:t>• Examine the dimensions of coparenting and the impact competent coparenting can have on the stepfamily. </a:t>
            </a:r>
          </a:p>
          <a:p>
            <a:pPr marL="457200" lvl="1" indent="0">
              <a:buFont typeface="Arial" panose="020B0604020202020204" pitchFamily="34" charset="0"/>
              <a:buNone/>
            </a:pPr>
            <a:r>
              <a:rPr lang="en-US" dirty="0"/>
              <a:t>• Foster healthy relationships within the stepfamily through open communication practices. </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Parents and stepparents need to work together to develop a mutually agreed-upon approach regarding parenting the children as a coparenting team. </a:t>
            </a:r>
          </a:p>
          <a:p>
            <a:endParaRPr lang="en-US" dirty="0"/>
          </a:p>
          <a:p>
            <a:r>
              <a:rPr lang="en-US" dirty="0"/>
              <a:t>• Good, or competent, coparenting is essential to family health and children’s well-being regardless of family type. </a:t>
            </a:r>
          </a:p>
          <a:p>
            <a:endParaRPr lang="en-US" dirty="0"/>
          </a:p>
          <a:p>
            <a:r>
              <a:rPr lang="en-US" dirty="0"/>
              <a:t>• In stepfamilies, each parent’s level of authority or responsibility in their parenting role is not necessarily split equally among the individuals in the coparenting relationship, and their role can vary depending on the needs of a family and the ability and commitment of each coparent. </a:t>
            </a:r>
          </a:p>
          <a:p>
            <a:endParaRPr lang="en-US" dirty="0"/>
          </a:p>
          <a:p>
            <a:r>
              <a:rPr lang="en-US" dirty="0"/>
              <a:t>• The module described three dimensions of coparenting and introduced an activity to help you understand how each aspect of coparenting applies to stepfamilies. The dimensions or aspects and their applicability to stepfamilies are as follows: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Agreement: An agreed-upon approach to parenting the children.</a:t>
            </a:r>
          </a:p>
          <a:p>
            <a:pPr marL="628650" lvl="1" indent="-171450">
              <a:buFont typeface="Arial" panose="020B0604020202020204" pitchFamily="34" charset="0"/>
              <a:buChar char="•"/>
            </a:pPr>
            <a:r>
              <a:rPr lang="en-US" dirty="0"/>
              <a:t>Provision of support by the partner: Feeling supported by one’s partner is critical in any relationship.</a:t>
            </a:r>
          </a:p>
          <a:p>
            <a:pPr marL="628650" lvl="1" indent="-171450">
              <a:buFont typeface="Arial" panose="020B0604020202020204" pitchFamily="34" charset="0"/>
              <a:buChar char="•"/>
            </a:pPr>
            <a:r>
              <a:rPr lang="en-US" dirty="0"/>
              <a:t>Undermining one parent by the other parent: Parents need to be tolerant and avoid the tendency to engage in inter-parental criticism and conflict. </a:t>
            </a:r>
          </a:p>
          <a:p>
            <a:pPr marL="457200" lvl="1" indent="0">
              <a:buFont typeface="Arial" panose="020B0604020202020204" pitchFamily="34" charset="0"/>
              <a:buNone/>
            </a:pPr>
            <a:endParaRPr lang="en-US" b="1" i="1"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In the module activity, you identified the dimension of coparenting being displayed by each of the scenario families. Evaluate the dimensions of coparenting in your parenting relationship using the questions below.</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Do you have an agreed-upon approach to parenting your children?</a:t>
            </a:r>
          </a:p>
          <a:p>
            <a:pPr marL="628650" lvl="1" indent="-171450">
              <a:buFont typeface="Arial" panose="020B0604020202020204" pitchFamily="34" charset="0"/>
              <a:buChar char="•"/>
            </a:pPr>
            <a:r>
              <a:rPr lang="en-US" dirty="0"/>
              <a:t>Do you feel supported by your coparenting partner?</a:t>
            </a:r>
          </a:p>
          <a:p>
            <a:pPr marL="628650" lvl="1" indent="-171450">
              <a:buFont typeface="Arial" panose="020B0604020202020204" pitchFamily="34" charset="0"/>
              <a:buChar char="•"/>
            </a:pPr>
            <a:r>
              <a:rPr lang="en-US" dirty="0"/>
              <a:t>Are you tolerant of your ex-partner or coparent, and do you refrain from engaging in criticism or conflict in front of your children? Which dimensions of coparenting do you feel are going well? </a:t>
            </a:r>
          </a:p>
          <a:p>
            <a:pPr marL="628650" lvl="1" indent="-171450">
              <a:buFont typeface="Arial" panose="020B0604020202020204" pitchFamily="34" charset="0"/>
              <a:buChar char="•"/>
            </a:pPr>
            <a:r>
              <a:rPr lang="en-US" dirty="0"/>
              <a:t>Which dimensions do you think could be improved?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2063306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Effective discipline can help children learn to accept responsibility for their behaviors, recognize the needs of others, and develop self-confidence and self-control. </a:t>
            </a:r>
          </a:p>
          <a:p>
            <a:endParaRPr lang="en-US" dirty="0"/>
          </a:p>
          <a:p>
            <a:r>
              <a:rPr lang="en-US" dirty="0"/>
              <a:t>• Using the principles of effective discipline can help children learn to trust their parents as they make decisions regarding their well-being, feel comfortable coming to parents in positive and negative situations, and understand that they can depend on their parents to make decisions that are in their best interests. </a:t>
            </a:r>
          </a:p>
          <a:p>
            <a:endParaRPr lang="en-US" b="1" i="1" dirty="0"/>
          </a:p>
          <a:p>
            <a:r>
              <a:rPr lang="en-US" b="1" i="1" dirty="0"/>
              <a:t>Facilitator Tip • For your reference, the key principles of effective discipline are outlined below. You may want to share a few principles with participants to generate discussion for the question asked in this section</a:t>
            </a:r>
            <a:r>
              <a:rPr lang="en-US" dirty="0"/>
              <a:t>.</a:t>
            </a:r>
          </a:p>
          <a:p>
            <a:endParaRPr lang="en-US" dirty="0"/>
          </a:p>
          <a:p>
            <a:pPr marL="628650" lvl="1" indent="-171450">
              <a:buFont typeface="Arial" panose="020B0604020202020204" pitchFamily="34" charset="0"/>
              <a:buChar char="•"/>
            </a:pPr>
            <a:r>
              <a:rPr lang="en-US" dirty="0"/>
              <a:t>Expect behavior that is developmentally appropriate.</a:t>
            </a:r>
          </a:p>
          <a:p>
            <a:pPr marL="628650" lvl="1" indent="-171450">
              <a:buFont typeface="Arial" panose="020B0604020202020204" pitchFamily="34" charset="0"/>
              <a:buChar char="•"/>
            </a:pPr>
            <a:r>
              <a:rPr lang="en-US" dirty="0"/>
              <a:t>Have ground rules for appropriate behavior that are clear, fair, easy to understand, enforceable, and positively stated by you and your coparent.</a:t>
            </a:r>
          </a:p>
          <a:p>
            <a:pPr marL="628650" lvl="1" indent="-171450">
              <a:buFont typeface="Arial" panose="020B0604020202020204" pitchFamily="34" charset="0"/>
              <a:buChar char="•"/>
            </a:pPr>
            <a:r>
              <a:rPr lang="en-US" dirty="0"/>
              <a:t>Use time out/withdrawal of a valued activity to deal with serious misbehavior.</a:t>
            </a:r>
          </a:p>
          <a:p>
            <a:pPr marL="628650" lvl="1" indent="-171450">
              <a:buFont typeface="Arial" panose="020B0604020202020204" pitchFamily="34" charset="0"/>
              <a:buChar char="•"/>
            </a:pPr>
            <a:r>
              <a:rPr lang="en-US" dirty="0"/>
              <a:t>Avoid yelling, name-calling, threatening, or spanking when setting ground rules and enforcing them.</a:t>
            </a:r>
          </a:p>
          <a:p>
            <a:pPr marL="628650" lvl="1" indent="-171450">
              <a:buFont typeface="Arial" panose="020B0604020202020204" pitchFamily="34" charset="0"/>
              <a:buChar char="•"/>
            </a:pPr>
            <a:r>
              <a:rPr lang="en-US" dirty="0"/>
              <a:t>Look at discipline as an opportunity for you to be a positive (step)parent and for your child to learn about themself.</a:t>
            </a:r>
          </a:p>
          <a:p>
            <a:pPr marL="628650" lvl="1" indent="-171450">
              <a:buFont typeface="Arial" panose="020B0604020202020204" pitchFamily="34" charset="0"/>
              <a:buChar char="•"/>
            </a:pPr>
            <a:r>
              <a:rPr lang="en-US" dirty="0"/>
              <a:t>Be respectful of your child’s feelings. Speak to them as you would like to be spoken to.</a:t>
            </a:r>
          </a:p>
          <a:p>
            <a:pPr marL="628650" lvl="1" indent="-171450">
              <a:buFont typeface="Arial" panose="020B0604020202020204" pitchFamily="34" charset="0"/>
              <a:buChar char="•"/>
            </a:pPr>
            <a:r>
              <a:rPr lang="en-US" dirty="0"/>
              <a:t>Be clear about what you expect from your child, and make the consequences attached to misbehavior appropriate to the situation and to your child’s age and level of maturity.</a:t>
            </a:r>
          </a:p>
          <a:p>
            <a:pPr marL="628650" lvl="1" indent="-171450">
              <a:buFont typeface="Arial" panose="020B0604020202020204" pitchFamily="34" charset="0"/>
              <a:buChar char="•"/>
            </a:pPr>
            <a:r>
              <a:rPr lang="en-US" dirty="0"/>
              <a:t>Try ignoring your child’s protests or complaints regarding the ground rules. This avoids needless conflict over minor issues and teaches your child that you are setting ground rules that are reasonable and fair.</a:t>
            </a:r>
          </a:p>
          <a:p>
            <a:pPr marL="628650" lvl="1" indent="-171450">
              <a:buFont typeface="Arial" panose="020B0604020202020204" pitchFamily="34" charset="0"/>
              <a:buChar char="•"/>
            </a:pPr>
            <a:r>
              <a:rPr lang="en-US" dirty="0"/>
              <a:t>Remember that your child is a unique individual. What worked for you when you were a child or what works for other parents may not apply to your child.</a:t>
            </a:r>
          </a:p>
          <a:p>
            <a:pPr marL="628650" lvl="1" indent="-171450">
              <a:buFont typeface="Arial" panose="020B0604020202020204" pitchFamily="34" charset="0"/>
              <a:buChar char="•"/>
            </a:pPr>
            <a:r>
              <a:rPr lang="en-US" dirty="0"/>
              <a:t>Praise your child when they follow the ground rules for the behavior you have set. Be very specific when you praise your child, and refer to a specific behavior or action.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the following question: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The module provided an activity in which you could brainstorm how you might incorporate effective discipline practices into your interactions with your (step)children. Would anyone like to talk about effective discipline principles you have used in your parenting?</a:t>
            </a:r>
          </a:p>
        </p:txBody>
      </p:sp>
      <p:sp>
        <p:nvSpPr>
          <p:cNvPr id="4" name="Slide Number Placeholder 3"/>
          <p:cNvSpPr>
            <a:spLocks noGrp="1"/>
          </p:cNvSpPr>
          <p:nvPr>
            <p:ph type="sldNum" sz="quarter" idx="5"/>
          </p:nvPr>
        </p:nvSpPr>
        <p:spPr/>
        <p:txBody>
          <a:bodyPr/>
          <a:lstStyle/>
          <a:p>
            <a:fld id="{AA796624-056C-4B51-AA09-AD77FFC9F12B}" type="slidenum">
              <a:rPr lang="en-US" smtClean="0"/>
              <a:t>41</a:t>
            </a:fld>
            <a:endParaRPr lang="en-US"/>
          </a:p>
        </p:txBody>
      </p:sp>
    </p:spTree>
    <p:extLst>
      <p:ext uri="{BB962C8B-B14F-4D97-AF65-F5344CB8AC3E}">
        <p14:creationId xmlns:p14="http://schemas.microsoft.com/office/powerpoint/2010/main" val="3862263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 child’s well-being is strongly linked with the nature of the relationship between the stepfamily and the non-residential parent. Ideally, the stepfamily parental unit and the non-residential biological parent can work together on behalf of the child and maintain cordial and respectful interactions. </a:t>
            </a:r>
          </a:p>
          <a:p>
            <a:endParaRPr lang="en-US" dirty="0"/>
          </a:p>
          <a:p>
            <a:r>
              <a:rPr lang="en-US" dirty="0"/>
              <a:t>• Children who are exposed to persistent conflict between their two biological parents are at an elevated risk for experiencing anxiety, depression, insecurity, and behavior problems. </a:t>
            </a:r>
          </a:p>
          <a:p>
            <a:endParaRPr lang="en-US" dirty="0"/>
          </a:p>
          <a:p>
            <a:r>
              <a:rPr lang="en-US" dirty="0"/>
              <a:t>• Thrive offers a supplemental parent-education module, Coparenting: Coordinated. Cooperative. United., that can help you learn strategies and gather insights into what you might be experiencing as a coparent. The module is available on the Thrive website.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provided an opportunity for you to reflect on a time when you felt that you and your co-parent functioned as a good parental team. Would anyone like to talk about that experience?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module also encouraged you to identify a parenting area about which you and your co-parent may disagree and brainstorm some strategies that might help you work through the parenting disagreement. Would anyone like to share about that? </a:t>
            </a:r>
          </a:p>
        </p:txBody>
      </p:sp>
      <p:sp>
        <p:nvSpPr>
          <p:cNvPr id="4" name="Slide Number Placeholder 3"/>
          <p:cNvSpPr>
            <a:spLocks noGrp="1"/>
          </p:cNvSpPr>
          <p:nvPr>
            <p:ph type="sldNum" sz="quarter" idx="5"/>
          </p:nvPr>
        </p:nvSpPr>
        <p:spPr/>
        <p:txBody>
          <a:bodyPr/>
          <a:lstStyle/>
          <a:p>
            <a:fld id="{AA796624-056C-4B51-AA09-AD77FFC9F12B}" type="slidenum">
              <a:rPr lang="en-US" smtClean="0"/>
              <a:t>42</a:t>
            </a:fld>
            <a:endParaRPr lang="en-US"/>
          </a:p>
        </p:txBody>
      </p:sp>
    </p:spTree>
    <p:extLst>
      <p:ext uri="{BB962C8B-B14F-4D97-AF65-F5344CB8AC3E}">
        <p14:creationId xmlns:p14="http://schemas.microsoft.com/office/powerpoint/2010/main" val="1941770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Regardless of family form, the health and well-being of the family as a whole and of the children are more dependent on the nature and quality of the processes that take place within the family instead of the family’s structure. In many cases, parents and children in stepfamilies manage well over the long term. </a:t>
            </a:r>
          </a:p>
          <a:p>
            <a:endParaRPr lang="en-US" dirty="0"/>
          </a:p>
          <a:p>
            <a:r>
              <a:rPr lang="en-US" dirty="0"/>
              <a:t>• Stepfamilies are healthiest, and children’s outcomes optimized, when parents function well as a coparenting team and when parents have a good working knowledge of what competent parenting is and is not. </a:t>
            </a:r>
          </a:p>
          <a:p>
            <a:endParaRPr lang="en-US" dirty="0"/>
          </a:p>
          <a:p>
            <a:r>
              <a:rPr lang="en-US" dirty="0"/>
              <a:t>• Coparenting that is rooted in authoritative parenting has a high likelihood of succeeding in stepfamilies. </a:t>
            </a:r>
          </a:p>
          <a:p>
            <a:endParaRPr lang="en-US" dirty="0"/>
          </a:p>
          <a:p>
            <a:r>
              <a:rPr lang="en-US" dirty="0"/>
              <a:t>• Spending time together as a family unit—participating in fun activities or completing household responsibilities—can promote bonding and foster positive relationships at all stages of stepfamily development.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This session described fun activities the scenario families participated in together, such as having pizza and game nights, volunteering together, going on family bike rides, and cooking dinner together. What activities does your family enjoy participating in together? </a:t>
            </a:r>
          </a:p>
        </p:txBody>
      </p:sp>
      <p:sp>
        <p:nvSpPr>
          <p:cNvPr id="4" name="Slide Number Placeholder 3"/>
          <p:cNvSpPr>
            <a:spLocks noGrp="1"/>
          </p:cNvSpPr>
          <p:nvPr>
            <p:ph type="sldNum" sz="quarter" idx="5"/>
          </p:nvPr>
        </p:nvSpPr>
        <p:spPr/>
        <p:txBody>
          <a:bodyPr/>
          <a:lstStyle/>
          <a:p>
            <a:fld id="{AA796624-056C-4B51-AA09-AD77FFC9F12B}" type="slidenum">
              <a:rPr lang="en-US" smtClean="0"/>
              <a:t>43</a:t>
            </a:fld>
            <a:endParaRPr lang="en-US"/>
          </a:p>
        </p:txBody>
      </p:sp>
    </p:spTree>
    <p:extLst>
      <p:ext uri="{BB962C8B-B14F-4D97-AF65-F5344CB8AC3E}">
        <p14:creationId xmlns:p14="http://schemas.microsoft.com/office/powerpoint/2010/main" val="833377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Healthy stepfamilies depend upon each parent’s capacity to support each other as they navigate together the challenges stepfamilies face. Actions parents and stepparents can incorporate into their interactions with each other and in the family environment to enhance the coparent relationship and encourage support and cooperation include the following:</a:t>
            </a:r>
          </a:p>
          <a:p>
            <a:pPr marL="628650" lvl="1" indent="-171450">
              <a:buFont typeface="Arial" panose="020B0604020202020204" pitchFamily="34" charset="0"/>
              <a:buChar char="•"/>
            </a:pPr>
            <a:r>
              <a:rPr lang="en-US" dirty="0"/>
              <a:t>Spend time together as a couple and as a family.</a:t>
            </a:r>
          </a:p>
          <a:p>
            <a:pPr marL="628650" lvl="1" indent="-171450">
              <a:buFont typeface="Arial" panose="020B0604020202020204" pitchFamily="34" charset="0"/>
              <a:buChar char="•"/>
            </a:pPr>
            <a:r>
              <a:rPr lang="en-US" dirty="0"/>
              <a:t>Identify and embrace areas of family life where you can find common ground.</a:t>
            </a:r>
          </a:p>
          <a:p>
            <a:pPr marL="628650" lvl="1" indent="-171450">
              <a:buFont typeface="Arial" panose="020B0604020202020204" pitchFamily="34" charset="0"/>
              <a:buChar char="•"/>
            </a:pPr>
            <a:r>
              <a:rPr lang="en-US" dirty="0"/>
              <a:t>Actively listen to each other.</a:t>
            </a:r>
          </a:p>
          <a:p>
            <a:pPr marL="628650" lvl="1" indent="-171450">
              <a:buFont typeface="Arial" panose="020B0604020202020204" pitchFamily="34" charset="0"/>
              <a:buChar char="•"/>
            </a:pPr>
            <a:r>
              <a:rPr lang="en-US" dirty="0"/>
              <a:t>Foster a sense of belonging and inclusion for all members of the family.</a:t>
            </a:r>
          </a:p>
          <a:p>
            <a:pPr marL="628650" lvl="1" indent="-171450">
              <a:buFont typeface="Arial" panose="020B0604020202020204" pitchFamily="34" charset="0"/>
              <a:buChar char="•"/>
            </a:pPr>
            <a:r>
              <a:rPr lang="en-US" dirty="0"/>
              <a:t>Use family problem-solving and family meetings to address problems.</a:t>
            </a:r>
          </a:p>
          <a:p>
            <a:pPr marL="628650" lvl="1" indent="-171450">
              <a:buFont typeface="Arial" panose="020B0604020202020204" pitchFamily="34" charset="0"/>
              <a:buChar char="•"/>
            </a:pPr>
            <a:r>
              <a:rPr lang="en-US" dirty="0"/>
              <a:t>Communicate clear rules and boundaries to the family and with each other.</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This session described how the couples in the scenario families support each other. Brenda and Mei used nightly walks to talk. Benny and Delia scheduled weekly coffee dates. Raymond and Krystal went on monthly date nights. Angelina and Miguel tackled chores together on weekends. There was also an activity that asked you to determine if different actions could positively or negatively impact your coparent relationship with your partner. How do you show support and appreciation for your coparenting partner?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new actions or activities might you try to show support and appreciation for regarding your coparenting partner?</a:t>
            </a:r>
          </a:p>
        </p:txBody>
      </p:sp>
      <p:sp>
        <p:nvSpPr>
          <p:cNvPr id="4" name="Slide Number Placeholder 3"/>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2395151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Stressors that may have existed when a stepfamily first formed may resolve if members of the couple remain supportive of each other and of the children and if family members remain committed to and engaged in addressing and solving problems. </a:t>
            </a:r>
          </a:p>
          <a:p>
            <a:endParaRPr lang="en-US" dirty="0"/>
          </a:p>
          <a:p>
            <a:r>
              <a:rPr lang="en-US" dirty="0"/>
              <a:t>• Family members must also learn to manage their response to stressors, such as irritability, anger, or feeling overwhelmed, by finding appropriate coping strategies and outlets.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What kinds of activities do you participate in to help you manage your stress or feel rejuvenated? </a:t>
            </a:r>
          </a:p>
        </p:txBody>
      </p:sp>
      <p:sp>
        <p:nvSpPr>
          <p:cNvPr id="4" name="Slide Number Placeholder 3"/>
          <p:cNvSpPr>
            <a:spLocks noGrp="1"/>
          </p:cNvSpPr>
          <p:nvPr>
            <p:ph type="sldNum" sz="quarter" idx="5"/>
          </p:nvPr>
        </p:nvSpPr>
        <p:spPr/>
        <p:txBody>
          <a:bodyPr/>
          <a:lstStyle/>
          <a:p>
            <a:fld id="{AA796624-056C-4B51-AA09-AD77FFC9F12B}" type="slidenum">
              <a:rPr lang="en-US" smtClean="0"/>
              <a:t>45</a:t>
            </a:fld>
            <a:endParaRPr lang="en-US"/>
          </a:p>
        </p:txBody>
      </p:sp>
    </p:spTree>
    <p:extLst>
      <p:ext uri="{BB962C8B-B14F-4D97-AF65-F5344CB8AC3E}">
        <p14:creationId xmlns:p14="http://schemas.microsoft.com/office/powerpoint/2010/main" val="2279801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You are commended for completing the supplemental module and participating in these group meetings. Your participation reflects your commitment to learning and being the best parent/stepparent and coparent you can be! Navigating this responsibility can be overwhelming. There may be many hurdles along the way, but you and your blended family can overcome these obstacles. Engaging in bonding activities and using clear communication can help encourage and maintain positive relationships for all family members during the different stages of a stepfamily’s development </a:t>
            </a:r>
          </a:p>
          <a:p>
            <a:endParaRPr lang="en-US" dirty="0"/>
          </a:p>
          <a:p>
            <a:r>
              <a:rPr lang="en-US" b="1" i="1" dirty="0"/>
              <a:t>Tell participants you are wrapping up, and generate discussion among participants using of the following questions: </a:t>
            </a:r>
          </a:p>
          <a:p>
            <a:endParaRPr lang="en-US" b="1" i="1" dirty="0"/>
          </a:p>
          <a:p>
            <a:pPr marL="171450" indent="-171450">
              <a:buFont typeface="Arial" panose="020B0604020202020204" pitchFamily="34" charset="0"/>
              <a:buChar char="•"/>
            </a:pPr>
            <a:r>
              <a:rPr lang="en-US" dirty="0"/>
              <a:t>Which topic discussed in the supplemental module was the most beneficial to you as a (step)parent?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will help you achieve the goals you have for your (step)child or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in your interactions with your (step)child since before completing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(step)child is responding to your parenting? </a:t>
            </a:r>
          </a:p>
        </p:txBody>
      </p:sp>
      <p:sp>
        <p:nvSpPr>
          <p:cNvPr id="4" name="Slide Number Placeholder 3"/>
          <p:cNvSpPr>
            <a:spLocks noGrp="1"/>
          </p:cNvSpPr>
          <p:nvPr>
            <p:ph type="sldNum" sz="quarter" idx="5"/>
          </p:nvPr>
        </p:nvSpPr>
        <p:spPr/>
        <p:txBody>
          <a:bodyPr/>
          <a:lstStyle/>
          <a:p>
            <a:fld id="{AA796624-056C-4B51-AA09-AD77FFC9F12B}" type="slidenum">
              <a:rPr lang="en-US" smtClean="0"/>
              <a:t>46</a:t>
            </a:fld>
            <a:endParaRPr lang="en-US"/>
          </a:p>
        </p:txBody>
      </p:sp>
    </p:spTree>
    <p:extLst>
      <p:ext uri="{BB962C8B-B14F-4D97-AF65-F5344CB8AC3E}">
        <p14:creationId xmlns:p14="http://schemas.microsoft.com/office/powerpoint/2010/main" val="4013776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76BA-FE99-434D-A671-82C7C6D8C6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9333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a:p>
            <a:endParaRPr lang="en-US" i="1" dirty="0"/>
          </a:p>
          <a:p>
            <a:r>
              <a:rPr lang="en-US" dirty="0"/>
              <a:t>Supplemental Extension ENDS HERE.</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copies or screen share a copy of the Parent Workbook and Syllabus for the </a:t>
            </a:r>
            <a:r>
              <a:rPr lang="en-US" b="1" i="1" dirty="0"/>
              <a:t>Stepfamilies: Blending Bonds, Building Harmony </a:t>
            </a:r>
            <a:r>
              <a:rPr lang="en-US" dirty="0"/>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dirty="0"/>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51</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dirty="0"/>
              <a:t>Welcome</a:t>
            </a:r>
            <a:r>
              <a:rPr lang="en-US" dirty="0"/>
              <a:t>: Introduce yourself and thank participants for choosing to be a part of the Stepfamilies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8FC72-9701-DF79-D459-C473DE098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CF94A-2636-0ABD-07A7-CCD9E5026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8F4C5-6DE8-F1D2-3ECD-210965AE086A}"/>
              </a:ext>
            </a:extLst>
          </p:cNvPr>
          <p:cNvSpPr>
            <a:spLocks noGrp="1"/>
          </p:cNvSpPr>
          <p:nvPr>
            <p:ph type="body" idx="1"/>
          </p:nvPr>
        </p:nvSpPr>
        <p:spPr/>
        <p:txBody>
          <a:bodyPr/>
          <a:lstStyle/>
          <a:p>
            <a:pPr marL="171450" indent="-171450">
              <a:buFont typeface="Arial" panose="020B0604020202020204" pitchFamily="34" charset="0"/>
              <a:buChar char="•"/>
            </a:pPr>
            <a:r>
              <a:rPr lang="en-US" b="1" i="1" dirty="0"/>
              <a:t>Stepfamilies: Blending Bonds, Building Harmony </a:t>
            </a:r>
            <a:r>
              <a:rPr lang="en-US" dirty="0"/>
              <a:t>is an online supplemental module for parents or caregivers who are part of a blended family system.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module is designed to help parents and caregivers tackle the unique concerns and challenges that can arise as they raise their children in a stepfamily. It offers strategies and insights tailored to the types of parenting roles and coparenting dynamics that commonly occur within stepfamilies. In addition, four fictional blended families are featured throughout the module to demonstrate how parents and caregivers can apply these strategies in real-life situations to support their own stepfamilies.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and caregivers build on their existing skills and strategies, so they can effectively care for their children and stepchildren and support the coparents in their children’s lives.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 of the content that is read and practiced in the supplemental module and discussed in the hybrid implementation meetings may be familiar to the parents, and they may already know about and use the disseminated information. Therefore, they may use the meeting time as an opportunity to realize, appreciate, and share what already works for them, their child, and their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Stepfamilies: Blending Bonds, Building Harmony </a:t>
            </a:r>
            <a:r>
              <a:rPr lang="en-US" dirty="0"/>
              <a:t>includes six sessions and a Wrap-Up.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participating in the online supplemental module sessions and the hybrid implementation meetings, parents and caregivers should be able to do the following: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 Understand stepfamily dynamics, and identify some of the potential challenges the individuals in the family may face as they blend their family. </a:t>
            </a:r>
          </a:p>
          <a:p>
            <a:pPr marL="457200" lvl="1" indent="0">
              <a:buFont typeface="Arial" panose="020B0604020202020204" pitchFamily="34" charset="0"/>
              <a:buNone/>
            </a:pPr>
            <a:r>
              <a:rPr lang="en-US" dirty="0"/>
              <a:t>• Incorporate strategies, before and after the stepfamily forms, to help ease the transition for everyone involved. </a:t>
            </a:r>
          </a:p>
          <a:p>
            <a:pPr marL="457200" lvl="1" indent="0">
              <a:buFont typeface="Arial" panose="020B0604020202020204" pitchFamily="34" charset="0"/>
              <a:buNone/>
            </a:pPr>
            <a:r>
              <a:rPr lang="en-US" dirty="0"/>
              <a:t>• Explore factors that may contribute to children’s adjustments to the dynamics within their stepfamily, and learn how parents can provide support to their children. </a:t>
            </a:r>
          </a:p>
          <a:p>
            <a:pPr marL="457200" lvl="1" indent="0">
              <a:buFont typeface="Arial" panose="020B0604020202020204" pitchFamily="34" charset="0"/>
              <a:buNone/>
            </a:pPr>
            <a:r>
              <a:rPr lang="en-US" dirty="0"/>
              <a:t>• Identify parenting roles and responsibilities, and determine when it may be appropriate for stepparents to assume certain responsibilities, such as discipline. </a:t>
            </a:r>
          </a:p>
          <a:p>
            <a:pPr marL="457200" lvl="1" indent="0">
              <a:buFont typeface="Arial" panose="020B0604020202020204" pitchFamily="34" charset="0"/>
              <a:buNone/>
            </a:pPr>
            <a:r>
              <a:rPr lang="en-US" dirty="0"/>
              <a:t>• Understand the importance of adopting an authoritative parenting style, and learn how to use specific components of authoritative parenting. </a:t>
            </a:r>
          </a:p>
          <a:p>
            <a:pPr marL="457200" lvl="1" indent="0">
              <a:buFont typeface="Arial" panose="020B0604020202020204" pitchFamily="34" charset="0"/>
              <a:buNone/>
            </a:pPr>
            <a:r>
              <a:rPr lang="en-US" dirty="0"/>
              <a:t>• Examine the dimensions of coparenting and the impact competent coparenting can have on the stepfamily. </a:t>
            </a:r>
          </a:p>
          <a:p>
            <a:pPr marL="457200" lvl="1" indent="0">
              <a:buFont typeface="Arial" panose="020B0604020202020204" pitchFamily="34" charset="0"/>
              <a:buNone/>
            </a:pPr>
            <a:r>
              <a:rPr lang="en-US" dirty="0"/>
              <a:t>• Foster healthy relationships within the stepfamily through open communication practices. </a:t>
            </a:r>
          </a:p>
        </p:txBody>
      </p:sp>
      <p:sp>
        <p:nvSpPr>
          <p:cNvPr id="4" name="Slide Number Placeholder 3">
            <a:extLst>
              <a:ext uri="{FF2B5EF4-FFF2-40B4-BE49-F238E27FC236}">
                <a16:creationId xmlns:a16="http://schemas.microsoft.com/office/drawing/2014/main" id="{6E04366D-E9A0-823B-514F-9C0F1C1C94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9993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Personal Introduction</a:t>
            </a:r>
            <a:r>
              <a:rPr lang="en-US" dirty="0"/>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dirty="0"/>
          </a:p>
          <a:p>
            <a:pPr>
              <a:buFont typeface="Arial" panose="020B0604020202020204" pitchFamily="34" charset="0"/>
              <a:buChar char="•"/>
            </a:pPr>
            <a:r>
              <a:rPr lang="en-US" b="1" dirty="0"/>
              <a:t>Combining Introductions</a:t>
            </a:r>
            <a:r>
              <a:rPr lang="en-US" dirty="0"/>
              <a:t>: Merge the participants' introductions with an icebreaker activity to create a more engaging and efficient session.</a:t>
            </a:r>
          </a:p>
          <a:p>
            <a:pPr>
              <a:buFont typeface="Arial" panose="020B0604020202020204" pitchFamily="34" charset="0"/>
              <a:buChar char="•"/>
            </a:pPr>
            <a:endParaRPr lang="en-US" b="1" dirty="0"/>
          </a:p>
          <a:p>
            <a:pPr>
              <a:buFont typeface="Arial" panose="020B0604020202020204" pitchFamily="34" charset="0"/>
              <a:buChar char="•"/>
            </a:pPr>
            <a:r>
              <a:rPr lang="en-US" b="1" dirty="0"/>
              <a:t>Icebreaker Questions</a:t>
            </a:r>
            <a:r>
              <a:rPr lang="en-US" dirty="0"/>
              <a:t>: Ask each participant to share their name, their coparent’s name, their child’s name, and age. Additional questions to choose:</a:t>
            </a:r>
          </a:p>
          <a:p>
            <a:pPr>
              <a:buFont typeface="Arial" panose="020B0604020202020204" pitchFamily="34" charset="0"/>
              <a:buChar char="•"/>
            </a:pPr>
            <a:endParaRPr lang="en-US" dirty="0"/>
          </a:p>
          <a:p>
            <a:pPr lvl="4">
              <a:buFont typeface="Arial" panose="020B0604020202020204" pitchFamily="34" charset="0"/>
              <a:buChar char="•"/>
            </a:pPr>
            <a:r>
              <a:rPr lang="en-US" dirty="0"/>
              <a:t> What you enjoy most about parenting</a:t>
            </a:r>
          </a:p>
          <a:p>
            <a:pPr lvl="4">
              <a:buFont typeface="Arial" panose="020B0604020202020204" pitchFamily="34" charset="0"/>
              <a:buChar char="•"/>
            </a:pPr>
            <a:r>
              <a:rPr lang="en-US" dirty="0"/>
              <a:t> A word you could use to describe one of your child’s strengths</a:t>
            </a:r>
          </a:p>
          <a:p>
            <a:pPr lvl="4">
              <a:buFont typeface="Arial" panose="020B0604020202020204" pitchFamily="34" charset="0"/>
              <a:buChar char="•"/>
            </a:pPr>
            <a:endParaRPr lang="en-US" dirty="0"/>
          </a:p>
          <a:p>
            <a:r>
              <a:rPr lang="en-US" b="1" dirty="0"/>
              <a:t>Future Use</a:t>
            </a:r>
            <a:r>
              <a:rPr lang="en-US" dirty="0"/>
              <a:t>: Note the icebreaker questions used; consider revisiting unused ones in future sessions as needed.</a:t>
            </a:r>
          </a:p>
          <a:p>
            <a:endParaRPr lang="en-US" dirty="0"/>
          </a:p>
          <a:p>
            <a:endParaRPr lang="en-US" sz="1800" b="0" i="0" u="none" strike="noStrike" baseline="0" dirty="0">
              <a:solidFill>
                <a:srgbClr val="000000"/>
              </a:solidFill>
              <a:latin typeface="Avenir Medium"/>
            </a:endParaRPr>
          </a:p>
          <a:p>
            <a:r>
              <a:rPr lang="en-US" sz="4800" b="1" i="0" u="none" strike="noStrike" baseline="0" dirty="0">
                <a:solidFill>
                  <a:srgbClr val="000000"/>
                </a:solidFill>
                <a:latin typeface="Avenir Medium"/>
              </a:rPr>
              <a:t>You can also start each meeting with an icebreaker if you find your group is reserved. Use your judgment and </a:t>
            </a:r>
            <a:r>
              <a:rPr lang="en-US" sz="4800" b="1" i="1" u="sng" strike="noStrike" baseline="0" dirty="0">
                <a:solidFill>
                  <a:srgbClr val="000000"/>
                </a:solidFill>
                <a:latin typeface="Avenir Medium"/>
              </a:rPr>
              <a:t>avoid controversial topics.</a:t>
            </a:r>
            <a:endParaRPr lang="en-US" sz="4800" b="1" i="1" u="sng" dirty="0"/>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54</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55</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copies or screen share a copy of the Parent Workbook and Syllabus for the </a:t>
            </a:r>
            <a:r>
              <a:rPr lang="en-US" b="1" i="1" dirty="0"/>
              <a:t>Stepfamilies: Blending Bonds, Building Harmony </a:t>
            </a:r>
            <a:r>
              <a:rPr lang="en-US" b="0" i="0" dirty="0"/>
              <a:t>s</a:t>
            </a:r>
            <a:r>
              <a:rPr lang="en-US" dirty="0"/>
              <a:t>upplemental module. Review the Summary of Training, and highlight the section where the participants can find pertinent information.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56</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0743-2262-1F00-A2CC-C643E349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A4B7C-A999-D369-6171-8AD2B335A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DE39-6479-BDBE-DD97-9F4DC67528FF}"/>
              </a:ext>
            </a:extLst>
          </p:cNvPr>
          <p:cNvSpPr>
            <a:spLocks noGrp="1"/>
          </p:cNvSpPr>
          <p:nvPr>
            <p:ph type="body" idx="1"/>
          </p:nvPr>
        </p:nvSpPr>
        <p:spPr/>
        <p:txBody>
          <a:bodyPr/>
          <a:lstStyle/>
          <a:p>
            <a:r>
              <a:rPr lang="en-US" b="1" dirty="0"/>
              <a:t>Overview of Expectations</a:t>
            </a:r>
            <a:r>
              <a:rPr lang="en-US" dirty="0"/>
              <a:t>: Clearly define what is expected of participants in the Stepfamilies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harmful behaviors. </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a:extLst>
              <a:ext uri="{FF2B5EF4-FFF2-40B4-BE49-F238E27FC236}">
                <a16:creationId xmlns:a16="http://schemas.microsoft.com/office/drawing/2014/main" id="{37A54D55-D140-5A60-F786-8FDC271188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223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1DA08-2843-271A-8A2C-4DA156B64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65730-F6A8-C547-3CF2-DBC0D7276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50CB2-092F-EC0C-4F10-F8DBDA93BAE4}"/>
              </a:ext>
            </a:extLst>
          </p:cNvPr>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a:extLst>
              <a:ext uri="{FF2B5EF4-FFF2-40B4-BE49-F238E27FC236}">
                <a16:creationId xmlns:a16="http://schemas.microsoft.com/office/drawing/2014/main" id="{A8530D8C-C76F-925E-4E9E-AC3F1292D4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2682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B64D9-1243-DCAE-7D2A-DB7F905BB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CD00B-98AB-1737-64AE-22F0BDCA9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CB9DE-5107-70ED-A962-5D3EA2103CBA}"/>
              </a:ext>
            </a:extLst>
          </p:cNvPr>
          <p:cNvSpPr>
            <a:spLocks noGrp="1"/>
          </p:cNvSpPr>
          <p:nvPr>
            <p:ph type="body" idx="1"/>
          </p:nvPr>
        </p:nvSpPr>
        <p:spPr/>
        <p:txBody>
          <a:bodyPr/>
          <a:lstStyle/>
          <a:p>
            <a:r>
              <a:rPr lang="en-US" b="1" dirty="0"/>
              <a:t>Homework Tasks</a:t>
            </a:r>
            <a:r>
              <a:rPr lang="en-US" dirty="0"/>
              <a:t>: Assign </a:t>
            </a:r>
            <a:r>
              <a:rPr lang="en-US" b="1" i="1" dirty="0"/>
              <a:t>Session 1: Introduction, Session 2: Becoming a Stepfamily,</a:t>
            </a:r>
            <a:r>
              <a:rPr lang="en-US" b="0" i="0" dirty="0"/>
              <a:t> and </a:t>
            </a:r>
            <a:r>
              <a:rPr lang="en-US" b="1" i="1" dirty="0"/>
              <a:t>Session 3: Making the Transition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BFE974B2-3A09-9853-A36D-70D3FAD806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0782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Expectations</a:t>
            </a:r>
            <a:r>
              <a:rPr lang="en-US" dirty="0"/>
              <a:t>: Clearly define what is expected of participants in the Stepfamilies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parenting in a blended family.</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60</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61</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65</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A69D-4E56-2BBA-A72C-2984BA1A9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633A5-E5B7-35E4-5583-986C1787B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AE098-5D0F-E50C-6F80-902C55CB2EAE}"/>
              </a:ext>
            </a:extLst>
          </p:cNvPr>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b="1" i="1" dirty="0"/>
          </a:p>
          <a:p>
            <a:r>
              <a:rPr lang="en-US" dirty="0"/>
              <a:t>• The module began by defining the most common configurations of stepfamilies.</a:t>
            </a:r>
          </a:p>
          <a:p>
            <a:endParaRPr lang="en-US" dirty="0"/>
          </a:p>
          <a:p>
            <a:pPr marL="628650" lvl="1" indent="-171450">
              <a:buFont typeface="Arial" panose="020B0604020202020204" pitchFamily="34" charset="0"/>
              <a:buChar char="•"/>
            </a:pPr>
            <a:r>
              <a:rPr lang="en-US" dirty="0"/>
              <a:t>A simple stepfamily forms when one parent has children from a previous relationship, and they partner with an individual who does not have children.</a:t>
            </a:r>
          </a:p>
          <a:p>
            <a:pPr marL="628650" lvl="1" indent="-171450">
              <a:buFont typeface="Arial" panose="020B0604020202020204" pitchFamily="34" charset="0"/>
              <a:buChar char="•"/>
            </a:pPr>
            <a:r>
              <a:rPr lang="en-US" dirty="0"/>
              <a:t>A complex stepfamily arises when both parents bring children into the family, which creates relationships in which each parent's children become stepsiblings, and the parents are stepparents to each other's children. Complex families can also arise when the couple brings an additional child into the family through birth or adoption.</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Stepfamilies represent a family system that can involve coparenting between the newly partnered parents and between the newly partnered parents and a nonresidential parent who is biologically related to at least some of the children.</a:t>
            </a:r>
          </a:p>
        </p:txBody>
      </p:sp>
      <p:sp>
        <p:nvSpPr>
          <p:cNvPr id="4" name="Slide Number Placeholder 3">
            <a:extLst>
              <a:ext uri="{FF2B5EF4-FFF2-40B4-BE49-F238E27FC236}">
                <a16:creationId xmlns:a16="http://schemas.microsoft.com/office/drawing/2014/main" id="{DD365A26-265E-F277-C8A3-30634BD368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8844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EFABD-98AA-DCE4-7CF8-434389409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8394D-6810-4CE3-96AE-96F2C7C2B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EF184-67B3-3F38-C3A5-2209EE7D74D9}"/>
              </a:ext>
            </a:extLst>
          </p:cNvPr>
          <p:cNvSpPr>
            <a:spLocks noGrp="1"/>
          </p:cNvSpPr>
          <p:nvPr>
            <p:ph type="body" idx="1"/>
          </p:nvPr>
        </p:nvSpPr>
        <p:spPr/>
        <p:txBody>
          <a:bodyPr/>
          <a:lstStyle/>
          <a:p>
            <a:r>
              <a:rPr lang="en-US" b="1" i="1" dirty="0"/>
              <a:t>After completing this learning module, you will be able to do the following: </a:t>
            </a:r>
          </a:p>
          <a:p>
            <a:endParaRPr lang="en-US" b="1" i="1" dirty="0"/>
          </a:p>
          <a:p>
            <a:r>
              <a:rPr lang="en-US" dirty="0"/>
              <a:t>• Understand stepfamily dynamics, and identify some of the potential challenges the individuals in your family may face as you blend your family. </a:t>
            </a:r>
          </a:p>
          <a:p>
            <a:r>
              <a:rPr lang="en-US" dirty="0"/>
              <a:t>• Incorporate strategies, before and after the stepfamily forms, to help ease the transition for everyone involved. </a:t>
            </a:r>
          </a:p>
          <a:p>
            <a:r>
              <a:rPr lang="en-US" dirty="0"/>
              <a:t>• Explore factors that may contribute to children’s adjustments to the dynamics within their stepfamily, and learn how parents can provide support to their children. </a:t>
            </a:r>
          </a:p>
          <a:p>
            <a:r>
              <a:rPr lang="en-US" dirty="0"/>
              <a:t>• Identify parenting roles and responsibilities, and determine when it may be appropriate for stepparents to assume certain responsibilities, such as discipline. </a:t>
            </a:r>
          </a:p>
          <a:p>
            <a:r>
              <a:rPr lang="en-US" dirty="0"/>
              <a:t>• Understand the importance of adopting an authoritative parenting style, and learn how to use specific components of authoritative parenting. </a:t>
            </a:r>
          </a:p>
          <a:p>
            <a:r>
              <a:rPr lang="en-US" dirty="0"/>
              <a:t>• Examine the dimensions of coparenting and the impact competent coparenting can have on the stepfamily. </a:t>
            </a:r>
          </a:p>
          <a:p>
            <a:r>
              <a:rPr lang="en-US" dirty="0"/>
              <a:t>• Foster healthy relationships within the stepfamily through open communication practices. </a:t>
            </a:r>
          </a:p>
        </p:txBody>
      </p:sp>
      <p:sp>
        <p:nvSpPr>
          <p:cNvPr id="4" name="Slide Number Placeholder 3">
            <a:extLst>
              <a:ext uri="{FF2B5EF4-FFF2-40B4-BE49-F238E27FC236}">
                <a16:creationId xmlns:a16="http://schemas.microsoft.com/office/drawing/2014/main" id="{81044E6C-6594-303C-FF99-AC6A0CCE1A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607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50B60-8DE1-024F-D7D5-3FE86F64B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AB3E-223D-3AEC-3B9F-359D9C02D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2D1BB-FB0A-67AE-7D91-00B346253D51}"/>
              </a:ext>
            </a:extLst>
          </p:cNvPr>
          <p:cNvSpPr>
            <a:spLocks noGrp="1"/>
          </p:cNvSpPr>
          <p:nvPr>
            <p:ph type="body" idx="1"/>
          </p:nvPr>
        </p:nvSpPr>
        <p:spPr/>
        <p:txBody>
          <a:bodyPr/>
          <a:lstStyle/>
          <a:p>
            <a:r>
              <a:rPr lang="en-US" b="1" i="1" dirty="0"/>
              <a:t>Ask the participants the following questions to generate discussion: </a:t>
            </a:r>
          </a:p>
          <a:p>
            <a:endParaRPr lang="en-US" b="1" i="1" dirty="0"/>
          </a:p>
          <a:p>
            <a:pPr marL="171450" indent="-171450">
              <a:buFont typeface="Arial" panose="020B0604020202020204" pitchFamily="34" charset="0"/>
              <a:buChar char="•"/>
            </a:pPr>
            <a:r>
              <a:rPr lang="en-US" dirty="0"/>
              <a:t>Are you, or will you be, part of a simple or complex stepfamily? </a:t>
            </a:r>
          </a:p>
          <a:p>
            <a:pPr marL="171450" indent="-171450">
              <a:buFont typeface="Arial" panose="020B0604020202020204" pitchFamily="34" charset="0"/>
              <a:buChar char="•"/>
            </a:pPr>
            <a:r>
              <a:rPr lang="en-US" dirty="0"/>
              <a:t>What challenges or successes are you currently experiencing while you are preparing to blend, or are raising your child(ren) in a stepfamily? </a:t>
            </a:r>
          </a:p>
          <a:p>
            <a:pPr marL="171450" indent="-171450">
              <a:buFont typeface="Arial" panose="020B0604020202020204" pitchFamily="34" charset="0"/>
              <a:buChar char="•"/>
            </a:pPr>
            <a:r>
              <a:rPr lang="en-US" dirty="0"/>
              <a:t>What is one goal you hope to achieve by completing this supplemental module?</a:t>
            </a:r>
          </a:p>
        </p:txBody>
      </p:sp>
      <p:sp>
        <p:nvSpPr>
          <p:cNvPr id="4" name="Slide Number Placeholder 3">
            <a:extLst>
              <a:ext uri="{FF2B5EF4-FFF2-40B4-BE49-F238E27FC236}">
                <a16:creationId xmlns:a16="http://schemas.microsoft.com/office/drawing/2014/main" id="{55D2E4DD-0DD0-B921-365A-6C91ADC293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5058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271E-28CA-91FE-07A3-43A2994AB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F3D21-3BA8-CD68-AF4F-AD7B3FE82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ED27D-70E3-0569-4A2C-5D4411251D0A}"/>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Becoming a stepfamily can be a joyous event, but it can also be a time that is filled with anxiety or fear for the adults and the children who are involved in the process. </a:t>
            </a:r>
          </a:p>
          <a:p>
            <a:endParaRPr lang="en-US" dirty="0"/>
          </a:p>
          <a:p>
            <a:r>
              <a:rPr lang="en-US" dirty="0"/>
              <a:t>• Stepfamilies can be comprised of the following individuals: </a:t>
            </a:r>
          </a:p>
          <a:p>
            <a:endParaRPr lang="en-US" dirty="0"/>
          </a:p>
          <a:p>
            <a:pPr marL="628650" lvl="1" indent="-171450">
              <a:buFont typeface="Arial" panose="020B0604020202020204" pitchFamily="34" charset="0"/>
              <a:buChar char="•"/>
            </a:pPr>
            <a:r>
              <a:rPr lang="en-US" dirty="0"/>
              <a:t>Residential biological parent</a:t>
            </a:r>
          </a:p>
          <a:p>
            <a:pPr marL="628650" lvl="1" indent="-171450">
              <a:buFont typeface="Arial" panose="020B0604020202020204" pitchFamily="34" charset="0"/>
              <a:buChar char="•"/>
            </a:pPr>
            <a:r>
              <a:rPr lang="en-US" dirty="0"/>
              <a:t>Residential non-biological parent (stepparent with stepchildren who live in their home for the majority of the time)</a:t>
            </a:r>
          </a:p>
          <a:p>
            <a:pPr marL="628650" lvl="1" indent="-171450">
              <a:buFont typeface="Arial" panose="020B0604020202020204" pitchFamily="34" charset="0"/>
              <a:buChar char="•"/>
            </a:pPr>
            <a:r>
              <a:rPr lang="en-US" dirty="0"/>
              <a:t>Non-residential biological parent</a:t>
            </a:r>
          </a:p>
          <a:p>
            <a:pPr marL="628650" lvl="1" indent="-171450">
              <a:buFont typeface="Arial" panose="020B0604020202020204" pitchFamily="34" charset="0"/>
              <a:buChar char="•"/>
            </a:pPr>
            <a:r>
              <a:rPr lang="en-US" dirty="0"/>
              <a:t>Non-residential non-biological parent (stepparent with stepchildren who visit their home but do not live in their home)</a:t>
            </a:r>
          </a:p>
          <a:p>
            <a:pPr marL="628650" lvl="1" indent="-171450">
              <a:buFont typeface="Arial" panose="020B0604020202020204" pitchFamily="34" charset="0"/>
              <a:buChar char="•"/>
            </a:pPr>
            <a:r>
              <a:rPr lang="en-US" dirty="0"/>
              <a:t>Biological children from your previous relationship only (mine)</a:t>
            </a:r>
          </a:p>
          <a:p>
            <a:pPr marL="628650" lvl="1" indent="-171450">
              <a:buFont typeface="Arial" panose="020B0604020202020204" pitchFamily="34" charset="0"/>
              <a:buChar char="•"/>
            </a:pPr>
            <a:r>
              <a:rPr lang="en-US" dirty="0"/>
              <a:t>Stepchildren only (yours)</a:t>
            </a:r>
          </a:p>
          <a:p>
            <a:pPr marL="628650" lvl="1" indent="-171450">
              <a:buFont typeface="Arial" panose="020B0604020202020204" pitchFamily="34" charset="0"/>
              <a:buChar char="•"/>
            </a:pPr>
            <a:r>
              <a:rPr lang="en-US" dirty="0"/>
              <a:t>Biological children from your previous relationship and stepchildren (yours and mine)</a:t>
            </a:r>
          </a:p>
          <a:p>
            <a:pPr marL="628650" lvl="1" indent="-171450">
              <a:buFont typeface="Arial" panose="020B0604020202020204" pitchFamily="34" charset="0"/>
              <a:buChar char="•"/>
            </a:pPr>
            <a:r>
              <a:rPr lang="en-US" dirty="0"/>
              <a:t>Biological children from your previous relationship and children from your current relationship (mine and ours)</a:t>
            </a:r>
          </a:p>
          <a:p>
            <a:pPr marL="628650" lvl="1" indent="-171450">
              <a:buFont typeface="Arial" panose="020B0604020202020204" pitchFamily="34" charset="0"/>
              <a:buChar char="•"/>
            </a:pPr>
            <a:r>
              <a:rPr lang="en-US" dirty="0"/>
              <a:t>Stepchildren and children from your current relationship (yours and ours)</a:t>
            </a:r>
          </a:p>
          <a:p>
            <a:pPr marL="628650" lvl="1" indent="-171450">
              <a:buFont typeface="Arial" panose="020B0604020202020204" pitchFamily="34" charset="0"/>
              <a:buChar char="•"/>
            </a:pPr>
            <a:r>
              <a:rPr lang="en-US" dirty="0"/>
              <a:t>Biological children from your previous relationship, stepchildren, and biological children from your current relationship (yours, mine, and ours)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dirty="0"/>
              <a:t>Generate discussion among participants using the following questions: </a:t>
            </a:r>
          </a:p>
          <a:p>
            <a:pPr marL="0" lvl="0" indent="0">
              <a:buFont typeface="Arial" panose="020B0604020202020204" pitchFamily="34" charset="0"/>
              <a:buNone/>
            </a:pPr>
            <a:endParaRPr lang="en-US" b="1" dirty="0"/>
          </a:p>
          <a:p>
            <a:pPr marL="171450" lvl="0" indent="-171450">
              <a:buFont typeface="Arial" panose="020B0604020202020204" pitchFamily="34" charset="0"/>
              <a:buChar char="•"/>
            </a:pPr>
            <a:r>
              <a:rPr lang="en-US" dirty="0"/>
              <a:t>Who are you in your family’s stepfamily dynamic (e.g., residential biological parent, residential non-biological parent, non-residential biological parent, non-residential non-biological parent)?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 Who are the children in your stepfamily dynamic?</a:t>
            </a:r>
          </a:p>
        </p:txBody>
      </p:sp>
      <p:sp>
        <p:nvSpPr>
          <p:cNvPr id="4" name="Slide Number Placeholder 3">
            <a:extLst>
              <a:ext uri="{FF2B5EF4-FFF2-40B4-BE49-F238E27FC236}">
                <a16:creationId xmlns:a16="http://schemas.microsoft.com/office/drawing/2014/main" id="{CC13EB65-715A-D6F2-9983-6FB068DE38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990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3123028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C393-639C-9BB0-9511-EC7F5D121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55C27-6638-D2C4-C809-AB996B73C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3A044-137D-0A75-BE29-EAB20E12A871}"/>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To help you understand the concepts, principles, and strategies discussed in the module, you were introduced to four fictitious blended families—the Allister, Hayes, Martinez, and Wingfield families.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Thinking about the scenario families in the module, which family do you most identify with and why?</a:t>
            </a:r>
          </a:p>
        </p:txBody>
      </p:sp>
      <p:sp>
        <p:nvSpPr>
          <p:cNvPr id="4" name="Slide Number Placeholder 3">
            <a:extLst>
              <a:ext uri="{FF2B5EF4-FFF2-40B4-BE49-F238E27FC236}">
                <a16:creationId xmlns:a16="http://schemas.microsoft.com/office/drawing/2014/main" id="{BF2FB9F1-FD87-5BE9-65BD-19FFBEEAEB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77290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DC4EE-4A4E-16FD-B57F-41F8E103D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C8EA2-3C4F-29BE-DF31-1752B84C0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C5173-06FC-5770-BEE8-012D4DCCD6D9}"/>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The module discussed how children may experience the family’s transition to a stepfamily, such as having feelings of loss and uncertainty, and how relationships with grandparents, friends, and peers can change. </a:t>
            </a:r>
          </a:p>
          <a:p>
            <a:endParaRPr lang="en-US" dirty="0"/>
          </a:p>
          <a:p>
            <a:r>
              <a:rPr lang="en-US" dirty="0"/>
              <a:t>• Children’s adjustment to the transition to a stepfamily can be helped by the presence of supportive adults in their lives—grandparents, step-grandparents, and other extended family members. Support may include helping children understand parental decisions made on their behalf, encouraging parents to recognize their children's perspectives, and advocating on the children’s behalf.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If you have already blended your family, </a:t>
            </a:r>
          </a:p>
          <a:p>
            <a:pPr marL="628650" lvl="1" indent="-171450">
              <a:buFont typeface="Arial" panose="020B0604020202020204" pitchFamily="34" charset="0"/>
              <a:buChar char="•"/>
            </a:pPr>
            <a:r>
              <a:rPr lang="en-US" dirty="0"/>
              <a:t>How has your child(ren) adjusted to the transition?</a:t>
            </a:r>
          </a:p>
          <a:p>
            <a:pPr marL="628650" lvl="1" indent="-171450">
              <a:buFont typeface="Arial" panose="020B0604020202020204" pitchFamily="34" charset="0"/>
              <a:buChar char="•"/>
            </a:pPr>
            <a:r>
              <a:rPr lang="en-US" dirty="0"/>
              <a:t>What thoughts or feelings have they shared with you?</a:t>
            </a:r>
          </a:p>
          <a:p>
            <a:pPr marL="628650" lvl="1" indent="-171450">
              <a:buFont typeface="Arial" panose="020B0604020202020204" pitchFamily="34" charset="0"/>
              <a:buChar char="•"/>
            </a:pPr>
            <a:r>
              <a:rPr lang="en-US" dirty="0"/>
              <a:t>How did their relationships with others (e.g., friends, extended family) change?</a:t>
            </a:r>
          </a:p>
          <a:p>
            <a:pPr marL="628650" lvl="1" indent="-171450">
              <a:buFont typeface="Arial" panose="020B0604020202020204" pitchFamily="34" charset="0"/>
              <a:buChar char="•"/>
            </a:pPr>
            <a:r>
              <a:rPr lang="en-US" dirty="0"/>
              <a:t>Were there any adults in your child’s life who provided support or continue to provide support to your child? If yes, what kinds of support were provided?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If you have not yet blended your family,</a:t>
            </a:r>
          </a:p>
          <a:p>
            <a:pPr marL="628650" lvl="1" indent="-171450">
              <a:buFont typeface="Arial" panose="020B0604020202020204" pitchFamily="34" charset="0"/>
              <a:buChar char="•"/>
            </a:pPr>
            <a:r>
              <a:rPr lang="en-US" dirty="0"/>
              <a:t>What thoughts or feelings do you anticipate your child will have about the transition?</a:t>
            </a:r>
          </a:p>
          <a:p>
            <a:pPr marL="628650" lvl="1" indent="-171450">
              <a:buFont typeface="Arial" panose="020B0604020202020204" pitchFamily="34" charset="0"/>
              <a:buChar char="•"/>
            </a:pPr>
            <a:r>
              <a:rPr lang="en-US" dirty="0"/>
              <a:t>How might their relationships with others, like extended family or friends, change?</a:t>
            </a:r>
          </a:p>
          <a:p>
            <a:pPr marL="628650" lvl="1" indent="-171450">
              <a:buFont typeface="Arial" panose="020B0604020202020204" pitchFamily="34" charset="0"/>
              <a:buChar char="•"/>
            </a:pPr>
            <a:r>
              <a:rPr lang="en-US" dirty="0"/>
              <a:t>Who may be able to provide support to your child as your family transitions to a stepfamily? </a:t>
            </a:r>
          </a:p>
        </p:txBody>
      </p:sp>
      <p:sp>
        <p:nvSpPr>
          <p:cNvPr id="4" name="Slide Number Placeholder 3">
            <a:extLst>
              <a:ext uri="{FF2B5EF4-FFF2-40B4-BE49-F238E27FC236}">
                <a16:creationId xmlns:a16="http://schemas.microsoft.com/office/drawing/2014/main" id="{5BB25455-1D8C-298C-A405-9BD7134B3B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64962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28639-9D79-A063-28D8-0B4C2E287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78DFD-C5B8-950B-0923-84B96C08F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14009-6F5E-77CA-4757-403368D78873}"/>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Stepparents often have strong, positive feelings for their stepchildren; however, those positive feelings may not be immediately reciprocated. Stepchildren are frequently not prepared to accept the stepparent as a parent, at least initially, and children might “push back.” This situation could lead to parent-child and stepparent-child conflict. This, in turn, may cause adjustment difficulties for the children, the parent, and the stepparent. </a:t>
            </a:r>
          </a:p>
          <a:p>
            <a:endParaRPr lang="en-US" dirty="0"/>
          </a:p>
          <a:p>
            <a:r>
              <a:rPr lang="en-US" dirty="0"/>
              <a:t>• This session of the module discussed parent-child relationships in a stepfamily and asked you to reflect on your relationship with the child(ren) in your family.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How would you describe your relationship with the children in your blended family? </a:t>
            </a:r>
          </a:p>
          <a:p>
            <a:pPr marL="171450" indent="-171450">
              <a:buFont typeface="Arial" panose="020B0604020202020204" pitchFamily="34" charset="0"/>
              <a:buChar char="•"/>
            </a:pPr>
            <a:r>
              <a:rPr lang="en-US" dirty="0"/>
              <a:t>What strengths do you recognize in the relationship? </a:t>
            </a:r>
          </a:p>
          <a:p>
            <a:pPr marL="171450" indent="-171450">
              <a:buFont typeface="Arial" panose="020B0604020202020204" pitchFamily="34" charset="0"/>
              <a:buChar char="•"/>
            </a:pPr>
            <a:r>
              <a:rPr lang="en-US" dirty="0"/>
              <a:t>What areas would you like to improve in the relationship?</a:t>
            </a:r>
          </a:p>
        </p:txBody>
      </p:sp>
      <p:sp>
        <p:nvSpPr>
          <p:cNvPr id="4" name="Slide Number Placeholder 3">
            <a:extLst>
              <a:ext uri="{FF2B5EF4-FFF2-40B4-BE49-F238E27FC236}">
                <a16:creationId xmlns:a16="http://schemas.microsoft.com/office/drawing/2014/main" id="{4DAD918C-F1B1-5B47-8132-1C01054BAE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39230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7E919-6696-5058-0EFE-8C351059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0F445-29D1-BCEA-AEA5-95E557397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515F5-B2D1-1082-E655-37F2F1FFA246}"/>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Using an authoritative parenting style has shown to be an effective way to parent children. Parents and stepparents who use an authoritative parenting style exhibit the following behaviors when interacting with their children:</a:t>
            </a:r>
          </a:p>
          <a:p>
            <a:pPr marL="628650" lvl="1" indent="-171450">
              <a:buFont typeface="Arial" panose="020B0604020202020204" pitchFamily="34" charset="0"/>
              <a:buChar char="•"/>
            </a:pPr>
            <a:r>
              <a:rPr lang="en-US" dirty="0"/>
              <a:t>Are loving, gentle, warm, nurturing, and supportive.</a:t>
            </a:r>
          </a:p>
          <a:p>
            <a:pPr marL="628650" lvl="1" indent="-171450">
              <a:buFont typeface="Arial" panose="020B0604020202020204" pitchFamily="34" charset="0"/>
              <a:buChar char="•"/>
            </a:pPr>
            <a:r>
              <a:rPr lang="en-US" dirty="0"/>
              <a:t>Listen actively.</a:t>
            </a:r>
          </a:p>
          <a:p>
            <a:pPr marL="628650" lvl="1" indent="-171450">
              <a:buFont typeface="Arial" panose="020B0604020202020204" pitchFamily="34" charset="0"/>
              <a:buChar char="•"/>
            </a:pPr>
            <a:r>
              <a:rPr lang="en-US" dirty="0"/>
              <a:t>Encourage self-sufficiency and independent decision-making.</a:t>
            </a:r>
          </a:p>
          <a:p>
            <a:pPr marL="628650" lvl="1" indent="-171450">
              <a:buFont typeface="Arial" panose="020B0604020202020204" pitchFamily="34" charset="0"/>
              <a:buChar char="•"/>
            </a:pPr>
            <a:r>
              <a:rPr lang="en-US" dirty="0"/>
              <a:t>Communicate expectations firmly and consistently.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Children are more likely to view authoritative parents as caring but also firm as parents set clear and appropriate standards of conduct. </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Before participating in the module, were you using any of the authoritative parenting principles with your children?</a:t>
            </a:r>
          </a:p>
          <a:p>
            <a:pPr marL="171450" lvl="0" indent="-171450">
              <a:buFont typeface="Arial" panose="020B0604020202020204" pitchFamily="34" charset="0"/>
              <a:buChar char="•"/>
            </a:pPr>
            <a:r>
              <a:rPr lang="en-US" dirty="0"/>
              <a:t>After participating in the module, which authoritative parenting principles would you like to use, or have you started using, with your children? </a:t>
            </a:r>
          </a:p>
          <a:p>
            <a:pPr marL="171450" lvl="0" indent="-171450">
              <a:buFont typeface="Arial" panose="020B0604020202020204" pitchFamily="34" charset="0"/>
              <a:buChar char="•"/>
            </a:pPr>
            <a:r>
              <a:rPr lang="en-US" dirty="0"/>
              <a:t>For those who have used authoritative parenting, which of the principles are you able to implement with ease? Are any of the principles challenging for you to use in your parenting? If so, which ones?</a:t>
            </a:r>
          </a:p>
        </p:txBody>
      </p:sp>
      <p:sp>
        <p:nvSpPr>
          <p:cNvPr id="4" name="Slide Number Placeholder 3">
            <a:extLst>
              <a:ext uri="{FF2B5EF4-FFF2-40B4-BE49-F238E27FC236}">
                <a16:creationId xmlns:a16="http://schemas.microsoft.com/office/drawing/2014/main" id="{EA3B8883-DCCA-BD34-4EDB-CA32AD521C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6389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F7EA6-4E74-E01D-ADFB-CEE790E7E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ADB59-3C40-70D5-D4DC-7F2737C43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96031-6A3C-48B3-B520-E4548D9168D7}"/>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Parents and caregivers should be collaborative and cooperative in raising and caring for children. </a:t>
            </a:r>
          </a:p>
          <a:p>
            <a:endParaRPr lang="en-US" dirty="0"/>
          </a:p>
          <a:p>
            <a:r>
              <a:rPr lang="en-US" dirty="0"/>
              <a:t>• Parents and caregivers should present a united front when determining how the family will function as a newly defined stepfamily.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In the module, you read about how scenario parents, Brenda and Mei, applied the parenting team approach with their daughter, Bree.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have you used parenting as a team in your stepfamily?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Has there been an instance in your blended family when parenting with a team approach would have yielded a better outcome? Would anyone like to share about this experience?</a:t>
            </a:r>
          </a:p>
        </p:txBody>
      </p:sp>
      <p:sp>
        <p:nvSpPr>
          <p:cNvPr id="4" name="Slide Number Placeholder 3">
            <a:extLst>
              <a:ext uri="{FF2B5EF4-FFF2-40B4-BE49-F238E27FC236}">
                <a16:creationId xmlns:a16="http://schemas.microsoft.com/office/drawing/2014/main" id="{3F6FADFD-C045-F0C9-DFCA-44F4B948E8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48120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26D4-D9E1-671E-5A84-9A141E2C3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6EE59-54B5-643E-096D-EA78CA970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58401-9F92-7E4B-0006-928962B02335}"/>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In the beginning of the relationship, stepchildren may not be as responsive to their stepparent and may even reject them. Having a slower or more deliberative ramp-up time when transitioning to a stepfamily can give children more time to get to know the stepparent, more time and opportunities to weigh in on what the new family will be like and their place in it, and more time to discuss with the parent and stepparent the role the stepparent will play in their lives after the new family is formed.</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In the module, you read about how the Allister family slowly incorporated Benny into Lola’s bedtime routine. In what ways have you or can you incorporate a slow pace as you blend your family?</a:t>
            </a:r>
          </a:p>
        </p:txBody>
      </p:sp>
      <p:sp>
        <p:nvSpPr>
          <p:cNvPr id="4" name="Slide Number Placeholder 3">
            <a:extLst>
              <a:ext uri="{FF2B5EF4-FFF2-40B4-BE49-F238E27FC236}">
                <a16:creationId xmlns:a16="http://schemas.microsoft.com/office/drawing/2014/main" id="{86C739FA-1358-81CE-3EC5-F07C473A0F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58649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FB218-6DEB-7A92-74EF-7542A8C67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A551B-FEA8-DA1E-11A9-D2D2AEE99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70B74-AFB2-F94E-51A4-EBAA5E8E8500}"/>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In general, the more time the parents can talk with children about becoming a new family and the more time the parents spend with the children before the formal transition takes place, the better the transition and the family dynamics will be for all family members. </a:t>
            </a:r>
          </a:p>
          <a:p>
            <a:endParaRPr lang="en-US" dirty="0"/>
          </a:p>
          <a:p>
            <a:r>
              <a:rPr lang="en-US" dirty="0"/>
              <a:t>• Engaging in open discussion can help family members determine and understand expectations as the blended family forms. These early and ongoing conversations can help children feel that their feelings and concerns are recognized and matter. </a:t>
            </a:r>
          </a:p>
          <a:p>
            <a:endParaRPr lang="en-US" dirty="0"/>
          </a:p>
          <a:p>
            <a:r>
              <a:rPr lang="en-US" b="1" i="1" dirty="0"/>
              <a:t>Generate discussion among participants using the following questions:</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dirty="0"/>
              <a:t>In the module, you read how Raymond used the time he spent shooting hoops with his twins, </a:t>
            </a:r>
            <a:r>
              <a:rPr lang="en-US" dirty="0" err="1"/>
              <a:t>JaMarcus</a:t>
            </a:r>
            <a:r>
              <a:rPr lang="en-US" dirty="0"/>
              <a:t> and Jaden, to discuss the home he was considering moving his family into as part of the transition to a stepfamily. What stepfamily-related topics have you discussed with your children? Were some topics more difficult than others?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did you approach the conversations with your children? What kinds of feelings did your children express?</a:t>
            </a:r>
          </a:p>
        </p:txBody>
      </p:sp>
      <p:sp>
        <p:nvSpPr>
          <p:cNvPr id="4" name="Slide Number Placeholder 3">
            <a:extLst>
              <a:ext uri="{FF2B5EF4-FFF2-40B4-BE49-F238E27FC236}">
                <a16:creationId xmlns:a16="http://schemas.microsoft.com/office/drawing/2014/main" id="{621EE9C9-0DC6-5AD9-7760-D4DA6F12A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98173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9673D-C970-F26B-B209-63BAC4FE4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2CC72-FF2F-28BF-F657-925A6CAD0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BE1C3-7BE3-8A28-DBA3-1F4A57BFE80D}"/>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Regardless of the age of the child, find ways to include each child in family decisions—big or small. Allowing children to weigh in helps children understand they are valued and are important members of the family. </a:t>
            </a:r>
          </a:p>
          <a:p>
            <a:endParaRPr lang="en-US" dirty="0"/>
          </a:p>
          <a:p>
            <a:r>
              <a:rPr lang="en-US" b="1" i="1" dirty="0"/>
              <a:t>Generate discussion among participants using the following questions</a:t>
            </a:r>
            <a:r>
              <a:rPr lang="en-US" dirty="0"/>
              <a:t>: </a:t>
            </a:r>
          </a:p>
          <a:p>
            <a:endParaRPr lang="en-US" dirty="0"/>
          </a:p>
          <a:p>
            <a:pPr marL="171450" indent="-171450">
              <a:buFont typeface="Arial" panose="020B0604020202020204" pitchFamily="34" charset="0"/>
              <a:buChar char="•"/>
            </a:pPr>
            <a:r>
              <a:rPr lang="en-US" dirty="0"/>
              <a:t>In the module, you read about how scenario parents, Delia and Benny, encouraged Lola to make decisions about some of the items she packed to take to her father’s home. This strategy led to fewer meltdowns and tears on transition days. What decisions have you, or can you, encourage your children to weigh in on in your family?</a:t>
            </a:r>
          </a:p>
        </p:txBody>
      </p:sp>
      <p:sp>
        <p:nvSpPr>
          <p:cNvPr id="4" name="Slide Number Placeholder 3">
            <a:extLst>
              <a:ext uri="{FF2B5EF4-FFF2-40B4-BE49-F238E27FC236}">
                <a16:creationId xmlns:a16="http://schemas.microsoft.com/office/drawing/2014/main" id="{8B5C0456-660C-8076-EBA5-60BC871C4C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38731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0EB3-6B99-494F-E611-84BB0D66A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622E1-8FD5-8545-944E-4598ED549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C9D0B-58F4-9F99-D9AA-332D9D43D778}"/>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Honoring and maintaining the relationship between the non-residential parent and their children fosters the children’s adjustment and overall well-being. </a:t>
            </a:r>
          </a:p>
          <a:p>
            <a:endParaRPr lang="en-US" dirty="0"/>
          </a:p>
          <a:p>
            <a:r>
              <a:rPr lang="en-US" dirty="0"/>
              <a:t>• Parents should abide by visitation schedules with the non-residential parent and maintain cordial and coparent-like relationships, regardless of personal feelings. </a:t>
            </a:r>
          </a:p>
          <a:p>
            <a:endParaRPr lang="en-US" dirty="0"/>
          </a:p>
          <a:p>
            <a:r>
              <a:rPr lang="en-US" b="1" i="1" dirty="0"/>
              <a:t>Generate discussion among participants using the following questions:</a:t>
            </a:r>
          </a:p>
          <a:p>
            <a:endParaRPr lang="en-US" b="1" i="1" dirty="0"/>
          </a:p>
          <a:p>
            <a:r>
              <a:rPr lang="en-US" dirty="0"/>
              <a:t>In the module, you read about how Jaden’s mother talked to her son about the importance of spending time with his father while also finding ways to spend time with his friends during his weekend visits. </a:t>
            </a:r>
          </a:p>
          <a:p>
            <a:endParaRPr lang="en-US" dirty="0"/>
          </a:p>
          <a:p>
            <a:pPr marL="171450" indent="-171450">
              <a:buFont typeface="Arial" panose="020B0604020202020204" pitchFamily="34" charset="0"/>
              <a:buChar char="•"/>
            </a:pPr>
            <a:r>
              <a:rPr lang="en-US" dirty="0"/>
              <a:t>How do you honor your child(ren)’s relationship with their other parent?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are the non-residential parent, have you noticed ways that your ex-partner has honored your relationship with your child(ren)? How might your ex-partner better support your relationship with your child(ren)?</a:t>
            </a:r>
          </a:p>
        </p:txBody>
      </p:sp>
      <p:sp>
        <p:nvSpPr>
          <p:cNvPr id="4" name="Slide Number Placeholder 3">
            <a:extLst>
              <a:ext uri="{FF2B5EF4-FFF2-40B4-BE49-F238E27FC236}">
                <a16:creationId xmlns:a16="http://schemas.microsoft.com/office/drawing/2014/main" id="{B67BD9B1-71FA-D693-6988-5C1E58BD72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5957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42FAA-ADC5-DA07-AA8B-0FA7E37AE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51861-783E-0788-E6D2-950EEC15D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0D6C8-23D1-51B3-9F4B-04B43BEF1F62}"/>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Managing parenting expectations can help foster positive relationships, reduce conflict, and create a supportive and harmonious environment within a blended family.</a:t>
            </a:r>
          </a:p>
          <a:p>
            <a:endParaRPr lang="en-US" dirty="0"/>
          </a:p>
          <a:p>
            <a:r>
              <a:rPr lang="en-US" dirty="0"/>
              <a:t>• Specifically, a biological parent may need to alter expectations regarding their stepparenting partner and not press the stepparent into a parenting role without carefully assessing whether the children—and the stepparent—are ready for the stepparent to take on that role. </a:t>
            </a:r>
          </a:p>
          <a:p>
            <a:endParaRPr lang="en-US" dirty="0"/>
          </a:p>
          <a:p>
            <a:r>
              <a:rPr lang="en-US" b="1" i="1" dirty="0"/>
              <a:t>Generate discussion among participants using the following questions:</a:t>
            </a:r>
          </a:p>
          <a:p>
            <a:endParaRPr lang="en-US" b="1" i="1" dirty="0"/>
          </a:p>
          <a:p>
            <a:pPr marL="171450" indent="-171450">
              <a:buFont typeface="Arial" panose="020B0604020202020204" pitchFamily="34" charset="0"/>
              <a:buChar char="•"/>
            </a:pPr>
            <a:r>
              <a:rPr lang="en-US" dirty="0"/>
              <a:t>In the module, you read about how the Martinez family manages expectations in regard to Miguel’s role as a disciplinarian. What expectations do you have for your stepfamily as you prepare to blend?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who have already blended their families, what expectations did you have about your blended family? Were there any expectations that you now realize may have been unreasonable or unrealistic?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1" i="1" dirty="0"/>
          </a:p>
          <a:p>
            <a:pPr marL="0" indent="0">
              <a:buFont typeface="Arial" panose="020B0604020202020204" pitchFamily="34" charset="0"/>
              <a:buNone/>
            </a:pPr>
            <a:r>
              <a:rPr lang="en-US" b="1" i="1" dirty="0"/>
              <a:t>Facilitator Tip • Review the Parent Toolkit Resource, “Strategies for Easing the Transition to a Stepfamily,” to share some of the strategies mentioned in the document with your participants. </a:t>
            </a:r>
          </a:p>
        </p:txBody>
      </p:sp>
      <p:sp>
        <p:nvSpPr>
          <p:cNvPr id="4" name="Slide Number Placeholder 3">
            <a:extLst>
              <a:ext uri="{FF2B5EF4-FFF2-40B4-BE49-F238E27FC236}">
                <a16:creationId xmlns:a16="http://schemas.microsoft.com/office/drawing/2014/main" id="{69DB8E69-2F73-FC87-FFB6-8DDA0E0116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233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Homework Tasks</a:t>
            </a:r>
            <a:r>
              <a:rPr lang="en-US" dirty="0"/>
              <a:t>: Assign </a:t>
            </a:r>
            <a:r>
              <a:rPr lang="en-US" b="1" i="1" dirty="0"/>
              <a:t>Session 1: Introduction, Session 2: Becoming a Stepfamily,</a:t>
            </a:r>
            <a:r>
              <a:rPr lang="en-US" b="0" i="0" dirty="0"/>
              <a:t> and </a:t>
            </a:r>
            <a:r>
              <a:rPr lang="en-US" b="1" i="1" dirty="0"/>
              <a:t>Session 3: Making the Transition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DB1D-716E-7C63-0F90-0F76D8BEB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9B641-F3BB-86E4-BC83-2D03084A1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DA4EF-4EFE-1419-1F78-C24E268156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Tasks</a:t>
            </a:r>
            <a:r>
              <a:rPr lang="en-US" dirty="0"/>
              <a:t>: Assign</a:t>
            </a:r>
            <a:r>
              <a:rPr lang="en-US" u="none" dirty="0"/>
              <a:t> </a:t>
            </a:r>
            <a:r>
              <a:rPr lang="en-US" sz="1200" b="1" i="1" u="none" dirty="0">
                <a:ea typeface="Calibri"/>
                <a:cs typeface="Calibri"/>
              </a:rPr>
              <a:t> Session 4: Parenting Roles, Session 5: Coparenting in Stepfamilies, Session 6: Stepfamilies and Family Development, </a:t>
            </a:r>
            <a:r>
              <a:rPr lang="en-US" sz="1200" b="0" i="0" u="none" dirty="0">
                <a:ea typeface="Calibri"/>
                <a:cs typeface="Calibri"/>
              </a:rPr>
              <a:t>and</a:t>
            </a:r>
            <a:r>
              <a:rPr lang="en-US" sz="1200" b="1" i="1" u="none" dirty="0">
                <a:ea typeface="Calibri"/>
                <a:cs typeface="Calibri"/>
              </a:rPr>
              <a:t> </a:t>
            </a:r>
            <a:r>
              <a:rPr lang="en-US" sz="1200" b="0" i="0" u="none" dirty="0">
                <a:ea typeface="Calibri"/>
                <a:cs typeface="Calibri"/>
              </a:rPr>
              <a:t>the</a:t>
            </a:r>
            <a:r>
              <a:rPr lang="en-US" sz="1200" b="1" i="1" u="none" dirty="0">
                <a:ea typeface="Calibri"/>
                <a:cs typeface="Calibri"/>
              </a:rPr>
              <a:t> Wrap-Up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(D25)</a:t>
            </a:r>
          </a:p>
          <a:p>
            <a:endParaRPr lang="en-US" dirty="0"/>
          </a:p>
          <a:p>
            <a:r>
              <a:rPr lang="en-US" b="1" dirty="0"/>
              <a:t>Step 3 Clarification</a:t>
            </a:r>
            <a:r>
              <a:rPr lang="en-US" dirty="0"/>
              <a:t>: Assign workbook discussion questions (beginning on page D26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85A27F94-D407-69B7-EA49-D9316E2D9C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76201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81</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82</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8BCB-1ACC-4718-A565-63FB99936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537C8-6E6F-5F45-0B94-E9DFFAD3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156B5-2F1F-4F19-7443-0B0CFDB8D0F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E84D8A62-1D20-C6C3-F405-C64CB2CE7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8169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4509-4069-29EF-DC01-5D5C15B67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E7ECA-DE43-4B96-1156-338C4F106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4BAC4-D77A-D62F-0E63-11748BDB1E15}"/>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Parents and stepparents often expect too much too fast when a stepfamily forms. Stepparents may enter into a parental/disciplinary role more quickly than the children or biological parents may be comfortable with. </a:t>
            </a:r>
          </a:p>
          <a:p>
            <a:r>
              <a:rPr lang="en-US" dirty="0"/>
              <a:t>• Biological parents and stepparents must be aware that the stepparent’s credibility in the parenting role is not automatically given by the children, and it needs to be earned. </a:t>
            </a:r>
          </a:p>
          <a:p>
            <a:r>
              <a:rPr lang="en-US" dirty="0"/>
              <a:t>• Children aged 6 or younger are more likely to accept a stepparent as a legitimate parent because they tend to view adults as authoritative and wise. Older children, however, may initially struggle to see the stepparent as a parental figure and may need time to build a relationship. </a:t>
            </a:r>
          </a:p>
          <a:p>
            <a:r>
              <a:rPr lang="en-US" dirty="0"/>
              <a:t>• Stepparents and biological parents should allow children the time and space to adjust and develop acceptance. </a:t>
            </a:r>
          </a:p>
          <a:p>
            <a:r>
              <a:rPr lang="en-US" dirty="0"/>
              <a:t>• Strategies that allow for discovery and acceptance include building relationships, confronting challenges, and developing a positive reinforcement and discipline plan.</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In the module, you read about how the scenario families implemented discovery and acceptance strategies in their blended families. Mei worked on building a relationship with her stepdaughter, Bree, through their shared interest in playing musical instruments. The Martinez family developed a positive reinforcement and discipline plan to outline how they might respond to certain kinds of situations. The </a:t>
            </a:r>
            <a:r>
              <a:rPr lang="en-US" dirty="0" err="1"/>
              <a:t>Wingfields</a:t>
            </a:r>
            <a:r>
              <a:rPr lang="en-US" dirty="0"/>
              <a:t> incorporated family meetings into their routine to confront challenges in the family. Have you tried this strategy?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yes, how did the family meeting work for your family?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module, you were encouraged to consider situations and challenges your family is likely to experience. Would anyone like to share examples of situations or expected challenges you and your partners could discuss and proactively plan for?</a:t>
            </a:r>
          </a:p>
        </p:txBody>
      </p:sp>
      <p:sp>
        <p:nvSpPr>
          <p:cNvPr id="4" name="Slide Number Placeholder 3">
            <a:extLst>
              <a:ext uri="{FF2B5EF4-FFF2-40B4-BE49-F238E27FC236}">
                <a16:creationId xmlns:a16="http://schemas.microsoft.com/office/drawing/2014/main" id="{C199485D-CB40-1AE2-F89D-8DADFA29D4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27552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A9B5B-CCC5-6B83-77D5-D9C8C20BF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788E1-C5FA-A04B-30CF-A2889F5D1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B9B27-B9BB-76F3-50E4-77C00FA0908D}"/>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To ensure cohesion for all family members, the residential biological parent and stepparent should consider the following factors as they decide when and/or how a stepparent should take on a parental/disciplinary role in the family:</a:t>
            </a:r>
          </a:p>
          <a:p>
            <a:endParaRPr lang="en-US" dirty="0"/>
          </a:p>
          <a:p>
            <a:pPr marL="628650" lvl="1" indent="-171450">
              <a:buFont typeface="Arial" panose="020B0604020202020204" pitchFamily="34" charset="0"/>
              <a:buChar char="•"/>
            </a:pPr>
            <a:r>
              <a:rPr lang="en-US" dirty="0"/>
              <a:t>Acceptance: Has the stepparent been accepted by the stepchildren as an individual who has earned this privilege?</a:t>
            </a:r>
          </a:p>
          <a:p>
            <a:pPr marL="628650" lvl="1" indent="-171450">
              <a:buFont typeface="Arial" panose="020B0604020202020204" pitchFamily="34" charset="0"/>
              <a:buChar char="•"/>
            </a:pPr>
            <a:r>
              <a:rPr lang="en-US" dirty="0"/>
              <a:t>Competence: Is the stepparent (and the residential biological parent) perceived as competent and reasonable in their dealings with the children, particularly around disciplinary decisions and actions?</a:t>
            </a:r>
          </a:p>
          <a:p>
            <a:pPr marL="628650" lvl="1" indent="-171450">
              <a:buFont typeface="Arial" panose="020B0604020202020204" pitchFamily="34" charset="0"/>
              <a:buChar char="•"/>
            </a:pPr>
            <a:r>
              <a:rPr lang="en-US" dirty="0"/>
              <a:t>Expectations: What expectations do the biologically related parents have regarding the stepparent’s disciplinarian role?</a:t>
            </a:r>
          </a:p>
          <a:p>
            <a:pPr marL="628650" lvl="1" indent="-171450">
              <a:buFont typeface="Arial" panose="020B0604020202020204" pitchFamily="34" charset="0"/>
              <a:buChar char="•"/>
            </a:pPr>
            <a:r>
              <a:rPr lang="en-US" dirty="0"/>
              <a:t>Agreement: What has been proactively agreed to between the parent(s) and stepparent and between the parents and the children? </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Building a positive relationship with a stepchild is an ongoing process that requires the adult to make an effort to regularly communicate with the child and take a genuine interest in their life. The module provided an activity you could complete to help you understand how well you know your stepchild and identify areas in which you could learn more.</a:t>
            </a:r>
          </a:p>
          <a:p>
            <a:pPr marL="171450" lvl="0" indent="-171450">
              <a:buFont typeface="Arial" panose="020B0604020202020204" pitchFamily="34" charset="0"/>
              <a:buChar char="•"/>
            </a:pPr>
            <a:endParaRPr lang="en-US" b="1" i="1"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factors have you considered as you determine your children’s readiness for their stepparent to assume a disciplinary role in their lives?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module activity asked questions about activities your stepchild does and does not enjoy, their friends, academic strengths and challenges, and special health or dietary needs.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For stepparents, did you learn anything new about your stepchild(ren) that you didn’t know prior to completing the activity?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How might you use this new information to strengthen your relationship with your stepchild?</a:t>
            </a:r>
          </a:p>
        </p:txBody>
      </p:sp>
      <p:sp>
        <p:nvSpPr>
          <p:cNvPr id="4" name="Slide Number Placeholder 3">
            <a:extLst>
              <a:ext uri="{FF2B5EF4-FFF2-40B4-BE49-F238E27FC236}">
                <a16:creationId xmlns:a16="http://schemas.microsoft.com/office/drawing/2014/main" id="{B761164F-9F95-D30D-74F5-DD502DC4DF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04722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8CE2-8F16-4B38-3C71-6E439F4BB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DE82C-3D60-031A-AC42-97479E3AA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DF6B7-C3BE-ECAF-E85F-9AB61154494C}"/>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The residential biological parent must balance the needs and emotions of their children and the stepparent and navigate complex and emotionally charged challenges. </a:t>
            </a:r>
          </a:p>
          <a:p>
            <a:endParaRPr lang="en-US" dirty="0"/>
          </a:p>
          <a:p>
            <a:r>
              <a:rPr lang="en-US" dirty="0"/>
              <a:t>• The module scenario described how Krystal had to balance Raven’s needs with Raymond’s desire to develop Raven’s basketball skills, which was an area of parenting in which he was experienced and excited. </a:t>
            </a:r>
          </a:p>
          <a:p>
            <a:endParaRPr lang="en-US" b="1" i="1"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For residential biological parents, in what areas of family life have you played, or do you anticipate having to play, a mediating role between the stepparent and your children?</a:t>
            </a:r>
          </a:p>
        </p:txBody>
      </p:sp>
      <p:sp>
        <p:nvSpPr>
          <p:cNvPr id="4" name="Slide Number Placeholder 3">
            <a:extLst>
              <a:ext uri="{FF2B5EF4-FFF2-40B4-BE49-F238E27FC236}">
                <a16:creationId xmlns:a16="http://schemas.microsoft.com/office/drawing/2014/main" id="{92F24CE9-09B2-44F8-CE93-686E795BB5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521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DF4C-55B2-723A-7A02-10C36E1E2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13AD5-6476-9EC5-DCE9-DF378B41E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D4380-CB3B-5535-6C00-3FD250E4C259}"/>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The extent to which the non-residential biological parent remains involved with their children is not limited to the re-partnered parental unit. It also extends to coparenting between the residential biological parent and the non-residential biological parent and between the stepparent and the non-residential parent. </a:t>
            </a:r>
          </a:p>
          <a:p>
            <a:endParaRPr lang="en-US" dirty="0"/>
          </a:p>
          <a:p>
            <a:r>
              <a:rPr lang="en-US" dirty="0"/>
              <a:t>• Establishing and maintaining a good working coparenting relationship between the non-residential biological parent and two re-partnered parents are vital.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In the module, you read how, despite their differences and troubling divorce, Juan Sr. and Angela are committed to coparenting their children. If you are a non-residential biological parent, how do you ensure you remain involved in your child(ren)’s life?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session concluded with a homework activity that encouraged you to identify and determine which parents in the family take on specific parenting tasks. Did this activity help you identify and discuss parental roles and responsibilities within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Which responsibilities did you decide to take on? Which responsibilities did you decide to share with or give to another parent in the family?</a:t>
            </a:r>
          </a:p>
        </p:txBody>
      </p:sp>
      <p:sp>
        <p:nvSpPr>
          <p:cNvPr id="4" name="Slide Number Placeholder 3">
            <a:extLst>
              <a:ext uri="{FF2B5EF4-FFF2-40B4-BE49-F238E27FC236}">
                <a16:creationId xmlns:a16="http://schemas.microsoft.com/office/drawing/2014/main" id="{6D19ED2D-ECC9-3FC5-A9D6-5A2E25A6DD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27296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A064C-B402-94E3-A2A2-0762773E8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22FB2-2CA0-E6B5-7DE6-BF241888D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32D8E-413A-94B3-BA60-C4BE1DA9A61F}"/>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Parents and stepparents need to work together to develop a mutually agreed-upon approach regarding parenting the children as a coparenting team. </a:t>
            </a:r>
          </a:p>
          <a:p>
            <a:endParaRPr lang="en-US" dirty="0"/>
          </a:p>
          <a:p>
            <a:r>
              <a:rPr lang="en-US" dirty="0"/>
              <a:t>• Good, or competent, coparenting is essential to family health and children’s well-being regardless of family type. </a:t>
            </a:r>
          </a:p>
          <a:p>
            <a:endParaRPr lang="en-US" dirty="0"/>
          </a:p>
          <a:p>
            <a:r>
              <a:rPr lang="en-US" dirty="0"/>
              <a:t>• In stepfamilies, each parent’s level of authority or responsibility in their parenting role is not necessarily split equally among the individuals in the coparenting relationship, and their role can vary depending on the needs of a family and the ability and commitment of each coparent. </a:t>
            </a:r>
          </a:p>
          <a:p>
            <a:endParaRPr lang="en-US" dirty="0"/>
          </a:p>
          <a:p>
            <a:r>
              <a:rPr lang="en-US" dirty="0"/>
              <a:t>• The module described three dimensions of coparenting and introduced an activity to help you understand how each aspect of coparenting applies to stepfamilies. The dimensions or aspects and their applicability to stepfamilies are as follows: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Agreement: An agreed-upon approach to parenting the children.</a:t>
            </a:r>
          </a:p>
          <a:p>
            <a:pPr marL="628650" lvl="1" indent="-171450">
              <a:buFont typeface="Arial" panose="020B0604020202020204" pitchFamily="34" charset="0"/>
              <a:buChar char="•"/>
            </a:pPr>
            <a:r>
              <a:rPr lang="en-US" dirty="0"/>
              <a:t>Provision of support by the partner: Feeling supported by one’s partner is critical in any relationship.</a:t>
            </a:r>
          </a:p>
          <a:p>
            <a:pPr marL="628650" lvl="1" indent="-171450">
              <a:buFont typeface="Arial" panose="020B0604020202020204" pitchFamily="34" charset="0"/>
              <a:buChar char="•"/>
            </a:pPr>
            <a:r>
              <a:rPr lang="en-US" dirty="0"/>
              <a:t>Undermining one parent by the other parent: Parents need to be tolerant and avoid the tendency to engage in inter-parental criticism and conflict. </a:t>
            </a:r>
          </a:p>
          <a:p>
            <a:pPr marL="457200" lvl="1" indent="0">
              <a:buFont typeface="Arial" panose="020B0604020202020204" pitchFamily="34" charset="0"/>
              <a:buNone/>
            </a:pPr>
            <a:endParaRPr lang="en-US" b="1" i="1"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In the module activity, you identified the dimension of coparenting being displayed by each of the scenario families. Evaluate the dimensions of coparenting in your parenting relationship using the questions below.</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Do you have an agreed-upon approach to parenting your children?</a:t>
            </a:r>
          </a:p>
          <a:p>
            <a:pPr marL="628650" lvl="1" indent="-171450">
              <a:buFont typeface="Arial" panose="020B0604020202020204" pitchFamily="34" charset="0"/>
              <a:buChar char="•"/>
            </a:pPr>
            <a:r>
              <a:rPr lang="en-US" dirty="0"/>
              <a:t>Do you feel supported by your coparenting partner?</a:t>
            </a:r>
          </a:p>
          <a:p>
            <a:pPr marL="628650" lvl="1" indent="-171450">
              <a:buFont typeface="Arial" panose="020B0604020202020204" pitchFamily="34" charset="0"/>
              <a:buChar char="•"/>
            </a:pPr>
            <a:r>
              <a:rPr lang="en-US" dirty="0"/>
              <a:t>Are you tolerant of your ex-partner or coparent, and do you refrain from engaging in criticism or conflict in front of your children? Which dimensions of coparenting do you feel are going well? </a:t>
            </a:r>
          </a:p>
          <a:p>
            <a:pPr marL="628650" lvl="1" indent="-171450">
              <a:buFont typeface="Arial" panose="020B0604020202020204" pitchFamily="34" charset="0"/>
              <a:buChar char="•"/>
            </a:pPr>
            <a:r>
              <a:rPr lang="en-US" dirty="0"/>
              <a:t>Which dimensions do you think could be improved?</a:t>
            </a:r>
          </a:p>
          <a:p>
            <a:pPr marL="628650" lvl="1"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0A2A900-6C9F-8A6C-59F8-6F0D01659C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0826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D747-84D2-2799-83BE-8E87F24CF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3FB4A-2DC6-6C17-7B65-F0293290D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79B45-7D11-B742-D00B-5BDA9282B494}"/>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Effective discipline can help children learn to accept responsibility for their behaviors, recognize the needs of others, and develop self-confidence and self-control. </a:t>
            </a:r>
          </a:p>
          <a:p>
            <a:endParaRPr lang="en-US" dirty="0"/>
          </a:p>
          <a:p>
            <a:r>
              <a:rPr lang="en-US" dirty="0"/>
              <a:t>• Using the principles of effective discipline can help children learn to trust their parents as they make decisions regarding their well-being, feel comfortable coming to parents in positive and negative situations, and understand that they can depend on their parents to make decisions that are in their best interests. </a:t>
            </a:r>
          </a:p>
          <a:p>
            <a:endParaRPr lang="en-US" b="1" i="1" dirty="0"/>
          </a:p>
          <a:p>
            <a:r>
              <a:rPr lang="en-US" b="1" i="1" dirty="0"/>
              <a:t>Facilitator Tip • For your reference, the key principles of effective discipline are outlined below. You may want to share a few principles with participants to generate discussion for the question asked in this section</a:t>
            </a:r>
            <a:r>
              <a:rPr lang="en-US" dirty="0"/>
              <a:t>.</a:t>
            </a:r>
          </a:p>
          <a:p>
            <a:endParaRPr lang="en-US" dirty="0"/>
          </a:p>
          <a:p>
            <a:pPr marL="628650" lvl="1" indent="-171450">
              <a:buFont typeface="Arial" panose="020B0604020202020204" pitchFamily="34" charset="0"/>
              <a:buChar char="•"/>
            </a:pPr>
            <a:r>
              <a:rPr lang="en-US" dirty="0"/>
              <a:t>Expect behavior that is developmentally appropriate.</a:t>
            </a:r>
          </a:p>
          <a:p>
            <a:pPr marL="628650" lvl="1" indent="-171450">
              <a:buFont typeface="Arial" panose="020B0604020202020204" pitchFamily="34" charset="0"/>
              <a:buChar char="•"/>
            </a:pPr>
            <a:r>
              <a:rPr lang="en-US" dirty="0"/>
              <a:t>Have ground rules for appropriate behavior that are clear, fair, easy to understand, enforceable, and positively stated by you and your coparent.</a:t>
            </a:r>
          </a:p>
          <a:p>
            <a:pPr marL="628650" lvl="1" indent="-171450">
              <a:buFont typeface="Arial" panose="020B0604020202020204" pitchFamily="34" charset="0"/>
              <a:buChar char="•"/>
            </a:pPr>
            <a:r>
              <a:rPr lang="en-US" dirty="0"/>
              <a:t>Use time out/withdrawal of a valued activity to deal with serious misbehavior.</a:t>
            </a:r>
          </a:p>
          <a:p>
            <a:pPr marL="628650" lvl="1" indent="-171450">
              <a:buFont typeface="Arial" panose="020B0604020202020204" pitchFamily="34" charset="0"/>
              <a:buChar char="•"/>
            </a:pPr>
            <a:r>
              <a:rPr lang="en-US" dirty="0"/>
              <a:t>Avoid yelling, name-calling, threatening, or spanking when setting ground rules and enforcing them.</a:t>
            </a:r>
          </a:p>
          <a:p>
            <a:pPr marL="628650" lvl="1" indent="-171450">
              <a:buFont typeface="Arial" panose="020B0604020202020204" pitchFamily="34" charset="0"/>
              <a:buChar char="•"/>
            </a:pPr>
            <a:r>
              <a:rPr lang="en-US" dirty="0"/>
              <a:t>Look at discipline as an opportunity for you to be a positive (step)parent and for your child to learn about themself.</a:t>
            </a:r>
          </a:p>
          <a:p>
            <a:pPr marL="628650" lvl="1" indent="-171450">
              <a:buFont typeface="Arial" panose="020B0604020202020204" pitchFamily="34" charset="0"/>
              <a:buChar char="•"/>
            </a:pPr>
            <a:r>
              <a:rPr lang="en-US" dirty="0"/>
              <a:t>Be respectful of your child’s feelings. Speak to them as you would like to be spoken to.</a:t>
            </a:r>
          </a:p>
          <a:p>
            <a:pPr marL="628650" lvl="1" indent="-171450">
              <a:buFont typeface="Arial" panose="020B0604020202020204" pitchFamily="34" charset="0"/>
              <a:buChar char="•"/>
            </a:pPr>
            <a:r>
              <a:rPr lang="en-US" dirty="0"/>
              <a:t>Be clear about what you expect from your child, and make the consequences attached to misbehavior appropriate to the situation and to your child’s age and level of maturity.</a:t>
            </a:r>
          </a:p>
          <a:p>
            <a:pPr marL="628650" lvl="1" indent="-171450">
              <a:buFont typeface="Arial" panose="020B0604020202020204" pitchFamily="34" charset="0"/>
              <a:buChar char="•"/>
            </a:pPr>
            <a:r>
              <a:rPr lang="en-US" dirty="0"/>
              <a:t>Try ignoring your child’s protests or complaints regarding the ground rules. This avoids needless conflict over minor issues and teaches your child that you are setting ground rules that are reasonable and fair.</a:t>
            </a:r>
          </a:p>
          <a:p>
            <a:pPr marL="628650" lvl="1" indent="-171450">
              <a:buFont typeface="Arial" panose="020B0604020202020204" pitchFamily="34" charset="0"/>
              <a:buChar char="•"/>
            </a:pPr>
            <a:r>
              <a:rPr lang="en-US" dirty="0"/>
              <a:t>Remember that your child is a unique individual. What worked for you when you were a child or what works for other parents may not apply to your child.</a:t>
            </a:r>
          </a:p>
          <a:p>
            <a:pPr marL="628650" lvl="1" indent="-171450">
              <a:buFont typeface="Arial" panose="020B0604020202020204" pitchFamily="34" charset="0"/>
              <a:buChar char="•"/>
            </a:pPr>
            <a:r>
              <a:rPr lang="en-US" dirty="0"/>
              <a:t>Praise your child when they follow the ground rules for the behavior you have set. Be very specific when you praise your child, and refer to a specific behavior or action.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the following question: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The module provided an activity in which you could brainstorm how you might incorporate effective discipline practices into your interactions with your (step)children. Would anyone like to talk about effective discipline principles you have used in your parenting?</a:t>
            </a:r>
          </a:p>
        </p:txBody>
      </p:sp>
      <p:sp>
        <p:nvSpPr>
          <p:cNvPr id="4" name="Slide Number Placeholder 3">
            <a:extLst>
              <a:ext uri="{FF2B5EF4-FFF2-40B4-BE49-F238E27FC236}">
                <a16:creationId xmlns:a16="http://schemas.microsoft.com/office/drawing/2014/main" id="{CBF02D8A-A4AC-890A-49CB-82B78B85F6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51604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BCAD4-9999-012E-4F09-870B547B7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5364A-3FBB-64A2-E983-97FBAB7DD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64C42-D5EF-0A84-3248-AA1BAED81FC3}"/>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 child’s well-being is strongly linked with the nature of the relationship between the stepfamily and the non-residential parent. Ideally, the stepfamily parental unit and the non-residential biological parent can work together on behalf of the child and maintain cordial and respectful interactions. </a:t>
            </a:r>
          </a:p>
          <a:p>
            <a:endParaRPr lang="en-US" dirty="0"/>
          </a:p>
          <a:p>
            <a:r>
              <a:rPr lang="en-US" dirty="0"/>
              <a:t>• Children who are exposed to persistent conflict between their two biological parents are at an elevated risk for experiencing anxiety, depression, insecurity, and behavior problems. </a:t>
            </a:r>
          </a:p>
          <a:p>
            <a:endParaRPr lang="en-US" dirty="0"/>
          </a:p>
          <a:p>
            <a:r>
              <a:rPr lang="en-US" dirty="0"/>
              <a:t>• Thrive offers a supplemental parent-education module, Coparenting: Coordinated. Cooperative. United., that can help you learn strategies and gather insights into what you might be experiencing as a coparent. The module is available on the Thrive website.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provided an opportunity for you to reflect on a time when you felt that you and your co-parent functioned as a good parental team. Would anyone like to talk about that experience?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module also encouraged you to identify a parenting area about which you and your co-parent may disagree and brainstorm some strategies that might help you work through the parenting disagreement. Would anyone like to share about that? </a:t>
            </a:r>
          </a:p>
        </p:txBody>
      </p:sp>
      <p:sp>
        <p:nvSpPr>
          <p:cNvPr id="4" name="Slide Number Placeholder 3">
            <a:extLst>
              <a:ext uri="{FF2B5EF4-FFF2-40B4-BE49-F238E27FC236}">
                <a16:creationId xmlns:a16="http://schemas.microsoft.com/office/drawing/2014/main" id="{B9F12FD2-9D72-0B82-ED28-2B3B8A72DB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2368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1876-ECD5-912B-56B6-CB2758635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DFA95-4708-57E9-8573-97CB7DC0B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41B06-1816-859A-E9D1-F59A14397201}"/>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Regardless of family form, the health and well-being of the family as a whole and of the children are more dependent on the nature and quality of the processes that take place within the family instead of the family’s structure. In many cases, parents and children in stepfamilies manage well over the long term. </a:t>
            </a:r>
          </a:p>
          <a:p>
            <a:endParaRPr lang="en-US" dirty="0"/>
          </a:p>
          <a:p>
            <a:r>
              <a:rPr lang="en-US" dirty="0"/>
              <a:t>• Stepfamilies are healthiest, and children’s outcomes optimized, when parents function well as a coparenting team and when parents have a good working knowledge of what competent parenting is and is not. </a:t>
            </a:r>
          </a:p>
          <a:p>
            <a:endParaRPr lang="en-US" dirty="0"/>
          </a:p>
          <a:p>
            <a:r>
              <a:rPr lang="en-US" dirty="0"/>
              <a:t>• Coparenting that is rooted in authoritative parenting has a high likelihood of succeeding in stepfamilies. </a:t>
            </a:r>
          </a:p>
          <a:p>
            <a:endParaRPr lang="en-US" dirty="0"/>
          </a:p>
          <a:p>
            <a:r>
              <a:rPr lang="en-US" dirty="0"/>
              <a:t>• Spending time together as a family unit—participating in fun activities or completing household responsibilities—can promote bonding and foster positive relationships at all stages of stepfamily development.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This session described fun activities the scenario families participated in together, such as having pizza and game nights, volunteering together, going on family bike rides, and cooking dinner together. What activities does your family enjoy participating in together? </a:t>
            </a:r>
          </a:p>
        </p:txBody>
      </p:sp>
      <p:sp>
        <p:nvSpPr>
          <p:cNvPr id="4" name="Slide Number Placeholder 3">
            <a:extLst>
              <a:ext uri="{FF2B5EF4-FFF2-40B4-BE49-F238E27FC236}">
                <a16:creationId xmlns:a16="http://schemas.microsoft.com/office/drawing/2014/main" id="{E7E74AC6-162C-053F-AB57-C63AF386EF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6567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66C-C4FE-B47A-B0DF-3C4AE6828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56E47-4ED0-0108-CBAF-E563AFBD4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DFD8D-519A-FD3A-252B-9CCB913D653D}"/>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Healthy stepfamilies depend upon each parent’s capacity to support each other as they navigate together the challenges stepfamilies face. Actions parents and stepparents can incorporate into their interactions with each other and in the family environment to enhance the coparent relationship and encourage support and cooperation include the following:</a:t>
            </a:r>
          </a:p>
          <a:p>
            <a:pPr marL="628650" lvl="1" indent="-171450">
              <a:buFont typeface="Arial" panose="020B0604020202020204" pitchFamily="34" charset="0"/>
              <a:buChar char="•"/>
            </a:pPr>
            <a:r>
              <a:rPr lang="en-US" dirty="0"/>
              <a:t>Spend time together as a couple and as a family.</a:t>
            </a:r>
          </a:p>
          <a:p>
            <a:pPr marL="628650" lvl="1" indent="-171450">
              <a:buFont typeface="Arial" panose="020B0604020202020204" pitchFamily="34" charset="0"/>
              <a:buChar char="•"/>
            </a:pPr>
            <a:r>
              <a:rPr lang="en-US" dirty="0"/>
              <a:t>Identify and embrace areas of family life where you can find common ground.</a:t>
            </a:r>
          </a:p>
          <a:p>
            <a:pPr marL="628650" lvl="1" indent="-171450">
              <a:buFont typeface="Arial" panose="020B0604020202020204" pitchFamily="34" charset="0"/>
              <a:buChar char="•"/>
            </a:pPr>
            <a:r>
              <a:rPr lang="en-US" dirty="0"/>
              <a:t>Actively listen to each other.</a:t>
            </a:r>
          </a:p>
          <a:p>
            <a:pPr marL="628650" lvl="1" indent="-171450">
              <a:buFont typeface="Arial" panose="020B0604020202020204" pitchFamily="34" charset="0"/>
              <a:buChar char="•"/>
            </a:pPr>
            <a:r>
              <a:rPr lang="en-US" dirty="0"/>
              <a:t>Foster a sense of belonging and inclusion for all members of the family.</a:t>
            </a:r>
          </a:p>
          <a:p>
            <a:pPr marL="628650" lvl="1" indent="-171450">
              <a:buFont typeface="Arial" panose="020B0604020202020204" pitchFamily="34" charset="0"/>
              <a:buChar char="•"/>
            </a:pPr>
            <a:r>
              <a:rPr lang="en-US" dirty="0"/>
              <a:t>Use family problem-solving and family meetings to address problems.</a:t>
            </a:r>
          </a:p>
          <a:p>
            <a:pPr marL="628650" lvl="1" indent="-171450">
              <a:buFont typeface="Arial" panose="020B0604020202020204" pitchFamily="34" charset="0"/>
              <a:buChar char="•"/>
            </a:pPr>
            <a:r>
              <a:rPr lang="en-US" dirty="0"/>
              <a:t>Communicate clear rules and boundaries to the family and with each other.</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This session described how the couples in the scenario families support each other. Brenda and Mei used nightly walks to talk. Benny and Delia scheduled weekly coffee dates. Raymond and Krystal went on monthly date nights. Angelina and Miguel tackled chores together on weekends. There was also an activity that asked you to determine if different actions could positively or negatively impact your coparent relationship with your partner. How do you show support and appreciation for your coparenting partner?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new actions or activities might you try to show support and appreciation for regarding your coparenting partner?</a:t>
            </a:r>
          </a:p>
        </p:txBody>
      </p:sp>
      <p:sp>
        <p:nvSpPr>
          <p:cNvPr id="4" name="Slide Number Placeholder 3">
            <a:extLst>
              <a:ext uri="{FF2B5EF4-FFF2-40B4-BE49-F238E27FC236}">
                <a16:creationId xmlns:a16="http://schemas.microsoft.com/office/drawing/2014/main" id="{ECDF6644-4B77-E176-5D06-71294BD372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00248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D8C0F-6D1A-2158-3FDB-439163545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3309B-AB87-6597-B7E5-0FA656CBD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B9EF1-86CE-63AA-AB0D-862E96759088}"/>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Stressors that may have existed when a stepfamily first formed may resolve if members of the couple remain supportive of each other and of the children and if family members remain committed to and engaged in addressing and solving problems. </a:t>
            </a:r>
          </a:p>
          <a:p>
            <a:endParaRPr lang="en-US" dirty="0"/>
          </a:p>
          <a:p>
            <a:r>
              <a:rPr lang="en-US" dirty="0"/>
              <a:t>• Family members must also learn to manage their response to stressors, such as irritability, anger, or feeling overwhelmed, by finding appropriate coping strategies and outlets.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What kinds of activities do you participate in to help you manage your stress or feel rejuvenated? </a:t>
            </a:r>
          </a:p>
        </p:txBody>
      </p:sp>
      <p:sp>
        <p:nvSpPr>
          <p:cNvPr id="4" name="Slide Number Placeholder 3">
            <a:extLst>
              <a:ext uri="{FF2B5EF4-FFF2-40B4-BE49-F238E27FC236}">
                <a16:creationId xmlns:a16="http://schemas.microsoft.com/office/drawing/2014/main" id="{F8A216C5-52BF-AF6E-B65D-59EFB45125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8264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56BA-0FBF-0AFC-5B14-F14405946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BB6BB-6BC3-E1FA-9BAA-6DE1D1BB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838FC-ABC3-8AEF-5A16-BBA512F0EA6F}"/>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You are commended for completing the supplemental module and participating in these group meetings. Your participation reflects your commitment to learning and being the best parent/stepparent and coparent you can be! Navigating this responsibility can be overwhelming. There may be many hurdles along the way, but you and your blended family can overcome these obstacles. Engaging in bonding activities and using clear communication can help encourage and maintain positive relationships for all family members during the different stages of a stepfamily’s development </a:t>
            </a:r>
          </a:p>
          <a:p>
            <a:endParaRPr lang="en-US" dirty="0"/>
          </a:p>
          <a:p>
            <a:r>
              <a:rPr lang="en-US" b="1" i="1" dirty="0"/>
              <a:t>Tell participants you are wrapping up, and generate discussion among participants using of the following questions: </a:t>
            </a:r>
          </a:p>
          <a:p>
            <a:endParaRPr lang="en-US" b="1" i="1" dirty="0"/>
          </a:p>
          <a:p>
            <a:pPr marL="171450" indent="-171450">
              <a:buFont typeface="Arial" panose="020B0604020202020204" pitchFamily="34" charset="0"/>
              <a:buChar char="•"/>
            </a:pPr>
            <a:r>
              <a:rPr lang="en-US" dirty="0"/>
              <a:t>Which topic discussed in the supplemental module was the most beneficial to you as a (step)parent?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will help you achieve the goals you have for your (step)child or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in your interactions with your (step)child since before completing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(step)child is responding to your parenting? </a:t>
            </a:r>
          </a:p>
        </p:txBody>
      </p:sp>
      <p:sp>
        <p:nvSpPr>
          <p:cNvPr id="4" name="Slide Number Placeholder 3">
            <a:extLst>
              <a:ext uri="{FF2B5EF4-FFF2-40B4-BE49-F238E27FC236}">
                <a16:creationId xmlns:a16="http://schemas.microsoft.com/office/drawing/2014/main" id="{3494B97D-E915-6B01-E6E0-9F62DF7A2C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78422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A765-45E7-7381-7855-A78A1C67C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4B0D4-3EE0-78D5-648C-13BAF196C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92B82-0531-367C-0B9B-B7FE9C06332B}"/>
              </a:ext>
            </a:extLst>
          </p:cNvPr>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a:extLst>
              <a:ext uri="{FF2B5EF4-FFF2-40B4-BE49-F238E27FC236}">
                <a16:creationId xmlns:a16="http://schemas.microsoft.com/office/drawing/2014/main" id="{7E5B87E0-FA6F-17E2-CB3E-BC3A0CDED1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76BA-FE99-434D-A671-82C7C6D8C6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344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98.svg"/><Relationship Id="rId4" Type="http://schemas.openxmlformats.org/officeDocument/2006/relationships/image" Target="../media/image197.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0.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2.sv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8.sv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28.png"/><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27.png"/><Relationship Id="rId5" Type="http://schemas.openxmlformats.org/officeDocument/2006/relationships/image" Target="../media/image41.png"/><Relationship Id="rId10" Type="http://schemas.openxmlformats.org/officeDocument/2006/relationships/image" Target="../media/image126.png"/><Relationship Id="rId4" Type="http://schemas.openxmlformats.org/officeDocument/2006/relationships/image" Target="../media/image124.png"/><Relationship Id="rId9" Type="http://schemas.openxmlformats.org/officeDocument/2006/relationships/image" Target="../media/image12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31.sv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sv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svg"/><Relationship Id="rId9" Type="http://schemas.openxmlformats.org/officeDocument/2006/relationships/image" Target="../media/image143.svg"/></Relationships>
</file>

<file path=ppt/slides/_rels/slide3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48.svg"/><Relationship Id="rId4" Type="http://schemas.openxmlformats.org/officeDocument/2006/relationships/image" Target="../media/image147.png"/></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svg"/><Relationship Id="rId9" Type="http://schemas.openxmlformats.org/officeDocument/2006/relationships/image" Target="../media/image159.svg"/></Relationships>
</file>

<file path=ppt/slides/_rels/slide41.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jpeg"/><Relationship Id="rId7" Type="http://schemas.openxmlformats.org/officeDocument/2006/relationships/image" Target="../media/image16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svg"/><Relationship Id="rId10" Type="http://schemas.openxmlformats.org/officeDocument/2006/relationships/image" Target="../media/image167.svg"/><Relationship Id="rId4" Type="http://schemas.openxmlformats.org/officeDocument/2006/relationships/image" Target="../media/image161.png"/><Relationship Id="rId9" Type="http://schemas.openxmlformats.org/officeDocument/2006/relationships/image" Target="../media/image166.png"/></Relationships>
</file>

<file path=ppt/slides/_rels/slide42.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s>
</file>

<file path=ppt/slides/_rels/slide43.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jpeg"/><Relationship Id="rId7" Type="http://schemas.openxmlformats.org/officeDocument/2006/relationships/image" Target="../media/image17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 Id="rId9" Type="http://schemas.openxmlformats.org/officeDocument/2006/relationships/image" Target="../media/image180.png"/></Relationships>
</file>

<file path=ppt/slides/_rels/slide4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83.svg"/><Relationship Id="rId4" Type="http://schemas.openxmlformats.org/officeDocument/2006/relationships/image" Target="../media/image182.png"/></Relationships>
</file>

<file path=ppt/slides/_rels/slide4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png"/></Relationships>
</file>

<file path=ppt/slides/_rels/slide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90.svg"/><Relationship Id="rId4" Type="http://schemas.openxmlformats.org/officeDocument/2006/relationships/image" Target="../media/image189.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A0_1F919BB6.xml"/><Relationship Id="rId7" Type="http://schemas.openxmlformats.org/officeDocument/2006/relationships/image" Target="../media/image19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png"/></Relationships>
</file>

<file path=ppt/slides/_rels/slide4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98.svg"/><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200.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8.png"/><Relationship Id="rId7" Type="http://schemas.openxmlformats.org/officeDocument/2006/relationships/image" Target="../media/image206.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05.png"/><Relationship Id="rId11" Type="http://schemas.openxmlformats.org/officeDocument/2006/relationships/image" Target="../media/image210.svg"/><Relationship Id="rId5" Type="http://schemas.openxmlformats.org/officeDocument/2006/relationships/image" Target="../media/image204.sv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211.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sv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image" Target="../media/image97.svg"/></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0.sv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2.sv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sv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sv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08.sv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28.png"/><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27.png"/><Relationship Id="rId5" Type="http://schemas.openxmlformats.org/officeDocument/2006/relationships/image" Target="../media/image41.png"/><Relationship Id="rId10" Type="http://schemas.openxmlformats.org/officeDocument/2006/relationships/image" Target="../media/image126.png"/><Relationship Id="rId4" Type="http://schemas.openxmlformats.org/officeDocument/2006/relationships/image" Target="../media/image212.png"/><Relationship Id="rId9"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31.svg"/><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sv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svg"/><Relationship Id="rId9" Type="http://schemas.openxmlformats.org/officeDocument/2006/relationships/image" Target="../media/image143.svg"/></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48.svg"/><Relationship Id="rId4" Type="http://schemas.openxmlformats.org/officeDocument/2006/relationships/image" Target="../media/image1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svg"/></Relationships>
</file>

<file path=ppt/slides/_rels/slide9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sv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svg"/><Relationship Id="rId9" Type="http://schemas.openxmlformats.org/officeDocument/2006/relationships/image" Target="../media/image159.svg"/></Relationships>
</file>

<file path=ppt/slides/_rels/slide92.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jpeg"/><Relationship Id="rId7" Type="http://schemas.openxmlformats.org/officeDocument/2006/relationships/image" Target="../media/image164.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svg"/><Relationship Id="rId10" Type="http://schemas.openxmlformats.org/officeDocument/2006/relationships/image" Target="../media/image167.svg"/><Relationship Id="rId4" Type="http://schemas.openxmlformats.org/officeDocument/2006/relationships/image" Target="../media/image161.png"/><Relationship Id="rId9" Type="http://schemas.openxmlformats.org/officeDocument/2006/relationships/image" Target="../media/image166.png"/></Relationships>
</file>

<file path=ppt/slides/_rels/slide93.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s>
</file>

<file path=ppt/slides/_rels/slide94.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jpeg"/><Relationship Id="rId7" Type="http://schemas.openxmlformats.org/officeDocument/2006/relationships/image" Target="../media/image178.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 Id="rId9"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83.svg"/><Relationship Id="rId4" Type="http://schemas.openxmlformats.org/officeDocument/2006/relationships/image" Target="../media/image182.png"/></Relationships>
</file>

<file path=ppt/slides/_rels/slide9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png"/></Relationships>
</file>

<file path=ppt/slides/_rels/slide9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90.svg"/><Relationship Id="rId4" Type="http://schemas.openxmlformats.org/officeDocument/2006/relationships/image" Target="../media/image189.png"/></Relationships>
</file>

<file path=ppt/slides/_rels/slide98.xml.rels><?xml version="1.0" encoding="UTF-8" standalone="yes"?>
<Relationships xmlns="http://schemas.openxmlformats.org/package/2006/relationships"><Relationship Id="rId3" Type="http://schemas.microsoft.com/office/2018/10/relationships/comments" Target="../comments/modernComment_19F_DF8D0CC2.xml"/><Relationship Id="rId7" Type="http://schemas.openxmlformats.org/officeDocument/2006/relationships/image" Target="../media/image194.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png"/></Relationships>
</file>

<file path=ppt/slides/_rels/slide9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00" y="3201328"/>
            <a:ext cx="6823556" cy="9125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F3E5159-92CB-27CF-30F8-8C00A9644A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00" y="3201328"/>
            <a:ext cx="6823556" cy="912543"/>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dirty="0">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dirty="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0251" r="-10251" b="-70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608940" y="5105400"/>
            <a:ext cx="8535719" cy="1577355"/>
          </a:xfrm>
          <a:prstGeom prst="rect">
            <a:avLst/>
          </a:prstGeom>
        </p:spPr>
        <p:txBody>
          <a:bodyPr wrap="square" lIns="0" tIns="0" rIns="0" bIns="0" rtlCol="0" anchor="t">
            <a:spAutoFit/>
          </a:bodyPr>
          <a:lstStyle/>
          <a:p>
            <a:pPr marL="0" marR="0" lvl="0" indent="0" algn="ctr" defTabSz="914400" rtl="0" eaLnBrk="1" fontAlgn="auto" latinLnBrk="0" hangingPunct="1">
              <a:lnSpc>
                <a:spcPts val="13127"/>
              </a:lnSpc>
              <a:spcBef>
                <a:spcPct val="0"/>
              </a:spcBef>
              <a:spcAft>
                <a:spcPts val="0"/>
              </a:spcAft>
              <a:buClrTx/>
              <a:buSzTx/>
              <a:buFontTx/>
              <a:buNone/>
              <a:tabLst/>
              <a:defRPr/>
            </a:pPr>
            <a:r>
              <a:rPr kumimoji="0" lang="en-US" sz="9376" b="1" i="1" u="none" strike="noStrike" kern="1200" cap="none" spc="0" normalizeH="0" baseline="0" noProof="0" dirty="0">
                <a:ln>
                  <a:noFill/>
                </a:ln>
                <a:solidFill>
                  <a:srgbClr val="B46436"/>
                </a:solidFill>
                <a:effectLst/>
                <a:uLnTx/>
                <a:uFillTx/>
                <a:ea typeface="Calibri (MS) Bold Italics"/>
                <a:cs typeface="Calibri (MS) Bold Italics"/>
                <a:sym typeface="Calibri (MS) Bold Italics"/>
              </a:rPr>
              <a:t>STEPFAMILIES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8048" r="-45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38781" y="186135"/>
            <a:ext cx="2908127" cy="1254130"/>
          </a:xfrm>
          <a:custGeom>
            <a:avLst/>
            <a:gdLst/>
            <a:ahLst/>
            <a:cxnLst/>
            <a:rect l="l" t="t" r="r" b="b"/>
            <a:pathLst>
              <a:path w="2908127" h="1254130">
                <a:moveTo>
                  <a:pt x="0" y="0"/>
                </a:moveTo>
                <a:lnTo>
                  <a:pt x="2908127" y="0"/>
                </a:lnTo>
                <a:lnTo>
                  <a:pt x="2908127" y="1254129"/>
                </a:lnTo>
                <a:lnTo>
                  <a:pt x="0" y="12541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412569" y="477714"/>
            <a:ext cx="2600027"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Recognize stepfamily challenges</a:t>
            </a:r>
          </a:p>
        </p:txBody>
      </p:sp>
      <p:sp>
        <p:nvSpPr>
          <p:cNvPr id="5" name="TextBox 5"/>
          <p:cNvSpPr txBox="1"/>
          <p:nvPr/>
        </p:nvSpPr>
        <p:spPr>
          <a:xfrm>
            <a:off x="3639917" y="839833"/>
            <a:ext cx="2473765"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Use transition strategies</a:t>
            </a:r>
          </a:p>
        </p:txBody>
      </p:sp>
      <p:sp>
        <p:nvSpPr>
          <p:cNvPr id="6" name="TextBox 6"/>
          <p:cNvSpPr txBox="1"/>
          <p:nvPr/>
        </p:nvSpPr>
        <p:spPr>
          <a:xfrm>
            <a:off x="6622554" y="477714"/>
            <a:ext cx="2939920"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Support children’s adjustment</a:t>
            </a:r>
          </a:p>
        </p:txBody>
      </p:sp>
      <p:sp>
        <p:nvSpPr>
          <p:cNvPr id="7" name="TextBox 7"/>
          <p:cNvSpPr txBox="1"/>
          <p:nvPr/>
        </p:nvSpPr>
        <p:spPr>
          <a:xfrm>
            <a:off x="412569" y="5226167"/>
            <a:ext cx="2141388"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Clarify parenting roles</a:t>
            </a:r>
          </a:p>
        </p:txBody>
      </p:sp>
      <p:sp>
        <p:nvSpPr>
          <p:cNvPr id="8" name="TextBox 8"/>
          <p:cNvSpPr txBox="1"/>
          <p:nvPr/>
        </p:nvSpPr>
        <p:spPr>
          <a:xfrm>
            <a:off x="5246923" y="5182212"/>
            <a:ext cx="2390775"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Apply authoritative parenting</a:t>
            </a:r>
          </a:p>
        </p:txBody>
      </p:sp>
      <p:sp>
        <p:nvSpPr>
          <p:cNvPr id="9" name="TextBox 9"/>
          <p:cNvSpPr txBox="1"/>
          <p:nvPr/>
        </p:nvSpPr>
        <p:spPr>
          <a:xfrm>
            <a:off x="2714584" y="6171396"/>
            <a:ext cx="2399351"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Strengthen coparenting</a:t>
            </a:r>
          </a:p>
        </p:txBody>
      </p:sp>
      <p:sp>
        <p:nvSpPr>
          <p:cNvPr id="10" name="Freeform 10"/>
          <p:cNvSpPr/>
          <p:nvPr/>
        </p:nvSpPr>
        <p:spPr>
          <a:xfrm flipH="1" flipV="1">
            <a:off x="6845473" y="6045240"/>
            <a:ext cx="2908127" cy="1254130"/>
          </a:xfrm>
          <a:custGeom>
            <a:avLst/>
            <a:gdLst/>
            <a:ahLst/>
            <a:cxnLst/>
            <a:rect l="l" t="t" r="r" b="b"/>
            <a:pathLst>
              <a:path w="2908127" h="1254130">
                <a:moveTo>
                  <a:pt x="2908127" y="1254130"/>
                </a:moveTo>
                <a:lnTo>
                  <a:pt x="0" y="1254130"/>
                </a:lnTo>
                <a:lnTo>
                  <a:pt x="0" y="0"/>
                </a:lnTo>
                <a:lnTo>
                  <a:pt x="2908127" y="0"/>
                </a:lnTo>
                <a:lnTo>
                  <a:pt x="2908127" y="12541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6948873" y="6260021"/>
            <a:ext cx="2967893"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Promote open communication</a:t>
            </a:r>
          </a:p>
        </p:txBody>
      </p:sp>
      <p:sp>
        <p:nvSpPr>
          <p:cNvPr id="12" name="Freeform 12"/>
          <p:cNvSpPr/>
          <p:nvPr/>
        </p:nvSpPr>
        <p:spPr>
          <a:xfrm flipH="1" flipV="1">
            <a:off x="3422736" y="599017"/>
            <a:ext cx="2908127" cy="1254130"/>
          </a:xfrm>
          <a:custGeom>
            <a:avLst/>
            <a:gdLst/>
            <a:ahLst/>
            <a:cxnLst/>
            <a:rect l="l" t="t" r="r" b="b"/>
            <a:pathLst>
              <a:path w="2908127" h="1254130">
                <a:moveTo>
                  <a:pt x="2908128" y="1254130"/>
                </a:moveTo>
                <a:lnTo>
                  <a:pt x="0" y="1254130"/>
                </a:lnTo>
                <a:lnTo>
                  <a:pt x="0" y="0"/>
                </a:lnTo>
                <a:lnTo>
                  <a:pt x="2908128" y="0"/>
                </a:lnTo>
                <a:lnTo>
                  <a:pt x="2908128" y="12541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6528036" y="262933"/>
            <a:ext cx="2908127" cy="1254130"/>
          </a:xfrm>
          <a:custGeom>
            <a:avLst/>
            <a:gdLst/>
            <a:ahLst/>
            <a:cxnLst/>
            <a:rect l="l" t="t" r="r" b="b"/>
            <a:pathLst>
              <a:path w="2908127" h="1254130">
                <a:moveTo>
                  <a:pt x="2908127" y="0"/>
                </a:moveTo>
                <a:lnTo>
                  <a:pt x="0" y="0"/>
                </a:lnTo>
                <a:lnTo>
                  <a:pt x="0" y="1254130"/>
                </a:lnTo>
                <a:lnTo>
                  <a:pt x="2908127" y="1254130"/>
                </a:lnTo>
                <a:lnTo>
                  <a:pt x="29081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04470" y="4967431"/>
            <a:ext cx="2908127" cy="1254130"/>
          </a:xfrm>
          <a:custGeom>
            <a:avLst/>
            <a:gdLst/>
            <a:ahLst/>
            <a:cxnLst/>
            <a:rect l="l" t="t" r="r" b="b"/>
            <a:pathLst>
              <a:path w="2908127" h="1254130">
                <a:moveTo>
                  <a:pt x="0" y="0"/>
                </a:moveTo>
                <a:lnTo>
                  <a:pt x="2908127" y="0"/>
                </a:lnTo>
                <a:lnTo>
                  <a:pt x="2908127" y="1254130"/>
                </a:lnTo>
                <a:lnTo>
                  <a:pt x="0" y="12541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V="1">
            <a:off x="2460196" y="5956615"/>
            <a:ext cx="2908127" cy="1254130"/>
          </a:xfrm>
          <a:custGeom>
            <a:avLst/>
            <a:gdLst/>
            <a:ahLst/>
            <a:cxnLst/>
            <a:rect l="l" t="t" r="r" b="b"/>
            <a:pathLst>
              <a:path w="2908127" h="1254130">
                <a:moveTo>
                  <a:pt x="0" y="1254130"/>
                </a:moveTo>
                <a:lnTo>
                  <a:pt x="2908127" y="1254130"/>
                </a:lnTo>
                <a:lnTo>
                  <a:pt x="2908127" y="0"/>
                </a:lnTo>
                <a:lnTo>
                  <a:pt x="0" y="0"/>
                </a:lnTo>
                <a:lnTo>
                  <a:pt x="0" y="12541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4934731" y="4879059"/>
            <a:ext cx="2908127" cy="1254130"/>
          </a:xfrm>
          <a:custGeom>
            <a:avLst/>
            <a:gdLst/>
            <a:ahLst/>
            <a:cxnLst/>
            <a:rect l="l" t="t" r="r" b="b"/>
            <a:pathLst>
              <a:path w="2908127" h="1254130">
                <a:moveTo>
                  <a:pt x="2908127" y="0"/>
                </a:moveTo>
                <a:lnTo>
                  <a:pt x="0" y="0"/>
                </a:lnTo>
                <a:lnTo>
                  <a:pt x="0" y="1254130"/>
                </a:lnTo>
                <a:lnTo>
                  <a:pt x="2908127" y="1254130"/>
                </a:lnTo>
                <a:lnTo>
                  <a:pt x="29081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V="1">
            <a:off x="133350" y="-10383"/>
            <a:ext cx="5571197" cy="1507829"/>
          </a:xfrm>
          <a:custGeom>
            <a:avLst/>
            <a:gdLst/>
            <a:ahLst/>
            <a:cxnLst/>
            <a:rect l="l" t="t" r="r" b="b"/>
            <a:pathLst>
              <a:path w="5571197" h="1507829">
                <a:moveTo>
                  <a:pt x="0" y="1507829"/>
                </a:moveTo>
                <a:lnTo>
                  <a:pt x="5571197" y="1507829"/>
                </a:lnTo>
                <a:lnTo>
                  <a:pt x="5571197" y="0"/>
                </a:lnTo>
                <a:lnTo>
                  <a:pt x="0" y="0"/>
                </a:lnTo>
                <a:lnTo>
                  <a:pt x="0" y="1507829"/>
                </a:lnTo>
                <a:close/>
              </a:path>
            </a:pathLst>
          </a:custGeom>
          <a:blipFill>
            <a:blip r:embed="rId4"/>
            <a:stretch>
              <a:fillRect t="-573" b="-5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flipV="1">
            <a:off x="1660083" y="38100"/>
            <a:ext cx="5508051" cy="1507829"/>
          </a:xfrm>
          <a:custGeom>
            <a:avLst/>
            <a:gdLst/>
            <a:ahLst/>
            <a:cxnLst/>
            <a:rect l="l" t="t" r="r" b="b"/>
            <a:pathLst>
              <a:path w="5508051" h="1507829">
                <a:moveTo>
                  <a:pt x="5508051" y="1507829"/>
                </a:moveTo>
                <a:lnTo>
                  <a:pt x="0" y="1507829"/>
                </a:lnTo>
                <a:lnTo>
                  <a:pt x="0" y="0"/>
                </a:lnTo>
                <a:lnTo>
                  <a:pt x="5508051" y="0"/>
                </a:lnTo>
                <a:lnTo>
                  <a:pt x="5508051" y="1507829"/>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276225" y="163636"/>
            <a:ext cx="6566060" cy="1159790"/>
            <a:chOff x="0" y="0"/>
            <a:chExt cx="8754747" cy="1546387"/>
          </a:xfrm>
        </p:grpSpPr>
        <p:sp>
          <p:nvSpPr>
            <p:cNvPr id="6" name="TextBox 6"/>
            <p:cNvSpPr txBox="1"/>
            <p:nvPr/>
          </p:nvSpPr>
          <p:spPr>
            <a:xfrm>
              <a:off x="0" y="-76200"/>
              <a:ext cx="7638499" cy="489824"/>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part of a simple or complex stepfamily?</a:t>
              </a:r>
            </a:p>
          </p:txBody>
        </p:sp>
        <p:sp>
          <p:nvSpPr>
            <p:cNvPr id="7" name="TextBox 7"/>
            <p:cNvSpPr txBox="1"/>
            <p:nvPr/>
          </p:nvSpPr>
          <p:spPr>
            <a:xfrm>
              <a:off x="0" y="573963"/>
              <a:ext cx="8754747" cy="972424"/>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or successes are you experiencing while preparing to blend or raising children in a stepfamily?</a:t>
              </a:r>
            </a:p>
          </p:txBody>
        </p:sp>
      </p:grpSp>
      <p:sp>
        <p:nvSpPr>
          <p:cNvPr id="8" name="Freeform 8"/>
          <p:cNvSpPr/>
          <p:nvPr/>
        </p:nvSpPr>
        <p:spPr>
          <a:xfrm>
            <a:off x="5289691" y="5741375"/>
            <a:ext cx="4463909" cy="1221995"/>
          </a:xfrm>
          <a:custGeom>
            <a:avLst/>
            <a:gdLst/>
            <a:ahLst/>
            <a:cxnLst/>
            <a:rect l="l" t="t" r="r" b="b"/>
            <a:pathLst>
              <a:path w="4463909" h="1221995">
                <a:moveTo>
                  <a:pt x="0" y="0"/>
                </a:moveTo>
                <a:lnTo>
                  <a:pt x="4463909" y="0"/>
                </a:lnTo>
                <a:lnTo>
                  <a:pt x="4463909" y="1221995"/>
                </a:lnTo>
                <a:lnTo>
                  <a:pt x="0" y="12219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5361647" y="5940089"/>
            <a:ext cx="4319997" cy="7483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hope to achieve by completing this module?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3931" y="7832"/>
            <a:ext cx="1806700" cy="1241696"/>
          </a:xfrm>
          <a:custGeom>
            <a:avLst/>
            <a:gdLst/>
            <a:ahLst/>
            <a:cxnLst/>
            <a:rect l="l" t="t" r="r" b="b"/>
            <a:pathLst>
              <a:path w="1806700" h="1241696">
                <a:moveTo>
                  <a:pt x="0" y="0"/>
                </a:moveTo>
                <a:lnTo>
                  <a:pt x="1806699" y="0"/>
                </a:lnTo>
                <a:lnTo>
                  <a:pt x="1806699" y="1241696"/>
                </a:lnTo>
                <a:lnTo>
                  <a:pt x="0" y="124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846396" y="4924409"/>
            <a:ext cx="2854881" cy="2390791"/>
          </a:xfrm>
          <a:custGeom>
            <a:avLst/>
            <a:gdLst/>
            <a:ahLst/>
            <a:cxnLst/>
            <a:rect l="l" t="t" r="r" b="b"/>
            <a:pathLst>
              <a:path w="2854881" h="2390791">
                <a:moveTo>
                  <a:pt x="0" y="0"/>
                </a:moveTo>
                <a:lnTo>
                  <a:pt x="2854881" y="0"/>
                </a:lnTo>
                <a:lnTo>
                  <a:pt x="2854881" y="2390791"/>
                </a:lnTo>
                <a:lnTo>
                  <a:pt x="0" y="2390791"/>
                </a:lnTo>
                <a:lnTo>
                  <a:pt x="0" y="0"/>
                </a:lnTo>
                <a:close/>
              </a:path>
            </a:pathLst>
          </a:custGeom>
          <a:blipFill>
            <a:blip r:embed="rId6"/>
            <a:stretch>
              <a:fillRect l="-42694" r="-359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15043" y="267998"/>
            <a:ext cx="1991064" cy="719167"/>
          </a:xfrm>
          <a:prstGeom prst="rect">
            <a:avLst/>
          </a:prstGeom>
        </p:spPr>
        <p:txBody>
          <a:bodyPr lIns="0" tIns="0" rIns="0" bIns="0" rtlCol="0" anchor="t">
            <a:spAutoFit/>
          </a:body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en-US" sz="196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Becoming a Stepfamily </a:t>
            </a:r>
          </a:p>
        </p:txBody>
      </p:sp>
      <p:sp>
        <p:nvSpPr>
          <p:cNvPr id="6" name="TextBox 6"/>
          <p:cNvSpPr txBox="1"/>
          <p:nvPr/>
        </p:nvSpPr>
        <p:spPr>
          <a:xfrm>
            <a:off x="223931" y="5614525"/>
            <a:ext cx="7052400" cy="14722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are you in your stepfamily dynamic? (e.g., residential biological parent, non-residential stepparent)</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are the children in your stepfamily dynamic?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9EB5"/>
        </a:solidFill>
        <a:effectLst/>
      </p:bgPr>
    </p:bg>
    <p:spTree>
      <p:nvGrpSpPr>
        <p:cNvPr id="1" name=""/>
        <p:cNvGrpSpPr/>
        <p:nvPr/>
      </p:nvGrpSpPr>
      <p:grpSpPr>
        <a:xfrm>
          <a:off x="0" y="0"/>
          <a:ext cx="0" cy="0"/>
          <a:chOff x="0" y="0"/>
          <a:chExt cx="0" cy="0"/>
        </a:xfrm>
      </p:grpSpPr>
      <p:grpSp>
        <p:nvGrpSpPr>
          <p:cNvPr id="2" name="Group 2"/>
          <p:cNvGrpSpPr/>
          <p:nvPr/>
        </p:nvGrpSpPr>
        <p:grpSpPr>
          <a:xfrm>
            <a:off x="3020195" y="26961"/>
            <a:ext cx="6879670" cy="7006448"/>
            <a:chOff x="0" y="0"/>
            <a:chExt cx="9172893" cy="9341931"/>
          </a:xfrm>
        </p:grpSpPr>
        <p:grpSp>
          <p:nvGrpSpPr>
            <p:cNvPr id="3" name="Group 3"/>
            <p:cNvGrpSpPr>
              <a:grpSpLocks noChangeAspect="1"/>
            </p:cNvGrpSpPr>
            <p:nvPr/>
          </p:nvGrpSpPr>
          <p:grpSpPr>
            <a:xfrm>
              <a:off x="684135" y="622786"/>
              <a:ext cx="7837476" cy="8719145"/>
              <a:chOff x="0" y="0"/>
              <a:chExt cx="7857490" cy="8741410"/>
            </a:xfrm>
          </p:grpSpPr>
          <p:sp>
            <p:nvSpPr>
              <p:cNvPr id="4" name="Freeform 4"/>
              <p:cNvSpPr/>
              <p:nvPr/>
            </p:nvSpPr>
            <p:spPr>
              <a:xfrm>
                <a:off x="17780" y="17780"/>
                <a:ext cx="7820660" cy="8705850"/>
              </a:xfrm>
              <a:custGeom>
                <a:avLst/>
                <a:gdLst/>
                <a:ahLst/>
                <a:cxnLst/>
                <a:rect l="l" t="t" r="r" b="b"/>
                <a:pathLst>
                  <a:path w="7820660" h="8705850">
                    <a:moveTo>
                      <a:pt x="0" y="0"/>
                    </a:moveTo>
                    <a:lnTo>
                      <a:pt x="7820660" y="0"/>
                    </a:lnTo>
                    <a:lnTo>
                      <a:pt x="7820660" y="8705850"/>
                    </a:lnTo>
                    <a:lnTo>
                      <a:pt x="0" y="8705850"/>
                    </a:lnTo>
                    <a:close/>
                  </a:path>
                </a:pathLst>
              </a:custGeom>
              <a:solidFill>
                <a:srgbClr val="EDED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94970" y="40513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3"/>
                <a:stretch>
                  <a:fillRect l="-33636" r="-336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109720" y="40513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4"/>
                <a:stretch>
                  <a:fillRect l="-7720" r="-3648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94970" y="459867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5"/>
                <a:stretch>
                  <a:fillRect l="-33917" r="-339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109720" y="459867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6"/>
                <a:stretch>
                  <a:fillRect l="-34797" r="-34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160" y="11430"/>
                <a:ext cx="7847330" cy="8729980"/>
              </a:xfrm>
              <a:custGeom>
                <a:avLst/>
                <a:gdLst/>
                <a:ahLst/>
                <a:cxnLst/>
                <a:rect l="l" t="t" r="r" b="b"/>
                <a:pathLst>
                  <a:path w="7847330" h="8729980">
                    <a:moveTo>
                      <a:pt x="7810500" y="31750"/>
                    </a:moveTo>
                    <a:lnTo>
                      <a:pt x="7810500" y="8694420"/>
                    </a:lnTo>
                    <a:lnTo>
                      <a:pt x="26670" y="8694420"/>
                    </a:lnTo>
                    <a:lnTo>
                      <a:pt x="0" y="8723630"/>
                    </a:lnTo>
                    <a:lnTo>
                      <a:pt x="7620" y="8729980"/>
                    </a:lnTo>
                    <a:lnTo>
                      <a:pt x="7828280" y="8729980"/>
                    </a:lnTo>
                    <a:lnTo>
                      <a:pt x="7847330" y="8712200"/>
                    </a:lnTo>
                    <a:lnTo>
                      <a:pt x="7847330" y="6350"/>
                    </a:lnTo>
                    <a:lnTo>
                      <a:pt x="7839710" y="0"/>
                    </a:lnTo>
                    <a:close/>
                  </a:path>
                </a:pathLst>
              </a:custGeom>
              <a:solidFill>
                <a:srgbClr val="C4C0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0"/>
                <a:ext cx="7849870" cy="8735061"/>
              </a:xfrm>
              <a:custGeom>
                <a:avLst/>
                <a:gdLst/>
                <a:ahLst/>
                <a:cxnLst/>
                <a:rect l="l" t="t" r="r" b="b"/>
                <a:pathLst>
                  <a:path w="7849870" h="8735061">
                    <a:moveTo>
                      <a:pt x="35560" y="8705850"/>
                    </a:moveTo>
                    <a:lnTo>
                      <a:pt x="35560" y="35560"/>
                    </a:lnTo>
                    <a:lnTo>
                      <a:pt x="7820660" y="35560"/>
                    </a:lnTo>
                    <a:lnTo>
                      <a:pt x="7820660" y="43180"/>
                    </a:lnTo>
                    <a:lnTo>
                      <a:pt x="7849870" y="11430"/>
                    </a:lnTo>
                    <a:lnTo>
                      <a:pt x="7838439" y="0"/>
                    </a:lnTo>
                    <a:lnTo>
                      <a:pt x="17780" y="0"/>
                    </a:lnTo>
                    <a:lnTo>
                      <a:pt x="0" y="17780"/>
                    </a:lnTo>
                    <a:lnTo>
                      <a:pt x="0" y="8723630"/>
                    </a:lnTo>
                    <a:lnTo>
                      <a:pt x="10160" y="8735061"/>
                    </a:lnTo>
                    <a:lnTo>
                      <a:pt x="36830" y="8705851"/>
                    </a:lnTo>
                    <a:lnTo>
                      <a:pt x="35560" y="8705851"/>
                    </a:lnTo>
                    <a:close/>
                    <a:moveTo>
                      <a:pt x="3718560" y="422910"/>
                    </a:moveTo>
                    <a:lnTo>
                      <a:pt x="3729990" y="422910"/>
                    </a:lnTo>
                    <a:lnTo>
                      <a:pt x="3729990" y="4126230"/>
                    </a:lnTo>
                    <a:lnTo>
                      <a:pt x="412750" y="4126230"/>
                    </a:lnTo>
                    <a:lnTo>
                      <a:pt x="412750" y="4121150"/>
                    </a:lnTo>
                    <a:lnTo>
                      <a:pt x="377190" y="4160520"/>
                    </a:lnTo>
                    <a:lnTo>
                      <a:pt x="377190" y="4161790"/>
                    </a:lnTo>
                    <a:lnTo>
                      <a:pt x="3765550" y="4161790"/>
                    </a:lnTo>
                    <a:lnTo>
                      <a:pt x="3765550" y="387350"/>
                    </a:lnTo>
                    <a:lnTo>
                      <a:pt x="3751580" y="387350"/>
                    </a:lnTo>
                    <a:lnTo>
                      <a:pt x="3718560" y="422910"/>
                    </a:lnTo>
                    <a:close/>
                    <a:moveTo>
                      <a:pt x="7433310" y="422910"/>
                    </a:moveTo>
                    <a:lnTo>
                      <a:pt x="7444740" y="422910"/>
                    </a:lnTo>
                    <a:lnTo>
                      <a:pt x="7444740" y="4126230"/>
                    </a:lnTo>
                    <a:lnTo>
                      <a:pt x="4127500" y="4126230"/>
                    </a:lnTo>
                    <a:lnTo>
                      <a:pt x="4127500" y="4121150"/>
                    </a:lnTo>
                    <a:lnTo>
                      <a:pt x="4091940" y="4160520"/>
                    </a:lnTo>
                    <a:lnTo>
                      <a:pt x="4091940" y="4161790"/>
                    </a:lnTo>
                    <a:lnTo>
                      <a:pt x="7480300" y="4161790"/>
                    </a:lnTo>
                    <a:lnTo>
                      <a:pt x="7480300" y="387350"/>
                    </a:lnTo>
                    <a:lnTo>
                      <a:pt x="7465060" y="387350"/>
                    </a:lnTo>
                    <a:lnTo>
                      <a:pt x="7433310" y="422910"/>
                    </a:lnTo>
                    <a:close/>
                    <a:moveTo>
                      <a:pt x="3718560" y="4616450"/>
                    </a:moveTo>
                    <a:lnTo>
                      <a:pt x="3729990" y="4616450"/>
                    </a:lnTo>
                    <a:lnTo>
                      <a:pt x="3729990" y="8319770"/>
                    </a:lnTo>
                    <a:lnTo>
                      <a:pt x="412750" y="8319770"/>
                    </a:lnTo>
                    <a:lnTo>
                      <a:pt x="412750" y="8313420"/>
                    </a:lnTo>
                    <a:lnTo>
                      <a:pt x="377190" y="8354060"/>
                    </a:lnTo>
                    <a:lnTo>
                      <a:pt x="377190" y="8355330"/>
                    </a:lnTo>
                    <a:lnTo>
                      <a:pt x="3765550" y="8355330"/>
                    </a:lnTo>
                    <a:lnTo>
                      <a:pt x="3765550" y="4579620"/>
                    </a:lnTo>
                    <a:lnTo>
                      <a:pt x="3751580" y="4579620"/>
                    </a:lnTo>
                    <a:lnTo>
                      <a:pt x="3718560" y="4616450"/>
                    </a:lnTo>
                    <a:close/>
                    <a:moveTo>
                      <a:pt x="7433310" y="4616450"/>
                    </a:moveTo>
                    <a:lnTo>
                      <a:pt x="7444740" y="4616450"/>
                    </a:lnTo>
                    <a:lnTo>
                      <a:pt x="7444740" y="8319770"/>
                    </a:lnTo>
                    <a:lnTo>
                      <a:pt x="4127500" y="8319770"/>
                    </a:lnTo>
                    <a:lnTo>
                      <a:pt x="4127500" y="8313420"/>
                    </a:lnTo>
                    <a:lnTo>
                      <a:pt x="4091940" y="8354060"/>
                    </a:lnTo>
                    <a:lnTo>
                      <a:pt x="4091940" y="8355330"/>
                    </a:lnTo>
                    <a:lnTo>
                      <a:pt x="7480300" y="8355330"/>
                    </a:lnTo>
                    <a:lnTo>
                      <a:pt x="7480300" y="4579620"/>
                    </a:lnTo>
                    <a:lnTo>
                      <a:pt x="7465060" y="4579620"/>
                    </a:lnTo>
                    <a:lnTo>
                      <a:pt x="7433310" y="461645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77190" y="387350"/>
                <a:ext cx="7087870" cy="7966711"/>
              </a:xfrm>
              <a:custGeom>
                <a:avLst/>
                <a:gdLst/>
                <a:ahLst/>
                <a:cxnLst/>
                <a:rect l="l" t="t" r="r" b="b"/>
                <a:pathLst>
                  <a:path w="7087870" h="7966711">
                    <a:moveTo>
                      <a:pt x="35560" y="35560"/>
                    </a:moveTo>
                    <a:lnTo>
                      <a:pt x="3341370" y="35560"/>
                    </a:lnTo>
                    <a:lnTo>
                      <a:pt x="3374390" y="0"/>
                    </a:lnTo>
                    <a:lnTo>
                      <a:pt x="0" y="0"/>
                    </a:lnTo>
                    <a:lnTo>
                      <a:pt x="0" y="3773170"/>
                    </a:lnTo>
                    <a:lnTo>
                      <a:pt x="35560" y="3733800"/>
                    </a:lnTo>
                    <a:lnTo>
                      <a:pt x="35560" y="35560"/>
                    </a:lnTo>
                    <a:close/>
                    <a:moveTo>
                      <a:pt x="3750310" y="35560"/>
                    </a:moveTo>
                    <a:lnTo>
                      <a:pt x="7056120" y="35560"/>
                    </a:lnTo>
                    <a:lnTo>
                      <a:pt x="7087870" y="0"/>
                    </a:lnTo>
                    <a:lnTo>
                      <a:pt x="3714750" y="0"/>
                    </a:lnTo>
                    <a:lnTo>
                      <a:pt x="3714750" y="3773170"/>
                    </a:lnTo>
                    <a:lnTo>
                      <a:pt x="3750310" y="3733800"/>
                    </a:lnTo>
                    <a:lnTo>
                      <a:pt x="3750310" y="35560"/>
                    </a:lnTo>
                    <a:close/>
                    <a:moveTo>
                      <a:pt x="35560" y="4229100"/>
                    </a:moveTo>
                    <a:lnTo>
                      <a:pt x="3341370" y="4229100"/>
                    </a:lnTo>
                    <a:lnTo>
                      <a:pt x="3374390" y="4192270"/>
                    </a:lnTo>
                    <a:lnTo>
                      <a:pt x="0" y="4192270"/>
                    </a:lnTo>
                    <a:lnTo>
                      <a:pt x="0" y="7966711"/>
                    </a:lnTo>
                    <a:lnTo>
                      <a:pt x="35560" y="7926070"/>
                    </a:lnTo>
                    <a:lnTo>
                      <a:pt x="35560" y="4229100"/>
                    </a:lnTo>
                    <a:close/>
                    <a:moveTo>
                      <a:pt x="3750310" y="4229100"/>
                    </a:moveTo>
                    <a:lnTo>
                      <a:pt x="7056120" y="4229100"/>
                    </a:lnTo>
                    <a:lnTo>
                      <a:pt x="7087870" y="4192270"/>
                    </a:lnTo>
                    <a:lnTo>
                      <a:pt x="3714750" y="4192270"/>
                    </a:lnTo>
                    <a:lnTo>
                      <a:pt x="3714750" y="7966711"/>
                    </a:lnTo>
                    <a:lnTo>
                      <a:pt x="3750310" y="7926070"/>
                    </a:lnTo>
                    <a:lnTo>
                      <a:pt x="3750310" y="4229100"/>
                    </a:lnTo>
                    <a:close/>
                  </a:path>
                </a:pathLst>
              </a:custGeom>
              <a:solidFill>
                <a:srgbClr val="8B94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847032">
              <a:off x="148580" y="216183"/>
              <a:ext cx="1953480" cy="1460227"/>
            </a:xfrm>
            <a:custGeom>
              <a:avLst/>
              <a:gdLst/>
              <a:ahLst/>
              <a:cxnLst/>
              <a:rect l="l" t="t" r="r" b="b"/>
              <a:pathLst>
                <a:path w="1953480" h="1460227">
                  <a:moveTo>
                    <a:pt x="0" y="0"/>
                  </a:moveTo>
                  <a:lnTo>
                    <a:pt x="1953481" y="0"/>
                  </a:lnTo>
                  <a:lnTo>
                    <a:pt x="1953481" y="1460226"/>
                  </a:lnTo>
                  <a:lnTo>
                    <a:pt x="0" y="1460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rot="-1335992">
              <a:off x="533474" y="757065"/>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Allisters</a:t>
              </a:r>
            </a:p>
          </p:txBody>
        </p:sp>
        <p:sp>
          <p:nvSpPr>
            <p:cNvPr id="14" name="Freeform 14"/>
            <p:cNvSpPr/>
            <p:nvPr/>
          </p:nvSpPr>
          <p:spPr>
            <a:xfrm rot="-847032">
              <a:off x="148580" y="4556361"/>
              <a:ext cx="1953480" cy="1460227"/>
            </a:xfrm>
            <a:custGeom>
              <a:avLst/>
              <a:gdLst/>
              <a:ahLst/>
              <a:cxnLst/>
              <a:rect l="l" t="t" r="r" b="b"/>
              <a:pathLst>
                <a:path w="1953480" h="1460227">
                  <a:moveTo>
                    <a:pt x="0" y="0"/>
                  </a:moveTo>
                  <a:lnTo>
                    <a:pt x="1953481" y="0"/>
                  </a:lnTo>
                  <a:lnTo>
                    <a:pt x="1953481" y="1460226"/>
                  </a:lnTo>
                  <a:lnTo>
                    <a:pt x="0" y="1460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rot="-1335992">
              <a:off x="533474" y="5075218"/>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Martinez</a:t>
              </a:r>
            </a:p>
          </p:txBody>
        </p:sp>
        <p:sp>
          <p:nvSpPr>
            <p:cNvPr id="16" name="Freeform 16"/>
            <p:cNvSpPr/>
            <p:nvPr/>
          </p:nvSpPr>
          <p:spPr>
            <a:xfrm rot="1939609">
              <a:off x="7203695" y="367476"/>
              <a:ext cx="1754503" cy="1311491"/>
            </a:xfrm>
            <a:custGeom>
              <a:avLst/>
              <a:gdLst/>
              <a:ahLst/>
              <a:cxnLst/>
              <a:rect l="l" t="t" r="r" b="b"/>
              <a:pathLst>
                <a:path w="1754503" h="1311491">
                  <a:moveTo>
                    <a:pt x="0" y="0"/>
                  </a:moveTo>
                  <a:lnTo>
                    <a:pt x="1754503" y="0"/>
                  </a:lnTo>
                  <a:lnTo>
                    <a:pt x="1754503" y="1311491"/>
                  </a:lnTo>
                  <a:lnTo>
                    <a:pt x="0" y="13114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rot="1450649">
              <a:off x="7489740" y="789685"/>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Hayes</a:t>
              </a:r>
            </a:p>
          </p:txBody>
        </p:sp>
      </p:grpSp>
      <p:sp>
        <p:nvSpPr>
          <p:cNvPr id="18" name="Freeform 18"/>
          <p:cNvSpPr/>
          <p:nvPr/>
        </p:nvSpPr>
        <p:spPr>
          <a:xfrm>
            <a:off x="428637" y="26961"/>
            <a:ext cx="2053438" cy="1411272"/>
          </a:xfrm>
          <a:custGeom>
            <a:avLst/>
            <a:gdLst/>
            <a:ahLst/>
            <a:cxnLst/>
            <a:rect l="l" t="t" r="r" b="b"/>
            <a:pathLst>
              <a:path w="2053438" h="1411272">
                <a:moveTo>
                  <a:pt x="0" y="0"/>
                </a:moveTo>
                <a:lnTo>
                  <a:pt x="2053439" y="0"/>
                </a:lnTo>
                <a:lnTo>
                  <a:pt x="2053439" y="1411272"/>
                </a:lnTo>
                <a:lnTo>
                  <a:pt x="0" y="14112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8085470" y="3161755"/>
            <a:ext cx="1814395" cy="1674453"/>
            <a:chOff x="0" y="0"/>
            <a:chExt cx="2419193" cy="2232604"/>
          </a:xfrm>
        </p:grpSpPr>
        <p:sp>
          <p:nvSpPr>
            <p:cNvPr id="20" name="Freeform 20"/>
            <p:cNvSpPr/>
            <p:nvPr/>
          </p:nvSpPr>
          <p:spPr>
            <a:xfrm rot="1769117">
              <a:off x="232856" y="386189"/>
              <a:ext cx="1953480" cy="1460227"/>
            </a:xfrm>
            <a:custGeom>
              <a:avLst/>
              <a:gdLst/>
              <a:ahLst/>
              <a:cxnLst/>
              <a:rect l="l" t="t" r="r" b="b"/>
              <a:pathLst>
                <a:path w="1953480" h="1460227">
                  <a:moveTo>
                    <a:pt x="0" y="0"/>
                  </a:moveTo>
                  <a:lnTo>
                    <a:pt x="1953481" y="0"/>
                  </a:lnTo>
                  <a:lnTo>
                    <a:pt x="1953481" y="1460226"/>
                  </a:lnTo>
                  <a:lnTo>
                    <a:pt x="0" y="1460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rot="1280157">
              <a:off x="645391" y="891324"/>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Wingfields</a:t>
              </a:r>
            </a:p>
          </p:txBody>
        </p:sp>
      </p:grpSp>
      <p:sp>
        <p:nvSpPr>
          <p:cNvPr id="22" name="Freeform 22"/>
          <p:cNvSpPr/>
          <p:nvPr/>
        </p:nvSpPr>
        <p:spPr>
          <a:xfrm>
            <a:off x="90154" y="2181170"/>
            <a:ext cx="2518244" cy="2301045"/>
          </a:xfrm>
          <a:custGeom>
            <a:avLst/>
            <a:gdLst/>
            <a:ahLst/>
            <a:cxnLst/>
            <a:rect l="l" t="t" r="r" b="b"/>
            <a:pathLst>
              <a:path w="2518244" h="2301045">
                <a:moveTo>
                  <a:pt x="0" y="0"/>
                </a:moveTo>
                <a:lnTo>
                  <a:pt x="2518244" y="0"/>
                </a:lnTo>
                <a:lnTo>
                  <a:pt x="2518244" y="2301045"/>
                </a:lnTo>
                <a:lnTo>
                  <a:pt x="0" y="23010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533673" y="2509182"/>
            <a:ext cx="1957552" cy="1834218"/>
          </a:xfrm>
          <a:prstGeom prst="rect">
            <a:avLst/>
          </a:prstGeom>
        </p:spPr>
        <p:txBody>
          <a:bodyPr lIns="0" tIns="0" rIns="0" bIns="0" rtlCol="0" anchor="t">
            <a:spAutoFit/>
          </a:bodyPr>
          <a:lstStyle/>
          <a:p>
            <a:pPr marL="0" marR="0" lvl="0" indent="0" algn="l" defTabSz="914400" rtl="0" eaLnBrk="1" fontAlgn="auto" latinLnBrk="0" hangingPunct="1">
              <a:lnSpc>
                <a:spcPts val="2851"/>
              </a:lnSpc>
              <a:spcBef>
                <a:spcPts val="0"/>
              </a:spcBef>
              <a:spcAft>
                <a:spcPts val="0"/>
              </a:spcAft>
              <a:buClrTx/>
              <a:buSzTx/>
              <a:buFontTx/>
              <a:buNone/>
              <a:tabLst/>
              <a:defRPr/>
            </a:pPr>
            <a:r>
              <a:rPr kumimoji="0" lang="en-US" sz="203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Which scenario family do you most identify with?</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endParaRPr>
          </a:p>
        </p:txBody>
      </p:sp>
      <p:sp>
        <p:nvSpPr>
          <p:cNvPr id="24" name="TextBox 24"/>
          <p:cNvSpPr txBox="1"/>
          <p:nvPr/>
        </p:nvSpPr>
        <p:spPr>
          <a:xfrm>
            <a:off x="488853" y="135452"/>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Meet the Module Stepfamilies</a:t>
            </a:r>
          </a:p>
        </p:txBody>
      </p:sp>
      <p:sp>
        <p:nvSpPr>
          <p:cNvPr id="25" name="Freeform 25"/>
          <p:cNvSpPr/>
          <p:nvPr/>
        </p:nvSpPr>
        <p:spPr>
          <a:xfrm>
            <a:off x="90154" y="4732364"/>
            <a:ext cx="2518244" cy="2301045"/>
          </a:xfrm>
          <a:custGeom>
            <a:avLst/>
            <a:gdLst/>
            <a:ahLst/>
            <a:cxnLst/>
            <a:rect l="l" t="t" r="r" b="b"/>
            <a:pathLst>
              <a:path w="2518244" h="2301045">
                <a:moveTo>
                  <a:pt x="0" y="0"/>
                </a:moveTo>
                <a:lnTo>
                  <a:pt x="2518244" y="0"/>
                </a:lnTo>
                <a:lnTo>
                  <a:pt x="2518244" y="2301046"/>
                </a:lnTo>
                <a:lnTo>
                  <a:pt x="0" y="23010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85730" y="5148965"/>
            <a:ext cx="1939252" cy="1110318"/>
          </a:xfrm>
          <a:prstGeom prst="rect">
            <a:avLst/>
          </a:prstGeom>
        </p:spPr>
        <p:txBody>
          <a:bodyPr lIns="0" tIns="0" rIns="0" bIns="0" rtlCol="0" anchor="t">
            <a:spAutoFit/>
          </a:bodyPr>
          <a:lstStyle/>
          <a:p>
            <a:pPr marL="0" marR="0" lvl="0" indent="0" algn="l"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Why do you relate to their experience?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9EB5"/>
        </a:solidFill>
        <a:effectLst/>
      </p:bgPr>
    </p:bg>
    <p:spTree>
      <p:nvGrpSpPr>
        <p:cNvPr id="1" name=""/>
        <p:cNvGrpSpPr/>
        <p:nvPr/>
      </p:nvGrpSpPr>
      <p:grpSpPr>
        <a:xfrm>
          <a:off x="0" y="0"/>
          <a:ext cx="0" cy="0"/>
          <a:chOff x="0" y="0"/>
          <a:chExt cx="0" cy="0"/>
        </a:xfrm>
      </p:grpSpPr>
      <p:sp>
        <p:nvSpPr>
          <p:cNvPr id="2" name="Freeform 2"/>
          <p:cNvSpPr/>
          <p:nvPr/>
        </p:nvSpPr>
        <p:spPr>
          <a:xfrm>
            <a:off x="0" y="26961"/>
            <a:ext cx="9753600" cy="7288239"/>
          </a:xfrm>
          <a:custGeom>
            <a:avLst/>
            <a:gdLst/>
            <a:ahLst/>
            <a:cxnLst/>
            <a:rect l="l" t="t" r="r" b="b"/>
            <a:pathLst>
              <a:path w="9753600" h="7288239">
                <a:moveTo>
                  <a:pt x="0" y="0"/>
                </a:moveTo>
                <a:lnTo>
                  <a:pt x="9753600" y="0"/>
                </a:lnTo>
                <a:lnTo>
                  <a:pt x="9753600" y="7288239"/>
                </a:lnTo>
                <a:lnTo>
                  <a:pt x="0" y="7288239"/>
                </a:lnTo>
                <a:lnTo>
                  <a:pt x="0" y="0"/>
                </a:lnTo>
                <a:close/>
              </a:path>
            </a:pathLst>
          </a:custGeom>
          <a:blipFill>
            <a:blip r:embed="rId3"/>
            <a:stretch>
              <a:fillRect l="-6077" r="-60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51720" y="26961"/>
            <a:ext cx="2053438" cy="1411272"/>
            <a:chOff x="0" y="0"/>
            <a:chExt cx="2737918" cy="1881696"/>
          </a:xfrm>
        </p:grpSpPr>
        <p:sp>
          <p:nvSpPr>
            <p:cNvPr id="4" name="Freeform 4"/>
            <p:cNvSpPr/>
            <p:nvPr/>
          </p:nvSpPr>
          <p:spPr>
            <a:xfrm>
              <a:off x="0" y="0"/>
              <a:ext cx="2737918" cy="1881696"/>
            </a:xfrm>
            <a:custGeom>
              <a:avLst/>
              <a:gdLst/>
              <a:ahLst/>
              <a:cxnLst/>
              <a:rect l="l" t="t" r="r" b="b"/>
              <a:pathLst>
                <a:path w="2737918" h="1881696">
                  <a:moveTo>
                    <a:pt x="0" y="0"/>
                  </a:moveTo>
                  <a:lnTo>
                    <a:pt x="2737918" y="0"/>
                  </a:lnTo>
                  <a:lnTo>
                    <a:pt x="2737918" y="1881696"/>
                  </a:lnTo>
                  <a:lnTo>
                    <a:pt x="0" y="188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0288" y="396505"/>
              <a:ext cx="2577342" cy="100296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From the Child’s Perspective </a:t>
              </a:r>
            </a:p>
          </p:txBody>
        </p:sp>
      </p:grpSp>
      <p:sp>
        <p:nvSpPr>
          <p:cNvPr id="6" name="TextBox 6"/>
          <p:cNvSpPr txBox="1"/>
          <p:nvPr/>
        </p:nvSpPr>
        <p:spPr>
          <a:xfrm>
            <a:off x="75860" y="5836751"/>
            <a:ext cx="6244252" cy="1408133"/>
          </a:xfrm>
          <a:prstGeom prst="rect">
            <a:avLst/>
          </a:prstGeom>
        </p:spPr>
        <p:txBody>
          <a:bodyPr lIns="0" tIns="0" rIns="0" bIns="0" rtlCol="0" anchor="t">
            <a:spAutoFit/>
          </a:bodyPr>
          <a:lstStyle/>
          <a:p>
            <a:pPr marL="418134" marR="0" lvl="1" indent="-209067"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you haven’t blended yet:</a:t>
            </a:r>
          </a:p>
          <a:p>
            <a:pPr marL="836268" marR="0" lvl="2" indent="-278756"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thoughts or feelings do you anticipate?</a:t>
            </a:r>
          </a:p>
          <a:p>
            <a:pPr marL="836268" marR="0" lvl="2" indent="-278756"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might their relationships change?</a:t>
            </a:r>
          </a:p>
          <a:p>
            <a:pPr marL="836268" marR="0" lvl="2" indent="-278756"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Who could support your child during the transition?</a:t>
            </a:r>
          </a:p>
        </p:txBody>
      </p:sp>
      <p:sp>
        <p:nvSpPr>
          <p:cNvPr id="7" name="TextBox 7"/>
          <p:cNvSpPr txBox="1"/>
          <p:nvPr/>
        </p:nvSpPr>
        <p:spPr>
          <a:xfrm>
            <a:off x="3726945" y="89868"/>
            <a:ext cx="5901705" cy="1972648"/>
          </a:xfrm>
          <a:prstGeom prst="rect">
            <a:avLst/>
          </a:prstGeom>
        </p:spPr>
        <p:txBody>
          <a:bodyPr lIns="0" tIns="0" rIns="0" bIns="0" rtlCol="0" anchor="t">
            <a:spAutoFit/>
          </a:bodyPr>
          <a:lstStyle/>
          <a:p>
            <a:pPr marL="396545" marR="0" lvl="1" indent="-198272"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If you’ve already blended your family:</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has your child adjusted?</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thoughts or feelings have they shared?</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their relationships with others changed?</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has supported your child, and how?</a:t>
            </a:r>
          </a:p>
          <a:p>
            <a:pPr marL="0" marR="0" lvl="0" indent="0" algn="ctr" defTabSz="914400" rtl="0" eaLnBrk="1" fontAlgn="auto" latinLnBrk="0" hangingPunct="1">
              <a:lnSpc>
                <a:spcPts val="2571"/>
              </a:lnSpc>
              <a:spcBef>
                <a:spcPct val="0"/>
              </a:spcBef>
              <a:spcAft>
                <a:spcPts val="0"/>
              </a:spcAft>
              <a:buClrTx/>
              <a:buSzTx/>
              <a:buFontTx/>
              <a:buNone/>
              <a:tabLst/>
              <a:defRPr/>
            </a:pPr>
            <a:endPar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09EB5"/>
        </a:solidFill>
        <a:effectLst/>
      </p:bgPr>
    </p:bg>
    <p:spTree>
      <p:nvGrpSpPr>
        <p:cNvPr id="1" name=""/>
        <p:cNvGrpSpPr/>
        <p:nvPr/>
      </p:nvGrpSpPr>
      <p:grpSpPr>
        <a:xfrm>
          <a:off x="0" y="0"/>
          <a:ext cx="0" cy="0"/>
          <a:chOff x="0" y="0"/>
          <a:chExt cx="0" cy="0"/>
        </a:xfrm>
      </p:grpSpPr>
      <p:sp>
        <p:nvSpPr>
          <p:cNvPr id="2" name="Freeform 2"/>
          <p:cNvSpPr/>
          <p:nvPr/>
        </p:nvSpPr>
        <p:spPr>
          <a:xfrm flipH="1">
            <a:off x="0" y="26961"/>
            <a:ext cx="9753600" cy="7288239"/>
          </a:xfrm>
          <a:custGeom>
            <a:avLst/>
            <a:gdLst/>
            <a:ahLst/>
            <a:cxnLst/>
            <a:rect l="l" t="t" r="r" b="b"/>
            <a:pathLst>
              <a:path w="9753600" h="7288239">
                <a:moveTo>
                  <a:pt x="9753600" y="0"/>
                </a:moveTo>
                <a:lnTo>
                  <a:pt x="0" y="0"/>
                </a:lnTo>
                <a:lnTo>
                  <a:pt x="0" y="7288239"/>
                </a:lnTo>
                <a:lnTo>
                  <a:pt x="9753600" y="7288239"/>
                </a:lnTo>
                <a:lnTo>
                  <a:pt x="9753600" y="0"/>
                </a:lnTo>
                <a:close/>
              </a:path>
            </a:pathLst>
          </a:custGeom>
          <a:blipFill>
            <a:blip r:embed="rId3"/>
            <a:stretch>
              <a:fillRect t="-1374" r="-15239" b="-13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1720" y="26961"/>
            <a:ext cx="2053438" cy="1411272"/>
          </a:xfrm>
          <a:custGeom>
            <a:avLst/>
            <a:gdLst/>
            <a:ahLst/>
            <a:cxnLst/>
            <a:rect l="l" t="t" r="r" b="b"/>
            <a:pathLst>
              <a:path w="2053438" h="1411272">
                <a:moveTo>
                  <a:pt x="0" y="0"/>
                </a:moveTo>
                <a:lnTo>
                  <a:pt x="2053438" y="0"/>
                </a:lnTo>
                <a:lnTo>
                  <a:pt x="2053438" y="1411272"/>
                </a:lnTo>
                <a:lnTo>
                  <a:pt x="0" y="1411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023389" y="2633669"/>
            <a:ext cx="3730211" cy="4681531"/>
          </a:xfrm>
          <a:custGeom>
            <a:avLst/>
            <a:gdLst/>
            <a:ahLst/>
            <a:cxnLst/>
            <a:rect l="l" t="t" r="r" b="b"/>
            <a:pathLst>
              <a:path w="3730211" h="4681531">
                <a:moveTo>
                  <a:pt x="0" y="0"/>
                </a:moveTo>
                <a:lnTo>
                  <a:pt x="3730211" y="0"/>
                </a:lnTo>
                <a:lnTo>
                  <a:pt x="3730211" y="4681531"/>
                </a:lnTo>
                <a:lnTo>
                  <a:pt x="0" y="4681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11936" y="302908"/>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Making the Transition </a:t>
            </a:r>
          </a:p>
        </p:txBody>
      </p:sp>
      <p:sp>
        <p:nvSpPr>
          <p:cNvPr id="6" name="TextBox 6"/>
          <p:cNvSpPr txBox="1"/>
          <p:nvPr/>
        </p:nvSpPr>
        <p:spPr>
          <a:xfrm>
            <a:off x="6366991" y="3341259"/>
            <a:ext cx="3043008" cy="36439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 describe your relationship with the children?</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strengths do you see in that relationship?</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areas would you like to improve?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p:cNvGrpSpPr/>
        <p:nvPr/>
      </p:nvGrpSpPr>
      <p:grpSpPr>
        <a:xfrm>
          <a:off x="0" y="0"/>
          <a:ext cx="0" cy="0"/>
          <a:chOff x="0" y="0"/>
          <a:chExt cx="0" cy="0"/>
        </a:xfrm>
      </p:grpSpPr>
      <p:sp>
        <p:nvSpPr>
          <p:cNvPr id="2" name="Freeform 2"/>
          <p:cNvSpPr/>
          <p:nvPr/>
        </p:nvSpPr>
        <p:spPr>
          <a:xfrm>
            <a:off x="883734" y="25884"/>
            <a:ext cx="2053438" cy="1411272"/>
          </a:xfrm>
          <a:custGeom>
            <a:avLst/>
            <a:gdLst/>
            <a:ahLst/>
            <a:cxnLst/>
            <a:rect l="l" t="t" r="r" b="b"/>
            <a:pathLst>
              <a:path w="2053438" h="1411272">
                <a:moveTo>
                  <a:pt x="0" y="0"/>
                </a:moveTo>
                <a:lnTo>
                  <a:pt x="2053439" y="0"/>
                </a:lnTo>
                <a:lnTo>
                  <a:pt x="2053439" y="1411272"/>
                </a:lnTo>
                <a:lnTo>
                  <a:pt x="0" y="1411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469719" y="388633"/>
            <a:ext cx="4999147" cy="6456889"/>
          </a:xfrm>
          <a:custGeom>
            <a:avLst/>
            <a:gdLst/>
            <a:ahLst/>
            <a:cxnLst/>
            <a:rect l="l" t="t" r="r" b="b"/>
            <a:pathLst>
              <a:path w="4999147" h="6456889">
                <a:moveTo>
                  <a:pt x="0" y="0"/>
                </a:moveTo>
                <a:lnTo>
                  <a:pt x="4999147" y="0"/>
                </a:lnTo>
                <a:lnTo>
                  <a:pt x="4999147" y="6456889"/>
                </a:lnTo>
                <a:lnTo>
                  <a:pt x="0" y="6456889"/>
                </a:lnTo>
                <a:lnTo>
                  <a:pt x="0" y="0"/>
                </a:lnTo>
                <a:close/>
              </a:path>
            </a:pathLst>
          </a:custGeom>
          <a:blipFill>
            <a:blip r:embed="rId5"/>
            <a:stretch>
              <a:fillRect/>
            </a:stretch>
          </a:blipFill>
          <a:ln w="38100" cap="sq">
            <a:solidFill>
              <a:srgbClr val="C19F5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9229" y="1778880"/>
            <a:ext cx="3848841" cy="5478777"/>
          </a:xfrm>
          <a:custGeom>
            <a:avLst/>
            <a:gdLst/>
            <a:ahLst/>
            <a:cxnLst/>
            <a:rect l="l" t="t" r="r" b="b"/>
            <a:pathLst>
              <a:path w="3848841" h="5478777">
                <a:moveTo>
                  <a:pt x="0" y="0"/>
                </a:moveTo>
                <a:lnTo>
                  <a:pt x="3848841" y="0"/>
                </a:lnTo>
                <a:lnTo>
                  <a:pt x="3848841" y="5478777"/>
                </a:lnTo>
                <a:lnTo>
                  <a:pt x="0" y="5478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8241190">
            <a:off x="3400155" y="612934"/>
            <a:ext cx="649606" cy="1493347"/>
          </a:xfrm>
          <a:custGeom>
            <a:avLst/>
            <a:gdLst/>
            <a:ahLst/>
            <a:cxnLst/>
            <a:rect l="l" t="t" r="r" b="b"/>
            <a:pathLst>
              <a:path w="649606" h="1493347">
                <a:moveTo>
                  <a:pt x="0" y="0"/>
                </a:moveTo>
                <a:lnTo>
                  <a:pt x="649606" y="0"/>
                </a:lnTo>
                <a:lnTo>
                  <a:pt x="649606" y="1493347"/>
                </a:lnTo>
                <a:lnTo>
                  <a:pt x="0" y="1493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51720" y="1835050"/>
            <a:ext cx="3517468" cy="50917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Were you using any authoritative parenting principles before this module?</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principles do you want to use or have started using?</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are easiest to implement?</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feel most challenging, and why?</a:t>
            </a:r>
          </a:p>
        </p:txBody>
      </p:sp>
      <p:sp>
        <p:nvSpPr>
          <p:cNvPr id="7" name="TextBox 7"/>
          <p:cNvSpPr txBox="1"/>
          <p:nvPr/>
        </p:nvSpPr>
        <p:spPr>
          <a:xfrm>
            <a:off x="943950"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Authoritative Parenting Style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1285" r="-11285" b="-90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2208" y="0"/>
            <a:ext cx="2053438" cy="1411272"/>
          </a:xfrm>
          <a:custGeom>
            <a:avLst/>
            <a:gdLst/>
            <a:ahLst/>
            <a:cxnLst/>
            <a:rect l="l" t="t" r="r" b="b"/>
            <a:pathLst>
              <a:path w="2053438" h="1411272">
                <a:moveTo>
                  <a:pt x="0" y="0"/>
                </a:moveTo>
                <a:lnTo>
                  <a:pt x="2053438" y="0"/>
                </a:lnTo>
                <a:lnTo>
                  <a:pt x="2053438" y="1411272"/>
                </a:lnTo>
                <a:lnTo>
                  <a:pt x="0" y="1411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538224">
            <a:off x="8270805" y="1207858"/>
            <a:ext cx="738209" cy="944908"/>
          </a:xfrm>
          <a:custGeom>
            <a:avLst/>
            <a:gdLst/>
            <a:ahLst/>
            <a:cxnLst/>
            <a:rect l="l" t="t" r="r" b="b"/>
            <a:pathLst>
              <a:path w="738209" h="944908">
                <a:moveTo>
                  <a:pt x="0" y="0"/>
                </a:moveTo>
                <a:lnTo>
                  <a:pt x="738210" y="0"/>
                </a:lnTo>
                <a:lnTo>
                  <a:pt x="738210" y="944908"/>
                </a:lnTo>
                <a:lnTo>
                  <a:pt x="0" y="944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632084" y="705636"/>
            <a:ext cx="6574608" cy="306321"/>
          </a:xfrm>
          <a:prstGeom prst="rect">
            <a:avLst/>
          </a:prstGeom>
        </p:spPr>
        <p:txBody>
          <a:bodyPr lIns="0" tIns="0" rIns="0" bIns="0" rtlCol="0" anchor="t">
            <a:spAutoFit/>
          </a:bodyPr>
          <a:lstStyle/>
          <a:p>
            <a:pPr marL="439724" marR="0" lvl="1" indent="-219862" algn="l" defTabSz="914400" rtl="0" eaLnBrk="1" fontAlgn="auto" latinLnBrk="0" hangingPunct="1">
              <a:lnSpc>
                <a:spcPts val="2057"/>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 used team parenting in your stepfamily?</a:t>
            </a:r>
          </a:p>
        </p:txBody>
      </p:sp>
      <p:sp>
        <p:nvSpPr>
          <p:cNvPr id="6" name="TextBox 6"/>
          <p:cNvSpPr txBox="1"/>
          <p:nvPr/>
        </p:nvSpPr>
        <p:spPr>
          <a:xfrm>
            <a:off x="332423" y="275947"/>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Team Approach</a:t>
            </a:r>
          </a:p>
        </p:txBody>
      </p:sp>
      <p:sp>
        <p:nvSpPr>
          <p:cNvPr id="7" name="TextBox 7"/>
          <p:cNvSpPr txBox="1"/>
          <p:nvPr/>
        </p:nvSpPr>
        <p:spPr>
          <a:xfrm>
            <a:off x="6535988" y="2272467"/>
            <a:ext cx="3217612" cy="7483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anyone like to share their experience?</a:t>
            </a:r>
          </a:p>
        </p:txBody>
      </p:sp>
      <p:sp>
        <p:nvSpPr>
          <p:cNvPr id="8" name="TextBox 8"/>
          <p:cNvSpPr txBox="1"/>
          <p:nvPr/>
        </p:nvSpPr>
        <p:spPr>
          <a:xfrm>
            <a:off x="0" y="2272467"/>
            <a:ext cx="2954846" cy="14722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Was there a time when a team approach could have improved the outcome?</a:t>
            </a:r>
          </a:p>
        </p:txBody>
      </p:sp>
      <p:sp>
        <p:nvSpPr>
          <p:cNvPr id="9" name="Freeform 9"/>
          <p:cNvSpPr/>
          <p:nvPr/>
        </p:nvSpPr>
        <p:spPr>
          <a:xfrm rot="5071974" flipV="1">
            <a:off x="2585741" y="1117653"/>
            <a:ext cx="738209" cy="944908"/>
          </a:xfrm>
          <a:custGeom>
            <a:avLst/>
            <a:gdLst/>
            <a:ahLst/>
            <a:cxnLst/>
            <a:rect l="l" t="t" r="r" b="b"/>
            <a:pathLst>
              <a:path w="738209" h="944908">
                <a:moveTo>
                  <a:pt x="0" y="944908"/>
                </a:moveTo>
                <a:lnTo>
                  <a:pt x="738210" y="944908"/>
                </a:lnTo>
                <a:lnTo>
                  <a:pt x="738210" y="0"/>
                </a:lnTo>
                <a:lnTo>
                  <a:pt x="0" y="0"/>
                </a:lnTo>
                <a:lnTo>
                  <a:pt x="0" y="94490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2208" y="0"/>
            <a:ext cx="1828655" cy="1256784"/>
          </a:xfrm>
          <a:custGeom>
            <a:avLst/>
            <a:gdLst/>
            <a:ahLst/>
            <a:cxnLst/>
            <a:rect l="l" t="t" r="r" b="b"/>
            <a:pathLst>
              <a:path w="1828655" h="1256784">
                <a:moveTo>
                  <a:pt x="0" y="0"/>
                </a:moveTo>
                <a:lnTo>
                  <a:pt x="1828654" y="0"/>
                </a:lnTo>
                <a:lnTo>
                  <a:pt x="1828654" y="1256784"/>
                </a:lnTo>
                <a:lnTo>
                  <a:pt x="0" y="1256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12175" y="3309446"/>
            <a:ext cx="3478343" cy="2673976"/>
          </a:xfrm>
          <a:custGeom>
            <a:avLst/>
            <a:gdLst/>
            <a:ahLst/>
            <a:cxnLst/>
            <a:rect l="l" t="t" r="r" b="b"/>
            <a:pathLst>
              <a:path w="3478343" h="2673976">
                <a:moveTo>
                  <a:pt x="0" y="0"/>
                </a:moveTo>
                <a:lnTo>
                  <a:pt x="3478343" y="0"/>
                </a:lnTo>
                <a:lnTo>
                  <a:pt x="3478343" y="2673976"/>
                </a:lnTo>
                <a:lnTo>
                  <a:pt x="0" y="2673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47806" y="3823703"/>
            <a:ext cx="2955988" cy="1110318"/>
          </a:xfrm>
          <a:prstGeom prst="rect">
            <a:avLst/>
          </a:prstGeom>
        </p:spPr>
        <p:txBody>
          <a:bodyPr lIns="0" tIns="0" rIns="0" bIns="0" rtlCol="0" anchor="t">
            <a:spAutoFit/>
          </a:bodyPr>
          <a:lstStyle/>
          <a:p>
            <a:pPr marL="0" marR="0" lvl="0" indent="0" algn="l" defTabSz="914400" rtl="0" eaLnBrk="1" fontAlgn="auto" latinLnBrk="0" hangingPunct="1">
              <a:lnSpc>
                <a:spcPts val="2851"/>
              </a:lnSpc>
              <a:spcBef>
                <a:spcPts val="0"/>
              </a:spcBef>
              <a:spcAft>
                <a:spcPts val="0"/>
              </a:spcAft>
              <a:buClrTx/>
              <a:buSzTx/>
              <a:buFontTx/>
              <a:buNone/>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 what ways have you — or can you — slow the pace as you blend your family?</a:t>
            </a:r>
          </a:p>
        </p:txBody>
      </p:sp>
      <p:sp>
        <p:nvSpPr>
          <p:cNvPr id="6" name="TextBox 6"/>
          <p:cNvSpPr txBox="1"/>
          <p:nvPr/>
        </p:nvSpPr>
        <p:spPr>
          <a:xfrm>
            <a:off x="220032" y="198703"/>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 Gradual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2208" y="0"/>
            <a:ext cx="1828655" cy="1256784"/>
          </a:xfrm>
          <a:custGeom>
            <a:avLst/>
            <a:gdLst/>
            <a:ahLst/>
            <a:cxnLst/>
            <a:rect l="l" t="t" r="r" b="b"/>
            <a:pathLst>
              <a:path w="1828655" h="1256784">
                <a:moveTo>
                  <a:pt x="0" y="0"/>
                </a:moveTo>
                <a:lnTo>
                  <a:pt x="1828654" y="0"/>
                </a:lnTo>
                <a:lnTo>
                  <a:pt x="1828654" y="1256784"/>
                </a:lnTo>
                <a:lnTo>
                  <a:pt x="0" y="1256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20032" y="198703"/>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Open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Discussions </a:t>
            </a:r>
          </a:p>
        </p:txBody>
      </p:sp>
      <p:grpSp>
        <p:nvGrpSpPr>
          <p:cNvPr id="5" name="Group 5"/>
          <p:cNvGrpSpPr/>
          <p:nvPr/>
        </p:nvGrpSpPr>
        <p:grpSpPr>
          <a:xfrm>
            <a:off x="1088032" y="5060921"/>
            <a:ext cx="7577535" cy="2161477"/>
            <a:chOff x="0" y="0"/>
            <a:chExt cx="10103380" cy="2881969"/>
          </a:xfrm>
        </p:grpSpPr>
        <p:sp>
          <p:nvSpPr>
            <p:cNvPr id="6" name="Freeform 6"/>
            <p:cNvSpPr/>
            <p:nvPr/>
          </p:nvSpPr>
          <p:spPr>
            <a:xfrm>
              <a:off x="0" y="0"/>
              <a:ext cx="5542666" cy="2810594"/>
            </a:xfrm>
            <a:custGeom>
              <a:avLst/>
              <a:gdLst/>
              <a:ahLst/>
              <a:cxnLst/>
              <a:rect l="l" t="t" r="r" b="b"/>
              <a:pathLst>
                <a:path w="5542666" h="2810594">
                  <a:moveTo>
                    <a:pt x="0" y="0"/>
                  </a:moveTo>
                  <a:lnTo>
                    <a:pt x="5542666" y="0"/>
                  </a:lnTo>
                  <a:lnTo>
                    <a:pt x="5542666" y="2810594"/>
                  </a:lnTo>
                  <a:lnTo>
                    <a:pt x="0" y="2810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235127" y="82022"/>
              <a:ext cx="4868254" cy="2799947"/>
            </a:xfrm>
            <a:custGeom>
              <a:avLst/>
              <a:gdLst/>
              <a:ahLst/>
              <a:cxnLst/>
              <a:rect l="l" t="t" r="r" b="b"/>
              <a:pathLst>
                <a:path w="4868254" h="2799947">
                  <a:moveTo>
                    <a:pt x="0" y="0"/>
                  </a:moveTo>
                  <a:lnTo>
                    <a:pt x="4868253" y="0"/>
                  </a:lnTo>
                  <a:lnTo>
                    <a:pt x="4868253" y="2799947"/>
                  </a:lnTo>
                  <a:lnTo>
                    <a:pt x="0" y="2799947"/>
                  </a:lnTo>
                  <a:lnTo>
                    <a:pt x="0" y="0"/>
                  </a:lnTo>
                  <a:close/>
                </a:path>
              </a:pathLst>
            </a:custGeom>
            <a:blipFill>
              <a:blip r:embed="rId6">
                <a:extLst>
                  <a:ext uri="{96DAC541-7B7A-43D3-8B79-37D633B846F1}">
                    <asvg:svgBlip xmlns:asvg="http://schemas.microsoft.com/office/drawing/2016/SVG/main" r:embed="rId7"/>
                  </a:ext>
                </a:extLst>
              </a:blip>
              <a:stretch>
                <a:fillRect l="-13853" t="-207" b="-1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23075" y="496695"/>
              <a:ext cx="9731028" cy="1951552"/>
            </a:xfrm>
            <a:prstGeom prst="rect">
              <a:avLst/>
            </a:prstGeom>
          </p:spPr>
          <p:txBody>
            <a:bodyPr lIns="0" tIns="0" rIns="0" bIns="0" rtlCol="0" anchor="t">
              <a:spAutoFit/>
            </a:bodyPr>
            <a:lstStyle/>
            <a:p>
              <a:pPr marL="438307" marR="0" lvl="1" indent="-219153" algn="l" defTabSz="914400" rtl="0" eaLnBrk="1" fontAlgn="auto" latinLnBrk="0" hangingPunct="1">
                <a:lnSpc>
                  <a:spcPts val="2273"/>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stepfamily-related topics have you discussed with your children? Were some topics more difficult than others?</a:t>
              </a:r>
            </a:p>
            <a:p>
              <a:pPr marL="0" marR="0" lvl="0" indent="0" algn="l" defTabSz="914400" rtl="0" eaLnBrk="1" fontAlgn="auto" latinLnBrk="0" hangingPunct="1">
                <a:lnSpc>
                  <a:spcPts val="2273"/>
                </a:lnSpc>
                <a:spcBef>
                  <a:spcPts val="0"/>
                </a:spcBef>
                <a:spcAft>
                  <a:spcPts val="0"/>
                </a:spcAft>
                <a:buClrTx/>
                <a:buSzTx/>
                <a:buFontTx/>
                <a:buNone/>
                <a:tabLst/>
                <a:defRPr/>
              </a:pPr>
              <a:endParaRPr kumimoji="0" lang="en-US" sz="20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273"/>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you approach the conversations with your children? What kinds of feelings did your children express?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198" r="-113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2208" y="0"/>
            <a:ext cx="1997613" cy="1372905"/>
          </a:xfrm>
          <a:custGeom>
            <a:avLst/>
            <a:gdLst/>
            <a:ahLst/>
            <a:cxnLst/>
            <a:rect l="l" t="t" r="r" b="b"/>
            <a:pathLst>
              <a:path w="1997613" h="1372905">
                <a:moveTo>
                  <a:pt x="0" y="0"/>
                </a:moveTo>
                <a:lnTo>
                  <a:pt x="1997612" y="0"/>
                </a:lnTo>
                <a:lnTo>
                  <a:pt x="1997612" y="1372905"/>
                </a:lnTo>
                <a:lnTo>
                  <a:pt x="0" y="1372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85461"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Decision Making Processes</a:t>
            </a:r>
          </a:p>
        </p:txBody>
      </p:sp>
      <p:sp>
        <p:nvSpPr>
          <p:cNvPr id="5" name="TextBox 5"/>
          <p:cNvSpPr txBox="1"/>
          <p:nvPr/>
        </p:nvSpPr>
        <p:spPr>
          <a:xfrm>
            <a:off x="5850623" y="3388988"/>
            <a:ext cx="3522215" cy="1517520"/>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family decisions have you invited your children to be part of, or could you include them in moving forward?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903" t="-1435" r="-11682" b="-14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2208" y="0"/>
            <a:ext cx="1997613" cy="1372905"/>
          </a:xfrm>
          <a:custGeom>
            <a:avLst/>
            <a:gdLst/>
            <a:ahLst/>
            <a:cxnLst/>
            <a:rect l="l" t="t" r="r" b="b"/>
            <a:pathLst>
              <a:path w="1997613" h="1372905">
                <a:moveTo>
                  <a:pt x="0" y="0"/>
                </a:moveTo>
                <a:lnTo>
                  <a:pt x="1997612" y="0"/>
                </a:lnTo>
                <a:lnTo>
                  <a:pt x="1997612" y="1372905"/>
                </a:lnTo>
                <a:lnTo>
                  <a:pt x="0" y="1372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85461"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Honor Family Connections</a:t>
            </a:r>
          </a:p>
        </p:txBody>
      </p:sp>
      <p:sp>
        <p:nvSpPr>
          <p:cNvPr id="5" name="TextBox 5"/>
          <p:cNvSpPr txBox="1"/>
          <p:nvPr/>
        </p:nvSpPr>
        <p:spPr>
          <a:xfrm>
            <a:off x="7469853" y="5187549"/>
            <a:ext cx="2110673" cy="1517520"/>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In what ways could they support it more?</a:t>
            </a:r>
          </a:p>
        </p:txBody>
      </p:sp>
      <p:sp>
        <p:nvSpPr>
          <p:cNvPr id="6" name="TextBox 6"/>
          <p:cNvSpPr txBox="1"/>
          <p:nvPr/>
        </p:nvSpPr>
        <p:spPr>
          <a:xfrm>
            <a:off x="0" y="2353206"/>
            <a:ext cx="3686802" cy="2993728"/>
          </a:xfrm>
          <a:prstGeom prst="rect">
            <a:avLst/>
          </a:prstGeom>
        </p:spPr>
        <p:txBody>
          <a:bodyPr lIns="0" tIns="0" rIns="0" bIns="0" rtlCol="0" anchor="t">
            <a:spAutoFit/>
          </a:bodyPr>
          <a:lstStyle/>
          <a:p>
            <a:pPr marL="461313" marR="0" lvl="1" indent="-230656" algn="l" defTabSz="914400" rtl="0" eaLnBrk="1" fontAlgn="auto" latinLnBrk="0" hangingPunct="1">
              <a:lnSpc>
                <a:spcPts val="2991"/>
              </a:lnSpc>
              <a:spcBef>
                <a:spcPts val="0"/>
              </a:spcBef>
              <a:spcAft>
                <a:spcPts val="0"/>
              </a:spcAft>
              <a:buClrTx/>
              <a:buSzTx/>
              <a:buFont typeface="Arial"/>
              <a:buChar char="•"/>
              <a:tabLst/>
              <a:defRPr/>
            </a:pPr>
            <a:r>
              <a:rPr kumimoji="0" lang="en-US" sz="21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do you honor your child’s relationship with their other parent?</a:t>
            </a:r>
          </a:p>
          <a:p>
            <a:pPr marL="0" marR="0" lvl="0" indent="0" algn="l" defTabSz="914400" rtl="0" eaLnBrk="1" fontAlgn="auto" latinLnBrk="0" hangingPunct="1">
              <a:lnSpc>
                <a:spcPts val="2991"/>
              </a:lnSpc>
              <a:spcBef>
                <a:spcPts val="0"/>
              </a:spcBef>
              <a:spcAft>
                <a:spcPts val="0"/>
              </a:spcAft>
              <a:buClrTx/>
              <a:buSzTx/>
              <a:buFontTx/>
              <a:buNone/>
              <a:tabLst/>
              <a:defRPr/>
            </a:pPr>
            <a:endParaRPr kumimoji="0" lang="en-US" sz="21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1313" marR="0" lvl="1" indent="-230656" algn="l" defTabSz="914400" rtl="0" eaLnBrk="1" fontAlgn="auto" latinLnBrk="0" hangingPunct="1">
              <a:lnSpc>
                <a:spcPts val="2991"/>
              </a:lnSpc>
              <a:spcBef>
                <a:spcPts val="0"/>
              </a:spcBef>
              <a:spcAft>
                <a:spcPts val="0"/>
              </a:spcAft>
              <a:buClrTx/>
              <a:buSzTx/>
              <a:buFont typeface="Arial"/>
              <a:buChar char="•"/>
              <a:tabLst/>
              <a:defRPr/>
            </a:pPr>
            <a:r>
              <a:rPr kumimoji="0" lang="en-US" sz="21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you're the non-residential parent, how has your ex-partner supported your relationship?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A5F95"/>
        </a:solidFill>
        <a:effectLst/>
      </p:bgPr>
    </p:bg>
    <p:spTree>
      <p:nvGrpSpPr>
        <p:cNvPr id="1" name=""/>
        <p:cNvGrpSpPr/>
        <p:nvPr/>
      </p:nvGrpSpPr>
      <p:grpSpPr>
        <a:xfrm>
          <a:off x="0" y="0"/>
          <a:ext cx="0" cy="0"/>
          <a:chOff x="0" y="0"/>
          <a:chExt cx="0" cy="0"/>
        </a:xfrm>
      </p:grpSpPr>
      <p:sp>
        <p:nvSpPr>
          <p:cNvPr id="2" name="Freeform 2"/>
          <p:cNvSpPr/>
          <p:nvPr/>
        </p:nvSpPr>
        <p:spPr>
          <a:xfrm>
            <a:off x="700440" y="0"/>
            <a:ext cx="1997613" cy="1372905"/>
          </a:xfrm>
          <a:custGeom>
            <a:avLst/>
            <a:gdLst/>
            <a:ahLst/>
            <a:cxnLst/>
            <a:rect l="l" t="t" r="r" b="b"/>
            <a:pathLst>
              <a:path w="1997613" h="1372905">
                <a:moveTo>
                  <a:pt x="0" y="0"/>
                </a:moveTo>
                <a:lnTo>
                  <a:pt x="1997613" y="0"/>
                </a:lnTo>
                <a:lnTo>
                  <a:pt x="1997613" y="1372905"/>
                </a:lnTo>
                <a:lnTo>
                  <a:pt x="0" y="1372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158989" y="163963"/>
            <a:ext cx="2252531" cy="2921599"/>
          </a:xfrm>
          <a:custGeom>
            <a:avLst/>
            <a:gdLst/>
            <a:ahLst/>
            <a:cxnLst/>
            <a:rect l="l" t="t" r="r" b="b"/>
            <a:pathLst>
              <a:path w="2252531" h="2921599">
                <a:moveTo>
                  <a:pt x="0" y="0"/>
                </a:moveTo>
                <a:lnTo>
                  <a:pt x="2252530" y="0"/>
                </a:lnTo>
                <a:lnTo>
                  <a:pt x="2252530" y="2921599"/>
                </a:lnTo>
                <a:lnTo>
                  <a:pt x="0" y="2921599"/>
                </a:lnTo>
                <a:lnTo>
                  <a:pt x="0" y="0"/>
                </a:lnTo>
                <a:close/>
              </a:path>
            </a:pathLst>
          </a:custGeom>
          <a:blipFill>
            <a:blip r:embed="rId5"/>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261927" y="856257"/>
            <a:ext cx="2242244" cy="2921599"/>
          </a:xfrm>
          <a:custGeom>
            <a:avLst/>
            <a:gdLst/>
            <a:ahLst/>
            <a:cxnLst/>
            <a:rect l="l" t="t" r="r" b="b"/>
            <a:pathLst>
              <a:path w="2242244" h="2921599">
                <a:moveTo>
                  <a:pt x="0" y="0"/>
                </a:moveTo>
                <a:lnTo>
                  <a:pt x="2242243" y="0"/>
                </a:lnTo>
                <a:lnTo>
                  <a:pt x="2242243" y="2921599"/>
                </a:lnTo>
                <a:lnTo>
                  <a:pt x="0" y="2921599"/>
                </a:lnTo>
                <a:lnTo>
                  <a:pt x="0" y="0"/>
                </a:lnTo>
                <a:close/>
              </a:path>
            </a:pathLst>
          </a:custGeom>
          <a:blipFill>
            <a:blip r:embed="rId6"/>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532735" y="1744055"/>
            <a:ext cx="2350914" cy="3045766"/>
          </a:xfrm>
          <a:custGeom>
            <a:avLst/>
            <a:gdLst/>
            <a:ahLst/>
            <a:cxnLst/>
            <a:rect l="l" t="t" r="r" b="b"/>
            <a:pathLst>
              <a:path w="2350914" h="3045766">
                <a:moveTo>
                  <a:pt x="0" y="0"/>
                </a:moveTo>
                <a:lnTo>
                  <a:pt x="2350914" y="0"/>
                </a:lnTo>
                <a:lnTo>
                  <a:pt x="2350914" y="3045765"/>
                </a:lnTo>
                <a:lnTo>
                  <a:pt x="0" y="3045765"/>
                </a:lnTo>
                <a:lnTo>
                  <a:pt x="0" y="0"/>
                </a:lnTo>
                <a:close/>
              </a:path>
            </a:pathLst>
          </a:custGeom>
          <a:blipFill>
            <a:blip r:embed="rId7"/>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765462" y="2520472"/>
            <a:ext cx="3145877" cy="4063208"/>
          </a:xfrm>
          <a:custGeom>
            <a:avLst/>
            <a:gdLst/>
            <a:ahLst/>
            <a:cxnLst/>
            <a:rect l="l" t="t" r="r" b="b"/>
            <a:pathLst>
              <a:path w="3145877" h="4063208">
                <a:moveTo>
                  <a:pt x="0" y="0"/>
                </a:moveTo>
                <a:lnTo>
                  <a:pt x="3145877" y="0"/>
                </a:lnTo>
                <a:lnTo>
                  <a:pt x="3145877" y="4063208"/>
                </a:lnTo>
                <a:lnTo>
                  <a:pt x="0" y="4063208"/>
                </a:lnTo>
                <a:lnTo>
                  <a:pt x="0" y="0"/>
                </a:lnTo>
                <a:close/>
              </a:path>
            </a:pathLst>
          </a:custGeom>
          <a:blipFill>
            <a:blip r:embed="rId8"/>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99212">
            <a:off x="3798509" y="713717"/>
            <a:ext cx="2804453" cy="1121781"/>
          </a:xfrm>
          <a:custGeom>
            <a:avLst/>
            <a:gdLst/>
            <a:ahLst/>
            <a:cxnLst/>
            <a:rect l="l" t="t" r="r" b="b"/>
            <a:pathLst>
              <a:path w="2804453" h="1121781">
                <a:moveTo>
                  <a:pt x="0" y="0"/>
                </a:moveTo>
                <a:lnTo>
                  <a:pt x="2804453" y="0"/>
                </a:lnTo>
                <a:lnTo>
                  <a:pt x="2804453" y="1121781"/>
                </a:lnTo>
                <a:lnTo>
                  <a:pt x="0" y="112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652855" y="4437726"/>
            <a:ext cx="2100745" cy="2877474"/>
          </a:xfrm>
          <a:custGeom>
            <a:avLst/>
            <a:gdLst/>
            <a:ahLst/>
            <a:cxnLst/>
            <a:rect l="l" t="t" r="r" b="b"/>
            <a:pathLst>
              <a:path w="2100745" h="2877474">
                <a:moveTo>
                  <a:pt x="0" y="0"/>
                </a:moveTo>
                <a:lnTo>
                  <a:pt x="2100745" y="0"/>
                </a:lnTo>
                <a:lnTo>
                  <a:pt x="2100745" y="2877474"/>
                </a:lnTo>
                <a:lnTo>
                  <a:pt x="0" y="2877474"/>
                </a:lnTo>
                <a:lnTo>
                  <a:pt x="0" y="0"/>
                </a:lnTo>
                <a:close/>
              </a:path>
            </a:pathLst>
          </a:custGeom>
          <a:blipFill>
            <a:blip r:embed="rId11"/>
            <a:stretch>
              <a:fillRect l="-62360" t="-7362" r="-583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4289" y="2434747"/>
            <a:ext cx="3129915" cy="3374895"/>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expectations do you have — or did you have — for your stepfamily?</a:t>
            </a:r>
          </a:p>
          <a:p>
            <a:pPr marL="0" marR="0" lvl="0" indent="0" algn="l" defTabSz="914400" rtl="0" eaLnBrk="1" fontAlgn="auto" latinLnBrk="0" hangingPunct="1">
              <a:lnSpc>
                <a:spcPts val="2982"/>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Have any of those expectations turned out to be unrealistic or needed adjustment?</a:t>
            </a:r>
          </a:p>
        </p:txBody>
      </p:sp>
      <p:sp>
        <p:nvSpPr>
          <p:cNvPr id="10" name="TextBox 10"/>
          <p:cNvSpPr txBox="1"/>
          <p:nvPr/>
        </p:nvSpPr>
        <p:spPr>
          <a:xfrm>
            <a:off x="713693"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Managing Expectations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4: Parenting Roles, Session 5: Coparenting in Stepfamilies, Session 6: Stepfamilies and Family Development and the Wrap-Up </a:t>
            </a:r>
            <a:endParaRPr lang="en-US" sz="2000" b="1" i="1" u="sng" dirty="0">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4">
            <a:extLst>
              <a:ext uri="{28A0092B-C50C-407E-A947-70E740481C1C}">
                <a14:useLocalDpi xmlns:a14="http://schemas.microsoft.com/office/drawing/2010/main" val="0"/>
              </a:ext>
            </a:extLst>
          </a:blip>
          <a:srcRect l="1255" t="-183" r="7289" b="183"/>
          <a:stretch/>
        </p:blipFill>
        <p:spPr>
          <a:xfrm>
            <a:off x="6455750" y="2612973"/>
            <a:ext cx="2834652"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31C7AB-B6BC-7291-5C47-147D41A6505F}"/>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AC64AE-56FB-0652-A9FC-F1E86018DBA1}"/>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E31F21-86D6-2F5B-C4F0-DBB068FB2CD3}"/>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4EC472-501D-88F3-E163-643ADE6B33D2}"/>
              </a:ext>
            </a:extLst>
          </p:cNvPr>
          <p:cNvSpPr/>
          <p:nvPr/>
        </p:nvSpPr>
        <p:spPr>
          <a:xfrm>
            <a:off x="56388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F5F167-FBC4-A17D-C972-415FD46DE527}"/>
              </a:ext>
            </a:extLst>
          </p:cNvPr>
          <p:cNvSpPr/>
          <p:nvPr/>
        </p:nvSpPr>
        <p:spPr>
          <a:xfrm>
            <a:off x="1981200" y="3581400"/>
            <a:ext cx="1644690" cy="7324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D4CCCAD1-6438-0622-E044-ACDD7FA21A08}"/>
              </a:ext>
            </a:extLst>
          </p:cNvPr>
          <p:cNvSpPr/>
          <p:nvPr/>
        </p:nvSpPr>
        <p:spPr>
          <a:xfrm rot="10800000" flipH="1">
            <a:off x="1244630" y="3717878"/>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l="3248" t="-1" b="-32972"/>
            </a:stretch>
          </a:blipFill>
        </p:spPr>
        <p:txBody>
          <a:bodyPr/>
          <a:lstStyle/>
          <a:p>
            <a:endParaRPr lang="en-US"/>
          </a:p>
        </p:txBody>
      </p:sp>
      <p:pic>
        <p:nvPicPr>
          <p:cNvPr id="23" name="Picture 22">
            <a:extLst>
              <a:ext uri="{FF2B5EF4-FFF2-40B4-BE49-F238E27FC236}">
                <a16:creationId xmlns:a16="http://schemas.microsoft.com/office/drawing/2014/main" id="{C7C48528-0693-E316-1A3B-4906FA16CB9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93616" y="3994327"/>
            <a:ext cx="2008654" cy="387319"/>
          </a:xfrm>
          <a:prstGeom prst="rect">
            <a:avLst/>
          </a:prstGeom>
        </p:spPr>
      </p:pic>
      <p:pic>
        <p:nvPicPr>
          <p:cNvPr id="26" name="Picture 25">
            <a:extLst>
              <a:ext uri="{FF2B5EF4-FFF2-40B4-BE49-F238E27FC236}">
                <a16:creationId xmlns:a16="http://schemas.microsoft.com/office/drawing/2014/main" id="{3060787A-1D8F-848F-9EE1-386B46EE009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30843" y="4428987"/>
            <a:ext cx="3103970" cy="406923"/>
          </a:xfrm>
          <a:prstGeom prst="rect">
            <a:avLst/>
          </a:prstGeom>
        </p:spPr>
      </p:pic>
      <p:sp>
        <p:nvSpPr>
          <p:cNvPr id="6" name="Freeform 6">
            <a:extLst>
              <a:ext uri="{FF2B5EF4-FFF2-40B4-BE49-F238E27FC236}">
                <a16:creationId xmlns:a16="http://schemas.microsoft.com/office/drawing/2014/main" id="{6AFE185A-35B7-0F29-F223-EFA20040C99F}"/>
              </a:ext>
            </a:extLst>
          </p:cNvPr>
          <p:cNvSpPr/>
          <p:nvPr/>
        </p:nvSpPr>
        <p:spPr>
          <a:xfrm rot="11411123" flipH="1">
            <a:off x="1327066" y="4037331"/>
            <a:ext cx="668423" cy="64336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E56B4DCA-D9B8-9F05-EE78-B174B4CFEB6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993616" y="4826542"/>
            <a:ext cx="3458880" cy="406923"/>
          </a:xfrm>
          <a:prstGeom prst="rect">
            <a:avLst/>
          </a:prstGeom>
        </p:spPr>
      </p:pic>
      <p:sp>
        <p:nvSpPr>
          <p:cNvPr id="24" name="Freeform 6">
            <a:extLst>
              <a:ext uri="{FF2B5EF4-FFF2-40B4-BE49-F238E27FC236}">
                <a16:creationId xmlns:a16="http://schemas.microsoft.com/office/drawing/2014/main" id="{90331E8C-A48F-A3CA-2C80-0B20B1064364}"/>
              </a:ext>
            </a:extLst>
          </p:cNvPr>
          <p:cNvSpPr/>
          <p:nvPr/>
        </p:nvSpPr>
        <p:spPr>
          <a:xfrm rot="11411123" flipH="1">
            <a:off x="1327067" y="4491595"/>
            <a:ext cx="668423" cy="64336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0" name="Picture 19" descr="A screenshot of a computer&#10;&#10;AI-generated content may be incorrect.">
            <a:extLst>
              <a:ext uri="{FF2B5EF4-FFF2-40B4-BE49-F238E27FC236}">
                <a16:creationId xmlns:a16="http://schemas.microsoft.com/office/drawing/2014/main" id="{DDF11D6F-D4FC-A046-4820-AE11F60E37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1" y="2267161"/>
            <a:ext cx="5865684" cy="1490373"/>
          </a:xfrm>
          <a:prstGeom prst="rect">
            <a:avLst/>
          </a:prstGeom>
        </p:spPr>
      </p:pic>
      <p:pic>
        <p:nvPicPr>
          <p:cNvPr id="27" name="Picture 26">
            <a:extLst>
              <a:ext uri="{FF2B5EF4-FFF2-40B4-BE49-F238E27FC236}">
                <a16:creationId xmlns:a16="http://schemas.microsoft.com/office/drawing/2014/main" id="{AA370FC7-F22B-6E82-0F73-1AB679445F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68719" y="5343963"/>
            <a:ext cx="835270" cy="258933"/>
          </a:xfrm>
          <a:prstGeom prst="rect">
            <a:avLst/>
          </a:prstGeom>
        </p:spPr>
      </p:pic>
      <p:sp>
        <p:nvSpPr>
          <p:cNvPr id="28" name="Freeform 6">
            <a:extLst>
              <a:ext uri="{FF2B5EF4-FFF2-40B4-BE49-F238E27FC236}">
                <a16:creationId xmlns:a16="http://schemas.microsoft.com/office/drawing/2014/main" id="{C63B0EBC-E95B-42D6-8235-BE02153E1CE5}"/>
              </a:ext>
            </a:extLst>
          </p:cNvPr>
          <p:cNvSpPr/>
          <p:nvPr/>
        </p:nvSpPr>
        <p:spPr>
          <a:xfrm rot="11411123" flipH="1">
            <a:off x="1316875" y="4891266"/>
            <a:ext cx="668423" cy="64336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818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1F3676F4-08B1-D818-BD11-74F98288CE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00" y="3201328"/>
            <a:ext cx="6823556" cy="912543"/>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81CFFB7-45D6-D1D5-4F08-EB307B7AA4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90931D-E058-1F82-A03D-1CC5C39EA54D}"/>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BC8F63A-564D-F6A7-94D4-9D6D259CA8C5}"/>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1FEA02A-CB21-8101-6BFE-3C35059BEB59}"/>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5C534E7-7FE3-B547-F097-A8F849D83FDD}"/>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530813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B503A"/>
        </a:solidFill>
        <a:effectLst/>
      </p:bgPr>
    </p:bg>
    <p:spTree>
      <p:nvGrpSpPr>
        <p:cNvPr id="1" name=""/>
        <p:cNvGrpSpPr/>
        <p:nvPr/>
      </p:nvGrpSpPr>
      <p:grpSpPr>
        <a:xfrm>
          <a:off x="0" y="0"/>
          <a:ext cx="0" cy="0"/>
          <a:chOff x="0" y="0"/>
          <a:chExt cx="0" cy="0"/>
        </a:xfrm>
      </p:grpSpPr>
      <p:sp>
        <p:nvSpPr>
          <p:cNvPr id="2" name="Freeform 2"/>
          <p:cNvSpPr/>
          <p:nvPr/>
        </p:nvSpPr>
        <p:spPr>
          <a:xfrm>
            <a:off x="5026951" y="387556"/>
            <a:ext cx="3484242" cy="4500239"/>
          </a:xfrm>
          <a:custGeom>
            <a:avLst/>
            <a:gdLst/>
            <a:ahLst/>
            <a:cxnLst/>
            <a:rect l="l" t="t" r="r" b="b"/>
            <a:pathLst>
              <a:path w="3484242" h="4500239">
                <a:moveTo>
                  <a:pt x="0" y="0"/>
                </a:moveTo>
                <a:lnTo>
                  <a:pt x="3484241" y="0"/>
                </a:lnTo>
                <a:lnTo>
                  <a:pt x="3484241" y="4500240"/>
                </a:lnTo>
                <a:lnTo>
                  <a:pt x="0" y="4500240"/>
                </a:lnTo>
                <a:lnTo>
                  <a:pt x="0" y="0"/>
                </a:lnTo>
                <a:close/>
              </a:path>
            </a:pathLst>
          </a:custGeom>
          <a:blipFill>
            <a:blip r:embed="rId3"/>
            <a:stretch>
              <a:fillRect/>
            </a:stretch>
          </a:blipFill>
          <a:ln w="38100" cap="sq">
            <a:solidFill>
              <a:srgbClr val="B8A28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067795" y="1903261"/>
            <a:ext cx="3453449" cy="4511673"/>
          </a:xfrm>
          <a:custGeom>
            <a:avLst/>
            <a:gdLst/>
            <a:ahLst/>
            <a:cxnLst/>
            <a:rect l="l" t="t" r="r" b="b"/>
            <a:pathLst>
              <a:path w="3453449" h="4511673">
                <a:moveTo>
                  <a:pt x="0" y="0"/>
                </a:moveTo>
                <a:lnTo>
                  <a:pt x="3453450" y="0"/>
                </a:lnTo>
                <a:lnTo>
                  <a:pt x="3453450" y="4511673"/>
                </a:lnTo>
                <a:lnTo>
                  <a:pt x="0" y="4511673"/>
                </a:lnTo>
                <a:lnTo>
                  <a:pt x="0" y="0"/>
                </a:lnTo>
                <a:close/>
              </a:path>
            </a:pathLst>
          </a:custGeom>
          <a:blipFill>
            <a:blip r:embed="rId4"/>
            <a:stretch>
              <a:fillRect/>
            </a:stretch>
          </a:blipFill>
          <a:ln w="38100" cap="sq">
            <a:solidFill>
              <a:srgbClr val="B8A28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38422" y="3054119"/>
            <a:ext cx="6076407" cy="4261081"/>
          </a:xfrm>
          <a:custGeom>
            <a:avLst/>
            <a:gdLst/>
            <a:ahLst/>
            <a:cxnLst/>
            <a:rect l="l" t="t" r="r" b="b"/>
            <a:pathLst>
              <a:path w="6076407" h="4261081">
                <a:moveTo>
                  <a:pt x="0" y="0"/>
                </a:moveTo>
                <a:lnTo>
                  <a:pt x="6076407" y="0"/>
                </a:lnTo>
                <a:lnTo>
                  <a:pt x="6076407" y="4261081"/>
                </a:lnTo>
                <a:lnTo>
                  <a:pt x="0" y="426108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54608" y="1817536"/>
            <a:ext cx="4053128" cy="3374895"/>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Have you used family meetings to navigate challenges?</a:t>
            </a:r>
          </a:p>
          <a:p>
            <a:pPr marL="0" marR="0" lvl="0" indent="0" algn="l" defTabSz="914400" rtl="0" eaLnBrk="1" fontAlgn="auto" latinLnBrk="0" hangingPunct="1">
              <a:lnSpc>
                <a:spcPts val="2982"/>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If so, how did they work for your family?</a:t>
            </a:r>
          </a:p>
          <a:p>
            <a:pPr marL="0" marR="0" lvl="0" indent="0" algn="l" defTabSz="914400" rtl="0" eaLnBrk="1" fontAlgn="auto" latinLnBrk="0" hangingPunct="1">
              <a:lnSpc>
                <a:spcPts val="2982"/>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What situations or challenges could you and your partner plan for in advance?</a:t>
            </a:r>
          </a:p>
        </p:txBody>
      </p:sp>
      <p:sp>
        <p:nvSpPr>
          <p:cNvPr id="6" name="Freeform 6"/>
          <p:cNvSpPr/>
          <p:nvPr/>
        </p:nvSpPr>
        <p:spPr>
          <a:xfrm>
            <a:off x="515033" y="0"/>
            <a:ext cx="1846779" cy="1269241"/>
          </a:xfrm>
          <a:custGeom>
            <a:avLst/>
            <a:gdLst/>
            <a:ahLst/>
            <a:cxnLst/>
            <a:rect l="l" t="t" r="r" b="b"/>
            <a:pathLst>
              <a:path w="1846779" h="1269241">
                <a:moveTo>
                  <a:pt x="0" y="0"/>
                </a:moveTo>
                <a:lnTo>
                  <a:pt x="1846778" y="0"/>
                </a:lnTo>
                <a:lnTo>
                  <a:pt x="1846778" y="1269241"/>
                </a:lnTo>
                <a:lnTo>
                  <a:pt x="0" y="1269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71919" y="254206"/>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Roles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456839" y="197032"/>
            <a:ext cx="5903340" cy="3726483"/>
          </a:xfrm>
          <a:custGeom>
            <a:avLst/>
            <a:gdLst/>
            <a:ahLst/>
            <a:cxnLst/>
            <a:rect l="l" t="t" r="r" b="b"/>
            <a:pathLst>
              <a:path w="5903340" h="3726483">
                <a:moveTo>
                  <a:pt x="0" y="0"/>
                </a:moveTo>
                <a:lnTo>
                  <a:pt x="5903340" y="0"/>
                </a:lnTo>
                <a:lnTo>
                  <a:pt x="5903340" y="3726483"/>
                </a:lnTo>
                <a:lnTo>
                  <a:pt x="0" y="37264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0" y="1960539"/>
            <a:ext cx="3039213" cy="3085540"/>
          </a:xfrm>
          <a:custGeom>
            <a:avLst/>
            <a:gdLst/>
            <a:ahLst/>
            <a:cxnLst/>
            <a:rect l="l" t="t" r="r" b="b"/>
            <a:pathLst>
              <a:path w="3039213" h="3085540">
                <a:moveTo>
                  <a:pt x="3039213" y="0"/>
                </a:moveTo>
                <a:lnTo>
                  <a:pt x="0" y="0"/>
                </a:lnTo>
                <a:lnTo>
                  <a:pt x="0" y="3085540"/>
                </a:lnTo>
                <a:lnTo>
                  <a:pt x="3039213" y="3085540"/>
                </a:lnTo>
                <a:lnTo>
                  <a:pt x="3039213" y="0"/>
                </a:lnTo>
                <a:close/>
              </a:path>
            </a:pathLst>
          </a:custGeom>
          <a:blipFill>
            <a:blip r:embed="rId7"/>
            <a:stretch>
              <a:fillRect l="-73038" t="-23735" r="-54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138903" y="4898413"/>
            <a:ext cx="4520183" cy="2342838"/>
          </a:xfrm>
          <a:custGeom>
            <a:avLst/>
            <a:gdLst/>
            <a:ahLst/>
            <a:cxnLst/>
            <a:rect l="l" t="t" r="r" b="b"/>
            <a:pathLst>
              <a:path w="4520183" h="2342838">
                <a:moveTo>
                  <a:pt x="0" y="0"/>
                </a:moveTo>
                <a:lnTo>
                  <a:pt x="4520183" y="0"/>
                </a:lnTo>
                <a:lnTo>
                  <a:pt x="4520183" y="2342838"/>
                </a:lnTo>
                <a:lnTo>
                  <a:pt x="0" y="2342838"/>
                </a:lnTo>
                <a:lnTo>
                  <a:pt x="0" y="0"/>
                </a:lnTo>
                <a:close/>
              </a:path>
            </a:pathLst>
          </a:custGeom>
          <a:blipFill>
            <a:blip r:embed="rId8">
              <a:extLst>
                <a:ext uri="{96DAC541-7B7A-43D3-8B79-37D633B846F1}">
                  <asvg:svgBlip xmlns:asvg="http://schemas.microsoft.com/office/drawing/2016/SVG/main" r:embed="rId9"/>
                </a:ext>
              </a:extLst>
            </a:blip>
            <a:stretch>
              <a:fillRect l="-10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501897" y="4898413"/>
            <a:ext cx="4234535" cy="2342838"/>
          </a:xfrm>
          <a:custGeom>
            <a:avLst/>
            <a:gdLst/>
            <a:ahLst/>
            <a:cxnLst/>
            <a:rect l="l" t="t" r="r" b="b"/>
            <a:pathLst>
              <a:path w="4234535" h="2342838">
                <a:moveTo>
                  <a:pt x="0" y="0"/>
                </a:moveTo>
                <a:lnTo>
                  <a:pt x="4234535" y="0"/>
                </a:lnTo>
                <a:lnTo>
                  <a:pt x="4234535" y="2342838"/>
                </a:lnTo>
                <a:lnTo>
                  <a:pt x="0" y="2342838"/>
                </a:lnTo>
                <a:lnTo>
                  <a:pt x="0" y="0"/>
                </a:lnTo>
                <a:close/>
              </a:path>
            </a:pathLst>
          </a:custGeom>
          <a:blipFill>
            <a:blip r:embed="rId8">
              <a:extLst>
                <a:ext uri="{96DAC541-7B7A-43D3-8B79-37D633B846F1}">
                  <asvg:svgBlip xmlns:asvg="http://schemas.microsoft.com/office/drawing/2016/SVG/main" r:embed="rId9"/>
                </a:ext>
              </a:extLst>
            </a:blip>
            <a:stretch>
              <a:fillRect l="-10971" r="-67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7673" y="4898413"/>
            <a:ext cx="4760372" cy="2342838"/>
          </a:xfrm>
          <a:custGeom>
            <a:avLst/>
            <a:gdLst/>
            <a:ahLst/>
            <a:cxnLst/>
            <a:rect l="l" t="t" r="r" b="b"/>
            <a:pathLst>
              <a:path w="4760372" h="2342838">
                <a:moveTo>
                  <a:pt x="0" y="0"/>
                </a:moveTo>
                <a:lnTo>
                  <a:pt x="4760372" y="0"/>
                </a:lnTo>
                <a:lnTo>
                  <a:pt x="4760372" y="2342838"/>
                </a:lnTo>
                <a:lnTo>
                  <a:pt x="0" y="2342838"/>
                </a:lnTo>
                <a:lnTo>
                  <a:pt x="0" y="0"/>
                </a:lnTo>
                <a:close/>
              </a:path>
            </a:pathLst>
          </a:custGeom>
          <a:blipFill>
            <a:blip r:embed="rId8">
              <a:extLst>
                <a:ext uri="{96DAC541-7B7A-43D3-8B79-37D633B846F1}">
                  <asvg:svgBlip xmlns:asvg="http://schemas.microsoft.com/office/drawing/2016/SVG/main" r:embed="rId9"/>
                </a:ext>
              </a:extLst>
            </a:blip>
            <a:stretch>
              <a:fillRect r="-47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894264">
            <a:off x="2238389" y="3145326"/>
            <a:ext cx="2067043" cy="1725981"/>
          </a:xfrm>
          <a:custGeom>
            <a:avLst/>
            <a:gdLst/>
            <a:ahLst/>
            <a:cxnLst/>
            <a:rect l="l" t="t" r="r" b="b"/>
            <a:pathLst>
              <a:path w="2067043" h="1725981">
                <a:moveTo>
                  <a:pt x="0" y="0"/>
                </a:moveTo>
                <a:lnTo>
                  <a:pt x="2067043" y="0"/>
                </a:lnTo>
                <a:lnTo>
                  <a:pt x="2067043" y="1725981"/>
                </a:lnTo>
                <a:lnTo>
                  <a:pt x="0" y="1725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735891" y="508516"/>
            <a:ext cx="5345237" cy="3093990"/>
          </a:xfrm>
          <a:prstGeom prst="rect">
            <a:avLst/>
          </a:prstGeom>
        </p:spPr>
        <p:txBody>
          <a:bodyPr lIns="0" tIns="0" rIns="0" bIns="0" rtlCol="0" anchor="t">
            <a:spAutoFit/>
          </a:bodyPr>
          <a:lstStyle/>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Acceptance – Has the stepparent been accepted by the child?</a:t>
            </a:r>
          </a:p>
          <a:p>
            <a:pPr marL="0" marR="0" lvl="0" indent="0" algn="l" defTabSz="914400" rtl="0" eaLnBrk="1" fontAlgn="auto" latinLnBrk="0" hangingPunct="1">
              <a:lnSpc>
                <a:spcPts val="2194"/>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Competence – Is the stepparent (and parent) seen as fair and reasonable?</a:t>
            </a:r>
          </a:p>
          <a:p>
            <a:pPr marL="0" marR="0" lvl="0" indent="0" algn="l" defTabSz="914400" rtl="0" eaLnBrk="1" fontAlgn="auto" latinLnBrk="0" hangingPunct="1">
              <a:lnSpc>
                <a:spcPts val="2194"/>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 What do biological parents expect from the stepparent?</a:t>
            </a:r>
          </a:p>
          <a:p>
            <a:pPr marL="0" marR="0" lvl="0" indent="0" algn="l" defTabSz="914400" rtl="0" eaLnBrk="1" fontAlgn="auto" latinLnBrk="0" hangingPunct="1">
              <a:lnSpc>
                <a:spcPts val="2194"/>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Agreement – What has been proactively agreed to by both adults?</a:t>
            </a:r>
          </a:p>
        </p:txBody>
      </p:sp>
      <p:sp>
        <p:nvSpPr>
          <p:cNvPr id="10" name="TextBox 10"/>
          <p:cNvSpPr txBox="1"/>
          <p:nvPr/>
        </p:nvSpPr>
        <p:spPr>
          <a:xfrm>
            <a:off x="605612" y="135373"/>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Positive Reinforcement and Discipline </a:t>
            </a:r>
          </a:p>
        </p:txBody>
      </p:sp>
      <p:sp>
        <p:nvSpPr>
          <p:cNvPr id="11" name="TextBox 11"/>
          <p:cNvSpPr txBox="1"/>
          <p:nvPr/>
        </p:nvSpPr>
        <p:spPr>
          <a:xfrm>
            <a:off x="221532" y="5163522"/>
            <a:ext cx="9310536" cy="1866900"/>
          </a:xfrm>
          <a:prstGeom prst="rect">
            <a:avLst/>
          </a:prstGeom>
        </p:spPr>
        <p:txBody>
          <a:bodyPr lIns="0" tIns="0" rIns="0" bIns="0" rtlCol="0" anchor="t">
            <a:spAutoFit/>
          </a:bodyPr>
          <a:lstStyle/>
          <a:p>
            <a:pPr marL="439724" marR="0" lvl="1" indent="-219862" algn="l" defTabSz="914400" rtl="0" eaLnBrk="1" fontAlgn="auto" latinLnBrk="0" hangingPunct="1">
              <a:lnSpc>
                <a:spcPts val="2444"/>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factors have you considered when deciding if your child is ready for their stepparent to take on a disciplinary role?</a:t>
            </a:r>
          </a:p>
          <a:p>
            <a:pPr marL="0" marR="0" lvl="0" indent="0" algn="l" defTabSz="914400" rtl="0" eaLnBrk="1" fontAlgn="auto" latinLnBrk="0" hangingPunct="1">
              <a:lnSpc>
                <a:spcPts val="2444"/>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444"/>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Stepparents: Did you learn anything new about your stepchild during the activity?</a:t>
            </a:r>
          </a:p>
          <a:p>
            <a:pPr marL="0" marR="0" lvl="0" indent="0" algn="l" defTabSz="914400" rtl="0" eaLnBrk="1" fontAlgn="auto" latinLnBrk="0" hangingPunct="1">
              <a:lnSpc>
                <a:spcPts val="2444"/>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444"/>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can that information help strengthen your relationship?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034" r="-70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05612" y="182998"/>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Residential Biological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a:t>
            </a:r>
          </a:p>
        </p:txBody>
      </p:sp>
      <p:sp>
        <p:nvSpPr>
          <p:cNvPr id="5" name="TextBox 5"/>
          <p:cNvSpPr txBox="1"/>
          <p:nvPr/>
        </p:nvSpPr>
        <p:spPr>
          <a:xfrm>
            <a:off x="3803009" y="837123"/>
            <a:ext cx="5449836" cy="1146045"/>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 what areas of family life have you — or do you expect to — mediate between your children and the stepparent?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F6E66"/>
        </a:solidFill>
        <a:effectLst/>
      </p:bgPr>
    </p:bg>
    <p:spTree>
      <p:nvGrpSpPr>
        <p:cNvPr id="1" name=""/>
        <p:cNvGrpSpPr/>
        <p:nvPr/>
      </p:nvGrpSpPr>
      <p:grpSpPr>
        <a:xfrm>
          <a:off x="0" y="0"/>
          <a:ext cx="0" cy="0"/>
          <a:chOff x="0" y="0"/>
          <a:chExt cx="0" cy="0"/>
        </a:xfrm>
      </p:grpSpPr>
      <p:sp>
        <p:nvSpPr>
          <p:cNvPr id="2" name="Freeform 2"/>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467294" y="249673"/>
            <a:ext cx="5019481" cy="6507960"/>
          </a:xfrm>
          <a:custGeom>
            <a:avLst/>
            <a:gdLst/>
            <a:ahLst/>
            <a:cxnLst/>
            <a:rect l="l" t="t" r="r" b="b"/>
            <a:pathLst>
              <a:path w="5019481" h="6507960">
                <a:moveTo>
                  <a:pt x="0" y="0"/>
                </a:moveTo>
                <a:lnTo>
                  <a:pt x="5019482" y="0"/>
                </a:lnTo>
                <a:lnTo>
                  <a:pt x="5019482" y="6507960"/>
                </a:lnTo>
                <a:lnTo>
                  <a:pt x="0" y="6507960"/>
                </a:lnTo>
                <a:lnTo>
                  <a:pt x="0" y="0"/>
                </a:lnTo>
                <a:close/>
              </a:path>
            </a:pathLst>
          </a:custGeom>
          <a:blipFill>
            <a:blip r:embed="rId5"/>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2471944" y="3773724"/>
            <a:ext cx="2565796" cy="3541476"/>
          </a:xfrm>
          <a:custGeom>
            <a:avLst/>
            <a:gdLst/>
            <a:ahLst/>
            <a:cxnLst/>
            <a:rect l="l" t="t" r="r" b="b"/>
            <a:pathLst>
              <a:path w="2565796" h="3541476">
                <a:moveTo>
                  <a:pt x="2565795" y="0"/>
                </a:moveTo>
                <a:lnTo>
                  <a:pt x="0" y="0"/>
                </a:lnTo>
                <a:lnTo>
                  <a:pt x="0" y="3541476"/>
                </a:lnTo>
                <a:lnTo>
                  <a:pt x="2565795" y="3541476"/>
                </a:lnTo>
                <a:lnTo>
                  <a:pt x="2565795" y="0"/>
                </a:lnTo>
                <a:close/>
              </a:path>
            </a:pathLst>
          </a:custGeom>
          <a:blipFill>
            <a:blip r:embed="rId6"/>
            <a:stretch>
              <a:fillRect l="-75947" t="-60716" r="-237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05612" y="163948"/>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Non-Residential Biological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a:t>
            </a:r>
          </a:p>
        </p:txBody>
      </p:sp>
      <p:sp>
        <p:nvSpPr>
          <p:cNvPr id="6" name="TextBox 6"/>
          <p:cNvSpPr txBox="1"/>
          <p:nvPr/>
        </p:nvSpPr>
        <p:spPr>
          <a:xfrm>
            <a:off x="0" y="1888599"/>
            <a:ext cx="4342942" cy="2442628"/>
          </a:xfrm>
          <a:prstGeom prst="rect">
            <a:avLst/>
          </a:prstGeom>
        </p:spPr>
        <p:txBody>
          <a:bodyPr lIns="0" tIns="0" rIns="0" bIns="0" rtlCol="0" anchor="t">
            <a:spAutoFit/>
          </a:bodyPr>
          <a:lstStyle/>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rPr>
              <a:t>How do you stay involved in your child’s life?</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rPr>
              <a:t>Did the homework activity help clarify parenting roles and responsibilities?</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endParaRPr>
          </a:p>
        </p:txBody>
      </p:sp>
      <p:sp>
        <p:nvSpPr>
          <p:cNvPr id="7" name="TextBox 7"/>
          <p:cNvSpPr txBox="1"/>
          <p:nvPr/>
        </p:nvSpPr>
        <p:spPr>
          <a:xfrm>
            <a:off x="-49204" y="4215493"/>
            <a:ext cx="3599107" cy="1517520"/>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tasks did you decide to take on, share, or delegate to another parent?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83039"/>
        </a:solidFill>
        <a:effectLst/>
      </p:bgPr>
    </p:bg>
    <p:spTree>
      <p:nvGrpSpPr>
        <p:cNvPr id="1" name=""/>
        <p:cNvGrpSpPr/>
        <p:nvPr/>
      </p:nvGrpSpPr>
      <p:grpSpPr>
        <a:xfrm>
          <a:off x="0" y="0"/>
          <a:ext cx="0" cy="0"/>
          <a:chOff x="0" y="0"/>
          <a:chExt cx="0" cy="0"/>
        </a:xfrm>
      </p:grpSpPr>
      <p:sp>
        <p:nvSpPr>
          <p:cNvPr id="2" name="Freeform 2"/>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051375" y="2895934"/>
            <a:ext cx="6702225" cy="4419266"/>
          </a:xfrm>
          <a:custGeom>
            <a:avLst/>
            <a:gdLst/>
            <a:ahLst/>
            <a:cxnLst/>
            <a:rect l="l" t="t" r="r" b="b"/>
            <a:pathLst>
              <a:path w="6702225" h="4419266">
                <a:moveTo>
                  <a:pt x="0" y="0"/>
                </a:moveTo>
                <a:lnTo>
                  <a:pt x="6702225" y="0"/>
                </a:lnTo>
                <a:lnTo>
                  <a:pt x="6702225" y="4419266"/>
                </a:lnTo>
                <a:lnTo>
                  <a:pt x="0" y="4419266"/>
                </a:lnTo>
                <a:lnTo>
                  <a:pt x="0" y="0"/>
                </a:lnTo>
                <a:close/>
              </a:path>
            </a:pathLst>
          </a:custGeom>
          <a:blipFill>
            <a:blip r:embed="rId5"/>
            <a:stretch>
              <a:fillRect l="-6584" t="-13525" r="-11626" b="-61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flipV="1">
            <a:off x="-369224" y="1697524"/>
            <a:ext cx="4646107" cy="3920152"/>
          </a:xfrm>
          <a:custGeom>
            <a:avLst/>
            <a:gdLst/>
            <a:ahLst/>
            <a:cxnLst/>
            <a:rect l="l" t="t" r="r" b="b"/>
            <a:pathLst>
              <a:path w="4646107" h="3920152">
                <a:moveTo>
                  <a:pt x="4646107" y="3920152"/>
                </a:moveTo>
                <a:lnTo>
                  <a:pt x="0" y="3920152"/>
                </a:lnTo>
                <a:lnTo>
                  <a:pt x="0" y="0"/>
                </a:lnTo>
                <a:lnTo>
                  <a:pt x="4646107" y="0"/>
                </a:lnTo>
                <a:lnTo>
                  <a:pt x="4646107" y="392015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45566" y="2693736"/>
            <a:ext cx="4722449" cy="3984567"/>
          </a:xfrm>
          <a:custGeom>
            <a:avLst/>
            <a:gdLst/>
            <a:ahLst/>
            <a:cxnLst/>
            <a:rect l="l" t="t" r="r" b="b"/>
            <a:pathLst>
              <a:path w="4722449" h="3984567">
                <a:moveTo>
                  <a:pt x="0" y="0"/>
                </a:moveTo>
                <a:lnTo>
                  <a:pt x="4722449" y="0"/>
                </a:lnTo>
                <a:lnTo>
                  <a:pt x="4722449" y="3984567"/>
                </a:lnTo>
                <a:lnTo>
                  <a:pt x="0" y="3984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114121" y="105843"/>
            <a:ext cx="5562525" cy="3787153"/>
          </a:xfrm>
          <a:custGeom>
            <a:avLst/>
            <a:gdLst/>
            <a:ahLst/>
            <a:cxnLst/>
            <a:rect l="l" t="t" r="r" b="b"/>
            <a:pathLst>
              <a:path w="5562525" h="3787153">
                <a:moveTo>
                  <a:pt x="0" y="0"/>
                </a:moveTo>
                <a:lnTo>
                  <a:pt x="5562525" y="0"/>
                </a:lnTo>
                <a:lnTo>
                  <a:pt x="5562525" y="3787152"/>
                </a:lnTo>
                <a:lnTo>
                  <a:pt x="0" y="3787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7354743" y="3086533"/>
            <a:ext cx="1139386" cy="987047"/>
          </a:xfrm>
          <a:custGeom>
            <a:avLst/>
            <a:gdLst/>
            <a:ahLst/>
            <a:cxnLst/>
            <a:rect l="l" t="t" r="r" b="b"/>
            <a:pathLst>
              <a:path w="1139386" h="987047">
                <a:moveTo>
                  <a:pt x="1139386" y="0"/>
                </a:moveTo>
                <a:lnTo>
                  <a:pt x="0" y="0"/>
                </a:lnTo>
                <a:lnTo>
                  <a:pt x="0" y="987048"/>
                </a:lnTo>
                <a:lnTo>
                  <a:pt x="1139386" y="987048"/>
                </a:lnTo>
                <a:lnTo>
                  <a:pt x="1139386" y="0"/>
                </a:lnTo>
                <a:close/>
              </a:path>
            </a:pathLst>
          </a:custGeom>
          <a:blipFill>
            <a:blip r:embed="rId8">
              <a:extLst>
                <a:ext uri="{96DAC541-7B7A-43D3-8B79-37D633B846F1}">
                  <asvg:svgBlip xmlns:asvg="http://schemas.microsoft.com/office/drawing/2016/SVG/main" r:embed="rId9"/>
                </a:ext>
              </a:extLst>
            </a:blip>
            <a:stretch>
              <a:fillRect t="-283684" r="-3882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060875" y="3086533"/>
            <a:ext cx="1139386" cy="987047"/>
          </a:xfrm>
          <a:custGeom>
            <a:avLst/>
            <a:gdLst/>
            <a:ahLst/>
            <a:cxnLst/>
            <a:rect l="l" t="t" r="r" b="b"/>
            <a:pathLst>
              <a:path w="1139386" h="987047">
                <a:moveTo>
                  <a:pt x="0" y="0"/>
                </a:moveTo>
                <a:lnTo>
                  <a:pt x="1139386" y="0"/>
                </a:lnTo>
                <a:lnTo>
                  <a:pt x="1139386" y="987048"/>
                </a:lnTo>
                <a:lnTo>
                  <a:pt x="0" y="987048"/>
                </a:lnTo>
                <a:lnTo>
                  <a:pt x="0" y="0"/>
                </a:lnTo>
                <a:close/>
              </a:path>
            </a:pathLst>
          </a:custGeom>
          <a:blipFill>
            <a:blip r:embed="rId8">
              <a:extLst>
                <a:ext uri="{96DAC541-7B7A-43D3-8B79-37D633B846F1}">
                  <asvg:svgBlip xmlns:asvg="http://schemas.microsoft.com/office/drawing/2016/SVG/main" r:embed="rId9"/>
                </a:ext>
              </a:extLst>
            </a:blip>
            <a:stretch>
              <a:fillRect t="-283684" r="-3882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3990661" y="2819270"/>
            <a:ext cx="1440704" cy="1254310"/>
            <a:chOff x="0" y="0"/>
            <a:chExt cx="400284" cy="388336"/>
          </a:xfrm>
        </p:grpSpPr>
        <p:sp>
          <p:nvSpPr>
            <p:cNvPr id="10" name="Freeform 10"/>
            <p:cNvSpPr/>
            <p:nvPr/>
          </p:nvSpPr>
          <p:spPr>
            <a:xfrm>
              <a:off x="0" y="0"/>
              <a:ext cx="400284" cy="388336"/>
            </a:xfrm>
            <a:custGeom>
              <a:avLst/>
              <a:gdLst/>
              <a:ahLst/>
              <a:cxnLst/>
              <a:rect l="l" t="t" r="r" b="b"/>
              <a:pathLst>
                <a:path w="400284" h="388336">
                  <a:moveTo>
                    <a:pt x="194168" y="0"/>
                  </a:moveTo>
                  <a:lnTo>
                    <a:pt x="206117" y="0"/>
                  </a:lnTo>
                  <a:cubicBezTo>
                    <a:pt x="313353" y="0"/>
                    <a:pt x="400284" y="86932"/>
                    <a:pt x="400284" y="194168"/>
                  </a:cubicBezTo>
                  <a:lnTo>
                    <a:pt x="400284" y="194168"/>
                  </a:lnTo>
                  <a:cubicBezTo>
                    <a:pt x="400284" y="301404"/>
                    <a:pt x="313353" y="388336"/>
                    <a:pt x="206117" y="388336"/>
                  </a:cubicBezTo>
                  <a:lnTo>
                    <a:pt x="194168" y="388336"/>
                  </a:lnTo>
                  <a:cubicBezTo>
                    <a:pt x="86932" y="388336"/>
                    <a:pt x="0" y="301404"/>
                    <a:pt x="0" y="194168"/>
                  </a:cubicBezTo>
                  <a:lnTo>
                    <a:pt x="0" y="194168"/>
                  </a:lnTo>
                  <a:cubicBezTo>
                    <a:pt x="0" y="86932"/>
                    <a:pt x="86932" y="0"/>
                    <a:pt x="194168" y="0"/>
                  </a:cubicBezTo>
                  <a:close/>
                </a:path>
              </a:pathLst>
            </a:custGeom>
            <a:solidFill>
              <a:srgbClr val="2830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400284" cy="41691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0" y="2243361"/>
            <a:ext cx="3990661" cy="4051277"/>
          </a:xfrm>
          <a:prstGeom prst="rect">
            <a:avLst/>
          </a:prstGeom>
        </p:spPr>
        <p:txBody>
          <a:bodyPr lIns="0" tIns="0" rIns="0" bIns="0" rtlCol="0" anchor="t">
            <a:spAutoFit/>
          </a:bodyPr>
          <a:lstStyle/>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and your coparenting partner have a shared approach to parenting?</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feel supported in your parenting role?</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Are you able to avoid conflict or criticism in front of your children?</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coparenting dimensions are going well?</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ones could be improved?</a:t>
            </a:r>
          </a:p>
        </p:txBody>
      </p:sp>
      <p:sp>
        <p:nvSpPr>
          <p:cNvPr id="13" name="TextBox 13"/>
          <p:cNvSpPr txBox="1"/>
          <p:nvPr/>
        </p:nvSpPr>
        <p:spPr>
          <a:xfrm>
            <a:off x="605612"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Coparenting in Stepfamilies</a:t>
            </a:r>
          </a:p>
        </p:txBody>
      </p:sp>
      <p:sp>
        <p:nvSpPr>
          <p:cNvPr id="14" name="TextBox 14"/>
          <p:cNvSpPr txBox="1"/>
          <p:nvPr/>
        </p:nvSpPr>
        <p:spPr>
          <a:xfrm>
            <a:off x="4574967" y="589167"/>
            <a:ext cx="4490028" cy="2104569"/>
          </a:xfrm>
          <a:prstGeom prst="rect">
            <a:avLst/>
          </a:prstGeom>
        </p:spPr>
        <p:txBody>
          <a:bodyPr lIns="0" tIns="0" rIns="0" bIns="0" rtlCol="0" anchor="t">
            <a:spAutoFit/>
          </a:bodyPr>
          <a:lstStyle/>
          <a:p>
            <a:pPr marL="0" marR="0" lvl="0" indent="0" algn="ctr" defTabSz="914400" rtl="0" eaLnBrk="1" fontAlgn="auto" latinLnBrk="0" hangingPunct="1">
              <a:lnSpc>
                <a:spcPts val="204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04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395128" marR="0" lvl="1" indent="-197564" algn="l" defTabSz="914400" rtl="0" eaLnBrk="1" fontAlgn="auto" latinLnBrk="0" hangingPunct="1">
              <a:lnSpc>
                <a:spcPts val="2049"/>
              </a:lnSpc>
              <a:spcBef>
                <a:spcPts val="0"/>
              </a:spcBef>
              <a:spcAft>
                <a:spcPts val="0"/>
              </a:spcAft>
              <a:buClrTx/>
              <a:buSzTx/>
              <a:buFont typeface="Arial"/>
              <a:buChar char="•"/>
              <a:tabLst/>
              <a:defRPr/>
            </a:pPr>
            <a:r>
              <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Agreement: Shared parenting approach</a:t>
            </a:r>
          </a:p>
          <a:p>
            <a:pPr marL="0" marR="0" lvl="0" indent="0" algn="l" defTabSz="914400" rtl="0" eaLnBrk="1" fontAlgn="auto" latinLnBrk="0" hangingPunct="1">
              <a:lnSpc>
                <a:spcPts val="2049"/>
              </a:lnSpc>
              <a:spcBef>
                <a:spcPts val="0"/>
              </a:spcBef>
              <a:spcAft>
                <a:spcPts val="0"/>
              </a:spcAft>
              <a:buClrTx/>
              <a:buSzTx/>
              <a:buFontTx/>
              <a:buNone/>
              <a:tabLst/>
              <a:defRPr/>
            </a:pPr>
            <a:endPar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395128" marR="0" lvl="1" indent="-197564" algn="l" defTabSz="914400" rtl="0" eaLnBrk="1" fontAlgn="auto" latinLnBrk="0" hangingPunct="1">
              <a:lnSpc>
                <a:spcPts val="2049"/>
              </a:lnSpc>
              <a:spcBef>
                <a:spcPts val="0"/>
              </a:spcBef>
              <a:spcAft>
                <a:spcPts val="0"/>
              </a:spcAft>
              <a:buClrTx/>
              <a:buSzTx/>
              <a:buFont typeface="Arial"/>
              <a:buChar char="•"/>
              <a:tabLst/>
              <a:defRPr/>
            </a:pPr>
            <a:r>
              <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Support: Feel supported by your partner</a:t>
            </a:r>
          </a:p>
          <a:p>
            <a:pPr marL="0" marR="0" lvl="0" indent="0" algn="l" defTabSz="914400" rtl="0" eaLnBrk="1" fontAlgn="auto" latinLnBrk="0" hangingPunct="1">
              <a:lnSpc>
                <a:spcPts val="2049"/>
              </a:lnSpc>
              <a:spcBef>
                <a:spcPts val="0"/>
              </a:spcBef>
              <a:spcAft>
                <a:spcPts val="0"/>
              </a:spcAft>
              <a:buClrTx/>
              <a:buSzTx/>
              <a:buFontTx/>
              <a:buNone/>
              <a:tabLst/>
              <a:defRPr/>
            </a:pPr>
            <a:endPar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395128" marR="0" lvl="1" indent="-197564" algn="l" defTabSz="914400" rtl="0" eaLnBrk="1" fontAlgn="auto" latinLnBrk="0" hangingPunct="1">
              <a:lnSpc>
                <a:spcPts val="2049"/>
              </a:lnSpc>
              <a:spcBef>
                <a:spcPts val="0"/>
              </a:spcBef>
              <a:spcAft>
                <a:spcPts val="0"/>
              </a:spcAft>
              <a:buClrTx/>
              <a:buSzTx/>
              <a:buFont typeface="Arial"/>
              <a:buChar char="•"/>
              <a:tabLst/>
              <a:defRPr/>
            </a:pPr>
            <a:r>
              <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Undermining: Avoid conflict or criticism in front of the children</a:t>
            </a:r>
          </a:p>
        </p:txBody>
      </p:sp>
      <p:sp>
        <p:nvSpPr>
          <p:cNvPr id="15" name="TextBox 15"/>
          <p:cNvSpPr txBox="1"/>
          <p:nvPr/>
        </p:nvSpPr>
        <p:spPr>
          <a:xfrm>
            <a:off x="5657634" y="683895"/>
            <a:ext cx="2324695" cy="325025"/>
          </a:xfrm>
          <a:prstGeom prst="rect">
            <a:avLst/>
          </a:prstGeom>
        </p:spPr>
        <p:txBody>
          <a:bodyPr lIns="0" tIns="0" rIns="0" bIns="0" rtlCol="0" anchor="t">
            <a:spAutoFit/>
          </a:bodyPr>
          <a:lstStyle/>
          <a:p>
            <a:pPr marL="0" marR="0" lvl="0" indent="0" algn="ctr" defTabSz="914400" rtl="0" eaLnBrk="1" fontAlgn="auto" latinLnBrk="0" hangingPunct="1">
              <a:lnSpc>
                <a:spcPts val="2702"/>
              </a:lnSpc>
              <a:spcBef>
                <a:spcPct val="0"/>
              </a:spcBef>
              <a:spcAft>
                <a:spcPts val="0"/>
              </a:spcAft>
              <a:buClrTx/>
              <a:buSzTx/>
              <a:buFontTx/>
              <a:buNone/>
              <a:tabLst/>
              <a:defRPr/>
            </a:pPr>
            <a:r>
              <a:rPr kumimoji="0" lang="en-US" sz="1930" b="1" i="1" u="sng" strike="noStrike" kern="1200" cap="none" spc="0" normalizeH="0" baseline="0" noProof="0" dirty="0">
                <a:ln>
                  <a:noFill/>
                </a:ln>
                <a:solidFill>
                  <a:srgbClr val="FFFFFF"/>
                </a:solidFill>
                <a:effectLst/>
                <a:uLnTx/>
                <a:uFillTx/>
                <a:ea typeface="Calibri (MS) Bold Italics"/>
                <a:cs typeface="Calibri (MS) Bold Italics"/>
                <a:sym typeface="Calibri (MS) Bold Italics"/>
              </a:rPr>
              <a:t>Coparenting Reflection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83039"/>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0735" r="-36741" b="-107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9210" y="2227093"/>
            <a:ext cx="3707063" cy="4819797"/>
          </a:xfrm>
          <a:custGeom>
            <a:avLst/>
            <a:gdLst/>
            <a:ahLst/>
            <a:cxnLst/>
            <a:rect l="l" t="t" r="r" b="b"/>
            <a:pathLst>
              <a:path w="3707063" h="4819797">
                <a:moveTo>
                  <a:pt x="0" y="0"/>
                </a:moveTo>
                <a:lnTo>
                  <a:pt x="3707063" y="0"/>
                </a:lnTo>
                <a:lnTo>
                  <a:pt x="3707063" y="4819797"/>
                </a:lnTo>
                <a:lnTo>
                  <a:pt x="0" y="4819797"/>
                </a:lnTo>
                <a:lnTo>
                  <a:pt x="0" y="0"/>
                </a:lnTo>
                <a:close/>
              </a:path>
            </a:pathLst>
          </a:custGeom>
          <a:blipFill>
            <a:blip r:embed="rId6"/>
            <a:stretch>
              <a:fillRect/>
            </a:stretch>
          </a:blipFill>
          <a:ln w="38100" cap="sq">
            <a:solidFill>
              <a:srgbClr val="5D5E5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312394">
            <a:off x="4259199" y="3539354"/>
            <a:ext cx="5185228" cy="1737051"/>
          </a:xfrm>
          <a:custGeom>
            <a:avLst/>
            <a:gdLst/>
            <a:ahLst/>
            <a:cxnLst/>
            <a:rect l="l" t="t" r="r" b="b"/>
            <a:pathLst>
              <a:path w="5185228" h="1737051">
                <a:moveTo>
                  <a:pt x="0" y="0"/>
                </a:moveTo>
                <a:lnTo>
                  <a:pt x="5185227" y="0"/>
                </a:lnTo>
                <a:lnTo>
                  <a:pt x="5185227" y="1737051"/>
                </a:lnTo>
                <a:lnTo>
                  <a:pt x="0" y="17370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326729" flipH="1">
            <a:off x="3066510" y="901729"/>
            <a:ext cx="598856" cy="1376680"/>
          </a:xfrm>
          <a:custGeom>
            <a:avLst/>
            <a:gdLst/>
            <a:ahLst/>
            <a:cxnLst/>
            <a:rect l="l" t="t" r="r" b="b"/>
            <a:pathLst>
              <a:path w="598856" h="1376680">
                <a:moveTo>
                  <a:pt x="598856" y="0"/>
                </a:moveTo>
                <a:lnTo>
                  <a:pt x="0" y="0"/>
                </a:lnTo>
                <a:lnTo>
                  <a:pt x="0" y="1376680"/>
                </a:lnTo>
                <a:lnTo>
                  <a:pt x="598856" y="1376680"/>
                </a:lnTo>
                <a:lnTo>
                  <a:pt x="59885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05612" y="186449"/>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Effective (Step)parenting Discipline</a:t>
            </a:r>
          </a:p>
        </p:txBody>
      </p:sp>
      <p:sp>
        <p:nvSpPr>
          <p:cNvPr id="8" name="TextBox 8"/>
          <p:cNvSpPr txBox="1"/>
          <p:nvPr/>
        </p:nvSpPr>
        <p:spPr>
          <a:xfrm rot="335588">
            <a:off x="4456088" y="3908871"/>
            <a:ext cx="4798875" cy="1097955"/>
          </a:xfrm>
          <a:prstGeom prst="rect">
            <a:avLst/>
          </a:prstGeom>
        </p:spPr>
        <p:txBody>
          <a:bodyPr lIns="0" tIns="0" rIns="0" bIns="0" rtlCol="0" anchor="t">
            <a:spAutoFit/>
          </a:bodyPr>
          <a:lstStyle/>
          <a:p>
            <a:pPr marL="0" marR="0" lvl="0" indent="0" algn="ctr" defTabSz="914400" rtl="0" eaLnBrk="1" fontAlgn="auto" latinLnBrk="0" hangingPunct="1">
              <a:lnSpc>
                <a:spcPts val="2887"/>
              </a:lnSpc>
              <a:spcBef>
                <a:spcPct val="0"/>
              </a:spcBef>
              <a:spcAft>
                <a:spcPts val="0"/>
              </a:spcAft>
              <a:buClrTx/>
              <a:buSzTx/>
              <a:buFontTx/>
              <a:buNone/>
              <a:tabLst/>
              <a:defRPr/>
            </a:pPr>
            <a:r>
              <a:rPr kumimoji="0" lang="en-US" sz="2062" b="1" i="0" u="none" strike="noStrike" kern="1200" cap="none" spc="0" normalizeH="0" baseline="0" noProof="0">
                <a:ln>
                  <a:noFill/>
                </a:ln>
                <a:solidFill>
                  <a:srgbClr val="F5F0D4"/>
                </a:solidFill>
                <a:effectLst/>
                <a:uLnTx/>
                <a:uFillTx/>
                <a:latin typeface="Calibri (MS) Bold"/>
                <a:ea typeface="Calibri (MS) Bold"/>
                <a:cs typeface="Calibri (MS) Bold"/>
                <a:sym typeface="Calibri (MS) Bold"/>
              </a:rPr>
              <a:t>Would anyone like to share effective discipline strategies you've used in your parenting?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6650"/>
        </a:solidFill>
        <a:effectLst/>
      </p:bgPr>
    </p:bg>
    <p:spTree>
      <p:nvGrpSpPr>
        <p:cNvPr id="1" name=""/>
        <p:cNvGrpSpPr/>
        <p:nvPr/>
      </p:nvGrpSpPr>
      <p:grpSpPr>
        <a:xfrm>
          <a:off x="0" y="0"/>
          <a:ext cx="0" cy="0"/>
          <a:chOff x="0" y="0"/>
          <a:chExt cx="0" cy="0"/>
        </a:xfrm>
      </p:grpSpPr>
      <p:sp>
        <p:nvSpPr>
          <p:cNvPr id="2" name="Freeform 2"/>
          <p:cNvSpPr/>
          <p:nvPr/>
        </p:nvSpPr>
        <p:spPr>
          <a:xfrm flipH="1">
            <a:off x="0" y="60678"/>
            <a:ext cx="4969106" cy="4328302"/>
          </a:xfrm>
          <a:custGeom>
            <a:avLst/>
            <a:gdLst/>
            <a:ahLst/>
            <a:cxnLst/>
            <a:rect l="l" t="t" r="r" b="b"/>
            <a:pathLst>
              <a:path w="4969106" h="4328302">
                <a:moveTo>
                  <a:pt x="4969106" y="0"/>
                </a:moveTo>
                <a:lnTo>
                  <a:pt x="0" y="0"/>
                </a:lnTo>
                <a:lnTo>
                  <a:pt x="0" y="4328302"/>
                </a:lnTo>
                <a:lnTo>
                  <a:pt x="4969106" y="4328302"/>
                </a:lnTo>
                <a:lnTo>
                  <a:pt x="4969106" y="0"/>
                </a:lnTo>
                <a:close/>
              </a:path>
            </a:pathLst>
          </a:custGeom>
          <a:blipFill>
            <a:blip r:embed="rId3"/>
            <a:stretch>
              <a:fillRect l="-13611" t="-3729" r="-220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969106" y="638755"/>
            <a:ext cx="4596203" cy="5944925"/>
          </a:xfrm>
          <a:custGeom>
            <a:avLst/>
            <a:gdLst/>
            <a:ahLst/>
            <a:cxnLst/>
            <a:rect l="l" t="t" r="r" b="b"/>
            <a:pathLst>
              <a:path w="4596203" h="5944925">
                <a:moveTo>
                  <a:pt x="0" y="0"/>
                </a:moveTo>
                <a:lnTo>
                  <a:pt x="4596203" y="0"/>
                </a:lnTo>
                <a:lnTo>
                  <a:pt x="4596203" y="5944925"/>
                </a:lnTo>
                <a:lnTo>
                  <a:pt x="0" y="5944925"/>
                </a:lnTo>
                <a:lnTo>
                  <a:pt x="0" y="0"/>
                </a:lnTo>
                <a:close/>
              </a:path>
            </a:pathLst>
          </a:custGeom>
          <a:blipFill>
            <a:blip r:embed="rId6"/>
            <a:stretch>
              <a:fillRect/>
            </a:stretch>
          </a:blipFill>
          <a:ln w="38100" cap="sq">
            <a:solidFill>
              <a:srgbClr val="666A6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586562" y="330406"/>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Coparenting Considerations</a:t>
            </a:r>
          </a:p>
        </p:txBody>
      </p:sp>
      <p:sp>
        <p:nvSpPr>
          <p:cNvPr id="6" name="Freeform 6"/>
          <p:cNvSpPr/>
          <p:nvPr/>
        </p:nvSpPr>
        <p:spPr>
          <a:xfrm>
            <a:off x="219989" y="5364070"/>
            <a:ext cx="5003030" cy="1832437"/>
          </a:xfrm>
          <a:custGeom>
            <a:avLst/>
            <a:gdLst/>
            <a:ahLst/>
            <a:cxnLst/>
            <a:rect l="l" t="t" r="r" b="b"/>
            <a:pathLst>
              <a:path w="5003030" h="1832437">
                <a:moveTo>
                  <a:pt x="0" y="0"/>
                </a:moveTo>
                <a:lnTo>
                  <a:pt x="5003030" y="0"/>
                </a:lnTo>
                <a:lnTo>
                  <a:pt x="5003030" y="1832437"/>
                </a:lnTo>
                <a:lnTo>
                  <a:pt x="0" y="1832437"/>
                </a:lnTo>
                <a:lnTo>
                  <a:pt x="0" y="0"/>
                </a:lnTo>
                <a:close/>
              </a:path>
            </a:pathLst>
          </a:custGeom>
          <a:blipFill>
            <a:blip r:embed="rId7">
              <a:extLst>
                <a:ext uri="{96DAC541-7B7A-43D3-8B79-37D633B846F1}">
                  <asvg:svgBlip xmlns:asvg="http://schemas.microsoft.com/office/drawing/2016/SVG/main" r:embed="rId8"/>
                </a:ext>
              </a:extLst>
            </a:blip>
            <a:stretch>
              <a:fillRect t="-358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19989" y="3974053"/>
            <a:ext cx="5003030" cy="2020486"/>
          </a:xfrm>
          <a:custGeom>
            <a:avLst/>
            <a:gdLst/>
            <a:ahLst/>
            <a:cxnLst/>
            <a:rect l="l" t="t" r="r" b="b"/>
            <a:pathLst>
              <a:path w="5003030" h="2020486">
                <a:moveTo>
                  <a:pt x="0" y="0"/>
                </a:moveTo>
                <a:lnTo>
                  <a:pt x="5003030" y="0"/>
                </a:lnTo>
                <a:lnTo>
                  <a:pt x="5003030" y="2020486"/>
                </a:lnTo>
                <a:lnTo>
                  <a:pt x="0" y="2020486"/>
                </a:lnTo>
                <a:lnTo>
                  <a:pt x="0" y="0"/>
                </a:lnTo>
                <a:close/>
              </a:path>
            </a:pathLst>
          </a:custGeom>
          <a:blipFill>
            <a:blip r:embed="rId7">
              <a:extLst>
                <a:ext uri="{96DAC541-7B7A-43D3-8B79-37D633B846F1}">
                  <asvg:svgBlip xmlns:asvg="http://schemas.microsoft.com/office/drawing/2016/SVG/main" r:embed="rId8"/>
                </a:ext>
              </a:extLst>
            </a:blip>
            <a:stretch>
              <a:fillRect b="-231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91938" y="4350338"/>
            <a:ext cx="4510628" cy="2548359"/>
          </a:xfrm>
          <a:prstGeom prst="rect">
            <a:avLst/>
          </a:prstGeom>
        </p:spPr>
        <p:txBody>
          <a:bodyPr lIns="0" tIns="0" rIns="0" bIns="0" rtlCol="0" anchor="t">
            <a:spAutoFit/>
          </a:bodyPr>
          <a:lstStyle/>
          <a:p>
            <a:pPr marL="459896" marR="0" lvl="1" indent="-229948" algn="l" defTabSz="914400" rtl="0" eaLnBrk="1" fontAlgn="auto" latinLnBrk="0" hangingPunct="1">
              <a:lnSpc>
                <a:spcPts val="2215"/>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Would anyone like to share a time when you and your co-parent worked well as a team?</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215"/>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Is there a parenting area where you disagree?</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215"/>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strategies might help you work through that disagreement?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F6650"/>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4842" r="-4842" b="-18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53724" y="416131"/>
            <a:ext cx="1036783" cy="2926080"/>
          </a:xfrm>
          <a:custGeom>
            <a:avLst/>
            <a:gdLst/>
            <a:ahLst/>
            <a:cxnLst/>
            <a:rect l="l" t="t" r="r" b="b"/>
            <a:pathLst>
              <a:path w="1036783" h="2926080">
                <a:moveTo>
                  <a:pt x="0" y="0"/>
                </a:moveTo>
                <a:lnTo>
                  <a:pt x="1036783" y="0"/>
                </a:lnTo>
                <a:lnTo>
                  <a:pt x="1036783"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r="-2635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67513" y="2078673"/>
            <a:ext cx="3791709" cy="4849429"/>
          </a:xfrm>
          <a:custGeom>
            <a:avLst/>
            <a:gdLst/>
            <a:ahLst/>
            <a:cxnLst/>
            <a:rect l="l" t="t" r="r" b="b"/>
            <a:pathLst>
              <a:path w="3791709" h="4849429">
                <a:moveTo>
                  <a:pt x="0" y="0"/>
                </a:moveTo>
                <a:lnTo>
                  <a:pt x="3791709" y="0"/>
                </a:lnTo>
                <a:lnTo>
                  <a:pt x="3791709" y="4849429"/>
                </a:lnTo>
                <a:lnTo>
                  <a:pt x="0" y="4849429"/>
                </a:lnTo>
                <a:lnTo>
                  <a:pt x="0" y="0"/>
                </a:lnTo>
                <a:close/>
              </a:path>
            </a:pathLst>
          </a:custGeom>
          <a:blipFill>
            <a:blip r:embed="rId6"/>
            <a:stretch>
              <a:fillRect/>
            </a:stretch>
          </a:blipFill>
          <a:ln w="38100" cap="sq">
            <a:solidFill>
              <a:srgbClr val="90984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769535" y="5917310"/>
            <a:ext cx="4395059" cy="1173847"/>
          </a:xfrm>
          <a:custGeom>
            <a:avLst/>
            <a:gdLst/>
            <a:ahLst/>
            <a:cxnLst/>
            <a:rect l="l" t="t" r="r" b="b"/>
            <a:pathLst>
              <a:path w="4395059" h="1173847">
                <a:moveTo>
                  <a:pt x="0" y="0"/>
                </a:moveTo>
                <a:lnTo>
                  <a:pt x="4395059" y="0"/>
                </a:lnTo>
                <a:lnTo>
                  <a:pt x="4395059" y="1173847"/>
                </a:lnTo>
                <a:lnTo>
                  <a:pt x="0" y="117384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014962" y="6134483"/>
            <a:ext cx="3694655" cy="774570"/>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does your family enjoy doing together?</a:t>
            </a:r>
          </a:p>
        </p:txBody>
      </p:sp>
      <p:sp>
        <p:nvSpPr>
          <p:cNvPr id="8" name="TextBox 8"/>
          <p:cNvSpPr txBox="1"/>
          <p:nvPr/>
        </p:nvSpPr>
        <p:spPr>
          <a:xfrm>
            <a:off x="586562" y="330406"/>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Family Development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1867A"/>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9716" r="-10434" b="-67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2733" y="5016"/>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rot="-68517">
            <a:off x="2686489" y="542089"/>
            <a:ext cx="5991076" cy="1019175"/>
          </a:xfrm>
          <a:prstGeom prst="rect">
            <a:avLst/>
          </a:prstGeom>
        </p:spPr>
        <p:txBody>
          <a:bodyPr lIns="0" tIns="0" rIns="0" bIns="0" rtlCol="0" anchor="t">
            <a:spAutoFit/>
          </a:bodyPr>
          <a:lstStyle/>
          <a:p>
            <a:pPr marL="459896" marR="0" lvl="1" indent="-229948" algn="l" defTabSz="914400" rtl="0" eaLnBrk="1" fontAlgn="auto" latinLnBrk="0" hangingPunct="1">
              <a:lnSpc>
                <a:spcPts val="2556"/>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you show support and appreciation for your coparenting partner?</a:t>
            </a:r>
          </a:p>
          <a:p>
            <a:pPr marL="0" marR="0" lvl="0" indent="0" algn="l" defTabSz="914400" rtl="0" eaLnBrk="1" fontAlgn="auto" latinLnBrk="0" hangingPunct="1">
              <a:lnSpc>
                <a:spcPts val="2556"/>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p:cNvSpPr txBox="1"/>
          <p:nvPr/>
        </p:nvSpPr>
        <p:spPr>
          <a:xfrm>
            <a:off x="213312" y="216106"/>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Supporting </a:t>
            </a:r>
          </a:p>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Your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Coparent </a:t>
            </a:r>
          </a:p>
        </p:txBody>
      </p:sp>
      <p:sp>
        <p:nvSpPr>
          <p:cNvPr id="6" name="TextBox 6"/>
          <p:cNvSpPr txBox="1"/>
          <p:nvPr/>
        </p:nvSpPr>
        <p:spPr>
          <a:xfrm rot="-76674">
            <a:off x="3772558" y="1499231"/>
            <a:ext cx="3413608" cy="1146045"/>
          </a:xfrm>
          <a:prstGeom prst="rect">
            <a:avLst/>
          </a:prstGeom>
        </p:spPr>
        <p:txBody>
          <a:bodyPr lIns="0" tIns="0" rIns="0" bIns="0" rtlCol="0" anchor="t">
            <a:spAutoFit/>
          </a:bodyPr>
          <a:lstStyle/>
          <a:p>
            <a:pPr marL="459896" marR="0" lvl="1" indent="-229948" algn="ctr"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new ways could you try to show support moving forward?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1867A"/>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0184"/>
          </a:xfrm>
          <a:custGeom>
            <a:avLst/>
            <a:gdLst/>
            <a:ahLst/>
            <a:cxnLst/>
            <a:rect l="l" t="t" r="r" b="b"/>
            <a:pathLst>
              <a:path w="9753600" h="7310184">
                <a:moveTo>
                  <a:pt x="0" y="0"/>
                </a:moveTo>
                <a:lnTo>
                  <a:pt x="9753600" y="0"/>
                </a:lnTo>
                <a:lnTo>
                  <a:pt x="9753600" y="7310184"/>
                </a:lnTo>
                <a:lnTo>
                  <a:pt x="0" y="7310184"/>
                </a:lnTo>
                <a:lnTo>
                  <a:pt x="0" y="0"/>
                </a:lnTo>
                <a:close/>
              </a:path>
            </a:pathLst>
          </a:custGeom>
          <a:blipFill>
            <a:blip r:embed="rId3"/>
            <a:stretch>
              <a:fillRect l="-10386" r="-210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541777" y="301831"/>
            <a:ext cx="3991361" cy="5183501"/>
          </a:xfrm>
          <a:custGeom>
            <a:avLst/>
            <a:gdLst/>
            <a:ahLst/>
            <a:cxnLst/>
            <a:rect l="l" t="t" r="r" b="b"/>
            <a:pathLst>
              <a:path w="3991361" h="5183501">
                <a:moveTo>
                  <a:pt x="0" y="0"/>
                </a:moveTo>
                <a:lnTo>
                  <a:pt x="3991362" y="0"/>
                </a:lnTo>
                <a:lnTo>
                  <a:pt x="3991362" y="5183501"/>
                </a:lnTo>
                <a:lnTo>
                  <a:pt x="0" y="5183501"/>
                </a:lnTo>
                <a:lnTo>
                  <a:pt x="0" y="0"/>
                </a:lnTo>
                <a:close/>
              </a:path>
            </a:pathLst>
          </a:custGeom>
          <a:blipFill>
            <a:blip r:embed="rId4"/>
            <a:stretch>
              <a:fillRect/>
            </a:stretch>
          </a:blipFill>
          <a:ln w="38100" cap="sq">
            <a:solidFill>
              <a:srgbClr val="90553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2733" y="5016"/>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13312" y="216106"/>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 </a:t>
            </a:r>
          </a:p>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and</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Change</a:t>
            </a:r>
          </a:p>
        </p:txBody>
      </p:sp>
      <p:sp>
        <p:nvSpPr>
          <p:cNvPr id="6" name="TextBox 6"/>
          <p:cNvSpPr txBox="1"/>
          <p:nvPr/>
        </p:nvSpPr>
        <p:spPr>
          <a:xfrm>
            <a:off x="5063795" y="6049162"/>
            <a:ext cx="4469343" cy="774570"/>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help you manage stress or feel rejuvenated?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1867A"/>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3601" r="-210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561472" y="785054"/>
            <a:ext cx="5192128" cy="5745093"/>
            <a:chOff x="0" y="0"/>
            <a:chExt cx="6922837" cy="7660124"/>
          </a:xfrm>
        </p:grpSpPr>
        <p:sp>
          <p:nvSpPr>
            <p:cNvPr id="4" name="Freeform 4"/>
            <p:cNvSpPr/>
            <p:nvPr/>
          </p:nvSpPr>
          <p:spPr>
            <a:xfrm>
              <a:off x="0" y="0"/>
              <a:ext cx="6922837" cy="7660124"/>
            </a:xfrm>
            <a:custGeom>
              <a:avLst/>
              <a:gdLst/>
              <a:ahLst/>
              <a:cxnLst/>
              <a:rect l="l" t="t" r="r" b="b"/>
              <a:pathLst>
                <a:path w="6922837" h="7660124">
                  <a:moveTo>
                    <a:pt x="0" y="0"/>
                  </a:moveTo>
                  <a:lnTo>
                    <a:pt x="6922837" y="0"/>
                  </a:lnTo>
                  <a:lnTo>
                    <a:pt x="6922837" y="7660124"/>
                  </a:lnTo>
                  <a:lnTo>
                    <a:pt x="0" y="7660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24055" y="807819"/>
              <a:ext cx="5706484" cy="5977812"/>
            </a:xfrm>
            <a:prstGeom prst="rect">
              <a:avLst/>
            </a:prstGeom>
          </p:spPr>
          <p:txBody>
            <a:bodyPr lIns="0" tIns="0" rIns="0" bIns="0" rtlCol="0" anchor="t">
              <a:spAutoFit/>
            </a:bodyPr>
            <a:lstStyle/>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topic was most helpful to you as a (step)parent, and why?</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strategies or skills will help you reach your family goals?</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has changed in your interactions with your (step)child?</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Have you noticed a change in how your (step)child responds to your parenting?</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4"/>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4"/>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33654" y="-496"/>
            <a:ext cx="6492689" cy="661591"/>
          </a:xfrm>
          <a:prstGeom prst="rect">
            <a:avLst/>
          </a:prstGeom>
        </p:spPr>
        <p:txBody>
          <a:bodyPr wrap="square"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4"/>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7"/>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529636278"/>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917710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l="-2867" r="2867"/>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837317" y="3280172"/>
            <a:ext cx="236949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dirty="0">
                  <a:ln>
                    <a:noFill/>
                  </a:ln>
                  <a:solidFill>
                    <a:srgbClr val="2C251E"/>
                  </a:solidFill>
                  <a:effectLst/>
                  <a:uLnTx/>
                  <a:uFillTx/>
                  <a:latin typeface="Calibri (MS) Bold"/>
                  <a:ea typeface="+mn-ea"/>
                  <a:cs typeface="+mn-cs"/>
                </a:rPr>
                <a:t>Introduction</a:t>
              </a:r>
            </a:p>
          </p:txBody>
        </p:sp>
      </p:grpSp>
      <p:pic>
        <p:nvPicPr>
          <p:cNvPr id="5" name="Picture 4">
            <a:extLst>
              <a:ext uri="{FF2B5EF4-FFF2-40B4-BE49-F238E27FC236}">
                <a16:creationId xmlns:a16="http://schemas.microsoft.com/office/drawing/2014/main" id="{C643224D-A155-D23B-CAB4-7A275CAC97E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201328"/>
            <a:ext cx="6823556" cy="912543"/>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extLst>
      <p:ext uri="{BB962C8B-B14F-4D97-AF65-F5344CB8AC3E}">
        <p14:creationId xmlns:p14="http://schemas.microsoft.com/office/powerpoint/2010/main" val="2693580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dirty="0">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3C1B09DF-76CA-F0A9-E870-7CF2C93AA4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FF6307-3522-FC1E-6017-8D90C81FDC5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B47BE09-6E90-33AE-BDC7-19EC0D4467B5}"/>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A9F3A28-869A-6424-BD14-92EF749940D6}"/>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3F0A55C-8A16-A19B-BC13-83FBC0240938}"/>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17B5859-DFD0-116D-5F08-E1CFA60D08E7}"/>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CAB668B-017A-7D4F-DBFA-19AA803818F8}"/>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8FE377F-7F0E-8558-35B6-0B0A86CE07F3}"/>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77D394E1-914E-BABB-BC01-DBC4ADB6F262}"/>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49C8DC1C-BD80-3E03-6920-74F4F7A491FA}"/>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15B7E6DB-0451-D630-A390-A431D93CE964}"/>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1472372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a:off x="3352800" y="912548"/>
            <a:ext cx="2456946" cy="3614619"/>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4668" r="4668"/>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l="-3196" r="3196"/>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DBD0643-0C21-BBB1-F982-041E95BFDC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BDBA8-922D-90AB-FA4A-FCDB9621DCE3}"/>
              </a:ext>
            </a:extLst>
          </p:cNvPr>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F45F69A-3411-0E26-FDA8-C3DD20943CAC}"/>
              </a:ext>
            </a:extLst>
          </p:cNvPr>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F101A61-E6DC-99C2-FEED-4C1722AE3190}"/>
              </a:ext>
            </a:extLst>
          </p:cNvPr>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extLst>
      <p:ext uri="{BB962C8B-B14F-4D97-AF65-F5344CB8AC3E}">
        <p14:creationId xmlns:p14="http://schemas.microsoft.com/office/powerpoint/2010/main" val="1688045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18EEC-77F5-6AA4-D20A-91DE03FD95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2F46F3-4DD0-A048-CED2-C3277467C697}"/>
              </a:ext>
            </a:extLst>
          </p:cNvPr>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10AFCBD-A470-6072-CE41-37B25E1C9896}"/>
              </a:ext>
            </a:extLst>
          </p:cNvPr>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21E921F-2A05-C546-EF50-91E4B78F6A7B}"/>
              </a:ext>
            </a:extLst>
          </p:cNvPr>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9C9A10A-A5DD-B9D6-D2CC-C7DAAD7C8FD5}"/>
              </a:ext>
            </a:extLst>
          </p:cNvPr>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E92C3EC-1354-8B94-D443-3068A0645B02}"/>
              </a:ext>
            </a:extLst>
          </p:cNvPr>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B9382537-5A5F-2382-9060-ADE42B57AAA7}"/>
              </a:ext>
            </a:extLst>
          </p:cNvPr>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8D254FA8-C2B0-3C21-1876-1B11D7858120}"/>
              </a:ext>
            </a:extLst>
          </p:cNvPr>
          <p:cNvSpPr/>
          <p:nvPr/>
        </p:nvSpPr>
        <p:spPr>
          <a:xfrm>
            <a:off x="6719790" y="2847651"/>
            <a:ext cx="2899799" cy="4040408"/>
          </a:xfrm>
          <a:prstGeom prst="roundRect">
            <a:avLst/>
          </a:prstGeom>
          <a:blipFill>
            <a:blip r:embed="rId9">
              <a:extLst>
                <a:ext uri="{28A0092B-C50C-407E-A947-70E740481C1C}">
                  <a14:useLocalDpi xmlns:a14="http://schemas.microsoft.com/office/drawing/2010/main" val="0"/>
                </a:ext>
              </a:extLst>
            </a:blip>
            <a:stretch>
              <a:fillRect/>
            </a:stretch>
          </a:blipFill>
          <a:ln w="85725" cap="sq">
            <a:solidFill>
              <a:srgbClr val="629B45"/>
            </a:solidFill>
            <a:prstDash val="solid"/>
            <a:miter/>
          </a:ln>
          <a:scene3d>
            <a:camera prst="orthographicFront"/>
            <a:lightRig rig="threePt" dir="t"/>
          </a:scene3d>
          <a:sp3d>
            <a:bevelT w="1651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7051198E-A7C4-604C-3164-6482577B9F30}"/>
              </a:ext>
            </a:extLst>
          </p:cNvPr>
          <p:cNvSpPr/>
          <p:nvPr/>
        </p:nvSpPr>
        <p:spPr>
          <a:xfrm rot="365564" flipH="1">
            <a:off x="6513684" y="4743711"/>
            <a:ext cx="402381" cy="723199"/>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463F47F-B4EF-B8B2-A0FE-C00FEC1BF465}"/>
              </a:ext>
            </a:extLst>
          </p:cNvPr>
          <p:cNvSpPr txBox="1"/>
          <p:nvPr/>
        </p:nvSpPr>
        <p:spPr>
          <a:xfrm>
            <a:off x="1150472" y="427141"/>
            <a:ext cx="7452655" cy="1362131"/>
          </a:xfrm>
          <a:prstGeom prst="rect">
            <a:avLst/>
          </a:prstGeom>
        </p:spPr>
        <p:txBody>
          <a:bodyPr lIns="0" tIns="0" rIns="0" bIns="0" rtlCol="0" anchor="t">
            <a:spAutoFit/>
          </a:bodyPr>
          <a:lstStyle/>
          <a:p>
            <a:pPr marL="0" marR="0" lvl="0" indent="0" algn="ctr" defTabSz="914400" rtl="0" eaLnBrk="1" fontAlgn="auto" latinLnBrk="0" hangingPunct="1">
              <a:lnSpc>
                <a:spcPts val="9823"/>
              </a:lnSpc>
              <a:spcBef>
                <a:spcPts val="0"/>
              </a:spcBef>
              <a:spcAft>
                <a:spcPts val="0"/>
              </a:spcAft>
              <a:buClrTx/>
              <a:buSzTx/>
              <a:buFontTx/>
              <a:buNone/>
              <a:tabLst/>
              <a:defRPr/>
            </a:pPr>
            <a:r>
              <a:rPr kumimoji="0" lang="en-US" sz="10915" b="0" i="0" u="none" strike="noStrike" kern="1200" cap="none" spc="0" normalizeH="0" baseline="0" noProof="0">
                <a:ln>
                  <a:noFill/>
                </a:ln>
                <a:solidFill>
                  <a:srgbClr val="669D4A"/>
                </a:solidFill>
                <a:effectLst/>
                <a:uLnTx/>
                <a:uFillTx/>
                <a:latin typeface="Studly"/>
                <a:ea typeface="Studly"/>
                <a:cs typeface="Studly"/>
                <a:sym typeface="Studly"/>
              </a:rPr>
              <a:t>REGISTER</a:t>
            </a:r>
          </a:p>
        </p:txBody>
      </p:sp>
      <p:sp>
        <p:nvSpPr>
          <p:cNvPr id="11" name="Freeform 11">
            <a:extLst>
              <a:ext uri="{FF2B5EF4-FFF2-40B4-BE49-F238E27FC236}">
                <a16:creationId xmlns:a16="http://schemas.microsoft.com/office/drawing/2014/main" id="{E9F78D9E-ECEC-FEE7-73BB-1B8640A785A8}"/>
              </a:ext>
            </a:extLst>
          </p:cNvPr>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499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93DC7-C954-5201-AB7E-BA39B33AC5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94A87D-0F9F-5550-9F8B-CCB7CCC5CB4F}"/>
              </a:ext>
            </a:extLst>
          </p:cNvPr>
          <p:cNvSpPr txBox="1"/>
          <p:nvPr/>
        </p:nvSpPr>
        <p:spPr>
          <a:xfrm>
            <a:off x="476794" y="219467"/>
            <a:ext cx="8834846" cy="1198615"/>
          </a:xfrm>
          <a:prstGeom prst="rect">
            <a:avLst/>
          </a:prstGeom>
          <a:ln>
            <a:noFill/>
          </a:ln>
        </p:spPr>
        <p:txBody>
          <a:bodyPr vert="horz" lIns="91440" tIns="45720" rIns="91440" bIns="45720" rtlCol="0" anchor="b">
            <a:normAutofit fontScale="775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Session 1: Introduction, Session 2: Becoming a </a:t>
            </a:r>
            <a:r>
              <a:rPr kumimoji="0" lang="en-US" sz="2000" b="1" i="1" u="sng" strike="noStrike" kern="1200" cap="none" spc="0" normalizeH="0" baseline="0" noProof="0" dirty="0" err="1">
                <a:ln>
                  <a:noFill/>
                </a:ln>
                <a:solidFill>
                  <a:prstClr val="black"/>
                </a:solidFill>
                <a:effectLst/>
                <a:uLnTx/>
                <a:uFillTx/>
                <a:latin typeface="Calibri"/>
                <a:ea typeface="Calibri"/>
                <a:cs typeface="Calibri"/>
              </a:rPr>
              <a:t>Stepfamiy</a:t>
            </a:r>
            <a:r>
              <a:rPr kumimoji="0" lang="en-US" sz="2000" b="1" i="1" u="sng" strike="noStrike" kern="1200" cap="none" spc="0" normalizeH="0" baseline="0" noProof="0" dirty="0">
                <a:ln>
                  <a:noFill/>
                </a:ln>
                <a:solidFill>
                  <a:prstClr val="black"/>
                </a:solidFill>
                <a:effectLst/>
                <a:uLnTx/>
                <a:uFillTx/>
                <a:latin typeface="Calibri"/>
                <a:ea typeface="Calibri"/>
                <a:cs typeface="Calibri"/>
              </a:rPr>
              <a:t> and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Session 3: Making the Transition</a:t>
            </a:r>
          </a:p>
        </p:txBody>
      </p:sp>
      <p:sp>
        <p:nvSpPr>
          <p:cNvPr id="8" name="Freeform 6">
            <a:extLst>
              <a:ext uri="{FF2B5EF4-FFF2-40B4-BE49-F238E27FC236}">
                <a16:creationId xmlns:a16="http://schemas.microsoft.com/office/drawing/2014/main" id="{AE019A6A-3518-34D2-546E-26A91C2D2AEF}"/>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04B34DB-1E90-ABB7-FD6C-6D2C28EB077D}"/>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89EC1DB8-E9B0-9A42-E4B6-3F8FA9FD4C11}"/>
              </a:ext>
            </a:extLst>
          </p:cNvPr>
          <p:cNvSpPr txBox="1"/>
          <p:nvPr/>
        </p:nvSpPr>
        <p:spPr>
          <a:xfrm>
            <a:off x="-2177" y="19928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pic>
        <p:nvPicPr>
          <p:cNvPr id="18" name="Picture 17">
            <a:extLst>
              <a:ext uri="{FF2B5EF4-FFF2-40B4-BE49-F238E27FC236}">
                <a16:creationId xmlns:a16="http://schemas.microsoft.com/office/drawing/2014/main" id="{14E8EA37-916D-1A41-2D32-7C63D15D858E}"/>
              </a:ext>
            </a:extLst>
          </p:cNvPr>
          <p:cNvPicPr>
            <a:picLocks noChangeAspect="1"/>
          </p:cNvPicPr>
          <p:nvPr/>
        </p:nvPicPr>
        <p:blipFill>
          <a:blip r:embed="rId4">
            <a:extLst>
              <a:ext uri="{28A0092B-C50C-407E-A947-70E740481C1C}">
                <a14:useLocalDpi xmlns:a14="http://schemas.microsoft.com/office/drawing/2010/main" val="0"/>
              </a:ext>
            </a:extLst>
          </a:blip>
          <a:srcRect l="1011" t="-255" r="6979" b="255"/>
          <a:stretch/>
        </p:blipFill>
        <p:spPr>
          <a:xfrm>
            <a:off x="6510313" y="2618572"/>
            <a:ext cx="2938487" cy="418904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1CBED17C-FB7F-658A-9FBE-9A8FE8082202}"/>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7A03A64-306F-022C-FA2F-6E86E3C06B7F}"/>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26BB5D2A-F82D-63B4-1AF1-C93D436CE1B6}"/>
              </a:ext>
            </a:extLst>
          </p:cNvPr>
          <p:cNvSpPr/>
          <p:nvPr/>
        </p:nvSpPr>
        <p:spPr>
          <a:xfrm>
            <a:off x="6324600" y="6553200"/>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89BEAC6-F83D-279F-A81E-FFF0418805FB}"/>
              </a:ext>
            </a:extLst>
          </p:cNvPr>
          <p:cNvSpPr/>
          <p:nvPr/>
        </p:nvSpPr>
        <p:spPr>
          <a:xfrm>
            <a:off x="5621943" y="2708276"/>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6080C74-2423-F3DB-5A8E-AE48E6B71F7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29541" y="4043499"/>
            <a:ext cx="2916874" cy="645078"/>
          </a:xfrm>
          <a:prstGeom prst="rect">
            <a:avLst/>
          </a:prstGeom>
        </p:spPr>
      </p:pic>
      <p:pic>
        <p:nvPicPr>
          <p:cNvPr id="19" name="Picture 18">
            <a:extLst>
              <a:ext uri="{FF2B5EF4-FFF2-40B4-BE49-F238E27FC236}">
                <a16:creationId xmlns:a16="http://schemas.microsoft.com/office/drawing/2014/main" id="{940B8638-B823-ABA5-6B20-59B13AA7670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65805" y="4534629"/>
            <a:ext cx="3720225" cy="566122"/>
          </a:xfrm>
          <a:prstGeom prst="rect">
            <a:avLst/>
          </a:prstGeom>
        </p:spPr>
      </p:pic>
      <p:sp>
        <p:nvSpPr>
          <p:cNvPr id="22" name="Freeform 6">
            <a:extLst>
              <a:ext uri="{FF2B5EF4-FFF2-40B4-BE49-F238E27FC236}">
                <a16:creationId xmlns:a16="http://schemas.microsoft.com/office/drawing/2014/main" id="{BE7AA807-F207-EBC3-7348-7DF80BA8C884}"/>
              </a:ext>
            </a:extLst>
          </p:cNvPr>
          <p:cNvSpPr/>
          <p:nvPr/>
        </p:nvSpPr>
        <p:spPr>
          <a:xfrm rot="11160637" flipH="1">
            <a:off x="1381014" y="3949323"/>
            <a:ext cx="665676" cy="57855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A4E5391-BE57-3B84-8713-E50C1BCBF19B}"/>
              </a:ext>
            </a:extLst>
          </p:cNvPr>
          <p:cNvSpPr/>
          <p:nvPr/>
        </p:nvSpPr>
        <p:spPr>
          <a:xfrm rot="10416008" flipH="1">
            <a:off x="1427007" y="4143584"/>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descr="A screenshot of a computer&#10;&#10;AI-generated content may be incorrect.">
            <a:extLst>
              <a:ext uri="{FF2B5EF4-FFF2-40B4-BE49-F238E27FC236}">
                <a16:creationId xmlns:a16="http://schemas.microsoft.com/office/drawing/2014/main" id="{3A877343-D111-663B-D179-4E5E832CD6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912" y="2417974"/>
            <a:ext cx="6230688" cy="1625525"/>
          </a:xfrm>
          <a:prstGeom prst="rect">
            <a:avLst/>
          </a:prstGeom>
        </p:spPr>
      </p:pic>
      <p:pic>
        <p:nvPicPr>
          <p:cNvPr id="17" name="Picture 16">
            <a:extLst>
              <a:ext uri="{FF2B5EF4-FFF2-40B4-BE49-F238E27FC236}">
                <a16:creationId xmlns:a16="http://schemas.microsoft.com/office/drawing/2014/main" id="{C2EFC25A-B5FB-20B8-1A1F-0FE739239C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75152" y="4917522"/>
            <a:ext cx="3682315" cy="645078"/>
          </a:xfrm>
          <a:prstGeom prst="rect">
            <a:avLst/>
          </a:prstGeom>
        </p:spPr>
      </p:pic>
      <p:sp>
        <p:nvSpPr>
          <p:cNvPr id="20" name="Freeform 6">
            <a:extLst>
              <a:ext uri="{FF2B5EF4-FFF2-40B4-BE49-F238E27FC236}">
                <a16:creationId xmlns:a16="http://schemas.microsoft.com/office/drawing/2014/main" id="{5B489063-9879-ABAB-B41F-FC62EF3266F0}"/>
              </a:ext>
            </a:extLst>
          </p:cNvPr>
          <p:cNvSpPr/>
          <p:nvPr/>
        </p:nvSpPr>
        <p:spPr>
          <a:xfrm rot="10416008" flipH="1">
            <a:off x="1474317" y="4592263"/>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195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dirty="0">
                  <a:solidFill>
                    <a:srgbClr val="2C251E"/>
                  </a:solidFill>
                  <a:latin typeface="Calibri (MS) Bold"/>
                </a:rPr>
                <a:t>Meeting 1</a:t>
              </a:r>
              <a:endParaRPr kumimoji="0" lang="en-US" sz="3127" b="0" i="0" u="none" strike="noStrike" kern="1200" cap="none" spc="0" normalizeH="0" baseline="0" noProof="0" dirty="0">
                <a:ln>
                  <a:noFill/>
                </a:ln>
                <a:solidFill>
                  <a:srgbClr val="2C251E"/>
                </a:solidFill>
                <a:effectLst/>
                <a:uLnTx/>
                <a:uFillTx/>
                <a:latin typeface="Calibri (MS) Bold"/>
                <a:ea typeface="+mn-ea"/>
                <a:cs typeface="+mn-cs"/>
              </a:endParaRPr>
            </a:p>
          </p:txBody>
        </p:sp>
      </p:grpSp>
      <p:pic>
        <p:nvPicPr>
          <p:cNvPr id="5" name="Picture 4">
            <a:extLst>
              <a:ext uri="{FF2B5EF4-FFF2-40B4-BE49-F238E27FC236}">
                <a16:creationId xmlns:a16="http://schemas.microsoft.com/office/drawing/2014/main" id="{CBF61888-FE27-BAAF-6A9F-37F1D40E29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201328"/>
            <a:ext cx="6823556" cy="912543"/>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963EB287-1922-BA67-097F-9327380DBE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4AA9F3-6AF0-001C-33CE-A695C42FE542}"/>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0251" r="-10251" b="-70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CBE75FFD-E2D4-30CD-CA1F-052EB365714E}"/>
              </a:ext>
            </a:extLst>
          </p:cNvPr>
          <p:cNvSpPr txBox="1"/>
          <p:nvPr/>
        </p:nvSpPr>
        <p:spPr>
          <a:xfrm>
            <a:off x="608940" y="5105400"/>
            <a:ext cx="8535719" cy="1577355"/>
          </a:xfrm>
          <a:prstGeom prst="rect">
            <a:avLst/>
          </a:prstGeom>
        </p:spPr>
        <p:txBody>
          <a:bodyPr wrap="square" lIns="0" tIns="0" rIns="0" bIns="0" rtlCol="0" anchor="t">
            <a:spAutoFit/>
          </a:bodyPr>
          <a:lstStyle/>
          <a:p>
            <a:pPr marL="0" marR="0" lvl="0" indent="0" algn="ctr" defTabSz="914400" rtl="0" eaLnBrk="1" fontAlgn="auto" latinLnBrk="0" hangingPunct="1">
              <a:lnSpc>
                <a:spcPts val="13127"/>
              </a:lnSpc>
              <a:spcBef>
                <a:spcPct val="0"/>
              </a:spcBef>
              <a:spcAft>
                <a:spcPts val="0"/>
              </a:spcAft>
              <a:buClrTx/>
              <a:buSzTx/>
              <a:buFontTx/>
              <a:buNone/>
              <a:tabLst/>
              <a:defRPr/>
            </a:pPr>
            <a:r>
              <a:rPr kumimoji="0" lang="en-US" sz="9376" b="1" i="1" u="none" strike="noStrike" kern="1200" cap="none" spc="0" normalizeH="0" baseline="0" noProof="0" dirty="0">
                <a:ln>
                  <a:noFill/>
                </a:ln>
                <a:solidFill>
                  <a:srgbClr val="B46436"/>
                </a:solidFill>
                <a:effectLst/>
                <a:uLnTx/>
                <a:uFillTx/>
                <a:latin typeface="Calibri"/>
                <a:ea typeface="Calibri (MS) Bold Italics"/>
                <a:cs typeface="Calibri (MS) Bold Italics"/>
                <a:sym typeface="Calibri (MS) Bold Italics"/>
              </a:rPr>
              <a:t>STEPFAMILIES</a:t>
            </a:r>
          </a:p>
        </p:txBody>
      </p:sp>
    </p:spTree>
    <p:extLst>
      <p:ext uri="{BB962C8B-B14F-4D97-AF65-F5344CB8AC3E}">
        <p14:creationId xmlns:p14="http://schemas.microsoft.com/office/powerpoint/2010/main" val="1049949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0097FC92-5E37-7097-AC80-BFDC9356FE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4D1FA0-06AB-4F94-164A-9A41AE87FBE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8048" r="-45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D285F85-26BB-FCA2-D142-7A1DC7518D6D}"/>
              </a:ext>
            </a:extLst>
          </p:cNvPr>
          <p:cNvSpPr/>
          <p:nvPr/>
        </p:nvSpPr>
        <p:spPr>
          <a:xfrm>
            <a:off x="338781" y="186135"/>
            <a:ext cx="2908127" cy="1254130"/>
          </a:xfrm>
          <a:custGeom>
            <a:avLst/>
            <a:gdLst/>
            <a:ahLst/>
            <a:cxnLst/>
            <a:rect l="l" t="t" r="r" b="b"/>
            <a:pathLst>
              <a:path w="2908127" h="1254130">
                <a:moveTo>
                  <a:pt x="0" y="0"/>
                </a:moveTo>
                <a:lnTo>
                  <a:pt x="2908127" y="0"/>
                </a:lnTo>
                <a:lnTo>
                  <a:pt x="2908127" y="1254129"/>
                </a:lnTo>
                <a:lnTo>
                  <a:pt x="0" y="12541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9E4CC0B-57B2-325E-FED4-05F067AB3E29}"/>
              </a:ext>
            </a:extLst>
          </p:cNvPr>
          <p:cNvSpPr txBox="1"/>
          <p:nvPr/>
        </p:nvSpPr>
        <p:spPr>
          <a:xfrm>
            <a:off x="412569" y="477714"/>
            <a:ext cx="2600027"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Recognize stepfamily challenges</a:t>
            </a:r>
          </a:p>
        </p:txBody>
      </p:sp>
      <p:sp>
        <p:nvSpPr>
          <p:cNvPr id="5" name="TextBox 5">
            <a:extLst>
              <a:ext uri="{FF2B5EF4-FFF2-40B4-BE49-F238E27FC236}">
                <a16:creationId xmlns:a16="http://schemas.microsoft.com/office/drawing/2014/main" id="{802DB65A-EF9C-E3F9-1046-3CABD70D3D95}"/>
              </a:ext>
            </a:extLst>
          </p:cNvPr>
          <p:cNvSpPr txBox="1"/>
          <p:nvPr/>
        </p:nvSpPr>
        <p:spPr>
          <a:xfrm>
            <a:off x="3639917" y="839833"/>
            <a:ext cx="2473765"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Use transition strategies</a:t>
            </a:r>
          </a:p>
        </p:txBody>
      </p:sp>
      <p:sp>
        <p:nvSpPr>
          <p:cNvPr id="6" name="TextBox 6">
            <a:extLst>
              <a:ext uri="{FF2B5EF4-FFF2-40B4-BE49-F238E27FC236}">
                <a16:creationId xmlns:a16="http://schemas.microsoft.com/office/drawing/2014/main" id="{F376AFBA-4002-2482-2529-674F60835076}"/>
              </a:ext>
            </a:extLst>
          </p:cNvPr>
          <p:cNvSpPr txBox="1"/>
          <p:nvPr/>
        </p:nvSpPr>
        <p:spPr>
          <a:xfrm>
            <a:off x="6622554" y="477714"/>
            <a:ext cx="2939920"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Support children’s adjustment</a:t>
            </a:r>
          </a:p>
        </p:txBody>
      </p:sp>
      <p:sp>
        <p:nvSpPr>
          <p:cNvPr id="7" name="TextBox 7">
            <a:extLst>
              <a:ext uri="{FF2B5EF4-FFF2-40B4-BE49-F238E27FC236}">
                <a16:creationId xmlns:a16="http://schemas.microsoft.com/office/drawing/2014/main" id="{1CCFA4DD-8BAF-C0C3-F15B-8B2EF2CF6FC2}"/>
              </a:ext>
            </a:extLst>
          </p:cNvPr>
          <p:cNvSpPr txBox="1"/>
          <p:nvPr/>
        </p:nvSpPr>
        <p:spPr>
          <a:xfrm>
            <a:off x="412569" y="5226167"/>
            <a:ext cx="2141388"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Clarify parenting roles</a:t>
            </a:r>
          </a:p>
        </p:txBody>
      </p:sp>
      <p:sp>
        <p:nvSpPr>
          <p:cNvPr id="8" name="TextBox 8">
            <a:extLst>
              <a:ext uri="{FF2B5EF4-FFF2-40B4-BE49-F238E27FC236}">
                <a16:creationId xmlns:a16="http://schemas.microsoft.com/office/drawing/2014/main" id="{64494F83-B39D-96D5-AE90-C7A86A97B2EC}"/>
              </a:ext>
            </a:extLst>
          </p:cNvPr>
          <p:cNvSpPr txBox="1"/>
          <p:nvPr/>
        </p:nvSpPr>
        <p:spPr>
          <a:xfrm>
            <a:off x="5246923" y="5182212"/>
            <a:ext cx="2390775"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Apply authoritative parenting</a:t>
            </a:r>
          </a:p>
        </p:txBody>
      </p:sp>
      <p:sp>
        <p:nvSpPr>
          <p:cNvPr id="9" name="TextBox 9">
            <a:extLst>
              <a:ext uri="{FF2B5EF4-FFF2-40B4-BE49-F238E27FC236}">
                <a16:creationId xmlns:a16="http://schemas.microsoft.com/office/drawing/2014/main" id="{17331182-C6A1-73FA-DC0C-58646A80BC8A}"/>
              </a:ext>
            </a:extLst>
          </p:cNvPr>
          <p:cNvSpPr txBox="1"/>
          <p:nvPr/>
        </p:nvSpPr>
        <p:spPr>
          <a:xfrm>
            <a:off x="2714584" y="6171396"/>
            <a:ext cx="2399351"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Strengthen coparenting</a:t>
            </a:r>
          </a:p>
        </p:txBody>
      </p:sp>
      <p:sp>
        <p:nvSpPr>
          <p:cNvPr id="10" name="Freeform 10">
            <a:extLst>
              <a:ext uri="{FF2B5EF4-FFF2-40B4-BE49-F238E27FC236}">
                <a16:creationId xmlns:a16="http://schemas.microsoft.com/office/drawing/2014/main" id="{75D4C0B3-3008-25E1-BF38-49AE67B39974}"/>
              </a:ext>
            </a:extLst>
          </p:cNvPr>
          <p:cNvSpPr/>
          <p:nvPr/>
        </p:nvSpPr>
        <p:spPr>
          <a:xfrm flipH="1" flipV="1">
            <a:off x="6845473" y="6045240"/>
            <a:ext cx="2908127" cy="1254130"/>
          </a:xfrm>
          <a:custGeom>
            <a:avLst/>
            <a:gdLst/>
            <a:ahLst/>
            <a:cxnLst/>
            <a:rect l="l" t="t" r="r" b="b"/>
            <a:pathLst>
              <a:path w="2908127" h="1254130">
                <a:moveTo>
                  <a:pt x="2908127" y="1254130"/>
                </a:moveTo>
                <a:lnTo>
                  <a:pt x="0" y="1254130"/>
                </a:lnTo>
                <a:lnTo>
                  <a:pt x="0" y="0"/>
                </a:lnTo>
                <a:lnTo>
                  <a:pt x="2908127" y="0"/>
                </a:lnTo>
                <a:lnTo>
                  <a:pt x="2908127" y="12541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F7B82948-21F8-AA79-324F-EDB07F42390E}"/>
              </a:ext>
            </a:extLst>
          </p:cNvPr>
          <p:cNvSpPr txBox="1"/>
          <p:nvPr/>
        </p:nvSpPr>
        <p:spPr>
          <a:xfrm>
            <a:off x="6948873" y="6260021"/>
            <a:ext cx="2967893" cy="748368"/>
          </a:xfrm>
          <a:prstGeom prst="rect">
            <a:avLst/>
          </a:prstGeom>
        </p:spPr>
        <p:txBody>
          <a:bodyPr lIns="0" tIns="0" rIns="0" bIns="0" rtlCol="0" anchor="t">
            <a:spAutoFit/>
          </a:bodyPr>
          <a:lstStyle/>
          <a:p>
            <a:pPr marL="0" marR="0" lvl="0" indent="0" algn="ctr"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FCFFE1"/>
                </a:solidFill>
                <a:effectLst/>
                <a:uLnTx/>
                <a:uFillTx/>
                <a:latin typeface="Calibri (MS) Bold"/>
                <a:ea typeface="Calibri (MS) Bold"/>
                <a:cs typeface="Calibri (MS) Bold"/>
                <a:sym typeface="Calibri (MS) Bold"/>
              </a:rPr>
              <a:t>Promote open communication</a:t>
            </a:r>
          </a:p>
        </p:txBody>
      </p:sp>
      <p:sp>
        <p:nvSpPr>
          <p:cNvPr id="12" name="Freeform 12">
            <a:extLst>
              <a:ext uri="{FF2B5EF4-FFF2-40B4-BE49-F238E27FC236}">
                <a16:creationId xmlns:a16="http://schemas.microsoft.com/office/drawing/2014/main" id="{B3B8F0B6-EB00-783D-1959-B6BDC1008D3A}"/>
              </a:ext>
            </a:extLst>
          </p:cNvPr>
          <p:cNvSpPr/>
          <p:nvPr/>
        </p:nvSpPr>
        <p:spPr>
          <a:xfrm flipH="1" flipV="1">
            <a:off x="3422736" y="599017"/>
            <a:ext cx="2908127" cy="1254130"/>
          </a:xfrm>
          <a:custGeom>
            <a:avLst/>
            <a:gdLst/>
            <a:ahLst/>
            <a:cxnLst/>
            <a:rect l="l" t="t" r="r" b="b"/>
            <a:pathLst>
              <a:path w="2908127" h="1254130">
                <a:moveTo>
                  <a:pt x="2908128" y="1254130"/>
                </a:moveTo>
                <a:lnTo>
                  <a:pt x="0" y="1254130"/>
                </a:lnTo>
                <a:lnTo>
                  <a:pt x="0" y="0"/>
                </a:lnTo>
                <a:lnTo>
                  <a:pt x="2908128" y="0"/>
                </a:lnTo>
                <a:lnTo>
                  <a:pt x="2908128" y="12541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3EC960C4-E820-F6EA-77F5-CF7CB457148B}"/>
              </a:ext>
            </a:extLst>
          </p:cNvPr>
          <p:cNvSpPr/>
          <p:nvPr/>
        </p:nvSpPr>
        <p:spPr>
          <a:xfrm flipH="1">
            <a:off x="6528036" y="262933"/>
            <a:ext cx="2908127" cy="1254130"/>
          </a:xfrm>
          <a:custGeom>
            <a:avLst/>
            <a:gdLst/>
            <a:ahLst/>
            <a:cxnLst/>
            <a:rect l="l" t="t" r="r" b="b"/>
            <a:pathLst>
              <a:path w="2908127" h="1254130">
                <a:moveTo>
                  <a:pt x="2908127" y="0"/>
                </a:moveTo>
                <a:lnTo>
                  <a:pt x="0" y="0"/>
                </a:lnTo>
                <a:lnTo>
                  <a:pt x="0" y="1254130"/>
                </a:lnTo>
                <a:lnTo>
                  <a:pt x="2908127" y="1254130"/>
                </a:lnTo>
                <a:lnTo>
                  <a:pt x="29081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6991BA85-35F1-47CF-9248-E7C79C941FFC}"/>
              </a:ext>
            </a:extLst>
          </p:cNvPr>
          <p:cNvSpPr/>
          <p:nvPr/>
        </p:nvSpPr>
        <p:spPr>
          <a:xfrm>
            <a:off x="104470" y="4967431"/>
            <a:ext cx="2908127" cy="1254130"/>
          </a:xfrm>
          <a:custGeom>
            <a:avLst/>
            <a:gdLst/>
            <a:ahLst/>
            <a:cxnLst/>
            <a:rect l="l" t="t" r="r" b="b"/>
            <a:pathLst>
              <a:path w="2908127" h="1254130">
                <a:moveTo>
                  <a:pt x="0" y="0"/>
                </a:moveTo>
                <a:lnTo>
                  <a:pt x="2908127" y="0"/>
                </a:lnTo>
                <a:lnTo>
                  <a:pt x="2908127" y="1254130"/>
                </a:lnTo>
                <a:lnTo>
                  <a:pt x="0" y="12541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A1CA3034-015B-D4E8-E8CD-8E4C8CFF67B6}"/>
              </a:ext>
            </a:extLst>
          </p:cNvPr>
          <p:cNvSpPr/>
          <p:nvPr/>
        </p:nvSpPr>
        <p:spPr>
          <a:xfrm flipV="1">
            <a:off x="2460196" y="5956615"/>
            <a:ext cx="2908127" cy="1254130"/>
          </a:xfrm>
          <a:custGeom>
            <a:avLst/>
            <a:gdLst/>
            <a:ahLst/>
            <a:cxnLst/>
            <a:rect l="l" t="t" r="r" b="b"/>
            <a:pathLst>
              <a:path w="2908127" h="1254130">
                <a:moveTo>
                  <a:pt x="0" y="1254130"/>
                </a:moveTo>
                <a:lnTo>
                  <a:pt x="2908127" y="1254130"/>
                </a:lnTo>
                <a:lnTo>
                  <a:pt x="2908127" y="0"/>
                </a:lnTo>
                <a:lnTo>
                  <a:pt x="0" y="0"/>
                </a:lnTo>
                <a:lnTo>
                  <a:pt x="0" y="12541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3C5AE3E3-18AD-B9E0-7A34-D298D2E27FFE}"/>
              </a:ext>
            </a:extLst>
          </p:cNvPr>
          <p:cNvSpPr/>
          <p:nvPr/>
        </p:nvSpPr>
        <p:spPr>
          <a:xfrm flipH="1">
            <a:off x="4934731" y="4879059"/>
            <a:ext cx="2908127" cy="1254130"/>
          </a:xfrm>
          <a:custGeom>
            <a:avLst/>
            <a:gdLst/>
            <a:ahLst/>
            <a:cxnLst/>
            <a:rect l="l" t="t" r="r" b="b"/>
            <a:pathLst>
              <a:path w="2908127" h="1254130">
                <a:moveTo>
                  <a:pt x="2908127" y="0"/>
                </a:moveTo>
                <a:lnTo>
                  <a:pt x="0" y="0"/>
                </a:lnTo>
                <a:lnTo>
                  <a:pt x="0" y="1254130"/>
                </a:lnTo>
                <a:lnTo>
                  <a:pt x="2908127" y="1254130"/>
                </a:lnTo>
                <a:lnTo>
                  <a:pt x="29081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16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66D54C80-7169-E9E1-5BD6-8B850F4FA3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29B658-C843-282C-DDAA-612D55D4965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F266196-4794-B476-ABC8-50A1C72E320A}"/>
              </a:ext>
            </a:extLst>
          </p:cNvPr>
          <p:cNvSpPr/>
          <p:nvPr/>
        </p:nvSpPr>
        <p:spPr>
          <a:xfrm flipV="1">
            <a:off x="133350" y="-10383"/>
            <a:ext cx="5571197" cy="1507829"/>
          </a:xfrm>
          <a:custGeom>
            <a:avLst/>
            <a:gdLst/>
            <a:ahLst/>
            <a:cxnLst/>
            <a:rect l="l" t="t" r="r" b="b"/>
            <a:pathLst>
              <a:path w="5571197" h="1507829">
                <a:moveTo>
                  <a:pt x="0" y="1507829"/>
                </a:moveTo>
                <a:lnTo>
                  <a:pt x="5571197" y="1507829"/>
                </a:lnTo>
                <a:lnTo>
                  <a:pt x="5571197" y="0"/>
                </a:lnTo>
                <a:lnTo>
                  <a:pt x="0" y="0"/>
                </a:lnTo>
                <a:lnTo>
                  <a:pt x="0" y="1507829"/>
                </a:lnTo>
                <a:close/>
              </a:path>
            </a:pathLst>
          </a:custGeom>
          <a:blipFill>
            <a:blip r:embed="rId4"/>
            <a:stretch>
              <a:fillRect t="-573" b="-5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C2D8353-E794-E8EA-0192-3603A5B3E1E1}"/>
              </a:ext>
            </a:extLst>
          </p:cNvPr>
          <p:cNvSpPr/>
          <p:nvPr/>
        </p:nvSpPr>
        <p:spPr>
          <a:xfrm flipH="1" flipV="1">
            <a:off x="1660083" y="38100"/>
            <a:ext cx="5508051" cy="1507829"/>
          </a:xfrm>
          <a:custGeom>
            <a:avLst/>
            <a:gdLst/>
            <a:ahLst/>
            <a:cxnLst/>
            <a:rect l="l" t="t" r="r" b="b"/>
            <a:pathLst>
              <a:path w="5508051" h="1507829">
                <a:moveTo>
                  <a:pt x="5508051" y="1507829"/>
                </a:moveTo>
                <a:lnTo>
                  <a:pt x="0" y="1507829"/>
                </a:lnTo>
                <a:lnTo>
                  <a:pt x="0" y="0"/>
                </a:lnTo>
                <a:lnTo>
                  <a:pt x="5508051" y="0"/>
                </a:lnTo>
                <a:lnTo>
                  <a:pt x="5508051" y="1507829"/>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09011ECA-4816-C148-A553-EA5516A259F1}"/>
              </a:ext>
            </a:extLst>
          </p:cNvPr>
          <p:cNvGrpSpPr/>
          <p:nvPr/>
        </p:nvGrpSpPr>
        <p:grpSpPr>
          <a:xfrm>
            <a:off x="276225" y="163636"/>
            <a:ext cx="6566060" cy="1159790"/>
            <a:chOff x="0" y="0"/>
            <a:chExt cx="8754747" cy="1546387"/>
          </a:xfrm>
        </p:grpSpPr>
        <p:sp>
          <p:nvSpPr>
            <p:cNvPr id="6" name="TextBox 6">
              <a:extLst>
                <a:ext uri="{FF2B5EF4-FFF2-40B4-BE49-F238E27FC236}">
                  <a16:creationId xmlns:a16="http://schemas.microsoft.com/office/drawing/2014/main" id="{73B709FD-54C9-12B5-8A2D-EFCDD5D42F1C}"/>
                </a:ext>
              </a:extLst>
            </p:cNvPr>
            <p:cNvSpPr txBox="1"/>
            <p:nvPr/>
          </p:nvSpPr>
          <p:spPr>
            <a:xfrm>
              <a:off x="0" y="-76200"/>
              <a:ext cx="7638499" cy="489824"/>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part of a simple or complex stepfamily?</a:t>
              </a:r>
            </a:p>
          </p:txBody>
        </p:sp>
        <p:sp>
          <p:nvSpPr>
            <p:cNvPr id="7" name="TextBox 7">
              <a:extLst>
                <a:ext uri="{FF2B5EF4-FFF2-40B4-BE49-F238E27FC236}">
                  <a16:creationId xmlns:a16="http://schemas.microsoft.com/office/drawing/2014/main" id="{0B356A22-580D-CEA2-930D-515C980DB76F}"/>
                </a:ext>
              </a:extLst>
            </p:cNvPr>
            <p:cNvSpPr txBox="1"/>
            <p:nvPr/>
          </p:nvSpPr>
          <p:spPr>
            <a:xfrm>
              <a:off x="0" y="573963"/>
              <a:ext cx="8754747" cy="972424"/>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or successes are you experiencing while preparing to blend or raising children in a stepfamily?</a:t>
              </a:r>
            </a:p>
          </p:txBody>
        </p:sp>
      </p:grpSp>
      <p:sp>
        <p:nvSpPr>
          <p:cNvPr id="8" name="Freeform 8">
            <a:extLst>
              <a:ext uri="{FF2B5EF4-FFF2-40B4-BE49-F238E27FC236}">
                <a16:creationId xmlns:a16="http://schemas.microsoft.com/office/drawing/2014/main" id="{2B715EC6-846B-2736-259D-3CC7FDAF74D7}"/>
              </a:ext>
            </a:extLst>
          </p:cNvPr>
          <p:cNvSpPr/>
          <p:nvPr/>
        </p:nvSpPr>
        <p:spPr>
          <a:xfrm>
            <a:off x="5289691" y="5741375"/>
            <a:ext cx="4463909" cy="1221995"/>
          </a:xfrm>
          <a:custGeom>
            <a:avLst/>
            <a:gdLst/>
            <a:ahLst/>
            <a:cxnLst/>
            <a:rect l="l" t="t" r="r" b="b"/>
            <a:pathLst>
              <a:path w="4463909" h="1221995">
                <a:moveTo>
                  <a:pt x="0" y="0"/>
                </a:moveTo>
                <a:lnTo>
                  <a:pt x="4463909" y="0"/>
                </a:lnTo>
                <a:lnTo>
                  <a:pt x="4463909" y="1221995"/>
                </a:lnTo>
                <a:lnTo>
                  <a:pt x="0" y="12219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23E82D8-C6BA-E895-F768-E3BB87F8A20D}"/>
              </a:ext>
            </a:extLst>
          </p:cNvPr>
          <p:cNvSpPr txBox="1"/>
          <p:nvPr/>
        </p:nvSpPr>
        <p:spPr>
          <a:xfrm>
            <a:off x="5361647" y="5940089"/>
            <a:ext cx="4319997" cy="7483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hope to achieve by completing this module?</a:t>
            </a:r>
          </a:p>
        </p:txBody>
      </p:sp>
    </p:spTree>
    <p:extLst>
      <p:ext uri="{BB962C8B-B14F-4D97-AF65-F5344CB8AC3E}">
        <p14:creationId xmlns:p14="http://schemas.microsoft.com/office/powerpoint/2010/main" val="503704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E610C299-0F10-DC51-FB77-4880AE74403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F6BAF9-1133-F929-ABFF-18D57340E48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3724D47-C02E-CD82-1E46-AF2E17DDE598}"/>
              </a:ext>
            </a:extLst>
          </p:cNvPr>
          <p:cNvSpPr/>
          <p:nvPr/>
        </p:nvSpPr>
        <p:spPr>
          <a:xfrm>
            <a:off x="223931" y="7832"/>
            <a:ext cx="1806700" cy="1241696"/>
          </a:xfrm>
          <a:custGeom>
            <a:avLst/>
            <a:gdLst/>
            <a:ahLst/>
            <a:cxnLst/>
            <a:rect l="l" t="t" r="r" b="b"/>
            <a:pathLst>
              <a:path w="1806700" h="1241696">
                <a:moveTo>
                  <a:pt x="0" y="0"/>
                </a:moveTo>
                <a:lnTo>
                  <a:pt x="1806699" y="0"/>
                </a:lnTo>
                <a:lnTo>
                  <a:pt x="1806699" y="1241696"/>
                </a:lnTo>
                <a:lnTo>
                  <a:pt x="0" y="124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2E425C9-4A68-B64D-0279-E67475B9915E}"/>
              </a:ext>
            </a:extLst>
          </p:cNvPr>
          <p:cNvSpPr/>
          <p:nvPr/>
        </p:nvSpPr>
        <p:spPr>
          <a:xfrm>
            <a:off x="6846396" y="4924409"/>
            <a:ext cx="2854881" cy="2390791"/>
          </a:xfrm>
          <a:custGeom>
            <a:avLst/>
            <a:gdLst/>
            <a:ahLst/>
            <a:cxnLst/>
            <a:rect l="l" t="t" r="r" b="b"/>
            <a:pathLst>
              <a:path w="2854881" h="2390791">
                <a:moveTo>
                  <a:pt x="0" y="0"/>
                </a:moveTo>
                <a:lnTo>
                  <a:pt x="2854881" y="0"/>
                </a:lnTo>
                <a:lnTo>
                  <a:pt x="2854881" y="2390791"/>
                </a:lnTo>
                <a:lnTo>
                  <a:pt x="0" y="2390791"/>
                </a:lnTo>
                <a:lnTo>
                  <a:pt x="0" y="0"/>
                </a:lnTo>
                <a:close/>
              </a:path>
            </a:pathLst>
          </a:custGeom>
          <a:blipFill>
            <a:blip r:embed="rId6"/>
            <a:stretch>
              <a:fillRect l="-42694" r="-359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FA76A933-13F0-D2E2-9EC8-E5EAF1335A95}"/>
              </a:ext>
            </a:extLst>
          </p:cNvPr>
          <p:cNvSpPr txBox="1"/>
          <p:nvPr/>
        </p:nvSpPr>
        <p:spPr>
          <a:xfrm>
            <a:off x="115043" y="267998"/>
            <a:ext cx="1991064" cy="719167"/>
          </a:xfrm>
          <a:prstGeom prst="rect">
            <a:avLst/>
          </a:prstGeom>
        </p:spPr>
        <p:txBody>
          <a:bodyPr lIns="0" tIns="0" rIns="0" bIns="0" rtlCol="0" anchor="t">
            <a:spAutoFit/>
          </a:bodyPr>
          <a:lstStyle/>
          <a:p>
            <a:pPr marL="0" marR="0" lvl="0" indent="0" algn="ctr" defTabSz="914400" rtl="0" eaLnBrk="1" fontAlgn="auto" latinLnBrk="0" hangingPunct="1">
              <a:lnSpc>
                <a:spcPts val="2745"/>
              </a:lnSpc>
              <a:spcBef>
                <a:spcPct val="0"/>
              </a:spcBef>
              <a:spcAft>
                <a:spcPts val="0"/>
              </a:spcAft>
              <a:buClrTx/>
              <a:buSzTx/>
              <a:buFontTx/>
              <a:buNone/>
              <a:tabLst/>
              <a:defRPr/>
            </a:pPr>
            <a:r>
              <a:rPr kumimoji="0" lang="en-US" sz="196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Becoming a Stepfamily </a:t>
            </a:r>
          </a:p>
        </p:txBody>
      </p:sp>
      <p:sp>
        <p:nvSpPr>
          <p:cNvPr id="6" name="TextBox 6">
            <a:extLst>
              <a:ext uri="{FF2B5EF4-FFF2-40B4-BE49-F238E27FC236}">
                <a16:creationId xmlns:a16="http://schemas.microsoft.com/office/drawing/2014/main" id="{201B48C7-ACDB-53B2-ACE3-71EAC9314E15}"/>
              </a:ext>
            </a:extLst>
          </p:cNvPr>
          <p:cNvSpPr txBox="1"/>
          <p:nvPr/>
        </p:nvSpPr>
        <p:spPr>
          <a:xfrm>
            <a:off x="223931" y="5614525"/>
            <a:ext cx="7052400" cy="14722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are you in your stepfamily dynamic? (e.g., residential biological parent, non-residential stepparent)</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are the children in your stepfamily dynamic?</a:t>
            </a:r>
          </a:p>
        </p:txBody>
      </p:sp>
    </p:spTree>
    <p:extLst>
      <p:ext uri="{BB962C8B-B14F-4D97-AF65-F5344CB8AC3E}">
        <p14:creationId xmlns:p14="http://schemas.microsoft.com/office/powerpoint/2010/main" val="320083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719790" y="2847651"/>
            <a:ext cx="2899799" cy="4040408"/>
          </a:xfrm>
          <a:prstGeom prst="roundRect">
            <a:avLst/>
          </a:prstGeom>
          <a:blipFill>
            <a:blip r:embed="rId9">
              <a:extLst>
                <a:ext uri="{28A0092B-C50C-407E-A947-70E740481C1C}">
                  <a14:useLocalDpi xmlns:a14="http://schemas.microsoft.com/office/drawing/2010/main" val="0"/>
                </a:ext>
              </a:extLst>
            </a:blip>
            <a:stretch>
              <a:fillRect/>
            </a:stretch>
          </a:blipFill>
          <a:ln w="8572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rot="365564" flipH="1">
            <a:off x="6513684" y="4743711"/>
            <a:ext cx="402381" cy="723199"/>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053564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809EB5"/>
        </a:solidFill>
        <a:effectLst/>
      </p:bgPr>
    </p:bg>
    <p:spTree>
      <p:nvGrpSpPr>
        <p:cNvPr id="1" name="">
          <a:extLst>
            <a:ext uri="{FF2B5EF4-FFF2-40B4-BE49-F238E27FC236}">
              <a16:creationId xmlns:a16="http://schemas.microsoft.com/office/drawing/2014/main" id="{67A40E89-5108-E2B0-0828-FE62008142E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0C4F33C-7136-A8A7-5366-F7E2653ADFAF}"/>
              </a:ext>
            </a:extLst>
          </p:cNvPr>
          <p:cNvGrpSpPr/>
          <p:nvPr/>
        </p:nvGrpSpPr>
        <p:grpSpPr>
          <a:xfrm>
            <a:off x="3020195" y="26961"/>
            <a:ext cx="6879670" cy="7006448"/>
            <a:chOff x="0" y="0"/>
            <a:chExt cx="9172893" cy="9341931"/>
          </a:xfrm>
        </p:grpSpPr>
        <p:grpSp>
          <p:nvGrpSpPr>
            <p:cNvPr id="3" name="Group 3">
              <a:extLst>
                <a:ext uri="{FF2B5EF4-FFF2-40B4-BE49-F238E27FC236}">
                  <a16:creationId xmlns:a16="http://schemas.microsoft.com/office/drawing/2014/main" id="{6B0B7F58-09CD-7483-4957-5967090084B0}"/>
                </a:ext>
              </a:extLst>
            </p:cNvPr>
            <p:cNvGrpSpPr>
              <a:grpSpLocks noChangeAspect="1"/>
            </p:cNvGrpSpPr>
            <p:nvPr/>
          </p:nvGrpSpPr>
          <p:grpSpPr>
            <a:xfrm>
              <a:off x="684135" y="622786"/>
              <a:ext cx="7837476" cy="8719145"/>
              <a:chOff x="0" y="0"/>
              <a:chExt cx="7857490" cy="8741410"/>
            </a:xfrm>
          </p:grpSpPr>
          <p:sp>
            <p:nvSpPr>
              <p:cNvPr id="4" name="Freeform 4">
                <a:extLst>
                  <a:ext uri="{FF2B5EF4-FFF2-40B4-BE49-F238E27FC236}">
                    <a16:creationId xmlns:a16="http://schemas.microsoft.com/office/drawing/2014/main" id="{D8D2C5B1-2487-0800-9970-CFDCEA354B39}"/>
                  </a:ext>
                </a:extLst>
              </p:cNvPr>
              <p:cNvSpPr/>
              <p:nvPr/>
            </p:nvSpPr>
            <p:spPr>
              <a:xfrm>
                <a:off x="17780" y="17780"/>
                <a:ext cx="7820660" cy="8705850"/>
              </a:xfrm>
              <a:custGeom>
                <a:avLst/>
                <a:gdLst/>
                <a:ahLst/>
                <a:cxnLst/>
                <a:rect l="l" t="t" r="r" b="b"/>
                <a:pathLst>
                  <a:path w="7820660" h="8705850">
                    <a:moveTo>
                      <a:pt x="0" y="0"/>
                    </a:moveTo>
                    <a:lnTo>
                      <a:pt x="7820660" y="0"/>
                    </a:lnTo>
                    <a:lnTo>
                      <a:pt x="7820660" y="8705850"/>
                    </a:lnTo>
                    <a:lnTo>
                      <a:pt x="0" y="8705850"/>
                    </a:lnTo>
                    <a:close/>
                  </a:path>
                </a:pathLst>
              </a:custGeom>
              <a:solidFill>
                <a:srgbClr val="EDED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70E7063-55D3-940E-CC70-465B3F9144D0}"/>
                  </a:ext>
                </a:extLst>
              </p:cNvPr>
              <p:cNvSpPr/>
              <p:nvPr/>
            </p:nvSpPr>
            <p:spPr>
              <a:xfrm>
                <a:off x="394970" y="40513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3"/>
                <a:stretch>
                  <a:fillRect l="-33636" r="-336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0AB9262-F474-9654-1FA4-A74B2F46EFE3}"/>
                  </a:ext>
                </a:extLst>
              </p:cNvPr>
              <p:cNvSpPr/>
              <p:nvPr/>
            </p:nvSpPr>
            <p:spPr>
              <a:xfrm>
                <a:off x="4109720" y="40513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4"/>
                <a:stretch>
                  <a:fillRect l="-7720" r="-3648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F178434-12D7-39D6-F6D1-9615F1F9C1E0}"/>
                  </a:ext>
                </a:extLst>
              </p:cNvPr>
              <p:cNvSpPr/>
              <p:nvPr/>
            </p:nvSpPr>
            <p:spPr>
              <a:xfrm>
                <a:off x="394970" y="459867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5"/>
                <a:stretch>
                  <a:fillRect l="-33917" r="-339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2A576805-C559-82A1-96C1-32978AB10D09}"/>
                  </a:ext>
                </a:extLst>
              </p:cNvPr>
              <p:cNvSpPr/>
              <p:nvPr/>
            </p:nvSpPr>
            <p:spPr>
              <a:xfrm>
                <a:off x="4109720" y="4598670"/>
                <a:ext cx="3352800" cy="3738880"/>
              </a:xfrm>
              <a:custGeom>
                <a:avLst/>
                <a:gdLst/>
                <a:ahLst/>
                <a:cxnLst/>
                <a:rect l="l" t="t" r="r" b="b"/>
                <a:pathLst>
                  <a:path w="3352800" h="3738880">
                    <a:moveTo>
                      <a:pt x="0" y="0"/>
                    </a:moveTo>
                    <a:lnTo>
                      <a:pt x="3352800" y="0"/>
                    </a:lnTo>
                    <a:lnTo>
                      <a:pt x="3352800" y="3738880"/>
                    </a:lnTo>
                    <a:lnTo>
                      <a:pt x="0" y="3738880"/>
                    </a:lnTo>
                    <a:close/>
                  </a:path>
                </a:pathLst>
              </a:custGeom>
              <a:blipFill>
                <a:blip r:embed="rId6"/>
                <a:stretch>
                  <a:fillRect l="-34797" r="-34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A93B8D03-E6DF-9D3E-FBF5-71270B06826B}"/>
                  </a:ext>
                </a:extLst>
              </p:cNvPr>
              <p:cNvSpPr/>
              <p:nvPr/>
            </p:nvSpPr>
            <p:spPr>
              <a:xfrm>
                <a:off x="10160" y="11430"/>
                <a:ext cx="7847330" cy="8729980"/>
              </a:xfrm>
              <a:custGeom>
                <a:avLst/>
                <a:gdLst/>
                <a:ahLst/>
                <a:cxnLst/>
                <a:rect l="l" t="t" r="r" b="b"/>
                <a:pathLst>
                  <a:path w="7847330" h="8729980">
                    <a:moveTo>
                      <a:pt x="7810500" y="31750"/>
                    </a:moveTo>
                    <a:lnTo>
                      <a:pt x="7810500" y="8694420"/>
                    </a:lnTo>
                    <a:lnTo>
                      <a:pt x="26670" y="8694420"/>
                    </a:lnTo>
                    <a:lnTo>
                      <a:pt x="0" y="8723630"/>
                    </a:lnTo>
                    <a:lnTo>
                      <a:pt x="7620" y="8729980"/>
                    </a:lnTo>
                    <a:lnTo>
                      <a:pt x="7828280" y="8729980"/>
                    </a:lnTo>
                    <a:lnTo>
                      <a:pt x="7847330" y="8712200"/>
                    </a:lnTo>
                    <a:lnTo>
                      <a:pt x="7847330" y="6350"/>
                    </a:lnTo>
                    <a:lnTo>
                      <a:pt x="7839710" y="0"/>
                    </a:lnTo>
                    <a:close/>
                  </a:path>
                </a:pathLst>
              </a:custGeom>
              <a:solidFill>
                <a:srgbClr val="C4C0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537BF772-CC33-2A6F-7594-D4DF02F75615}"/>
                  </a:ext>
                </a:extLst>
              </p:cNvPr>
              <p:cNvSpPr/>
              <p:nvPr/>
            </p:nvSpPr>
            <p:spPr>
              <a:xfrm>
                <a:off x="0" y="0"/>
                <a:ext cx="7849870" cy="8735061"/>
              </a:xfrm>
              <a:custGeom>
                <a:avLst/>
                <a:gdLst/>
                <a:ahLst/>
                <a:cxnLst/>
                <a:rect l="l" t="t" r="r" b="b"/>
                <a:pathLst>
                  <a:path w="7849870" h="8735061">
                    <a:moveTo>
                      <a:pt x="35560" y="8705850"/>
                    </a:moveTo>
                    <a:lnTo>
                      <a:pt x="35560" y="35560"/>
                    </a:lnTo>
                    <a:lnTo>
                      <a:pt x="7820660" y="35560"/>
                    </a:lnTo>
                    <a:lnTo>
                      <a:pt x="7820660" y="43180"/>
                    </a:lnTo>
                    <a:lnTo>
                      <a:pt x="7849870" y="11430"/>
                    </a:lnTo>
                    <a:lnTo>
                      <a:pt x="7838439" y="0"/>
                    </a:lnTo>
                    <a:lnTo>
                      <a:pt x="17780" y="0"/>
                    </a:lnTo>
                    <a:lnTo>
                      <a:pt x="0" y="17780"/>
                    </a:lnTo>
                    <a:lnTo>
                      <a:pt x="0" y="8723630"/>
                    </a:lnTo>
                    <a:lnTo>
                      <a:pt x="10160" y="8735061"/>
                    </a:lnTo>
                    <a:lnTo>
                      <a:pt x="36830" y="8705851"/>
                    </a:lnTo>
                    <a:lnTo>
                      <a:pt x="35560" y="8705851"/>
                    </a:lnTo>
                    <a:close/>
                    <a:moveTo>
                      <a:pt x="3718560" y="422910"/>
                    </a:moveTo>
                    <a:lnTo>
                      <a:pt x="3729990" y="422910"/>
                    </a:lnTo>
                    <a:lnTo>
                      <a:pt x="3729990" y="4126230"/>
                    </a:lnTo>
                    <a:lnTo>
                      <a:pt x="412750" y="4126230"/>
                    </a:lnTo>
                    <a:lnTo>
                      <a:pt x="412750" y="4121150"/>
                    </a:lnTo>
                    <a:lnTo>
                      <a:pt x="377190" y="4160520"/>
                    </a:lnTo>
                    <a:lnTo>
                      <a:pt x="377190" y="4161790"/>
                    </a:lnTo>
                    <a:lnTo>
                      <a:pt x="3765550" y="4161790"/>
                    </a:lnTo>
                    <a:lnTo>
                      <a:pt x="3765550" y="387350"/>
                    </a:lnTo>
                    <a:lnTo>
                      <a:pt x="3751580" y="387350"/>
                    </a:lnTo>
                    <a:lnTo>
                      <a:pt x="3718560" y="422910"/>
                    </a:lnTo>
                    <a:close/>
                    <a:moveTo>
                      <a:pt x="7433310" y="422910"/>
                    </a:moveTo>
                    <a:lnTo>
                      <a:pt x="7444740" y="422910"/>
                    </a:lnTo>
                    <a:lnTo>
                      <a:pt x="7444740" y="4126230"/>
                    </a:lnTo>
                    <a:lnTo>
                      <a:pt x="4127500" y="4126230"/>
                    </a:lnTo>
                    <a:lnTo>
                      <a:pt x="4127500" y="4121150"/>
                    </a:lnTo>
                    <a:lnTo>
                      <a:pt x="4091940" y="4160520"/>
                    </a:lnTo>
                    <a:lnTo>
                      <a:pt x="4091940" y="4161790"/>
                    </a:lnTo>
                    <a:lnTo>
                      <a:pt x="7480300" y="4161790"/>
                    </a:lnTo>
                    <a:lnTo>
                      <a:pt x="7480300" y="387350"/>
                    </a:lnTo>
                    <a:lnTo>
                      <a:pt x="7465060" y="387350"/>
                    </a:lnTo>
                    <a:lnTo>
                      <a:pt x="7433310" y="422910"/>
                    </a:lnTo>
                    <a:close/>
                    <a:moveTo>
                      <a:pt x="3718560" y="4616450"/>
                    </a:moveTo>
                    <a:lnTo>
                      <a:pt x="3729990" y="4616450"/>
                    </a:lnTo>
                    <a:lnTo>
                      <a:pt x="3729990" y="8319770"/>
                    </a:lnTo>
                    <a:lnTo>
                      <a:pt x="412750" y="8319770"/>
                    </a:lnTo>
                    <a:lnTo>
                      <a:pt x="412750" y="8313420"/>
                    </a:lnTo>
                    <a:lnTo>
                      <a:pt x="377190" y="8354060"/>
                    </a:lnTo>
                    <a:lnTo>
                      <a:pt x="377190" y="8355330"/>
                    </a:lnTo>
                    <a:lnTo>
                      <a:pt x="3765550" y="8355330"/>
                    </a:lnTo>
                    <a:lnTo>
                      <a:pt x="3765550" y="4579620"/>
                    </a:lnTo>
                    <a:lnTo>
                      <a:pt x="3751580" y="4579620"/>
                    </a:lnTo>
                    <a:lnTo>
                      <a:pt x="3718560" y="4616450"/>
                    </a:lnTo>
                    <a:close/>
                    <a:moveTo>
                      <a:pt x="7433310" y="4616450"/>
                    </a:moveTo>
                    <a:lnTo>
                      <a:pt x="7444740" y="4616450"/>
                    </a:lnTo>
                    <a:lnTo>
                      <a:pt x="7444740" y="8319770"/>
                    </a:lnTo>
                    <a:lnTo>
                      <a:pt x="4127500" y="8319770"/>
                    </a:lnTo>
                    <a:lnTo>
                      <a:pt x="4127500" y="8313420"/>
                    </a:lnTo>
                    <a:lnTo>
                      <a:pt x="4091940" y="8354060"/>
                    </a:lnTo>
                    <a:lnTo>
                      <a:pt x="4091940" y="8355330"/>
                    </a:lnTo>
                    <a:lnTo>
                      <a:pt x="7480300" y="8355330"/>
                    </a:lnTo>
                    <a:lnTo>
                      <a:pt x="7480300" y="4579620"/>
                    </a:lnTo>
                    <a:lnTo>
                      <a:pt x="7465060" y="4579620"/>
                    </a:lnTo>
                    <a:lnTo>
                      <a:pt x="7433310" y="461645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C9992F35-269F-7780-A0F1-E0788D7A672A}"/>
                  </a:ext>
                </a:extLst>
              </p:cNvPr>
              <p:cNvSpPr/>
              <p:nvPr/>
            </p:nvSpPr>
            <p:spPr>
              <a:xfrm>
                <a:off x="377190" y="387350"/>
                <a:ext cx="7087870" cy="7966711"/>
              </a:xfrm>
              <a:custGeom>
                <a:avLst/>
                <a:gdLst/>
                <a:ahLst/>
                <a:cxnLst/>
                <a:rect l="l" t="t" r="r" b="b"/>
                <a:pathLst>
                  <a:path w="7087870" h="7966711">
                    <a:moveTo>
                      <a:pt x="35560" y="35560"/>
                    </a:moveTo>
                    <a:lnTo>
                      <a:pt x="3341370" y="35560"/>
                    </a:lnTo>
                    <a:lnTo>
                      <a:pt x="3374390" y="0"/>
                    </a:lnTo>
                    <a:lnTo>
                      <a:pt x="0" y="0"/>
                    </a:lnTo>
                    <a:lnTo>
                      <a:pt x="0" y="3773170"/>
                    </a:lnTo>
                    <a:lnTo>
                      <a:pt x="35560" y="3733800"/>
                    </a:lnTo>
                    <a:lnTo>
                      <a:pt x="35560" y="35560"/>
                    </a:lnTo>
                    <a:close/>
                    <a:moveTo>
                      <a:pt x="3750310" y="35560"/>
                    </a:moveTo>
                    <a:lnTo>
                      <a:pt x="7056120" y="35560"/>
                    </a:lnTo>
                    <a:lnTo>
                      <a:pt x="7087870" y="0"/>
                    </a:lnTo>
                    <a:lnTo>
                      <a:pt x="3714750" y="0"/>
                    </a:lnTo>
                    <a:lnTo>
                      <a:pt x="3714750" y="3773170"/>
                    </a:lnTo>
                    <a:lnTo>
                      <a:pt x="3750310" y="3733800"/>
                    </a:lnTo>
                    <a:lnTo>
                      <a:pt x="3750310" y="35560"/>
                    </a:lnTo>
                    <a:close/>
                    <a:moveTo>
                      <a:pt x="35560" y="4229100"/>
                    </a:moveTo>
                    <a:lnTo>
                      <a:pt x="3341370" y="4229100"/>
                    </a:lnTo>
                    <a:lnTo>
                      <a:pt x="3374390" y="4192270"/>
                    </a:lnTo>
                    <a:lnTo>
                      <a:pt x="0" y="4192270"/>
                    </a:lnTo>
                    <a:lnTo>
                      <a:pt x="0" y="7966711"/>
                    </a:lnTo>
                    <a:lnTo>
                      <a:pt x="35560" y="7926070"/>
                    </a:lnTo>
                    <a:lnTo>
                      <a:pt x="35560" y="4229100"/>
                    </a:lnTo>
                    <a:close/>
                    <a:moveTo>
                      <a:pt x="3750310" y="4229100"/>
                    </a:moveTo>
                    <a:lnTo>
                      <a:pt x="7056120" y="4229100"/>
                    </a:lnTo>
                    <a:lnTo>
                      <a:pt x="7087870" y="4192270"/>
                    </a:lnTo>
                    <a:lnTo>
                      <a:pt x="3714750" y="4192270"/>
                    </a:lnTo>
                    <a:lnTo>
                      <a:pt x="3714750" y="7966711"/>
                    </a:lnTo>
                    <a:lnTo>
                      <a:pt x="3750310" y="7926070"/>
                    </a:lnTo>
                    <a:lnTo>
                      <a:pt x="3750310" y="4229100"/>
                    </a:lnTo>
                    <a:close/>
                  </a:path>
                </a:pathLst>
              </a:custGeom>
              <a:solidFill>
                <a:srgbClr val="8B94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91F71184-CE13-0933-0A22-3030789E8923}"/>
                </a:ext>
              </a:extLst>
            </p:cNvPr>
            <p:cNvSpPr/>
            <p:nvPr/>
          </p:nvSpPr>
          <p:spPr>
            <a:xfrm rot="-847032">
              <a:off x="148580" y="216183"/>
              <a:ext cx="1953480" cy="1460227"/>
            </a:xfrm>
            <a:custGeom>
              <a:avLst/>
              <a:gdLst/>
              <a:ahLst/>
              <a:cxnLst/>
              <a:rect l="l" t="t" r="r" b="b"/>
              <a:pathLst>
                <a:path w="1953480" h="1460227">
                  <a:moveTo>
                    <a:pt x="0" y="0"/>
                  </a:moveTo>
                  <a:lnTo>
                    <a:pt x="1953481" y="0"/>
                  </a:lnTo>
                  <a:lnTo>
                    <a:pt x="1953481" y="1460226"/>
                  </a:lnTo>
                  <a:lnTo>
                    <a:pt x="0" y="1460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90F652B0-B62E-66F3-A991-60358CF53D5F}"/>
                </a:ext>
              </a:extLst>
            </p:cNvPr>
            <p:cNvSpPr txBox="1"/>
            <p:nvPr/>
          </p:nvSpPr>
          <p:spPr>
            <a:xfrm rot="-1335992">
              <a:off x="533474" y="757065"/>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Allisters</a:t>
              </a:r>
            </a:p>
          </p:txBody>
        </p:sp>
        <p:sp>
          <p:nvSpPr>
            <p:cNvPr id="14" name="Freeform 14">
              <a:extLst>
                <a:ext uri="{FF2B5EF4-FFF2-40B4-BE49-F238E27FC236}">
                  <a16:creationId xmlns:a16="http://schemas.microsoft.com/office/drawing/2014/main" id="{C80FECFA-8EB2-A837-6C5F-0010E867C41E}"/>
                </a:ext>
              </a:extLst>
            </p:cNvPr>
            <p:cNvSpPr/>
            <p:nvPr/>
          </p:nvSpPr>
          <p:spPr>
            <a:xfrm rot="-847032">
              <a:off x="148580" y="4556361"/>
              <a:ext cx="1953480" cy="1460227"/>
            </a:xfrm>
            <a:custGeom>
              <a:avLst/>
              <a:gdLst/>
              <a:ahLst/>
              <a:cxnLst/>
              <a:rect l="l" t="t" r="r" b="b"/>
              <a:pathLst>
                <a:path w="1953480" h="1460227">
                  <a:moveTo>
                    <a:pt x="0" y="0"/>
                  </a:moveTo>
                  <a:lnTo>
                    <a:pt x="1953481" y="0"/>
                  </a:lnTo>
                  <a:lnTo>
                    <a:pt x="1953481" y="1460226"/>
                  </a:lnTo>
                  <a:lnTo>
                    <a:pt x="0" y="1460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8332A9BC-4E95-9D81-DA65-099E050162CC}"/>
                </a:ext>
              </a:extLst>
            </p:cNvPr>
            <p:cNvSpPr txBox="1"/>
            <p:nvPr/>
          </p:nvSpPr>
          <p:spPr>
            <a:xfrm rot="-1335992">
              <a:off x="533474" y="5075218"/>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Martinez</a:t>
              </a:r>
            </a:p>
          </p:txBody>
        </p:sp>
        <p:sp>
          <p:nvSpPr>
            <p:cNvPr id="16" name="Freeform 16">
              <a:extLst>
                <a:ext uri="{FF2B5EF4-FFF2-40B4-BE49-F238E27FC236}">
                  <a16:creationId xmlns:a16="http://schemas.microsoft.com/office/drawing/2014/main" id="{1DE5DFD5-FAAD-72F0-7773-0FD274397E41}"/>
                </a:ext>
              </a:extLst>
            </p:cNvPr>
            <p:cNvSpPr/>
            <p:nvPr/>
          </p:nvSpPr>
          <p:spPr>
            <a:xfrm rot="1939609">
              <a:off x="7203695" y="367476"/>
              <a:ext cx="1754503" cy="1311491"/>
            </a:xfrm>
            <a:custGeom>
              <a:avLst/>
              <a:gdLst/>
              <a:ahLst/>
              <a:cxnLst/>
              <a:rect l="l" t="t" r="r" b="b"/>
              <a:pathLst>
                <a:path w="1754503" h="1311491">
                  <a:moveTo>
                    <a:pt x="0" y="0"/>
                  </a:moveTo>
                  <a:lnTo>
                    <a:pt x="1754503" y="0"/>
                  </a:lnTo>
                  <a:lnTo>
                    <a:pt x="1754503" y="1311491"/>
                  </a:lnTo>
                  <a:lnTo>
                    <a:pt x="0" y="13114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a:extLst>
                <a:ext uri="{FF2B5EF4-FFF2-40B4-BE49-F238E27FC236}">
                  <a16:creationId xmlns:a16="http://schemas.microsoft.com/office/drawing/2014/main" id="{165E9930-7697-CD04-7DA6-3BF84F57F3D8}"/>
                </a:ext>
              </a:extLst>
            </p:cNvPr>
            <p:cNvSpPr txBox="1"/>
            <p:nvPr/>
          </p:nvSpPr>
          <p:spPr>
            <a:xfrm rot="1450649">
              <a:off x="7489740" y="789685"/>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Hayes</a:t>
              </a:r>
            </a:p>
          </p:txBody>
        </p:sp>
      </p:grpSp>
      <p:sp>
        <p:nvSpPr>
          <p:cNvPr id="18" name="Freeform 18">
            <a:extLst>
              <a:ext uri="{FF2B5EF4-FFF2-40B4-BE49-F238E27FC236}">
                <a16:creationId xmlns:a16="http://schemas.microsoft.com/office/drawing/2014/main" id="{655CFCDC-8F74-9F4E-7323-762E9212F2C7}"/>
              </a:ext>
            </a:extLst>
          </p:cNvPr>
          <p:cNvSpPr/>
          <p:nvPr/>
        </p:nvSpPr>
        <p:spPr>
          <a:xfrm>
            <a:off x="428637" y="26961"/>
            <a:ext cx="2053438" cy="1411272"/>
          </a:xfrm>
          <a:custGeom>
            <a:avLst/>
            <a:gdLst/>
            <a:ahLst/>
            <a:cxnLst/>
            <a:rect l="l" t="t" r="r" b="b"/>
            <a:pathLst>
              <a:path w="2053438" h="1411272">
                <a:moveTo>
                  <a:pt x="0" y="0"/>
                </a:moveTo>
                <a:lnTo>
                  <a:pt x="2053439" y="0"/>
                </a:lnTo>
                <a:lnTo>
                  <a:pt x="2053439" y="1411272"/>
                </a:lnTo>
                <a:lnTo>
                  <a:pt x="0" y="14112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a:extLst>
              <a:ext uri="{FF2B5EF4-FFF2-40B4-BE49-F238E27FC236}">
                <a16:creationId xmlns:a16="http://schemas.microsoft.com/office/drawing/2014/main" id="{46CBC876-0C6A-B07C-DF35-511CEABF3348}"/>
              </a:ext>
            </a:extLst>
          </p:cNvPr>
          <p:cNvGrpSpPr/>
          <p:nvPr/>
        </p:nvGrpSpPr>
        <p:grpSpPr>
          <a:xfrm>
            <a:off x="8085470" y="3161755"/>
            <a:ext cx="1814395" cy="1674453"/>
            <a:chOff x="0" y="0"/>
            <a:chExt cx="2419193" cy="2232604"/>
          </a:xfrm>
        </p:grpSpPr>
        <p:sp>
          <p:nvSpPr>
            <p:cNvPr id="20" name="Freeform 20">
              <a:extLst>
                <a:ext uri="{FF2B5EF4-FFF2-40B4-BE49-F238E27FC236}">
                  <a16:creationId xmlns:a16="http://schemas.microsoft.com/office/drawing/2014/main" id="{40F7BA9C-CFE1-CBA9-693C-EF7EF1A8CE92}"/>
                </a:ext>
              </a:extLst>
            </p:cNvPr>
            <p:cNvSpPr/>
            <p:nvPr/>
          </p:nvSpPr>
          <p:spPr>
            <a:xfrm rot="1769117">
              <a:off x="232856" y="386189"/>
              <a:ext cx="1953480" cy="1460227"/>
            </a:xfrm>
            <a:custGeom>
              <a:avLst/>
              <a:gdLst/>
              <a:ahLst/>
              <a:cxnLst/>
              <a:rect l="l" t="t" r="r" b="b"/>
              <a:pathLst>
                <a:path w="1953480" h="1460227">
                  <a:moveTo>
                    <a:pt x="0" y="0"/>
                  </a:moveTo>
                  <a:lnTo>
                    <a:pt x="1953481" y="0"/>
                  </a:lnTo>
                  <a:lnTo>
                    <a:pt x="1953481" y="1460226"/>
                  </a:lnTo>
                  <a:lnTo>
                    <a:pt x="0" y="1460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E8788152-4E58-9877-4017-A9839089B396}"/>
                </a:ext>
              </a:extLst>
            </p:cNvPr>
            <p:cNvSpPr txBox="1"/>
            <p:nvPr/>
          </p:nvSpPr>
          <p:spPr>
            <a:xfrm rot="1280157">
              <a:off x="645391" y="891324"/>
              <a:ext cx="1209721" cy="361502"/>
            </a:xfrm>
            <a:prstGeom prst="rect">
              <a:avLst/>
            </a:prstGeom>
          </p:spPr>
          <p:txBody>
            <a:bodyPr lIns="0" tIns="0" rIns="0" bIns="0" rtlCol="0" anchor="t">
              <a:spAutoFit/>
            </a:bodyPr>
            <a:lstStyle/>
            <a:p>
              <a:pPr marL="0" marR="0" lvl="0" indent="0" algn="ctr" defTabSz="914400" rtl="0" eaLnBrk="1" fontAlgn="auto" latinLnBrk="0" hangingPunct="1">
                <a:lnSpc>
                  <a:spcPts val="2123"/>
                </a:lnSpc>
                <a:spcBef>
                  <a:spcPct val="0"/>
                </a:spcBef>
                <a:spcAft>
                  <a:spcPts val="0"/>
                </a:spcAft>
                <a:buClrTx/>
                <a:buSzTx/>
                <a:buFontTx/>
                <a:buNone/>
                <a:tabLst/>
                <a:defRPr/>
              </a:pPr>
              <a:r>
                <a:rPr kumimoji="0" lang="en-US" sz="151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Wingfields</a:t>
              </a:r>
            </a:p>
          </p:txBody>
        </p:sp>
      </p:grpSp>
      <p:sp>
        <p:nvSpPr>
          <p:cNvPr id="22" name="Freeform 22">
            <a:extLst>
              <a:ext uri="{FF2B5EF4-FFF2-40B4-BE49-F238E27FC236}">
                <a16:creationId xmlns:a16="http://schemas.microsoft.com/office/drawing/2014/main" id="{BA0A4780-E709-4009-8F55-C64613B591EB}"/>
              </a:ext>
            </a:extLst>
          </p:cNvPr>
          <p:cNvSpPr/>
          <p:nvPr/>
        </p:nvSpPr>
        <p:spPr>
          <a:xfrm>
            <a:off x="90154" y="2181170"/>
            <a:ext cx="2518244" cy="2301045"/>
          </a:xfrm>
          <a:custGeom>
            <a:avLst/>
            <a:gdLst/>
            <a:ahLst/>
            <a:cxnLst/>
            <a:rect l="l" t="t" r="r" b="b"/>
            <a:pathLst>
              <a:path w="2518244" h="2301045">
                <a:moveTo>
                  <a:pt x="0" y="0"/>
                </a:moveTo>
                <a:lnTo>
                  <a:pt x="2518244" y="0"/>
                </a:lnTo>
                <a:lnTo>
                  <a:pt x="2518244" y="2301045"/>
                </a:lnTo>
                <a:lnTo>
                  <a:pt x="0" y="23010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a:extLst>
              <a:ext uri="{FF2B5EF4-FFF2-40B4-BE49-F238E27FC236}">
                <a16:creationId xmlns:a16="http://schemas.microsoft.com/office/drawing/2014/main" id="{05B5E06A-CCEC-E96E-2432-BB975C559FFA}"/>
              </a:ext>
            </a:extLst>
          </p:cNvPr>
          <p:cNvSpPr txBox="1"/>
          <p:nvPr/>
        </p:nvSpPr>
        <p:spPr>
          <a:xfrm>
            <a:off x="533673" y="2509182"/>
            <a:ext cx="1957552" cy="1834218"/>
          </a:xfrm>
          <a:prstGeom prst="rect">
            <a:avLst/>
          </a:prstGeom>
        </p:spPr>
        <p:txBody>
          <a:bodyPr lIns="0" tIns="0" rIns="0" bIns="0" rtlCol="0" anchor="t">
            <a:spAutoFit/>
          </a:bodyPr>
          <a:lstStyle/>
          <a:p>
            <a:pPr marL="0" marR="0" lvl="0" indent="0" algn="l" defTabSz="914400" rtl="0" eaLnBrk="1" fontAlgn="auto" latinLnBrk="0" hangingPunct="1">
              <a:lnSpc>
                <a:spcPts val="2851"/>
              </a:lnSpc>
              <a:spcBef>
                <a:spcPts val="0"/>
              </a:spcBef>
              <a:spcAft>
                <a:spcPts val="0"/>
              </a:spcAft>
              <a:buClrTx/>
              <a:buSzTx/>
              <a:buFontTx/>
              <a:buNone/>
              <a:tabLst/>
              <a:defRPr/>
            </a:pPr>
            <a:r>
              <a:rPr kumimoji="0" lang="en-US" sz="203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rPr>
              <a:t>Which scenario family do you most identify with?</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312716"/>
              </a:solidFill>
              <a:effectLst/>
              <a:uLnTx/>
              <a:uFillTx/>
              <a:latin typeface="Calibri (MS) Bold"/>
              <a:ea typeface="Calibri (MS) Bold"/>
              <a:cs typeface="Calibri (MS) Bold"/>
              <a:sym typeface="Calibri (MS) Bold"/>
            </a:endParaRPr>
          </a:p>
        </p:txBody>
      </p:sp>
      <p:sp>
        <p:nvSpPr>
          <p:cNvPr id="24" name="TextBox 24">
            <a:extLst>
              <a:ext uri="{FF2B5EF4-FFF2-40B4-BE49-F238E27FC236}">
                <a16:creationId xmlns:a16="http://schemas.microsoft.com/office/drawing/2014/main" id="{BD676FE2-CC47-00DB-5614-A745CC27D447}"/>
              </a:ext>
            </a:extLst>
          </p:cNvPr>
          <p:cNvSpPr txBox="1"/>
          <p:nvPr/>
        </p:nvSpPr>
        <p:spPr>
          <a:xfrm>
            <a:off x="488853" y="135452"/>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Meet the Module Stepfamilies</a:t>
            </a:r>
          </a:p>
        </p:txBody>
      </p:sp>
      <p:sp>
        <p:nvSpPr>
          <p:cNvPr id="25" name="Freeform 25">
            <a:extLst>
              <a:ext uri="{FF2B5EF4-FFF2-40B4-BE49-F238E27FC236}">
                <a16:creationId xmlns:a16="http://schemas.microsoft.com/office/drawing/2014/main" id="{3A1EC193-DF91-3E19-F77F-EE6C7B693039}"/>
              </a:ext>
            </a:extLst>
          </p:cNvPr>
          <p:cNvSpPr/>
          <p:nvPr/>
        </p:nvSpPr>
        <p:spPr>
          <a:xfrm>
            <a:off x="90154" y="4732364"/>
            <a:ext cx="2518244" cy="2301045"/>
          </a:xfrm>
          <a:custGeom>
            <a:avLst/>
            <a:gdLst/>
            <a:ahLst/>
            <a:cxnLst/>
            <a:rect l="l" t="t" r="r" b="b"/>
            <a:pathLst>
              <a:path w="2518244" h="2301045">
                <a:moveTo>
                  <a:pt x="0" y="0"/>
                </a:moveTo>
                <a:lnTo>
                  <a:pt x="2518244" y="0"/>
                </a:lnTo>
                <a:lnTo>
                  <a:pt x="2518244" y="2301046"/>
                </a:lnTo>
                <a:lnTo>
                  <a:pt x="0" y="23010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a:extLst>
              <a:ext uri="{FF2B5EF4-FFF2-40B4-BE49-F238E27FC236}">
                <a16:creationId xmlns:a16="http://schemas.microsoft.com/office/drawing/2014/main" id="{34CF1BC4-3748-DB60-1303-54CC9A4F85E4}"/>
              </a:ext>
            </a:extLst>
          </p:cNvPr>
          <p:cNvSpPr txBox="1"/>
          <p:nvPr/>
        </p:nvSpPr>
        <p:spPr>
          <a:xfrm>
            <a:off x="485730" y="5148965"/>
            <a:ext cx="1939252" cy="1110318"/>
          </a:xfrm>
          <a:prstGeom prst="rect">
            <a:avLst/>
          </a:prstGeom>
        </p:spPr>
        <p:txBody>
          <a:bodyPr lIns="0" tIns="0" rIns="0" bIns="0" rtlCol="0" anchor="t">
            <a:spAutoFit/>
          </a:bodyPr>
          <a:lstStyle/>
          <a:p>
            <a:pPr marL="0" marR="0" lvl="0" indent="0" algn="l" defTabSz="914400" rtl="0" eaLnBrk="1" fontAlgn="auto" latinLnBrk="0" hangingPunct="1">
              <a:lnSpc>
                <a:spcPts val="2851"/>
              </a:lnSpc>
              <a:spcBef>
                <a:spcPct val="0"/>
              </a:spcBef>
              <a:spcAft>
                <a:spcPts val="0"/>
              </a:spcAft>
              <a:buClrTx/>
              <a:buSzTx/>
              <a:buFontTx/>
              <a:buNone/>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Why do you relate to their experience?</a:t>
            </a:r>
          </a:p>
        </p:txBody>
      </p:sp>
    </p:spTree>
    <p:extLst>
      <p:ext uri="{BB962C8B-B14F-4D97-AF65-F5344CB8AC3E}">
        <p14:creationId xmlns:p14="http://schemas.microsoft.com/office/powerpoint/2010/main" val="2266676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809EB5"/>
        </a:solidFill>
        <a:effectLst/>
      </p:bgPr>
    </p:bg>
    <p:spTree>
      <p:nvGrpSpPr>
        <p:cNvPr id="1" name="">
          <a:extLst>
            <a:ext uri="{FF2B5EF4-FFF2-40B4-BE49-F238E27FC236}">
              <a16:creationId xmlns:a16="http://schemas.microsoft.com/office/drawing/2014/main" id="{AECD2798-C877-C00D-FE09-22FAEE8AB7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4C51F4-41D1-36FE-A24B-B64885DEAAE3}"/>
              </a:ext>
            </a:extLst>
          </p:cNvPr>
          <p:cNvSpPr/>
          <p:nvPr/>
        </p:nvSpPr>
        <p:spPr>
          <a:xfrm>
            <a:off x="0" y="26961"/>
            <a:ext cx="9753600" cy="7288239"/>
          </a:xfrm>
          <a:custGeom>
            <a:avLst/>
            <a:gdLst/>
            <a:ahLst/>
            <a:cxnLst/>
            <a:rect l="l" t="t" r="r" b="b"/>
            <a:pathLst>
              <a:path w="9753600" h="7288239">
                <a:moveTo>
                  <a:pt x="0" y="0"/>
                </a:moveTo>
                <a:lnTo>
                  <a:pt x="9753600" y="0"/>
                </a:lnTo>
                <a:lnTo>
                  <a:pt x="9753600" y="7288239"/>
                </a:lnTo>
                <a:lnTo>
                  <a:pt x="0" y="7288239"/>
                </a:lnTo>
                <a:lnTo>
                  <a:pt x="0" y="0"/>
                </a:lnTo>
                <a:close/>
              </a:path>
            </a:pathLst>
          </a:custGeom>
          <a:blipFill>
            <a:blip r:embed="rId3"/>
            <a:stretch>
              <a:fillRect l="-6077" r="-60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98CB6389-F2C4-8D50-6D11-B8977360FFBC}"/>
              </a:ext>
            </a:extLst>
          </p:cNvPr>
          <p:cNvGrpSpPr/>
          <p:nvPr/>
        </p:nvGrpSpPr>
        <p:grpSpPr>
          <a:xfrm>
            <a:off x="151720" y="26961"/>
            <a:ext cx="2053438" cy="1411272"/>
            <a:chOff x="0" y="0"/>
            <a:chExt cx="2737918" cy="1881696"/>
          </a:xfrm>
        </p:grpSpPr>
        <p:sp>
          <p:nvSpPr>
            <p:cNvPr id="4" name="Freeform 4">
              <a:extLst>
                <a:ext uri="{FF2B5EF4-FFF2-40B4-BE49-F238E27FC236}">
                  <a16:creationId xmlns:a16="http://schemas.microsoft.com/office/drawing/2014/main" id="{6500B9ED-E973-882E-7C0F-F96994AA742F}"/>
                </a:ext>
              </a:extLst>
            </p:cNvPr>
            <p:cNvSpPr/>
            <p:nvPr/>
          </p:nvSpPr>
          <p:spPr>
            <a:xfrm>
              <a:off x="0" y="0"/>
              <a:ext cx="2737918" cy="1881696"/>
            </a:xfrm>
            <a:custGeom>
              <a:avLst/>
              <a:gdLst/>
              <a:ahLst/>
              <a:cxnLst/>
              <a:rect l="l" t="t" r="r" b="b"/>
              <a:pathLst>
                <a:path w="2737918" h="1881696">
                  <a:moveTo>
                    <a:pt x="0" y="0"/>
                  </a:moveTo>
                  <a:lnTo>
                    <a:pt x="2737918" y="0"/>
                  </a:lnTo>
                  <a:lnTo>
                    <a:pt x="2737918" y="1881696"/>
                  </a:lnTo>
                  <a:lnTo>
                    <a:pt x="0" y="188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3D310C13-8A82-6034-35BF-66DCF2AB3397}"/>
                </a:ext>
              </a:extLst>
            </p:cNvPr>
            <p:cNvSpPr txBox="1"/>
            <p:nvPr/>
          </p:nvSpPr>
          <p:spPr>
            <a:xfrm>
              <a:off x="80288" y="396505"/>
              <a:ext cx="2577342" cy="100296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From the Child’s Perspective </a:t>
              </a:r>
            </a:p>
          </p:txBody>
        </p:sp>
      </p:grpSp>
      <p:sp>
        <p:nvSpPr>
          <p:cNvPr id="6" name="TextBox 6">
            <a:extLst>
              <a:ext uri="{FF2B5EF4-FFF2-40B4-BE49-F238E27FC236}">
                <a16:creationId xmlns:a16="http://schemas.microsoft.com/office/drawing/2014/main" id="{701A481D-03D0-9ACD-8A81-A9FDD3AF63E7}"/>
              </a:ext>
            </a:extLst>
          </p:cNvPr>
          <p:cNvSpPr txBox="1"/>
          <p:nvPr/>
        </p:nvSpPr>
        <p:spPr>
          <a:xfrm>
            <a:off x="75860" y="5836751"/>
            <a:ext cx="6244252" cy="1408133"/>
          </a:xfrm>
          <a:prstGeom prst="rect">
            <a:avLst/>
          </a:prstGeom>
        </p:spPr>
        <p:txBody>
          <a:bodyPr lIns="0" tIns="0" rIns="0" bIns="0" rtlCol="0" anchor="t">
            <a:spAutoFit/>
          </a:bodyPr>
          <a:lstStyle/>
          <a:p>
            <a:pPr marL="418134" marR="0" lvl="1" indent="-209067"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you haven’t blended yet:</a:t>
            </a:r>
          </a:p>
          <a:p>
            <a:pPr marL="836268" marR="0" lvl="2" indent="-278756"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thoughts or feelings do you anticipate?</a:t>
            </a:r>
          </a:p>
          <a:p>
            <a:pPr marL="836268" marR="0" lvl="2" indent="-278756"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might their relationships change?</a:t>
            </a:r>
          </a:p>
          <a:p>
            <a:pPr marL="836268" marR="0" lvl="2" indent="-278756" algn="l" defTabSz="914400" rtl="0" eaLnBrk="1" fontAlgn="auto" latinLnBrk="0" hangingPunct="1">
              <a:lnSpc>
                <a:spcPts val="2711"/>
              </a:lnSpc>
              <a:spcBef>
                <a:spcPts val="0"/>
              </a:spcBef>
              <a:spcAft>
                <a:spcPts val="0"/>
              </a:spcAft>
              <a:buClrTx/>
              <a:buSzTx/>
              <a:buFont typeface="Arial"/>
              <a:buChar char="⚬"/>
              <a:tabLst/>
              <a:defRPr/>
            </a:pPr>
            <a:r>
              <a:rPr kumimoji="0" lang="en-US" sz="19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Who could support your child during the transition?</a:t>
            </a:r>
          </a:p>
        </p:txBody>
      </p:sp>
      <p:sp>
        <p:nvSpPr>
          <p:cNvPr id="7" name="TextBox 7">
            <a:extLst>
              <a:ext uri="{FF2B5EF4-FFF2-40B4-BE49-F238E27FC236}">
                <a16:creationId xmlns:a16="http://schemas.microsoft.com/office/drawing/2014/main" id="{444974B5-51FE-3F53-32C1-D402243461BC}"/>
              </a:ext>
            </a:extLst>
          </p:cNvPr>
          <p:cNvSpPr txBox="1"/>
          <p:nvPr/>
        </p:nvSpPr>
        <p:spPr>
          <a:xfrm>
            <a:off x="3726945" y="89868"/>
            <a:ext cx="5901705" cy="1972648"/>
          </a:xfrm>
          <a:prstGeom prst="rect">
            <a:avLst/>
          </a:prstGeom>
        </p:spPr>
        <p:txBody>
          <a:bodyPr lIns="0" tIns="0" rIns="0" bIns="0" rtlCol="0" anchor="t">
            <a:spAutoFit/>
          </a:bodyPr>
          <a:lstStyle/>
          <a:p>
            <a:pPr marL="396545" marR="0" lvl="1" indent="-198272"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If you’ve already blended your family:</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has your child adjusted?</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thoughts or feelings have they shared?</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their relationships with others changed?</a:t>
            </a:r>
          </a:p>
          <a:p>
            <a:pPr marL="793089" marR="0" lvl="2" indent="-264363" algn="l" defTabSz="914400" rtl="0" eaLnBrk="1" fontAlgn="auto" latinLnBrk="0" hangingPunct="1">
              <a:lnSpc>
                <a:spcPts val="2571"/>
              </a:lnSpc>
              <a:spcBef>
                <a:spcPts val="0"/>
              </a:spcBef>
              <a:spcAft>
                <a:spcPts val="0"/>
              </a:spcAft>
              <a:buClrTx/>
              <a:buSzTx/>
              <a:buFont typeface="Arial"/>
              <a:buChar char="⚬"/>
              <a:tabLst/>
              <a:defRPr/>
            </a:pPr>
            <a:r>
              <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has supported your child, and how?</a:t>
            </a:r>
          </a:p>
          <a:p>
            <a:pPr marL="0" marR="0" lvl="0" indent="0" algn="ctr" defTabSz="914400" rtl="0" eaLnBrk="1" fontAlgn="auto" latinLnBrk="0" hangingPunct="1">
              <a:lnSpc>
                <a:spcPts val="2571"/>
              </a:lnSpc>
              <a:spcBef>
                <a:spcPct val="0"/>
              </a:spcBef>
              <a:spcAft>
                <a:spcPts val="0"/>
              </a:spcAft>
              <a:buClrTx/>
              <a:buSzTx/>
              <a:buFontTx/>
              <a:buNone/>
              <a:tabLst/>
              <a:defRPr/>
            </a:pPr>
            <a:endParaRPr kumimoji="0" lang="en-US" sz="18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extLst>
      <p:ext uri="{BB962C8B-B14F-4D97-AF65-F5344CB8AC3E}">
        <p14:creationId xmlns:p14="http://schemas.microsoft.com/office/powerpoint/2010/main" val="3351770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09EB5"/>
        </a:solidFill>
        <a:effectLst/>
      </p:bgPr>
    </p:bg>
    <p:spTree>
      <p:nvGrpSpPr>
        <p:cNvPr id="1" name="">
          <a:extLst>
            <a:ext uri="{FF2B5EF4-FFF2-40B4-BE49-F238E27FC236}">
              <a16:creationId xmlns:a16="http://schemas.microsoft.com/office/drawing/2014/main" id="{E9DE45F2-0EF4-BA87-74D5-7FCBA29446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57BB087-197C-850C-D298-1DC9355FAF36}"/>
              </a:ext>
            </a:extLst>
          </p:cNvPr>
          <p:cNvSpPr/>
          <p:nvPr/>
        </p:nvSpPr>
        <p:spPr>
          <a:xfrm flipH="1">
            <a:off x="0" y="26961"/>
            <a:ext cx="9753600" cy="7288239"/>
          </a:xfrm>
          <a:custGeom>
            <a:avLst/>
            <a:gdLst/>
            <a:ahLst/>
            <a:cxnLst/>
            <a:rect l="l" t="t" r="r" b="b"/>
            <a:pathLst>
              <a:path w="9753600" h="7288239">
                <a:moveTo>
                  <a:pt x="9753600" y="0"/>
                </a:moveTo>
                <a:lnTo>
                  <a:pt x="0" y="0"/>
                </a:lnTo>
                <a:lnTo>
                  <a:pt x="0" y="7288239"/>
                </a:lnTo>
                <a:lnTo>
                  <a:pt x="9753600" y="7288239"/>
                </a:lnTo>
                <a:lnTo>
                  <a:pt x="9753600" y="0"/>
                </a:lnTo>
                <a:close/>
              </a:path>
            </a:pathLst>
          </a:custGeom>
          <a:blipFill>
            <a:blip r:embed="rId3"/>
            <a:stretch>
              <a:fillRect t="-1374" r="-15239" b="-13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8960D1E-3C2B-EB40-4E2A-473CCB48F474}"/>
              </a:ext>
            </a:extLst>
          </p:cNvPr>
          <p:cNvSpPr/>
          <p:nvPr/>
        </p:nvSpPr>
        <p:spPr>
          <a:xfrm>
            <a:off x="151720" y="26961"/>
            <a:ext cx="2053438" cy="1411272"/>
          </a:xfrm>
          <a:custGeom>
            <a:avLst/>
            <a:gdLst/>
            <a:ahLst/>
            <a:cxnLst/>
            <a:rect l="l" t="t" r="r" b="b"/>
            <a:pathLst>
              <a:path w="2053438" h="1411272">
                <a:moveTo>
                  <a:pt x="0" y="0"/>
                </a:moveTo>
                <a:lnTo>
                  <a:pt x="2053438" y="0"/>
                </a:lnTo>
                <a:lnTo>
                  <a:pt x="2053438" y="1411272"/>
                </a:lnTo>
                <a:lnTo>
                  <a:pt x="0" y="1411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2D622EE-7E88-6E10-8F42-8ABACA76AEB4}"/>
              </a:ext>
            </a:extLst>
          </p:cNvPr>
          <p:cNvSpPr/>
          <p:nvPr/>
        </p:nvSpPr>
        <p:spPr>
          <a:xfrm>
            <a:off x="6023389" y="2633669"/>
            <a:ext cx="3730211" cy="4681531"/>
          </a:xfrm>
          <a:custGeom>
            <a:avLst/>
            <a:gdLst/>
            <a:ahLst/>
            <a:cxnLst/>
            <a:rect l="l" t="t" r="r" b="b"/>
            <a:pathLst>
              <a:path w="3730211" h="4681531">
                <a:moveTo>
                  <a:pt x="0" y="0"/>
                </a:moveTo>
                <a:lnTo>
                  <a:pt x="3730211" y="0"/>
                </a:lnTo>
                <a:lnTo>
                  <a:pt x="3730211" y="4681531"/>
                </a:lnTo>
                <a:lnTo>
                  <a:pt x="0" y="4681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DFED65D-8259-1FBB-D774-B6440CB5B4DF}"/>
              </a:ext>
            </a:extLst>
          </p:cNvPr>
          <p:cNvSpPr txBox="1"/>
          <p:nvPr/>
        </p:nvSpPr>
        <p:spPr>
          <a:xfrm>
            <a:off x="211936" y="302908"/>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Making the Transition </a:t>
            </a:r>
          </a:p>
        </p:txBody>
      </p:sp>
      <p:sp>
        <p:nvSpPr>
          <p:cNvPr id="6" name="TextBox 6">
            <a:extLst>
              <a:ext uri="{FF2B5EF4-FFF2-40B4-BE49-F238E27FC236}">
                <a16:creationId xmlns:a16="http://schemas.microsoft.com/office/drawing/2014/main" id="{41EB9509-49C4-9AD6-E85B-008DE41BE526}"/>
              </a:ext>
            </a:extLst>
          </p:cNvPr>
          <p:cNvSpPr txBox="1"/>
          <p:nvPr/>
        </p:nvSpPr>
        <p:spPr>
          <a:xfrm>
            <a:off x="6366991" y="3341259"/>
            <a:ext cx="3043008" cy="36439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 describe your relationship with the children?</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strengths do you see in that relationship?</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areas would you like to improve?</a:t>
            </a:r>
          </a:p>
        </p:txBody>
      </p:sp>
    </p:spTree>
    <p:extLst>
      <p:ext uri="{BB962C8B-B14F-4D97-AF65-F5344CB8AC3E}">
        <p14:creationId xmlns:p14="http://schemas.microsoft.com/office/powerpoint/2010/main" val="739863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a:extLst>
            <a:ext uri="{FF2B5EF4-FFF2-40B4-BE49-F238E27FC236}">
              <a16:creationId xmlns:a16="http://schemas.microsoft.com/office/drawing/2014/main" id="{B77C60B1-D2B6-DC32-B2C7-67F1D49AFE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EDE5FDA-9DEC-4973-DC56-A3BF3EA13C3B}"/>
              </a:ext>
            </a:extLst>
          </p:cNvPr>
          <p:cNvSpPr/>
          <p:nvPr/>
        </p:nvSpPr>
        <p:spPr>
          <a:xfrm>
            <a:off x="883734" y="25884"/>
            <a:ext cx="2053438" cy="1411272"/>
          </a:xfrm>
          <a:custGeom>
            <a:avLst/>
            <a:gdLst/>
            <a:ahLst/>
            <a:cxnLst/>
            <a:rect l="l" t="t" r="r" b="b"/>
            <a:pathLst>
              <a:path w="2053438" h="1411272">
                <a:moveTo>
                  <a:pt x="0" y="0"/>
                </a:moveTo>
                <a:lnTo>
                  <a:pt x="2053439" y="0"/>
                </a:lnTo>
                <a:lnTo>
                  <a:pt x="2053439" y="1411272"/>
                </a:lnTo>
                <a:lnTo>
                  <a:pt x="0" y="1411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D2E61F8-323E-F174-5E8F-55FE61143F27}"/>
              </a:ext>
            </a:extLst>
          </p:cNvPr>
          <p:cNvSpPr/>
          <p:nvPr/>
        </p:nvSpPr>
        <p:spPr>
          <a:xfrm>
            <a:off x="4469719" y="388633"/>
            <a:ext cx="4999147" cy="6456889"/>
          </a:xfrm>
          <a:custGeom>
            <a:avLst/>
            <a:gdLst/>
            <a:ahLst/>
            <a:cxnLst/>
            <a:rect l="l" t="t" r="r" b="b"/>
            <a:pathLst>
              <a:path w="4999147" h="6456889">
                <a:moveTo>
                  <a:pt x="0" y="0"/>
                </a:moveTo>
                <a:lnTo>
                  <a:pt x="4999147" y="0"/>
                </a:lnTo>
                <a:lnTo>
                  <a:pt x="4999147" y="6456889"/>
                </a:lnTo>
                <a:lnTo>
                  <a:pt x="0" y="6456889"/>
                </a:lnTo>
                <a:lnTo>
                  <a:pt x="0" y="0"/>
                </a:lnTo>
                <a:close/>
              </a:path>
            </a:pathLst>
          </a:custGeom>
          <a:blipFill>
            <a:blip r:embed="rId5"/>
            <a:stretch>
              <a:fillRect/>
            </a:stretch>
          </a:blipFill>
          <a:ln w="38100" cap="sq">
            <a:solidFill>
              <a:srgbClr val="C19F5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80983B3-7E67-0924-2EF4-F8BCB69EBBEE}"/>
              </a:ext>
            </a:extLst>
          </p:cNvPr>
          <p:cNvSpPr/>
          <p:nvPr/>
        </p:nvSpPr>
        <p:spPr>
          <a:xfrm>
            <a:off x="69229" y="1778880"/>
            <a:ext cx="3848841" cy="5478777"/>
          </a:xfrm>
          <a:custGeom>
            <a:avLst/>
            <a:gdLst/>
            <a:ahLst/>
            <a:cxnLst/>
            <a:rect l="l" t="t" r="r" b="b"/>
            <a:pathLst>
              <a:path w="3848841" h="5478777">
                <a:moveTo>
                  <a:pt x="0" y="0"/>
                </a:moveTo>
                <a:lnTo>
                  <a:pt x="3848841" y="0"/>
                </a:lnTo>
                <a:lnTo>
                  <a:pt x="3848841" y="5478777"/>
                </a:lnTo>
                <a:lnTo>
                  <a:pt x="0" y="5478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07E7C67-9577-AF42-E8BE-125D1A6ECE76}"/>
              </a:ext>
            </a:extLst>
          </p:cNvPr>
          <p:cNvSpPr/>
          <p:nvPr/>
        </p:nvSpPr>
        <p:spPr>
          <a:xfrm rot="-8241190">
            <a:off x="3400155" y="612934"/>
            <a:ext cx="649606" cy="1493347"/>
          </a:xfrm>
          <a:custGeom>
            <a:avLst/>
            <a:gdLst/>
            <a:ahLst/>
            <a:cxnLst/>
            <a:rect l="l" t="t" r="r" b="b"/>
            <a:pathLst>
              <a:path w="649606" h="1493347">
                <a:moveTo>
                  <a:pt x="0" y="0"/>
                </a:moveTo>
                <a:lnTo>
                  <a:pt x="649606" y="0"/>
                </a:lnTo>
                <a:lnTo>
                  <a:pt x="649606" y="1493347"/>
                </a:lnTo>
                <a:lnTo>
                  <a:pt x="0" y="1493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2EFE4E0-06BA-0BF7-7D62-801A0610D296}"/>
              </a:ext>
            </a:extLst>
          </p:cNvPr>
          <p:cNvSpPr txBox="1"/>
          <p:nvPr/>
        </p:nvSpPr>
        <p:spPr>
          <a:xfrm>
            <a:off x="151720" y="1835050"/>
            <a:ext cx="3517468" cy="50917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Were you using any authoritative parenting principles before this module?</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principles do you want to use or have started using?</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are easiest to implement?</a:t>
            </a:r>
          </a:p>
          <a:p>
            <a:pPr marL="0" marR="0" lvl="0" indent="0" algn="l" defTabSz="914400" rtl="0" eaLnBrk="1" fontAlgn="auto" latinLnBrk="0" hangingPunct="1">
              <a:lnSpc>
                <a:spcPts val="2851"/>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feel most challenging, and why?</a:t>
            </a:r>
          </a:p>
        </p:txBody>
      </p:sp>
      <p:sp>
        <p:nvSpPr>
          <p:cNvPr id="7" name="TextBox 7">
            <a:extLst>
              <a:ext uri="{FF2B5EF4-FFF2-40B4-BE49-F238E27FC236}">
                <a16:creationId xmlns:a16="http://schemas.microsoft.com/office/drawing/2014/main" id="{674B6AC9-0E90-4EFB-5A10-120F2478C6B3}"/>
              </a:ext>
            </a:extLst>
          </p:cNvPr>
          <p:cNvSpPr txBox="1"/>
          <p:nvPr/>
        </p:nvSpPr>
        <p:spPr>
          <a:xfrm>
            <a:off x="943950"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Authoritative Parenting Style </a:t>
            </a:r>
          </a:p>
        </p:txBody>
      </p:sp>
    </p:spTree>
    <p:extLst>
      <p:ext uri="{BB962C8B-B14F-4D97-AF65-F5344CB8AC3E}">
        <p14:creationId xmlns:p14="http://schemas.microsoft.com/office/powerpoint/2010/main" val="3698869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a:extLst>
            <a:ext uri="{FF2B5EF4-FFF2-40B4-BE49-F238E27FC236}">
              <a16:creationId xmlns:a16="http://schemas.microsoft.com/office/drawing/2014/main" id="{1934CBF3-F6EA-6818-E3A6-99ED738E968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133AE1-2AA0-6BD6-6A39-5094B4D1E092}"/>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1285" r="-11285" b="-90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3197A35-5959-9E8C-8A5E-A1D1BEA2CE3A}"/>
              </a:ext>
            </a:extLst>
          </p:cNvPr>
          <p:cNvSpPr/>
          <p:nvPr/>
        </p:nvSpPr>
        <p:spPr>
          <a:xfrm>
            <a:off x="272208" y="0"/>
            <a:ext cx="2053438" cy="1411272"/>
          </a:xfrm>
          <a:custGeom>
            <a:avLst/>
            <a:gdLst/>
            <a:ahLst/>
            <a:cxnLst/>
            <a:rect l="l" t="t" r="r" b="b"/>
            <a:pathLst>
              <a:path w="2053438" h="1411272">
                <a:moveTo>
                  <a:pt x="0" y="0"/>
                </a:moveTo>
                <a:lnTo>
                  <a:pt x="2053438" y="0"/>
                </a:lnTo>
                <a:lnTo>
                  <a:pt x="2053438" y="1411272"/>
                </a:lnTo>
                <a:lnTo>
                  <a:pt x="0" y="1411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583EA06-A811-81EF-4A1A-D9BBD5A1D220}"/>
              </a:ext>
            </a:extLst>
          </p:cNvPr>
          <p:cNvSpPr/>
          <p:nvPr/>
        </p:nvSpPr>
        <p:spPr>
          <a:xfrm rot="6538224">
            <a:off x="8270805" y="1207858"/>
            <a:ext cx="738209" cy="944908"/>
          </a:xfrm>
          <a:custGeom>
            <a:avLst/>
            <a:gdLst/>
            <a:ahLst/>
            <a:cxnLst/>
            <a:rect l="l" t="t" r="r" b="b"/>
            <a:pathLst>
              <a:path w="738209" h="944908">
                <a:moveTo>
                  <a:pt x="0" y="0"/>
                </a:moveTo>
                <a:lnTo>
                  <a:pt x="738210" y="0"/>
                </a:lnTo>
                <a:lnTo>
                  <a:pt x="738210" y="944908"/>
                </a:lnTo>
                <a:lnTo>
                  <a:pt x="0" y="944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E73270B-1786-588B-8FD6-B20277EE3CBE}"/>
              </a:ext>
            </a:extLst>
          </p:cNvPr>
          <p:cNvSpPr txBox="1"/>
          <p:nvPr/>
        </p:nvSpPr>
        <p:spPr>
          <a:xfrm>
            <a:off x="2632084" y="705636"/>
            <a:ext cx="6574608" cy="306321"/>
          </a:xfrm>
          <a:prstGeom prst="rect">
            <a:avLst/>
          </a:prstGeom>
        </p:spPr>
        <p:txBody>
          <a:bodyPr lIns="0" tIns="0" rIns="0" bIns="0" rtlCol="0" anchor="t">
            <a:spAutoFit/>
          </a:bodyPr>
          <a:lstStyle/>
          <a:p>
            <a:pPr marL="439724" marR="0" lvl="1" indent="-219862" algn="l" defTabSz="914400" rtl="0" eaLnBrk="1" fontAlgn="auto" latinLnBrk="0" hangingPunct="1">
              <a:lnSpc>
                <a:spcPts val="2057"/>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 used team parenting in your stepfamily?</a:t>
            </a:r>
          </a:p>
        </p:txBody>
      </p:sp>
      <p:sp>
        <p:nvSpPr>
          <p:cNvPr id="6" name="TextBox 6">
            <a:extLst>
              <a:ext uri="{FF2B5EF4-FFF2-40B4-BE49-F238E27FC236}">
                <a16:creationId xmlns:a16="http://schemas.microsoft.com/office/drawing/2014/main" id="{9CBAC28B-EB8B-B46F-7852-F355EEB282DD}"/>
              </a:ext>
            </a:extLst>
          </p:cNvPr>
          <p:cNvSpPr txBox="1"/>
          <p:nvPr/>
        </p:nvSpPr>
        <p:spPr>
          <a:xfrm>
            <a:off x="332423" y="275947"/>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Team Approach</a:t>
            </a:r>
          </a:p>
        </p:txBody>
      </p:sp>
      <p:sp>
        <p:nvSpPr>
          <p:cNvPr id="7" name="TextBox 7">
            <a:extLst>
              <a:ext uri="{FF2B5EF4-FFF2-40B4-BE49-F238E27FC236}">
                <a16:creationId xmlns:a16="http://schemas.microsoft.com/office/drawing/2014/main" id="{81D6D324-2C16-423E-C15B-A373CBA1BB44}"/>
              </a:ext>
            </a:extLst>
          </p:cNvPr>
          <p:cNvSpPr txBox="1"/>
          <p:nvPr/>
        </p:nvSpPr>
        <p:spPr>
          <a:xfrm>
            <a:off x="6535988" y="2272467"/>
            <a:ext cx="3217612" cy="7483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anyone like to share their experience?</a:t>
            </a:r>
          </a:p>
        </p:txBody>
      </p:sp>
      <p:sp>
        <p:nvSpPr>
          <p:cNvPr id="8" name="TextBox 8">
            <a:extLst>
              <a:ext uri="{FF2B5EF4-FFF2-40B4-BE49-F238E27FC236}">
                <a16:creationId xmlns:a16="http://schemas.microsoft.com/office/drawing/2014/main" id="{F140FBEA-8BF5-7E90-E117-761B266B6972}"/>
              </a:ext>
            </a:extLst>
          </p:cNvPr>
          <p:cNvSpPr txBox="1"/>
          <p:nvPr/>
        </p:nvSpPr>
        <p:spPr>
          <a:xfrm>
            <a:off x="0" y="2272467"/>
            <a:ext cx="2954846" cy="1472268"/>
          </a:xfrm>
          <a:prstGeom prst="rect">
            <a:avLst/>
          </a:prstGeom>
        </p:spPr>
        <p:txBody>
          <a:bodyPr lIns="0" tIns="0" rIns="0" bIns="0" rtlCol="0" anchor="t">
            <a:spAutoFit/>
          </a:bodyPr>
          <a:lstStyle/>
          <a:p>
            <a:pPr marL="439724" marR="0" lvl="1" indent="-219862" algn="l" defTabSz="914400" rtl="0" eaLnBrk="1" fontAlgn="auto" latinLnBrk="0" hangingPunct="1">
              <a:lnSpc>
                <a:spcPts val="2851"/>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Was there a time when a team approach could have improved the outcome?</a:t>
            </a:r>
          </a:p>
        </p:txBody>
      </p:sp>
      <p:sp>
        <p:nvSpPr>
          <p:cNvPr id="9" name="Freeform 9">
            <a:extLst>
              <a:ext uri="{FF2B5EF4-FFF2-40B4-BE49-F238E27FC236}">
                <a16:creationId xmlns:a16="http://schemas.microsoft.com/office/drawing/2014/main" id="{5B9C9C92-0609-ADCF-6F5E-6D8D8C15C056}"/>
              </a:ext>
            </a:extLst>
          </p:cNvPr>
          <p:cNvSpPr/>
          <p:nvPr/>
        </p:nvSpPr>
        <p:spPr>
          <a:xfrm rot="5071974" flipV="1">
            <a:off x="2585741" y="1117653"/>
            <a:ext cx="738209" cy="944908"/>
          </a:xfrm>
          <a:custGeom>
            <a:avLst/>
            <a:gdLst/>
            <a:ahLst/>
            <a:cxnLst/>
            <a:rect l="l" t="t" r="r" b="b"/>
            <a:pathLst>
              <a:path w="738209" h="944908">
                <a:moveTo>
                  <a:pt x="0" y="944908"/>
                </a:moveTo>
                <a:lnTo>
                  <a:pt x="738210" y="944908"/>
                </a:lnTo>
                <a:lnTo>
                  <a:pt x="738210" y="0"/>
                </a:lnTo>
                <a:lnTo>
                  <a:pt x="0" y="0"/>
                </a:lnTo>
                <a:lnTo>
                  <a:pt x="0" y="944908"/>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1125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a:extLst>
            <a:ext uri="{FF2B5EF4-FFF2-40B4-BE49-F238E27FC236}">
              <a16:creationId xmlns:a16="http://schemas.microsoft.com/office/drawing/2014/main" id="{B1BC1BC8-A303-3ED3-FBE0-6CBE50125B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7F2270-A766-ECEC-0F4D-CA30F68DE49B}"/>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8A7376D-28DA-C383-BF3C-70E65631E08E}"/>
              </a:ext>
            </a:extLst>
          </p:cNvPr>
          <p:cNvSpPr/>
          <p:nvPr/>
        </p:nvSpPr>
        <p:spPr>
          <a:xfrm>
            <a:off x="272208" y="0"/>
            <a:ext cx="1828655" cy="1256784"/>
          </a:xfrm>
          <a:custGeom>
            <a:avLst/>
            <a:gdLst/>
            <a:ahLst/>
            <a:cxnLst/>
            <a:rect l="l" t="t" r="r" b="b"/>
            <a:pathLst>
              <a:path w="1828655" h="1256784">
                <a:moveTo>
                  <a:pt x="0" y="0"/>
                </a:moveTo>
                <a:lnTo>
                  <a:pt x="1828654" y="0"/>
                </a:lnTo>
                <a:lnTo>
                  <a:pt x="1828654" y="1256784"/>
                </a:lnTo>
                <a:lnTo>
                  <a:pt x="0" y="1256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91FC3F8-2453-D9E4-AE6B-2C27144E02CF}"/>
              </a:ext>
            </a:extLst>
          </p:cNvPr>
          <p:cNvSpPr/>
          <p:nvPr/>
        </p:nvSpPr>
        <p:spPr>
          <a:xfrm>
            <a:off x="112175" y="3309446"/>
            <a:ext cx="3478343" cy="2673976"/>
          </a:xfrm>
          <a:custGeom>
            <a:avLst/>
            <a:gdLst/>
            <a:ahLst/>
            <a:cxnLst/>
            <a:rect l="l" t="t" r="r" b="b"/>
            <a:pathLst>
              <a:path w="3478343" h="2673976">
                <a:moveTo>
                  <a:pt x="0" y="0"/>
                </a:moveTo>
                <a:lnTo>
                  <a:pt x="3478343" y="0"/>
                </a:lnTo>
                <a:lnTo>
                  <a:pt x="3478343" y="2673976"/>
                </a:lnTo>
                <a:lnTo>
                  <a:pt x="0" y="2673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43F9E393-3C8B-407F-93EA-380F2FD854A1}"/>
              </a:ext>
            </a:extLst>
          </p:cNvPr>
          <p:cNvSpPr txBox="1"/>
          <p:nvPr/>
        </p:nvSpPr>
        <p:spPr>
          <a:xfrm>
            <a:off x="447806" y="3823703"/>
            <a:ext cx="2955988" cy="1110318"/>
          </a:xfrm>
          <a:prstGeom prst="rect">
            <a:avLst/>
          </a:prstGeom>
        </p:spPr>
        <p:txBody>
          <a:bodyPr lIns="0" tIns="0" rIns="0" bIns="0" rtlCol="0" anchor="t">
            <a:spAutoFit/>
          </a:bodyPr>
          <a:lstStyle/>
          <a:p>
            <a:pPr marL="0" marR="0" lvl="0" indent="0" algn="l" defTabSz="914400" rtl="0" eaLnBrk="1" fontAlgn="auto" latinLnBrk="0" hangingPunct="1">
              <a:lnSpc>
                <a:spcPts val="2851"/>
              </a:lnSpc>
              <a:spcBef>
                <a:spcPts val="0"/>
              </a:spcBef>
              <a:spcAft>
                <a:spcPts val="0"/>
              </a:spcAft>
              <a:buClrTx/>
              <a:buSzTx/>
              <a:buFontTx/>
              <a:buNone/>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 what ways have you — or can you — slow the pace as you blend your family?</a:t>
            </a:r>
          </a:p>
        </p:txBody>
      </p:sp>
      <p:sp>
        <p:nvSpPr>
          <p:cNvPr id="6" name="TextBox 6">
            <a:extLst>
              <a:ext uri="{FF2B5EF4-FFF2-40B4-BE49-F238E27FC236}">
                <a16:creationId xmlns:a16="http://schemas.microsoft.com/office/drawing/2014/main" id="{149132D8-8FE9-B10B-628A-F9639D0DD714}"/>
              </a:ext>
            </a:extLst>
          </p:cNvPr>
          <p:cNvSpPr txBox="1"/>
          <p:nvPr/>
        </p:nvSpPr>
        <p:spPr>
          <a:xfrm>
            <a:off x="220032" y="198703"/>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 Gradual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Pace</a:t>
            </a:r>
          </a:p>
        </p:txBody>
      </p:sp>
    </p:spTree>
    <p:extLst>
      <p:ext uri="{BB962C8B-B14F-4D97-AF65-F5344CB8AC3E}">
        <p14:creationId xmlns:p14="http://schemas.microsoft.com/office/powerpoint/2010/main" val="4207420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a:extLst>
            <a:ext uri="{FF2B5EF4-FFF2-40B4-BE49-F238E27FC236}">
              <a16:creationId xmlns:a16="http://schemas.microsoft.com/office/drawing/2014/main" id="{A350CC1B-B750-53F0-7EF1-EF5AA7A90DB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9D5B1A-C8A0-D35E-990C-2CEE8144667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D9F8248-9F10-0A4D-59E6-4714DC663EFD}"/>
              </a:ext>
            </a:extLst>
          </p:cNvPr>
          <p:cNvSpPr/>
          <p:nvPr/>
        </p:nvSpPr>
        <p:spPr>
          <a:xfrm>
            <a:off x="272208" y="0"/>
            <a:ext cx="1828655" cy="1256784"/>
          </a:xfrm>
          <a:custGeom>
            <a:avLst/>
            <a:gdLst/>
            <a:ahLst/>
            <a:cxnLst/>
            <a:rect l="l" t="t" r="r" b="b"/>
            <a:pathLst>
              <a:path w="1828655" h="1256784">
                <a:moveTo>
                  <a:pt x="0" y="0"/>
                </a:moveTo>
                <a:lnTo>
                  <a:pt x="1828654" y="0"/>
                </a:lnTo>
                <a:lnTo>
                  <a:pt x="1828654" y="1256784"/>
                </a:lnTo>
                <a:lnTo>
                  <a:pt x="0" y="1256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4C73A5CA-AEA1-4C2C-AF0E-8E5679F587E0}"/>
              </a:ext>
            </a:extLst>
          </p:cNvPr>
          <p:cNvSpPr txBox="1"/>
          <p:nvPr/>
        </p:nvSpPr>
        <p:spPr>
          <a:xfrm>
            <a:off x="220032" y="198703"/>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Open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Discussions </a:t>
            </a:r>
          </a:p>
        </p:txBody>
      </p:sp>
      <p:grpSp>
        <p:nvGrpSpPr>
          <p:cNvPr id="5" name="Group 5">
            <a:extLst>
              <a:ext uri="{FF2B5EF4-FFF2-40B4-BE49-F238E27FC236}">
                <a16:creationId xmlns:a16="http://schemas.microsoft.com/office/drawing/2014/main" id="{1461D802-B755-BCE8-439B-1ADC51A2A7B5}"/>
              </a:ext>
            </a:extLst>
          </p:cNvPr>
          <p:cNvGrpSpPr/>
          <p:nvPr/>
        </p:nvGrpSpPr>
        <p:grpSpPr>
          <a:xfrm>
            <a:off x="1088032" y="5060921"/>
            <a:ext cx="7577535" cy="2161477"/>
            <a:chOff x="0" y="0"/>
            <a:chExt cx="10103380" cy="2881969"/>
          </a:xfrm>
        </p:grpSpPr>
        <p:sp>
          <p:nvSpPr>
            <p:cNvPr id="6" name="Freeform 6">
              <a:extLst>
                <a:ext uri="{FF2B5EF4-FFF2-40B4-BE49-F238E27FC236}">
                  <a16:creationId xmlns:a16="http://schemas.microsoft.com/office/drawing/2014/main" id="{2E92DADF-0FE1-3E57-438C-F4C589960507}"/>
                </a:ext>
              </a:extLst>
            </p:cNvPr>
            <p:cNvSpPr/>
            <p:nvPr/>
          </p:nvSpPr>
          <p:spPr>
            <a:xfrm>
              <a:off x="0" y="0"/>
              <a:ext cx="5542666" cy="2810594"/>
            </a:xfrm>
            <a:custGeom>
              <a:avLst/>
              <a:gdLst/>
              <a:ahLst/>
              <a:cxnLst/>
              <a:rect l="l" t="t" r="r" b="b"/>
              <a:pathLst>
                <a:path w="5542666" h="2810594">
                  <a:moveTo>
                    <a:pt x="0" y="0"/>
                  </a:moveTo>
                  <a:lnTo>
                    <a:pt x="5542666" y="0"/>
                  </a:lnTo>
                  <a:lnTo>
                    <a:pt x="5542666" y="2810594"/>
                  </a:lnTo>
                  <a:lnTo>
                    <a:pt x="0" y="2810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C9C833B-7244-BBEA-B71C-85255DDAB236}"/>
                </a:ext>
              </a:extLst>
            </p:cNvPr>
            <p:cNvSpPr/>
            <p:nvPr/>
          </p:nvSpPr>
          <p:spPr>
            <a:xfrm>
              <a:off x="5235127" y="82022"/>
              <a:ext cx="4868254" cy="2799947"/>
            </a:xfrm>
            <a:custGeom>
              <a:avLst/>
              <a:gdLst/>
              <a:ahLst/>
              <a:cxnLst/>
              <a:rect l="l" t="t" r="r" b="b"/>
              <a:pathLst>
                <a:path w="4868254" h="2799947">
                  <a:moveTo>
                    <a:pt x="0" y="0"/>
                  </a:moveTo>
                  <a:lnTo>
                    <a:pt x="4868253" y="0"/>
                  </a:lnTo>
                  <a:lnTo>
                    <a:pt x="4868253" y="2799947"/>
                  </a:lnTo>
                  <a:lnTo>
                    <a:pt x="0" y="2799947"/>
                  </a:lnTo>
                  <a:lnTo>
                    <a:pt x="0" y="0"/>
                  </a:lnTo>
                  <a:close/>
                </a:path>
              </a:pathLst>
            </a:custGeom>
            <a:blipFill>
              <a:blip r:embed="rId6">
                <a:extLst>
                  <a:ext uri="{96DAC541-7B7A-43D3-8B79-37D633B846F1}">
                    <asvg:svgBlip xmlns:asvg="http://schemas.microsoft.com/office/drawing/2016/SVG/main" r:embed="rId7"/>
                  </a:ext>
                </a:extLst>
              </a:blip>
              <a:stretch>
                <a:fillRect l="-13853" t="-207" b="-1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88AFEFF4-C79A-8A1E-9E5F-7BB3F4CC4A0F}"/>
                </a:ext>
              </a:extLst>
            </p:cNvPr>
            <p:cNvSpPr txBox="1"/>
            <p:nvPr/>
          </p:nvSpPr>
          <p:spPr>
            <a:xfrm>
              <a:off x="123075" y="496695"/>
              <a:ext cx="9731028" cy="1951552"/>
            </a:xfrm>
            <a:prstGeom prst="rect">
              <a:avLst/>
            </a:prstGeom>
          </p:spPr>
          <p:txBody>
            <a:bodyPr lIns="0" tIns="0" rIns="0" bIns="0" rtlCol="0" anchor="t">
              <a:spAutoFit/>
            </a:bodyPr>
            <a:lstStyle/>
            <a:p>
              <a:pPr marL="438307" marR="0" lvl="1" indent="-219153" algn="l" defTabSz="914400" rtl="0" eaLnBrk="1" fontAlgn="auto" latinLnBrk="0" hangingPunct="1">
                <a:lnSpc>
                  <a:spcPts val="2273"/>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stepfamily-related topics have you discussed with your children? Were some topics more difficult than others?</a:t>
              </a:r>
            </a:p>
            <a:p>
              <a:pPr marL="0" marR="0" lvl="0" indent="0" algn="l" defTabSz="914400" rtl="0" eaLnBrk="1" fontAlgn="auto" latinLnBrk="0" hangingPunct="1">
                <a:lnSpc>
                  <a:spcPts val="2273"/>
                </a:lnSpc>
                <a:spcBef>
                  <a:spcPts val="0"/>
                </a:spcBef>
                <a:spcAft>
                  <a:spcPts val="0"/>
                </a:spcAft>
                <a:buClrTx/>
                <a:buSzTx/>
                <a:buFontTx/>
                <a:buNone/>
                <a:tabLst/>
                <a:defRPr/>
              </a:pPr>
              <a:endParaRPr kumimoji="0" lang="en-US" sz="20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273"/>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you approach the conversations with your children? What kinds of feelings did your children express?</a:t>
              </a:r>
            </a:p>
          </p:txBody>
        </p:sp>
      </p:grpSp>
    </p:spTree>
    <p:extLst>
      <p:ext uri="{BB962C8B-B14F-4D97-AF65-F5344CB8AC3E}">
        <p14:creationId xmlns:p14="http://schemas.microsoft.com/office/powerpoint/2010/main" val="1831133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a:extLst>
            <a:ext uri="{FF2B5EF4-FFF2-40B4-BE49-F238E27FC236}">
              <a16:creationId xmlns:a16="http://schemas.microsoft.com/office/drawing/2014/main" id="{3DB15E51-C4A9-4C4E-A751-A526254BE1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5BC43A-EB04-BD96-CC9D-5688BB27AB7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198" r="-113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9ACB39E-992A-61C0-26A1-1A2A3610F370}"/>
              </a:ext>
            </a:extLst>
          </p:cNvPr>
          <p:cNvSpPr/>
          <p:nvPr/>
        </p:nvSpPr>
        <p:spPr>
          <a:xfrm>
            <a:off x="272208" y="0"/>
            <a:ext cx="1997613" cy="1372905"/>
          </a:xfrm>
          <a:custGeom>
            <a:avLst/>
            <a:gdLst/>
            <a:ahLst/>
            <a:cxnLst/>
            <a:rect l="l" t="t" r="r" b="b"/>
            <a:pathLst>
              <a:path w="1997613" h="1372905">
                <a:moveTo>
                  <a:pt x="0" y="0"/>
                </a:moveTo>
                <a:lnTo>
                  <a:pt x="1997612" y="0"/>
                </a:lnTo>
                <a:lnTo>
                  <a:pt x="1997612" y="1372905"/>
                </a:lnTo>
                <a:lnTo>
                  <a:pt x="0" y="1372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B89BA58-8854-19E9-3B82-E4BA9A065F13}"/>
              </a:ext>
            </a:extLst>
          </p:cNvPr>
          <p:cNvSpPr txBox="1"/>
          <p:nvPr/>
        </p:nvSpPr>
        <p:spPr>
          <a:xfrm>
            <a:off x="285461"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Decision Making Processes</a:t>
            </a:r>
          </a:p>
        </p:txBody>
      </p:sp>
      <p:sp>
        <p:nvSpPr>
          <p:cNvPr id="5" name="TextBox 5">
            <a:extLst>
              <a:ext uri="{FF2B5EF4-FFF2-40B4-BE49-F238E27FC236}">
                <a16:creationId xmlns:a16="http://schemas.microsoft.com/office/drawing/2014/main" id="{C7E69198-9FAF-6B7A-02B0-4390DFE93C60}"/>
              </a:ext>
            </a:extLst>
          </p:cNvPr>
          <p:cNvSpPr txBox="1"/>
          <p:nvPr/>
        </p:nvSpPr>
        <p:spPr>
          <a:xfrm>
            <a:off x="5850623" y="3388988"/>
            <a:ext cx="3522215" cy="1517520"/>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family decisions have you invited your children to be part of, or could you include them in moving forward?</a:t>
            </a:r>
          </a:p>
        </p:txBody>
      </p:sp>
    </p:spTree>
    <p:extLst>
      <p:ext uri="{BB962C8B-B14F-4D97-AF65-F5344CB8AC3E}">
        <p14:creationId xmlns:p14="http://schemas.microsoft.com/office/powerpoint/2010/main" val="25596540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65D50"/>
        </a:solidFill>
        <a:effectLst/>
      </p:bgPr>
    </p:bg>
    <p:spTree>
      <p:nvGrpSpPr>
        <p:cNvPr id="1" name="">
          <a:extLst>
            <a:ext uri="{FF2B5EF4-FFF2-40B4-BE49-F238E27FC236}">
              <a16:creationId xmlns:a16="http://schemas.microsoft.com/office/drawing/2014/main" id="{B5F38954-D32D-CEFA-BC36-6BFF94165D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C496BE-4611-49A5-0425-8C7D716AB9A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903" t="-1435" r="-11682" b="-14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EC4B842-BF4D-1E53-D3EB-A1025ECF645F}"/>
              </a:ext>
            </a:extLst>
          </p:cNvPr>
          <p:cNvSpPr/>
          <p:nvPr/>
        </p:nvSpPr>
        <p:spPr>
          <a:xfrm>
            <a:off x="272208" y="0"/>
            <a:ext cx="1997613" cy="1372905"/>
          </a:xfrm>
          <a:custGeom>
            <a:avLst/>
            <a:gdLst/>
            <a:ahLst/>
            <a:cxnLst/>
            <a:rect l="l" t="t" r="r" b="b"/>
            <a:pathLst>
              <a:path w="1997613" h="1372905">
                <a:moveTo>
                  <a:pt x="0" y="0"/>
                </a:moveTo>
                <a:lnTo>
                  <a:pt x="1997612" y="0"/>
                </a:lnTo>
                <a:lnTo>
                  <a:pt x="1997612" y="1372905"/>
                </a:lnTo>
                <a:lnTo>
                  <a:pt x="0" y="1372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CE148287-0513-18A7-6EBB-3AEA28EF7730}"/>
              </a:ext>
            </a:extLst>
          </p:cNvPr>
          <p:cNvSpPr txBox="1"/>
          <p:nvPr/>
        </p:nvSpPr>
        <p:spPr>
          <a:xfrm>
            <a:off x="285461"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Honor Family Connections</a:t>
            </a:r>
          </a:p>
        </p:txBody>
      </p:sp>
      <p:sp>
        <p:nvSpPr>
          <p:cNvPr id="5" name="TextBox 5">
            <a:extLst>
              <a:ext uri="{FF2B5EF4-FFF2-40B4-BE49-F238E27FC236}">
                <a16:creationId xmlns:a16="http://schemas.microsoft.com/office/drawing/2014/main" id="{F7D794FE-71E4-5867-2C5A-F27FC77222EB}"/>
              </a:ext>
            </a:extLst>
          </p:cNvPr>
          <p:cNvSpPr txBox="1"/>
          <p:nvPr/>
        </p:nvSpPr>
        <p:spPr>
          <a:xfrm>
            <a:off x="7469853" y="5187549"/>
            <a:ext cx="2110673" cy="1517520"/>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In what ways could they support it more?</a:t>
            </a:r>
          </a:p>
        </p:txBody>
      </p:sp>
      <p:sp>
        <p:nvSpPr>
          <p:cNvPr id="6" name="TextBox 6">
            <a:extLst>
              <a:ext uri="{FF2B5EF4-FFF2-40B4-BE49-F238E27FC236}">
                <a16:creationId xmlns:a16="http://schemas.microsoft.com/office/drawing/2014/main" id="{0AFE0D29-6E6D-041B-433A-C13F9D9CC9E9}"/>
              </a:ext>
            </a:extLst>
          </p:cNvPr>
          <p:cNvSpPr txBox="1"/>
          <p:nvPr/>
        </p:nvSpPr>
        <p:spPr>
          <a:xfrm>
            <a:off x="0" y="2353206"/>
            <a:ext cx="3686802" cy="2993728"/>
          </a:xfrm>
          <a:prstGeom prst="rect">
            <a:avLst/>
          </a:prstGeom>
        </p:spPr>
        <p:txBody>
          <a:bodyPr lIns="0" tIns="0" rIns="0" bIns="0" rtlCol="0" anchor="t">
            <a:spAutoFit/>
          </a:bodyPr>
          <a:lstStyle/>
          <a:p>
            <a:pPr marL="461313" marR="0" lvl="1" indent="-230656" algn="l" defTabSz="914400" rtl="0" eaLnBrk="1" fontAlgn="auto" latinLnBrk="0" hangingPunct="1">
              <a:lnSpc>
                <a:spcPts val="2991"/>
              </a:lnSpc>
              <a:spcBef>
                <a:spcPts val="0"/>
              </a:spcBef>
              <a:spcAft>
                <a:spcPts val="0"/>
              </a:spcAft>
              <a:buClrTx/>
              <a:buSzTx/>
              <a:buFont typeface="Arial"/>
              <a:buChar char="•"/>
              <a:tabLst/>
              <a:defRPr/>
            </a:pPr>
            <a:r>
              <a:rPr kumimoji="0" lang="en-US" sz="21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do you honor your child’s relationship with their other parent?</a:t>
            </a:r>
          </a:p>
          <a:p>
            <a:pPr marL="0" marR="0" lvl="0" indent="0" algn="l" defTabSz="914400" rtl="0" eaLnBrk="1" fontAlgn="auto" latinLnBrk="0" hangingPunct="1">
              <a:lnSpc>
                <a:spcPts val="2991"/>
              </a:lnSpc>
              <a:spcBef>
                <a:spcPts val="0"/>
              </a:spcBef>
              <a:spcAft>
                <a:spcPts val="0"/>
              </a:spcAft>
              <a:buClrTx/>
              <a:buSzTx/>
              <a:buFontTx/>
              <a:buNone/>
              <a:tabLst/>
              <a:defRPr/>
            </a:pPr>
            <a:endParaRPr kumimoji="0" lang="en-US" sz="21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1313" marR="0" lvl="1" indent="-230656" algn="l" defTabSz="914400" rtl="0" eaLnBrk="1" fontAlgn="auto" latinLnBrk="0" hangingPunct="1">
              <a:lnSpc>
                <a:spcPts val="2991"/>
              </a:lnSpc>
              <a:spcBef>
                <a:spcPts val="0"/>
              </a:spcBef>
              <a:spcAft>
                <a:spcPts val="0"/>
              </a:spcAft>
              <a:buClrTx/>
              <a:buSzTx/>
              <a:buFont typeface="Arial"/>
              <a:buChar char="•"/>
              <a:tabLst/>
              <a:defRPr/>
            </a:pPr>
            <a:r>
              <a:rPr kumimoji="0" lang="en-US" sz="21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you're the non-residential parent, how has your ex-partner supported your relationship?</a:t>
            </a:r>
          </a:p>
        </p:txBody>
      </p:sp>
    </p:spTree>
    <p:extLst>
      <p:ext uri="{BB962C8B-B14F-4D97-AF65-F5344CB8AC3E}">
        <p14:creationId xmlns:p14="http://schemas.microsoft.com/office/powerpoint/2010/main" val="3869742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5A5F95"/>
        </a:solidFill>
        <a:effectLst/>
      </p:bgPr>
    </p:bg>
    <p:spTree>
      <p:nvGrpSpPr>
        <p:cNvPr id="1" name="">
          <a:extLst>
            <a:ext uri="{FF2B5EF4-FFF2-40B4-BE49-F238E27FC236}">
              <a16:creationId xmlns:a16="http://schemas.microsoft.com/office/drawing/2014/main" id="{75197BF8-1A74-86F6-1343-D835690AFA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C9EAE8A-584C-39DA-7CFC-8376D52A7FBC}"/>
              </a:ext>
            </a:extLst>
          </p:cNvPr>
          <p:cNvSpPr/>
          <p:nvPr/>
        </p:nvSpPr>
        <p:spPr>
          <a:xfrm>
            <a:off x="700440" y="0"/>
            <a:ext cx="1997613" cy="1372905"/>
          </a:xfrm>
          <a:custGeom>
            <a:avLst/>
            <a:gdLst/>
            <a:ahLst/>
            <a:cxnLst/>
            <a:rect l="l" t="t" r="r" b="b"/>
            <a:pathLst>
              <a:path w="1997613" h="1372905">
                <a:moveTo>
                  <a:pt x="0" y="0"/>
                </a:moveTo>
                <a:lnTo>
                  <a:pt x="1997613" y="0"/>
                </a:lnTo>
                <a:lnTo>
                  <a:pt x="1997613" y="1372905"/>
                </a:lnTo>
                <a:lnTo>
                  <a:pt x="0" y="1372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DFFB756-E709-7476-DF54-12A6306CF178}"/>
              </a:ext>
            </a:extLst>
          </p:cNvPr>
          <p:cNvSpPr/>
          <p:nvPr/>
        </p:nvSpPr>
        <p:spPr>
          <a:xfrm>
            <a:off x="7158989" y="163963"/>
            <a:ext cx="2252531" cy="2921599"/>
          </a:xfrm>
          <a:custGeom>
            <a:avLst/>
            <a:gdLst/>
            <a:ahLst/>
            <a:cxnLst/>
            <a:rect l="l" t="t" r="r" b="b"/>
            <a:pathLst>
              <a:path w="2252531" h="2921599">
                <a:moveTo>
                  <a:pt x="0" y="0"/>
                </a:moveTo>
                <a:lnTo>
                  <a:pt x="2252530" y="0"/>
                </a:lnTo>
                <a:lnTo>
                  <a:pt x="2252530" y="2921599"/>
                </a:lnTo>
                <a:lnTo>
                  <a:pt x="0" y="2921599"/>
                </a:lnTo>
                <a:lnTo>
                  <a:pt x="0" y="0"/>
                </a:lnTo>
                <a:close/>
              </a:path>
            </a:pathLst>
          </a:custGeom>
          <a:blipFill>
            <a:blip r:embed="rId5"/>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92FE519-1137-7FAF-6C83-EA229C9B84CE}"/>
              </a:ext>
            </a:extLst>
          </p:cNvPr>
          <p:cNvSpPr/>
          <p:nvPr/>
        </p:nvSpPr>
        <p:spPr>
          <a:xfrm>
            <a:off x="6261927" y="856257"/>
            <a:ext cx="2242244" cy="2921599"/>
          </a:xfrm>
          <a:custGeom>
            <a:avLst/>
            <a:gdLst/>
            <a:ahLst/>
            <a:cxnLst/>
            <a:rect l="l" t="t" r="r" b="b"/>
            <a:pathLst>
              <a:path w="2242244" h="2921599">
                <a:moveTo>
                  <a:pt x="0" y="0"/>
                </a:moveTo>
                <a:lnTo>
                  <a:pt x="2242243" y="0"/>
                </a:lnTo>
                <a:lnTo>
                  <a:pt x="2242243" y="2921599"/>
                </a:lnTo>
                <a:lnTo>
                  <a:pt x="0" y="2921599"/>
                </a:lnTo>
                <a:lnTo>
                  <a:pt x="0" y="0"/>
                </a:lnTo>
                <a:close/>
              </a:path>
            </a:pathLst>
          </a:custGeom>
          <a:blipFill>
            <a:blip r:embed="rId6"/>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C210FE6-A4A6-367E-E9B3-B4F8EBC49E32}"/>
              </a:ext>
            </a:extLst>
          </p:cNvPr>
          <p:cNvSpPr/>
          <p:nvPr/>
        </p:nvSpPr>
        <p:spPr>
          <a:xfrm>
            <a:off x="5532735" y="1744055"/>
            <a:ext cx="2350914" cy="3045766"/>
          </a:xfrm>
          <a:custGeom>
            <a:avLst/>
            <a:gdLst/>
            <a:ahLst/>
            <a:cxnLst/>
            <a:rect l="l" t="t" r="r" b="b"/>
            <a:pathLst>
              <a:path w="2350914" h="3045766">
                <a:moveTo>
                  <a:pt x="0" y="0"/>
                </a:moveTo>
                <a:lnTo>
                  <a:pt x="2350914" y="0"/>
                </a:lnTo>
                <a:lnTo>
                  <a:pt x="2350914" y="3045765"/>
                </a:lnTo>
                <a:lnTo>
                  <a:pt x="0" y="3045765"/>
                </a:lnTo>
                <a:lnTo>
                  <a:pt x="0" y="0"/>
                </a:lnTo>
                <a:close/>
              </a:path>
            </a:pathLst>
          </a:custGeom>
          <a:blipFill>
            <a:blip r:embed="rId7"/>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9EB0C95-F0A5-B78E-171C-7DD5A429A76F}"/>
              </a:ext>
            </a:extLst>
          </p:cNvPr>
          <p:cNvSpPr/>
          <p:nvPr/>
        </p:nvSpPr>
        <p:spPr>
          <a:xfrm>
            <a:off x="3765462" y="2520472"/>
            <a:ext cx="3145877" cy="4063208"/>
          </a:xfrm>
          <a:custGeom>
            <a:avLst/>
            <a:gdLst/>
            <a:ahLst/>
            <a:cxnLst/>
            <a:rect l="l" t="t" r="r" b="b"/>
            <a:pathLst>
              <a:path w="3145877" h="4063208">
                <a:moveTo>
                  <a:pt x="0" y="0"/>
                </a:moveTo>
                <a:lnTo>
                  <a:pt x="3145877" y="0"/>
                </a:lnTo>
                <a:lnTo>
                  <a:pt x="3145877" y="4063208"/>
                </a:lnTo>
                <a:lnTo>
                  <a:pt x="0" y="4063208"/>
                </a:lnTo>
                <a:lnTo>
                  <a:pt x="0" y="0"/>
                </a:lnTo>
                <a:close/>
              </a:path>
            </a:pathLst>
          </a:custGeom>
          <a:blipFill>
            <a:blip r:embed="rId8"/>
            <a:stretch>
              <a:fillRect/>
            </a:stretch>
          </a:blipFill>
          <a:ln w="38100" cap="sq">
            <a:solidFill>
              <a:srgbClr val="54A99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608692C-3B39-35DD-C950-22B4B4300C0E}"/>
              </a:ext>
            </a:extLst>
          </p:cNvPr>
          <p:cNvSpPr/>
          <p:nvPr/>
        </p:nvSpPr>
        <p:spPr>
          <a:xfrm rot="-1099212">
            <a:off x="3798509" y="713717"/>
            <a:ext cx="2804453" cy="1121781"/>
          </a:xfrm>
          <a:custGeom>
            <a:avLst/>
            <a:gdLst/>
            <a:ahLst/>
            <a:cxnLst/>
            <a:rect l="l" t="t" r="r" b="b"/>
            <a:pathLst>
              <a:path w="2804453" h="1121781">
                <a:moveTo>
                  <a:pt x="0" y="0"/>
                </a:moveTo>
                <a:lnTo>
                  <a:pt x="2804453" y="0"/>
                </a:lnTo>
                <a:lnTo>
                  <a:pt x="2804453" y="1121781"/>
                </a:lnTo>
                <a:lnTo>
                  <a:pt x="0" y="112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CE3A2B34-2664-A21A-AB83-3E4607D3B6E4}"/>
              </a:ext>
            </a:extLst>
          </p:cNvPr>
          <p:cNvSpPr/>
          <p:nvPr/>
        </p:nvSpPr>
        <p:spPr>
          <a:xfrm>
            <a:off x="7652855" y="4437726"/>
            <a:ext cx="2100745" cy="2877474"/>
          </a:xfrm>
          <a:custGeom>
            <a:avLst/>
            <a:gdLst/>
            <a:ahLst/>
            <a:cxnLst/>
            <a:rect l="l" t="t" r="r" b="b"/>
            <a:pathLst>
              <a:path w="2100745" h="2877474">
                <a:moveTo>
                  <a:pt x="0" y="0"/>
                </a:moveTo>
                <a:lnTo>
                  <a:pt x="2100745" y="0"/>
                </a:lnTo>
                <a:lnTo>
                  <a:pt x="2100745" y="2877474"/>
                </a:lnTo>
                <a:lnTo>
                  <a:pt x="0" y="2877474"/>
                </a:lnTo>
                <a:lnTo>
                  <a:pt x="0" y="0"/>
                </a:lnTo>
                <a:close/>
              </a:path>
            </a:pathLst>
          </a:custGeom>
          <a:blipFill>
            <a:blip r:embed="rId11"/>
            <a:stretch>
              <a:fillRect l="-62360" t="-7362" r="-583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C507318C-274E-E17C-E7DB-E13B58DFFA56}"/>
              </a:ext>
            </a:extLst>
          </p:cNvPr>
          <p:cNvSpPr txBox="1"/>
          <p:nvPr/>
        </p:nvSpPr>
        <p:spPr>
          <a:xfrm>
            <a:off x="134289" y="2434747"/>
            <a:ext cx="3129915" cy="3374895"/>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expectations do you have — or did you have — for your stepfamily?</a:t>
            </a:r>
          </a:p>
          <a:p>
            <a:pPr marL="0" marR="0" lvl="0" indent="0" algn="l" defTabSz="914400" rtl="0" eaLnBrk="1" fontAlgn="auto" latinLnBrk="0" hangingPunct="1">
              <a:lnSpc>
                <a:spcPts val="2982"/>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Have any of those expectations turned out to be unrealistic or needed adjustment?</a:t>
            </a:r>
          </a:p>
        </p:txBody>
      </p:sp>
      <p:sp>
        <p:nvSpPr>
          <p:cNvPr id="10" name="TextBox 10">
            <a:extLst>
              <a:ext uri="{FF2B5EF4-FFF2-40B4-BE49-F238E27FC236}">
                <a16:creationId xmlns:a16="http://schemas.microsoft.com/office/drawing/2014/main" id="{990C5C47-46C1-93E6-009C-73B2C93192EC}"/>
              </a:ext>
            </a:extLst>
          </p:cNvPr>
          <p:cNvSpPr txBox="1"/>
          <p:nvPr/>
        </p:nvSpPr>
        <p:spPr>
          <a:xfrm>
            <a:off x="713693"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Managing Expectations</a:t>
            </a:r>
          </a:p>
        </p:txBody>
      </p:sp>
    </p:spTree>
    <p:extLst>
      <p:ext uri="{BB962C8B-B14F-4D97-AF65-F5344CB8AC3E}">
        <p14:creationId xmlns:p14="http://schemas.microsoft.com/office/powerpoint/2010/main" val="65153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775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1: Introduction, Session 2: Becoming a </a:t>
            </a:r>
            <a:r>
              <a:rPr lang="en-US" sz="2000" b="1" i="1" u="sng" dirty="0" err="1">
                <a:ea typeface="Calibri"/>
                <a:cs typeface="Calibri"/>
              </a:rPr>
              <a:t>Stepfamiy</a:t>
            </a:r>
            <a:r>
              <a:rPr lang="en-US" sz="2000" b="1" i="1" u="sng" dirty="0">
                <a:ea typeface="Calibri"/>
                <a:cs typeface="Calibri"/>
              </a:rPr>
              <a:t> and </a:t>
            </a:r>
          </a:p>
          <a:p>
            <a:pPr indent="-228600" algn="ctr">
              <a:lnSpc>
                <a:spcPct val="120000"/>
              </a:lnSpc>
              <a:spcBef>
                <a:spcPct val="0"/>
              </a:spcBef>
              <a:spcAft>
                <a:spcPts val="600"/>
              </a:spcAft>
            </a:pPr>
            <a:r>
              <a:rPr lang="en-US" sz="2000" b="1" i="1" u="sng" dirty="0">
                <a:ea typeface="Calibri"/>
                <a:cs typeface="Calibri"/>
              </a:rPr>
              <a:t>Session 3: Making the Transition</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928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4">
            <a:extLst>
              <a:ext uri="{28A0092B-C50C-407E-A947-70E740481C1C}">
                <a14:useLocalDpi xmlns:a14="http://schemas.microsoft.com/office/drawing/2010/main" val="0"/>
              </a:ext>
            </a:extLst>
          </a:blip>
          <a:srcRect l="919" t="-59" r="7575" b="59"/>
          <a:stretch/>
        </p:blipFill>
        <p:spPr>
          <a:xfrm>
            <a:off x="6510313" y="2618572"/>
            <a:ext cx="2938487" cy="418904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324600" y="6553200"/>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621943" y="2708276"/>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98B81-088E-552B-981A-CD47ACBE6C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29541" y="4043499"/>
            <a:ext cx="2916874" cy="645078"/>
          </a:xfrm>
          <a:prstGeom prst="rect">
            <a:avLst/>
          </a:prstGeom>
        </p:spPr>
      </p:pic>
      <p:pic>
        <p:nvPicPr>
          <p:cNvPr id="19" name="Picture 18">
            <a:extLst>
              <a:ext uri="{FF2B5EF4-FFF2-40B4-BE49-F238E27FC236}">
                <a16:creationId xmlns:a16="http://schemas.microsoft.com/office/drawing/2014/main" id="{FA166A43-5402-6F17-8187-326CA62BD1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65805" y="4534629"/>
            <a:ext cx="3720225" cy="566122"/>
          </a:xfrm>
          <a:prstGeom prst="rect">
            <a:avLst/>
          </a:prstGeom>
        </p:spPr>
      </p:pic>
      <p:sp>
        <p:nvSpPr>
          <p:cNvPr id="22" name="Freeform 6">
            <a:extLst>
              <a:ext uri="{FF2B5EF4-FFF2-40B4-BE49-F238E27FC236}">
                <a16:creationId xmlns:a16="http://schemas.microsoft.com/office/drawing/2014/main" id="{72F3F404-91FF-051E-5C23-402D29FFA326}"/>
              </a:ext>
            </a:extLst>
          </p:cNvPr>
          <p:cNvSpPr/>
          <p:nvPr/>
        </p:nvSpPr>
        <p:spPr>
          <a:xfrm rot="11160637" flipH="1">
            <a:off x="1381014" y="3949323"/>
            <a:ext cx="665676" cy="57855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l="3248" t="-1" b="-32972"/>
            </a:stretch>
          </a:blipFill>
        </p:spPr>
        <p:txBody>
          <a:bodyPr/>
          <a:lstStyle/>
          <a:p>
            <a:endParaRPr lang="en-US"/>
          </a:p>
        </p:txBody>
      </p:sp>
      <p:sp>
        <p:nvSpPr>
          <p:cNvPr id="6" name="Freeform 6">
            <a:extLst>
              <a:ext uri="{FF2B5EF4-FFF2-40B4-BE49-F238E27FC236}">
                <a16:creationId xmlns:a16="http://schemas.microsoft.com/office/drawing/2014/main" id="{5086F123-88C8-A35C-1C8D-DDC30D36C413}"/>
              </a:ext>
            </a:extLst>
          </p:cNvPr>
          <p:cNvSpPr/>
          <p:nvPr/>
        </p:nvSpPr>
        <p:spPr>
          <a:xfrm rot="10416008" flipH="1">
            <a:off x="1427007" y="4143584"/>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pic>
        <p:nvPicPr>
          <p:cNvPr id="14" name="Picture 13" descr="A screenshot of a computer&#10;&#10;AI-generated content may be incorrect.">
            <a:extLst>
              <a:ext uri="{FF2B5EF4-FFF2-40B4-BE49-F238E27FC236}">
                <a16:creationId xmlns:a16="http://schemas.microsoft.com/office/drawing/2014/main" id="{C85A5458-8C32-2BAC-D43B-5604FDD1C3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912" y="2417974"/>
            <a:ext cx="6230688" cy="1625525"/>
          </a:xfrm>
          <a:prstGeom prst="rect">
            <a:avLst/>
          </a:prstGeom>
        </p:spPr>
      </p:pic>
      <p:pic>
        <p:nvPicPr>
          <p:cNvPr id="17" name="Picture 16">
            <a:extLst>
              <a:ext uri="{FF2B5EF4-FFF2-40B4-BE49-F238E27FC236}">
                <a16:creationId xmlns:a16="http://schemas.microsoft.com/office/drawing/2014/main" id="{286E1F6A-9A4C-7C4C-FE88-4D8B4383D9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75152" y="4917522"/>
            <a:ext cx="3682315" cy="645078"/>
          </a:xfrm>
          <a:prstGeom prst="rect">
            <a:avLst/>
          </a:prstGeom>
        </p:spPr>
      </p:pic>
      <p:sp>
        <p:nvSpPr>
          <p:cNvPr id="20" name="Freeform 6">
            <a:extLst>
              <a:ext uri="{FF2B5EF4-FFF2-40B4-BE49-F238E27FC236}">
                <a16:creationId xmlns:a16="http://schemas.microsoft.com/office/drawing/2014/main" id="{8A21E83F-BA22-C560-3A28-9172E68FD584}"/>
              </a:ext>
            </a:extLst>
          </p:cNvPr>
          <p:cNvSpPr/>
          <p:nvPr/>
        </p:nvSpPr>
        <p:spPr>
          <a:xfrm rot="10416008" flipH="1">
            <a:off x="1474317" y="4592263"/>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extLst>
      <p:ext uri="{BB962C8B-B14F-4D97-AF65-F5344CB8AC3E}">
        <p14:creationId xmlns:p14="http://schemas.microsoft.com/office/powerpoint/2010/main" val="133752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40CCD-EAA2-D4D2-7071-3DEC6B7DBC5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39F80E-75BE-166C-84EE-13EE4EDC8990}"/>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Session 4: Parenting Roles, Session 5: Coparenting in Stepfamilies, Session 6: Stepfamilies and Family Development and the Wrap-Up </a:t>
            </a:r>
          </a:p>
        </p:txBody>
      </p:sp>
      <p:sp>
        <p:nvSpPr>
          <p:cNvPr id="8" name="Freeform 6">
            <a:extLst>
              <a:ext uri="{FF2B5EF4-FFF2-40B4-BE49-F238E27FC236}">
                <a16:creationId xmlns:a16="http://schemas.microsoft.com/office/drawing/2014/main" id="{FB0C0D11-3902-535A-6D55-43CD5F58BC0F}"/>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C10D49C-2C2F-F8B0-805F-583F312949D9}"/>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C0D9D206-BB90-80FA-9E24-317F0FFD0242}"/>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pic>
        <p:nvPicPr>
          <p:cNvPr id="18" name="Picture 17">
            <a:extLst>
              <a:ext uri="{FF2B5EF4-FFF2-40B4-BE49-F238E27FC236}">
                <a16:creationId xmlns:a16="http://schemas.microsoft.com/office/drawing/2014/main" id="{EA046C3D-2D6B-C3AE-CC02-2A248E47329A}"/>
              </a:ext>
            </a:extLst>
          </p:cNvPr>
          <p:cNvPicPr>
            <a:picLocks noChangeAspect="1"/>
          </p:cNvPicPr>
          <p:nvPr/>
        </p:nvPicPr>
        <p:blipFill>
          <a:blip r:embed="rId4">
            <a:extLst>
              <a:ext uri="{28A0092B-C50C-407E-A947-70E740481C1C}">
                <a14:useLocalDpi xmlns:a14="http://schemas.microsoft.com/office/drawing/2010/main" val="0"/>
              </a:ext>
            </a:extLst>
          </a:blip>
          <a:srcRect l="1365" t="44" r="6983" b="-44"/>
          <a:stretch/>
        </p:blipFill>
        <p:spPr>
          <a:xfrm>
            <a:off x="6455750" y="2612973"/>
            <a:ext cx="2834652"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9EB8AE3E-F3E5-201B-2667-924591A595D0}"/>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FBB4990-8B92-CC56-AC5E-848896D86D7B}"/>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1910351C-D851-8953-41CD-27BCEC494A62}"/>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C5C9FA3-2C4D-BB02-7DDC-4ECAC501C379}"/>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EDD5EA8-CB5E-B42A-AB66-0C15BCA097A1}"/>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8F5E69D-2D0D-3855-2F5E-18F7D682CEE7}"/>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93EFD6E-F49F-4BF6-4B0F-A1FBEBB5138A}"/>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69928C1-8103-E413-01AA-3ED2D089A4B3}"/>
              </a:ext>
            </a:extLst>
          </p:cNvPr>
          <p:cNvSpPr/>
          <p:nvPr/>
        </p:nvSpPr>
        <p:spPr>
          <a:xfrm>
            <a:off x="56388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EB72259-EAC9-FD5A-95CA-8C796FBE245B}"/>
              </a:ext>
            </a:extLst>
          </p:cNvPr>
          <p:cNvSpPr/>
          <p:nvPr/>
        </p:nvSpPr>
        <p:spPr>
          <a:xfrm>
            <a:off x="1981200" y="3581400"/>
            <a:ext cx="1644690" cy="7324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6">
            <a:extLst>
              <a:ext uri="{FF2B5EF4-FFF2-40B4-BE49-F238E27FC236}">
                <a16:creationId xmlns:a16="http://schemas.microsoft.com/office/drawing/2014/main" id="{3DF29780-7695-2232-4E15-07F495671AE6}"/>
              </a:ext>
            </a:extLst>
          </p:cNvPr>
          <p:cNvSpPr/>
          <p:nvPr/>
        </p:nvSpPr>
        <p:spPr>
          <a:xfrm rot="10800000" flipH="1">
            <a:off x="1244630" y="3717878"/>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A259C529-5761-94C9-83B7-68F29B2B21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93616" y="3994327"/>
            <a:ext cx="2008654" cy="387319"/>
          </a:xfrm>
          <a:prstGeom prst="rect">
            <a:avLst/>
          </a:prstGeom>
        </p:spPr>
      </p:pic>
      <p:pic>
        <p:nvPicPr>
          <p:cNvPr id="26" name="Picture 25">
            <a:extLst>
              <a:ext uri="{FF2B5EF4-FFF2-40B4-BE49-F238E27FC236}">
                <a16:creationId xmlns:a16="http://schemas.microsoft.com/office/drawing/2014/main" id="{D632666A-537B-D4E2-51AA-E3FC021AE73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30843" y="4428987"/>
            <a:ext cx="3103970" cy="406923"/>
          </a:xfrm>
          <a:prstGeom prst="rect">
            <a:avLst/>
          </a:prstGeom>
        </p:spPr>
      </p:pic>
      <p:sp>
        <p:nvSpPr>
          <p:cNvPr id="6" name="Freeform 6">
            <a:extLst>
              <a:ext uri="{FF2B5EF4-FFF2-40B4-BE49-F238E27FC236}">
                <a16:creationId xmlns:a16="http://schemas.microsoft.com/office/drawing/2014/main" id="{A6380E18-60FE-93BA-064C-D689E5B09294}"/>
              </a:ext>
            </a:extLst>
          </p:cNvPr>
          <p:cNvSpPr/>
          <p:nvPr/>
        </p:nvSpPr>
        <p:spPr>
          <a:xfrm rot="11411123" flipH="1">
            <a:off x="1327066" y="4037331"/>
            <a:ext cx="668423" cy="64336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C71F7B67-4A34-3ACD-9F2D-FFA7D25D10A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993616" y="4826542"/>
            <a:ext cx="3458880" cy="406923"/>
          </a:xfrm>
          <a:prstGeom prst="rect">
            <a:avLst/>
          </a:prstGeom>
        </p:spPr>
      </p:pic>
      <p:sp>
        <p:nvSpPr>
          <p:cNvPr id="24" name="Freeform 6">
            <a:extLst>
              <a:ext uri="{FF2B5EF4-FFF2-40B4-BE49-F238E27FC236}">
                <a16:creationId xmlns:a16="http://schemas.microsoft.com/office/drawing/2014/main" id="{4CA803D6-AA2C-1176-0581-2776C1C98180}"/>
              </a:ext>
            </a:extLst>
          </p:cNvPr>
          <p:cNvSpPr/>
          <p:nvPr/>
        </p:nvSpPr>
        <p:spPr>
          <a:xfrm rot="11411123" flipH="1">
            <a:off x="1327067" y="4491595"/>
            <a:ext cx="668423" cy="64336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screenshot of a computer&#10;&#10;AI-generated content may be incorrect.">
            <a:extLst>
              <a:ext uri="{FF2B5EF4-FFF2-40B4-BE49-F238E27FC236}">
                <a16:creationId xmlns:a16="http://schemas.microsoft.com/office/drawing/2014/main" id="{F5D4AD62-AAD4-C966-82D9-DD0BF67276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1808" y="2239416"/>
            <a:ext cx="5865684" cy="1490373"/>
          </a:xfrm>
          <a:prstGeom prst="rect">
            <a:avLst/>
          </a:prstGeom>
        </p:spPr>
      </p:pic>
      <p:pic>
        <p:nvPicPr>
          <p:cNvPr id="27" name="Picture 26">
            <a:extLst>
              <a:ext uri="{FF2B5EF4-FFF2-40B4-BE49-F238E27FC236}">
                <a16:creationId xmlns:a16="http://schemas.microsoft.com/office/drawing/2014/main" id="{F8815CCB-368C-A50C-20EC-A450243865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68719" y="5343963"/>
            <a:ext cx="835270" cy="258933"/>
          </a:xfrm>
          <a:prstGeom prst="rect">
            <a:avLst/>
          </a:prstGeom>
        </p:spPr>
      </p:pic>
      <p:sp>
        <p:nvSpPr>
          <p:cNvPr id="28" name="Freeform 6">
            <a:extLst>
              <a:ext uri="{FF2B5EF4-FFF2-40B4-BE49-F238E27FC236}">
                <a16:creationId xmlns:a16="http://schemas.microsoft.com/office/drawing/2014/main" id="{4FDC1DBE-5E61-C340-6AFF-1E8955195B64}"/>
              </a:ext>
            </a:extLst>
          </p:cNvPr>
          <p:cNvSpPr/>
          <p:nvPr/>
        </p:nvSpPr>
        <p:spPr>
          <a:xfrm rot="11411123" flipH="1">
            <a:off x="1316875" y="4891266"/>
            <a:ext cx="668423" cy="64336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584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BEF077E8-3664-91A5-1B16-46A86B1E496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444" y="3201328"/>
            <a:ext cx="6823556" cy="912543"/>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t>
            </a:r>
            <a:r>
              <a:rPr lang="en-US" sz="2400" b="1" dirty="0"/>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dirty="0"/>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a:t>
            </a:r>
            <a:r>
              <a:rPr lang="en-US" sz="2400" b="1" dirty="0"/>
              <a:t>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127D2B85-8A90-8A3E-1497-3B2F5C6ED9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E564B5-D87C-175E-4E51-F82803E99F4E}"/>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5474056-874B-157D-1352-E99575AD05A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68DE6B5-011A-90F0-1A97-B68C7F2DEDF6}"/>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459A5E6-5623-42CF-9AF7-98193737FD73}"/>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433315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5B503A"/>
        </a:solidFill>
        <a:effectLst/>
      </p:bgPr>
    </p:bg>
    <p:spTree>
      <p:nvGrpSpPr>
        <p:cNvPr id="1" name="">
          <a:extLst>
            <a:ext uri="{FF2B5EF4-FFF2-40B4-BE49-F238E27FC236}">
              <a16:creationId xmlns:a16="http://schemas.microsoft.com/office/drawing/2014/main" id="{52F4272B-E35E-75D2-8F6F-57E1784048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9588A9-CFF3-3295-CA62-6BDA04721326}"/>
              </a:ext>
            </a:extLst>
          </p:cNvPr>
          <p:cNvSpPr/>
          <p:nvPr/>
        </p:nvSpPr>
        <p:spPr>
          <a:xfrm>
            <a:off x="5026951" y="387556"/>
            <a:ext cx="3484242" cy="4500239"/>
          </a:xfrm>
          <a:custGeom>
            <a:avLst/>
            <a:gdLst/>
            <a:ahLst/>
            <a:cxnLst/>
            <a:rect l="l" t="t" r="r" b="b"/>
            <a:pathLst>
              <a:path w="3484242" h="4500239">
                <a:moveTo>
                  <a:pt x="0" y="0"/>
                </a:moveTo>
                <a:lnTo>
                  <a:pt x="3484241" y="0"/>
                </a:lnTo>
                <a:lnTo>
                  <a:pt x="3484241" y="4500240"/>
                </a:lnTo>
                <a:lnTo>
                  <a:pt x="0" y="4500240"/>
                </a:lnTo>
                <a:lnTo>
                  <a:pt x="0" y="0"/>
                </a:lnTo>
                <a:close/>
              </a:path>
            </a:pathLst>
          </a:custGeom>
          <a:blipFill>
            <a:blip r:embed="rId3"/>
            <a:stretch>
              <a:fillRect/>
            </a:stretch>
          </a:blipFill>
          <a:ln w="38100" cap="sq">
            <a:solidFill>
              <a:srgbClr val="B8A28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B71B48B-6BE9-491F-AF57-9C274557AB01}"/>
              </a:ext>
            </a:extLst>
          </p:cNvPr>
          <p:cNvSpPr/>
          <p:nvPr/>
        </p:nvSpPr>
        <p:spPr>
          <a:xfrm>
            <a:off x="6067795" y="1903261"/>
            <a:ext cx="3453449" cy="4511673"/>
          </a:xfrm>
          <a:custGeom>
            <a:avLst/>
            <a:gdLst/>
            <a:ahLst/>
            <a:cxnLst/>
            <a:rect l="l" t="t" r="r" b="b"/>
            <a:pathLst>
              <a:path w="3453449" h="4511673">
                <a:moveTo>
                  <a:pt x="0" y="0"/>
                </a:moveTo>
                <a:lnTo>
                  <a:pt x="3453450" y="0"/>
                </a:lnTo>
                <a:lnTo>
                  <a:pt x="3453450" y="4511673"/>
                </a:lnTo>
                <a:lnTo>
                  <a:pt x="0" y="4511673"/>
                </a:lnTo>
                <a:lnTo>
                  <a:pt x="0" y="0"/>
                </a:lnTo>
                <a:close/>
              </a:path>
            </a:pathLst>
          </a:custGeom>
          <a:blipFill>
            <a:blip r:embed="rId4"/>
            <a:stretch>
              <a:fillRect/>
            </a:stretch>
          </a:blipFill>
          <a:ln w="38100" cap="sq">
            <a:solidFill>
              <a:srgbClr val="B8A28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39A8C13-8B08-AB1D-37E4-473425E2D418}"/>
              </a:ext>
            </a:extLst>
          </p:cNvPr>
          <p:cNvSpPr/>
          <p:nvPr/>
        </p:nvSpPr>
        <p:spPr>
          <a:xfrm>
            <a:off x="1438422" y="3054119"/>
            <a:ext cx="6076407" cy="4261081"/>
          </a:xfrm>
          <a:custGeom>
            <a:avLst/>
            <a:gdLst/>
            <a:ahLst/>
            <a:cxnLst/>
            <a:rect l="l" t="t" r="r" b="b"/>
            <a:pathLst>
              <a:path w="6076407" h="4261081">
                <a:moveTo>
                  <a:pt x="0" y="0"/>
                </a:moveTo>
                <a:lnTo>
                  <a:pt x="6076407" y="0"/>
                </a:lnTo>
                <a:lnTo>
                  <a:pt x="6076407" y="4261081"/>
                </a:lnTo>
                <a:lnTo>
                  <a:pt x="0" y="426108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E0DA7981-ABB1-6537-32E0-12628246FC71}"/>
              </a:ext>
            </a:extLst>
          </p:cNvPr>
          <p:cNvSpPr txBox="1"/>
          <p:nvPr/>
        </p:nvSpPr>
        <p:spPr>
          <a:xfrm>
            <a:off x="154608" y="1817536"/>
            <a:ext cx="4053128" cy="3374895"/>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Have you used family meetings to navigate challenges?</a:t>
            </a:r>
          </a:p>
          <a:p>
            <a:pPr marL="0" marR="0" lvl="0" indent="0" algn="l" defTabSz="914400" rtl="0" eaLnBrk="1" fontAlgn="auto" latinLnBrk="0" hangingPunct="1">
              <a:lnSpc>
                <a:spcPts val="2982"/>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If so, how did they work for your family?</a:t>
            </a:r>
          </a:p>
          <a:p>
            <a:pPr marL="0" marR="0" lvl="0" indent="0" algn="l" defTabSz="914400" rtl="0" eaLnBrk="1" fontAlgn="auto" latinLnBrk="0" hangingPunct="1">
              <a:lnSpc>
                <a:spcPts val="2982"/>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What situations or challenges could you and your partner plan for in advance?</a:t>
            </a:r>
          </a:p>
        </p:txBody>
      </p:sp>
      <p:sp>
        <p:nvSpPr>
          <p:cNvPr id="6" name="Freeform 6">
            <a:extLst>
              <a:ext uri="{FF2B5EF4-FFF2-40B4-BE49-F238E27FC236}">
                <a16:creationId xmlns:a16="http://schemas.microsoft.com/office/drawing/2014/main" id="{834885A3-675A-87E4-DAED-5C855C461072}"/>
              </a:ext>
            </a:extLst>
          </p:cNvPr>
          <p:cNvSpPr/>
          <p:nvPr/>
        </p:nvSpPr>
        <p:spPr>
          <a:xfrm>
            <a:off x="515033" y="0"/>
            <a:ext cx="1846779" cy="1269241"/>
          </a:xfrm>
          <a:custGeom>
            <a:avLst/>
            <a:gdLst/>
            <a:ahLst/>
            <a:cxnLst/>
            <a:rect l="l" t="t" r="r" b="b"/>
            <a:pathLst>
              <a:path w="1846779" h="1269241">
                <a:moveTo>
                  <a:pt x="0" y="0"/>
                </a:moveTo>
                <a:lnTo>
                  <a:pt x="1846778" y="0"/>
                </a:lnTo>
                <a:lnTo>
                  <a:pt x="1846778" y="1269241"/>
                </a:lnTo>
                <a:lnTo>
                  <a:pt x="0" y="1269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2C8815A1-7143-9ECD-7775-B55A6267BA0F}"/>
              </a:ext>
            </a:extLst>
          </p:cNvPr>
          <p:cNvSpPr txBox="1"/>
          <p:nvPr/>
        </p:nvSpPr>
        <p:spPr>
          <a:xfrm>
            <a:off x="471919" y="254206"/>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Roles</a:t>
            </a:r>
          </a:p>
        </p:txBody>
      </p:sp>
    </p:spTree>
    <p:extLst>
      <p:ext uri="{BB962C8B-B14F-4D97-AF65-F5344CB8AC3E}">
        <p14:creationId xmlns:p14="http://schemas.microsoft.com/office/powerpoint/2010/main" val="274092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418040C-5DD3-0E44-E492-53207256FF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15FE4F-B426-9C7E-6FB2-0713D89A9FB0}"/>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D7C6573-27A8-E2BC-B117-67CCAECFD2CF}"/>
              </a:ext>
            </a:extLst>
          </p:cNvPr>
          <p:cNvSpPr/>
          <p:nvPr/>
        </p:nvSpPr>
        <p:spPr>
          <a:xfrm>
            <a:off x="3456839" y="197032"/>
            <a:ext cx="5903340" cy="3726483"/>
          </a:xfrm>
          <a:custGeom>
            <a:avLst/>
            <a:gdLst/>
            <a:ahLst/>
            <a:cxnLst/>
            <a:rect l="l" t="t" r="r" b="b"/>
            <a:pathLst>
              <a:path w="5903340" h="3726483">
                <a:moveTo>
                  <a:pt x="0" y="0"/>
                </a:moveTo>
                <a:lnTo>
                  <a:pt x="5903340" y="0"/>
                </a:lnTo>
                <a:lnTo>
                  <a:pt x="5903340" y="3726483"/>
                </a:lnTo>
                <a:lnTo>
                  <a:pt x="0" y="37264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38D8F4D-8D0F-940D-27C9-B1346D0E2CE9}"/>
              </a:ext>
            </a:extLst>
          </p:cNvPr>
          <p:cNvSpPr/>
          <p:nvPr/>
        </p:nvSpPr>
        <p:spPr>
          <a:xfrm flipH="1">
            <a:off x="0" y="1960539"/>
            <a:ext cx="3039213" cy="3085540"/>
          </a:xfrm>
          <a:custGeom>
            <a:avLst/>
            <a:gdLst/>
            <a:ahLst/>
            <a:cxnLst/>
            <a:rect l="l" t="t" r="r" b="b"/>
            <a:pathLst>
              <a:path w="3039213" h="3085540">
                <a:moveTo>
                  <a:pt x="3039213" y="0"/>
                </a:moveTo>
                <a:lnTo>
                  <a:pt x="0" y="0"/>
                </a:lnTo>
                <a:lnTo>
                  <a:pt x="0" y="3085540"/>
                </a:lnTo>
                <a:lnTo>
                  <a:pt x="3039213" y="3085540"/>
                </a:lnTo>
                <a:lnTo>
                  <a:pt x="3039213" y="0"/>
                </a:lnTo>
                <a:close/>
              </a:path>
            </a:pathLst>
          </a:custGeom>
          <a:blipFill>
            <a:blip r:embed="rId7"/>
            <a:stretch>
              <a:fillRect l="-73038" t="-23735" r="-54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BD80079-329A-1AEC-FA98-106FFE1C1A48}"/>
              </a:ext>
            </a:extLst>
          </p:cNvPr>
          <p:cNvSpPr/>
          <p:nvPr/>
        </p:nvSpPr>
        <p:spPr>
          <a:xfrm>
            <a:off x="5138903" y="4898413"/>
            <a:ext cx="4520183" cy="2342838"/>
          </a:xfrm>
          <a:custGeom>
            <a:avLst/>
            <a:gdLst/>
            <a:ahLst/>
            <a:cxnLst/>
            <a:rect l="l" t="t" r="r" b="b"/>
            <a:pathLst>
              <a:path w="4520183" h="2342838">
                <a:moveTo>
                  <a:pt x="0" y="0"/>
                </a:moveTo>
                <a:lnTo>
                  <a:pt x="4520183" y="0"/>
                </a:lnTo>
                <a:lnTo>
                  <a:pt x="4520183" y="2342838"/>
                </a:lnTo>
                <a:lnTo>
                  <a:pt x="0" y="2342838"/>
                </a:lnTo>
                <a:lnTo>
                  <a:pt x="0" y="0"/>
                </a:lnTo>
                <a:close/>
              </a:path>
            </a:pathLst>
          </a:custGeom>
          <a:blipFill>
            <a:blip r:embed="rId8">
              <a:extLst>
                <a:ext uri="{96DAC541-7B7A-43D3-8B79-37D633B846F1}">
                  <asvg:svgBlip xmlns:asvg="http://schemas.microsoft.com/office/drawing/2016/SVG/main" r:embed="rId9"/>
                </a:ext>
              </a:extLst>
            </a:blip>
            <a:stretch>
              <a:fillRect l="-10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DC4B21A-C9F0-887C-0B8D-AC996F372DFE}"/>
              </a:ext>
            </a:extLst>
          </p:cNvPr>
          <p:cNvSpPr/>
          <p:nvPr/>
        </p:nvSpPr>
        <p:spPr>
          <a:xfrm>
            <a:off x="4501897" y="4898413"/>
            <a:ext cx="4234535" cy="2342838"/>
          </a:xfrm>
          <a:custGeom>
            <a:avLst/>
            <a:gdLst/>
            <a:ahLst/>
            <a:cxnLst/>
            <a:rect l="l" t="t" r="r" b="b"/>
            <a:pathLst>
              <a:path w="4234535" h="2342838">
                <a:moveTo>
                  <a:pt x="0" y="0"/>
                </a:moveTo>
                <a:lnTo>
                  <a:pt x="4234535" y="0"/>
                </a:lnTo>
                <a:lnTo>
                  <a:pt x="4234535" y="2342838"/>
                </a:lnTo>
                <a:lnTo>
                  <a:pt x="0" y="2342838"/>
                </a:lnTo>
                <a:lnTo>
                  <a:pt x="0" y="0"/>
                </a:lnTo>
                <a:close/>
              </a:path>
            </a:pathLst>
          </a:custGeom>
          <a:blipFill>
            <a:blip r:embed="rId8">
              <a:extLst>
                <a:ext uri="{96DAC541-7B7A-43D3-8B79-37D633B846F1}">
                  <asvg:svgBlip xmlns:asvg="http://schemas.microsoft.com/office/drawing/2016/SVG/main" r:embed="rId9"/>
                </a:ext>
              </a:extLst>
            </a:blip>
            <a:stretch>
              <a:fillRect l="-10971" r="-67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5DAE3DE-F123-22BF-920B-A64829408330}"/>
              </a:ext>
            </a:extLst>
          </p:cNvPr>
          <p:cNvSpPr/>
          <p:nvPr/>
        </p:nvSpPr>
        <p:spPr>
          <a:xfrm>
            <a:off x="87673" y="4898413"/>
            <a:ext cx="4760372" cy="2342838"/>
          </a:xfrm>
          <a:custGeom>
            <a:avLst/>
            <a:gdLst/>
            <a:ahLst/>
            <a:cxnLst/>
            <a:rect l="l" t="t" r="r" b="b"/>
            <a:pathLst>
              <a:path w="4760372" h="2342838">
                <a:moveTo>
                  <a:pt x="0" y="0"/>
                </a:moveTo>
                <a:lnTo>
                  <a:pt x="4760372" y="0"/>
                </a:lnTo>
                <a:lnTo>
                  <a:pt x="4760372" y="2342838"/>
                </a:lnTo>
                <a:lnTo>
                  <a:pt x="0" y="2342838"/>
                </a:lnTo>
                <a:lnTo>
                  <a:pt x="0" y="0"/>
                </a:lnTo>
                <a:close/>
              </a:path>
            </a:pathLst>
          </a:custGeom>
          <a:blipFill>
            <a:blip r:embed="rId8">
              <a:extLst>
                <a:ext uri="{96DAC541-7B7A-43D3-8B79-37D633B846F1}">
                  <asvg:svgBlip xmlns:asvg="http://schemas.microsoft.com/office/drawing/2016/SVG/main" r:embed="rId9"/>
                </a:ext>
              </a:extLst>
            </a:blip>
            <a:stretch>
              <a:fillRect r="-47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FDC84E5-9ECD-843E-CBF7-C744F35471DC}"/>
              </a:ext>
            </a:extLst>
          </p:cNvPr>
          <p:cNvSpPr/>
          <p:nvPr/>
        </p:nvSpPr>
        <p:spPr>
          <a:xfrm rot="-2894264">
            <a:off x="2238389" y="3145326"/>
            <a:ext cx="2067043" cy="1725981"/>
          </a:xfrm>
          <a:custGeom>
            <a:avLst/>
            <a:gdLst/>
            <a:ahLst/>
            <a:cxnLst/>
            <a:rect l="l" t="t" r="r" b="b"/>
            <a:pathLst>
              <a:path w="2067043" h="1725981">
                <a:moveTo>
                  <a:pt x="0" y="0"/>
                </a:moveTo>
                <a:lnTo>
                  <a:pt x="2067043" y="0"/>
                </a:lnTo>
                <a:lnTo>
                  <a:pt x="2067043" y="1725981"/>
                </a:lnTo>
                <a:lnTo>
                  <a:pt x="0" y="1725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0A53CF1-CD3B-EF64-A6A4-6708CBBEE0BB}"/>
              </a:ext>
            </a:extLst>
          </p:cNvPr>
          <p:cNvSpPr txBox="1"/>
          <p:nvPr/>
        </p:nvSpPr>
        <p:spPr>
          <a:xfrm>
            <a:off x="3735891" y="508516"/>
            <a:ext cx="5345237" cy="3093990"/>
          </a:xfrm>
          <a:prstGeom prst="rect">
            <a:avLst/>
          </a:prstGeom>
        </p:spPr>
        <p:txBody>
          <a:bodyPr lIns="0" tIns="0" rIns="0" bIns="0" rtlCol="0" anchor="t">
            <a:spAutoFit/>
          </a:bodyPr>
          <a:lstStyle/>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Acceptance – Has the stepparent been accepted by the child?</a:t>
            </a:r>
          </a:p>
          <a:p>
            <a:pPr marL="0" marR="0" lvl="0" indent="0" algn="l" defTabSz="914400" rtl="0" eaLnBrk="1" fontAlgn="auto" latinLnBrk="0" hangingPunct="1">
              <a:lnSpc>
                <a:spcPts val="2194"/>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Competence – Is the stepparent (and parent) seen as fair and reasonable?</a:t>
            </a:r>
          </a:p>
          <a:p>
            <a:pPr marL="0" marR="0" lvl="0" indent="0" algn="l" defTabSz="914400" rtl="0" eaLnBrk="1" fontAlgn="auto" latinLnBrk="0" hangingPunct="1">
              <a:lnSpc>
                <a:spcPts val="2194"/>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 What do biological parents expect from the stepparent?</a:t>
            </a:r>
          </a:p>
          <a:p>
            <a:pPr marL="0" marR="0" lvl="0" indent="0" algn="l" defTabSz="914400" rtl="0" eaLnBrk="1" fontAlgn="auto" latinLnBrk="0" hangingPunct="1">
              <a:lnSpc>
                <a:spcPts val="2194"/>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194"/>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Agreement – What has been proactively agreed to by both adults?</a:t>
            </a:r>
          </a:p>
        </p:txBody>
      </p:sp>
      <p:sp>
        <p:nvSpPr>
          <p:cNvPr id="10" name="TextBox 10">
            <a:extLst>
              <a:ext uri="{FF2B5EF4-FFF2-40B4-BE49-F238E27FC236}">
                <a16:creationId xmlns:a16="http://schemas.microsoft.com/office/drawing/2014/main" id="{971E7F4F-9018-7077-0153-DD2A8848FFD9}"/>
              </a:ext>
            </a:extLst>
          </p:cNvPr>
          <p:cNvSpPr txBox="1"/>
          <p:nvPr/>
        </p:nvSpPr>
        <p:spPr>
          <a:xfrm>
            <a:off x="605612" y="135373"/>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Positive Reinforcement and Discipline </a:t>
            </a:r>
          </a:p>
        </p:txBody>
      </p:sp>
      <p:sp>
        <p:nvSpPr>
          <p:cNvPr id="11" name="TextBox 11">
            <a:extLst>
              <a:ext uri="{FF2B5EF4-FFF2-40B4-BE49-F238E27FC236}">
                <a16:creationId xmlns:a16="http://schemas.microsoft.com/office/drawing/2014/main" id="{E395ADD6-CE1B-59CE-087A-133B5557640E}"/>
              </a:ext>
            </a:extLst>
          </p:cNvPr>
          <p:cNvSpPr txBox="1"/>
          <p:nvPr/>
        </p:nvSpPr>
        <p:spPr>
          <a:xfrm>
            <a:off x="221532" y="5163522"/>
            <a:ext cx="9310536" cy="1866900"/>
          </a:xfrm>
          <a:prstGeom prst="rect">
            <a:avLst/>
          </a:prstGeom>
        </p:spPr>
        <p:txBody>
          <a:bodyPr lIns="0" tIns="0" rIns="0" bIns="0" rtlCol="0" anchor="t">
            <a:spAutoFit/>
          </a:bodyPr>
          <a:lstStyle/>
          <a:p>
            <a:pPr marL="439724" marR="0" lvl="1" indent="-219862" algn="l" defTabSz="914400" rtl="0" eaLnBrk="1" fontAlgn="auto" latinLnBrk="0" hangingPunct="1">
              <a:lnSpc>
                <a:spcPts val="2444"/>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factors have you considered when deciding if your child is ready for their stepparent to take on a disciplinary role?</a:t>
            </a:r>
          </a:p>
          <a:p>
            <a:pPr marL="0" marR="0" lvl="0" indent="0" algn="l" defTabSz="914400" rtl="0" eaLnBrk="1" fontAlgn="auto" latinLnBrk="0" hangingPunct="1">
              <a:lnSpc>
                <a:spcPts val="2444"/>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444"/>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Stepparents: Did you learn anything new about your stepchild during the activity?</a:t>
            </a:r>
          </a:p>
          <a:p>
            <a:pPr marL="0" marR="0" lvl="0" indent="0" algn="l" defTabSz="914400" rtl="0" eaLnBrk="1" fontAlgn="auto" latinLnBrk="0" hangingPunct="1">
              <a:lnSpc>
                <a:spcPts val="2444"/>
              </a:lnSpc>
              <a:spcBef>
                <a:spcPts val="0"/>
              </a:spcBef>
              <a:spcAft>
                <a:spcPts val="0"/>
              </a:spcAft>
              <a:buClrTx/>
              <a:buSzTx/>
              <a:buFontTx/>
              <a:buNone/>
              <a:tabLst/>
              <a:defRPr/>
            </a:pPr>
            <a:endPar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9724" marR="0" lvl="1" indent="-219862" algn="l" defTabSz="914400" rtl="0" eaLnBrk="1" fontAlgn="auto" latinLnBrk="0" hangingPunct="1">
              <a:lnSpc>
                <a:spcPts val="2444"/>
              </a:lnSpc>
              <a:spcBef>
                <a:spcPts val="0"/>
              </a:spcBef>
              <a:spcAft>
                <a:spcPts val="0"/>
              </a:spcAft>
              <a:buClrTx/>
              <a:buSzTx/>
              <a:buFont typeface="Arial"/>
              <a:buChar char="•"/>
              <a:tabLst/>
              <a:defRPr/>
            </a:pPr>
            <a:r>
              <a:rPr kumimoji="0" lang="en-US" sz="20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can that information help strengthen your relationship?</a:t>
            </a:r>
          </a:p>
        </p:txBody>
      </p:sp>
    </p:spTree>
    <p:extLst>
      <p:ext uri="{BB962C8B-B14F-4D97-AF65-F5344CB8AC3E}">
        <p14:creationId xmlns:p14="http://schemas.microsoft.com/office/powerpoint/2010/main" val="9586826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047F376-F576-B4DC-6837-98DD7F52E1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B48B11-B79D-CFA5-40CB-0E9CD3E8748A}"/>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034" r="-70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8C5A2D2-433E-48FE-8699-68A731BAE080}"/>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12EF8FB-1AF4-FC8F-E217-8E40BA4C415D}"/>
              </a:ext>
            </a:extLst>
          </p:cNvPr>
          <p:cNvSpPr txBox="1"/>
          <p:nvPr/>
        </p:nvSpPr>
        <p:spPr>
          <a:xfrm>
            <a:off x="605612" y="182998"/>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Residential Biological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a:t>
            </a:r>
          </a:p>
        </p:txBody>
      </p:sp>
      <p:sp>
        <p:nvSpPr>
          <p:cNvPr id="5" name="TextBox 5">
            <a:extLst>
              <a:ext uri="{FF2B5EF4-FFF2-40B4-BE49-F238E27FC236}">
                <a16:creationId xmlns:a16="http://schemas.microsoft.com/office/drawing/2014/main" id="{C1B0F965-859E-A8FD-4E7A-EC035CAAB9BF}"/>
              </a:ext>
            </a:extLst>
          </p:cNvPr>
          <p:cNvSpPr txBox="1"/>
          <p:nvPr/>
        </p:nvSpPr>
        <p:spPr>
          <a:xfrm>
            <a:off x="3803009" y="837123"/>
            <a:ext cx="5449836" cy="1146045"/>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 what areas of family life have you — or do you expect to — mediate between your children and the stepparent?</a:t>
            </a:r>
          </a:p>
        </p:txBody>
      </p:sp>
    </p:spTree>
    <p:extLst>
      <p:ext uri="{BB962C8B-B14F-4D97-AF65-F5344CB8AC3E}">
        <p14:creationId xmlns:p14="http://schemas.microsoft.com/office/powerpoint/2010/main" val="44598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6F6E66"/>
        </a:solidFill>
        <a:effectLst/>
      </p:bgPr>
    </p:bg>
    <p:spTree>
      <p:nvGrpSpPr>
        <p:cNvPr id="1" name="">
          <a:extLst>
            <a:ext uri="{FF2B5EF4-FFF2-40B4-BE49-F238E27FC236}">
              <a16:creationId xmlns:a16="http://schemas.microsoft.com/office/drawing/2014/main" id="{4B6FDEC9-9455-EA2B-E213-0255DEAB37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927567-A03E-4F5D-0462-33E3FF3262FB}"/>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C624BAF-D083-D504-6B76-E9047FB5DA28}"/>
              </a:ext>
            </a:extLst>
          </p:cNvPr>
          <p:cNvSpPr/>
          <p:nvPr/>
        </p:nvSpPr>
        <p:spPr>
          <a:xfrm>
            <a:off x="4467294" y="249673"/>
            <a:ext cx="5019481" cy="6507960"/>
          </a:xfrm>
          <a:custGeom>
            <a:avLst/>
            <a:gdLst/>
            <a:ahLst/>
            <a:cxnLst/>
            <a:rect l="l" t="t" r="r" b="b"/>
            <a:pathLst>
              <a:path w="5019481" h="6507960">
                <a:moveTo>
                  <a:pt x="0" y="0"/>
                </a:moveTo>
                <a:lnTo>
                  <a:pt x="5019482" y="0"/>
                </a:lnTo>
                <a:lnTo>
                  <a:pt x="5019482" y="6507960"/>
                </a:lnTo>
                <a:lnTo>
                  <a:pt x="0" y="6507960"/>
                </a:lnTo>
                <a:lnTo>
                  <a:pt x="0" y="0"/>
                </a:lnTo>
                <a:close/>
              </a:path>
            </a:pathLst>
          </a:custGeom>
          <a:blipFill>
            <a:blip r:embed="rId5"/>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E27C694-98DB-645F-0E8F-ECBD6780C063}"/>
              </a:ext>
            </a:extLst>
          </p:cNvPr>
          <p:cNvSpPr/>
          <p:nvPr/>
        </p:nvSpPr>
        <p:spPr>
          <a:xfrm flipH="1">
            <a:off x="2471944" y="3773724"/>
            <a:ext cx="2565796" cy="3541476"/>
          </a:xfrm>
          <a:custGeom>
            <a:avLst/>
            <a:gdLst/>
            <a:ahLst/>
            <a:cxnLst/>
            <a:rect l="l" t="t" r="r" b="b"/>
            <a:pathLst>
              <a:path w="2565796" h="3541476">
                <a:moveTo>
                  <a:pt x="2565795" y="0"/>
                </a:moveTo>
                <a:lnTo>
                  <a:pt x="0" y="0"/>
                </a:lnTo>
                <a:lnTo>
                  <a:pt x="0" y="3541476"/>
                </a:lnTo>
                <a:lnTo>
                  <a:pt x="2565795" y="3541476"/>
                </a:lnTo>
                <a:lnTo>
                  <a:pt x="2565795" y="0"/>
                </a:lnTo>
                <a:close/>
              </a:path>
            </a:pathLst>
          </a:custGeom>
          <a:blipFill>
            <a:blip r:embed="rId6"/>
            <a:stretch>
              <a:fillRect l="-75947" t="-60716" r="-237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DC50C43C-5562-CAFA-E90F-882B7B3B11A3}"/>
              </a:ext>
            </a:extLst>
          </p:cNvPr>
          <p:cNvSpPr txBox="1"/>
          <p:nvPr/>
        </p:nvSpPr>
        <p:spPr>
          <a:xfrm>
            <a:off x="605612" y="163948"/>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Non-Residential Biological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a:t>
            </a:r>
          </a:p>
        </p:txBody>
      </p:sp>
      <p:sp>
        <p:nvSpPr>
          <p:cNvPr id="6" name="TextBox 6">
            <a:extLst>
              <a:ext uri="{FF2B5EF4-FFF2-40B4-BE49-F238E27FC236}">
                <a16:creationId xmlns:a16="http://schemas.microsoft.com/office/drawing/2014/main" id="{C26B3AD0-51C7-C2AC-B8D3-5A862B9D4B97}"/>
              </a:ext>
            </a:extLst>
          </p:cNvPr>
          <p:cNvSpPr txBox="1"/>
          <p:nvPr/>
        </p:nvSpPr>
        <p:spPr>
          <a:xfrm>
            <a:off x="0" y="1888599"/>
            <a:ext cx="4342942" cy="2442628"/>
          </a:xfrm>
          <a:prstGeom prst="rect">
            <a:avLst/>
          </a:prstGeom>
        </p:spPr>
        <p:txBody>
          <a:bodyPr lIns="0" tIns="0" rIns="0" bIns="0" rtlCol="0" anchor="t">
            <a:spAutoFit/>
          </a:bodyPr>
          <a:lstStyle/>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rPr>
              <a:t>How do you stay involved in your child’s life?</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rPr>
              <a:t>Did the homework activity help clarify parenting roles and responsibilities?</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AFBFE"/>
              </a:solidFill>
              <a:effectLst/>
              <a:uLnTx/>
              <a:uFillTx/>
              <a:latin typeface="Calibri (MS) Bold"/>
              <a:ea typeface="Calibri (MS) Bold"/>
              <a:cs typeface="Calibri (MS) Bold"/>
              <a:sym typeface="Calibri (MS) Bold"/>
            </a:endParaRPr>
          </a:p>
        </p:txBody>
      </p:sp>
      <p:sp>
        <p:nvSpPr>
          <p:cNvPr id="7" name="TextBox 7">
            <a:extLst>
              <a:ext uri="{FF2B5EF4-FFF2-40B4-BE49-F238E27FC236}">
                <a16:creationId xmlns:a16="http://schemas.microsoft.com/office/drawing/2014/main" id="{61F10908-91F6-CA58-51EE-A7C3F3330F87}"/>
              </a:ext>
            </a:extLst>
          </p:cNvPr>
          <p:cNvSpPr txBox="1"/>
          <p:nvPr/>
        </p:nvSpPr>
        <p:spPr>
          <a:xfrm>
            <a:off x="-49204" y="4215493"/>
            <a:ext cx="3599107" cy="1517520"/>
          </a:xfrm>
          <a:prstGeom prst="rect">
            <a:avLst/>
          </a:prstGeom>
        </p:spPr>
        <p:txBody>
          <a:bodyPr lIns="0" tIns="0" rIns="0" bIns="0" rtlCol="0" anchor="t">
            <a:spAutoFit/>
          </a:bodyPr>
          <a:lstStyle/>
          <a:p>
            <a:pPr marL="459896" marR="0" lvl="1" indent="-229948" algn="l"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tasks did you decide to take on, share, or delegate to another parent?</a:t>
            </a:r>
          </a:p>
        </p:txBody>
      </p:sp>
    </p:spTree>
    <p:extLst>
      <p:ext uri="{BB962C8B-B14F-4D97-AF65-F5344CB8AC3E}">
        <p14:creationId xmlns:p14="http://schemas.microsoft.com/office/powerpoint/2010/main" val="2736019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283039"/>
        </a:solidFill>
        <a:effectLst/>
      </p:bgPr>
    </p:bg>
    <p:spTree>
      <p:nvGrpSpPr>
        <p:cNvPr id="1" name="">
          <a:extLst>
            <a:ext uri="{FF2B5EF4-FFF2-40B4-BE49-F238E27FC236}">
              <a16:creationId xmlns:a16="http://schemas.microsoft.com/office/drawing/2014/main" id="{F3432680-286E-3DFC-9547-4D1F5ABCC2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D9DB76-1477-D26C-2E84-C61D19E5D2C3}"/>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6966468-F17C-4C48-4519-2884EE375E6E}"/>
              </a:ext>
            </a:extLst>
          </p:cNvPr>
          <p:cNvSpPr/>
          <p:nvPr/>
        </p:nvSpPr>
        <p:spPr>
          <a:xfrm>
            <a:off x="3051375" y="2895934"/>
            <a:ext cx="6702225" cy="4419266"/>
          </a:xfrm>
          <a:custGeom>
            <a:avLst/>
            <a:gdLst/>
            <a:ahLst/>
            <a:cxnLst/>
            <a:rect l="l" t="t" r="r" b="b"/>
            <a:pathLst>
              <a:path w="6702225" h="4419266">
                <a:moveTo>
                  <a:pt x="0" y="0"/>
                </a:moveTo>
                <a:lnTo>
                  <a:pt x="6702225" y="0"/>
                </a:lnTo>
                <a:lnTo>
                  <a:pt x="6702225" y="4419266"/>
                </a:lnTo>
                <a:lnTo>
                  <a:pt x="0" y="4419266"/>
                </a:lnTo>
                <a:lnTo>
                  <a:pt x="0" y="0"/>
                </a:lnTo>
                <a:close/>
              </a:path>
            </a:pathLst>
          </a:custGeom>
          <a:blipFill>
            <a:blip r:embed="rId5"/>
            <a:stretch>
              <a:fillRect l="-6584" t="-13525" r="-11626" b="-61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1EEEA14-7E5A-DA1C-2F96-7957706DB29B}"/>
              </a:ext>
            </a:extLst>
          </p:cNvPr>
          <p:cNvSpPr/>
          <p:nvPr/>
        </p:nvSpPr>
        <p:spPr>
          <a:xfrm flipH="1" flipV="1">
            <a:off x="-369224" y="1697524"/>
            <a:ext cx="4646107" cy="3920152"/>
          </a:xfrm>
          <a:custGeom>
            <a:avLst/>
            <a:gdLst/>
            <a:ahLst/>
            <a:cxnLst/>
            <a:rect l="l" t="t" r="r" b="b"/>
            <a:pathLst>
              <a:path w="4646107" h="3920152">
                <a:moveTo>
                  <a:pt x="4646107" y="3920152"/>
                </a:moveTo>
                <a:lnTo>
                  <a:pt x="0" y="3920152"/>
                </a:lnTo>
                <a:lnTo>
                  <a:pt x="0" y="0"/>
                </a:lnTo>
                <a:lnTo>
                  <a:pt x="4646107" y="0"/>
                </a:lnTo>
                <a:lnTo>
                  <a:pt x="4646107" y="392015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40BD961-30A9-C925-5256-1525EAD99EBF}"/>
              </a:ext>
            </a:extLst>
          </p:cNvPr>
          <p:cNvSpPr/>
          <p:nvPr/>
        </p:nvSpPr>
        <p:spPr>
          <a:xfrm>
            <a:off x="-445566" y="2693736"/>
            <a:ext cx="4722449" cy="3984567"/>
          </a:xfrm>
          <a:custGeom>
            <a:avLst/>
            <a:gdLst/>
            <a:ahLst/>
            <a:cxnLst/>
            <a:rect l="l" t="t" r="r" b="b"/>
            <a:pathLst>
              <a:path w="4722449" h="3984567">
                <a:moveTo>
                  <a:pt x="0" y="0"/>
                </a:moveTo>
                <a:lnTo>
                  <a:pt x="4722449" y="0"/>
                </a:lnTo>
                <a:lnTo>
                  <a:pt x="4722449" y="3984567"/>
                </a:lnTo>
                <a:lnTo>
                  <a:pt x="0" y="3984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809E24F-1F72-015D-7EB2-AF9DFBB75F20}"/>
              </a:ext>
            </a:extLst>
          </p:cNvPr>
          <p:cNvSpPr/>
          <p:nvPr/>
        </p:nvSpPr>
        <p:spPr>
          <a:xfrm>
            <a:off x="4114121" y="105843"/>
            <a:ext cx="5562525" cy="3787153"/>
          </a:xfrm>
          <a:custGeom>
            <a:avLst/>
            <a:gdLst/>
            <a:ahLst/>
            <a:cxnLst/>
            <a:rect l="l" t="t" r="r" b="b"/>
            <a:pathLst>
              <a:path w="5562525" h="3787153">
                <a:moveTo>
                  <a:pt x="0" y="0"/>
                </a:moveTo>
                <a:lnTo>
                  <a:pt x="5562525" y="0"/>
                </a:lnTo>
                <a:lnTo>
                  <a:pt x="5562525" y="3787152"/>
                </a:lnTo>
                <a:lnTo>
                  <a:pt x="0" y="3787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1B61E46-DDD2-C587-CE58-D284FC623525}"/>
              </a:ext>
            </a:extLst>
          </p:cNvPr>
          <p:cNvSpPr/>
          <p:nvPr/>
        </p:nvSpPr>
        <p:spPr>
          <a:xfrm flipH="1">
            <a:off x="7354743" y="3086533"/>
            <a:ext cx="1139386" cy="987047"/>
          </a:xfrm>
          <a:custGeom>
            <a:avLst/>
            <a:gdLst/>
            <a:ahLst/>
            <a:cxnLst/>
            <a:rect l="l" t="t" r="r" b="b"/>
            <a:pathLst>
              <a:path w="1139386" h="987047">
                <a:moveTo>
                  <a:pt x="1139386" y="0"/>
                </a:moveTo>
                <a:lnTo>
                  <a:pt x="0" y="0"/>
                </a:lnTo>
                <a:lnTo>
                  <a:pt x="0" y="987048"/>
                </a:lnTo>
                <a:lnTo>
                  <a:pt x="1139386" y="987048"/>
                </a:lnTo>
                <a:lnTo>
                  <a:pt x="1139386" y="0"/>
                </a:lnTo>
                <a:close/>
              </a:path>
            </a:pathLst>
          </a:custGeom>
          <a:blipFill>
            <a:blip r:embed="rId8">
              <a:extLst>
                <a:ext uri="{96DAC541-7B7A-43D3-8B79-37D633B846F1}">
                  <asvg:svgBlip xmlns:asvg="http://schemas.microsoft.com/office/drawing/2016/SVG/main" r:embed="rId9"/>
                </a:ext>
              </a:extLst>
            </a:blip>
            <a:stretch>
              <a:fillRect t="-283684" r="-3882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CAD88BB-A734-F041-5E5C-0441F23FD74E}"/>
              </a:ext>
            </a:extLst>
          </p:cNvPr>
          <p:cNvSpPr/>
          <p:nvPr/>
        </p:nvSpPr>
        <p:spPr>
          <a:xfrm>
            <a:off x="5060875" y="3086533"/>
            <a:ext cx="1139386" cy="987047"/>
          </a:xfrm>
          <a:custGeom>
            <a:avLst/>
            <a:gdLst/>
            <a:ahLst/>
            <a:cxnLst/>
            <a:rect l="l" t="t" r="r" b="b"/>
            <a:pathLst>
              <a:path w="1139386" h="987047">
                <a:moveTo>
                  <a:pt x="0" y="0"/>
                </a:moveTo>
                <a:lnTo>
                  <a:pt x="1139386" y="0"/>
                </a:lnTo>
                <a:lnTo>
                  <a:pt x="1139386" y="987048"/>
                </a:lnTo>
                <a:lnTo>
                  <a:pt x="0" y="987048"/>
                </a:lnTo>
                <a:lnTo>
                  <a:pt x="0" y="0"/>
                </a:lnTo>
                <a:close/>
              </a:path>
            </a:pathLst>
          </a:custGeom>
          <a:blipFill>
            <a:blip r:embed="rId8">
              <a:extLst>
                <a:ext uri="{96DAC541-7B7A-43D3-8B79-37D633B846F1}">
                  <asvg:svgBlip xmlns:asvg="http://schemas.microsoft.com/office/drawing/2016/SVG/main" r:embed="rId9"/>
                </a:ext>
              </a:extLst>
            </a:blip>
            <a:stretch>
              <a:fillRect t="-283684" r="-3882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279E38E9-5799-8EE0-D451-459E387B65CB}"/>
              </a:ext>
            </a:extLst>
          </p:cNvPr>
          <p:cNvGrpSpPr/>
          <p:nvPr/>
        </p:nvGrpSpPr>
        <p:grpSpPr>
          <a:xfrm>
            <a:off x="3990661" y="2819270"/>
            <a:ext cx="1440704" cy="1254310"/>
            <a:chOff x="0" y="0"/>
            <a:chExt cx="400284" cy="388336"/>
          </a:xfrm>
        </p:grpSpPr>
        <p:sp>
          <p:nvSpPr>
            <p:cNvPr id="10" name="Freeform 10">
              <a:extLst>
                <a:ext uri="{FF2B5EF4-FFF2-40B4-BE49-F238E27FC236}">
                  <a16:creationId xmlns:a16="http://schemas.microsoft.com/office/drawing/2014/main" id="{AD92E8C0-A52C-479D-E0C8-1C56BF4E66CB}"/>
                </a:ext>
              </a:extLst>
            </p:cNvPr>
            <p:cNvSpPr/>
            <p:nvPr/>
          </p:nvSpPr>
          <p:spPr>
            <a:xfrm>
              <a:off x="0" y="0"/>
              <a:ext cx="400284" cy="388336"/>
            </a:xfrm>
            <a:custGeom>
              <a:avLst/>
              <a:gdLst/>
              <a:ahLst/>
              <a:cxnLst/>
              <a:rect l="l" t="t" r="r" b="b"/>
              <a:pathLst>
                <a:path w="400284" h="388336">
                  <a:moveTo>
                    <a:pt x="194168" y="0"/>
                  </a:moveTo>
                  <a:lnTo>
                    <a:pt x="206117" y="0"/>
                  </a:lnTo>
                  <a:cubicBezTo>
                    <a:pt x="313353" y="0"/>
                    <a:pt x="400284" y="86932"/>
                    <a:pt x="400284" y="194168"/>
                  </a:cubicBezTo>
                  <a:lnTo>
                    <a:pt x="400284" y="194168"/>
                  </a:lnTo>
                  <a:cubicBezTo>
                    <a:pt x="400284" y="301404"/>
                    <a:pt x="313353" y="388336"/>
                    <a:pt x="206117" y="388336"/>
                  </a:cubicBezTo>
                  <a:lnTo>
                    <a:pt x="194168" y="388336"/>
                  </a:lnTo>
                  <a:cubicBezTo>
                    <a:pt x="86932" y="388336"/>
                    <a:pt x="0" y="301404"/>
                    <a:pt x="0" y="194168"/>
                  </a:cubicBezTo>
                  <a:lnTo>
                    <a:pt x="0" y="194168"/>
                  </a:lnTo>
                  <a:cubicBezTo>
                    <a:pt x="0" y="86932"/>
                    <a:pt x="86932" y="0"/>
                    <a:pt x="194168" y="0"/>
                  </a:cubicBezTo>
                  <a:close/>
                </a:path>
              </a:pathLst>
            </a:custGeom>
            <a:solidFill>
              <a:srgbClr val="2830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94764CF6-A405-E905-055C-D5E3AAA5E845}"/>
                </a:ext>
              </a:extLst>
            </p:cNvPr>
            <p:cNvSpPr txBox="1"/>
            <p:nvPr/>
          </p:nvSpPr>
          <p:spPr>
            <a:xfrm>
              <a:off x="0" y="-28575"/>
              <a:ext cx="400284" cy="41691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a:extLst>
              <a:ext uri="{FF2B5EF4-FFF2-40B4-BE49-F238E27FC236}">
                <a16:creationId xmlns:a16="http://schemas.microsoft.com/office/drawing/2014/main" id="{3FAFAA01-82A5-0EFE-8996-E3E84685B54C}"/>
              </a:ext>
            </a:extLst>
          </p:cNvPr>
          <p:cNvSpPr txBox="1"/>
          <p:nvPr/>
        </p:nvSpPr>
        <p:spPr>
          <a:xfrm>
            <a:off x="0" y="2243361"/>
            <a:ext cx="3990661" cy="4051277"/>
          </a:xfrm>
          <a:prstGeom prst="rect">
            <a:avLst/>
          </a:prstGeom>
        </p:spPr>
        <p:txBody>
          <a:bodyPr lIns="0" tIns="0" rIns="0" bIns="0" rtlCol="0" anchor="t">
            <a:spAutoFit/>
          </a:bodyPr>
          <a:lstStyle/>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and your coparenting partner have a shared approach to parenting?</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feel supported in your parenting role?</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Are you able to avoid conflict or criticism in front of your children?</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coparenting dimensions are going well?</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38307" marR="0" lvl="1" indent="-219153" algn="l" defTabSz="914400" rtl="0" eaLnBrk="1" fontAlgn="auto" latinLnBrk="0" hangingPunct="1">
              <a:lnSpc>
                <a:spcPts val="2111"/>
              </a:lnSpc>
              <a:spcBef>
                <a:spcPts val="0"/>
              </a:spcBef>
              <a:spcAft>
                <a:spcPts val="0"/>
              </a:spcAft>
              <a:buClrTx/>
              <a:buSzTx/>
              <a:buFont typeface="Arial"/>
              <a:buChar char="•"/>
              <a:tabLst/>
              <a:defRPr/>
            </a:pPr>
            <a:r>
              <a:rPr kumimoji="0" lang="en-US" sz="20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ones could be improved?</a:t>
            </a:r>
          </a:p>
        </p:txBody>
      </p:sp>
      <p:sp>
        <p:nvSpPr>
          <p:cNvPr id="13" name="TextBox 13">
            <a:extLst>
              <a:ext uri="{FF2B5EF4-FFF2-40B4-BE49-F238E27FC236}">
                <a16:creationId xmlns:a16="http://schemas.microsoft.com/office/drawing/2014/main" id="{3DEEF03B-9818-681F-05E0-55447D06CFB0}"/>
              </a:ext>
            </a:extLst>
          </p:cNvPr>
          <p:cNvSpPr txBox="1"/>
          <p:nvPr/>
        </p:nvSpPr>
        <p:spPr>
          <a:xfrm>
            <a:off x="605612" y="301831"/>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Coparenting in Stepfamilies</a:t>
            </a:r>
          </a:p>
        </p:txBody>
      </p:sp>
      <p:sp>
        <p:nvSpPr>
          <p:cNvPr id="14" name="TextBox 14">
            <a:extLst>
              <a:ext uri="{FF2B5EF4-FFF2-40B4-BE49-F238E27FC236}">
                <a16:creationId xmlns:a16="http://schemas.microsoft.com/office/drawing/2014/main" id="{75DAFAED-E1D4-BF04-74EF-B40257A98EA1}"/>
              </a:ext>
            </a:extLst>
          </p:cNvPr>
          <p:cNvSpPr txBox="1"/>
          <p:nvPr/>
        </p:nvSpPr>
        <p:spPr>
          <a:xfrm>
            <a:off x="4574967" y="589167"/>
            <a:ext cx="4490028" cy="2104569"/>
          </a:xfrm>
          <a:prstGeom prst="rect">
            <a:avLst/>
          </a:prstGeom>
        </p:spPr>
        <p:txBody>
          <a:bodyPr lIns="0" tIns="0" rIns="0" bIns="0" rtlCol="0" anchor="t">
            <a:spAutoFit/>
          </a:bodyPr>
          <a:lstStyle/>
          <a:p>
            <a:pPr marL="0" marR="0" lvl="0" indent="0" algn="ctr" defTabSz="914400" rtl="0" eaLnBrk="1" fontAlgn="auto" latinLnBrk="0" hangingPunct="1">
              <a:lnSpc>
                <a:spcPts val="204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04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395128" marR="0" lvl="1" indent="-197564" algn="l" defTabSz="914400" rtl="0" eaLnBrk="1" fontAlgn="auto" latinLnBrk="0" hangingPunct="1">
              <a:lnSpc>
                <a:spcPts val="2049"/>
              </a:lnSpc>
              <a:spcBef>
                <a:spcPts val="0"/>
              </a:spcBef>
              <a:spcAft>
                <a:spcPts val="0"/>
              </a:spcAft>
              <a:buClrTx/>
              <a:buSzTx/>
              <a:buFont typeface="Arial"/>
              <a:buChar char="•"/>
              <a:tabLst/>
              <a:defRPr/>
            </a:pPr>
            <a:r>
              <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Agreement: Shared parenting approach</a:t>
            </a:r>
          </a:p>
          <a:p>
            <a:pPr marL="0" marR="0" lvl="0" indent="0" algn="l" defTabSz="914400" rtl="0" eaLnBrk="1" fontAlgn="auto" latinLnBrk="0" hangingPunct="1">
              <a:lnSpc>
                <a:spcPts val="2049"/>
              </a:lnSpc>
              <a:spcBef>
                <a:spcPts val="0"/>
              </a:spcBef>
              <a:spcAft>
                <a:spcPts val="0"/>
              </a:spcAft>
              <a:buClrTx/>
              <a:buSzTx/>
              <a:buFontTx/>
              <a:buNone/>
              <a:tabLst/>
              <a:defRPr/>
            </a:pPr>
            <a:endPar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395128" marR="0" lvl="1" indent="-197564" algn="l" defTabSz="914400" rtl="0" eaLnBrk="1" fontAlgn="auto" latinLnBrk="0" hangingPunct="1">
              <a:lnSpc>
                <a:spcPts val="2049"/>
              </a:lnSpc>
              <a:spcBef>
                <a:spcPts val="0"/>
              </a:spcBef>
              <a:spcAft>
                <a:spcPts val="0"/>
              </a:spcAft>
              <a:buClrTx/>
              <a:buSzTx/>
              <a:buFont typeface="Arial"/>
              <a:buChar char="•"/>
              <a:tabLst/>
              <a:defRPr/>
            </a:pPr>
            <a:r>
              <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Support: Feel supported by your partner</a:t>
            </a:r>
          </a:p>
          <a:p>
            <a:pPr marL="0" marR="0" lvl="0" indent="0" algn="l" defTabSz="914400" rtl="0" eaLnBrk="1" fontAlgn="auto" latinLnBrk="0" hangingPunct="1">
              <a:lnSpc>
                <a:spcPts val="2049"/>
              </a:lnSpc>
              <a:spcBef>
                <a:spcPts val="0"/>
              </a:spcBef>
              <a:spcAft>
                <a:spcPts val="0"/>
              </a:spcAft>
              <a:buClrTx/>
              <a:buSzTx/>
              <a:buFontTx/>
              <a:buNone/>
              <a:tabLst/>
              <a:defRPr/>
            </a:pPr>
            <a:endPar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395128" marR="0" lvl="1" indent="-197564" algn="l" defTabSz="914400" rtl="0" eaLnBrk="1" fontAlgn="auto" latinLnBrk="0" hangingPunct="1">
              <a:lnSpc>
                <a:spcPts val="2049"/>
              </a:lnSpc>
              <a:spcBef>
                <a:spcPts val="0"/>
              </a:spcBef>
              <a:spcAft>
                <a:spcPts val="0"/>
              </a:spcAft>
              <a:buClrTx/>
              <a:buSzTx/>
              <a:buFont typeface="Arial"/>
              <a:buChar char="•"/>
              <a:tabLst/>
              <a:defRPr/>
            </a:pPr>
            <a:r>
              <a:rPr kumimoji="0" lang="en-US" sz="18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Undermining: Avoid conflict or criticism in front of the children</a:t>
            </a:r>
          </a:p>
        </p:txBody>
      </p:sp>
      <p:sp>
        <p:nvSpPr>
          <p:cNvPr id="15" name="TextBox 15">
            <a:extLst>
              <a:ext uri="{FF2B5EF4-FFF2-40B4-BE49-F238E27FC236}">
                <a16:creationId xmlns:a16="http://schemas.microsoft.com/office/drawing/2014/main" id="{580B9BEF-6636-4016-8A89-D9E8402BA389}"/>
              </a:ext>
            </a:extLst>
          </p:cNvPr>
          <p:cNvSpPr txBox="1"/>
          <p:nvPr/>
        </p:nvSpPr>
        <p:spPr>
          <a:xfrm>
            <a:off x="5657634" y="683895"/>
            <a:ext cx="2324695" cy="325025"/>
          </a:xfrm>
          <a:prstGeom prst="rect">
            <a:avLst/>
          </a:prstGeom>
        </p:spPr>
        <p:txBody>
          <a:bodyPr lIns="0" tIns="0" rIns="0" bIns="0" rtlCol="0" anchor="t">
            <a:spAutoFit/>
          </a:bodyPr>
          <a:lstStyle/>
          <a:p>
            <a:pPr marL="0" marR="0" lvl="0" indent="0" algn="ctr" defTabSz="914400" rtl="0" eaLnBrk="1" fontAlgn="auto" latinLnBrk="0" hangingPunct="1">
              <a:lnSpc>
                <a:spcPts val="2702"/>
              </a:lnSpc>
              <a:spcBef>
                <a:spcPct val="0"/>
              </a:spcBef>
              <a:spcAft>
                <a:spcPts val="0"/>
              </a:spcAft>
              <a:buClrTx/>
              <a:buSzTx/>
              <a:buFontTx/>
              <a:buNone/>
              <a:tabLst/>
              <a:defRPr/>
            </a:pPr>
            <a:r>
              <a:rPr kumimoji="0" lang="en-US" sz="1930" b="1" i="1" u="sng" strike="noStrike" kern="1200" cap="none" spc="0" normalizeH="0" baseline="0" noProof="0" dirty="0">
                <a:ln>
                  <a:noFill/>
                </a:ln>
                <a:solidFill>
                  <a:srgbClr val="FFFFFF"/>
                </a:solidFill>
                <a:effectLst/>
                <a:uLnTx/>
                <a:uFillTx/>
                <a:latin typeface="Calibri"/>
                <a:ea typeface="Calibri (MS) Bold Italics"/>
                <a:cs typeface="Calibri (MS) Bold Italics"/>
                <a:sym typeface="Calibri (MS) Bold Italics"/>
              </a:rPr>
              <a:t>Coparenting Reflection</a:t>
            </a:r>
          </a:p>
        </p:txBody>
      </p:sp>
    </p:spTree>
    <p:extLst>
      <p:ext uri="{BB962C8B-B14F-4D97-AF65-F5344CB8AC3E}">
        <p14:creationId xmlns:p14="http://schemas.microsoft.com/office/powerpoint/2010/main" val="11716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283039"/>
        </a:solidFill>
        <a:effectLst/>
      </p:bgPr>
    </p:bg>
    <p:spTree>
      <p:nvGrpSpPr>
        <p:cNvPr id="1" name="">
          <a:extLst>
            <a:ext uri="{FF2B5EF4-FFF2-40B4-BE49-F238E27FC236}">
              <a16:creationId xmlns:a16="http://schemas.microsoft.com/office/drawing/2014/main" id="{8D80F7B7-C9F1-E1F0-5654-582069FE01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44EDCE-5E33-6551-A22C-4675ED94053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0735" r="-36741" b="-107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4A586B3-45CE-785C-26A3-1F00553EEEEE}"/>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EA9EF31-1733-A95D-0285-951638D7743D}"/>
              </a:ext>
            </a:extLst>
          </p:cNvPr>
          <p:cNvSpPr/>
          <p:nvPr/>
        </p:nvSpPr>
        <p:spPr>
          <a:xfrm>
            <a:off x="179210" y="2227093"/>
            <a:ext cx="3707063" cy="4819797"/>
          </a:xfrm>
          <a:custGeom>
            <a:avLst/>
            <a:gdLst/>
            <a:ahLst/>
            <a:cxnLst/>
            <a:rect l="l" t="t" r="r" b="b"/>
            <a:pathLst>
              <a:path w="3707063" h="4819797">
                <a:moveTo>
                  <a:pt x="0" y="0"/>
                </a:moveTo>
                <a:lnTo>
                  <a:pt x="3707063" y="0"/>
                </a:lnTo>
                <a:lnTo>
                  <a:pt x="3707063" y="4819797"/>
                </a:lnTo>
                <a:lnTo>
                  <a:pt x="0" y="4819797"/>
                </a:lnTo>
                <a:lnTo>
                  <a:pt x="0" y="0"/>
                </a:lnTo>
                <a:close/>
              </a:path>
            </a:pathLst>
          </a:custGeom>
          <a:blipFill>
            <a:blip r:embed="rId6"/>
            <a:stretch>
              <a:fillRect/>
            </a:stretch>
          </a:blipFill>
          <a:ln w="38100" cap="sq">
            <a:solidFill>
              <a:srgbClr val="5D5E5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C9C1FC6-0883-2460-F43A-B788EEF2AF33}"/>
              </a:ext>
            </a:extLst>
          </p:cNvPr>
          <p:cNvSpPr/>
          <p:nvPr/>
        </p:nvSpPr>
        <p:spPr>
          <a:xfrm rot="312394">
            <a:off x="4259199" y="3539354"/>
            <a:ext cx="5185228" cy="1737051"/>
          </a:xfrm>
          <a:custGeom>
            <a:avLst/>
            <a:gdLst/>
            <a:ahLst/>
            <a:cxnLst/>
            <a:rect l="l" t="t" r="r" b="b"/>
            <a:pathLst>
              <a:path w="5185228" h="1737051">
                <a:moveTo>
                  <a:pt x="0" y="0"/>
                </a:moveTo>
                <a:lnTo>
                  <a:pt x="5185227" y="0"/>
                </a:lnTo>
                <a:lnTo>
                  <a:pt x="5185227" y="1737051"/>
                </a:lnTo>
                <a:lnTo>
                  <a:pt x="0" y="17370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723C815-D3D7-DAD4-6471-14644B00D438}"/>
              </a:ext>
            </a:extLst>
          </p:cNvPr>
          <p:cNvSpPr/>
          <p:nvPr/>
        </p:nvSpPr>
        <p:spPr>
          <a:xfrm rot="3326729" flipH="1">
            <a:off x="3066510" y="901729"/>
            <a:ext cx="598856" cy="1376680"/>
          </a:xfrm>
          <a:custGeom>
            <a:avLst/>
            <a:gdLst/>
            <a:ahLst/>
            <a:cxnLst/>
            <a:rect l="l" t="t" r="r" b="b"/>
            <a:pathLst>
              <a:path w="598856" h="1376680">
                <a:moveTo>
                  <a:pt x="598856" y="0"/>
                </a:moveTo>
                <a:lnTo>
                  <a:pt x="0" y="0"/>
                </a:lnTo>
                <a:lnTo>
                  <a:pt x="0" y="1376680"/>
                </a:lnTo>
                <a:lnTo>
                  <a:pt x="598856" y="1376680"/>
                </a:lnTo>
                <a:lnTo>
                  <a:pt x="59885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0F782B2-E24A-360E-6E91-5C003F36ED76}"/>
              </a:ext>
            </a:extLst>
          </p:cNvPr>
          <p:cNvSpPr txBox="1"/>
          <p:nvPr/>
        </p:nvSpPr>
        <p:spPr>
          <a:xfrm>
            <a:off x="605612" y="186449"/>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Effective (Step)parenting Discipline</a:t>
            </a:r>
          </a:p>
        </p:txBody>
      </p:sp>
      <p:sp>
        <p:nvSpPr>
          <p:cNvPr id="8" name="TextBox 8">
            <a:extLst>
              <a:ext uri="{FF2B5EF4-FFF2-40B4-BE49-F238E27FC236}">
                <a16:creationId xmlns:a16="http://schemas.microsoft.com/office/drawing/2014/main" id="{C454C359-1579-8545-6A10-E5D1ED85A065}"/>
              </a:ext>
            </a:extLst>
          </p:cNvPr>
          <p:cNvSpPr txBox="1"/>
          <p:nvPr/>
        </p:nvSpPr>
        <p:spPr>
          <a:xfrm rot="335588">
            <a:off x="4456088" y="3908871"/>
            <a:ext cx="4798875" cy="1097955"/>
          </a:xfrm>
          <a:prstGeom prst="rect">
            <a:avLst/>
          </a:prstGeom>
        </p:spPr>
        <p:txBody>
          <a:bodyPr lIns="0" tIns="0" rIns="0" bIns="0" rtlCol="0" anchor="t">
            <a:spAutoFit/>
          </a:bodyPr>
          <a:lstStyle/>
          <a:p>
            <a:pPr marL="0" marR="0" lvl="0" indent="0" algn="ctr" defTabSz="914400" rtl="0" eaLnBrk="1" fontAlgn="auto" latinLnBrk="0" hangingPunct="1">
              <a:lnSpc>
                <a:spcPts val="2887"/>
              </a:lnSpc>
              <a:spcBef>
                <a:spcPct val="0"/>
              </a:spcBef>
              <a:spcAft>
                <a:spcPts val="0"/>
              </a:spcAft>
              <a:buClrTx/>
              <a:buSzTx/>
              <a:buFontTx/>
              <a:buNone/>
              <a:tabLst/>
              <a:defRPr/>
            </a:pPr>
            <a:r>
              <a:rPr kumimoji="0" lang="en-US" sz="2062" b="1" i="0" u="none" strike="noStrike" kern="1200" cap="none" spc="0" normalizeH="0" baseline="0" noProof="0">
                <a:ln>
                  <a:noFill/>
                </a:ln>
                <a:solidFill>
                  <a:srgbClr val="F5F0D4"/>
                </a:solidFill>
                <a:effectLst/>
                <a:uLnTx/>
                <a:uFillTx/>
                <a:latin typeface="Calibri (MS) Bold"/>
                <a:ea typeface="Calibri (MS) Bold"/>
                <a:cs typeface="Calibri (MS) Bold"/>
                <a:sym typeface="Calibri (MS) Bold"/>
              </a:rPr>
              <a:t>Would anyone like to share effective discipline strategies you've used in your parenting?</a:t>
            </a:r>
          </a:p>
        </p:txBody>
      </p:sp>
    </p:spTree>
    <p:extLst>
      <p:ext uri="{BB962C8B-B14F-4D97-AF65-F5344CB8AC3E}">
        <p14:creationId xmlns:p14="http://schemas.microsoft.com/office/powerpoint/2010/main" val="20948885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F6650"/>
        </a:solidFill>
        <a:effectLst/>
      </p:bgPr>
    </p:bg>
    <p:spTree>
      <p:nvGrpSpPr>
        <p:cNvPr id="1" name="">
          <a:extLst>
            <a:ext uri="{FF2B5EF4-FFF2-40B4-BE49-F238E27FC236}">
              <a16:creationId xmlns:a16="http://schemas.microsoft.com/office/drawing/2014/main" id="{E19AFA59-E687-3BB8-DED9-D946AE981A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B7F249-39C1-8CFB-8888-C2BC97BC52E5}"/>
              </a:ext>
            </a:extLst>
          </p:cNvPr>
          <p:cNvSpPr/>
          <p:nvPr/>
        </p:nvSpPr>
        <p:spPr>
          <a:xfrm flipH="1">
            <a:off x="0" y="60678"/>
            <a:ext cx="4969106" cy="4328302"/>
          </a:xfrm>
          <a:custGeom>
            <a:avLst/>
            <a:gdLst/>
            <a:ahLst/>
            <a:cxnLst/>
            <a:rect l="l" t="t" r="r" b="b"/>
            <a:pathLst>
              <a:path w="4969106" h="4328302">
                <a:moveTo>
                  <a:pt x="4969106" y="0"/>
                </a:moveTo>
                <a:lnTo>
                  <a:pt x="0" y="0"/>
                </a:lnTo>
                <a:lnTo>
                  <a:pt x="0" y="4328302"/>
                </a:lnTo>
                <a:lnTo>
                  <a:pt x="4969106" y="4328302"/>
                </a:lnTo>
                <a:lnTo>
                  <a:pt x="4969106" y="0"/>
                </a:lnTo>
                <a:close/>
              </a:path>
            </a:pathLst>
          </a:custGeom>
          <a:blipFill>
            <a:blip r:embed="rId3"/>
            <a:stretch>
              <a:fillRect l="-13611" t="-3729" r="-220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8E63077-FC05-65BB-2D8C-9B49DAA487DE}"/>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F44FB00-03CA-07F1-871C-2F19CB797ED7}"/>
              </a:ext>
            </a:extLst>
          </p:cNvPr>
          <p:cNvSpPr/>
          <p:nvPr/>
        </p:nvSpPr>
        <p:spPr>
          <a:xfrm>
            <a:off x="4969106" y="638755"/>
            <a:ext cx="4596203" cy="5944925"/>
          </a:xfrm>
          <a:custGeom>
            <a:avLst/>
            <a:gdLst/>
            <a:ahLst/>
            <a:cxnLst/>
            <a:rect l="l" t="t" r="r" b="b"/>
            <a:pathLst>
              <a:path w="4596203" h="5944925">
                <a:moveTo>
                  <a:pt x="0" y="0"/>
                </a:moveTo>
                <a:lnTo>
                  <a:pt x="4596203" y="0"/>
                </a:lnTo>
                <a:lnTo>
                  <a:pt x="4596203" y="5944925"/>
                </a:lnTo>
                <a:lnTo>
                  <a:pt x="0" y="5944925"/>
                </a:lnTo>
                <a:lnTo>
                  <a:pt x="0" y="0"/>
                </a:lnTo>
                <a:close/>
              </a:path>
            </a:pathLst>
          </a:custGeom>
          <a:blipFill>
            <a:blip r:embed="rId6"/>
            <a:stretch>
              <a:fillRect/>
            </a:stretch>
          </a:blipFill>
          <a:ln w="38100" cap="sq">
            <a:solidFill>
              <a:srgbClr val="666A6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E88CEA1-6F26-2721-A0FB-0B3B0B8312BD}"/>
              </a:ext>
            </a:extLst>
          </p:cNvPr>
          <p:cNvSpPr txBox="1"/>
          <p:nvPr/>
        </p:nvSpPr>
        <p:spPr>
          <a:xfrm>
            <a:off x="586562" y="330406"/>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Coparenting Considerations</a:t>
            </a:r>
          </a:p>
        </p:txBody>
      </p:sp>
      <p:sp>
        <p:nvSpPr>
          <p:cNvPr id="6" name="Freeform 6">
            <a:extLst>
              <a:ext uri="{FF2B5EF4-FFF2-40B4-BE49-F238E27FC236}">
                <a16:creationId xmlns:a16="http://schemas.microsoft.com/office/drawing/2014/main" id="{664DF6CE-78D8-04CC-3191-77EEAA921F9F}"/>
              </a:ext>
            </a:extLst>
          </p:cNvPr>
          <p:cNvSpPr/>
          <p:nvPr/>
        </p:nvSpPr>
        <p:spPr>
          <a:xfrm>
            <a:off x="219989" y="5364070"/>
            <a:ext cx="5003030" cy="1832437"/>
          </a:xfrm>
          <a:custGeom>
            <a:avLst/>
            <a:gdLst/>
            <a:ahLst/>
            <a:cxnLst/>
            <a:rect l="l" t="t" r="r" b="b"/>
            <a:pathLst>
              <a:path w="5003030" h="1832437">
                <a:moveTo>
                  <a:pt x="0" y="0"/>
                </a:moveTo>
                <a:lnTo>
                  <a:pt x="5003030" y="0"/>
                </a:lnTo>
                <a:lnTo>
                  <a:pt x="5003030" y="1832437"/>
                </a:lnTo>
                <a:lnTo>
                  <a:pt x="0" y="1832437"/>
                </a:lnTo>
                <a:lnTo>
                  <a:pt x="0" y="0"/>
                </a:lnTo>
                <a:close/>
              </a:path>
            </a:pathLst>
          </a:custGeom>
          <a:blipFill>
            <a:blip r:embed="rId7">
              <a:extLst>
                <a:ext uri="{96DAC541-7B7A-43D3-8B79-37D633B846F1}">
                  <asvg:svgBlip xmlns:asvg="http://schemas.microsoft.com/office/drawing/2016/SVG/main" r:embed="rId8"/>
                </a:ext>
              </a:extLst>
            </a:blip>
            <a:stretch>
              <a:fillRect t="-358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1DDC48B9-AB14-C7CD-4361-203A0AB21628}"/>
              </a:ext>
            </a:extLst>
          </p:cNvPr>
          <p:cNvSpPr/>
          <p:nvPr/>
        </p:nvSpPr>
        <p:spPr>
          <a:xfrm>
            <a:off x="219989" y="3974053"/>
            <a:ext cx="5003030" cy="2020486"/>
          </a:xfrm>
          <a:custGeom>
            <a:avLst/>
            <a:gdLst/>
            <a:ahLst/>
            <a:cxnLst/>
            <a:rect l="l" t="t" r="r" b="b"/>
            <a:pathLst>
              <a:path w="5003030" h="2020486">
                <a:moveTo>
                  <a:pt x="0" y="0"/>
                </a:moveTo>
                <a:lnTo>
                  <a:pt x="5003030" y="0"/>
                </a:lnTo>
                <a:lnTo>
                  <a:pt x="5003030" y="2020486"/>
                </a:lnTo>
                <a:lnTo>
                  <a:pt x="0" y="2020486"/>
                </a:lnTo>
                <a:lnTo>
                  <a:pt x="0" y="0"/>
                </a:lnTo>
                <a:close/>
              </a:path>
            </a:pathLst>
          </a:custGeom>
          <a:blipFill>
            <a:blip r:embed="rId7">
              <a:extLst>
                <a:ext uri="{96DAC541-7B7A-43D3-8B79-37D633B846F1}">
                  <asvg:svgBlip xmlns:asvg="http://schemas.microsoft.com/office/drawing/2016/SVG/main" r:embed="rId8"/>
                </a:ext>
              </a:extLst>
            </a:blip>
            <a:stretch>
              <a:fillRect b="-231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72363C8C-1987-6BF0-7001-AE04EDF3DA05}"/>
              </a:ext>
            </a:extLst>
          </p:cNvPr>
          <p:cNvSpPr txBox="1"/>
          <p:nvPr/>
        </p:nvSpPr>
        <p:spPr>
          <a:xfrm>
            <a:off x="391938" y="4350338"/>
            <a:ext cx="4510628" cy="2548359"/>
          </a:xfrm>
          <a:prstGeom prst="rect">
            <a:avLst/>
          </a:prstGeom>
        </p:spPr>
        <p:txBody>
          <a:bodyPr lIns="0" tIns="0" rIns="0" bIns="0" rtlCol="0" anchor="t">
            <a:spAutoFit/>
          </a:bodyPr>
          <a:lstStyle/>
          <a:p>
            <a:pPr marL="459896" marR="0" lvl="1" indent="-229948" algn="l" defTabSz="914400" rtl="0" eaLnBrk="1" fontAlgn="auto" latinLnBrk="0" hangingPunct="1">
              <a:lnSpc>
                <a:spcPts val="2215"/>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Would anyone like to share a time when you and your co-parent worked well as a team?</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215"/>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Is there a parenting area where you disagree?</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215"/>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strategies might help you work through that disagreement?</a:t>
            </a:r>
          </a:p>
        </p:txBody>
      </p:sp>
    </p:spTree>
    <p:extLst>
      <p:ext uri="{BB962C8B-B14F-4D97-AF65-F5344CB8AC3E}">
        <p14:creationId xmlns:p14="http://schemas.microsoft.com/office/powerpoint/2010/main" val="37824569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F6650"/>
        </a:solidFill>
        <a:effectLst/>
      </p:bgPr>
    </p:bg>
    <p:spTree>
      <p:nvGrpSpPr>
        <p:cNvPr id="1" name="">
          <a:extLst>
            <a:ext uri="{FF2B5EF4-FFF2-40B4-BE49-F238E27FC236}">
              <a16:creationId xmlns:a16="http://schemas.microsoft.com/office/drawing/2014/main" id="{E22DAD8E-F3C3-EE80-1E36-16742ABE0B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D184C1-21E0-78A0-5502-0D89A9246D11}"/>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4842" r="-4842" b="-18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07BF81A-16B5-B698-F525-17DB46262FC0}"/>
              </a:ext>
            </a:extLst>
          </p:cNvPr>
          <p:cNvSpPr/>
          <p:nvPr/>
        </p:nvSpPr>
        <p:spPr>
          <a:xfrm>
            <a:off x="1053724" y="416131"/>
            <a:ext cx="1036783" cy="2926080"/>
          </a:xfrm>
          <a:custGeom>
            <a:avLst/>
            <a:gdLst/>
            <a:ahLst/>
            <a:cxnLst/>
            <a:rect l="l" t="t" r="r" b="b"/>
            <a:pathLst>
              <a:path w="1036783" h="2926080">
                <a:moveTo>
                  <a:pt x="0" y="0"/>
                </a:moveTo>
                <a:lnTo>
                  <a:pt x="1036783" y="0"/>
                </a:lnTo>
                <a:lnTo>
                  <a:pt x="1036783"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r="-2635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1DB2A63-5E95-C357-EB38-EF74556E1A3E}"/>
              </a:ext>
            </a:extLst>
          </p:cNvPr>
          <p:cNvSpPr/>
          <p:nvPr/>
        </p:nvSpPr>
        <p:spPr>
          <a:xfrm>
            <a:off x="267513" y="2078673"/>
            <a:ext cx="3791709" cy="4849429"/>
          </a:xfrm>
          <a:custGeom>
            <a:avLst/>
            <a:gdLst/>
            <a:ahLst/>
            <a:cxnLst/>
            <a:rect l="l" t="t" r="r" b="b"/>
            <a:pathLst>
              <a:path w="3791709" h="4849429">
                <a:moveTo>
                  <a:pt x="0" y="0"/>
                </a:moveTo>
                <a:lnTo>
                  <a:pt x="3791709" y="0"/>
                </a:lnTo>
                <a:lnTo>
                  <a:pt x="3791709" y="4849429"/>
                </a:lnTo>
                <a:lnTo>
                  <a:pt x="0" y="4849429"/>
                </a:lnTo>
                <a:lnTo>
                  <a:pt x="0" y="0"/>
                </a:lnTo>
                <a:close/>
              </a:path>
            </a:pathLst>
          </a:custGeom>
          <a:blipFill>
            <a:blip r:embed="rId6"/>
            <a:stretch>
              <a:fillRect/>
            </a:stretch>
          </a:blipFill>
          <a:ln w="38100" cap="sq">
            <a:solidFill>
              <a:srgbClr val="90984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B307743-60E3-2ECD-6CD1-597544A322B9}"/>
              </a:ext>
            </a:extLst>
          </p:cNvPr>
          <p:cNvSpPr/>
          <p:nvPr/>
        </p:nvSpPr>
        <p:spPr>
          <a:xfrm>
            <a:off x="515033" y="0"/>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1702C5A4-4ACD-F3A3-B435-1F141F72A1BE}"/>
              </a:ext>
            </a:extLst>
          </p:cNvPr>
          <p:cNvSpPr/>
          <p:nvPr/>
        </p:nvSpPr>
        <p:spPr>
          <a:xfrm>
            <a:off x="4769535" y="5917310"/>
            <a:ext cx="4395059" cy="1173847"/>
          </a:xfrm>
          <a:custGeom>
            <a:avLst/>
            <a:gdLst/>
            <a:ahLst/>
            <a:cxnLst/>
            <a:rect l="l" t="t" r="r" b="b"/>
            <a:pathLst>
              <a:path w="4395059" h="1173847">
                <a:moveTo>
                  <a:pt x="0" y="0"/>
                </a:moveTo>
                <a:lnTo>
                  <a:pt x="4395059" y="0"/>
                </a:lnTo>
                <a:lnTo>
                  <a:pt x="4395059" y="1173847"/>
                </a:lnTo>
                <a:lnTo>
                  <a:pt x="0" y="117384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8DB4E64-CACC-7FB0-6656-FE9286EFDDCD}"/>
              </a:ext>
            </a:extLst>
          </p:cNvPr>
          <p:cNvSpPr txBox="1"/>
          <p:nvPr/>
        </p:nvSpPr>
        <p:spPr>
          <a:xfrm>
            <a:off x="5014962" y="6134483"/>
            <a:ext cx="3694655" cy="774570"/>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does your family enjoy doing together?</a:t>
            </a:r>
          </a:p>
        </p:txBody>
      </p:sp>
      <p:sp>
        <p:nvSpPr>
          <p:cNvPr id="8" name="TextBox 8">
            <a:extLst>
              <a:ext uri="{FF2B5EF4-FFF2-40B4-BE49-F238E27FC236}">
                <a16:creationId xmlns:a16="http://schemas.microsoft.com/office/drawing/2014/main" id="{6148F730-8F09-300F-4F2A-B0AAACB5994B}"/>
              </a:ext>
            </a:extLst>
          </p:cNvPr>
          <p:cNvSpPr txBox="1"/>
          <p:nvPr/>
        </p:nvSpPr>
        <p:spPr>
          <a:xfrm>
            <a:off x="586562" y="330406"/>
            <a:ext cx="1933006" cy="773652"/>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Family Development</a:t>
            </a:r>
          </a:p>
        </p:txBody>
      </p:sp>
    </p:spTree>
    <p:extLst>
      <p:ext uri="{BB962C8B-B14F-4D97-AF65-F5344CB8AC3E}">
        <p14:creationId xmlns:p14="http://schemas.microsoft.com/office/powerpoint/2010/main" val="18621233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1867A"/>
        </a:solidFill>
        <a:effectLst/>
      </p:bgPr>
    </p:bg>
    <p:spTree>
      <p:nvGrpSpPr>
        <p:cNvPr id="1" name="">
          <a:extLst>
            <a:ext uri="{FF2B5EF4-FFF2-40B4-BE49-F238E27FC236}">
              <a16:creationId xmlns:a16="http://schemas.microsoft.com/office/drawing/2014/main" id="{EB4800B5-6AA3-B738-85C0-FF19E00E03B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61729-A5C5-428D-AF9F-6D2F78683DF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9716" r="-10434" b="-67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E25ACA7-EA9E-7252-5916-9D854B597525}"/>
              </a:ext>
            </a:extLst>
          </p:cNvPr>
          <p:cNvSpPr/>
          <p:nvPr/>
        </p:nvSpPr>
        <p:spPr>
          <a:xfrm>
            <a:off x="122733" y="5016"/>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F082C32-DA75-C63A-4935-5263D17B7FE6}"/>
              </a:ext>
            </a:extLst>
          </p:cNvPr>
          <p:cNvSpPr txBox="1"/>
          <p:nvPr/>
        </p:nvSpPr>
        <p:spPr>
          <a:xfrm rot="-68517">
            <a:off x="2686489" y="542089"/>
            <a:ext cx="5991076" cy="1019175"/>
          </a:xfrm>
          <a:prstGeom prst="rect">
            <a:avLst/>
          </a:prstGeom>
        </p:spPr>
        <p:txBody>
          <a:bodyPr lIns="0" tIns="0" rIns="0" bIns="0" rtlCol="0" anchor="t">
            <a:spAutoFit/>
          </a:bodyPr>
          <a:lstStyle/>
          <a:p>
            <a:pPr marL="459896" marR="0" lvl="1" indent="-229948" algn="l" defTabSz="914400" rtl="0" eaLnBrk="1" fontAlgn="auto" latinLnBrk="0" hangingPunct="1">
              <a:lnSpc>
                <a:spcPts val="2556"/>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you show support and appreciation for your coparenting partner?</a:t>
            </a:r>
          </a:p>
          <a:p>
            <a:pPr marL="0" marR="0" lvl="0" indent="0" algn="l" defTabSz="914400" rtl="0" eaLnBrk="1" fontAlgn="auto" latinLnBrk="0" hangingPunct="1">
              <a:lnSpc>
                <a:spcPts val="2556"/>
              </a:lnSpc>
              <a:spcBef>
                <a:spcPts val="0"/>
              </a:spcBef>
              <a:spcAft>
                <a:spcPts val="0"/>
              </a:spcAft>
              <a:buClrTx/>
              <a:buSzTx/>
              <a:buFontTx/>
              <a:buNone/>
              <a:tabLst/>
              <a:defRPr/>
            </a:pPr>
            <a:endPar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04F3957-677C-8FB0-F030-F5E7B422ED32}"/>
              </a:ext>
            </a:extLst>
          </p:cNvPr>
          <p:cNvSpPr txBox="1"/>
          <p:nvPr/>
        </p:nvSpPr>
        <p:spPr>
          <a:xfrm>
            <a:off x="213312" y="216106"/>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Supporting </a:t>
            </a:r>
          </a:p>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Your </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Coparent </a:t>
            </a:r>
          </a:p>
        </p:txBody>
      </p:sp>
      <p:sp>
        <p:nvSpPr>
          <p:cNvPr id="6" name="TextBox 6">
            <a:extLst>
              <a:ext uri="{FF2B5EF4-FFF2-40B4-BE49-F238E27FC236}">
                <a16:creationId xmlns:a16="http://schemas.microsoft.com/office/drawing/2014/main" id="{2312995B-9504-954F-DDC0-49C7C3882F0F}"/>
              </a:ext>
            </a:extLst>
          </p:cNvPr>
          <p:cNvSpPr txBox="1"/>
          <p:nvPr/>
        </p:nvSpPr>
        <p:spPr>
          <a:xfrm rot="-76674">
            <a:off x="3772558" y="1499231"/>
            <a:ext cx="3413608" cy="1146045"/>
          </a:xfrm>
          <a:prstGeom prst="rect">
            <a:avLst/>
          </a:prstGeom>
        </p:spPr>
        <p:txBody>
          <a:bodyPr lIns="0" tIns="0" rIns="0" bIns="0" rtlCol="0" anchor="t">
            <a:spAutoFit/>
          </a:bodyPr>
          <a:lstStyle/>
          <a:p>
            <a:pPr marL="459896" marR="0" lvl="1" indent="-229948" algn="ctr" defTabSz="914400" rtl="0" eaLnBrk="1" fontAlgn="auto" latinLnBrk="0" hangingPunct="1">
              <a:lnSpc>
                <a:spcPts val="2982"/>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new ways could you try to show support moving forward?</a:t>
            </a:r>
          </a:p>
        </p:txBody>
      </p:sp>
    </p:spTree>
    <p:extLst>
      <p:ext uri="{BB962C8B-B14F-4D97-AF65-F5344CB8AC3E}">
        <p14:creationId xmlns:p14="http://schemas.microsoft.com/office/powerpoint/2010/main" val="3355169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91867A"/>
        </a:solidFill>
        <a:effectLst/>
      </p:bgPr>
    </p:bg>
    <p:spTree>
      <p:nvGrpSpPr>
        <p:cNvPr id="1" name="">
          <a:extLst>
            <a:ext uri="{FF2B5EF4-FFF2-40B4-BE49-F238E27FC236}">
              <a16:creationId xmlns:a16="http://schemas.microsoft.com/office/drawing/2014/main" id="{FC42951F-DCF1-0FA3-53C4-B20A4C4961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844A44-A668-7E7F-EC04-0E236031A4AF}"/>
              </a:ext>
            </a:extLst>
          </p:cNvPr>
          <p:cNvSpPr/>
          <p:nvPr/>
        </p:nvSpPr>
        <p:spPr>
          <a:xfrm>
            <a:off x="0" y="0"/>
            <a:ext cx="9753600" cy="7310184"/>
          </a:xfrm>
          <a:custGeom>
            <a:avLst/>
            <a:gdLst/>
            <a:ahLst/>
            <a:cxnLst/>
            <a:rect l="l" t="t" r="r" b="b"/>
            <a:pathLst>
              <a:path w="9753600" h="7310184">
                <a:moveTo>
                  <a:pt x="0" y="0"/>
                </a:moveTo>
                <a:lnTo>
                  <a:pt x="9753600" y="0"/>
                </a:lnTo>
                <a:lnTo>
                  <a:pt x="9753600" y="7310184"/>
                </a:lnTo>
                <a:lnTo>
                  <a:pt x="0" y="7310184"/>
                </a:lnTo>
                <a:lnTo>
                  <a:pt x="0" y="0"/>
                </a:lnTo>
                <a:close/>
              </a:path>
            </a:pathLst>
          </a:custGeom>
          <a:blipFill>
            <a:blip r:embed="rId3"/>
            <a:stretch>
              <a:fillRect l="-10386" r="-210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ECC5A5F-0FA5-F47A-B27C-20113E99F1E6}"/>
              </a:ext>
            </a:extLst>
          </p:cNvPr>
          <p:cNvSpPr/>
          <p:nvPr/>
        </p:nvSpPr>
        <p:spPr>
          <a:xfrm>
            <a:off x="5541777" y="301831"/>
            <a:ext cx="3991361" cy="5183501"/>
          </a:xfrm>
          <a:custGeom>
            <a:avLst/>
            <a:gdLst/>
            <a:ahLst/>
            <a:cxnLst/>
            <a:rect l="l" t="t" r="r" b="b"/>
            <a:pathLst>
              <a:path w="3991361" h="5183501">
                <a:moveTo>
                  <a:pt x="0" y="0"/>
                </a:moveTo>
                <a:lnTo>
                  <a:pt x="3991362" y="0"/>
                </a:lnTo>
                <a:lnTo>
                  <a:pt x="3991362" y="5183501"/>
                </a:lnTo>
                <a:lnTo>
                  <a:pt x="0" y="5183501"/>
                </a:lnTo>
                <a:lnTo>
                  <a:pt x="0" y="0"/>
                </a:lnTo>
                <a:close/>
              </a:path>
            </a:pathLst>
          </a:custGeom>
          <a:blipFill>
            <a:blip r:embed="rId4"/>
            <a:stretch>
              <a:fillRect/>
            </a:stretch>
          </a:blipFill>
          <a:ln w="38100" cap="sq">
            <a:solidFill>
              <a:srgbClr val="90553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D07DD2F-50E9-2435-9E24-46BD49CDB360}"/>
              </a:ext>
            </a:extLst>
          </p:cNvPr>
          <p:cNvSpPr/>
          <p:nvPr/>
        </p:nvSpPr>
        <p:spPr>
          <a:xfrm>
            <a:off x="122733" y="5016"/>
            <a:ext cx="2114165" cy="1453008"/>
          </a:xfrm>
          <a:custGeom>
            <a:avLst/>
            <a:gdLst/>
            <a:ahLst/>
            <a:cxnLst/>
            <a:rect l="l" t="t" r="r" b="b"/>
            <a:pathLst>
              <a:path w="2114165" h="1453008">
                <a:moveTo>
                  <a:pt x="0" y="0"/>
                </a:moveTo>
                <a:lnTo>
                  <a:pt x="2114165" y="0"/>
                </a:lnTo>
                <a:lnTo>
                  <a:pt x="2114165" y="1453008"/>
                </a:lnTo>
                <a:lnTo>
                  <a:pt x="0" y="1453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47C32CC4-A572-5930-B3F1-3C32AA9D78D1}"/>
              </a:ext>
            </a:extLst>
          </p:cNvPr>
          <p:cNvSpPr txBox="1"/>
          <p:nvPr/>
        </p:nvSpPr>
        <p:spPr>
          <a:xfrm>
            <a:off x="213312" y="216106"/>
            <a:ext cx="1933006" cy="1144669"/>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 </a:t>
            </a:r>
          </a:p>
          <a:p>
            <a:pPr marL="0" marR="0" lvl="0" indent="0" algn="ctr" defTabSz="914400" rtl="0" eaLnBrk="1" fontAlgn="auto" latinLnBrk="0" hangingPunct="1">
              <a:lnSpc>
                <a:spcPts val="2982"/>
              </a:lnSpc>
              <a:spcBef>
                <a:spcPts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and</a:t>
            </a:r>
          </a:p>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Change</a:t>
            </a:r>
          </a:p>
        </p:txBody>
      </p:sp>
      <p:sp>
        <p:nvSpPr>
          <p:cNvPr id="6" name="TextBox 6">
            <a:extLst>
              <a:ext uri="{FF2B5EF4-FFF2-40B4-BE49-F238E27FC236}">
                <a16:creationId xmlns:a16="http://schemas.microsoft.com/office/drawing/2014/main" id="{5031AA84-2F8D-F0B2-6C27-629A6788A6BB}"/>
              </a:ext>
            </a:extLst>
          </p:cNvPr>
          <p:cNvSpPr txBox="1"/>
          <p:nvPr/>
        </p:nvSpPr>
        <p:spPr>
          <a:xfrm>
            <a:off x="5063795" y="6049162"/>
            <a:ext cx="4469343" cy="774570"/>
          </a:xfrm>
          <a:prstGeom prst="rect">
            <a:avLst/>
          </a:prstGeom>
        </p:spPr>
        <p:txBody>
          <a:bodyPr lIns="0" tIns="0" rIns="0" bIns="0" rtlCol="0" anchor="t">
            <a:spAutoFit/>
          </a:bodyPr>
          <a:lstStyle/>
          <a:p>
            <a:pPr marL="0" marR="0" lvl="0" indent="0" algn="ctr" defTabSz="914400" rtl="0" eaLnBrk="1" fontAlgn="auto" latinLnBrk="0" hangingPunct="1">
              <a:lnSpc>
                <a:spcPts val="2982"/>
              </a:lnSpc>
              <a:spcBef>
                <a:spcPct val="0"/>
              </a:spcBef>
              <a:spcAft>
                <a:spcPts val="0"/>
              </a:spcAft>
              <a:buClrTx/>
              <a:buSzTx/>
              <a:buFontTx/>
              <a:buNone/>
              <a:tabLst/>
              <a:defRPr/>
            </a:pPr>
            <a:r>
              <a:rPr kumimoji="0" lang="en-US" sz="213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help you manage stress or feel rejuvenated?</a:t>
            </a:r>
          </a:p>
        </p:txBody>
      </p:sp>
    </p:spTree>
    <p:extLst>
      <p:ext uri="{BB962C8B-B14F-4D97-AF65-F5344CB8AC3E}">
        <p14:creationId xmlns:p14="http://schemas.microsoft.com/office/powerpoint/2010/main" val="2739655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1867A"/>
        </a:solidFill>
        <a:effectLst/>
      </p:bgPr>
    </p:bg>
    <p:spTree>
      <p:nvGrpSpPr>
        <p:cNvPr id="1" name="">
          <a:extLst>
            <a:ext uri="{FF2B5EF4-FFF2-40B4-BE49-F238E27FC236}">
              <a16:creationId xmlns:a16="http://schemas.microsoft.com/office/drawing/2014/main" id="{9025F268-2503-DA6A-D7F2-56A52B6F0B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6B5C51-5CA7-6181-923F-3EEA1834D2B2}"/>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3601" r="-210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94BA1D0-9E02-8DB3-62FA-5F7BEB5FF9FA}"/>
              </a:ext>
            </a:extLst>
          </p:cNvPr>
          <p:cNvGrpSpPr/>
          <p:nvPr/>
        </p:nvGrpSpPr>
        <p:grpSpPr>
          <a:xfrm>
            <a:off x="4561472" y="785054"/>
            <a:ext cx="5192128" cy="5745093"/>
            <a:chOff x="0" y="0"/>
            <a:chExt cx="6922837" cy="7660124"/>
          </a:xfrm>
        </p:grpSpPr>
        <p:sp>
          <p:nvSpPr>
            <p:cNvPr id="4" name="Freeform 4">
              <a:extLst>
                <a:ext uri="{FF2B5EF4-FFF2-40B4-BE49-F238E27FC236}">
                  <a16:creationId xmlns:a16="http://schemas.microsoft.com/office/drawing/2014/main" id="{0B67333C-C88E-DB16-2E16-160AC7B1818F}"/>
                </a:ext>
              </a:extLst>
            </p:cNvPr>
            <p:cNvSpPr/>
            <p:nvPr/>
          </p:nvSpPr>
          <p:spPr>
            <a:xfrm>
              <a:off x="0" y="0"/>
              <a:ext cx="6922837" cy="7660124"/>
            </a:xfrm>
            <a:custGeom>
              <a:avLst/>
              <a:gdLst/>
              <a:ahLst/>
              <a:cxnLst/>
              <a:rect l="l" t="t" r="r" b="b"/>
              <a:pathLst>
                <a:path w="6922837" h="7660124">
                  <a:moveTo>
                    <a:pt x="0" y="0"/>
                  </a:moveTo>
                  <a:lnTo>
                    <a:pt x="6922837" y="0"/>
                  </a:lnTo>
                  <a:lnTo>
                    <a:pt x="6922837" y="7660124"/>
                  </a:lnTo>
                  <a:lnTo>
                    <a:pt x="0" y="7660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CFE044A8-06A5-5471-2E1B-D0026509E5F8}"/>
                </a:ext>
              </a:extLst>
            </p:cNvPr>
            <p:cNvSpPr txBox="1"/>
            <p:nvPr/>
          </p:nvSpPr>
          <p:spPr>
            <a:xfrm>
              <a:off x="724055" y="807819"/>
              <a:ext cx="5706484" cy="5977812"/>
            </a:xfrm>
            <a:prstGeom prst="rect">
              <a:avLst/>
            </a:prstGeom>
          </p:spPr>
          <p:txBody>
            <a:bodyPr lIns="0" tIns="0" rIns="0" bIns="0" rtlCol="0" anchor="t">
              <a:spAutoFit/>
            </a:bodyPr>
            <a:lstStyle/>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topic was most helpful to you as a (step)parent, and why?</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strategies or skills will help you reach your family goals?</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has changed in your interactions with your (step)child?</a:t>
              </a:r>
            </a:p>
            <a:p>
              <a:pPr marL="0" marR="0" lvl="0" indent="0" algn="l" defTabSz="914400" rtl="0" eaLnBrk="1" fontAlgn="auto" latinLnBrk="0" hangingPunct="1">
                <a:lnSpc>
                  <a:spcPts val="2747"/>
                </a:lnSpc>
                <a:spcBef>
                  <a:spcPts val="0"/>
                </a:spcBef>
                <a:spcAft>
                  <a:spcPts val="0"/>
                </a:spcAft>
                <a:buClrTx/>
                <a:buSzTx/>
                <a:buFontTx/>
                <a:buNone/>
                <a:tabLst/>
                <a:defRPr/>
              </a:pPr>
              <a:endPar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59896" marR="0" lvl="1" indent="-229948" algn="l" defTabSz="914400" rtl="0" eaLnBrk="1" fontAlgn="auto" latinLnBrk="0" hangingPunct="1">
                <a:lnSpc>
                  <a:spcPts val="2747"/>
                </a:lnSpc>
                <a:spcBef>
                  <a:spcPts val="0"/>
                </a:spcBef>
                <a:spcAft>
                  <a:spcPts val="0"/>
                </a:spcAft>
                <a:buClrTx/>
                <a:buSzTx/>
                <a:buFont typeface="Arial"/>
                <a:buChar char="•"/>
                <a:tabLst/>
                <a:defRPr/>
              </a:pPr>
              <a:r>
                <a:rPr kumimoji="0" lang="en-US" sz="213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Have you noticed a change in how your (step)child responds to your parenting?</a:t>
              </a:r>
            </a:p>
          </p:txBody>
        </p:sp>
      </p:grpSp>
    </p:spTree>
    <p:extLst>
      <p:ext uri="{BB962C8B-B14F-4D97-AF65-F5344CB8AC3E}">
        <p14:creationId xmlns:p14="http://schemas.microsoft.com/office/powerpoint/2010/main" val="2076800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4"/>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4"/>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415762" y="-563"/>
            <a:ext cx="6922093" cy="661591"/>
          </a:xfrm>
          <a:prstGeom prst="rect">
            <a:avLst/>
          </a:prstGeom>
        </p:spPr>
        <p:txBody>
          <a:bodyPr wrap="square"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4"/>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7"/>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3ED861-9C9E-8D14-F7B7-5BD371DC52D2}"/>
            </a:ext>
          </a:extLst>
        </p:cNvPr>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3DD794FE-DDFA-CAA0-C7F7-9A4802A7ED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456645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12877</TotalTime>
  <Words>19423</Words>
  <Application>Microsoft Office PowerPoint</Application>
  <PresentationFormat>Custom</PresentationFormat>
  <Paragraphs>1663</Paragraphs>
  <Slides>100</Slides>
  <Notes>100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lastModifiedBy>Wolbert, Evie Diane</cp:lastModifiedBy>
  <cp:revision>136</cp:revision>
  <dcterms:created xsi:type="dcterms:W3CDTF">2006-08-16T00:00:00Z</dcterms:created>
  <dcterms:modified xsi:type="dcterms:W3CDTF">2025-06-04T18:41:44Z</dcterms:modified>
  <dc:identifier>DAGHMrpNIvI</dc:identifier>
</cp:coreProperties>
</file>