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00_0.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omments/modernComment_11B_A08CC6F4.xml" ContentType="application/vnd.ms-powerpoint.comment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92"/>
  </p:notesMasterIdLst>
  <p:sldIdLst>
    <p:sldId id="272" r:id="rId2"/>
    <p:sldId id="256" r:id="rId3"/>
    <p:sldId id="284" r:id="rId4"/>
    <p:sldId id="282" r:id="rId5"/>
    <p:sldId id="258" r:id="rId6"/>
    <p:sldId id="288" r:id="rId7"/>
    <p:sldId id="443" r:id="rId8"/>
    <p:sldId id="270" r:id="rId9"/>
    <p:sldId id="265" r:id="rId10"/>
    <p:sldId id="292" r:id="rId11"/>
    <p:sldId id="269" r:id="rId12"/>
    <p:sldId id="295" r:id="rId13"/>
    <p:sldId id="298" r:id="rId14"/>
    <p:sldId id="299" r:id="rId15"/>
    <p:sldId id="512" r:id="rId16"/>
    <p:sldId id="513" r:id="rId17"/>
    <p:sldId id="514" r:id="rId18"/>
    <p:sldId id="515" r:id="rId19"/>
    <p:sldId id="260" r:id="rId20"/>
    <p:sldId id="261" r:id="rId21"/>
    <p:sldId id="262" r:id="rId22"/>
    <p:sldId id="263" r:id="rId23"/>
    <p:sldId id="264" r:id="rId24"/>
    <p:sldId id="516" r:id="rId25"/>
    <p:sldId id="395" r:id="rId26"/>
    <p:sldId id="319" r:id="rId27"/>
    <p:sldId id="321" r:id="rId28"/>
    <p:sldId id="323" r:id="rId29"/>
    <p:sldId id="349" r:id="rId30"/>
    <p:sldId id="396" r:id="rId31"/>
    <p:sldId id="425" r:id="rId32"/>
    <p:sldId id="266" r:id="rId33"/>
    <p:sldId id="267" r:id="rId34"/>
    <p:sldId id="268" r:id="rId35"/>
    <p:sldId id="527" r:id="rId36"/>
    <p:sldId id="528" r:id="rId37"/>
    <p:sldId id="271" r:id="rId38"/>
    <p:sldId id="529" r:id="rId39"/>
    <p:sldId id="273" r:id="rId40"/>
    <p:sldId id="274" r:id="rId41"/>
    <p:sldId id="275" r:id="rId42"/>
    <p:sldId id="416" r:id="rId43"/>
    <p:sldId id="465" r:id="rId44"/>
    <p:sldId id="276" r:id="rId45"/>
    <p:sldId id="281" r:id="rId46"/>
    <p:sldId id="283" r:id="rId47"/>
    <p:sldId id="408" r:id="rId48"/>
    <p:sldId id="466" r:id="rId49"/>
    <p:sldId id="259" r:id="rId50"/>
    <p:sldId id="287" r:id="rId51"/>
    <p:sldId id="257" r:id="rId52"/>
    <p:sldId id="417" r:id="rId53"/>
    <p:sldId id="467" r:id="rId54"/>
    <p:sldId id="511" r:id="rId55"/>
    <p:sldId id="291" r:id="rId56"/>
    <p:sldId id="293" r:id="rId57"/>
    <p:sldId id="294" r:id="rId58"/>
    <p:sldId id="296" r:id="rId59"/>
    <p:sldId id="397" r:id="rId60"/>
    <p:sldId id="300" r:id="rId61"/>
    <p:sldId id="517" r:id="rId62"/>
    <p:sldId id="518" r:id="rId63"/>
    <p:sldId id="519" r:id="rId64"/>
    <p:sldId id="520" r:id="rId65"/>
    <p:sldId id="521" r:id="rId66"/>
    <p:sldId id="522" r:id="rId67"/>
    <p:sldId id="523" r:id="rId68"/>
    <p:sldId id="524" r:id="rId69"/>
    <p:sldId id="525" r:id="rId70"/>
    <p:sldId id="526" r:id="rId71"/>
    <p:sldId id="510" r:id="rId72"/>
    <p:sldId id="317" r:id="rId73"/>
    <p:sldId id="322" r:id="rId74"/>
    <p:sldId id="324" r:id="rId75"/>
    <p:sldId id="350" r:id="rId76"/>
    <p:sldId id="352" r:id="rId77"/>
    <p:sldId id="442" r:id="rId78"/>
    <p:sldId id="530" r:id="rId79"/>
    <p:sldId id="531" r:id="rId80"/>
    <p:sldId id="532" r:id="rId81"/>
    <p:sldId id="533" r:id="rId82"/>
    <p:sldId id="534" r:id="rId83"/>
    <p:sldId id="535" r:id="rId84"/>
    <p:sldId id="536" r:id="rId85"/>
    <p:sldId id="537" r:id="rId86"/>
    <p:sldId id="538" r:id="rId87"/>
    <p:sldId id="539" r:id="rId88"/>
    <p:sldId id="415" r:id="rId89"/>
    <p:sldId id="470" r:id="rId90"/>
    <p:sldId id="369" r:id="rId91"/>
  </p:sldIdLst>
  <p:sldSz cx="9753600" cy="7315200"/>
  <p:notesSz cx="6858000" cy="9144000"/>
  <p:embeddedFontLst>
    <p:embeddedFont>
      <p:font typeface="Bahnschrift SemiBold Condensed" panose="020B0502040204020203" pitchFamily="34" charset="0"/>
      <p:bold r:id="rId93"/>
    </p:embeddedFont>
    <p:embeddedFont>
      <p:font typeface="Calibri (MS)" panose="020B0604020202020204" charset="0"/>
      <p:regular r:id="rId94"/>
    </p:embeddedFont>
    <p:embeddedFont>
      <p:font typeface="Calibri (MS) Bold" panose="020B0604020202020204" charset="0"/>
      <p:regular r:id="rId95"/>
    </p:embeddedFont>
    <p:embeddedFont>
      <p:font typeface="Calibri (MS) Bold Italics" panose="020B0604020202020204" charset="0"/>
      <p:regular r:id="rId9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6328477-2D99-2C26-174B-29C020A798E2}" name="Rudy, Terri L." initials="RT" userId="S::tlr141@psu.edu::6fd1c2fc-f639-44d7-bfe6-7cc1c5da32dc" providerId="AD"/>
  <p188:author id="{C1749FDE-6C31-C0B2-0117-B2F119AA57C5}" name="Wolbert, Evie Diane" initials="EW" userId="S::edj114@psu.edu::102f0402-31d0-4b21-b106-54d95bb4d9b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C5A4B5-3941-4E32-A47C-503BA27051F4}" v="16" dt="2025-04-11T18:07:55.9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60291" autoAdjust="0"/>
  </p:normalViewPr>
  <p:slideViewPr>
    <p:cSldViewPr>
      <p:cViewPr varScale="1">
        <p:scale>
          <a:sx n="62" d="100"/>
          <a:sy n="62" d="100"/>
        </p:scale>
        <p:origin x="2100"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microsoft.com/office/2015/10/relationships/revisionInfo" Target="revisionInfo.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font" Target="fonts/font3.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microsoft.com/office/2018/10/relationships/authors" Targe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2.fntdata"/><Relationship Id="rId99" Type="http://schemas.openxmlformats.org/officeDocument/2006/relationships/theme" Target="theme/theme1.xml"/><Relationship Id="rId10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fntdata"/><Relationship Id="rId98" Type="http://schemas.openxmlformats.org/officeDocument/2006/relationships/viewProps" Target="viewProps.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olbert, Evie Diane" userId="102f0402-31d0-4b21-b106-54d95bb4d9b3" providerId="ADAL" clId="{E4D50FE6-5C76-41BE-AD6F-120556CDBF5F}"/>
    <pc:docChg chg="undo custSel addSld delSld modSld">
      <pc:chgData name="Wolbert, Evie Diane" userId="102f0402-31d0-4b21-b106-54d95bb4d9b3" providerId="ADAL" clId="{E4D50FE6-5C76-41BE-AD6F-120556CDBF5F}" dt="2025-04-09T15:49:51.130" v="1007" actId="2696"/>
      <pc:docMkLst>
        <pc:docMk/>
      </pc:docMkLst>
      <pc:sldChg chg="modSp mod modNotesTx">
        <pc:chgData name="Wolbert, Evie Diane" userId="102f0402-31d0-4b21-b106-54d95bb4d9b3" providerId="ADAL" clId="{E4D50FE6-5C76-41BE-AD6F-120556CDBF5F}" dt="2025-04-09T15:46:29.236" v="951"/>
        <pc:sldMkLst>
          <pc:docMk/>
          <pc:sldMk cId="0" sldId="257"/>
        </pc:sldMkLst>
        <pc:spChg chg="mod">
          <ac:chgData name="Wolbert, Evie Diane" userId="102f0402-31d0-4b21-b106-54d95bb4d9b3" providerId="ADAL" clId="{E4D50FE6-5C76-41BE-AD6F-120556CDBF5F}" dt="2025-04-09T15:06:23.107" v="150" actId="14826"/>
          <ac:spMkLst>
            <pc:docMk/>
            <pc:sldMk cId="0" sldId="257"/>
            <ac:spMk id="11" creationId="{00000000-0000-0000-0000-000000000000}"/>
          </ac:spMkLst>
        </pc:spChg>
        <pc:spChg chg="mod modCrop">
          <ac:chgData name="Wolbert, Evie Diane" userId="102f0402-31d0-4b21-b106-54d95bb4d9b3" providerId="ADAL" clId="{E4D50FE6-5C76-41BE-AD6F-120556CDBF5F}" dt="2025-04-09T15:06:36.269" v="152" actId="18131"/>
          <ac:spMkLst>
            <pc:docMk/>
            <pc:sldMk cId="0" sldId="257"/>
            <ac:spMk id="12" creationId="{00000000-0000-0000-0000-000000000000}"/>
          </ac:spMkLst>
        </pc:spChg>
        <pc:spChg chg="mod">
          <ac:chgData name="Wolbert, Evie Diane" userId="102f0402-31d0-4b21-b106-54d95bb4d9b3" providerId="ADAL" clId="{E4D50FE6-5C76-41BE-AD6F-120556CDBF5F}" dt="2025-04-09T15:06:46.569" v="153" actId="14826"/>
          <ac:spMkLst>
            <pc:docMk/>
            <pc:sldMk cId="0" sldId="257"/>
            <ac:spMk id="13" creationId="{00000000-0000-0000-0000-000000000000}"/>
          </ac:spMkLst>
        </pc:spChg>
        <pc:spChg chg="mod modCrop">
          <ac:chgData name="Wolbert, Evie Diane" userId="102f0402-31d0-4b21-b106-54d95bb4d9b3" providerId="ADAL" clId="{E4D50FE6-5C76-41BE-AD6F-120556CDBF5F}" dt="2025-04-09T15:07:01.750" v="155" actId="18131"/>
          <ac:spMkLst>
            <pc:docMk/>
            <pc:sldMk cId="0" sldId="257"/>
            <ac:spMk id="14" creationId="{00000000-0000-0000-0000-000000000000}"/>
          </ac:spMkLst>
        </pc:spChg>
      </pc:sldChg>
      <pc:sldChg chg="modSp modNotesTx">
        <pc:chgData name="Wolbert, Evie Diane" userId="102f0402-31d0-4b21-b106-54d95bb4d9b3" providerId="ADAL" clId="{E4D50FE6-5C76-41BE-AD6F-120556CDBF5F}" dt="2025-04-09T15:04:30.252" v="143" actId="14826"/>
        <pc:sldMkLst>
          <pc:docMk/>
          <pc:sldMk cId="0" sldId="258"/>
        </pc:sldMkLst>
        <pc:spChg chg="mod">
          <ac:chgData name="Wolbert, Evie Diane" userId="102f0402-31d0-4b21-b106-54d95bb4d9b3" providerId="ADAL" clId="{E4D50FE6-5C76-41BE-AD6F-120556CDBF5F}" dt="2025-04-09T15:04:03.734" v="140" actId="14826"/>
          <ac:spMkLst>
            <pc:docMk/>
            <pc:sldMk cId="0" sldId="258"/>
            <ac:spMk id="10" creationId="{00000000-0000-0000-0000-000000000000}"/>
          </ac:spMkLst>
        </pc:spChg>
        <pc:spChg chg="mod">
          <ac:chgData name="Wolbert, Evie Diane" userId="102f0402-31d0-4b21-b106-54d95bb4d9b3" providerId="ADAL" clId="{E4D50FE6-5C76-41BE-AD6F-120556CDBF5F}" dt="2025-04-09T15:04:12.520" v="141" actId="14826"/>
          <ac:spMkLst>
            <pc:docMk/>
            <pc:sldMk cId="0" sldId="258"/>
            <ac:spMk id="11" creationId="{00000000-0000-0000-0000-000000000000}"/>
          </ac:spMkLst>
        </pc:spChg>
        <pc:spChg chg="mod">
          <ac:chgData name="Wolbert, Evie Diane" userId="102f0402-31d0-4b21-b106-54d95bb4d9b3" providerId="ADAL" clId="{E4D50FE6-5C76-41BE-AD6F-120556CDBF5F}" dt="2025-04-09T15:04:21.757" v="142" actId="14826"/>
          <ac:spMkLst>
            <pc:docMk/>
            <pc:sldMk cId="0" sldId="258"/>
            <ac:spMk id="12" creationId="{00000000-0000-0000-0000-000000000000}"/>
          </ac:spMkLst>
        </pc:spChg>
        <pc:spChg chg="mod">
          <ac:chgData name="Wolbert, Evie Diane" userId="102f0402-31d0-4b21-b106-54d95bb4d9b3" providerId="ADAL" clId="{E4D50FE6-5C76-41BE-AD6F-120556CDBF5F}" dt="2025-04-09T15:04:30.252" v="143" actId="14826"/>
          <ac:spMkLst>
            <pc:docMk/>
            <pc:sldMk cId="0" sldId="258"/>
            <ac:spMk id="13" creationId="{00000000-0000-0000-0000-000000000000}"/>
          </ac:spMkLst>
        </pc:spChg>
      </pc:sldChg>
      <pc:sldChg chg="del">
        <pc:chgData name="Wolbert, Evie Diane" userId="102f0402-31d0-4b21-b106-54d95bb4d9b3" providerId="ADAL" clId="{E4D50FE6-5C76-41BE-AD6F-120556CDBF5F}" dt="2025-04-09T15:49:51.130" v="1007" actId="2696"/>
        <pc:sldMkLst>
          <pc:docMk/>
          <pc:sldMk cId="0" sldId="260"/>
        </pc:sldMkLst>
      </pc:sldChg>
      <pc:sldChg chg="del">
        <pc:chgData name="Wolbert, Evie Diane" userId="102f0402-31d0-4b21-b106-54d95bb4d9b3" providerId="ADAL" clId="{E4D50FE6-5C76-41BE-AD6F-120556CDBF5F}" dt="2025-04-09T15:49:51.130" v="1007" actId="2696"/>
        <pc:sldMkLst>
          <pc:docMk/>
          <pc:sldMk cId="0" sldId="261"/>
        </pc:sldMkLst>
      </pc:sldChg>
      <pc:sldChg chg="del">
        <pc:chgData name="Wolbert, Evie Diane" userId="102f0402-31d0-4b21-b106-54d95bb4d9b3" providerId="ADAL" clId="{E4D50FE6-5C76-41BE-AD6F-120556CDBF5F}" dt="2025-04-09T15:49:51.130" v="1007" actId="2696"/>
        <pc:sldMkLst>
          <pc:docMk/>
          <pc:sldMk cId="0" sldId="262"/>
        </pc:sldMkLst>
      </pc:sldChg>
      <pc:sldChg chg="del">
        <pc:chgData name="Wolbert, Evie Diane" userId="102f0402-31d0-4b21-b106-54d95bb4d9b3" providerId="ADAL" clId="{E4D50FE6-5C76-41BE-AD6F-120556CDBF5F}" dt="2025-04-09T15:49:51.130" v="1007" actId="2696"/>
        <pc:sldMkLst>
          <pc:docMk/>
          <pc:sldMk cId="0" sldId="263"/>
        </pc:sldMkLst>
      </pc:sldChg>
      <pc:sldChg chg="del">
        <pc:chgData name="Wolbert, Evie Diane" userId="102f0402-31d0-4b21-b106-54d95bb4d9b3" providerId="ADAL" clId="{E4D50FE6-5C76-41BE-AD6F-120556CDBF5F}" dt="2025-04-09T15:49:51.130" v="1007" actId="2696"/>
        <pc:sldMkLst>
          <pc:docMk/>
          <pc:sldMk cId="0" sldId="264"/>
        </pc:sldMkLst>
      </pc:sldChg>
      <pc:sldChg chg="del">
        <pc:chgData name="Wolbert, Evie Diane" userId="102f0402-31d0-4b21-b106-54d95bb4d9b3" providerId="ADAL" clId="{E4D50FE6-5C76-41BE-AD6F-120556CDBF5F}" dt="2025-04-09T15:49:51.130" v="1007" actId="2696"/>
        <pc:sldMkLst>
          <pc:docMk/>
          <pc:sldMk cId="0" sldId="266"/>
        </pc:sldMkLst>
      </pc:sldChg>
      <pc:sldChg chg="del">
        <pc:chgData name="Wolbert, Evie Diane" userId="102f0402-31d0-4b21-b106-54d95bb4d9b3" providerId="ADAL" clId="{E4D50FE6-5C76-41BE-AD6F-120556CDBF5F}" dt="2025-04-09T15:49:51.130" v="1007" actId="2696"/>
        <pc:sldMkLst>
          <pc:docMk/>
          <pc:sldMk cId="0" sldId="267"/>
        </pc:sldMkLst>
      </pc:sldChg>
      <pc:sldChg chg="addSp delSp modSp mod modNotesTx">
        <pc:chgData name="Wolbert, Evie Diane" userId="102f0402-31d0-4b21-b106-54d95bb4d9b3" providerId="ADAL" clId="{E4D50FE6-5C76-41BE-AD6F-120556CDBF5F}" dt="2025-04-09T15:28:49.795" v="512" actId="20577"/>
        <pc:sldMkLst>
          <pc:docMk/>
          <pc:sldMk cId="1337526023" sldId="270"/>
        </pc:sldMkLst>
        <pc:spChg chg="mod">
          <ac:chgData name="Wolbert, Evie Diane" userId="102f0402-31d0-4b21-b106-54d95bb4d9b3" providerId="ADAL" clId="{E4D50FE6-5C76-41BE-AD6F-120556CDBF5F}" dt="2025-04-09T15:27:52.172" v="454" actId="20577"/>
          <ac:spMkLst>
            <pc:docMk/>
            <pc:sldMk cId="1337526023" sldId="270"/>
            <ac:spMk id="5" creationId="{AE8B6731-602E-EA83-6136-BF6CE0070375}"/>
          </ac:spMkLst>
        </pc:spChg>
        <pc:spChg chg="mod">
          <ac:chgData name="Wolbert, Evie Diane" userId="102f0402-31d0-4b21-b106-54d95bb4d9b3" providerId="ADAL" clId="{E4D50FE6-5C76-41BE-AD6F-120556CDBF5F}" dt="2025-04-09T15:25:13.080" v="232" actId="1037"/>
          <ac:spMkLst>
            <pc:docMk/>
            <pc:sldMk cId="1337526023" sldId="270"/>
            <ac:spMk id="6" creationId="{5086F123-88C8-A35C-1C8D-DDC30D36C413}"/>
          </ac:spMkLst>
        </pc:spChg>
        <pc:spChg chg="ord">
          <ac:chgData name="Wolbert, Evie Diane" userId="102f0402-31d0-4b21-b106-54d95bb4d9b3" providerId="ADAL" clId="{E4D50FE6-5C76-41BE-AD6F-120556CDBF5F}" dt="2025-04-09T15:24:35.064" v="229" actId="166"/>
          <ac:spMkLst>
            <pc:docMk/>
            <pc:sldMk cId="1337526023" sldId="270"/>
            <ac:spMk id="9" creationId="{BABB8CCB-2404-B109-ACBC-A1114EA2B73A}"/>
          </ac:spMkLst>
        </pc:spChg>
        <pc:spChg chg="mod">
          <ac:chgData name="Wolbert, Evie Diane" userId="102f0402-31d0-4b21-b106-54d95bb4d9b3" providerId="ADAL" clId="{E4D50FE6-5C76-41BE-AD6F-120556CDBF5F}" dt="2025-04-09T15:19:59.721" v="183" actId="1035"/>
          <ac:spMkLst>
            <pc:docMk/>
            <pc:sldMk cId="1337526023" sldId="270"/>
            <ac:spMk id="12" creationId="{C9ACF2D8-2F0D-C7CB-75D7-2D82AE6523CA}"/>
          </ac:spMkLst>
        </pc:spChg>
        <pc:spChg chg="mod">
          <ac:chgData name="Wolbert, Evie Diane" userId="102f0402-31d0-4b21-b106-54d95bb4d9b3" providerId="ADAL" clId="{E4D50FE6-5C76-41BE-AD6F-120556CDBF5F}" dt="2025-04-09T15:05:26.787" v="147" actId="1076"/>
          <ac:spMkLst>
            <pc:docMk/>
            <pc:sldMk cId="1337526023" sldId="270"/>
            <ac:spMk id="13" creationId="{0097D697-02F5-6A7B-EAED-F59633610CE2}"/>
          </ac:spMkLst>
        </pc:spChg>
        <pc:spChg chg="add mod">
          <ac:chgData name="Wolbert, Evie Diane" userId="102f0402-31d0-4b21-b106-54d95bb4d9b3" providerId="ADAL" clId="{E4D50FE6-5C76-41BE-AD6F-120556CDBF5F}" dt="2025-04-09T15:25:13.080" v="232" actId="1037"/>
          <ac:spMkLst>
            <pc:docMk/>
            <pc:sldMk cId="1337526023" sldId="270"/>
            <ac:spMk id="17" creationId="{F9C981C2-72ED-A9A5-41A2-FEBC299A26B9}"/>
          </ac:spMkLst>
        </pc:spChg>
        <pc:spChg chg="add mod">
          <ac:chgData name="Wolbert, Evie Diane" userId="102f0402-31d0-4b21-b106-54d95bb4d9b3" providerId="ADAL" clId="{E4D50FE6-5C76-41BE-AD6F-120556CDBF5F}" dt="2025-04-09T15:25:13.080" v="232" actId="1037"/>
          <ac:spMkLst>
            <pc:docMk/>
            <pc:sldMk cId="1337526023" sldId="270"/>
            <ac:spMk id="20" creationId="{8BB7FA77-25E5-ED62-B030-80F861C6FC2E}"/>
          </ac:spMkLst>
        </pc:spChg>
        <pc:spChg chg="mod">
          <ac:chgData name="Wolbert, Evie Diane" userId="102f0402-31d0-4b21-b106-54d95bb4d9b3" providerId="ADAL" clId="{E4D50FE6-5C76-41BE-AD6F-120556CDBF5F}" dt="2025-04-09T15:25:13.080" v="232" actId="1037"/>
          <ac:spMkLst>
            <pc:docMk/>
            <pc:sldMk cId="1337526023" sldId="270"/>
            <ac:spMk id="22" creationId="{72F3F404-91FF-051E-5C23-402D29FFA326}"/>
          </ac:spMkLst>
        </pc:spChg>
        <pc:picChg chg="add mod modCrop">
          <ac:chgData name="Wolbert, Evie Diane" userId="102f0402-31d0-4b21-b106-54d95bb4d9b3" providerId="ADAL" clId="{E4D50FE6-5C76-41BE-AD6F-120556CDBF5F}" dt="2025-04-09T15:21:03.662" v="189" actId="732"/>
          <ac:picMkLst>
            <pc:docMk/>
            <pc:sldMk cId="1337526023" sldId="270"/>
            <ac:picMk id="14" creationId="{1CA95CCD-8E13-5579-4034-2D83044CAC65}"/>
          </ac:picMkLst>
        </pc:picChg>
        <pc:picChg chg="mod">
          <ac:chgData name="Wolbert, Evie Diane" userId="102f0402-31d0-4b21-b106-54d95bb4d9b3" providerId="ADAL" clId="{E4D50FE6-5C76-41BE-AD6F-120556CDBF5F}" dt="2025-04-09T15:25:56.410" v="242" actId="14100"/>
          <ac:picMkLst>
            <pc:docMk/>
            <pc:sldMk cId="1337526023" sldId="270"/>
            <ac:picMk id="15" creationId="{AE198B81-088E-552B-981A-CD47ACBE6C35}"/>
          </ac:picMkLst>
        </pc:picChg>
        <pc:picChg chg="add mod modCrop">
          <ac:chgData name="Wolbert, Evie Diane" userId="102f0402-31d0-4b21-b106-54d95bb4d9b3" providerId="ADAL" clId="{E4D50FE6-5C76-41BE-AD6F-120556CDBF5F}" dt="2025-04-09T15:21:32.041" v="193" actId="732"/>
          <ac:picMkLst>
            <pc:docMk/>
            <pc:sldMk cId="1337526023" sldId="270"/>
            <ac:picMk id="16" creationId="{8BB1F6C7-C171-CBD7-F7CB-54FDE2F68BBC}"/>
          </ac:picMkLst>
        </pc:picChg>
        <pc:picChg chg="mod modCrop">
          <ac:chgData name="Wolbert, Evie Diane" userId="102f0402-31d0-4b21-b106-54d95bb4d9b3" providerId="ADAL" clId="{E4D50FE6-5C76-41BE-AD6F-120556CDBF5F}" dt="2025-04-09T15:05:19.339" v="146" actId="18131"/>
          <ac:picMkLst>
            <pc:docMk/>
            <pc:sldMk cId="1337526023" sldId="270"/>
            <ac:picMk id="18" creationId="{CF59CBEB-7D56-A89F-7772-05C3401E6515}"/>
          </ac:picMkLst>
        </pc:picChg>
        <pc:picChg chg="mod">
          <ac:chgData name="Wolbert, Evie Diane" userId="102f0402-31d0-4b21-b106-54d95bb4d9b3" providerId="ADAL" clId="{E4D50FE6-5C76-41BE-AD6F-120556CDBF5F}" dt="2025-04-09T15:26:01.267" v="244" actId="1035"/>
          <ac:picMkLst>
            <pc:docMk/>
            <pc:sldMk cId="1337526023" sldId="270"/>
            <ac:picMk id="19" creationId="{FA166A43-5402-6F17-8187-326CA62BD1B8}"/>
          </ac:picMkLst>
        </pc:picChg>
        <pc:picChg chg="add mod">
          <ac:chgData name="Wolbert, Evie Diane" userId="102f0402-31d0-4b21-b106-54d95bb4d9b3" providerId="ADAL" clId="{E4D50FE6-5C76-41BE-AD6F-120556CDBF5F}" dt="2025-04-09T15:26:05.379" v="245" actId="1035"/>
          <ac:picMkLst>
            <pc:docMk/>
            <pc:sldMk cId="1337526023" sldId="270"/>
            <ac:picMk id="23" creationId="{B5CCE3E6-BCB4-1482-88B5-CCF9A75EF812}"/>
          </ac:picMkLst>
        </pc:picChg>
        <pc:picChg chg="add mod">
          <ac:chgData name="Wolbert, Evie Diane" userId="102f0402-31d0-4b21-b106-54d95bb4d9b3" providerId="ADAL" clId="{E4D50FE6-5C76-41BE-AD6F-120556CDBF5F}" dt="2025-04-09T15:26:11.047" v="249" actId="1038"/>
          <ac:picMkLst>
            <pc:docMk/>
            <pc:sldMk cId="1337526023" sldId="270"/>
            <ac:picMk id="25" creationId="{89FB233E-4F47-397B-5B21-3506A0945758}"/>
          </ac:picMkLst>
        </pc:picChg>
      </pc:sldChg>
      <pc:sldChg chg="del">
        <pc:chgData name="Wolbert, Evie Diane" userId="102f0402-31d0-4b21-b106-54d95bb4d9b3" providerId="ADAL" clId="{E4D50FE6-5C76-41BE-AD6F-120556CDBF5F}" dt="2025-04-09T15:49:13.898" v="1005" actId="2696"/>
        <pc:sldMkLst>
          <pc:docMk/>
          <pc:sldMk cId="0" sldId="271"/>
        </pc:sldMkLst>
      </pc:sldChg>
      <pc:sldChg chg="del">
        <pc:chgData name="Wolbert, Evie Diane" userId="102f0402-31d0-4b21-b106-54d95bb4d9b3" providerId="ADAL" clId="{E4D50FE6-5C76-41BE-AD6F-120556CDBF5F}" dt="2025-04-09T15:49:13.898" v="1005" actId="2696"/>
        <pc:sldMkLst>
          <pc:docMk/>
          <pc:sldMk cId="0" sldId="273"/>
        </pc:sldMkLst>
      </pc:sldChg>
      <pc:sldChg chg="del">
        <pc:chgData name="Wolbert, Evie Diane" userId="102f0402-31d0-4b21-b106-54d95bb4d9b3" providerId="ADAL" clId="{E4D50FE6-5C76-41BE-AD6F-120556CDBF5F}" dt="2025-04-09T15:49:13.898" v="1005" actId="2696"/>
        <pc:sldMkLst>
          <pc:docMk/>
          <pc:sldMk cId="0" sldId="274"/>
        </pc:sldMkLst>
      </pc:sldChg>
      <pc:sldChg chg="del">
        <pc:chgData name="Wolbert, Evie Diane" userId="102f0402-31d0-4b21-b106-54d95bb4d9b3" providerId="ADAL" clId="{E4D50FE6-5C76-41BE-AD6F-120556CDBF5F}" dt="2025-04-09T15:49:13.898" v="1005" actId="2696"/>
        <pc:sldMkLst>
          <pc:docMk/>
          <pc:sldMk cId="0" sldId="275"/>
        </pc:sldMkLst>
      </pc:sldChg>
      <pc:sldChg chg="modNotesTx">
        <pc:chgData name="Wolbert, Evie Diane" userId="102f0402-31d0-4b21-b106-54d95bb4d9b3" providerId="ADAL" clId="{E4D50FE6-5C76-41BE-AD6F-120556CDBF5F}" dt="2025-04-09T14:55:17.656" v="59" actId="20577"/>
        <pc:sldMkLst>
          <pc:docMk/>
          <pc:sldMk cId="0" sldId="282"/>
        </pc:sldMkLst>
      </pc:sldChg>
      <pc:sldChg chg="modNotesTx">
        <pc:chgData name="Wolbert, Evie Diane" userId="102f0402-31d0-4b21-b106-54d95bb4d9b3" providerId="ADAL" clId="{E4D50FE6-5C76-41BE-AD6F-120556CDBF5F}" dt="2025-04-09T14:52:55.658" v="30" actId="20577"/>
        <pc:sldMkLst>
          <pc:docMk/>
          <pc:sldMk cId="0" sldId="284"/>
        </pc:sldMkLst>
      </pc:sldChg>
      <pc:sldChg chg="modNotesTx">
        <pc:chgData name="Wolbert, Evie Diane" userId="102f0402-31d0-4b21-b106-54d95bb4d9b3" providerId="ADAL" clId="{E4D50FE6-5C76-41BE-AD6F-120556CDBF5F}" dt="2025-04-09T14:56:45.144" v="133" actId="20577"/>
        <pc:sldMkLst>
          <pc:docMk/>
          <pc:sldMk cId="0" sldId="288"/>
        </pc:sldMkLst>
      </pc:sldChg>
      <pc:sldChg chg="addSp delSp modSp mod modNotesTx">
        <pc:chgData name="Wolbert, Evie Diane" userId="102f0402-31d0-4b21-b106-54d95bb4d9b3" providerId="ADAL" clId="{E4D50FE6-5C76-41BE-AD6F-120556CDBF5F}" dt="2025-04-09T15:44:05.870" v="912" actId="20577"/>
        <pc:sldMkLst>
          <pc:docMk/>
          <pc:sldMk cId="38182528" sldId="395"/>
        </pc:sldMkLst>
        <pc:spChg chg="add mod">
          <ac:chgData name="Wolbert, Evie Diane" userId="102f0402-31d0-4b21-b106-54d95bb4d9b3" providerId="ADAL" clId="{E4D50FE6-5C76-41BE-AD6F-120556CDBF5F}" dt="2025-04-09T15:33:31.768" v="556" actId="1076"/>
          <ac:spMkLst>
            <pc:docMk/>
            <pc:sldMk cId="38182528" sldId="395"/>
            <ac:spMk id="3" creationId="{0591EAF0-05E0-1106-ABBA-5F4C0C4EB59B}"/>
          </ac:spMkLst>
        </pc:spChg>
        <pc:spChg chg="mod">
          <ac:chgData name="Wolbert, Evie Diane" userId="102f0402-31d0-4b21-b106-54d95bb4d9b3" providerId="ADAL" clId="{E4D50FE6-5C76-41BE-AD6F-120556CDBF5F}" dt="2025-04-09T15:35:00.464" v="726" actId="20577"/>
          <ac:spMkLst>
            <pc:docMk/>
            <pc:sldMk cId="38182528" sldId="395"/>
            <ac:spMk id="5" creationId="{32F4CA6D-3088-B047-BB75-DCE0D7748FCF}"/>
          </ac:spMkLst>
        </pc:spChg>
        <pc:spChg chg="add mod">
          <ac:chgData name="Wolbert, Evie Diane" userId="102f0402-31d0-4b21-b106-54d95bb4d9b3" providerId="ADAL" clId="{E4D50FE6-5C76-41BE-AD6F-120556CDBF5F}" dt="2025-04-09T15:33:21.068" v="555" actId="1076"/>
          <ac:spMkLst>
            <pc:docMk/>
            <pc:sldMk cId="38182528" sldId="395"/>
            <ac:spMk id="20" creationId="{B1482C3A-78FD-00F4-7F3C-5B8C2F30193E}"/>
          </ac:spMkLst>
        </pc:spChg>
        <pc:spChg chg="add mod">
          <ac:chgData name="Wolbert, Evie Diane" userId="102f0402-31d0-4b21-b106-54d95bb4d9b3" providerId="ADAL" clId="{E4D50FE6-5C76-41BE-AD6F-120556CDBF5F}" dt="2025-04-09T15:31:40.303" v="534" actId="14100"/>
          <ac:spMkLst>
            <pc:docMk/>
            <pc:sldMk cId="38182528" sldId="395"/>
            <ac:spMk id="28" creationId="{04BB48E8-91EA-2B5A-0692-F210750C56D0}"/>
          </ac:spMkLst>
        </pc:spChg>
        <pc:spChg chg="add mod">
          <ac:chgData name="Wolbert, Evie Diane" userId="102f0402-31d0-4b21-b106-54d95bb4d9b3" providerId="ADAL" clId="{E4D50FE6-5C76-41BE-AD6F-120556CDBF5F}" dt="2025-04-09T15:33:05.081" v="551" actId="1076"/>
          <ac:spMkLst>
            <pc:docMk/>
            <pc:sldMk cId="38182528" sldId="395"/>
            <ac:spMk id="29" creationId="{FD4C7D85-DA05-6E4B-9F65-5994A762DC17}"/>
          </ac:spMkLst>
        </pc:spChg>
        <pc:spChg chg="add mod">
          <ac:chgData name="Wolbert, Evie Diane" userId="102f0402-31d0-4b21-b106-54d95bb4d9b3" providerId="ADAL" clId="{E4D50FE6-5C76-41BE-AD6F-120556CDBF5F}" dt="2025-04-09T15:33:07.266" v="552" actId="1076"/>
          <ac:spMkLst>
            <pc:docMk/>
            <pc:sldMk cId="38182528" sldId="395"/>
            <ac:spMk id="40" creationId="{13A03AA3-29D6-454F-A0A4-7A8F5EDA664C}"/>
          </ac:spMkLst>
        </pc:spChg>
        <pc:picChg chg="mod modCrop">
          <ac:chgData name="Wolbert, Evie Diane" userId="102f0402-31d0-4b21-b106-54d95bb4d9b3" providerId="ADAL" clId="{E4D50FE6-5C76-41BE-AD6F-120556CDBF5F}" dt="2025-04-09T15:05:58.119" v="149" actId="18131"/>
          <ac:picMkLst>
            <pc:docMk/>
            <pc:sldMk cId="38182528" sldId="395"/>
            <ac:picMk id="18" creationId="{28E76B33-460E-8D05-4783-5467621D9533}"/>
          </ac:picMkLst>
        </pc:picChg>
        <pc:picChg chg="add mod">
          <ac:chgData name="Wolbert, Evie Diane" userId="102f0402-31d0-4b21-b106-54d95bb4d9b3" providerId="ADAL" clId="{E4D50FE6-5C76-41BE-AD6F-120556CDBF5F}" dt="2025-04-09T15:31:44.979" v="535" actId="1035"/>
          <ac:picMkLst>
            <pc:docMk/>
            <pc:sldMk cId="38182528" sldId="395"/>
            <ac:picMk id="25" creationId="{34BB158A-C424-D293-2D18-B680BA7FC9E3}"/>
          </ac:picMkLst>
        </pc:picChg>
        <pc:picChg chg="add mod">
          <ac:chgData name="Wolbert, Evie Diane" userId="102f0402-31d0-4b21-b106-54d95bb4d9b3" providerId="ADAL" clId="{E4D50FE6-5C76-41BE-AD6F-120556CDBF5F}" dt="2025-04-09T15:29:35.799" v="521"/>
          <ac:picMkLst>
            <pc:docMk/>
            <pc:sldMk cId="38182528" sldId="395"/>
            <ac:picMk id="27" creationId="{A67F7412-11CE-D3E5-2775-BCE574B0E02B}"/>
          </ac:picMkLst>
        </pc:picChg>
        <pc:picChg chg="add mod">
          <ac:chgData name="Wolbert, Evie Diane" userId="102f0402-31d0-4b21-b106-54d95bb4d9b3" providerId="ADAL" clId="{E4D50FE6-5C76-41BE-AD6F-120556CDBF5F}" dt="2025-04-09T15:32:53.630" v="548" actId="1076"/>
          <ac:picMkLst>
            <pc:docMk/>
            <pc:sldMk cId="38182528" sldId="395"/>
            <ac:picMk id="31" creationId="{06212D11-2939-E2D1-CAD6-477B472919D4}"/>
          </ac:picMkLst>
        </pc:picChg>
        <pc:picChg chg="add mod">
          <ac:chgData name="Wolbert, Evie Diane" userId="102f0402-31d0-4b21-b106-54d95bb4d9b3" providerId="ADAL" clId="{E4D50FE6-5C76-41BE-AD6F-120556CDBF5F}" dt="2025-04-09T15:32:48.625" v="547" actId="1076"/>
          <ac:picMkLst>
            <pc:docMk/>
            <pc:sldMk cId="38182528" sldId="395"/>
            <ac:picMk id="33" creationId="{55D779B4-8852-305C-A208-81ACFB79750B}"/>
          </ac:picMkLst>
        </pc:picChg>
        <pc:picChg chg="add mod">
          <ac:chgData name="Wolbert, Evie Diane" userId="102f0402-31d0-4b21-b106-54d95bb4d9b3" providerId="ADAL" clId="{E4D50FE6-5C76-41BE-AD6F-120556CDBF5F}" dt="2025-04-09T15:37:14.607" v="734" actId="14826"/>
          <ac:picMkLst>
            <pc:docMk/>
            <pc:sldMk cId="38182528" sldId="395"/>
            <ac:picMk id="35" creationId="{EFB68B09-A83B-D2E4-722B-90C0A1500A21}"/>
          </ac:picMkLst>
        </pc:picChg>
        <pc:picChg chg="add mod">
          <ac:chgData name="Wolbert, Evie Diane" userId="102f0402-31d0-4b21-b106-54d95bb4d9b3" providerId="ADAL" clId="{E4D50FE6-5C76-41BE-AD6F-120556CDBF5F}" dt="2025-04-09T15:37:24.129" v="735" actId="14826"/>
          <ac:picMkLst>
            <pc:docMk/>
            <pc:sldMk cId="38182528" sldId="395"/>
            <ac:picMk id="37" creationId="{3F2F15FA-2DC4-7161-649F-6A3808739E90}"/>
          </ac:picMkLst>
        </pc:picChg>
        <pc:picChg chg="add mod">
          <ac:chgData name="Wolbert, Evie Diane" userId="102f0402-31d0-4b21-b106-54d95bb4d9b3" providerId="ADAL" clId="{E4D50FE6-5C76-41BE-AD6F-120556CDBF5F}" dt="2025-04-09T15:33:09.572" v="553" actId="1076"/>
          <ac:picMkLst>
            <pc:docMk/>
            <pc:sldMk cId="38182528" sldId="395"/>
            <ac:picMk id="39" creationId="{EEE39FBD-3A9F-972B-5CC9-1B1C6B3BFD05}"/>
          </ac:picMkLst>
        </pc:picChg>
      </pc:sldChg>
      <pc:sldChg chg="modNotesTx">
        <pc:chgData name="Wolbert, Evie Diane" userId="102f0402-31d0-4b21-b106-54d95bb4d9b3" providerId="ADAL" clId="{E4D50FE6-5C76-41BE-AD6F-120556CDBF5F}" dt="2025-04-09T15:45:49.017" v="949" actId="20577"/>
        <pc:sldMkLst>
          <pc:docMk/>
          <pc:sldMk cId="1721770185" sldId="408"/>
        </pc:sldMkLst>
      </pc:sldChg>
      <pc:sldChg chg="modNotesTx">
        <pc:chgData name="Wolbert, Evie Diane" userId="102f0402-31d0-4b21-b106-54d95bb4d9b3" providerId="ADAL" clId="{E4D50FE6-5C76-41BE-AD6F-120556CDBF5F}" dt="2025-04-09T15:47:29.071" v="1002" actId="20577"/>
        <pc:sldMkLst>
          <pc:docMk/>
          <pc:sldMk cId="1688045353" sldId="417"/>
        </pc:sldMkLst>
      </pc:sldChg>
      <pc:sldChg chg="modSp mod">
        <pc:chgData name="Wolbert, Evie Diane" userId="102f0402-31d0-4b21-b106-54d95bb4d9b3" providerId="ADAL" clId="{E4D50FE6-5C76-41BE-AD6F-120556CDBF5F}" dt="2025-04-09T14:57:52.669" v="139" actId="1035"/>
        <pc:sldMkLst>
          <pc:docMk/>
          <pc:sldMk cId="2053564319" sldId="443"/>
        </pc:sldMkLst>
        <pc:spChg chg="mod">
          <ac:chgData name="Wolbert, Evie Diane" userId="102f0402-31d0-4b21-b106-54d95bb4d9b3" providerId="ADAL" clId="{E4D50FE6-5C76-41BE-AD6F-120556CDBF5F}" dt="2025-04-09T14:57:39.299" v="134" actId="14826"/>
          <ac:spMkLst>
            <pc:docMk/>
            <pc:sldMk cId="2053564319" sldId="443"/>
            <ac:spMk id="8" creationId="{00000000-0000-0000-0000-000000000000}"/>
          </ac:spMkLst>
        </pc:spChg>
        <pc:spChg chg="mod">
          <ac:chgData name="Wolbert, Evie Diane" userId="102f0402-31d0-4b21-b106-54d95bb4d9b3" providerId="ADAL" clId="{E4D50FE6-5C76-41BE-AD6F-120556CDBF5F}" dt="2025-04-09T14:57:52.669" v="139" actId="1035"/>
          <ac:spMkLst>
            <pc:docMk/>
            <pc:sldMk cId="2053564319" sldId="443"/>
            <ac:spMk id="9" creationId="{00000000-0000-0000-0000-000000000000}"/>
          </ac:spMkLst>
        </pc:spChg>
      </pc:sldChg>
      <pc:sldChg chg="modNotesTx">
        <pc:chgData name="Wolbert, Evie Diane" userId="102f0402-31d0-4b21-b106-54d95bb4d9b3" providerId="ADAL" clId="{E4D50FE6-5C76-41BE-AD6F-120556CDBF5F}" dt="2025-04-09T15:45:38.744" v="918"/>
        <pc:sldMkLst>
          <pc:docMk/>
          <pc:sldMk cId="3633233169" sldId="466"/>
        </pc:sldMkLst>
      </pc:sldChg>
      <pc:sldChg chg="modSp mod">
        <pc:chgData name="Wolbert, Evie Diane" userId="102f0402-31d0-4b21-b106-54d95bb4d9b3" providerId="ADAL" clId="{E4D50FE6-5C76-41BE-AD6F-120556CDBF5F}" dt="2025-04-09T15:47:06.108" v="986" actId="1035"/>
        <pc:sldMkLst>
          <pc:docMk/>
          <pc:sldMk cId="1813389296" sldId="467"/>
        </pc:sldMkLst>
        <pc:spChg chg="mod">
          <ac:chgData name="Wolbert, Evie Diane" userId="102f0402-31d0-4b21-b106-54d95bb4d9b3" providerId="ADAL" clId="{E4D50FE6-5C76-41BE-AD6F-120556CDBF5F}" dt="2025-04-09T15:46:58.709" v="981" actId="14826"/>
          <ac:spMkLst>
            <pc:docMk/>
            <pc:sldMk cId="1813389296" sldId="467"/>
            <ac:spMk id="8" creationId="{DAD9C9FA-EA8D-B17A-B196-E8CF6BC24BA9}"/>
          </ac:spMkLst>
        </pc:spChg>
        <pc:spChg chg="mod">
          <ac:chgData name="Wolbert, Evie Diane" userId="102f0402-31d0-4b21-b106-54d95bb4d9b3" providerId="ADAL" clId="{E4D50FE6-5C76-41BE-AD6F-120556CDBF5F}" dt="2025-04-09T15:47:06.108" v="986" actId="1035"/>
          <ac:spMkLst>
            <pc:docMk/>
            <pc:sldMk cId="1813389296" sldId="467"/>
            <ac:spMk id="9" creationId="{29F8E02B-0584-9826-F314-7B48590BB538}"/>
          </ac:spMkLst>
        </pc:spChg>
      </pc:sldChg>
      <pc:sldChg chg="modSp del mod">
        <pc:chgData name="Wolbert, Evie Diane" userId="102f0402-31d0-4b21-b106-54d95bb4d9b3" providerId="ADAL" clId="{E4D50FE6-5C76-41BE-AD6F-120556CDBF5F}" dt="2025-04-09T15:44:33.847" v="914" actId="2696"/>
        <pc:sldMkLst>
          <pc:docMk/>
          <pc:sldMk cId="116462340" sldId="468"/>
        </pc:sldMkLst>
      </pc:sldChg>
      <pc:sldChg chg="modSp del mod">
        <pc:chgData name="Wolbert, Evie Diane" userId="102f0402-31d0-4b21-b106-54d95bb4d9b3" providerId="ADAL" clId="{E4D50FE6-5C76-41BE-AD6F-120556CDBF5F}" dt="2025-04-09T15:39:21.990" v="902" actId="2696"/>
        <pc:sldMkLst>
          <pc:docMk/>
          <pc:sldMk cId="711000068" sldId="469"/>
        </pc:sldMkLst>
      </pc:sldChg>
      <pc:sldChg chg="del">
        <pc:chgData name="Wolbert, Evie Diane" userId="102f0402-31d0-4b21-b106-54d95bb4d9b3" providerId="ADAL" clId="{E4D50FE6-5C76-41BE-AD6F-120556CDBF5F}" dt="2025-04-09T15:49:32.099" v="1006" actId="2696"/>
        <pc:sldMkLst>
          <pc:docMk/>
          <pc:sldMk cId="0" sldId="471"/>
        </pc:sldMkLst>
      </pc:sldChg>
      <pc:sldChg chg="del">
        <pc:chgData name="Wolbert, Evie Diane" userId="102f0402-31d0-4b21-b106-54d95bb4d9b3" providerId="ADAL" clId="{E4D50FE6-5C76-41BE-AD6F-120556CDBF5F}" dt="2025-04-09T15:49:32.099" v="1006" actId="2696"/>
        <pc:sldMkLst>
          <pc:docMk/>
          <pc:sldMk cId="0" sldId="472"/>
        </pc:sldMkLst>
      </pc:sldChg>
      <pc:sldChg chg="del">
        <pc:chgData name="Wolbert, Evie Diane" userId="102f0402-31d0-4b21-b106-54d95bb4d9b3" providerId="ADAL" clId="{E4D50FE6-5C76-41BE-AD6F-120556CDBF5F}" dt="2025-04-09T15:49:32.099" v="1006" actId="2696"/>
        <pc:sldMkLst>
          <pc:docMk/>
          <pc:sldMk cId="0" sldId="473"/>
        </pc:sldMkLst>
      </pc:sldChg>
      <pc:sldChg chg="del">
        <pc:chgData name="Wolbert, Evie Diane" userId="102f0402-31d0-4b21-b106-54d95bb4d9b3" providerId="ADAL" clId="{E4D50FE6-5C76-41BE-AD6F-120556CDBF5F}" dt="2025-04-09T15:49:32.099" v="1006" actId="2696"/>
        <pc:sldMkLst>
          <pc:docMk/>
          <pc:sldMk cId="0" sldId="474"/>
        </pc:sldMkLst>
      </pc:sldChg>
      <pc:sldChg chg="del">
        <pc:chgData name="Wolbert, Evie Diane" userId="102f0402-31d0-4b21-b106-54d95bb4d9b3" providerId="ADAL" clId="{E4D50FE6-5C76-41BE-AD6F-120556CDBF5F}" dt="2025-04-09T15:49:51.130" v="1007" actId="2696"/>
        <pc:sldMkLst>
          <pc:docMk/>
          <pc:sldMk cId="0" sldId="475"/>
        </pc:sldMkLst>
      </pc:sldChg>
      <pc:sldChg chg="del">
        <pc:chgData name="Wolbert, Evie Diane" userId="102f0402-31d0-4b21-b106-54d95bb4d9b3" providerId="ADAL" clId="{E4D50FE6-5C76-41BE-AD6F-120556CDBF5F}" dt="2025-04-09T15:49:13.898" v="1005" actId="2696"/>
        <pc:sldMkLst>
          <pc:docMk/>
          <pc:sldMk cId="0" sldId="476"/>
        </pc:sldMkLst>
      </pc:sldChg>
      <pc:sldChg chg="del">
        <pc:chgData name="Wolbert, Evie Diane" userId="102f0402-31d0-4b21-b106-54d95bb4d9b3" providerId="ADAL" clId="{E4D50FE6-5C76-41BE-AD6F-120556CDBF5F}" dt="2025-04-09T15:49:13.898" v="1005" actId="2696"/>
        <pc:sldMkLst>
          <pc:docMk/>
          <pc:sldMk cId="0" sldId="477"/>
        </pc:sldMkLst>
      </pc:sldChg>
      <pc:sldChg chg="del">
        <pc:chgData name="Wolbert, Evie Diane" userId="102f0402-31d0-4b21-b106-54d95bb4d9b3" providerId="ADAL" clId="{E4D50FE6-5C76-41BE-AD6F-120556CDBF5F}" dt="2025-04-09T15:49:13.898" v="1005" actId="2696"/>
        <pc:sldMkLst>
          <pc:docMk/>
          <pc:sldMk cId="0" sldId="478"/>
        </pc:sldMkLst>
      </pc:sldChg>
      <pc:sldChg chg="del">
        <pc:chgData name="Wolbert, Evie Diane" userId="102f0402-31d0-4b21-b106-54d95bb4d9b3" providerId="ADAL" clId="{E4D50FE6-5C76-41BE-AD6F-120556CDBF5F}" dt="2025-04-09T15:49:13.898" v="1005" actId="2696"/>
        <pc:sldMkLst>
          <pc:docMk/>
          <pc:sldMk cId="0" sldId="479"/>
        </pc:sldMkLst>
      </pc:sldChg>
      <pc:sldChg chg="del">
        <pc:chgData name="Wolbert, Evie Diane" userId="102f0402-31d0-4b21-b106-54d95bb4d9b3" providerId="ADAL" clId="{E4D50FE6-5C76-41BE-AD6F-120556CDBF5F}" dt="2025-04-09T15:48:24.797" v="1003" actId="2696"/>
        <pc:sldMkLst>
          <pc:docMk/>
          <pc:sldMk cId="1443577262" sldId="483"/>
        </pc:sldMkLst>
      </pc:sldChg>
      <pc:sldChg chg="del">
        <pc:chgData name="Wolbert, Evie Diane" userId="102f0402-31d0-4b21-b106-54d95bb4d9b3" providerId="ADAL" clId="{E4D50FE6-5C76-41BE-AD6F-120556CDBF5F}" dt="2025-04-09T15:48:24.797" v="1003" actId="2696"/>
        <pc:sldMkLst>
          <pc:docMk/>
          <pc:sldMk cId="254065275" sldId="484"/>
        </pc:sldMkLst>
      </pc:sldChg>
      <pc:sldChg chg="del">
        <pc:chgData name="Wolbert, Evie Diane" userId="102f0402-31d0-4b21-b106-54d95bb4d9b3" providerId="ADAL" clId="{E4D50FE6-5C76-41BE-AD6F-120556CDBF5F}" dt="2025-04-09T15:48:24.797" v="1003" actId="2696"/>
        <pc:sldMkLst>
          <pc:docMk/>
          <pc:sldMk cId="4246843387" sldId="485"/>
        </pc:sldMkLst>
      </pc:sldChg>
      <pc:sldChg chg="del">
        <pc:chgData name="Wolbert, Evie Diane" userId="102f0402-31d0-4b21-b106-54d95bb4d9b3" providerId="ADAL" clId="{E4D50FE6-5C76-41BE-AD6F-120556CDBF5F}" dt="2025-04-09T15:48:24.797" v="1003" actId="2696"/>
        <pc:sldMkLst>
          <pc:docMk/>
          <pc:sldMk cId="4058275355" sldId="486"/>
        </pc:sldMkLst>
      </pc:sldChg>
      <pc:sldChg chg="del">
        <pc:chgData name="Wolbert, Evie Diane" userId="102f0402-31d0-4b21-b106-54d95bb4d9b3" providerId="ADAL" clId="{E4D50FE6-5C76-41BE-AD6F-120556CDBF5F}" dt="2025-04-09T15:48:24.797" v="1003" actId="2696"/>
        <pc:sldMkLst>
          <pc:docMk/>
          <pc:sldMk cId="2254473686" sldId="487"/>
        </pc:sldMkLst>
      </pc:sldChg>
      <pc:sldChg chg="del">
        <pc:chgData name="Wolbert, Evie Diane" userId="102f0402-31d0-4b21-b106-54d95bb4d9b3" providerId="ADAL" clId="{E4D50FE6-5C76-41BE-AD6F-120556CDBF5F}" dt="2025-04-09T15:48:48.037" v="1004" actId="2696"/>
        <pc:sldMkLst>
          <pc:docMk/>
          <pc:sldMk cId="1911662629" sldId="488"/>
        </pc:sldMkLst>
      </pc:sldChg>
      <pc:sldChg chg="del">
        <pc:chgData name="Wolbert, Evie Diane" userId="102f0402-31d0-4b21-b106-54d95bb4d9b3" providerId="ADAL" clId="{E4D50FE6-5C76-41BE-AD6F-120556CDBF5F}" dt="2025-04-09T15:48:48.037" v="1004" actId="2696"/>
        <pc:sldMkLst>
          <pc:docMk/>
          <pc:sldMk cId="1289114307" sldId="489"/>
        </pc:sldMkLst>
      </pc:sldChg>
      <pc:sldChg chg="del">
        <pc:chgData name="Wolbert, Evie Diane" userId="102f0402-31d0-4b21-b106-54d95bb4d9b3" providerId="ADAL" clId="{E4D50FE6-5C76-41BE-AD6F-120556CDBF5F}" dt="2025-04-09T15:48:48.037" v="1004" actId="2696"/>
        <pc:sldMkLst>
          <pc:docMk/>
          <pc:sldMk cId="2072842027" sldId="490"/>
        </pc:sldMkLst>
      </pc:sldChg>
      <pc:sldChg chg="del">
        <pc:chgData name="Wolbert, Evie Diane" userId="102f0402-31d0-4b21-b106-54d95bb4d9b3" providerId="ADAL" clId="{E4D50FE6-5C76-41BE-AD6F-120556CDBF5F}" dt="2025-04-09T15:48:48.037" v="1004" actId="2696"/>
        <pc:sldMkLst>
          <pc:docMk/>
          <pc:sldMk cId="717866632" sldId="491"/>
        </pc:sldMkLst>
      </pc:sldChg>
      <pc:sldChg chg="del">
        <pc:chgData name="Wolbert, Evie Diane" userId="102f0402-31d0-4b21-b106-54d95bb4d9b3" providerId="ADAL" clId="{E4D50FE6-5C76-41BE-AD6F-120556CDBF5F}" dt="2025-04-09T15:48:48.037" v="1004" actId="2696"/>
        <pc:sldMkLst>
          <pc:docMk/>
          <pc:sldMk cId="2408575083" sldId="492"/>
        </pc:sldMkLst>
      </pc:sldChg>
      <pc:sldChg chg="del">
        <pc:chgData name="Wolbert, Evie Diane" userId="102f0402-31d0-4b21-b106-54d95bb4d9b3" providerId="ADAL" clId="{E4D50FE6-5C76-41BE-AD6F-120556CDBF5F}" dt="2025-04-09T15:48:48.037" v="1004" actId="2696"/>
        <pc:sldMkLst>
          <pc:docMk/>
          <pc:sldMk cId="3197393999" sldId="493"/>
        </pc:sldMkLst>
      </pc:sldChg>
      <pc:sldChg chg="del">
        <pc:chgData name="Wolbert, Evie Diane" userId="102f0402-31d0-4b21-b106-54d95bb4d9b3" providerId="ADAL" clId="{E4D50FE6-5C76-41BE-AD6F-120556CDBF5F}" dt="2025-04-09T15:48:48.037" v="1004" actId="2696"/>
        <pc:sldMkLst>
          <pc:docMk/>
          <pc:sldMk cId="1741895953" sldId="494"/>
        </pc:sldMkLst>
      </pc:sldChg>
      <pc:sldChg chg="del">
        <pc:chgData name="Wolbert, Evie Diane" userId="102f0402-31d0-4b21-b106-54d95bb4d9b3" providerId="ADAL" clId="{E4D50FE6-5C76-41BE-AD6F-120556CDBF5F}" dt="2025-04-09T15:48:48.037" v="1004" actId="2696"/>
        <pc:sldMkLst>
          <pc:docMk/>
          <pc:sldMk cId="3342032245" sldId="495"/>
        </pc:sldMkLst>
      </pc:sldChg>
      <pc:sldChg chg="del">
        <pc:chgData name="Wolbert, Evie Diane" userId="102f0402-31d0-4b21-b106-54d95bb4d9b3" providerId="ADAL" clId="{E4D50FE6-5C76-41BE-AD6F-120556CDBF5F}" dt="2025-04-09T15:48:48.037" v="1004" actId="2696"/>
        <pc:sldMkLst>
          <pc:docMk/>
          <pc:sldMk cId="303117705" sldId="501"/>
        </pc:sldMkLst>
      </pc:sldChg>
      <pc:sldChg chg="del">
        <pc:chgData name="Wolbert, Evie Diane" userId="102f0402-31d0-4b21-b106-54d95bb4d9b3" providerId="ADAL" clId="{E4D50FE6-5C76-41BE-AD6F-120556CDBF5F}" dt="2025-04-09T15:48:48.037" v="1004" actId="2696"/>
        <pc:sldMkLst>
          <pc:docMk/>
          <pc:sldMk cId="4156500466" sldId="502"/>
        </pc:sldMkLst>
      </pc:sldChg>
      <pc:sldChg chg="del">
        <pc:chgData name="Wolbert, Evie Diane" userId="102f0402-31d0-4b21-b106-54d95bb4d9b3" providerId="ADAL" clId="{E4D50FE6-5C76-41BE-AD6F-120556CDBF5F}" dt="2025-04-09T15:48:48.037" v="1004" actId="2696"/>
        <pc:sldMkLst>
          <pc:docMk/>
          <pc:sldMk cId="269496207" sldId="503"/>
        </pc:sldMkLst>
      </pc:sldChg>
      <pc:sldChg chg="del">
        <pc:chgData name="Wolbert, Evie Diane" userId="102f0402-31d0-4b21-b106-54d95bb4d9b3" providerId="ADAL" clId="{E4D50FE6-5C76-41BE-AD6F-120556CDBF5F}" dt="2025-04-09T15:48:48.037" v="1004" actId="2696"/>
        <pc:sldMkLst>
          <pc:docMk/>
          <pc:sldMk cId="4004461827" sldId="504"/>
        </pc:sldMkLst>
      </pc:sldChg>
      <pc:sldChg chg="del">
        <pc:chgData name="Wolbert, Evie Diane" userId="102f0402-31d0-4b21-b106-54d95bb4d9b3" providerId="ADAL" clId="{E4D50FE6-5C76-41BE-AD6F-120556CDBF5F}" dt="2025-04-09T15:48:24.797" v="1003" actId="2696"/>
        <pc:sldMkLst>
          <pc:docMk/>
          <pc:sldMk cId="1801829707" sldId="505"/>
        </pc:sldMkLst>
      </pc:sldChg>
      <pc:sldChg chg="del">
        <pc:chgData name="Wolbert, Evie Diane" userId="102f0402-31d0-4b21-b106-54d95bb4d9b3" providerId="ADAL" clId="{E4D50FE6-5C76-41BE-AD6F-120556CDBF5F}" dt="2025-04-09T15:48:24.797" v="1003" actId="2696"/>
        <pc:sldMkLst>
          <pc:docMk/>
          <pc:sldMk cId="3893988909" sldId="506"/>
        </pc:sldMkLst>
      </pc:sldChg>
      <pc:sldChg chg="del">
        <pc:chgData name="Wolbert, Evie Diane" userId="102f0402-31d0-4b21-b106-54d95bb4d9b3" providerId="ADAL" clId="{E4D50FE6-5C76-41BE-AD6F-120556CDBF5F}" dt="2025-04-09T15:48:24.797" v="1003" actId="2696"/>
        <pc:sldMkLst>
          <pc:docMk/>
          <pc:sldMk cId="693523119" sldId="507"/>
        </pc:sldMkLst>
      </pc:sldChg>
      <pc:sldChg chg="del">
        <pc:chgData name="Wolbert, Evie Diane" userId="102f0402-31d0-4b21-b106-54d95bb4d9b3" providerId="ADAL" clId="{E4D50FE6-5C76-41BE-AD6F-120556CDBF5F}" dt="2025-04-09T15:48:48.037" v="1004" actId="2696"/>
        <pc:sldMkLst>
          <pc:docMk/>
          <pc:sldMk cId="0" sldId="508"/>
        </pc:sldMkLst>
      </pc:sldChg>
      <pc:sldChg chg="del">
        <pc:chgData name="Wolbert, Evie Diane" userId="102f0402-31d0-4b21-b106-54d95bb4d9b3" providerId="ADAL" clId="{E4D50FE6-5C76-41BE-AD6F-120556CDBF5F}" dt="2025-04-09T15:49:51.130" v="1007" actId="2696"/>
        <pc:sldMkLst>
          <pc:docMk/>
          <pc:sldMk cId="3371306806" sldId="509"/>
        </pc:sldMkLst>
      </pc:sldChg>
      <pc:sldChg chg="modSp add mod modNotesTx">
        <pc:chgData name="Wolbert, Evie Diane" userId="102f0402-31d0-4b21-b106-54d95bb4d9b3" providerId="ADAL" clId="{E4D50FE6-5C76-41BE-AD6F-120556CDBF5F}" dt="2025-04-09T15:43:35.830" v="908" actId="20577"/>
        <pc:sldMkLst>
          <pc:docMk/>
          <pc:sldMk cId="3212351309" sldId="510"/>
        </pc:sldMkLst>
        <pc:picChg chg="mod modCrop">
          <ac:chgData name="Wolbert, Evie Diane" userId="102f0402-31d0-4b21-b106-54d95bb4d9b3" providerId="ADAL" clId="{E4D50FE6-5C76-41BE-AD6F-120556CDBF5F}" dt="2025-04-09T15:43:14.020" v="904" actId="18131"/>
          <ac:picMkLst>
            <pc:docMk/>
            <pc:sldMk cId="3212351309" sldId="510"/>
            <ac:picMk id="18" creationId="{AA09F0F6-1510-AC46-F5A2-B9B75C672C8D}"/>
          </ac:picMkLst>
        </pc:picChg>
      </pc:sldChg>
      <pc:sldChg chg="modSp add mod">
        <pc:chgData name="Wolbert, Evie Diane" userId="102f0402-31d0-4b21-b106-54d95bb4d9b3" providerId="ADAL" clId="{E4D50FE6-5C76-41BE-AD6F-120556CDBF5F}" dt="2025-04-09T15:44:54.428" v="916" actId="18131"/>
        <pc:sldMkLst>
          <pc:docMk/>
          <pc:sldMk cId="1012512412" sldId="511"/>
        </pc:sldMkLst>
        <pc:picChg chg="mod modCrop">
          <ac:chgData name="Wolbert, Evie Diane" userId="102f0402-31d0-4b21-b106-54d95bb4d9b3" providerId="ADAL" clId="{E4D50FE6-5C76-41BE-AD6F-120556CDBF5F}" dt="2025-04-09T15:44:54.428" v="916" actId="18131"/>
          <ac:picMkLst>
            <pc:docMk/>
            <pc:sldMk cId="1012512412" sldId="511"/>
            <ac:picMk id="18" creationId="{E937094C-42F6-1307-0075-4B610A1C9620}"/>
          </ac:picMkLst>
        </pc:picChg>
      </pc:sldChg>
    </pc:docChg>
  </pc:docChgLst>
  <pc:docChgLst>
    <pc:chgData name="Wolbert, Evie Diane" userId="102f0402-31d0-4b21-b106-54d95bb4d9b3" providerId="ADAL" clId="{7BC5A4B5-3941-4E32-A47C-503BA27051F4}"/>
    <pc:docChg chg="custSel addSld modSld">
      <pc:chgData name="Wolbert, Evie Diane" userId="102f0402-31d0-4b21-b106-54d95bb4d9b3" providerId="ADAL" clId="{7BC5A4B5-3941-4E32-A47C-503BA27051F4}" dt="2025-04-11T18:07:55.996" v="826" actId="14826"/>
      <pc:docMkLst>
        <pc:docMk/>
      </pc:docMkLst>
      <pc:sldChg chg="add modNotesTx">
        <pc:chgData name="Wolbert, Evie Diane" userId="102f0402-31d0-4b21-b106-54d95bb4d9b3" providerId="ADAL" clId="{7BC5A4B5-3941-4E32-A47C-503BA27051F4}" dt="2025-04-11T17:09:54.295" v="120" actId="20577"/>
        <pc:sldMkLst>
          <pc:docMk/>
          <pc:sldMk cId="0" sldId="260"/>
        </pc:sldMkLst>
      </pc:sldChg>
      <pc:sldChg chg="add modNotesTx">
        <pc:chgData name="Wolbert, Evie Diane" userId="102f0402-31d0-4b21-b106-54d95bb4d9b3" providerId="ADAL" clId="{7BC5A4B5-3941-4E32-A47C-503BA27051F4}" dt="2025-04-11T17:11:25.870" v="161" actId="12"/>
        <pc:sldMkLst>
          <pc:docMk/>
          <pc:sldMk cId="0" sldId="261"/>
        </pc:sldMkLst>
      </pc:sldChg>
      <pc:sldChg chg="add modNotesTx">
        <pc:chgData name="Wolbert, Evie Diane" userId="102f0402-31d0-4b21-b106-54d95bb4d9b3" providerId="ADAL" clId="{7BC5A4B5-3941-4E32-A47C-503BA27051F4}" dt="2025-04-11T17:12:33.146" v="180" actId="5793"/>
        <pc:sldMkLst>
          <pc:docMk/>
          <pc:sldMk cId="0" sldId="262"/>
        </pc:sldMkLst>
      </pc:sldChg>
      <pc:sldChg chg="add modNotesTx">
        <pc:chgData name="Wolbert, Evie Diane" userId="102f0402-31d0-4b21-b106-54d95bb4d9b3" providerId="ADAL" clId="{7BC5A4B5-3941-4E32-A47C-503BA27051F4}" dt="2025-04-11T17:13:23.435" v="196" actId="20577"/>
        <pc:sldMkLst>
          <pc:docMk/>
          <pc:sldMk cId="0" sldId="263"/>
        </pc:sldMkLst>
      </pc:sldChg>
      <pc:sldChg chg="add modNotesTx">
        <pc:chgData name="Wolbert, Evie Diane" userId="102f0402-31d0-4b21-b106-54d95bb4d9b3" providerId="ADAL" clId="{7BC5A4B5-3941-4E32-A47C-503BA27051F4}" dt="2025-04-11T17:21:29.401" v="382" actId="114"/>
        <pc:sldMkLst>
          <pc:docMk/>
          <pc:sldMk cId="0" sldId="264"/>
        </pc:sldMkLst>
      </pc:sldChg>
      <pc:sldChg chg="add modNotesTx">
        <pc:chgData name="Wolbert, Evie Diane" userId="102f0402-31d0-4b21-b106-54d95bb4d9b3" providerId="ADAL" clId="{7BC5A4B5-3941-4E32-A47C-503BA27051F4}" dt="2025-04-11T17:21:06.792" v="351" actId="20577"/>
        <pc:sldMkLst>
          <pc:docMk/>
          <pc:sldMk cId="0" sldId="266"/>
        </pc:sldMkLst>
      </pc:sldChg>
      <pc:sldChg chg="add modNotesTx">
        <pc:chgData name="Wolbert, Evie Diane" userId="102f0402-31d0-4b21-b106-54d95bb4d9b3" providerId="ADAL" clId="{7BC5A4B5-3941-4E32-A47C-503BA27051F4}" dt="2025-04-11T17:23:47.844" v="443" actId="20577"/>
        <pc:sldMkLst>
          <pc:docMk/>
          <pc:sldMk cId="0" sldId="267"/>
        </pc:sldMkLst>
      </pc:sldChg>
      <pc:sldChg chg="add modNotesTx">
        <pc:chgData name="Wolbert, Evie Diane" userId="102f0402-31d0-4b21-b106-54d95bb4d9b3" providerId="ADAL" clId="{7BC5A4B5-3941-4E32-A47C-503BA27051F4}" dt="2025-04-11T17:24:56.257" v="464" actId="20577"/>
        <pc:sldMkLst>
          <pc:docMk/>
          <pc:sldMk cId="0" sldId="268"/>
        </pc:sldMkLst>
      </pc:sldChg>
      <pc:sldChg chg="add modNotesTx">
        <pc:chgData name="Wolbert, Evie Diane" userId="102f0402-31d0-4b21-b106-54d95bb4d9b3" providerId="ADAL" clId="{7BC5A4B5-3941-4E32-A47C-503BA27051F4}" dt="2025-04-11T17:31:01.628" v="671" actId="20577"/>
        <pc:sldMkLst>
          <pc:docMk/>
          <pc:sldMk cId="0" sldId="271"/>
        </pc:sldMkLst>
      </pc:sldChg>
      <pc:sldChg chg="modSp modNotesTx">
        <pc:chgData name="Wolbert, Evie Diane" userId="102f0402-31d0-4b21-b106-54d95bb4d9b3" providerId="ADAL" clId="{7BC5A4B5-3941-4E32-A47C-503BA27051F4}" dt="2025-04-11T18:07:02.966" v="821" actId="14826"/>
        <pc:sldMkLst>
          <pc:docMk/>
          <pc:sldMk cId="0" sldId="272"/>
        </pc:sldMkLst>
        <pc:picChg chg="mod">
          <ac:chgData name="Wolbert, Evie Diane" userId="102f0402-31d0-4b21-b106-54d95bb4d9b3" providerId="ADAL" clId="{7BC5A4B5-3941-4E32-A47C-503BA27051F4}" dt="2025-04-11T18:07:02.966" v="821" actId="14826"/>
          <ac:picMkLst>
            <pc:docMk/>
            <pc:sldMk cId="0" sldId="272"/>
            <ac:picMk id="6" creationId="{6281A377-663A-93EB-F143-D18505F524B2}"/>
          </ac:picMkLst>
        </pc:picChg>
      </pc:sldChg>
      <pc:sldChg chg="add modNotesTx">
        <pc:chgData name="Wolbert, Evie Diane" userId="102f0402-31d0-4b21-b106-54d95bb4d9b3" providerId="ADAL" clId="{7BC5A4B5-3941-4E32-A47C-503BA27051F4}" dt="2025-04-11T17:33:58.435" v="747" actId="114"/>
        <pc:sldMkLst>
          <pc:docMk/>
          <pc:sldMk cId="0" sldId="273"/>
        </pc:sldMkLst>
      </pc:sldChg>
      <pc:sldChg chg="add modNotesTx">
        <pc:chgData name="Wolbert, Evie Diane" userId="102f0402-31d0-4b21-b106-54d95bb4d9b3" providerId="ADAL" clId="{7BC5A4B5-3941-4E32-A47C-503BA27051F4}" dt="2025-04-11T17:35:34.400" v="796" actId="20577"/>
        <pc:sldMkLst>
          <pc:docMk/>
          <pc:sldMk cId="0" sldId="274"/>
        </pc:sldMkLst>
      </pc:sldChg>
      <pc:sldChg chg="add modNotesTx">
        <pc:chgData name="Wolbert, Evie Diane" userId="102f0402-31d0-4b21-b106-54d95bb4d9b3" providerId="ADAL" clId="{7BC5A4B5-3941-4E32-A47C-503BA27051F4}" dt="2025-04-11T17:36:37.875" v="816" actId="20577"/>
        <pc:sldMkLst>
          <pc:docMk/>
          <pc:sldMk cId="0" sldId="275"/>
        </pc:sldMkLst>
      </pc:sldChg>
      <pc:sldChg chg="modSp">
        <pc:chgData name="Wolbert, Evie Diane" userId="102f0402-31d0-4b21-b106-54d95bb4d9b3" providerId="ADAL" clId="{7BC5A4B5-3941-4E32-A47C-503BA27051F4}" dt="2025-04-11T18:07:36.265" v="824" actId="14826"/>
        <pc:sldMkLst>
          <pc:docMk/>
          <pc:sldMk cId="3008290542" sldId="281"/>
        </pc:sldMkLst>
        <pc:picChg chg="mod">
          <ac:chgData name="Wolbert, Evie Diane" userId="102f0402-31d0-4b21-b106-54d95bb4d9b3" providerId="ADAL" clId="{7BC5A4B5-3941-4E32-A47C-503BA27051F4}" dt="2025-04-11T18:07:36.265" v="824" actId="14826"/>
          <ac:picMkLst>
            <pc:docMk/>
            <pc:sldMk cId="3008290542" sldId="281"/>
            <ac:picMk id="4" creationId="{D6A32EB7-ECE3-965E-6562-72B009CBF331}"/>
          </ac:picMkLst>
        </pc:picChg>
      </pc:sldChg>
      <pc:sldChg chg="modSp">
        <pc:chgData name="Wolbert, Evie Diane" userId="102f0402-31d0-4b21-b106-54d95bb4d9b3" providerId="ADAL" clId="{7BC5A4B5-3941-4E32-A47C-503BA27051F4}" dt="2025-04-11T18:07:13.952" v="822" actId="14826"/>
        <pc:sldMkLst>
          <pc:docMk/>
          <pc:sldMk cId="2902341467" sldId="292"/>
        </pc:sldMkLst>
        <pc:picChg chg="mod">
          <ac:chgData name="Wolbert, Evie Diane" userId="102f0402-31d0-4b21-b106-54d95bb4d9b3" providerId="ADAL" clId="{7BC5A4B5-3941-4E32-A47C-503BA27051F4}" dt="2025-04-11T18:07:13.952" v="822" actId="14826"/>
          <ac:picMkLst>
            <pc:docMk/>
            <pc:sldMk cId="2902341467" sldId="292"/>
            <ac:picMk id="4" creationId="{B6D6909E-82EE-8BE6-57AF-D8BF9390C333}"/>
          </ac:picMkLst>
        </pc:picChg>
      </pc:sldChg>
      <pc:sldChg chg="modSp">
        <pc:chgData name="Wolbert, Evie Diane" userId="102f0402-31d0-4b21-b106-54d95bb4d9b3" providerId="ADAL" clId="{7BC5A4B5-3941-4E32-A47C-503BA27051F4}" dt="2025-04-11T18:07:46.260" v="825" actId="14826"/>
        <pc:sldMkLst>
          <pc:docMk/>
          <pc:sldMk cId="3142005055" sldId="293"/>
        </pc:sldMkLst>
        <pc:picChg chg="mod">
          <ac:chgData name="Wolbert, Evie Diane" userId="102f0402-31d0-4b21-b106-54d95bb4d9b3" providerId="ADAL" clId="{7BC5A4B5-3941-4E32-A47C-503BA27051F4}" dt="2025-04-11T18:07:46.260" v="825" actId="14826"/>
          <ac:picMkLst>
            <pc:docMk/>
            <pc:sldMk cId="3142005055" sldId="293"/>
            <ac:picMk id="4" creationId="{136B5255-50D2-EDF5-390C-B406D08ABFBA}"/>
          </ac:picMkLst>
        </pc:picChg>
      </pc:sldChg>
      <pc:sldChg chg="modSp">
        <pc:chgData name="Wolbert, Evie Diane" userId="102f0402-31d0-4b21-b106-54d95bb4d9b3" providerId="ADAL" clId="{7BC5A4B5-3941-4E32-A47C-503BA27051F4}" dt="2025-04-11T18:07:24.678" v="823" actId="14826"/>
        <pc:sldMkLst>
          <pc:docMk/>
          <pc:sldMk cId="1835227297" sldId="321"/>
        </pc:sldMkLst>
        <pc:picChg chg="mod">
          <ac:chgData name="Wolbert, Evie Diane" userId="102f0402-31d0-4b21-b106-54d95bb4d9b3" providerId="ADAL" clId="{7BC5A4B5-3941-4E32-A47C-503BA27051F4}" dt="2025-04-11T18:07:24.678" v="823" actId="14826"/>
          <ac:picMkLst>
            <pc:docMk/>
            <pc:sldMk cId="1835227297" sldId="321"/>
            <ac:picMk id="4" creationId="{59BDDDBE-1A6C-0B78-15FF-09A0691F52C7}"/>
          </ac:picMkLst>
        </pc:picChg>
      </pc:sldChg>
      <pc:sldChg chg="modSp">
        <pc:chgData name="Wolbert, Evie Diane" userId="102f0402-31d0-4b21-b106-54d95bb4d9b3" providerId="ADAL" clId="{7BC5A4B5-3941-4E32-A47C-503BA27051F4}" dt="2025-04-11T18:07:55.996" v="826" actId="14826"/>
        <pc:sldMkLst>
          <pc:docMk/>
          <pc:sldMk cId="2635380936" sldId="322"/>
        </pc:sldMkLst>
        <pc:picChg chg="mod">
          <ac:chgData name="Wolbert, Evie Diane" userId="102f0402-31d0-4b21-b106-54d95bb4d9b3" providerId="ADAL" clId="{7BC5A4B5-3941-4E32-A47C-503BA27051F4}" dt="2025-04-11T18:07:55.996" v="826" actId="14826"/>
          <ac:picMkLst>
            <pc:docMk/>
            <pc:sldMk cId="2635380936" sldId="322"/>
            <ac:picMk id="4" creationId="{2FB93982-6B73-D580-8579-39570C369C40}"/>
          </ac:picMkLst>
        </pc:picChg>
      </pc:sldChg>
      <pc:sldChg chg="add modNotesTx">
        <pc:chgData name="Wolbert, Evie Diane" userId="102f0402-31d0-4b21-b106-54d95bb4d9b3" providerId="ADAL" clId="{7BC5A4B5-3941-4E32-A47C-503BA27051F4}" dt="2025-04-11T17:05:10.370" v="19" actId="20577"/>
        <pc:sldMkLst>
          <pc:docMk/>
          <pc:sldMk cId="0" sldId="512"/>
        </pc:sldMkLst>
      </pc:sldChg>
      <pc:sldChg chg="add modNotesTx">
        <pc:chgData name="Wolbert, Evie Diane" userId="102f0402-31d0-4b21-b106-54d95bb4d9b3" providerId="ADAL" clId="{7BC5A4B5-3941-4E32-A47C-503BA27051F4}" dt="2025-04-11T17:05:57.196" v="37" actId="20577"/>
        <pc:sldMkLst>
          <pc:docMk/>
          <pc:sldMk cId="0" sldId="513"/>
        </pc:sldMkLst>
      </pc:sldChg>
      <pc:sldChg chg="add modNotesTx">
        <pc:chgData name="Wolbert, Evie Diane" userId="102f0402-31d0-4b21-b106-54d95bb4d9b3" providerId="ADAL" clId="{7BC5A4B5-3941-4E32-A47C-503BA27051F4}" dt="2025-04-11T17:08:10.594" v="85" actId="20577"/>
        <pc:sldMkLst>
          <pc:docMk/>
          <pc:sldMk cId="0" sldId="514"/>
        </pc:sldMkLst>
      </pc:sldChg>
      <pc:sldChg chg="add modNotesTx">
        <pc:chgData name="Wolbert, Evie Diane" userId="102f0402-31d0-4b21-b106-54d95bb4d9b3" providerId="ADAL" clId="{7BC5A4B5-3941-4E32-A47C-503BA27051F4}" dt="2025-04-11T17:40:02.331" v="820" actId="20577"/>
        <pc:sldMkLst>
          <pc:docMk/>
          <pc:sldMk cId="0" sldId="515"/>
        </pc:sldMkLst>
      </pc:sldChg>
      <pc:sldChg chg="add modNotesTx">
        <pc:chgData name="Wolbert, Evie Diane" userId="102f0402-31d0-4b21-b106-54d95bb4d9b3" providerId="ADAL" clId="{7BC5A4B5-3941-4E32-A47C-503BA27051F4}" dt="2025-04-11T17:16:59.668" v="278" actId="20577"/>
        <pc:sldMkLst>
          <pc:docMk/>
          <pc:sldMk cId="0" sldId="516"/>
        </pc:sldMkLst>
      </pc:sldChg>
      <pc:sldChg chg="add">
        <pc:chgData name="Wolbert, Evie Diane" userId="102f0402-31d0-4b21-b106-54d95bb4d9b3" providerId="ADAL" clId="{7BC5A4B5-3941-4E32-A47C-503BA27051F4}" dt="2025-04-11T17:17:32.666" v="279"/>
        <pc:sldMkLst>
          <pc:docMk/>
          <pc:sldMk cId="3071457760" sldId="517"/>
        </pc:sldMkLst>
      </pc:sldChg>
      <pc:sldChg chg="add">
        <pc:chgData name="Wolbert, Evie Diane" userId="102f0402-31d0-4b21-b106-54d95bb4d9b3" providerId="ADAL" clId="{7BC5A4B5-3941-4E32-A47C-503BA27051F4}" dt="2025-04-11T17:17:32.666" v="279"/>
        <pc:sldMkLst>
          <pc:docMk/>
          <pc:sldMk cId="3537657862" sldId="518"/>
        </pc:sldMkLst>
      </pc:sldChg>
      <pc:sldChg chg="add">
        <pc:chgData name="Wolbert, Evie Diane" userId="102f0402-31d0-4b21-b106-54d95bb4d9b3" providerId="ADAL" clId="{7BC5A4B5-3941-4E32-A47C-503BA27051F4}" dt="2025-04-11T17:17:32.666" v="279"/>
        <pc:sldMkLst>
          <pc:docMk/>
          <pc:sldMk cId="1008662521" sldId="519"/>
        </pc:sldMkLst>
      </pc:sldChg>
      <pc:sldChg chg="add">
        <pc:chgData name="Wolbert, Evie Diane" userId="102f0402-31d0-4b21-b106-54d95bb4d9b3" providerId="ADAL" clId="{7BC5A4B5-3941-4E32-A47C-503BA27051F4}" dt="2025-04-11T17:17:32.666" v="279"/>
        <pc:sldMkLst>
          <pc:docMk/>
          <pc:sldMk cId="1616132100" sldId="520"/>
        </pc:sldMkLst>
      </pc:sldChg>
      <pc:sldChg chg="add">
        <pc:chgData name="Wolbert, Evie Diane" userId="102f0402-31d0-4b21-b106-54d95bb4d9b3" providerId="ADAL" clId="{7BC5A4B5-3941-4E32-A47C-503BA27051F4}" dt="2025-04-11T17:17:32.666" v="279"/>
        <pc:sldMkLst>
          <pc:docMk/>
          <pc:sldMk cId="1404913610" sldId="521"/>
        </pc:sldMkLst>
      </pc:sldChg>
      <pc:sldChg chg="add">
        <pc:chgData name="Wolbert, Evie Diane" userId="102f0402-31d0-4b21-b106-54d95bb4d9b3" providerId="ADAL" clId="{7BC5A4B5-3941-4E32-A47C-503BA27051F4}" dt="2025-04-11T17:17:32.666" v="279"/>
        <pc:sldMkLst>
          <pc:docMk/>
          <pc:sldMk cId="3871290533" sldId="522"/>
        </pc:sldMkLst>
      </pc:sldChg>
      <pc:sldChg chg="add">
        <pc:chgData name="Wolbert, Evie Diane" userId="102f0402-31d0-4b21-b106-54d95bb4d9b3" providerId="ADAL" clId="{7BC5A4B5-3941-4E32-A47C-503BA27051F4}" dt="2025-04-11T17:17:32.666" v="279"/>
        <pc:sldMkLst>
          <pc:docMk/>
          <pc:sldMk cId="1069834264" sldId="523"/>
        </pc:sldMkLst>
      </pc:sldChg>
      <pc:sldChg chg="add">
        <pc:chgData name="Wolbert, Evie Diane" userId="102f0402-31d0-4b21-b106-54d95bb4d9b3" providerId="ADAL" clId="{7BC5A4B5-3941-4E32-A47C-503BA27051F4}" dt="2025-04-11T17:17:32.666" v="279"/>
        <pc:sldMkLst>
          <pc:docMk/>
          <pc:sldMk cId="2210274137" sldId="524"/>
        </pc:sldMkLst>
      </pc:sldChg>
      <pc:sldChg chg="add">
        <pc:chgData name="Wolbert, Evie Diane" userId="102f0402-31d0-4b21-b106-54d95bb4d9b3" providerId="ADAL" clId="{7BC5A4B5-3941-4E32-A47C-503BA27051F4}" dt="2025-04-11T17:17:32.666" v="279"/>
        <pc:sldMkLst>
          <pc:docMk/>
          <pc:sldMk cId="141716299" sldId="525"/>
        </pc:sldMkLst>
      </pc:sldChg>
      <pc:sldChg chg="add">
        <pc:chgData name="Wolbert, Evie Diane" userId="102f0402-31d0-4b21-b106-54d95bb4d9b3" providerId="ADAL" clId="{7BC5A4B5-3941-4E32-A47C-503BA27051F4}" dt="2025-04-11T17:17:32.666" v="279"/>
        <pc:sldMkLst>
          <pc:docMk/>
          <pc:sldMk cId="2501842440" sldId="526"/>
        </pc:sldMkLst>
      </pc:sldChg>
      <pc:sldChg chg="modSp add mod modNotesTx">
        <pc:chgData name="Wolbert, Evie Diane" userId="102f0402-31d0-4b21-b106-54d95bb4d9b3" providerId="ADAL" clId="{7BC5A4B5-3941-4E32-A47C-503BA27051F4}" dt="2025-04-11T17:28:04.970" v="610" actId="114"/>
        <pc:sldMkLst>
          <pc:docMk/>
          <pc:sldMk cId="0" sldId="527"/>
        </pc:sldMkLst>
        <pc:spChg chg="mod">
          <ac:chgData name="Wolbert, Evie Diane" userId="102f0402-31d0-4b21-b106-54d95bb4d9b3" providerId="ADAL" clId="{7BC5A4B5-3941-4E32-A47C-503BA27051F4}" dt="2025-04-11T17:25:13.297" v="472" actId="1037"/>
          <ac:spMkLst>
            <pc:docMk/>
            <pc:sldMk cId="0" sldId="527"/>
            <ac:spMk id="6" creationId="{00000000-0000-0000-0000-000000000000}"/>
          </ac:spMkLst>
        </pc:spChg>
      </pc:sldChg>
      <pc:sldChg chg="add modNotesTx">
        <pc:chgData name="Wolbert, Evie Diane" userId="102f0402-31d0-4b21-b106-54d95bb4d9b3" providerId="ADAL" clId="{7BC5A4B5-3941-4E32-A47C-503BA27051F4}" dt="2025-04-11T17:29:56.521" v="654" actId="20577"/>
        <pc:sldMkLst>
          <pc:docMk/>
          <pc:sldMk cId="0" sldId="528"/>
        </pc:sldMkLst>
      </pc:sldChg>
      <pc:sldChg chg="add modNotesTx">
        <pc:chgData name="Wolbert, Evie Diane" userId="102f0402-31d0-4b21-b106-54d95bb4d9b3" providerId="ADAL" clId="{7BC5A4B5-3941-4E32-A47C-503BA27051F4}" dt="2025-04-11T17:31:37.397" v="685" actId="20577"/>
        <pc:sldMkLst>
          <pc:docMk/>
          <pc:sldMk cId="0" sldId="529"/>
        </pc:sldMkLst>
      </pc:sldChg>
      <pc:sldChg chg="add">
        <pc:chgData name="Wolbert, Evie Diane" userId="102f0402-31d0-4b21-b106-54d95bb4d9b3" providerId="ADAL" clId="{7BC5A4B5-3941-4E32-A47C-503BA27051F4}" dt="2025-04-11T17:37:40.316" v="817"/>
        <pc:sldMkLst>
          <pc:docMk/>
          <pc:sldMk cId="1064380390" sldId="530"/>
        </pc:sldMkLst>
      </pc:sldChg>
      <pc:sldChg chg="add">
        <pc:chgData name="Wolbert, Evie Diane" userId="102f0402-31d0-4b21-b106-54d95bb4d9b3" providerId="ADAL" clId="{7BC5A4B5-3941-4E32-A47C-503BA27051F4}" dt="2025-04-11T17:37:40.316" v="817"/>
        <pc:sldMkLst>
          <pc:docMk/>
          <pc:sldMk cId="1000626941" sldId="531"/>
        </pc:sldMkLst>
      </pc:sldChg>
      <pc:sldChg chg="add">
        <pc:chgData name="Wolbert, Evie Diane" userId="102f0402-31d0-4b21-b106-54d95bb4d9b3" providerId="ADAL" clId="{7BC5A4B5-3941-4E32-A47C-503BA27051F4}" dt="2025-04-11T17:37:40.316" v="817"/>
        <pc:sldMkLst>
          <pc:docMk/>
          <pc:sldMk cId="3954968005" sldId="532"/>
        </pc:sldMkLst>
      </pc:sldChg>
      <pc:sldChg chg="add">
        <pc:chgData name="Wolbert, Evie Diane" userId="102f0402-31d0-4b21-b106-54d95bb4d9b3" providerId="ADAL" clId="{7BC5A4B5-3941-4E32-A47C-503BA27051F4}" dt="2025-04-11T17:37:40.316" v="817"/>
        <pc:sldMkLst>
          <pc:docMk/>
          <pc:sldMk cId="1373391980" sldId="533"/>
        </pc:sldMkLst>
      </pc:sldChg>
      <pc:sldChg chg="add">
        <pc:chgData name="Wolbert, Evie Diane" userId="102f0402-31d0-4b21-b106-54d95bb4d9b3" providerId="ADAL" clId="{7BC5A4B5-3941-4E32-A47C-503BA27051F4}" dt="2025-04-11T17:37:40.316" v="817"/>
        <pc:sldMkLst>
          <pc:docMk/>
          <pc:sldMk cId="2345922449" sldId="534"/>
        </pc:sldMkLst>
      </pc:sldChg>
      <pc:sldChg chg="add">
        <pc:chgData name="Wolbert, Evie Diane" userId="102f0402-31d0-4b21-b106-54d95bb4d9b3" providerId="ADAL" clId="{7BC5A4B5-3941-4E32-A47C-503BA27051F4}" dt="2025-04-11T17:37:40.316" v="817"/>
        <pc:sldMkLst>
          <pc:docMk/>
          <pc:sldMk cId="2294157154" sldId="535"/>
        </pc:sldMkLst>
      </pc:sldChg>
      <pc:sldChg chg="add">
        <pc:chgData name="Wolbert, Evie Diane" userId="102f0402-31d0-4b21-b106-54d95bb4d9b3" providerId="ADAL" clId="{7BC5A4B5-3941-4E32-A47C-503BA27051F4}" dt="2025-04-11T17:37:40.316" v="817"/>
        <pc:sldMkLst>
          <pc:docMk/>
          <pc:sldMk cId="3769093181" sldId="536"/>
        </pc:sldMkLst>
      </pc:sldChg>
      <pc:sldChg chg="add">
        <pc:chgData name="Wolbert, Evie Diane" userId="102f0402-31d0-4b21-b106-54d95bb4d9b3" providerId="ADAL" clId="{7BC5A4B5-3941-4E32-A47C-503BA27051F4}" dt="2025-04-11T17:37:40.316" v="817"/>
        <pc:sldMkLst>
          <pc:docMk/>
          <pc:sldMk cId="2448769072" sldId="537"/>
        </pc:sldMkLst>
      </pc:sldChg>
      <pc:sldChg chg="add">
        <pc:chgData name="Wolbert, Evie Diane" userId="102f0402-31d0-4b21-b106-54d95bb4d9b3" providerId="ADAL" clId="{7BC5A4B5-3941-4E32-A47C-503BA27051F4}" dt="2025-04-11T17:37:40.316" v="817"/>
        <pc:sldMkLst>
          <pc:docMk/>
          <pc:sldMk cId="1762550514" sldId="538"/>
        </pc:sldMkLst>
      </pc:sldChg>
      <pc:sldChg chg="add">
        <pc:chgData name="Wolbert, Evie Diane" userId="102f0402-31d0-4b21-b106-54d95bb4d9b3" providerId="ADAL" clId="{7BC5A4B5-3941-4E32-A47C-503BA27051F4}" dt="2025-04-11T17:37:40.316" v="817"/>
        <pc:sldMkLst>
          <pc:docMk/>
          <pc:sldMk cId="2125382694" sldId="539"/>
        </pc:sldMkLst>
      </pc:sldChg>
    </pc:docChg>
  </pc:docChgLst>
</pc:chgInfo>
</file>

<file path=ppt/comments/modernComment_100_0.xml><?xml version="1.0" encoding="utf-8"?>
<p188:cmLst xmlns:a="http://schemas.openxmlformats.org/drawingml/2006/main" xmlns:r="http://schemas.openxmlformats.org/officeDocument/2006/relationships" xmlns:p188="http://schemas.microsoft.com/office/powerpoint/2018/8/main">
  <p188:cm id="{31F3D4CE-0236-4379-9435-C6C3C1442E11}" authorId="{16328477-2D99-2C26-174B-29C020A798E2}" created="2025-01-31T19:51:22.859">
    <pc:sldMkLst xmlns:pc="http://schemas.microsoft.com/office/powerpoint/2013/main/command">
      <pc:docMk/>
      <pc:sldMk cId="0" sldId="256"/>
    </pc:sldMkLst>
    <p188:txBody>
      <a:bodyPr/>
      <a:lstStyle/>
      <a:p>
        <a:r>
          <a:rPr lang="en-US"/>
          <a:t>So... we're going to leave this graphic here. But, I'm putting an note here for us to revisit b/c of the use of different languages as it may relate to the DEI EOs. (I know it's also on other slide decks as well.)</a:t>
        </a:r>
      </a:p>
    </p188:txBody>
  </p188:cm>
</p188:cmLst>
</file>

<file path=ppt/comments/modernComment_11B_A08CC6F4.xml><?xml version="1.0" encoding="utf-8"?>
<p188:cmLst xmlns:a="http://schemas.openxmlformats.org/drawingml/2006/main" xmlns:r="http://schemas.openxmlformats.org/officeDocument/2006/relationships" xmlns:p188="http://schemas.microsoft.com/office/powerpoint/2018/8/main">
  <p188:cm id="{AB502882-B5BD-4552-A36D-EB1F62C89B20}" authorId="{16328477-2D99-2C26-174B-29C020A798E2}" created="2025-01-31T19:53:03.096">
    <pc:sldMkLst xmlns:pc="http://schemas.microsoft.com/office/powerpoint/2013/main/command">
      <pc:docMk/>
      <pc:sldMk cId="2693580532" sldId="283"/>
    </pc:sldMkLst>
    <p188:txBody>
      <a:bodyPr/>
      <a:lstStyle/>
      <a:p>
        <a:r>
          <a:rPr lang="en-US"/>
          <a:t>Same note as earlier.</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56F22E-8159-4409-AB02-790C6D0B9D02}" type="datetimeFigureOut">
              <a:rPr lang="en-US" smtClean="0"/>
              <a:t>4/10/2025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796624-056C-4B51-AA09-AD77FFC9F12B}" type="slidenum">
              <a:rPr lang="en-US" smtClean="0"/>
              <a:t>‹#›</a:t>
            </a:fld>
            <a:endParaRPr lang="en-US"/>
          </a:p>
        </p:txBody>
      </p:sp>
    </p:spTree>
    <p:extLst>
      <p:ext uri="{BB962C8B-B14F-4D97-AF65-F5344CB8AC3E}">
        <p14:creationId xmlns:p14="http://schemas.microsoft.com/office/powerpoint/2010/main" val="1248622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thrive.psu.edu/modules/supplemental/"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https://thrive.psu.edu"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3" Type="http://schemas.openxmlformats.org/officeDocument/2006/relationships/hyperlink" Target="https://thrive.psu.edu/modules/supplemental/" TargetMode="External"/><Relationship Id="rId2" Type="http://schemas.openxmlformats.org/officeDocument/2006/relationships/slide" Target="../slides/slide89.xml"/><Relationship Id="rId1" Type="http://schemas.openxmlformats.org/officeDocument/2006/relationships/notesMaster" Target="../notesMasters/notesMaster1.xml"/><Relationship Id="rId4" Type="http://schemas.openxmlformats.org/officeDocument/2006/relationships/hyperlink" Target="https://thrive.psu.edu"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Delivery Type 1: Supplemental Extension begins here, on slide 1. </a:t>
            </a:r>
          </a:p>
          <a:p>
            <a:endParaRPr lang="en-US" dirty="0"/>
          </a:p>
          <a:p>
            <a:r>
              <a:rPr lang="en-US" dirty="0"/>
              <a:t>Delivery Type 2 : Supplemental Stand Alone begins on slide 45. </a:t>
            </a:r>
          </a:p>
        </p:txBody>
      </p:sp>
      <p:sp>
        <p:nvSpPr>
          <p:cNvPr id="4" name="Slide Number Placeholder 3"/>
          <p:cNvSpPr>
            <a:spLocks noGrp="1"/>
          </p:cNvSpPr>
          <p:nvPr>
            <p:ph type="sldNum" sz="quarter" idx="5"/>
          </p:nvPr>
        </p:nvSpPr>
        <p:spPr/>
        <p:txBody>
          <a:bodyPr/>
          <a:lstStyle/>
          <a:p>
            <a:fld id="{AA796624-056C-4B51-AA09-AD77FFC9F12B}" type="slidenum">
              <a:rPr lang="en-US" smtClean="0"/>
              <a:t>1</a:t>
            </a:fld>
            <a:endParaRPr lang="en-US"/>
          </a:p>
        </p:txBody>
      </p:sp>
    </p:spTree>
    <p:extLst>
      <p:ext uri="{BB962C8B-B14F-4D97-AF65-F5344CB8AC3E}">
        <p14:creationId xmlns:p14="http://schemas.microsoft.com/office/powerpoint/2010/main" val="2530092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73148-DBE5-0638-53AD-1540DB699E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E54864-73EC-FF84-1F45-574C6AA059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348B23-A654-E32C-73E6-5CD56354B4F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825BCF5-2421-108F-6D24-266E6B016E22}"/>
              </a:ext>
            </a:extLst>
          </p:cNvPr>
          <p:cNvSpPr>
            <a:spLocks noGrp="1"/>
          </p:cNvSpPr>
          <p:nvPr>
            <p:ph type="sldNum" sz="quarter" idx="5"/>
          </p:nvPr>
        </p:nvSpPr>
        <p:spPr/>
        <p:txBody>
          <a:bodyPr/>
          <a:lstStyle/>
          <a:p>
            <a:fld id="{AA796624-056C-4B51-AA09-AD77FFC9F12B}" type="slidenum">
              <a:rPr lang="en-US" smtClean="0"/>
              <a:t>10</a:t>
            </a:fld>
            <a:endParaRPr lang="en-US"/>
          </a:p>
        </p:txBody>
      </p:sp>
    </p:spTree>
    <p:extLst>
      <p:ext uri="{BB962C8B-B14F-4D97-AF65-F5344CB8AC3E}">
        <p14:creationId xmlns:p14="http://schemas.microsoft.com/office/powerpoint/2010/main" val="4584943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Choose one bullet point to display (the first bullet point is for in-person, the second is for virtual). </a:t>
            </a:r>
          </a:p>
          <a:p>
            <a:endParaRPr lang="en-US" dirty="0"/>
          </a:p>
          <a:p>
            <a:r>
              <a:rPr lang="en-US" dirty="0"/>
              <a:t>If in-person, greet participants as they come in the door and help them find a seat. </a:t>
            </a:r>
          </a:p>
          <a:p>
            <a:endParaRPr lang="en-US" dirty="0"/>
          </a:p>
          <a:p>
            <a:r>
              <a:rPr lang="en-US" dirty="0"/>
              <a:t>If virtual, give participants a heads up when you will be starting. For example, </a:t>
            </a:r>
            <a:r>
              <a:rPr lang="en-US" i="1" dirty="0"/>
              <a:t>“Hi everyone, we will be starting in about one minute.”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232850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language: </a:t>
            </a:r>
            <a:r>
              <a:rPr lang="en-US" i="1" dirty="0"/>
              <a:t>Welcome back, families! We’re glad to see for our second meeting. </a:t>
            </a:r>
          </a:p>
          <a:p>
            <a:endParaRPr lang="en-US" i="1" dirty="0"/>
          </a:p>
          <a:p>
            <a:r>
              <a:rPr lang="en-US" b="1" dirty="0"/>
              <a:t>Review Meeting 2 Agenda:</a:t>
            </a:r>
          </a:p>
          <a:p>
            <a:pPr>
              <a:buFont typeface="Arial" panose="020B0604020202020204" pitchFamily="34" charset="0"/>
              <a:buChar char="•"/>
            </a:pPr>
            <a:endParaRPr lang="en-US" dirty="0"/>
          </a:p>
          <a:p>
            <a:pPr>
              <a:buFont typeface="Arial" panose="020B0604020202020204" pitchFamily="34" charset="0"/>
              <a:buChar char="•"/>
            </a:pPr>
            <a:r>
              <a:rPr lang="en-US" dirty="0"/>
              <a:t> </a:t>
            </a:r>
            <a:r>
              <a:rPr lang="en-US" b="1" dirty="0"/>
              <a:t>Conversation Starters</a:t>
            </a:r>
            <a:r>
              <a:rPr lang="en-US" dirty="0"/>
              <a:t>: </a:t>
            </a:r>
            <a:r>
              <a:rPr lang="en-US" i="1" dirty="0"/>
              <a:t>We’ll get started with a quick question to get us all engaged and sharing.</a:t>
            </a:r>
          </a:p>
          <a:p>
            <a:pPr>
              <a:buFont typeface="Arial" panose="020B0604020202020204" pitchFamily="34" charset="0"/>
              <a:buNone/>
            </a:pPr>
            <a:endParaRPr lang="en-US" dirty="0"/>
          </a:p>
          <a:p>
            <a:pPr>
              <a:buFont typeface="Arial" panose="020B0604020202020204" pitchFamily="34" charset="0"/>
              <a:buChar char="•"/>
            </a:pPr>
            <a:r>
              <a:rPr lang="en-US" b="1" dirty="0"/>
              <a:t>Review of Ground Rules</a:t>
            </a:r>
            <a:r>
              <a:rPr lang="en-US" dirty="0"/>
              <a:t>: </a:t>
            </a:r>
            <a:r>
              <a:rPr lang="en-US" i="1" dirty="0"/>
              <a:t>A brief reminder of our ground rules to ensure our discussions remain respectful and productive.</a:t>
            </a:r>
          </a:p>
          <a:p>
            <a:pPr>
              <a:buFont typeface="Arial" panose="020B0604020202020204" pitchFamily="34" charset="0"/>
              <a:buNone/>
            </a:pPr>
            <a:endParaRPr lang="en-US" dirty="0"/>
          </a:p>
          <a:p>
            <a:pPr>
              <a:buFont typeface="Arial" panose="020B0604020202020204" pitchFamily="34" charset="0"/>
              <a:buChar char="•"/>
            </a:pPr>
            <a:r>
              <a:rPr lang="en-US" b="1" dirty="0"/>
              <a:t>Discussion and Homework</a:t>
            </a:r>
            <a:r>
              <a:rPr lang="en-US" dirty="0"/>
              <a:t>: </a:t>
            </a:r>
            <a:r>
              <a:rPr lang="en-US" i="1" dirty="0"/>
              <a:t>After our initial activities, we will discuss the workbook questions based on your experiences with the last set of homework followed by an explanation of the homework for our next meeting. Let’s get started!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51332-787D-4DB4-8306-7FE713A494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556252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118C2-4F67-407D-0DE9-ECFA8966D1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2D7630-5E78-D95C-2E08-8F0DD4DCF5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3F1B99-7945-3ECA-E4A7-98B9DD119CA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Example language: </a:t>
            </a:r>
            <a:r>
              <a:rPr lang="en-US" i="1" dirty="0"/>
              <a:t>"Let's open our session with a fun question that will give us all a chance to share something about ourselves. Review the list of questions provided on the slide. Select one question that resonates with you, or that you feel comfortable sharing. This activity is designed to ease us into the meeting and build a friendly, open atmosphere.</a:t>
            </a:r>
          </a:p>
          <a:p>
            <a:endParaRPr lang="en-US" dirty="0"/>
          </a:p>
        </p:txBody>
      </p:sp>
      <p:sp>
        <p:nvSpPr>
          <p:cNvPr id="4" name="Slide Number Placeholder 3">
            <a:extLst>
              <a:ext uri="{FF2B5EF4-FFF2-40B4-BE49-F238E27FC236}">
                <a16:creationId xmlns:a16="http://schemas.microsoft.com/office/drawing/2014/main" id="{4FA3FE5E-B62A-D035-4E77-88E1F87DFF24}"/>
              </a:ext>
            </a:extLst>
          </p:cNvPr>
          <p:cNvSpPr>
            <a:spLocks noGrp="1"/>
          </p:cNvSpPr>
          <p:nvPr>
            <p:ph type="sldNum" sz="quarter" idx="5"/>
          </p:nvPr>
        </p:nvSpPr>
        <p:spPr/>
        <p:txBody>
          <a:bodyPr/>
          <a:lstStyle/>
          <a:p>
            <a:fld id="{AA796624-056C-4B51-AA09-AD77FFC9F12B}" type="slidenum">
              <a:rPr lang="en-US" smtClean="0"/>
              <a:t>13</a:t>
            </a:fld>
            <a:endParaRPr lang="en-US"/>
          </a:p>
        </p:txBody>
      </p:sp>
    </p:spTree>
    <p:extLst>
      <p:ext uri="{BB962C8B-B14F-4D97-AF65-F5344CB8AC3E}">
        <p14:creationId xmlns:p14="http://schemas.microsoft.com/office/powerpoint/2010/main" val="20958972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FB726-FD88-8E29-D66F-4992DE758B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FAF4B1-4FBB-14A1-DF06-8E695293C4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6B7571-A70D-4CC0-65A0-8C162D7FD807}"/>
              </a:ext>
            </a:extLst>
          </p:cNvPr>
          <p:cNvSpPr>
            <a:spLocks noGrp="1"/>
          </p:cNvSpPr>
          <p:nvPr>
            <p:ph type="body" idx="1"/>
          </p:nvPr>
        </p:nvSpPr>
        <p:spPr/>
        <p:txBody>
          <a:bodyPr/>
          <a:lstStyle/>
          <a:p>
            <a:pPr>
              <a:buFont typeface="Arial" panose="020B0604020202020204" pitchFamily="34" charset="0"/>
              <a:buChar char="•"/>
            </a:pPr>
            <a:r>
              <a:rPr lang="en-US" b="1" dirty="0"/>
              <a:t>Introduction of Ground Rules</a:t>
            </a:r>
            <a:r>
              <a:rPr lang="en-US" dirty="0"/>
              <a:t>: Start by stating some basic ground rules to create a supportive environment where families feel safe to share their parenting experiences.</a:t>
            </a:r>
          </a:p>
          <a:p>
            <a:pPr>
              <a:buFont typeface="Arial" panose="020B0604020202020204" pitchFamily="34" charset="0"/>
              <a:buChar char="•"/>
            </a:pPr>
            <a:endParaRPr lang="en-US" dirty="0"/>
          </a:p>
          <a:p>
            <a:pPr>
              <a:buFont typeface="Arial" panose="020B0604020202020204" pitchFamily="34" charset="0"/>
              <a:buChar char="•"/>
            </a:pPr>
            <a:r>
              <a:rPr lang="en-US" b="1" dirty="0"/>
              <a:t>Basic Ground Rules</a:t>
            </a:r>
            <a:r>
              <a:rPr lang="en-US" dirty="0"/>
              <a:t>: </a:t>
            </a:r>
          </a:p>
          <a:p>
            <a:pPr lvl="1">
              <a:buFont typeface="Arial" panose="020B0604020202020204" pitchFamily="34" charset="0"/>
              <a:buChar char="•"/>
            </a:pPr>
            <a:r>
              <a:rPr lang="en-US" dirty="0"/>
              <a:t>Always start and end sessions on time.</a:t>
            </a:r>
          </a:p>
          <a:p>
            <a:pPr lvl="1">
              <a:buFont typeface="Arial" panose="020B0604020202020204" pitchFamily="34" charset="0"/>
              <a:buChar char="•"/>
            </a:pPr>
            <a:r>
              <a:rPr lang="en-US" dirty="0"/>
              <a:t>Cell phones should be on vibrate; members can quietly excuse themselves if a call must be taken.</a:t>
            </a:r>
          </a:p>
          <a:p>
            <a:pPr lvl="1">
              <a:buFont typeface="Arial" panose="020B0604020202020204" pitchFamily="34" charset="0"/>
              <a:buChar char="•"/>
            </a:pPr>
            <a:r>
              <a:rPr lang="en-US" dirty="0"/>
              <a:t>In virtual sessions, participants should mute themself when taking calls outside the session.</a:t>
            </a:r>
          </a:p>
          <a:p>
            <a:pPr lvl="1">
              <a:buFont typeface="Arial" panose="020B0604020202020204" pitchFamily="34" charset="0"/>
              <a:buNone/>
            </a:pPr>
            <a:endParaRPr lang="en-US" dirty="0"/>
          </a:p>
          <a:p>
            <a:pPr>
              <a:buFont typeface="Arial" panose="020B0604020202020204" pitchFamily="34" charset="0"/>
              <a:buChar char="•"/>
            </a:pPr>
            <a:r>
              <a:rPr lang="en-US" b="1" dirty="0"/>
              <a:t>Developing Group-Specific Rules</a:t>
            </a:r>
            <a:r>
              <a:rPr lang="en-US" dirty="0"/>
              <a:t>:</a:t>
            </a:r>
          </a:p>
          <a:p>
            <a:pPr lvl="1">
              <a:buFont typeface="Arial" panose="020B0604020202020204" pitchFamily="34" charset="0"/>
              <a:buChar char="•"/>
            </a:pPr>
            <a:r>
              <a:rPr lang="en-US" dirty="0"/>
              <a:t>Discuss and agree on additional rules as a group, such as:</a:t>
            </a:r>
          </a:p>
          <a:p>
            <a:pPr lvl="1">
              <a:buFont typeface="Arial" panose="020B0604020202020204" pitchFamily="34" charset="0"/>
              <a:buChar char="•"/>
            </a:pPr>
            <a:r>
              <a:rPr lang="en-US" dirty="0"/>
              <a:t>Avoid judgment regarding other participants' parenting practices or knowledge gaps.</a:t>
            </a:r>
          </a:p>
          <a:p>
            <a:pPr lvl="1">
              <a:buFont typeface="Arial" panose="020B0604020202020204" pitchFamily="34" charset="0"/>
              <a:buChar char="•"/>
            </a:pPr>
            <a:r>
              <a:rPr lang="en-US" dirty="0"/>
              <a:t>Ensure one person speaks at a time to maintain order and clarity.</a:t>
            </a:r>
          </a:p>
          <a:p>
            <a:pPr lvl="1">
              <a:buFont typeface="Arial" panose="020B0604020202020204" pitchFamily="34" charset="0"/>
              <a:buChar char="•"/>
            </a:pPr>
            <a:r>
              <a:rPr lang="en-US" dirty="0"/>
              <a:t>Assume positive intent in all interactions to foster a positive atmosphere.</a:t>
            </a:r>
          </a:p>
          <a:p>
            <a:pPr lvl="1">
              <a:buFont typeface="Arial" panose="020B0604020202020204" pitchFamily="34" charset="0"/>
              <a:buChar char="•"/>
            </a:pPr>
            <a:endParaRPr lang="en-US" dirty="0"/>
          </a:p>
          <a:p>
            <a:pPr>
              <a:buFont typeface="Arial" panose="020B0604020202020204" pitchFamily="34" charset="0"/>
              <a:buChar char="•"/>
            </a:pPr>
            <a:r>
              <a:rPr lang="en-US" b="1" dirty="0"/>
              <a:t>Confidentiality Discussion</a:t>
            </a:r>
            <a:r>
              <a:rPr lang="en-US" dirty="0"/>
              <a:t>: Use this time to reinforce the importance of confidentiality, outlining your organization’s specific confidentiality clauses regarding statements related to abuse or neglect mandated reporting..</a:t>
            </a:r>
          </a:p>
          <a:p>
            <a:endParaRPr lang="en-US" dirty="0"/>
          </a:p>
          <a:p>
            <a:endParaRPr lang="en-US" dirty="0"/>
          </a:p>
          <a:p>
            <a:r>
              <a:rPr lang="en-US" u="sng" dirty="0"/>
              <a:t>Example language:</a:t>
            </a:r>
          </a:p>
          <a:p>
            <a:endParaRPr lang="en-US" dirty="0"/>
          </a:p>
          <a:p>
            <a:r>
              <a:rPr lang="en-US" i="1" dirty="0"/>
              <a:t>As we begin, it's crucial to emphasize the importance of confidentiality within our group. We need to agree to keep all shared information within these sessions, including personal stories and sensitive details. This ensures a safe space where everyone feels comfortable sharing their experiences. Please remember that details shared by participants are given in trust and should be treated with respect and discretion.</a:t>
            </a:r>
          </a:p>
          <a:p>
            <a:endParaRPr lang="en-US" i="1" dirty="0"/>
          </a:p>
          <a:p>
            <a:r>
              <a:rPr lang="en-US" i="1" dirty="0"/>
              <a:t>Additionally, it’s important to note our mandated reporting clause for suspected abuse or neglect:</a:t>
            </a:r>
          </a:p>
          <a:p>
            <a:endParaRPr lang="en-US" i="1" dirty="0"/>
          </a:p>
          <a:p>
            <a:pPr lvl="1">
              <a:buFont typeface="Arial" panose="020B0604020202020204" pitchFamily="34" charset="0"/>
              <a:buChar char="•"/>
            </a:pPr>
            <a:r>
              <a:rPr lang="en-US" b="1" i="1" dirty="0"/>
              <a:t>Legal Obligation</a:t>
            </a:r>
            <a:r>
              <a:rPr lang="en-US" i="1" dirty="0"/>
              <a:t>: Our staff and facilitators are legally required to report any suspicions of child abuse or neglect.</a:t>
            </a:r>
          </a:p>
          <a:p>
            <a:pPr lvl="1">
              <a:buFont typeface="Arial" panose="020B0604020202020204" pitchFamily="34" charset="0"/>
              <a:buChar char="•"/>
            </a:pPr>
            <a:r>
              <a:rPr lang="en-US" b="1" i="1" dirty="0"/>
              <a:t>Scope of Reporting</a:t>
            </a:r>
            <a:r>
              <a:rPr lang="en-US" i="1" dirty="0"/>
              <a:t>: We must report any signs of potential harm to a child or vulnerable adult that arise during our sessions.</a:t>
            </a:r>
          </a:p>
          <a:p>
            <a:pPr lvl="1">
              <a:buFont typeface="Arial" panose="020B0604020202020204" pitchFamily="34" charset="0"/>
              <a:buChar char="•"/>
            </a:pPr>
            <a:r>
              <a:rPr lang="en-US" b="1" i="1" dirty="0"/>
              <a:t>Procedure for Reporting</a:t>
            </a:r>
            <a:r>
              <a:rPr lang="en-US" i="1" dirty="0"/>
              <a:t>: We handle these situations sensitively, informing involved individuals about necessary actions, unless it poses further risk.</a:t>
            </a:r>
          </a:p>
          <a:p>
            <a:pPr lvl="1">
              <a:buFont typeface="Arial" panose="020B0604020202020204" pitchFamily="34" charset="0"/>
              <a:buChar char="•"/>
            </a:pPr>
            <a:r>
              <a:rPr lang="en-US" b="1" i="1" dirty="0"/>
              <a:t>Support for Affected Individuals</a:t>
            </a:r>
            <a:r>
              <a:rPr lang="en-US" i="1" dirty="0"/>
              <a:t>: We provide support and resources to help those involved in a reporting situation.</a:t>
            </a:r>
          </a:p>
          <a:p>
            <a:endParaRPr lang="en-US" i="1" dirty="0"/>
          </a:p>
          <a:p>
            <a:r>
              <a:rPr lang="en-US" i="1" dirty="0"/>
              <a:t>Our primary concern is the safety and well-being of all individuals. If you have any questions or concerns about this policy, feel free to discuss them privately with me.</a:t>
            </a:r>
          </a:p>
          <a:p>
            <a:endParaRPr lang="en-US" dirty="0"/>
          </a:p>
        </p:txBody>
      </p:sp>
      <p:sp>
        <p:nvSpPr>
          <p:cNvPr id="4" name="Slide Number Placeholder 3">
            <a:extLst>
              <a:ext uri="{FF2B5EF4-FFF2-40B4-BE49-F238E27FC236}">
                <a16:creationId xmlns:a16="http://schemas.microsoft.com/office/drawing/2014/main" id="{7200831E-F5E5-B546-54F3-08229A312817}"/>
              </a:ext>
            </a:extLst>
          </p:cNvPr>
          <p:cNvSpPr>
            <a:spLocks noGrp="1"/>
          </p:cNvSpPr>
          <p:nvPr>
            <p:ph type="sldNum" sz="quarter" idx="5"/>
          </p:nvPr>
        </p:nvSpPr>
        <p:spPr/>
        <p:txBody>
          <a:bodyPr/>
          <a:lstStyle/>
          <a:p>
            <a:fld id="{AA796624-056C-4B51-AA09-AD77FFC9F12B}" type="slidenum">
              <a:rPr lang="en-US" smtClean="0"/>
              <a:t>14</a:t>
            </a:fld>
            <a:endParaRPr lang="en-US"/>
          </a:p>
        </p:txBody>
      </p:sp>
    </p:spTree>
    <p:extLst>
      <p:ext uri="{BB962C8B-B14F-4D97-AF65-F5344CB8AC3E}">
        <p14:creationId xmlns:p14="http://schemas.microsoft.com/office/powerpoint/2010/main" val="41642954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Provide an overview of the supplemental module using the following points that are taught in the supplemental module: </a:t>
            </a:r>
          </a:p>
          <a:p>
            <a:endParaRPr lang="en-US" b="1" i="1" dirty="0"/>
          </a:p>
          <a:p>
            <a:r>
              <a:rPr lang="en-US" dirty="0"/>
              <a:t>• Over the past several decades, the role of fathers has evolved significantly and has shifted from primarily being providers to actively participating in all aspects of caregiving and child-rearing. Even as roles have altered, a wide variability in how father roles are defined remains. </a:t>
            </a:r>
          </a:p>
          <a:p>
            <a:endParaRPr lang="en-US" dirty="0"/>
          </a:p>
          <a:p>
            <a:r>
              <a:rPr lang="en-US" dirty="0"/>
              <a:t>• This module intends to teach two main concepts. First, fathers can be nurturant, effective caregivers to their children from infancy through adulthood. Second, fathers’ parenting practices impact their children’s development. </a:t>
            </a:r>
          </a:p>
          <a:p>
            <a:endParaRPr lang="en-US" dirty="0"/>
          </a:p>
          <a:p>
            <a:r>
              <a:rPr lang="en-US" dirty="0"/>
              <a:t>After completing this learning module, you will be able to do the following: </a:t>
            </a:r>
          </a:p>
          <a:p>
            <a:pPr lvl="1"/>
            <a:r>
              <a:rPr lang="en-US" dirty="0"/>
              <a:t>• Understand factors that can influence fathers’ experiences. </a:t>
            </a:r>
          </a:p>
          <a:p>
            <a:pPr lvl="1"/>
            <a:r>
              <a:rPr lang="en-US" dirty="0"/>
              <a:t>• Examine fathers’ impact on their children’s cognitive and social-emotional outcomes. </a:t>
            </a:r>
          </a:p>
          <a:p>
            <a:pPr lvl="1"/>
            <a:r>
              <a:rPr lang="en-US" dirty="0"/>
              <a:t>• Explore the benefits for fathers of father involvement. </a:t>
            </a:r>
          </a:p>
          <a:p>
            <a:pPr lvl="1"/>
            <a:r>
              <a:rPr lang="en-US" dirty="0"/>
              <a:t>• Identify ways that fathers are, or can be, involved with their children. </a:t>
            </a:r>
          </a:p>
          <a:p>
            <a:pPr lvl="1"/>
            <a:r>
              <a:rPr lang="en-US" dirty="0"/>
              <a:t>• Understand the unique experiences of divorced and unmarried fathers, and discover ways to foster and support their involvement. </a:t>
            </a:r>
          </a:p>
          <a:p>
            <a:pPr lvl="1"/>
            <a:r>
              <a:rPr lang="en-US" dirty="0"/>
              <a:t>• Explore strategies for fathering around parental absences, such as work-related commitments or military-service obligations. </a:t>
            </a:r>
          </a:p>
          <a:p>
            <a:pPr lvl="1"/>
            <a:r>
              <a:rPr lang="en-US" dirty="0"/>
              <a:t>• Examine challenges that fathers may face while parenting their children and strategies to help fathers navigate challenges. </a:t>
            </a:r>
          </a:p>
          <a:p>
            <a:pPr lvl="1"/>
            <a:r>
              <a:rPr lang="en-US" dirty="0"/>
              <a:t>• Identify self-care activities fathers can use to incorporate healthy practices into their daily routines. </a:t>
            </a:r>
          </a:p>
        </p:txBody>
      </p:sp>
      <p:sp>
        <p:nvSpPr>
          <p:cNvPr id="4" name="Slide Number Placeholder 3"/>
          <p:cNvSpPr>
            <a:spLocks noGrp="1"/>
          </p:cNvSpPr>
          <p:nvPr>
            <p:ph type="sldNum" sz="quarter" idx="5"/>
          </p:nvPr>
        </p:nvSpPr>
        <p:spPr/>
        <p:txBody>
          <a:bodyPr/>
          <a:lstStyle/>
          <a:p>
            <a:fld id="{AA796624-056C-4B51-AA09-AD77FFC9F12B}" type="slidenum">
              <a:rPr lang="en-US" smtClean="0"/>
              <a:t>15</a:t>
            </a:fld>
            <a:endParaRPr lang="en-US"/>
          </a:p>
        </p:txBody>
      </p:sp>
    </p:spTree>
    <p:extLst>
      <p:ext uri="{BB962C8B-B14F-4D97-AF65-F5344CB8AC3E}">
        <p14:creationId xmlns:p14="http://schemas.microsoft.com/office/powerpoint/2010/main" val="16645049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Ask the participants the following questions to generate discussion: </a:t>
            </a:r>
          </a:p>
          <a:p>
            <a:endParaRPr lang="en-US" b="1" i="1" dirty="0"/>
          </a:p>
          <a:p>
            <a:pPr marL="171450" indent="-171450">
              <a:buFont typeface="Arial" panose="020B0604020202020204" pitchFamily="34" charset="0"/>
              <a:buChar char="•"/>
            </a:pPr>
            <a:r>
              <a:rPr lang="en-US" dirty="0"/>
              <a:t>What place do you occupy in the family system (e.g., Married to or living with child’s other parent, single parent, stepparent)?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What challenges or successes are you currently experiencing while you are raising your child(ren)?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What is one goal you hope to achieve by completing this supplemental module?</a:t>
            </a:r>
          </a:p>
        </p:txBody>
      </p:sp>
      <p:sp>
        <p:nvSpPr>
          <p:cNvPr id="4" name="Slide Number Placeholder 3"/>
          <p:cNvSpPr>
            <a:spLocks noGrp="1"/>
          </p:cNvSpPr>
          <p:nvPr>
            <p:ph type="sldNum" sz="quarter" idx="5"/>
          </p:nvPr>
        </p:nvSpPr>
        <p:spPr/>
        <p:txBody>
          <a:bodyPr/>
          <a:lstStyle/>
          <a:p>
            <a:fld id="{AA796624-056C-4B51-AA09-AD77FFC9F12B}" type="slidenum">
              <a:rPr lang="en-US" smtClean="0"/>
              <a:t>16</a:t>
            </a:fld>
            <a:endParaRPr lang="en-US"/>
          </a:p>
        </p:txBody>
      </p:sp>
    </p:spTree>
    <p:extLst>
      <p:ext uri="{BB962C8B-B14F-4D97-AF65-F5344CB8AC3E}">
        <p14:creationId xmlns:p14="http://schemas.microsoft.com/office/powerpoint/2010/main" val="2956213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Fathers play an important role in their children’s lives. However, fathers do not have one unified experience. Their experiences depend on many factors that may range from the characteristics of each father to the broader society in which they live. These factors include the following: </a:t>
            </a:r>
          </a:p>
          <a:p>
            <a:endParaRPr lang="en-US" dirty="0"/>
          </a:p>
          <a:p>
            <a:pPr marL="628650" lvl="1" indent="-171450">
              <a:buFont typeface="Arial" panose="020B0604020202020204" pitchFamily="34" charset="0"/>
              <a:buChar char="•"/>
            </a:pPr>
            <a:r>
              <a:rPr lang="en-US" dirty="0"/>
              <a:t>Fathers’ individual characteristics (e.g., temperament, health status, relationship with own father, beliefs about the father role)</a:t>
            </a:r>
          </a:p>
          <a:p>
            <a:pPr marL="628650" lvl="1" indent="-171450">
              <a:buFont typeface="Arial" panose="020B0604020202020204" pitchFamily="34" charset="0"/>
              <a:buChar char="•"/>
            </a:pPr>
            <a:r>
              <a:rPr lang="en-US" dirty="0"/>
              <a:t>Children’s individual characteristics (e.g., temperament, developmental stage)</a:t>
            </a:r>
          </a:p>
          <a:p>
            <a:pPr marL="628650" lvl="1" indent="-171450">
              <a:buFont typeface="Arial" panose="020B0604020202020204" pitchFamily="34" charset="0"/>
              <a:buChar char="•"/>
            </a:pPr>
            <a:r>
              <a:rPr lang="en-US" dirty="0"/>
              <a:t>Relationship with child’s other parent (e.g., relationship status, coparenting relationship, maternal gatekeeping [restricting fathers’ involvement] or gate-opening [facilitating fathers’ involvement]) </a:t>
            </a:r>
          </a:p>
          <a:p>
            <a:pPr marL="628650" lvl="1" indent="-171450">
              <a:buFont typeface="Arial" panose="020B0604020202020204" pitchFamily="34" charset="0"/>
              <a:buChar char="•"/>
            </a:pPr>
            <a:r>
              <a:rPr lang="en-US" dirty="0"/>
              <a:t>Co-parenting role agreements (e.g., presence of agreement on roles, nature of the agreement on roles) </a:t>
            </a:r>
          </a:p>
          <a:p>
            <a:pPr marL="628650" lvl="1" indent="-171450">
              <a:buFont typeface="Arial" panose="020B0604020202020204" pitchFamily="34" charset="0"/>
              <a:buChar char="•"/>
            </a:pPr>
            <a:r>
              <a:rPr lang="en-US" dirty="0"/>
              <a:t>Work requirements and workplace norms (e.g., working long hours, having [or not having] parental leave) </a:t>
            </a:r>
          </a:p>
          <a:p>
            <a:pPr marL="628650" lvl="1" indent="-171450">
              <a:buFont typeface="Arial" panose="020B0604020202020204" pitchFamily="34" charset="0"/>
              <a:buChar char="•"/>
            </a:pPr>
            <a:r>
              <a:rPr lang="en-US" dirty="0"/>
              <a:t>Relationships within the community (e.g., neighbors, extended family,  social network) </a:t>
            </a:r>
          </a:p>
          <a:p>
            <a:pPr marL="628650" lvl="1" indent="-171450">
              <a:buFont typeface="Arial" panose="020B0604020202020204" pitchFamily="34" charset="0"/>
              <a:buChar char="•"/>
            </a:pPr>
            <a:r>
              <a:rPr lang="en-US" dirty="0"/>
              <a:t>Community resources (e.g., availability of neighborhood parks, availability of child care, safety of neighborhood) </a:t>
            </a:r>
          </a:p>
          <a:p>
            <a:pPr marL="628650" lvl="1" indent="-171450">
              <a:buFont typeface="Arial" panose="020B0604020202020204" pitchFamily="34" charset="0"/>
              <a:buChar char="•"/>
            </a:pPr>
            <a:r>
              <a:rPr lang="en-US" dirty="0"/>
              <a:t>Community expectations (e.g., gender norms, cultural norms) </a:t>
            </a:r>
          </a:p>
          <a:p>
            <a:pPr marL="628650" lvl="1" indent="-171450">
              <a:buFont typeface="Arial" panose="020B0604020202020204" pitchFamily="34" charset="0"/>
              <a:buChar char="•"/>
            </a:pPr>
            <a:r>
              <a:rPr lang="en-US" dirty="0"/>
              <a:t>A father’s place within the family system (e.g., married to or living with child’s other parent, not living with child’s other parent, single father, step-father, social father) </a:t>
            </a:r>
          </a:p>
          <a:p>
            <a:pPr marL="628650" lvl="1"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 Sometimes, a father's experience may temporarily change due to factors such as an illness or military deployment. Experiences may also permanently change due to factors like moving to a new city or getting a divorce.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 You were also introduced to five fictitious fathers and their stories to help you understand the concepts, principles, and strategies discussed in the module.</a:t>
            </a:r>
          </a:p>
          <a:p>
            <a:pPr marL="171450" lvl="0" indent="-171450">
              <a:buFont typeface="Arial" panose="020B0604020202020204" pitchFamily="34" charset="0"/>
              <a:buChar char="•"/>
            </a:pPr>
            <a:endParaRPr lang="en-US" dirty="0"/>
          </a:p>
          <a:p>
            <a:pPr marL="0" lvl="0" indent="0">
              <a:buFont typeface="Arial" panose="020B0604020202020204" pitchFamily="34" charset="0"/>
              <a:buNone/>
            </a:pPr>
            <a:r>
              <a:rPr lang="en-US" b="1" i="1" dirty="0"/>
              <a:t>Generate discussion among participants using all, or some, of the following questions: </a:t>
            </a:r>
          </a:p>
          <a:p>
            <a:pPr marL="0" lvl="0" indent="0">
              <a:buFont typeface="Arial" panose="020B0604020202020204" pitchFamily="34" charset="0"/>
              <a:buNone/>
            </a:pPr>
            <a:endParaRPr lang="en-US" b="1" i="1" dirty="0"/>
          </a:p>
          <a:p>
            <a:pPr marL="171450" lvl="0" indent="-171450">
              <a:buFont typeface="Arial" panose="020B0604020202020204" pitchFamily="34" charset="0"/>
              <a:buChar char="•"/>
            </a:pPr>
            <a:r>
              <a:rPr lang="en-US" dirty="0"/>
              <a:t>What factors seem to have the most significant impact on your experience as a father?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Which factors help you be the kind of father you want to be to your child(ren)? Which factors make it difficult for you to realize your desired fatherhood experience?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Thinking about the scenario families in the module, which module father do you most identify with? Why?</a:t>
            </a:r>
          </a:p>
        </p:txBody>
      </p:sp>
      <p:sp>
        <p:nvSpPr>
          <p:cNvPr id="4" name="Slide Number Placeholder 3"/>
          <p:cNvSpPr>
            <a:spLocks noGrp="1"/>
          </p:cNvSpPr>
          <p:nvPr>
            <p:ph type="sldNum" sz="quarter" idx="5"/>
          </p:nvPr>
        </p:nvSpPr>
        <p:spPr/>
        <p:txBody>
          <a:bodyPr/>
          <a:lstStyle/>
          <a:p>
            <a:fld id="{AA796624-056C-4B51-AA09-AD77FFC9F12B}" type="slidenum">
              <a:rPr lang="en-US" smtClean="0"/>
              <a:t>17</a:t>
            </a:fld>
            <a:endParaRPr lang="en-US"/>
          </a:p>
        </p:txBody>
      </p:sp>
    </p:spTree>
    <p:extLst>
      <p:ext uri="{BB962C8B-B14F-4D97-AF65-F5344CB8AC3E}">
        <p14:creationId xmlns:p14="http://schemas.microsoft.com/office/powerpoint/2010/main" val="17255412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Review this section of the module with the participants by offering the  following information</a:t>
            </a:r>
            <a:r>
              <a:rPr lang="en-US" dirty="0"/>
              <a:t>: </a:t>
            </a:r>
          </a:p>
          <a:p>
            <a:endParaRPr lang="en-US" dirty="0"/>
          </a:p>
          <a:p>
            <a:r>
              <a:rPr lang="en-US" dirty="0"/>
              <a:t>• Positive father involvement (e.g., engagement, responsiveness, sensitivity, autonomy support) in children’s lives has been shown to have a positive impact on many child outcomes, such as cognitive (e.g., language, academic, IQ) and social emotional (e.g., attachment, empathy, self-worth, self-regulation) development. </a:t>
            </a:r>
          </a:p>
          <a:p>
            <a:endParaRPr lang="en-US" dirty="0"/>
          </a:p>
          <a:p>
            <a:r>
              <a:rPr lang="en-US" dirty="0"/>
              <a:t>• The impact of positive father involvement often extends to positive outcomes during children’s adult years in areas such as educational achievement, marital satisfaction, engagement in risky behavior, and psychological distress. </a:t>
            </a:r>
          </a:p>
          <a:p>
            <a:endParaRPr lang="en-US" dirty="0"/>
          </a:p>
          <a:p>
            <a:r>
              <a:rPr lang="en-US" dirty="0"/>
              <a:t>• Fathers matter! Fathers can have a positive impact on their child’s well-being by being present, supportive, and responsive to their child and their needs. </a:t>
            </a:r>
          </a:p>
          <a:p>
            <a:endParaRPr lang="en-US" dirty="0"/>
          </a:p>
          <a:p>
            <a:r>
              <a:rPr lang="en-US" dirty="0"/>
              <a:t>• Coparenting partners can positively impact their child's well-being by encouraging positive father involvement and being supportive of the father-child relationship. </a:t>
            </a:r>
          </a:p>
          <a:p>
            <a:endParaRPr lang="en-US" dirty="0"/>
          </a:p>
          <a:p>
            <a:r>
              <a:rPr lang="en-US" b="1" i="1" dirty="0"/>
              <a:t>Generate discussion among participants using the following question: </a:t>
            </a:r>
          </a:p>
          <a:p>
            <a:endParaRPr lang="en-US" b="1" i="1" dirty="0"/>
          </a:p>
          <a:p>
            <a:pPr marL="171450" indent="-171450">
              <a:buFont typeface="Arial" panose="020B0604020202020204" pitchFamily="34" charset="0"/>
              <a:buChar char="•"/>
            </a:pPr>
            <a:r>
              <a:rPr lang="en-US" dirty="0"/>
              <a:t>What are some of the ways you have seen your own fathering involvement positively impact your child(ren)? </a:t>
            </a:r>
          </a:p>
        </p:txBody>
      </p:sp>
      <p:sp>
        <p:nvSpPr>
          <p:cNvPr id="4" name="Slide Number Placeholder 3"/>
          <p:cNvSpPr>
            <a:spLocks noGrp="1"/>
          </p:cNvSpPr>
          <p:nvPr>
            <p:ph type="sldNum" sz="quarter" idx="5"/>
          </p:nvPr>
        </p:nvSpPr>
        <p:spPr/>
        <p:txBody>
          <a:bodyPr/>
          <a:lstStyle/>
          <a:p>
            <a:fld id="{AA796624-056C-4B51-AA09-AD77FFC9F12B}" type="slidenum">
              <a:rPr lang="en-US" smtClean="0"/>
              <a:t>18</a:t>
            </a:fld>
            <a:endParaRPr lang="en-US"/>
          </a:p>
        </p:txBody>
      </p:sp>
    </p:spTree>
    <p:extLst>
      <p:ext uri="{BB962C8B-B14F-4D97-AF65-F5344CB8AC3E}">
        <p14:creationId xmlns:p14="http://schemas.microsoft.com/office/powerpoint/2010/main" val="30888215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Fathers can be a positive influence in their child’s life by being present and by supporting the mother, or coparent, of their child. </a:t>
            </a:r>
          </a:p>
          <a:p>
            <a:endParaRPr lang="en-US" dirty="0"/>
          </a:p>
          <a:p>
            <a:r>
              <a:rPr lang="en-US" dirty="0"/>
              <a:t>• Father involvement may protect children from potential negative effects of mothers’ depression, enhance maternal responsiveness, and reduce power-assertive maternal child-rearing attitudes. In addition, father engagement is related to less maternal physical aggression and less spanking. </a:t>
            </a:r>
          </a:p>
          <a:p>
            <a:endParaRPr lang="en-US" dirty="0"/>
          </a:p>
          <a:p>
            <a:r>
              <a:rPr lang="en-US" dirty="0"/>
              <a:t>• The module gave two examples of fathers who are providing support to their child(ren)’s mothers. Mike, a divorced father, paid for a cleaning service to help his ex-wife, Rachel, adjust to working outside of the home following their divorce. Tony took turns with his wife, Sadie Ann, waking up with their infant, Henry, on the weekends to allow each one of them to get rest and to provide quality alone time with Henry. </a:t>
            </a:r>
          </a:p>
          <a:p>
            <a:endParaRPr lang="en-US" dirty="0"/>
          </a:p>
          <a:p>
            <a:r>
              <a:rPr lang="en-US" b="1" i="1" dirty="0"/>
              <a:t>Generate discussion among participants using the following questions: </a:t>
            </a:r>
          </a:p>
          <a:p>
            <a:endParaRPr lang="en-US" b="1" i="1" dirty="0"/>
          </a:p>
          <a:p>
            <a:pPr marL="171450" indent="-171450">
              <a:buFont typeface="Arial" panose="020B0604020202020204" pitchFamily="34" charset="0"/>
              <a:buChar char="•"/>
            </a:pPr>
            <a:r>
              <a:rPr lang="en-US" dirty="0"/>
              <a:t>Consider how you currently provide support to your child(ren)’s mother. How do you think this support helps your child(ren)?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What is one way in which you can offer additional support to your child(ren)’s mother/coparent this week? </a:t>
            </a:r>
          </a:p>
        </p:txBody>
      </p:sp>
      <p:sp>
        <p:nvSpPr>
          <p:cNvPr id="4" name="Slide Number Placeholder 3"/>
          <p:cNvSpPr>
            <a:spLocks noGrp="1"/>
          </p:cNvSpPr>
          <p:nvPr>
            <p:ph type="sldNum" sz="quarter" idx="5"/>
          </p:nvPr>
        </p:nvSpPr>
        <p:spPr/>
        <p:txBody>
          <a:bodyPr/>
          <a:lstStyle/>
          <a:p>
            <a:fld id="{AA796624-056C-4B51-AA09-AD77FFC9F12B}" type="slidenum">
              <a:rPr lang="en-US" smtClean="0"/>
              <a:t>19</a:t>
            </a:fld>
            <a:endParaRPr lang="en-US"/>
          </a:p>
        </p:txBody>
      </p:sp>
    </p:spTree>
    <p:extLst>
      <p:ext uri="{BB962C8B-B14F-4D97-AF65-F5344CB8AC3E}">
        <p14:creationId xmlns:p14="http://schemas.microsoft.com/office/powerpoint/2010/main" val="1033422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Choose one bullet point to display (the first bullet point is for in-person, the second is for virtual). </a:t>
            </a:r>
          </a:p>
          <a:p>
            <a:endParaRPr lang="en-US" dirty="0"/>
          </a:p>
          <a:p>
            <a:r>
              <a:rPr lang="en-US" dirty="0"/>
              <a:t>If in-person, greet participants as they come in the door and help them find a seat. </a:t>
            </a:r>
          </a:p>
          <a:p>
            <a:endParaRPr lang="en-US" dirty="0"/>
          </a:p>
          <a:p>
            <a:r>
              <a:rPr lang="en-US" dirty="0"/>
              <a:t>If virtual, give participants a heads up when you will be starting. For example, </a:t>
            </a:r>
            <a:r>
              <a:rPr lang="en-US" i="1" dirty="0"/>
              <a:t>“Hi everyone, we will be starting in about one minute.” </a:t>
            </a:r>
          </a:p>
          <a:p>
            <a:endParaRPr lang="en-US" dirty="0"/>
          </a:p>
        </p:txBody>
      </p:sp>
      <p:sp>
        <p:nvSpPr>
          <p:cNvPr id="4" name="Slide Number Placeholder 3"/>
          <p:cNvSpPr>
            <a:spLocks noGrp="1"/>
          </p:cNvSpPr>
          <p:nvPr>
            <p:ph type="sldNum" sz="quarter" idx="5"/>
          </p:nvPr>
        </p:nvSpPr>
        <p:spPr/>
        <p:txBody>
          <a:bodyPr/>
          <a:lstStyle/>
          <a:p>
            <a:fld id="{AA796624-056C-4B51-AA09-AD77FFC9F12B}" type="slidenum">
              <a:rPr lang="en-US" smtClean="0"/>
              <a:t>2</a:t>
            </a:fld>
            <a:endParaRPr lang="en-US"/>
          </a:p>
        </p:txBody>
      </p:sp>
    </p:spTree>
    <p:extLst>
      <p:ext uri="{BB962C8B-B14F-4D97-AF65-F5344CB8AC3E}">
        <p14:creationId xmlns:p14="http://schemas.microsoft.com/office/powerpoint/2010/main" val="16524374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Fathers who are more involved with their children report numerous benefits: </a:t>
            </a:r>
          </a:p>
          <a:p>
            <a:endParaRPr lang="en-US" dirty="0"/>
          </a:p>
          <a:p>
            <a:pPr marL="628650" lvl="1" indent="-171450">
              <a:buFont typeface="Arial" panose="020B0604020202020204" pitchFamily="34" charset="0"/>
              <a:buChar char="•"/>
            </a:pPr>
            <a:r>
              <a:rPr lang="en-US" dirty="0"/>
              <a:t>Better life satisfaction</a:t>
            </a:r>
          </a:p>
          <a:p>
            <a:pPr marL="628650" lvl="1" indent="-171450">
              <a:buFont typeface="Arial" panose="020B0604020202020204" pitchFamily="34" charset="0"/>
              <a:buChar char="•"/>
            </a:pPr>
            <a:r>
              <a:rPr lang="en-US" dirty="0"/>
              <a:t>More socializing</a:t>
            </a:r>
          </a:p>
          <a:p>
            <a:pPr marL="628650" lvl="1" indent="-171450">
              <a:buFont typeface="Arial" panose="020B0604020202020204" pitchFamily="34" charset="0"/>
              <a:buChar char="•"/>
            </a:pPr>
            <a:r>
              <a:rPr lang="en-US" dirty="0"/>
              <a:t>More involved in community groups</a:t>
            </a:r>
          </a:p>
          <a:p>
            <a:pPr marL="628650" lvl="1" indent="-171450">
              <a:buFont typeface="Arial" panose="020B0604020202020204" pitchFamily="34" charset="0"/>
              <a:buChar char="•"/>
            </a:pPr>
            <a:r>
              <a:rPr lang="en-US" dirty="0"/>
              <a:t>More involved with service organizations</a:t>
            </a:r>
          </a:p>
          <a:p>
            <a:pPr marL="628650" lvl="1" indent="-171450">
              <a:buFont typeface="Arial" panose="020B0604020202020204" pitchFamily="34" charset="0"/>
              <a:buChar char="•"/>
            </a:pPr>
            <a:r>
              <a:rPr lang="en-US" dirty="0"/>
              <a:t>More connected to families (giving and receiving assistance)</a:t>
            </a:r>
          </a:p>
          <a:p>
            <a:pPr marL="628650" lvl="1" indent="-171450">
              <a:buFont typeface="Arial" panose="020B0604020202020204" pitchFamily="34" charset="0"/>
              <a:buChar char="•"/>
            </a:pPr>
            <a:r>
              <a:rPr lang="en-US" dirty="0"/>
              <a:t>Better general self-efficacy</a:t>
            </a:r>
          </a:p>
          <a:p>
            <a:pPr marL="628650" lvl="1" indent="-171450">
              <a:buFont typeface="Arial" panose="020B0604020202020204" pitchFamily="34" charset="0"/>
              <a:buChar char="•"/>
            </a:pPr>
            <a:r>
              <a:rPr lang="en-US" dirty="0"/>
              <a:t>Less psychological distress </a:t>
            </a:r>
          </a:p>
          <a:p>
            <a:pPr marL="628650" lvl="1" indent="-171450">
              <a:buFont typeface="Arial" panose="020B0604020202020204" pitchFamily="34" charset="0"/>
              <a:buChar char="•"/>
            </a:pPr>
            <a:endParaRPr lang="en-US" i="1" dirty="0"/>
          </a:p>
          <a:p>
            <a:pPr marL="0" lvl="0" indent="0">
              <a:buFont typeface="Arial" panose="020B0604020202020204" pitchFamily="34" charset="0"/>
              <a:buNone/>
            </a:pPr>
            <a:r>
              <a:rPr lang="en-US" b="1" i="1" dirty="0"/>
              <a:t>Generate discussion among participants using the following question: </a:t>
            </a:r>
          </a:p>
          <a:p>
            <a:pPr marL="0" lvl="0" indent="0">
              <a:buFont typeface="Arial" panose="020B0604020202020204" pitchFamily="34" charset="0"/>
              <a:buNone/>
            </a:pPr>
            <a:endParaRPr lang="en-US" b="1" i="1" dirty="0"/>
          </a:p>
          <a:p>
            <a:pPr marL="171450" lvl="0" indent="-171450">
              <a:buFont typeface="Arial" panose="020B0604020202020204" pitchFamily="34" charset="0"/>
              <a:buChar char="•"/>
            </a:pPr>
            <a:r>
              <a:rPr lang="en-US" dirty="0"/>
              <a:t>In what ways has your involvement with your child(ren) benefitted you as a father?</a:t>
            </a:r>
          </a:p>
          <a:p>
            <a:pPr marL="0" lv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AA796624-056C-4B51-AA09-AD77FFC9F12B}" type="slidenum">
              <a:rPr lang="en-US" smtClean="0"/>
              <a:t>20</a:t>
            </a:fld>
            <a:endParaRPr lang="en-US"/>
          </a:p>
        </p:txBody>
      </p:sp>
    </p:spTree>
    <p:extLst>
      <p:ext uri="{BB962C8B-B14F-4D97-AF65-F5344CB8AC3E}">
        <p14:creationId xmlns:p14="http://schemas.microsoft.com/office/powerpoint/2010/main" val="37567405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Fathers are involved in their children’s lives in a variety of ways, even when they do not live with their children (e.g., divorced) or when they are away from their children for an extended period (e.g., military deployment). </a:t>
            </a:r>
          </a:p>
          <a:p>
            <a:endParaRPr lang="en-US" dirty="0"/>
          </a:p>
          <a:p>
            <a:r>
              <a:rPr lang="en-US" dirty="0"/>
              <a:t>• Father involvement can fall into three broad categories: cognitive, affective, and behavioral. </a:t>
            </a:r>
          </a:p>
          <a:p>
            <a:endParaRPr lang="en-US" dirty="0"/>
          </a:p>
          <a:p>
            <a:r>
              <a:rPr lang="en-US" dirty="0"/>
              <a:t>• Fathers can support their children’s development by actively engaging in the cognitive aspects of child-rearing, such as worrying, monitoring, planning (e.g., birthdays, vacations, appointments), problem solving, and hoping. </a:t>
            </a:r>
          </a:p>
          <a:p>
            <a:endParaRPr lang="en-US" b="1" i="1" dirty="0"/>
          </a:p>
          <a:p>
            <a:r>
              <a:rPr lang="en-US" b="1" i="1" dirty="0"/>
              <a:t>Generate discussion among participants using the following questions: </a:t>
            </a:r>
            <a:r>
              <a:rPr lang="en-US" dirty="0"/>
              <a:t>In the module, you were shown examples of how the module scenario fathers demonstrate cognitive involvement with their children. For example, Tony worried about his infant son and sought advice from their family’s pediatrician. Mike monitored his children’s technological devices (cell phones and tablets) and encouraged his children to consent to a technology agreement. </a:t>
            </a:r>
          </a:p>
          <a:p>
            <a:endParaRPr lang="en-US" dirty="0"/>
          </a:p>
          <a:p>
            <a:pPr marL="171450" indent="-171450">
              <a:buFont typeface="Arial" panose="020B0604020202020204" pitchFamily="34" charset="0"/>
              <a:buChar char="•"/>
            </a:pPr>
            <a:r>
              <a:rPr lang="en-US" dirty="0"/>
              <a:t>How are you cognitively involved with your child(ren)? </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In what ways could you be more involved in the cognitive aspects of parenting?</a:t>
            </a:r>
          </a:p>
        </p:txBody>
      </p:sp>
      <p:sp>
        <p:nvSpPr>
          <p:cNvPr id="4" name="Slide Number Placeholder 3"/>
          <p:cNvSpPr>
            <a:spLocks noGrp="1"/>
          </p:cNvSpPr>
          <p:nvPr>
            <p:ph type="sldNum" sz="quarter" idx="5"/>
          </p:nvPr>
        </p:nvSpPr>
        <p:spPr/>
        <p:txBody>
          <a:bodyPr/>
          <a:lstStyle/>
          <a:p>
            <a:fld id="{AA796624-056C-4B51-AA09-AD77FFC9F12B}" type="slidenum">
              <a:rPr lang="en-US" smtClean="0"/>
              <a:t>21</a:t>
            </a:fld>
            <a:endParaRPr lang="en-US"/>
          </a:p>
        </p:txBody>
      </p:sp>
    </p:spTree>
    <p:extLst>
      <p:ext uri="{BB962C8B-B14F-4D97-AF65-F5344CB8AC3E}">
        <p14:creationId xmlns:p14="http://schemas.microsoft.com/office/powerpoint/2010/main" val="1542511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When fathers demonstrate affection, this expression can meaningfully impact a child’s attitude about their self-worth. </a:t>
            </a:r>
          </a:p>
          <a:p>
            <a:endParaRPr lang="en-US" dirty="0"/>
          </a:p>
          <a:p>
            <a:r>
              <a:rPr lang="en-US" dirty="0"/>
              <a:t>• Fathers can help their children feel loved and accepted by displaying warmth, demonstrating responsiveness, showing patience, giving emotional support, offering praise, showing affection, and providing encouragement. </a:t>
            </a:r>
          </a:p>
          <a:p>
            <a:endParaRPr lang="en-US" dirty="0"/>
          </a:p>
          <a:p>
            <a:r>
              <a:rPr lang="en-US" b="1" i="1" dirty="0"/>
              <a:t>Generate discussion among participants using the following questions</a:t>
            </a:r>
            <a:r>
              <a:rPr lang="en-US" dirty="0"/>
              <a:t>: In the module, you read about fathers who show affective involvement with their children. For example, Mike demonstrated responsiveness with his daughter, Grace, by consistently checking in with her each evening. Cameron showed patience with Bentley as Bentley experimented with solid foods. </a:t>
            </a:r>
          </a:p>
          <a:p>
            <a:endParaRPr lang="en-US" dirty="0"/>
          </a:p>
          <a:p>
            <a:pPr marL="171450" indent="-171450">
              <a:buFont typeface="Arial" panose="020B0604020202020204" pitchFamily="34" charset="0"/>
              <a:buChar char="•"/>
            </a:pPr>
            <a:r>
              <a:rPr lang="en-US" dirty="0"/>
              <a:t>How do you show love and affection to your child(ren)?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In what new or different ways could you show love and affection to your children?</a:t>
            </a:r>
          </a:p>
        </p:txBody>
      </p:sp>
      <p:sp>
        <p:nvSpPr>
          <p:cNvPr id="4" name="Slide Number Placeholder 3"/>
          <p:cNvSpPr>
            <a:spLocks noGrp="1"/>
          </p:cNvSpPr>
          <p:nvPr>
            <p:ph type="sldNum" sz="quarter" idx="5"/>
          </p:nvPr>
        </p:nvSpPr>
        <p:spPr/>
        <p:txBody>
          <a:bodyPr/>
          <a:lstStyle/>
          <a:p>
            <a:fld id="{AA796624-056C-4B51-AA09-AD77FFC9F12B}" type="slidenum">
              <a:rPr lang="en-US" smtClean="0"/>
              <a:t>22</a:t>
            </a:fld>
            <a:endParaRPr lang="en-US"/>
          </a:p>
        </p:txBody>
      </p:sp>
    </p:spTree>
    <p:extLst>
      <p:ext uri="{BB962C8B-B14F-4D97-AF65-F5344CB8AC3E}">
        <p14:creationId xmlns:p14="http://schemas.microsoft.com/office/powerpoint/2010/main" val="41441983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By being actively involved in everyday interactions and nurturing care, fathers can serve as positive role models, encourage healthy risk-taking, and help children learn to manage their emotions. Some examples of parenting behaviors include the following: </a:t>
            </a:r>
          </a:p>
          <a:p>
            <a:endParaRPr lang="en-US" dirty="0"/>
          </a:p>
          <a:p>
            <a:pPr marL="628650" lvl="1" indent="-171450">
              <a:buFont typeface="Arial" panose="020B0604020202020204" pitchFamily="34" charset="0"/>
              <a:buChar char="•"/>
            </a:pPr>
            <a:r>
              <a:rPr lang="en-US" dirty="0"/>
              <a:t>Caregiving (e.g., changing diapers, bathing)</a:t>
            </a:r>
          </a:p>
          <a:p>
            <a:pPr marL="628650" lvl="1" indent="-171450">
              <a:buFont typeface="Arial" panose="020B0604020202020204" pitchFamily="34" charset="0"/>
              <a:buChar char="•"/>
            </a:pPr>
            <a:r>
              <a:rPr lang="en-US" dirty="0"/>
              <a:t>Setting limits and providing discipline</a:t>
            </a:r>
          </a:p>
          <a:p>
            <a:pPr marL="628650" lvl="1" indent="-171450">
              <a:buFont typeface="Arial" panose="020B0604020202020204" pitchFamily="34" charset="0"/>
              <a:buChar char="•"/>
            </a:pPr>
            <a:r>
              <a:rPr lang="en-US" dirty="0"/>
              <a:t>Playing </a:t>
            </a:r>
          </a:p>
          <a:p>
            <a:pPr marL="628650" lvl="1" indent="-171450">
              <a:buFont typeface="Arial" panose="020B0604020202020204" pitchFamily="34" charset="0"/>
              <a:buChar char="•"/>
            </a:pPr>
            <a:r>
              <a:rPr lang="en-US" dirty="0"/>
              <a:t>Engaging in shared activities and interests</a:t>
            </a:r>
          </a:p>
          <a:p>
            <a:pPr marL="628650" lvl="1" indent="-171450">
              <a:buFont typeface="Arial" panose="020B0604020202020204" pitchFamily="34" charset="0"/>
              <a:buChar char="•"/>
            </a:pPr>
            <a:r>
              <a:rPr lang="en-US" dirty="0"/>
              <a:t>Teaching</a:t>
            </a:r>
          </a:p>
          <a:p>
            <a:pPr marL="628650" lvl="1" indent="-171450">
              <a:buFont typeface="Arial" panose="020B0604020202020204" pitchFamily="34" charset="0"/>
              <a:buChar char="•"/>
            </a:pPr>
            <a:r>
              <a:rPr lang="en-US" dirty="0"/>
              <a:t>Going on outings</a:t>
            </a:r>
          </a:p>
          <a:p>
            <a:pPr marL="628650" lvl="1" indent="-171450">
              <a:buFont typeface="Arial" panose="020B0604020202020204" pitchFamily="34" charset="0"/>
              <a:buChar char="•"/>
            </a:pPr>
            <a:r>
              <a:rPr lang="en-US" dirty="0"/>
              <a:t>Developing interests</a:t>
            </a:r>
          </a:p>
          <a:p>
            <a:pPr marL="628650" lvl="1" indent="-171450">
              <a:buFont typeface="Arial" panose="020B0604020202020204" pitchFamily="34" charset="0"/>
              <a:buChar char="•"/>
            </a:pPr>
            <a:r>
              <a:rPr lang="en-US" dirty="0"/>
              <a:t>Reading</a:t>
            </a:r>
          </a:p>
          <a:p>
            <a:pPr marL="628650" lvl="1" indent="-171450">
              <a:buFont typeface="Arial" panose="020B0604020202020204" pitchFamily="34" charset="0"/>
              <a:buChar char="•"/>
            </a:pPr>
            <a:r>
              <a:rPr lang="en-US" dirty="0"/>
              <a:t>Attending school activities</a:t>
            </a:r>
          </a:p>
          <a:p>
            <a:pPr marL="628650" lvl="1" indent="-171450">
              <a:buFont typeface="Arial" panose="020B0604020202020204" pitchFamily="34" charset="0"/>
              <a:buChar char="•"/>
            </a:pPr>
            <a:r>
              <a:rPr lang="en-US" dirty="0"/>
              <a:t>Helping with homework</a:t>
            </a:r>
          </a:p>
          <a:p>
            <a:pPr marL="628650" lvl="1" indent="-171450">
              <a:buFont typeface="Arial" panose="020B0604020202020204" pitchFamily="34" charset="0"/>
              <a:buChar char="•"/>
            </a:pPr>
            <a:r>
              <a:rPr lang="en-US" dirty="0"/>
              <a:t>Doing housework</a:t>
            </a:r>
          </a:p>
          <a:p>
            <a:pPr marL="628650" lvl="1" indent="-171450">
              <a:buFont typeface="Arial" panose="020B0604020202020204" pitchFamily="34" charset="0"/>
              <a:buChar char="•"/>
            </a:pPr>
            <a:r>
              <a:rPr lang="en-US" dirty="0"/>
              <a:t>Providing necessary protections (e.g., babyproofing, ensuring child wears a helmet)</a:t>
            </a:r>
          </a:p>
          <a:p>
            <a:pPr marL="457200" lvl="1" indent="0">
              <a:buFont typeface="Arial" panose="020B0604020202020204" pitchFamily="34" charset="0"/>
              <a:buNone/>
            </a:pPr>
            <a:endParaRPr lang="en-US" dirty="0"/>
          </a:p>
          <a:p>
            <a:pPr marL="0" lvl="0" indent="0">
              <a:buFont typeface="Arial" panose="020B0604020202020204" pitchFamily="34" charset="0"/>
              <a:buNone/>
            </a:pPr>
            <a:r>
              <a:rPr lang="en-US" b="1" i="1" dirty="0"/>
              <a:t>Generate discussion among participants using the following questions: </a:t>
            </a:r>
            <a:r>
              <a:rPr lang="en-US" dirty="0"/>
              <a:t>In the module, you read about fathers’ behavioral involvement. For example, Tony takes turns with his wife providing the night feedings for their baby. Ali offers to serve as an assistant coach for his stepson’s soccer team. </a:t>
            </a:r>
          </a:p>
          <a:p>
            <a:pPr marL="0" lvl="0" indent="0">
              <a:buFont typeface="Arial" panose="020B0604020202020204" pitchFamily="34" charset="0"/>
              <a:buNone/>
            </a:pPr>
            <a:endParaRPr lang="en-US" dirty="0"/>
          </a:p>
          <a:p>
            <a:pPr marL="171450" lvl="0" indent="-171450">
              <a:buFont typeface="Arial" panose="020B0604020202020204" pitchFamily="34" charset="0"/>
              <a:buChar char="•"/>
            </a:pPr>
            <a:r>
              <a:rPr lang="en-US" dirty="0"/>
              <a:t>In what ways do you interact with and provide nurturing care to your child(ren)?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Since participating in the module, have you identified any additional ways you could provide nurturing care to your children? </a:t>
            </a:r>
          </a:p>
          <a:p>
            <a:pPr marL="0" lvl="0" indent="0">
              <a:buFont typeface="Arial" panose="020B0604020202020204" pitchFamily="34" charset="0"/>
              <a:buNone/>
            </a:pPr>
            <a:r>
              <a:rPr lang="en-US" dirty="0"/>
              <a:t>--------------------------</a:t>
            </a:r>
          </a:p>
          <a:p>
            <a:pPr marL="0" lvl="0" indent="0">
              <a:buFont typeface="Arial" panose="020B0604020202020204" pitchFamily="34" charset="0"/>
              <a:buNone/>
            </a:pPr>
            <a:r>
              <a:rPr lang="en-US" b="1" i="1" dirty="0"/>
              <a:t>Facilitator Tip*</a:t>
            </a:r>
          </a:p>
          <a:p>
            <a:pPr marL="0" lvl="0" indent="0">
              <a:buFont typeface="Arial" panose="020B0604020202020204" pitchFamily="34" charset="0"/>
              <a:buNone/>
            </a:pPr>
            <a:endParaRPr lang="en-US" b="1" i="1" dirty="0"/>
          </a:p>
          <a:p>
            <a:pPr marL="0" lvl="0" indent="0">
              <a:buFont typeface="Arial" panose="020B0604020202020204" pitchFamily="34" charset="0"/>
              <a:buNone/>
            </a:pPr>
            <a:r>
              <a:rPr lang="en-US" b="1" i="1" dirty="0"/>
              <a:t>• Review the scenarios from the module to share some examples of father involvement (if needed). </a:t>
            </a:r>
          </a:p>
        </p:txBody>
      </p:sp>
      <p:sp>
        <p:nvSpPr>
          <p:cNvPr id="4" name="Slide Number Placeholder 3"/>
          <p:cNvSpPr>
            <a:spLocks noGrp="1"/>
          </p:cNvSpPr>
          <p:nvPr>
            <p:ph type="sldNum" sz="quarter" idx="5"/>
          </p:nvPr>
        </p:nvSpPr>
        <p:spPr/>
        <p:txBody>
          <a:bodyPr/>
          <a:lstStyle/>
          <a:p>
            <a:fld id="{AA796624-056C-4B51-AA09-AD77FFC9F12B}" type="slidenum">
              <a:rPr lang="en-US" smtClean="0"/>
              <a:t>23</a:t>
            </a:fld>
            <a:endParaRPr lang="en-US"/>
          </a:p>
        </p:txBody>
      </p:sp>
    </p:spTree>
    <p:extLst>
      <p:ext uri="{BB962C8B-B14F-4D97-AF65-F5344CB8AC3E}">
        <p14:creationId xmlns:p14="http://schemas.microsoft.com/office/powerpoint/2010/main" val="31546455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When fathers spend time with their children, this interaction provides opportunities for fathers to get to know their children, strengthen bonds, and enjoy shared experiences.</a:t>
            </a:r>
          </a:p>
          <a:p>
            <a:endParaRPr lang="en-US" b="1" i="1" dirty="0"/>
          </a:p>
          <a:p>
            <a:r>
              <a:rPr lang="en-US" b="1" i="1" dirty="0"/>
              <a:t>Generate discussion among participants using the following questions</a:t>
            </a:r>
            <a:r>
              <a:rPr lang="en-US" dirty="0"/>
              <a:t>: In the module, you had the opportunity to participate in an exercise that asked you to think about your child’s interests and identify ways you could be involved with your child(ren).</a:t>
            </a:r>
          </a:p>
          <a:p>
            <a:endParaRPr lang="en-US" dirty="0"/>
          </a:p>
          <a:p>
            <a:pPr marL="171450" indent="-171450">
              <a:buFont typeface="Arial" panose="020B0604020202020204" pitchFamily="34" charset="0"/>
              <a:buChar char="•"/>
            </a:pPr>
            <a:r>
              <a:rPr lang="en-US" dirty="0"/>
              <a:t>What new activities did you identify that you could participate in with your child(ren)?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Would anyone like to talk about a new activity they participated in with their child(ren)?</a:t>
            </a:r>
          </a:p>
        </p:txBody>
      </p:sp>
      <p:sp>
        <p:nvSpPr>
          <p:cNvPr id="4" name="Slide Number Placeholder 3"/>
          <p:cNvSpPr>
            <a:spLocks noGrp="1"/>
          </p:cNvSpPr>
          <p:nvPr>
            <p:ph type="sldNum" sz="quarter" idx="5"/>
          </p:nvPr>
        </p:nvSpPr>
        <p:spPr/>
        <p:txBody>
          <a:bodyPr/>
          <a:lstStyle/>
          <a:p>
            <a:fld id="{AA796624-056C-4B51-AA09-AD77FFC9F12B}" type="slidenum">
              <a:rPr lang="en-US" smtClean="0"/>
              <a:t>24</a:t>
            </a:fld>
            <a:endParaRPr lang="en-US"/>
          </a:p>
        </p:txBody>
      </p:sp>
    </p:spTree>
    <p:extLst>
      <p:ext uri="{BB962C8B-B14F-4D97-AF65-F5344CB8AC3E}">
        <p14:creationId xmlns:p14="http://schemas.microsoft.com/office/powerpoint/2010/main" val="2986147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4FEDF-3A68-92EC-2F62-97859B531E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B60E36-A24D-F2C3-3D43-1C0D921584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7308F8-546D-855D-8710-F4BB468F518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Homework Tasks</a:t>
            </a:r>
            <a:r>
              <a:rPr lang="en-US" dirty="0"/>
              <a:t>: Assign </a:t>
            </a:r>
            <a:r>
              <a:rPr lang="en-US" sz="1200" b="1" i="1" u="none" dirty="0">
                <a:ea typeface="Calibri"/>
                <a:cs typeface="Calibri"/>
              </a:rPr>
              <a:t>Session 5: Divorced and Unmarried Fathers, Session 6: Parental Absence, Sessions 7: Challenges Fathers May Face, Session 8: Self-care for Fathers, and Session 9: Wrap-up </a:t>
            </a:r>
            <a:r>
              <a:rPr lang="en-US" dirty="0"/>
              <a:t>as homework.</a:t>
            </a:r>
          </a:p>
          <a:p>
            <a:endParaRPr lang="en-US" dirty="0"/>
          </a:p>
          <a:p>
            <a:r>
              <a:rPr lang="en-US" b="1" dirty="0"/>
              <a:t>Step 2 Clarification</a:t>
            </a:r>
            <a:r>
              <a:rPr lang="en-US" dirty="0"/>
              <a:t>: Remind participants that this homework involves viewing online content and downloading necessary resources as part of Step 2. If time permits, show where to access these materials on the website. </a:t>
            </a:r>
          </a:p>
          <a:p>
            <a:endParaRPr lang="en-US" dirty="0"/>
          </a:p>
          <a:p>
            <a:r>
              <a:rPr lang="en-US" b="1" dirty="0"/>
              <a:t>Workbook Guidance</a:t>
            </a:r>
            <a:r>
              <a:rPr lang="en-US" dirty="0"/>
              <a:t>: Show the specific pages in the Harmful Behaviors Parent Workbook and Syllabus related to these topics (D21)</a:t>
            </a:r>
          </a:p>
          <a:p>
            <a:endParaRPr lang="en-US" dirty="0"/>
          </a:p>
          <a:p>
            <a:r>
              <a:rPr lang="en-US" b="1" dirty="0"/>
              <a:t>Step 3 Clarification</a:t>
            </a:r>
            <a:r>
              <a:rPr lang="en-US" dirty="0"/>
              <a:t>: Assign workbook discussion questions (beginning on page D22 in the parent workbook). </a:t>
            </a:r>
          </a:p>
          <a:p>
            <a:endParaRPr lang="en-US" dirty="0"/>
          </a:p>
          <a:p>
            <a:r>
              <a:rPr lang="en-US" b="1" dirty="0"/>
              <a:t>Format explanation: </a:t>
            </a:r>
            <a:r>
              <a:rPr lang="en-US" b="0" dirty="0"/>
              <a:t>Explain the reason for 2 boxes per question (one for individual, one for group responses).</a:t>
            </a:r>
          </a:p>
          <a:p>
            <a:endParaRPr lang="en-US" dirty="0"/>
          </a:p>
          <a:p>
            <a:r>
              <a:rPr lang="en-US" b="1" dirty="0"/>
              <a:t>Encourage reflection and engagement: </a:t>
            </a:r>
            <a:r>
              <a:rPr lang="en-US" dirty="0"/>
              <a:t>The more participants, think, reflect, and share the more meaningful the content becomes to each family. </a:t>
            </a:r>
          </a:p>
          <a:p>
            <a:endParaRPr lang="en-US" dirty="0"/>
          </a:p>
          <a:p>
            <a:r>
              <a:rPr lang="en-US" sz="3200" b="1" dirty="0"/>
              <a:t>Pro tip: </a:t>
            </a:r>
            <a:r>
              <a:rPr lang="en-US" sz="3200" b="0" dirty="0"/>
              <a:t>Complete</a:t>
            </a:r>
            <a:r>
              <a:rPr lang="en-US" dirty="0"/>
              <a:t> the workbook while viewing online modules. </a:t>
            </a:r>
          </a:p>
          <a:p>
            <a:endParaRPr lang="en-US" dirty="0"/>
          </a:p>
        </p:txBody>
      </p:sp>
      <p:sp>
        <p:nvSpPr>
          <p:cNvPr id="4" name="Slide Number Placeholder 3">
            <a:extLst>
              <a:ext uri="{FF2B5EF4-FFF2-40B4-BE49-F238E27FC236}">
                <a16:creationId xmlns:a16="http://schemas.microsoft.com/office/drawing/2014/main" id="{4C528637-880B-C0F3-BCDA-44F066F51FA1}"/>
              </a:ext>
            </a:extLst>
          </p:cNvPr>
          <p:cNvSpPr>
            <a:spLocks noGrp="1"/>
          </p:cNvSpPr>
          <p:nvPr>
            <p:ph type="sldNum" sz="quarter" idx="5"/>
          </p:nvPr>
        </p:nvSpPr>
        <p:spPr/>
        <p:txBody>
          <a:bodyPr/>
          <a:lstStyle/>
          <a:p>
            <a:fld id="{AA796624-056C-4B51-AA09-AD77FFC9F12B}" type="slidenum">
              <a:rPr lang="en-US" smtClean="0"/>
              <a:t>25</a:t>
            </a:fld>
            <a:endParaRPr lang="en-US"/>
          </a:p>
        </p:txBody>
      </p:sp>
    </p:spTree>
    <p:extLst>
      <p:ext uri="{BB962C8B-B14F-4D97-AF65-F5344CB8AC3E}">
        <p14:creationId xmlns:p14="http://schemas.microsoft.com/office/powerpoint/2010/main" val="26898792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587CD-9FAD-9E19-21B1-FDD5C1AFFB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53D297-56FE-2DF2-CD51-113C05BEC7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9D0B28-1096-5F22-52AB-025A621FA43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Closing: </a:t>
            </a:r>
            <a:r>
              <a:rPr lang="en-US" dirty="0"/>
              <a:t>Thank participants for their time and engagement.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Questions: </a:t>
            </a:r>
            <a:r>
              <a:rPr lang="en-US" dirty="0"/>
              <a:t>Ask if there are any questions. (If someone needs personal assistance, ask them to speak with you individually after the group is dismissed).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Meeting 2: </a:t>
            </a:r>
            <a:r>
              <a:rPr lang="en-US" b="0" dirty="0"/>
              <a:t>Remind participants of the date/time/location of the next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Homework: </a:t>
            </a:r>
            <a:r>
              <a:rPr lang="en-US" b="0" dirty="0"/>
              <a:t>Remind participants to complete the homework.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b="1" dirty="0"/>
              <a:t>Adjourn: </a:t>
            </a:r>
            <a:r>
              <a:rPr lang="en-US" b="0" dirty="0"/>
              <a:t>Say goodbye to participants. </a:t>
            </a:r>
          </a:p>
          <a:p>
            <a:endParaRPr lang="en-US" b="0" dirty="0"/>
          </a:p>
          <a:p>
            <a:endParaRPr lang="en-US" b="0" dirty="0"/>
          </a:p>
          <a:p>
            <a:endParaRPr lang="en-US" b="0" dirty="0"/>
          </a:p>
        </p:txBody>
      </p:sp>
      <p:sp>
        <p:nvSpPr>
          <p:cNvPr id="4" name="Slide Number Placeholder 3">
            <a:extLst>
              <a:ext uri="{FF2B5EF4-FFF2-40B4-BE49-F238E27FC236}">
                <a16:creationId xmlns:a16="http://schemas.microsoft.com/office/drawing/2014/main" id="{62A169E7-337F-E4A0-22E9-93C4373DFDE9}"/>
              </a:ext>
            </a:extLst>
          </p:cNvPr>
          <p:cNvSpPr>
            <a:spLocks noGrp="1"/>
          </p:cNvSpPr>
          <p:nvPr>
            <p:ph type="sldNum" sz="quarter" idx="5"/>
          </p:nvPr>
        </p:nvSpPr>
        <p:spPr/>
        <p:txBody>
          <a:bodyPr/>
          <a:lstStyle/>
          <a:p>
            <a:fld id="{AA796624-056C-4B51-AA09-AD77FFC9F12B}" type="slidenum">
              <a:rPr lang="en-US" smtClean="0"/>
              <a:t>26</a:t>
            </a:fld>
            <a:endParaRPr lang="en-US"/>
          </a:p>
        </p:txBody>
      </p:sp>
    </p:spTree>
    <p:extLst>
      <p:ext uri="{BB962C8B-B14F-4D97-AF65-F5344CB8AC3E}">
        <p14:creationId xmlns:p14="http://schemas.microsoft.com/office/powerpoint/2010/main" val="26614427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4EC4F-CBF4-A0D5-09EA-01E472EC31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86A13B-BF5C-C882-8C32-DB0B4A0CF2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8BCAF2-FBA0-8BF0-C840-95D0678D111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F901C2C-D3CA-56CF-5AE8-E9F29CB1E632}"/>
              </a:ext>
            </a:extLst>
          </p:cNvPr>
          <p:cNvSpPr>
            <a:spLocks noGrp="1"/>
          </p:cNvSpPr>
          <p:nvPr>
            <p:ph type="sldNum" sz="quarter" idx="5"/>
          </p:nvPr>
        </p:nvSpPr>
        <p:spPr/>
        <p:txBody>
          <a:bodyPr/>
          <a:lstStyle/>
          <a:p>
            <a:fld id="{AA796624-056C-4B51-AA09-AD77FFC9F12B}" type="slidenum">
              <a:rPr lang="en-US" smtClean="0"/>
              <a:t>27</a:t>
            </a:fld>
            <a:endParaRPr lang="en-US"/>
          </a:p>
        </p:txBody>
      </p:sp>
    </p:spTree>
    <p:extLst>
      <p:ext uri="{BB962C8B-B14F-4D97-AF65-F5344CB8AC3E}">
        <p14:creationId xmlns:p14="http://schemas.microsoft.com/office/powerpoint/2010/main" val="26493204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Choose one bullet point to display (the first bullet point is for in-person, the second is for virtual). </a:t>
            </a:r>
          </a:p>
          <a:p>
            <a:endParaRPr lang="en-US" dirty="0"/>
          </a:p>
          <a:p>
            <a:r>
              <a:rPr lang="en-US" dirty="0"/>
              <a:t>If in-person, greet participants as they come in the door and help them find a seat. </a:t>
            </a:r>
          </a:p>
          <a:p>
            <a:endParaRPr lang="en-US" dirty="0"/>
          </a:p>
          <a:p>
            <a:r>
              <a:rPr lang="en-US" dirty="0"/>
              <a:t>If virtual, give participants a heads up when you will be starting. For example, </a:t>
            </a:r>
            <a:r>
              <a:rPr lang="en-US" i="1" dirty="0"/>
              <a:t>“Hi everyone, we will be starting in about one minute.”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0221F-3728-44D3-A278-8B74EC70D4E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70840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Example language: </a:t>
            </a:r>
            <a:r>
              <a:rPr lang="en-US" i="1" dirty="0"/>
              <a:t>Welcome back, everyone! We're glad to see you for our third and final meeting.</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*Optional Sections</a:t>
            </a:r>
            <a:r>
              <a:rPr lang="en-US" dirty="0"/>
              <a:t>: Please note that the conversation starters are optional. If you prefer to skip these, simply remove the first bullet point from this slide and proceed to the next relevant slide in the deck.</a:t>
            </a:r>
          </a:p>
          <a:p>
            <a:endParaRPr lang="en-US" dirty="0"/>
          </a:p>
          <a:p>
            <a:pPr>
              <a:buFont typeface="Arial" panose="020B0604020202020204" pitchFamily="34" charset="0"/>
              <a:buChar char="•"/>
            </a:pPr>
            <a:r>
              <a:rPr lang="en-US" dirty="0"/>
              <a:t>Example language if omitting: </a:t>
            </a:r>
            <a:r>
              <a:rPr lang="en-US" i="1" dirty="0"/>
              <a:t>We'll dive straight into discussing the key questions from our last session’s homework. </a:t>
            </a:r>
            <a:r>
              <a:rPr lang="en-US" sz="1800" b="0" i="1" u="none" strike="noStrike" dirty="0">
                <a:solidFill>
                  <a:srgbClr val="000000"/>
                </a:solidFill>
                <a:effectLst/>
                <a:latin typeface="Aptos" panose="020B0004020202020204" pitchFamily="34" charset="0"/>
              </a:rPr>
              <a:t>We’ll wrap up with a discussion on additional Thrive programs that may interest you</a:t>
            </a:r>
            <a:endParaRPr lang="en-US" dirty="0"/>
          </a:p>
          <a:p>
            <a:pPr>
              <a:buFont typeface="Arial" panose="020B0604020202020204" pitchFamily="34" charset="0"/>
              <a:buChar char="•"/>
            </a:pPr>
            <a:r>
              <a:rPr lang="en-US" dirty="0"/>
              <a:t>Example language if not omitting:</a:t>
            </a:r>
          </a:p>
          <a:p>
            <a:pPr>
              <a:buFont typeface="Arial" panose="020B0604020202020204" pitchFamily="34" charset="0"/>
              <a:buChar char="•"/>
            </a:pPr>
            <a:endParaRPr lang="en-US" dirty="0"/>
          </a:p>
          <a:p>
            <a:pPr>
              <a:buFont typeface="Arial" panose="020B0604020202020204" pitchFamily="34" charset="0"/>
              <a:buChar char="•"/>
            </a:pPr>
            <a:r>
              <a:rPr lang="en-US" dirty="0"/>
              <a:t> </a:t>
            </a:r>
            <a:r>
              <a:rPr lang="en-US" b="1" dirty="0"/>
              <a:t>Conversation Starters</a:t>
            </a:r>
            <a:r>
              <a:rPr lang="en-US" dirty="0"/>
              <a:t>: </a:t>
            </a:r>
            <a:r>
              <a:rPr lang="en-US" i="1" dirty="0"/>
              <a:t>We’ll get started with a quick question to get us all engaged and sharing.</a:t>
            </a:r>
          </a:p>
          <a:p>
            <a:pPr>
              <a:buFont typeface="Arial" panose="020B0604020202020204" pitchFamily="34" charset="0"/>
              <a:buNone/>
            </a:pPr>
            <a:endParaRPr lang="en-US" dirty="0"/>
          </a:p>
          <a:p>
            <a:pPr>
              <a:buFont typeface="Arial" panose="020B0604020202020204" pitchFamily="34" charset="0"/>
              <a:buChar char="•"/>
            </a:pPr>
            <a:r>
              <a:rPr lang="en-US" b="1" dirty="0"/>
              <a:t>Review of Ground Rules</a:t>
            </a:r>
            <a:r>
              <a:rPr lang="en-US" dirty="0"/>
              <a:t>: </a:t>
            </a:r>
            <a:r>
              <a:rPr lang="en-US" i="1" dirty="0"/>
              <a:t>A brief reminder of our ground rules to ensure our discussions remain respectful and productive.</a:t>
            </a:r>
          </a:p>
          <a:p>
            <a:pPr>
              <a:buFont typeface="Arial" panose="020B0604020202020204" pitchFamily="34" charset="0"/>
              <a:buNone/>
            </a:pPr>
            <a:endParaRPr lang="en-US" dirty="0"/>
          </a:p>
          <a:p>
            <a:pPr>
              <a:buFont typeface="Arial" panose="020B0604020202020204" pitchFamily="34" charset="0"/>
              <a:buChar char="•"/>
            </a:pPr>
            <a:r>
              <a:rPr lang="en-US" b="1" dirty="0"/>
              <a:t>Discussion and Homework</a:t>
            </a:r>
            <a:r>
              <a:rPr lang="en-US" dirty="0"/>
              <a:t>: </a:t>
            </a:r>
            <a:r>
              <a:rPr lang="en-US" i="1" dirty="0"/>
              <a:t>After our initial activities, we will discuss the workbook questions based on your experiences with the last set of homework followed by an explanation of the homework for our next meeting. Let’s get started! </a:t>
            </a:r>
          </a:p>
          <a:p>
            <a:pPr>
              <a:buFont typeface="Arial" panose="020B0604020202020204" pitchFamily="34" charset="0"/>
              <a:buChar char="•"/>
            </a:pPr>
            <a:endParaRPr lang="en-US" i="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a:buFont typeface="Arial" panose="020B0604020202020204" pitchFamily="34" charset="0"/>
              <a:buChar char="•"/>
            </a:pPr>
            <a:endParaRPr lang="en-US" dirty="0"/>
          </a:p>
          <a:p>
            <a:pPr lvl="1"/>
            <a:endParaRPr lang="en-US" dirty="0"/>
          </a:p>
          <a:p>
            <a:pPr lvl="1"/>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5EEA5-0ACF-4FFB-8DDD-B838AE4425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99629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Welcome</a:t>
            </a:r>
            <a:r>
              <a:rPr lang="en-US" dirty="0"/>
              <a:t>: Introduce yourself and thank participants for choosing to be a part of the Father Forward Supplemental Parenting Program. Explain that Meeting 1 will provide an overview of the program, who is in our group, and what is expected of parents who participate. We will discuss the materials you received and provide instructions on how to use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Encourage participants to ask questions as they arise or to jot them down and ask at the end of the meeting.  </a:t>
            </a:r>
          </a:p>
          <a:p>
            <a:endParaRPr lang="en-US" dirty="0"/>
          </a:p>
        </p:txBody>
      </p:sp>
      <p:sp>
        <p:nvSpPr>
          <p:cNvPr id="4" name="Slide Number Placeholder 3"/>
          <p:cNvSpPr>
            <a:spLocks noGrp="1"/>
          </p:cNvSpPr>
          <p:nvPr>
            <p:ph type="sldNum" sz="quarter" idx="5"/>
          </p:nvPr>
        </p:nvSpPr>
        <p:spPr/>
        <p:txBody>
          <a:bodyPr/>
          <a:lstStyle/>
          <a:p>
            <a:fld id="{AA796624-056C-4B51-AA09-AD77FFC9F12B}" type="slidenum">
              <a:rPr lang="en-US" smtClean="0"/>
              <a:t>3</a:t>
            </a:fld>
            <a:endParaRPr lang="en-US"/>
          </a:p>
        </p:txBody>
      </p:sp>
    </p:spTree>
    <p:extLst>
      <p:ext uri="{BB962C8B-B14F-4D97-AF65-F5344CB8AC3E}">
        <p14:creationId xmlns:p14="http://schemas.microsoft.com/office/powerpoint/2010/main" val="31847758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2AED2-E50F-DB24-2131-9B0C919BF1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4DB6A7-0BC3-FA14-45D8-10ED9B1355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80D8B1-97E8-8B98-96FB-C1DBAB52403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Example language: </a:t>
            </a:r>
            <a:r>
              <a:rPr lang="en-US" i="1" dirty="0"/>
              <a:t>"Let's open our session with a fun question that will give us all a chance to share something about ourselves. Review the list of questions provided on the slide. Select one question that resonates with you, or that you feel comfortable sharing. This activity is designed to ease us into the meeting and build a friendly, open atmosphere.</a:t>
            </a:r>
          </a:p>
          <a:p>
            <a:endParaRPr lang="en-US" dirty="0"/>
          </a:p>
        </p:txBody>
      </p:sp>
      <p:sp>
        <p:nvSpPr>
          <p:cNvPr id="4" name="Slide Number Placeholder 3">
            <a:extLst>
              <a:ext uri="{FF2B5EF4-FFF2-40B4-BE49-F238E27FC236}">
                <a16:creationId xmlns:a16="http://schemas.microsoft.com/office/drawing/2014/main" id="{DEF0E512-9734-B8F4-7745-229E4F419CD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23246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FEDF4-06EF-723D-B350-0C8CD44697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FD9977-58A8-F833-5AA4-2B8427461F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D27410-ADE3-C09F-02B6-F34A3AE2BD22}"/>
              </a:ext>
            </a:extLst>
          </p:cNvPr>
          <p:cNvSpPr>
            <a:spLocks noGrp="1"/>
          </p:cNvSpPr>
          <p:nvPr>
            <p:ph type="body" idx="1"/>
          </p:nvPr>
        </p:nvSpPr>
        <p:spPr/>
        <p:txBody>
          <a:bodyPr/>
          <a:lstStyle/>
          <a:p>
            <a:pPr>
              <a:buFont typeface="Arial" panose="020B0604020202020204" pitchFamily="34" charset="0"/>
              <a:buChar char="•"/>
            </a:pPr>
            <a:r>
              <a:rPr lang="en-US" b="1" dirty="0"/>
              <a:t>Introduction of Ground Rules</a:t>
            </a:r>
            <a:r>
              <a:rPr lang="en-US" dirty="0"/>
              <a:t>: Start by stating some basic ground rules to create a supportive environment where families feel safe to share their parenting experiences.</a:t>
            </a:r>
          </a:p>
          <a:p>
            <a:pPr>
              <a:buFont typeface="Arial" panose="020B0604020202020204" pitchFamily="34" charset="0"/>
              <a:buChar char="•"/>
            </a:pPr>
            <a:endParaRPr lang="en-US" dirty="0"/>
          </a:p>
          <a:p>
            <a:pPr>
              <a:buFont typeface="Arial" panose="020B0604020202020204" pitchFamily="34" charset="0"/>
              <a:buChar char="•"/>
            </a:pPr>
            <a:r>
              <a:rPr lang="en-US" b="1" dirty="0"/>
              <a:t>Basic Ground Rules</a:t>
            </a:r>
            <a:r>
              <a:rPr lang="en-US" dirty="0"/>
              <a:t>: </a:t>
            </a:r>
          </a:p>
          <a:p>
            <a:pPr lvl="1">
              <a:buFont typeface="Arial" panose="020B0604020202020204" pitchFamily="34" charset="0"/>
              <a:buChar char="•"/>
            </a:pPr>
            <a:r>
              <a:rPr lang="en-US" dirty="0"/>
              <a:t>Always start and end sessions on time.</a:t>
            </a:r>
          </a:p>
          <a:p>
            <a:pPr lvl="1">
              <a:buFont typeface="Arial" panose="020B0604020202020204" pitchFamily="34" charset="0"/>
              <a:buChar char="•"/>
            </a:pPr>
            <a:r>
              <a:rPr lang="en-US" dirty="0"/>
              <a:t>Cell phones should be on vibrate; members can quietly excuse themselves if a call must be taken.</a:t>
            </a:r>
          </a:p>
          <a:p>
            <a:pPr lvl="1">
              <a:buFont typeface="Arial" panose="020B0604020202020204" pitchFamily="34" charset="0"/>
              <a:buChar char="•"/>
            </a:pPr>
            <a:r>
              <a:rPr lang="en-US" dirty="0"/>
              <a:t>In virtual sessions, participants should </a:t>
            </a:r>
            <a:r>
              <a:rPr lang="en-US"/>
              <a:t>mute themself </a:t>
            </a:r>
            <a:r>
              <a:rPr lang="en-US" dirty="0"/>
              <a:t>when taking calls outside the session.</a:t>
            </a:r>
          </a:p>
          <a:p>
            <a:pPr lvl="1">
              <a:buFont typeface="Arial" panose="020B0604020202020204" pitchFamily="34" charset="0"/>
              <a:buNone/>
            </a:pPr>
            <a:endParaRPr lang="en-US" dirty="0"/>
          </a:p>
          <a:p>
            <a:pPr>
              <a:buFont typeface="Arial" panose="020B0604020202020204" pitchFamily="34" charset="0"/>
              <a:buChar char="•"/>
            </a:pPr>
            <a:r>
              <a:rPr lang="en-US" b="1" dirty="0"/>
              <a:t>Developing Group-Specific Rules</a:t>
            </a:r>
            <a:r>
              <a:rPr lang="en-US" dirty="0"/>
              <a:t>:</a:t>
            </a:r>
          </a:p>
          <a:p>
            <a:pPr lvl="1">
              <a:buFont typeface="Arial" panose="020B0604020202020204" pitchFamily="34" charset="0"/>
              <a:buChar char="•"/>
            </a:pPr>
            <a:r>
              <a:rPr lang="en-US" dirty="0"/>
              <a:t>Discuss and agree on additional rules as a group, such as:</a:t>
            </a:r>
          </a:p>
          <a:p>
            <a:pPr lvl="1">
              <a:buFont typeface="Arial" panose="020B0604020202020204" pitchFamily="34" charset="0"/>
              <a:buChar char="•"/>
            </a:pPr>
            <a:r>
              <a:rPr lang="en-US" dirty="0"/>
              <a:t>Avoid judgment regarding other participants' parenting practices or knowledge gaps.</a:t>
            </a:r>
          </a:p>
          <a:p>
            <a:pPr lvl="1">
              <a:buFont typeface="Arial" panose="020B0604020202020204" pitchFamily="34" charset="0"/>
              <a:buChar char="•"/>
            </a:pPr>
            <a:r>
              <a:rPr lang="en-US" dirty="0"/>
              <a:t>Ensure one person speaks at a time to maintain order and clarity.</a:t>
            </a:r>
          </a:p>
          <a:p>
            <a:pPr lvl="1">
              <a:buFont typeface="Arial" panose="020B0604020202020204" pitchFamily="34" charset="0"/>
              <a:buChar char="•"/>
            </a:pPr>
            <a:r>
              <a:rPr lang="en-US" dirty="0"/>
              <a:t>Assume positive intent in all interactions to foster a positive atmosphere.</a:t>
            </a:r>
          </a:p>
          <a:p>
            <a:pPr lvl="1">
              <a:buFont typeface="Arial" panose="020B0604020202020204" pitchFamily="34" charset="0"/>
              <a:buChar char="•"/>
            </a:pPr>
            <a:endParaRPr lang="en-US" dirty="0"/>
          </a:p>
          <a:p>
            <a:pPr>
              <a:buFont typeface="Arial" panose="020B0604020202020204" pitchFamily="34" charset="0"/>
              <a:buChar char="•"/>
            </a:pPr>
            <a:r>
              <a:rPr lang="en-US" b="1" dirty="0"/>
              <a:t>Confidentiality Discussion</a:t>
            </a:r>
            <a:r>
              <a:rPr lang="en-US" dirty="0"/>
              <a:t>: Use this time to reinforce the importance of confidentiality, outlining your organization’s specific confidentiality clauses regarding statements related to abuse or neglect mandated reporting..</a:t>
            </a:r>
          </a:p>
          <a:p>
            <a:endParaRPr lang="en-US" dirty="0"/>
          </a:p>
          <a:p>
            <a:endParaRPr lang="en-US" dirty="0"/>
          </a:p>
          <a:p>
            <a:r>
              <a:rPr lang="en-US" u="sng" dirty="0"/>
              <a:t>Example language:</a:t>
            </a:r>
          </a:p>
          <a:p>
            <a:endParaRPr lang="en-US" dirty="0"/>
          </a:p>
          <a:p>
            <a:r>
              <a:rPr lang="en-US" i="1" dirty="0"/>
              <a:t>As we begin, it's crucial to emphasize the importance of confidentiality within our group. We need to agree to keep all shared information within these sessions, including personal stories and sensitive details. This ensures a safe space where everyone feels comfortable sharing their experiences. Please remember that details shared by participants are given in trust and should be treated with respect and discretion.</a:t>
            </a:r>
          </a:p>
          <a:p>
            <a:endParaRPr lang="en-US" i="1" dirty="0"/>
          </a:p>
          <a:p>
            <a:r>
              <a:rPr lang="en-US" i="1" dirty="0"/>
              <a:t>Additionally, it’s important to note our mandated reporting clause for suspected abuse or neglect:</a:t>
            </a:r>
          </a:p>
          <a:p>
            <a:endParaRPr lang="en-US" i="1" dirty="0"/>
          </a:p>
          <a:p>
            <a:pPr lvl="1">
              <a:buFont typeface="Arial" panose="020B0604020202020204" pitchFamily="34" charset="0"/>
              <a:buChar char="•"/>
            </a:pPr>
            <a:r>
              <a:rPr lang="en-US" b="1" i="1" dirty="0"/>
              <a:t>Legal Obligation</a:t>
            </a:r>
            <a:r>
              <a:rPr lang="en-US" i="1" dirty="0"/>
              <a:t>: Our staff and facilitators are legally required to report any suspicions of child abuse or neglect.</a:t>
            </a:r>
          </a:p>
          <a:p>
            <a:pPr lvl="1">
              <a:buFont typeface="Arial" panose="020B0604020202020204" pitchFamily="34" charset="0"/>
              <a:buChar char="•"/>
            </a:pPr>
            <a:r>
              <a:rPr lang="en-US" b="1" i="1" dirty="0"/>
              <a:t>Scope of Reporting</a:t>
            </a:r>
            <a:r>
              <a:rPr lang="en-US" i="1" dirty="0"/>
              <a:t>: We must report any signs of potential harm to a child or vulnerable adult that arise during our sessions.</a:t>
            </a:r>
          </a:p>
          <a:p>
            <a:pPr lvl="1">
              <a:buFont typeface="Arial" panose="020B0604020202020204" pitchFamily="34" charset="0"/>
              <a:buChar char="•"/>
            </a:pPr>
            <a:r>
              <a:rPr lang="en-US" b="1" i="1" dirty="0"/>
              <a:t>Procedure for Reporting</a:t>
            </a:r>
            <a:r>
              <a:rPr lang="en-US" i="1" dirty="0"/>
              <a:t>: We handle these situations sensitively, informing involved individuals about necessary actions, unless it poses further risk.</a:t>
            </a:r>
          </a:p>
          <a:p>
            <a:pPr lvl="1">
              <a:buFont typeface="Arial" panose="020B0604020202020204" pitchFamily="34" charset="0"/>
              <a:buChar char="•"/>
            </a:pPr>
            <a:r>
              <a:rPr lang="en-US" b="1" i="1" dirty="0"/>
              <a:t>Support for Affected Individuals</a:t>
            </a:r>
            <a:r>
              <a:rPr lang="en-US" i="1" dirty="0"/>
              <a:t>: We provide support and resources to help those involved in a reporting situation.</a:t>
            </a:r>
          </a:p>
          <a:p>
            <a:endParaRPr lang="en-US" i="1" dirty="0"/>
          </a:p>
          <a:p>
            <a:r>
              <a:rPr lang="en-US" i="1" dirty="0"/>
              <a:t>Our primary concern is the safety and well-being of all individuals. If you have any questions or concerns about this policy, feel free to discuss them privately with me.</a:t>
            </a:r>
          </a:p>
          <a:p>
            <a:endParaRPr lang="en-US" dirty="0"/>
          </a:p>
        </p:txBody>
      </p:sp>
      <p:sp>
        <p:nvSpPr>
          <p:cNvPr id="4" name="Slide Number Placeholder 3">
            <a:extLst>
              <a:ext uri="{FF2B5EF4-FFF2-40B4-BE49-F238E27FC236}">
                <a16:creationId xmlns:a16="http://schemas.microsoft.com/office/drawing/2014/main" id="{B63FFD40-2570-D729-95C2-E70A66900D6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2321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Review this section of the module with the participants by offering the  following information</a:t>
            </a:r>
            <a:r>
              <a:rPr lang="en-US" b="1" dirty="0"/>
              <a:t>: </a:t>
            </a:r>
          </a:p>
          <a:p>
            <a:endParaRPr lang="en-US" b="1" dirty="0"/>
          </a:p>
          <a:p>
            <a:r>
              <a:rPr lang="en-US" dirty="0"/>
              <a:t>• Fathers may not live with their children for various reasons (e.g., separation from the child’s other parent, never married to the child’s other parent). In these types of situations, the father and his child(ren) will likely have less access to each other, and the living arrangements may vary based on legal custody agreements or informal arrangements made among the decision-making adults in the child’s life. </a:t>
            </a:r>
          </a:p>
          <a:p>
            <a:endParaRPr lang="en-US" dirty="0"/>
          </a:p>
          <a:p>
            <a:r>
              <a:rPr lang="en-US" dirty="0"/>
              <a:t>• For non-resident fathers, there are several factors that are related to establishing and maintaining better father-child relationships, such as having more contact; making formal child-support payments; and using informal support methods, like buying food, clothing, or school supplies. </a:t>
            </a:r>
          </a:p>
          <a:p>
            <a:endParaRPr lang="en-US" dirty="0"/>
          </a:p>
          <a:p>
            <a:r>
              <a:rPr lang="en-US" dirty="0"/>
              <a:t>• Coparenting may be more challenging after a divorce or separation. Parents can learn about and incorporate strategies to help them work together as a team. In the module, additional Thrive supplemental modules were shared that can be helpful in these situations: </a:t>
            </a:r>
            <a:r>
              <a:rPr lang="en-US" b="1" i="1" dirty="0"/>
              <a:t>Coparenting: Coordinated. Cooperative. United. </a:t>
            </a:r>
            <a:r>
              <a:rPr lang="en-US" b="0" i="0" dirty="0"/>
              <a:t>and</a:t>
            </a:r>
            <a:r>
              <a:rPr lang="en-US" b="1" i="1" dirty="0"/>
              <a:t> Stepfamilies: Blending Bonds, Building Harmony</a:t>
            </a:r>
            <a:r>
              <a:rPr lang="en-US" dirty="0"/>
              <a:t>.</a:t>
            </a:r>
          </a:p>
          <a:p>
            <a:endParaRPr lang="en-US" b="1" i="1" dirty="0"/>
          </a:p>
          <a:p>
            <a:r>
              <a:rPr lang="en-US" b="1" i="1" dirty="0"/>
              <a:t>Invite non-resident fathers or stepfathers to answer the  following questions: </a:t>
            </a:r>
          </a:p>
          <a:p>
            <a:endParaRPr lang="en-US" b="1" i="1" dirty="0"/>
          </a:p>
          <a:p>
            <a:pPr marL="171450" indent="-171450">
              <a:buFont typeface="Arial" panose="020B0604020202020204" pitchFamily="34" charset="0"/>
              <a:buChar char="•"/>
            </a:pPr>
            <a:r>
              <a:rPr lang="en-US" dirty="0"/>
              <a:t>For non-resident father’s, how do you remain involved in your child(ren)’s life when they are not with you?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For stepfathers, what are some ways that you are involved with your stepchild(ren)? </a:t>
            </a:r>
          </a:p>
          <a:p>
            <a:pPr marL="0" indent="0">
              <a:buFont typeface="Arial" panose="020B0604020202020204" pitchFamily="34" charset="0"/>
              <a:buNone/>
            </a:pPr>
            <a:r>
              <a:rPr lang="en-US" b="0" i="0" dirty="0"/>
              <a:t>-----------------------</a:t>
            </a:r>
          </a:p>
          <a:p>
            <a:pPr marL="0" indent="0">
              <a:buFont typeface="Arial" panose="020B0604020202020204" pitchFamily="34" charset="0"/>
              <a:buNone/>
            </a:pPr>
            <a:r>
              <a:rPr lang="en-US" b="1" i="1" dirty="0"/>
              <a:t>Facilitator Tip*</a:t>
            </a:r>
          </a:p>
          <a:p>
            <a:pPr marL="0" indent="0">
              <a:buFont typeface="Arial" panose="020B0604020202020204" pitchFamily="34" charset="0"/>
              <a:buNone/>
            </a:pPr>
            <a:endParaRPr lang="en-US" b="1" i="1" dirty="0"/>
          </a:p>
          <a:p>
            <a:pPr marL="0" indent="0">
              <a:buFont typeface="Arial" panose="020B0604020202020204" pitchFamily="34" charset="0"/>
              <a:buNone/>
            </a:pPr>
            <a:r>
              <a:rPr lang="en-US" b="1" i="1" dirty="0"/>
              <a:t>• Review the scenarios from the module to share examples of father involvement as needed. </a:t>
            </a:r>
          </a:p>
          <a:p>
            <a:pPr marL="0" indent="0">
              <a:buFont typeface="Arial" panose="020B0604020202020204" pitchFamily="34" charset="0"/>
              <a:buNone/>
            </a:pPr>
            <a:endParaRPr lang="en-US" b="1" i="1" dirty="0"/>
          </a:p>
          <a:p>
            <a:pPr marL="0" indent="0">
              <a:buFont typeface="Arial" panose="020B0604020202020204" pitchFamily="34" charset="0"/>
              <a:buNone/>
            </a:pPr>
            <a:r>
              <a:rPr lang="en-US" b="1" i="1" dirty="0"/>
              <a:t>• If participants cannot relate (i.e., not divorced or unmarried fathers), adjust time devoted to this section.</a:t>
            </a:r>
          </a:p>
        </p:txBody>
      </p:sp>
      <p:sp>
        <p:nvSpPr>
          <p:cNvPr id="4" name="Slide Number Placeholder 3"/>
          <p:cNvSpPr>
            <a:spLocks noGrp="1"/>
          </p:cNvSpPr>
          <p:nvPr>
            <p:ph type="sldNum" sz="quarter" idx="5"/>
          </p:nvPr>
        </p:nvSpPr>
        <p:spPr/>
        <p:txBody>
          <a:bodyPr/>
          <a:lstStyle/>
          <a:p>
            <a:fld id="{AA796624-056C-4B51-AA09-AD77FFC9F12B}" type="slidenum">
              <a:rPr lang="en-US" smtClean="0"/>
              <a:t>32</a:t>
            </a:fld>
            <a:endParaRPr lang="en-US"/>
          </a:p>
        </p:txBody>
      </p:sp>
    </p:spTree>
    <p:extLst>
      <p:ext uri="{BB962C8B-B14F-4D97-AF65-F5344CB8AC3E}">
        <p14:creationId xmlns:p14="http://schemas.microsoft.com/office/powerpoint/2010/main" val="35363948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Review this section of the module with the participants by offering the  following information</a:t>
            </a:r>
            <a:r>
              <a:rPr lang="en-US" dirty="0"/>
              <a:t>: </a:t>
            </a:r>
          </a:p>
          <a:p>
            <a:endParaRPr lang="en-US" dirty="0"/>
          </a:p>
          <a:p>
            <a:r>
              <a:rPr lang="en-US" dirty="0"/>
              <a:t>• A parent may be absent from a child’s life for an extended time period for several reasons, such as employment- or family-related commitments. For example, some parents are employed in professions that require extended travel, seasonal labor (e.g., oil workers, farming or fishing industries), or military service. Parents may also be away from their children for long periods due to relocation (sometimes after a break-up or divorce) or to assist extended family or friends in need. </a:t>
            </a:r>
          </a:p>
          <a:p>
            <a:endParaRPr lang="en-US" dirty="0"/>
          </a:p>
          <a:p>
            <a:r>
              <a:rPr lang="en-US" dirty="0"/>
              <a:t>• Although parenting from afar can be difficult, it is possible to remain a supportive and involved parent. </a:t>
            </a:r>
          </a:p>
          <a:p>
            <a:endParaRPr lang="en-US" dirty="0"/>
          </a:p>
          <a:p>
            <a:pPr marL="171450" indent="-171450">
              <a:buFont typeface="Arial" panose="020B0604020202020204" pitchFamily="34" charset="0"/>
              <a:buChar char="•"/>
            </a:pPr>
            <a:r>
              <a:rPr lang="en-US" dirty="0"/>
              <a:t>Some of the strategies described in the module include the following:</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Thinking about and talking with their children</a:t>
            </a:r>
          </a:p>
          <a:p>
            <a:pPr marL="628650" lvl="1" indent="-171450">
              <a:buFont typeface="Arial" panose="020B0604020202020204" pitchFamily="34" charset="0"/>
              <a:buChar char="•"/>
            </a:pPr>
            <a:r>
              <a:rPr lang="en-US" dirty="0"/>
              <a:t>Offering advice and support</a:t>
            </a:r>
          </a:p>
          <a:p>
            <a:pPr marL="628650" lvl="1" indent="-171450">
              <a:buFont typeface="Arial" panose="020B0604020202020204" pitchFamily="34" charset="0"/>
              <a:buChar char="•"/>
            </a:pPr>
            <a:r>
              <a:rPr lang="en-US" dirty="0"/>
              <a:t>Giving encouragement</a:t>
            </a:r>
          </a:p>
          <a:p>
            <a:pPr marL="628650" lvl="1" indent="-171450">
              <a:buFont typeface="Arial" panose="020B0604020202020204" pitchFamily="34" charset="0"/>
              <a:buChar char="•"/>
            </a:pPr>
            <a:r>
              <a:rPr lang="en-US" dirty="0"/>
              <a:t>Participating in child care-related decision-making</a:t>
            </a:r>
          </a:p>
          <a:p>
            <a:pPr marL="628650" lvl="1" indent="-171450">
              <a:buFont typeface="Arial" panose="020B0604020202020204" pitchFamily="34" charset="0"/>
              <a:buChar char="•"/>
            </a:pPr>
            <a:r>
              <a:rPr lang="en-US" dirty="0"/>
              <a:t>Sending information about where they are</a:t>
            </a:r>
          </a:p>
          <a:p>
            <a:pPr marL="628650" lvl="1" indent="-171450">
              <a:buFont typeface="Arial" panose="020B0604020202020204" pitchFamily="34" charset="0"/>
              <a:buChar char="•"/>
            </a:pPr>
            <a:r>
              <a:rPr lang="en-US" dirty="0"/>
              <a:t>Being emotionally supportive of parenting partner</a:t>
            </a:r>
          </a:p>
          <a:p>
            <a:pPr marL="628650" lvl="1" indent="-171450">
              <a:buFont typeface="Arial" panose="020B0604020202020204" pitchFamily="34" charset="0"/>
              <a:buChar char="•"/>
            </a:pPr>
            <a:r>
              <a:rPr lang="en-US" dirty="0"/>
              <a:t>Reading fathering and baby-care websites (for fathers who are away during their child’s birth)</a:t>
            </a:r>
          </a:p>
          <a:p>
            <a:pPr marL="628650" lvl="1" indent="-171450">
              <a:buFont typeface="Arial" panose="020B0604020202020204" pitchFamily="34" charset="0"/>
              <a:buChar char="•"/>
            </a:pPr>
            <a:r>
              <a:rPr lang="en-US" dirty="0"/>
              <a:t>Watching videos of their children</a:t>
            </a:r>
          </a:p>
          <a:p>
            <a:pPr marL="628650" lvl="1" indent="-171450">
              <a:buFont typeface="Arial" panose="020B0604020202020204" pitchFamily="34" charset="0"/>
              <a:buChar char="•"/>
            </a:pPr>
            <a:r>
              <a:rPr lang="en-US" dirty="0"/>
              <a:t>Using instant messaging, and participating in video calls</a:t>
            </a:r>
          </a:p>
          <a:p>
            <a:pPr marL="628650" lvl="1" indent="-171450">
              <a:buFont typeface="Arial" panose="020B0604020202020204" pitchFamily="34" charset="0"/>
              <a:buChar char="•"/>
            </a:pPr>
            <a:r>
              <a:rPr lang="en-US" dirty="0"/>
              <a:t>Sending packages, letters, and emails</a:t>
            </a:r>
          </a:p>
          <a:p>
            <a:pPr marL="171450" lvl="0" indent="-171450">
              <a:buFont typeface="Arial" panose="020B0604020202020204" pitchFamily="34" charset="0"/>
              <a:buChar char="•"/>
            </a:pPr>
            <a:endParaRPr lang="en-US" dirty="0"/>
          </a:p>
          <a:p>
            <a:pPr marL="0" lvl="0" indent="0">
              <a:buFont typeface="Arial" panose="020B0604020202020204" pitchFamily="34" charset="0"/>
              <a:buNone/>
            </a:pPr>
            <a:r>
              <a:rPr lang="en-US" b="1" i="1" dirty="0"/>
              <a:t>Generate discussion among participants using all, or some, of the following questions: </a:t>
            </a:r>
          </a:p>
          <a:p>
            <a:pPr marL="0" lvl="0" indent="0">
              <a:buFont typeface="Arial" panose="020B0604020202020204" pitchFamily="34" charset="0"/>
              <a:buNone/>
            </a:pPr>
            <a:endParaRPr lang="en-US" b="1" i="1" dirty="0"/>
          </a:p>
          <a:p>
            <a:pPr marL="171450" lvl="0" indent="-171450">
              <a:buFont typeface="Arial" panose="020B0604020202020204" pitchFamily="34" charset="0"/>
              <a:buChar char="•"/>
            </a:pPr>
            <a:r>
              <a:rPr lang="en-US" dirty="0"/>
              <a:t>Who has experienced or experiences periods of parental absence from  their child(ren)?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The module described ways in which fathers can be involved with their children during a parental absence, for example, due to military deployment. For those who have experienced a military deployment as a father, how did you remain involved with your child?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Many of the strategies shared in the module to help fathers remain involved in their child(ren)’s life during deployment can be used by fathers who are separated from their child(ren) for other reasons. What strategies have you used?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What new strategies might you use during a future period of parental absence?</a:t>
            </a:r>
          </a:p>
        </p:txBody>
      </p:sp>
      <p:sp>
        <p:nvSpPr>
          <p:cNvPr id="4" name="Slide Number Placeholder 3"/>
          <p:cNvSpPr>
            <a:spLocks noGrp="1"/>
          </p:cNvSpPr>
          <p:nvPr>
            <p:ph type="sldNum" sz="quarter" idx="5"/>
          </p:nvPr>
        </p:nvSpPr>
        <p:spPr/>
        <p:txBody>
          <a:bodyPr/>
          <a:lstStyle/>
          <a:p>
            <a:fld id="{AA796624-056C-4B51-AA09-AD77FFC9F12B}" type="slidenum">
              <a:rPr lang="en-US" smtClean="0"/>
              <a:t>33</a:t>
            </a:fld>
            <a:endParaRPr lang="en-US"/>
          </a:p>
        </p:txBody>
      </p:sp>
    </p:spTree>
    <p:extLst>
      <p:ext uri="{BB962C8B-B14F-4D97-AF65-F5344CB8AC3E}">
        <p14:creationId xmlns:p14="http://schemas.microsoft.com/office/powerpoint/2010/main" val="33589993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When fathers return from deployment, they may notice many changes in their family. The family will likely have adjusted to routines that did not include the father, and the father may not be aware of all of the details of the family’s life while he was away. Further, children will likely have developed new skills or interests during the time the father was absent. </a:t>
            </a:r>
          </a:p>
          <a:p>
            <a:endParaRPr lang="en-US" dirty="0"/>
          </a:p>
          <a:p>
            <a:r>
              <a:rPr lang="en-US" dirty="0"/>
              <a:t>• Fathers may need to slowly but steadily move back into routines and responsibilities when they return from deployment. </a:t>
            </a:r>
          </a:p>
          <a:p>
            <a:endParaRPr lang="en-US" dirty="0"/>
          </a:p>
          <a:p>
            <a:r>
              <a:rPr lang="en-US" dirty="0"/>
              <a:t>• Fathers may have to renegotiate roles and adjust to changes in children's developmental stages and/or abilities.</a:t>
            </a:r>
          </a:p>
          <a:p>
            <a:endParaRPr lang="en-US" b="1" i="1" dirty="0"/>
          </a:p>
          <a:p>
            <a:r>
              <a:rPr lang="en-US" b="1" i="1" dirty="0"/>
              <a:t>Generate discussion among participants using all, or some, of the following questions: </a:t>
            </a:r>
          </a:p>
          <a:p>
            <a:endParaRPr lang="en-US" b="1" i="1" dirty="0"/>
          </a:p>
          <a:p>
            <a:pPr marL="171450" indent="-171450">
              <a:buFont typeface="Arial" panose="020B0604020202020204" pitchFamily="34" charset="0"/>
              <a:buChar char="•"/>
            </a:pPr>
            <a:r>
              <a:rPr lang="en-US" dirty="0"/>
              <a:t>When returning from a period of parental absence, such as a military deployment or another circumstance, how have you reintegrated into your child’s daily life?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What challenges did you experience when you returned from a period of parental absence?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What strategies or supports have helped you overcome those challenges?</a:t>
            </a:r>
          </a:p>
        </p:txBody>
      </p:sp>
      <p:sp>
        <p:nvSpPr>
          <p:cNvPr id="4" name="Slide Number Placeholder 3"/>
          <p:cNvSpPr>
            <a:spLocks noGrp="1"/>
          </p:cNvSpPr>
          <p:nvPr>
            <p:ph type="sldNum" sz="quarter" idx="5"/>
          </p:nvPr>
        </p:nvSpPr>
        <p:spPr/>
        <p:txBody>
          <a:bodyPr/>
          <a:lstStyle/>
          <a:p>
            <a:fld id="{AA796624-056C-4B51-AA09-AD77FFC9F12B}" type="slidenum">
              <a:rPr lang="en-US" smtClean="0"/>
              <a:t>34</a:t>
            </a:fld>
            <a:endParaRPr lang="en-US"/>
          </a:p>
        </p:txBody>
      </p:sp>
    </p:spTree>
    <p:extLst>
      <p:ext uri="{BB962C8B-B14F-4D97-AF65-F5344CB8AC3E}">
        <p14:creationId xmlns:p14="http://schemas.microsoft.com/office/powerpoint/2010/main" val="23328514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In the module, you learned about how Ronald, Karissa, and their family navigated a 9-month military deployment. They shared their thoughts leading up to the deployment, worries and concerns about their children, and some strategies they used to maintain their children’s connection to Ronald during this period of parental absence. </a:t>
            </a:r>
          </a:p>
          <a:p>
            <a:endParaRPr lang="en-US" dirty="0"/>
          </a:p>
          <a:p>
            <a:r>
              <a:rPr lang="en-US" b="1" i="1" dirty="0"/>
              <a:t>Generate discussion among participants using all, or some, of the following questions</a:t>
            </a:r>
            <a:r>
              <a:rPr lang="en-US" dirty="0"/>
              <a:t>: </a:t>
            </a:r>
          </a:p>
          <a:p>
            <a:endParaRPr lang="en-US" dirty="0"/>
          </a:p>
          <a:p>
            <a:pPr marL="171450" indent="-171450">
              <a:buFont typeface="Arial" panose="020B0604020202020204" pitchFamily="34" charset="0"/>
              <a:buChar char="•"/>
            </a:pPr>
            <a:r>
              <a:rPr lang="en-US" dirty="0"/>
              <a:t>How did the pre-deployment activities help prepare each member of the family for the pending parental separation?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 military deployment is a unique type of parental absence; however, some of the thoughts and feelings experienced by fathers, at-home parents, and children can be similar for families who are experiencing a different kind of parental absence. What aspects of Ronald and Karissa’s situation did you identify most with?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Are there any strategies used by Ronald or Karissa that you could use during a future deployment or other type of parental absence? </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a:t>
            </a:r>
          </a:p>
          <a:p>
            <a:pPr marL="0" indent="0">
              <a:buFont typeface="Arial" panose="020B0604020202020204" pitchFamily="34" charset="0"/>
              <a:buNone/>
            </a:pPr>
            <a:r>
              <a:rPr lang="en-US" b="1" i="1" dirty="0"/>
              <a:t>Facilitator Tip * </a:t>
            </a:r>
          </a:p>
          <a:p>
            <a:pPr marL="0" indent="0">
              <a:buFont typeface="Arial" panose="020B0604020202020204" pitchFamily="34" charset="0"/>
              <a:buNone/>
            </a:pPr>
            <a:endParaRPr lang="en-US" b="1" i="1" dirty="0"/>
          </a:p>
          <a:p>
            <a:pPr marL="171450" indent="-171450">
              <a:buFont typeface="Arial" panose="020B0604020202020204" pitchFamily="34" charset="0"/>
              <a:buChar char="•"/>
            </a:pPr>
            <a:r>
              <a:rPr lang="en-US" b="1" i="1" dirty="0"/>
              <a:t>To assist with discussion, review the following strategies Ronald and Karissa used to help their children adapt to his absence: </a:t>
            </a:r>
          </a:p>
          <a:p>
            <a:pPr marL="457200" lvl="1" indent="0">
              <a:buFont typeface="Arial" panose="020B0604020202020204" pitchFamily="34" charset="0"/>
              <a:buNone/>
            </a:pPr>
            <a:endParaRPr lang="en-US" dirty="0"/>
          </a:p>
          <a:p>
            <a:pPr marL="457200" lvl="1" indent="0">
              <a:buFont typeface="Arial" panose="020B0604020202020204" pitchFamily="34" charset="0"/>
              <a:buNone/>
            </a:pPr>
            <a:r>
              <a:rPr lang="en-US" dirty="0"/>
              <a:t>• Sought advice from individuals who had experienced a military deployment. </a:t>
            </a:r>
          </a:p>
          <a:p>
            <a:pPr marL="457200" lvl="1" indent="0">
              <a:buFont typeface="Arial" panose="020B0604020202020204" pitchFamily="34" charset="0"/>
              <a:buNone/>
            </a:pPr>
            <a:r>
              <a:rPr lang="en-US" dirty="0"/>
              <a:t>• Showed children recordings of Ronald reading books to the children. </a:t>
            </a:r>
          </a:p>
          <a:p>
            <a:pPr marL="457200" lvl="1" indent="0">
              <a:buFont typeface="Arial" panose="020B0604020202020204" pitchFamily="34" charset="0"/>
              <a:buNone/>
            </a:pPr>
            <a:r>
              <a:rPr lang="en-US" dirty="0"/>
              <a:t>• Gave children stuffed bears with Ronald’s photo attached. </a:t>
            </a:r>
          </a:p>
          <a:p>
            <a:pPr marL="457200" lvl="1" indent="0">
              <a:buFont typeface="Arial" panose="020B0604020202020204" pitchFamily="34" charset="0"/>
              <a:buNone/>
            </a:pPr>
            <a:r>
              <a:rPr lang="en-US" dirty="0"/>
              <a:t>• Communicated with Ronald via video chat. </a:t>
            </a:r>
          </a:p>
          <a:p>
            <a:pPr marL="457200" lvl="1" indent="0">
              <a:buFont typeface="Arial" panose="020B0604020202020204" pitchFamily="34" charset="0"/>
              <a:buNone/>
            </a:pPr>
            <a:r>
              <a:rPr lang="en-US" dirty="0"/>
              <a:t>• Sent care packages to Ronald. </a:t>
            </a:r>
          </a:p>
          <a:p>
            <a:pPr marL="457200" lvl="1" indent="0">
              <a:buFont typeface="Arial" panose="020B0604020202020204" pitchFamily="34" charset="0"/>
              <a:buNone/>
            </a:pPr>
            <a:r>
              <a:rPr lang="en-US" dirty="0"/>
              <a:t>• Ronald sent photos to the family and drew pictures and wrote stories back and forth with Lamont. </a:t>
            </a:r>
          </a:p>
          <a:p>
            <a:pPr marL="457200" lvl="1" indent="0">
              <a:buFont typeface="Arial" panose="020B0604020202020204" pitchFamily="34" charset="0"/>
              <a:buNone/>
            </a:pPr>
            <a:r>
              <a:rPr lang="en-US" dirty="0"/>
              <a:t>• Karissa talked to the children about their father. </a:t>
            </a:r>
          </a:p>
          <a:p>
            <a:pPr marL="457200" lvl="1" indent="0">
              <a:buFont typeface="Arial" panose="020B0604020202020204" pitchFamily="34" charset="0"/>
              <a:buNone/>
            </a:pPr>
            <a:r>
              <a:rPr lang="en-US" dirty="0"/>
              <a:t>• Karissa and Ronald provided updates and wrote down thoughts and messages using an online journal app. </a:t>
            </a:r>
          </a:p>
          <a:p>
            <a:pPr marL="457200" lvl="1" indent="0">
              <a:buFont typeface="Arial" panose="020B0604020202020204" pitchFamily="34" charset="0"/>
              <a:buNone/>
            </a:pPr>
            <a:r>
              <a:rPr lang="en-US" dirty="0"/>
              <a:t>• Karissa and the children made a paper chain to count down the days until Ronald came home. </a:t>
            </a:r>
          </a:p>
          <a:p>
            <a:pPr marL="457200" lvl="1" indent="0">
              <a:buFont typeface="Arial" panose="020B0604020202020204" pitchFamily="34" charset="0"/>
              <a:buNone/>
            </a:pPr>
            <a:r>
              <a:rPr lang="en-US" dirty="0"/>
              <a:t>• Karissa attended a redeployment workshop led by Ronald’s unit chaplain. </a:t>
            </a:r>
          </a:p>
          <a:p>
            <a:pPr marL="457200" lvl="1" indent="0">
              <a:buFont typeface="Arial" panose="020B0604020202020204" pitchFamily="34" charset="0"/>
              <a:buNone/>
            </a:pPr>
            <a:r>
              <a:rPr lang="en-US" dirty="0"/>
              <a:t>• Karissa and Ronald managed expectations for all family members by talking with children and each other about the adjustment period after Ronald returned from deployment. </a:t>
            </a:r>
          </a:p>
          <a:p>
            <a:pPr marL="457200" lvl="1" indent="0">
              <a:buFont typeface="Arial" panose="020B0604020202020204" pitchFamily="34" charset="0"/>
              <a:buNone/>
            </a:pPr>
            <a:r>
              <a:rPr lang="en-US" dirty="0"/>
              <a:t>• Ronald practiced self-care by maintaining his workout routine.</a:t>
            </a:r>
          </a:p>
        </p:txBody>
      </p:sp>
      <p:sp>
        <p:nvSpPr>
          <p:cNvPr id="4" name="Slide Number Placeholder 3"/>
          <p:cNvSpPr>
            <a:spLocks noGrp="1"/>
          </p:cNvSpPr>
          <p:nvPr>
            <p:ph type="sldNum" sz="quarter" idx="5"/>
          </p:nvPr>
        </p:nvSpPr>
        <p:spPr/>
        <p:txBody>
          <a:bodyPr/>
          <a:lstStyle/>
          <a:p>
            <a:fld id="{AA796624-056C-4B51-AA09-AD77FFC9F12B}" type="slidenum">
              <a:rPr lang="en-US" smtClean="0"/>
              <a:t>35</a:t>
            </a:fld>
            <a:endParaRPr lang="en-US"/>
          </a:p>
        </p:txBody>
      </p:sp>
    </p:spTree>
    <p:extLst>
      <p:ext uri="{BB962C8B-B14F-4D97-AF65-F5344CB8AC3E}">
        <p14:creationId xmlns:p14="http://schemas.microsoft.com/office/powerpoint/2010/main" val="10065320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Fathers may encounter challenges that can affect their interactions with their children and their approach to parenting. These challenges, which may be influenced by internal and external forces, can hinder fathers’ abilities to reach their full parenting potential and meet their child’s needs effectively. </a:t>
            </a:r>
          </a:p>
          <a:p>
            <a:endParaRPr lang="en-US" dirty="0"/>
          </a:p>
          <a:p>
            <a:r>
              <a:rPr lang="en-US" dirty="0"/>
              <a:t>• Fathers can be involved in and engaged with many aspects of child-rearing; however, fathers often face many gender-based expectations related to their role as a father that may suggest otherwise. These expectations may exist at a broad cultural level or at a smaller community level. The expectations may be overt or covert. </a:t>
            </a:r>
          </a:p>
          <a:p>
            <a:endParaRPr lang="en-US" dirty="0"/>
          </a:p>
          <a:p>
            <a:pPr marL="171450" indent="-171450">
              <a:buFont typeface="Arial" panose="020B0604020202020204" pitchFamily="34" charset="0"/>
              <a:buChar char="•"/>
            </a:pPr>
            <a:r>
              <a:rPr lang="en-US" dirty="0"/>
              <a:t>A few examples of how these expectations may be communicated to fathers follow:</a:t>
            </a:r>
          </a:p>
          <a:p>
            <a:pPr marL="0" indent="0">
              <a:buFont typeface="Arial" panose="020B0604020202020204" pitchFamily="34" charset="0"/>
              <a:buNone/>
            </a:pPr>
            <a:endParaRPr lang="en-US" dirty="0"/>
          </a:p>
          <a:p>
            <a:pPr marL="628650" lvl="1" indent="-171450">
              <a:buFont typeface="Arial" panose="020B0604020202020204" pitchFamily="34" charset="0"/>
              <a:buChar char="•"/>
            </a:pPr>
            <a:r>
              <a:rPr lang="en-US" dirty="0"/>
              <a:t>Media portrayals of fathers being bumbling, uninvolved, or absent</a:t>
            </a:r>
          </a:p>
          <a:p>
            <a:pPr marL="628650" lvl="1" indent="-171450">
              <a:buFont typeface="Arial" panose="020B0604020202020204" pitchFamily="34" charset="0"/>
              <a:buChar char="•"/>
            </a:pPr>
            <a:r>
              <a:rPr lang="en-US" dirty="0"/>
              <a:t>Strangers assuming a father needs help with routine tasks when he is out with his children</a:t>
            </a:r>
          </a:p>
          <a:p>
            <a:pPr marL="628650" lvl="1" indent="-171450">
              <a:buFont typeface="Arial" panose="020B0604020202020204" pitchFamily="34" charset="0"/>
              <a:buChar char="•"/>
            </a:pPr>
            <a:r>
              <a:rPr lang="en-US" dirty="0"/>
              <a:t>Backhanded compliments given to a father related to being involved with his children</a:t>
            </a:r>
          </a:p>
          <a:p>
            <a:pPr marL="628650" lvl="1" indent="-171450">
              <a:buFont typeface="Arial" panose="020B0604020202020204" pitchFamily="34" charset="0"/>
              <a:buChar char="•"/>
            </a:pPr>
            <a:r>
              <a:rPr lang="en-US" dirty="0"/>
              <a:t>Referring to a father being with his children outside the presence of their mother as “babysitting”</a:t>
            </a:r>
          </a:p>
          <a:p>
            <a:pPr marL="628650" lvl="1" indent="-171450">
              <a:buFont typeface="Arial" panose="020B0604020202020204" pitchFamily="34" charset="0"/>
              <a:buChar char="•"/>
            </a:pPr>
            <a:r>
              <a:rPr lang="en-US" dirty="0"/>
              <a:t>Moms receiving a phone call from school even though the father is listed as the primary contact</a:t>
            </a:r>
          </a:p>
          <a:p>
            <a:pPr marL="628650" lvl="1" indent="-171450">
              <a:buFont typeface="Arial" panose="020B0604020202020204" pitchFamily="34" charset="0"/>
              <a:buChar char="•"/>
            </a:pPr>
            <a:r>
              <a:rPr lang="en-US" dirty="0"/>
              <a:t>Being judged solely on their ability to provide financial support </a:t>
            </a:r>
          </a:p>
          <a:p>
            <a:pPr marL="628650" lvl="1" indent="-171450">
              <a:buFont typeface="Arial" panose="020B0604020202020204" pitchFamily="34" charset="0"/>
              <a:buChar char="•"/>
            </a:pPr>
            <a:endParaRPr lang="en-US" dirty="0"/>
          </a:p>
          <a:p>
            <a:pPr marL="0" lvl="0" indent="0">
              <a:buFont typeface="Arial" panose="020B0604020202020204" pitchFamily="34" charset="0"/>
              <a:buNone/>
            </a:pPr>
            <a:r>
              <a:rPr lang="en-US" b="1" i="1" dirty="0"/>
              <a:t>Generate discussion among participants using all, or some, of the following questions: </a:t>
            </a:r>
          </a:p>
          <a:p>
            <a:pPr marL="0" lvl="0" indent="0">
              <a:buFont typeface="Arial" panose="020B0604020202020204" pitchFamily="34" charset="0"/>
              <a:buNone/>
            </a:pPr>
            <a:endParaRPr lang="en-US" b="1" i="1" dirty="0"/>
          </a:p>
          <a:p>
            <a:pPr marL="171450" lvl="0" indent="-171450">
              <a:buFont typeface="Arial" panose="020B0604020202020204" pitchFamily="34" charset="0"/>
              <a:buChar char="•"/>
            </a:pPr>
            <a:r>
              <a:rPr lang="en-US" dirty="0"/>
              <a:t>What, if any, gender-expectation challenges have you faced?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The module included an activity in which you could respond to gender-based comments. Have you been in a situation in which you were not sure how to respond to a specific comment? Did this activity help you think through possible responses? </a:t>
            </a:r>
          </a:p>
        </p:txBody>
      </p:sp>
      <p:sp>
        <p:nvSpPr>
          <p:cNvPr id="4" name="Slide Number Placeholder 3"/>
          <p:cNvSpPr>
            <a:spLocks noGrp="1"/>
          </p:cNvSpPr>
          <p:nvPr>
            <p:ph type="sldNum" sz="quarter" idx="5"/>
          </p:nvPr>
        </p:nvSpPr>
        <p:spPr/>
        <p:txBody>
          <a:bodyPr/>
          <a:lstStyle/>
          <a:p>
            <a:fld id="{AA796624-056C-4B51-AA09-AD77FFC9F12B}" type="slidenum">
              <a:rPr lang="en-US" smtClean="0"/>
              <a:t>36</a:t>
            </a:fld>
            <a:endParaRPr lang="en-US"/>
          </a:p>
        </p:txBody>
      </p:sp>
    </p:spTree>
    <p:extLst>
      <p:ext uri="{BB962C8B-B14F-4D97-AF65-F5344CB8AC3E}">
        <p14:creationId xmlns:p14="http://schemas.microsoft.com/office/powerpoint/2010/main" val="17385156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Review this section of the module with the participants by offering the following information</a:t>
            </a:r>
            <a:r>
              <a:rPr lang="en-US" dirty="0"/>
              <a:t>: </a:t>
            </a:r>
          </a:p>
          <a:p>
            <a:endParaRPr lang="en-US" dirty="0"/>
          </a:p>
          <a:p>
            <a:r>
              <a:rPr lang="en-US" dirty="0"/>
              <a:t>• Additional challenges for fathers may include the lack of parental leave or social pressure to not use the parental leave for which they are eligible. </a:t>
            </a:r>
          </a:p>
          <a:p>
            <a:endParaRPr lang="en-US" dirty="0"/>
          </a:p>
          <a:p>
            <a:r>
              <a:rPr lang="en-US" dirty="0"/>
              <a:t>• There exists a lack of representation of fathers and their parental role in information related to child development or parenting programs. This lack of representation may make fathers feel unwelcome or as if the material is not intended for them. </a:t>
            </a:r>
          </a:p>
          <a:p>
            <a:endParaRPr lang="en-US" dirty="0"/>
          </a:p>
          <a:p>
            <a:r>
              <a:rPr lang="en-US" b="1" i="1" dirty="0"/>
              <a:t>Generate discussion among participants using all, or some, of the following questions: </a:t>
            </a:r>
          </a:p>
          <a:p>
            <a:endParaRPr lang="en-US" b="1" i="1" dirty="0"/>
          </a:p>
          <a:p>
            <a:pPr marL="171450" indent="-171450">
              <a:buFont typeface="Arial" panose="020B0604020202020204" pitchFamily="34" charset="0"/>
              <a:buChar char="•"/>
            </a:pPr>
            <a:r>
              <a:rPr lang="en-US" dirty="0"/>
              <a:t>Were you eligible for parental leave upon the birth of your child, and, if so, did you use it? Why or why not?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Has there been a situation in which you were interested in an event or program, but you felt it was meant for mothers and not fathers? If so, what changes in the advertisement or event/program itself could have been made to help you feel included as a father?</a:t>
            </a:r>
          </a:p>
        </p:txBody>
      </p:sp>
      <p:sp>
        <p:nvSpPr>
          <p:cNvPr id="4" name="Slide Number Placeholder 3"/>
          <p:cNvSpPr>
            <a:spLocks noGrp="1"/>
          </p:cNvSpPr>
          <p:nvPr>
            <p:ph type="sldNum" sz="quarter" idx="5"/>
          </p:nvPr>
        </p:nvSpPr>
        <p:spPr/>
        <p:txBody>
          <a:bodyPr/>
          <a:lstStyle/>
          <a:p>
            <a:fld id="{AA796624-056C-4B51-AA09-AD77FFC9F12B}" type="slidenum">
              <a:rPr lang="en-US" smtClean="0"/>
              <a:t>37</a:t>
            </a:fld>
            <a:endParaRPr lang="en-US"/>
          </a:p>
        </p:txBody>
      </p:sp>
    </p:spTree>
    <p:extLst>
      <p:ext uri="{BB962C8B-B14F-4D97-AF65-F5344CB8AC3E}">
        <p14:creationId xmlns:p14="http://schemas.microsoft.com/office/powerpoint/2010/main" val="42691917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There are instances in which mothers, intentionally or unintentionally, can become barriers to father involvement. This is called maternal gatekeeping and can include mothers engaging in the following: criticizing how the father performs activities or routine tasks, setting unnecessarily high standards, or holding and projecting the belief that mothers should be the primary caregiver. These behaviors and attitudes can affect fathers’ levels of confidence and how they engage with their children. </a:t>
            </a:r>
          </a:p>
          <a:p>
            <a:endParaRPr lang="en-US" dirty="0"/>
          </a:p>
          <a:p>
            <a:r>
              <a:rPr lang="en-US" b="1" i="1" dirty="0"/>
              <a:t>Generate discussion among participants using the following questions: </a:t>
            </a:r>
          </a:p>
          <a:p>
            <a:endParaRPr lang="en-US" b="1" i="1" dirty="0"/>
          </a:p>
          <a:p>
            <a:pPr marL="171450" indent="-171450">
              <a:buFont typeface="Arial" panose="020B0604020202020204" pitchFamily="34" charset="0"/>
              <a:buChar char="•"/>
            </a:pPr>
            <a:r>
              <a:rPr lang="en-US" dirty="0"/>
              <a:t>Have you experienced maternal gatekeeping behaviors? If so, how have these behaviors impacted your confidence in your parenting ability?</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 Have you experienced maternal gate-opening behaviors? If so, how have these behaviors impacted your parenting confidence? </a:t>
            </a:r>
          </a:p>
        </p:txBody>
      </p:sp>
      <p:sp>
        <p:nvSpPr>
          <p:cNvPr id="4" name="Slide Number Placeholder 3"/>
          <p:cNvSpPr>
            <a:spLocks noGrp="1"/>
          </p:cNvSpPr>
          <p:nvPr>
            <p:ph type="sldNum" sz="quarter" idx="5"/>
          </p:nvPr>
        </p:nvSpPr>
        <p:spPr/>
        <p:txBody>
          <a:bodyPr/>
          <a:lstStyle/>
          <a:p>
            <a:fld id="{AA796624-056C-4B51-AA09-AD77FFC9F12B}" type="slidenum">
              <a:rPr lang="en-US" smtClean="0"/>
              <a:t>38</a:t>
            </a:fld>
            <a:endParaRPr lang="en-US"/>
          </a:p>
        </p:txBody>
      </p:sp>
    </p:spTree>
    <p:extLst>
      <p:ext uri="{BB962C8B-B14F-4D97-AF65-F5344CB8AC3E}">
        <p14:creationId xmlns:p14="http://schemas.microsoft.com/office/powerpoint/2010/main" val="23575082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Mental health challenges, such as depression and anxiety, can affect how fathers interact with their child and, subsequently, their child’s outcomes. </a:t>
            </a:r>
          </a:p>
          <a:p>
            <a:endParaRPr lang="en-US" dirty="0"/>
          </a:p>
          <a:p>
            <a:r>
              <a:rPr lang="en-US" dirty="0"/>
              <a:t>• In some instances, fathers may not realize they are experiencing mental health symptoms, and their symptoms may not follow standard diagnostic criteria. Their behaviors may manifest as angry outbursts or substance-use problems when they are actually experiencing depression or anxiety. In these situations, fathers may not realize they need help or they may be misdiagnosed, which can result in them not receiving appropriate, or any, treatment. </a:t>
            </a:r>
          </a:p>
          <a:p>
            <a:endParaRPr lang="en-US" dirty="0"/>
          </a:p>
          <a:p>
            <a:r>
              <a:rPr lang="en-US" dirty="0"/>
              <a:t>• Men may face additional barriers to treatment for mental health concerns, and they may be less likely to engage in help-seeking due to gender norms and masculine expectations. </a:t>
            </a:r>
          </a:p>
          <a:p>
            <a:endParaRPr lang="en-US" dirty="0"/>
          </a:p>
          <a:p>
            <a:r>
              <a:rPr lang="en-US" dirty="0"/>
              <a:t>• A father’s mental health is important for their well-being, their children’s well-being, and their family’s well-being. Advocating for themself and for appropriate treatment may impact a father’s and their children’s and family’s outcomes. </a:t>
            </a:r>
          </a:p>
          <a:p>
            <a:endParaRPr lang="en-US" dirty="0"/>
          </a:p>
          <a:p>
            <a:r>
              <a:rPr lang="en-US" dirty="0"/>
              <a:t>• The module provided the following safety alert: </a:t>
            </a:r>
          </a:p>
          <a:p>
            <a:endParaRPr lang="en-US" dirty="0"/>
          </a:p>
          <a:p>
            <a:pPr marL="628650" lvl="1" indent="-171450">
              <a:buFont typeface="Arial" panose="020B0604020202020204" pitchFamily="34" charset="0"/>
              <a:buChar char="•"/>
            </a:pPr>
            <a:r>
              <a:rPr lang="en-US" dirty="0"/>
              <a:t>If you are thinking about suicide, are worried about a friend or loved one, or would like emotional support, contact professional help immediately. You can talk to your healthcare provider, find a mental health professional in your area, or contact crisis services. The 988 Suicide &amp; Crisis Lifeline can be reached by anyone, at anytime, in the United States by calling or texting 988. Learn more here: https://988lifeline.org/.</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In case of emergency, contact 911 immediately. </a:t>
            </a:r>
          </a:p>
          <a:p>
            <a:pPr marL="628650" lvl="1" indent="-171450">
              <a:buFont typeface="Arial" panose="020B0604020202020204" pitchFamily="34" charset="0"/>
              <a:buChar char="•"/>
            </a:pPr>
            <a:endParaRPr lang="en-US" dirty="0"/>
          </a:p>
          <a:p>
            <a:pPr marL="0" lvl="0" indent="0">
              <a:buFont typeface="Arial" panose="020B0604020202020204" pitchFamily="34" charset="0"/>
              <a:buNone/>
            </a:pPr>
            <a:r>
              <a:rPr lang="en-US" b="1" i="1" dirty="0"/>
              <a:t>Generate discussion among participants using the following question: </a:t>
            </a:r>
          </a:p>
          <a:p>
            <a:pPr marL="0" lvl="0" indent="0">
              <a:buFont typeface="Arial" panose="020B0604020202020204" pitchFamily="34" charset="0"/>
              <a:buNone/>
            </a:pPr>
            <a:endParaRPr lang="en-US" b="1" i="1" dirty="0"/>
          </a:p>
          <a:p>
            <a:pPr marL="171450" lvl="0" indent="-171450">
              <a:buFont typeface="Arial" panose="020B0604020202020204" pitchFamily="34" charset="0"/>
              <a:buChar char="•"/>
            </a:pPr>
            <a:r>
              <a:rPr lang="en-US" dirty="0"/>
              <a:t>Engaging in regular physical health and mental health check-ups, where you have the opportunity to express any concerns, is important to your wellbeing, and your well-being can impact the well-being of your child. How long has it been since your last health/wellness check-up?</a:t>
            </a:r>
          </a:p>
          <a:p>
            <a:pPr marL="171450" lvl="0" indent="-171450">
              <a:buFont typeface="Arial" panose="020B0604020202020204" pitchFamily="34" charset="0"/>
              <a:buChar char="•"/>
            </a:pPr>
            <a:endParaRPr lang="en-US" dirty="0"/>
          </a:p>
          <a:p>
            <a:pPr marL="0" lvl="0" indent="0">
              <a:buFont typeface="Arial" panose="020B0604020202020204" pitchFamily="34" charset="0"/>
              <a:buNone/>
            </a:pPr>
            <a:r>
              <a:rPr lang="en-US" dirty="0"/>
              <a:t>-----------------</a:t>
            </a:r>
          </a:p>
          <a:p>
            <a:pPr marL="0" lvl="0" indent="0">
              <a:buFont typeface="Arial" panose="020B0604020202020204" pitchFamily="34" charset="0"/>
              <a:buNone/>
            </a:pPr>
            <a:r>
              <a:rPr lang="en-US" b="1" i="1" dirty="0"/>
              <a:t>Facilitator Tip*</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b="1" i="1" dirty="0"/>
              <a:t>If a participant is concerned about their own health or welfare, or that of a family member, encourage them to seek support from a healthcare provider, mental health professional, or crisis services. The 988 Suicide and Crisis Lifeline can be reached by anyone, at anytime, in the United States by calling or texting 988.</a:t>
            </a:r>
          </a:p>
        </p:txBody>
      </p:sp>
      <p:sp>
        <p:nvSpPr>
          <p:cNvPr id="4" name="Slide Number Placeholder 3"/>
          <p:cNvSpPr>
            <a:spLocks noGrp="1"/>
          </p:cNvSpPr>
          <p:nvPr>
            <p:ph type="sldNum" sz="quarter" idx="5"/>
          </p:nvPr>
        </p:nvSpPr>
        <p:spPr/>
        <p:txBody>
          <a:bodyPr/>
          <a:lstStyle/>
          <a:p>
            <a:fld id="{AA796624-056C-4B51-AA09-AD77FFC9F12B}" type="slidenum">
              <a:rPr lang="en-US" smtClean="0"/>
              <a:t>39</a:t>
            </a:fld>
            <a:endParaRPr lang="en-US"/>
          </a:p>
        </p:txBody>
      </p:sp>
    </p:spTree>
    <p:extLst>
      <p:ext uri="{BB962C8B-B14F-4D97-AF65-F5344CB8AC3E}">
        <p14:creationId xmlns:p14="http://schemas.microsoft.com/office/powerpoint/2010/main" val="767348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i="1" dirty="0"/>
              <a:t>Father Forward: Present. Engaged. Supportive. </a:t>
            </a:r>
            <a:r>
              <a:rPr lang="en-US" dirty="0"/>
              <a:t>is an online supplemental module for fathers or father figures who have childrearing responsibilities and those who parent alongside fathers or father figures.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This module is designed to help participants gain a better understanding of the value fathers can bring to a child’s life. It offers insights into the challenges fathers may face as they parent their children, strategies coparents can use to support their child’s father and foster the parent-child relationship, and suggestions fathers can consider as they strive to be involved in their child’s life. In addition, key takeaways are highlighted throughout the module to demonstrate how fathers and coparents can apply these concepts in real-life situations as they support their children and family.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During the online supplemental module sessions and throughout the hybrid implementation meetings, information and parenting strategies that parents can use and adapt, as necessary, to fit their individual circumstances and family needs will be disseminated. The supplemental module content is designed to help parents and caregivers build on their existing skills and strategies, so they can effectively care for their children and support the fathers in their children’s lives.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Some of the content that is read and practiced in the supplemental module and discussed in the hybrid implementation meetings may be familiar to the parents, and they may already know about and use the disseminated information. Therefore, they may use the meeting time as an opportunity to realize, appreciate, and share what already works for them, their child, and their family. </a:t>
            </a:r>
          </a:p>
          <a:p>
            <a:pPr marL="0" indent="0">
              <a:buFont typeface="Arial" panose="020B0604020202020204" pitchFamily="34" charset="0"/>
              <a:buNone/>
            </a:pPr>
            <a:endParaRPr lang="en-US" dirty="0"/>
          </a:p>
          <a:p>
            <a:pPr marL="0" indent="0">
              <a:buFont typeface="Arial" panose="020B0604020202020204" pitchFamily="34" charset="0"/>
              <a:buNone/>
            </a:pPr>
            <a:r>
              <a:rPr lang="en-US" b="1" i="1" dirty="0"/>
              <a:t>Father Forward: Present. Engaged. Supportive. </a:t>
            </a:r>
            <a:r>
              <a:rPr lang="en-US" dirty="0"/>
              <a:t>includes an introduction, seven sessions, and a Wrap-Up.</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After participating in the online supplemental module sessions and the hybrid implementation meetings, parents and caregivers should be able to do the following: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 Understand factors that can influence fathers’ experiences. </a:t>
            </a:r>
          </a:p>
          <a:p>
            <a:pPr marL="0" indent="0">
              <a:buFont typeface="Arial" panose="020B0604020202020204" pitchFamily="34" charset="0"/>
              <a:buNone/>
            </a:pPr>
            <a:r>
              <a:rPr lang="en-US" dirty="0"/>
              <a:t>• Examine fathers’ impact on their children’s cognitive and social-emotional outcomes. </a:t>
            </a:r>
          </a:p>
          <a:p>
            <a:pPr marL="0" indent="0">
              <a:buFont typeface="Arial" panose="020B0604020202020204" pitchFamily="34" charset="0"/>
              <a:buNone/>
            </a:pPr>
            <a:r>
              <a:rPr lang="en-US" dirty="0"/>
              <a:t>• Explore the benefits of father involvement for fathers. </a:t>
            </a:r>
          </a:p>
          <a:p>
            <a:pPr marL="0" indent="0">
              <a:buFont typeface="Arial" panose="020B0604020202020204" pitchFamily="34" charset="0"/>
              <a:buNone/>
            </a:pPr>
            <a:r>
              <a:rPr lang="en-US" dirty="0"/>
              <a:t>• Identify ways that fathers are, or can be, involved with their children. </a:t>
            </a:r>
          </a:p>
          <a:p>
            <a:pPr marL="0" indent="0">
              <a:buFont typeface="Arial" panose="020B0604020202020204" pitchFamily="34" charset="0"/>
              <a:buNone/>
            </a:pPr>
            <a:r>
              <a:rPr lang="en-US" dirty="0"/>
              <a:t>• Understand the unique experiences of divorced and unmarried fathers, and discover ways to foster and support their involvement. </a:t>
            </a:r>
          </a:p>
          <a:p>
            <a:pPr marL="0" indent="0">
              <a:buFont typeface="Arial" panose="020B0604020202020204" pitchFamily="34" charset="0"/>
              <a:buNone/>
            </a:pPr>
            <a:r>
              <a:rPr lang="en-US" dirty="0"/>
              <a:t>• Explore strategies for fathering around parental absences, such as work-related commitments or military-service obligations. </a:t>
            </a:r>
          </a:p>
          <a:p>
            <a:pPr marL="0" indent="0">
              <a:buFont typeface="Arial" panose="020B0604020202020204" pitchFamily="34" charset="0"/>
              <a:buNone/>
            </a:pPr>
            <a:r>
              <a:rPr lang="en-US" dirty="0"/>
              <a:t>• Examine challenges that fathers may face while parenting their children and strategies to help fathers navigate challenges. </a:t>
            </a:r>
          </a:p>
          <a:p>
            <a:pPr marL="0" indent="0">
              <a:buFont typeface="Arial" panose="020B0604020202020204" pitchFamily="34" charset="0"/>
              <a:buNone/>
            </a:pPr>
            <a:r>
              <a:rPr lang="en-US" dirty="0"/>
              <a:t>• Identify self-care activities fathers can use to incorporate healthy practices into their daily routines. </a:t>
            </a:r>
          </a:p>
        </p:txBody>
      </p:sp>
      <p:sp>
        <p:nvSpPr>
          <p:cNvPr id="4" name="Slide Number Placeholder 3"/>
          <p:cNvSpPr>
            <a:spLocks noGrp="1"/>
          </p:cNvSpPr>
          <p:nvPr>
            <p:ph type="sldNum" sz="quarter" idx="5"/>
          </p:nvPr>
        </p:nvSpPr>
        <p:spPr/>
        <p:txBody>
          <a:bodyPr/>
          <a:lstStyle/>
          <a:p>
            <a:fld id="{AA796624-056C-4B51-AA09-AD77FFC9F12B}" type="slidenum">
              <a:rPr lang="en-US" smtClean="0"/>
              <a:t>4</a:t>
            </a:fld>
            <a:endParaRPr lang="en-US"/>
          </a:p>
        </p:txBody>
      </p:sp>
    </p:spTree>
    <p:extLst>
      <p:ext uri="{BB962C8B-B14F-4D97-AF65-F5344CB8AC3E}">
        <p14:creationId xmlns:p14="http://schemas.microsoft.com/office/powerpoint/2010/main" val="3595532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Review this section of the module with the participants by offering the following information</a:t>
            </a:r>
            <a:r>
              <a:rPr lang="en-US" dirty="0"/>
              <a:t>: </a:t>
            </a:r>
          </a:p>
          <a:p>
            <a:endParaRPr lang="en-US" dirty="0"/>
          </a:p>
          <a:p>
            <a:r>
              <a:rPr lang="en-US" dirty="0"/>
              <a:t>• Societal norms often place a significant burden on fathers to fulfill their work responsibilities without exception. When it comes to physical and mental health, many parents do not think about how the outcomes of bad health will impact their families or even themselves. Individuals often fail to consider the ripple effects of maintaining a healthy lifestyle—mentally and physically—until they are confronted with unavoidable health issues. </a:t>
            </a:r>
          </a:p>
          <a:p>
            <a:endParaRPr lang="en-US" dirty="0"/>
          </a:p>
          <a:p>
            <a:r>
              <a:rPr lang="en-US" dirty="0"/>
              <a:t>• By prioritizing their health and incorporating self-care practices into their daily routines, fathers can set a positive example for their children and equip themselves to more effectively navigate the complexities of parenthood. • The module described several healthy physical practices, such as the following: </a:t>
            </a:r>
            <a:r>
              <a:rPr lang="en-US" dirty="0" err="1"/>
              <a:t>oGet</a:t>
            </a:r>
            <a:r>
              <a:rPr lang="en-US" dirty="0"/>
              <a:t> adequate sleep. </a:t>
            </a:r>
            <a:r>
              <a:rPr lang="en-US" dirty="0" err="1"/>
              <a:t>oEat</a:t>
            </a:r>
            <a:r>
              <a:rPr lang="en-US" dirty="0"/>
              <a:t> healthy, nutritious foods. </a:t>
            </a:r>
            <a:r>
              <a:rPr lang="en-US" dirty="0" err="1"/>
              <a:t>oExercise</a:t>
            </a:r>
            <a:r>
              <a:rPr lang="en-US" dirty="0"/>
              <a:t> regularly. </a:t>
            </a:r>
            <a:r>
              <a:rPr lang="en-US" dirty="0" err="1"/>
              <a:t>oSeek</a:t>
            </a:r>
            <a:r>
              <a:rPr lang="en-US" dirty="0"/>
              <a:t> support for health concerns. </a:t>
            </a:r>
          </a:p>
          <a:p>
            <a:endParaRPr lang="en-US" dirty="0"/>
          </a:p>
          <a:p>
            <a:r>
              <a:rPr lang="en-US" dirty="0"/>
              <a:t>• The module also discussed healthy social and emotional habits, such as the following: </a:t>
            </a:r>
          </a:p>
          <a:p>
            <a:endParaRPr lang="en-US" dirty="0"/>
          </a:p>
          <a:p>
            <a:pPr marL="628650" lvl="1" indent="-171450">
              <a:buFont typeface="Arial" panose="020B0604020202020204" pitchFamily="34" charset="0"/>
              <a:buChar char="•"/>
            </a:pPr>
            <a:r>
              <a:rPr lang="en-US" dirty="0"/>
              <a:t>Schedule self-care time.</a:t>
            </a:r>
          </a:p>
          <a:p>
            <a:pPr marL="628650" lvl="1" indent="-171450">
              <a:buFont typeface="Arial" panose="020B0604020202020204" pitchFamily="34" charset="0"/>
              <a:buChar char="•"/>
            </a:pPr>
            <a:r>
              <a:rPr lang="en-US" dirty="0"/>
              <a:t>Participate in activities you enjoy.</a:t>
            </a:r>
          </a:p>
          <a:p>
            <a:pPr marL="628650" lvl="1" indent="-171450">
              <a:buFont typeface="Arial" panose="020B0604020202020204" pitchFamily="34" charset="0"/>
              <a:buChar char="•"/>
            </a:pPr>
            <a:r>
              <a:rPr lang="en-US" dirty="0"/>
              <a:t>Delegate and say “no” when possible.</a:t>
            </a:r>
          </a:p>
          <a:p>
            <a:pPr marL="628650" lvl="1" indent="-171450">
              <a:buFont typeface="Arial" panose="020B0604020202020204" pitchFamily="34" charset="0"/>
              <a:buChar char="•"/>
            </a:pPr>
            <a:r>
              <a:rPr lang="en-US" dirty="0"/>
              <a:t>Manage your stress.</a:t>
            </a:r>
          </a:p>
          <a:p>
            <a:pPr marL="628650" lvl="1" indent="-171450">
              <a:buFont typeface="Arial" panose="020B0604020202020204" pitchFamily="34" charset="0"/>
              <a:buChar char="•"/>
            </a:pPr>
            <a:r>
              <a:rPr lang="en-US" dirty="0"/>
              <a:t>Foster your coparenting relationships.</a:t>
            </a:r>
          </a:p>
          <a:p>
            <a:pPr marL="628650" lvl="1" indent="-171450">
              <a:buFont typeface="Arial" panose="020B0604020202020204" pitchFamily="34" charset="0"/>
              <a:buChar char="•"/>
            </a:pPr>
            <a:r>
              <a:rPr lang="en-US" dirty="0"/>
              <a:t>Develop and maintain social connections.</a:t>
            </a:r>
          </a:p>
          <a:p>
            <a:pPr marL="628650" lvl="1" indent="-171450">
              <a:buFont typeface="Arial" panose="020B0604020202020204" pitchFamily="34" charset="0"/>
              <a:buChar char="•"/>
            </a:pPr>
            <a:r>
              <a:rPr lang="en-US" dirty="0"/>
              <a:t>Build awareness of and connect to concrete support when needed. </a:t>
            </a:r>
          </a:p>
          <a:p>
            <a:pPr marL="628650" lvl="1" indent="-171450">
              <a:buFont typeface="Arial" panose="020B0604020202020204" pitchFamily="34" charset="0"/>
              <a:buChar char="•"/>
            </a:pPr>
            <a:endParaRPr lang="en-US" b="1" i="1" dirty="0"/>
          </a:p>
          <a:p>
            <a:pPr marL="0" lvl="0" indent="0">
              <a:buFont typeface="Arial" panose="020B0604020202020204" pitchFamily="34" charset="0"/>
              <a:buNone/>
            </a:pPr>
            <a:r>
              <a:rPr lang="en-US" b="1" i="1" dirty="0"/>
              <a:t>Generate discussion among participants using the following questions</a:t>
            </a:r>
            <a:r>
              <a:rPr lang="en-US" dirty="0"/>
              <a:t>: </a:t>
            </a:r>
          </a:p>
          <a:p>
            <a:pPr marL="0" lvl="0" indent="0">
              <a:buFont typeface="Arial" panose="020B0604020202020204" pitchFamily="34" charset="0"/>
              <a:buNone/>
            </a:pPr>
            <a:endParaRPr lang="en-US" dirty="0"/>
          </a:p>
          <a:p>
            <a:pPr marL="171450" lvl="0" indent="-171450">
              <a:buFont typeface="Arial" panose="020B0604020202020204" pitchFamily="34" charset="0"/>
              <a:buChar char="•"/>
            </a:pPr>
            <a:r>
              <a:rPr lang="en-US" dirty="0"/>
              <a:t>What kinds of activities do you participate in for self-care?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In the module, you had the opportunity to practice a breathing exercise and a visualization technique. Would anyone like to share how one or both of the exercises made you feel?</a:t>
            </a:r>
          </a:p>
        </p:txBody>
      </p:sp>
      <p:sp>
        <p:nvSpPr>
          <p:cNvPr id="4" name="Slide Number Placeholder 3"/>
          <p:cNvSpPr>
            <a:spLocks noGrp="1"/>
          </p:cNvSpPr>
          <p:nvPr>
            <p:ph type="sldNum" sz="quarter" idx="5"/>
          </p:nvPr>
        </p:nvSpPr>
        <p:spPr/>
        <p:txBody>
          <a:bodyPr/>
          <a:lstStyle/>
          <a:p>
            <a:fld id="{AA796624-056C-4B51-AA09-AD77FFC9F12B}" type="slidenum">
              <a:rPr lang="en-US" smtClean="0"/>
              <a:t>40</a:t>
            </a:fld>
            <a:endParaRPr lang="en-US"/>
          </a:p>
        </p:txBody>
      </p:sp>
    </p:spTree>
    <p:extLst>
      <p:ext uri="{BB962C8B-B14F-4D97-AF65-F5344CB8AC3E}">
        <p14:creationId xmlns:p14="http://schemas.microsoft.com/office/powerpoint/2010/main" val="13209301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You are commended for completing the supplemental module and participating in these group meetings. Your participation reflects your commitment to learning and being the best father you can be! Navigating this responsibility can be overwhelming. There may be many hurdles along the way, but you and your child can overcome these obstacles. Present, engaged, and supportive fathers can make a positive difference in the lives of their children. Remember, take time each day to care for yourself and enjoy time with your children.</a:t>
            </a:r>
          </a:p>
          <a:p>
            <a:endParaRPr lang="en-US" dirty="0"/>
          </a:p>
          <a:p>
            <a:r>
              <a:rPr lang="en-US" b="1" i="1" dirty="0"/>
              <a:t>Indicate to participants that you are wrapping up, and generate discussion among participants using all, or some, of the following questions:</a:t>
            </a:r>
          </a:p>
          <a:p>
            <a:endParaRPr lang="en-US" b="1" i="1" dirty="0"/>
          </a:p>
          <a:p>
            <a:pPr marL="171450" indent="-171450">
              <a:buFont typeface="Arial" panose="020B0604020202020204" pitchFamily="34" charset="0"/>
              <a:buChar char="•"/>
            </a:pPr>
            <a:r>
              <a:rPr lang="en-US" dirty="0"/>
              <a:t>Which topic discussed in the supplemental module was the most beneficial to you as a father/caregiver? Why?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What strategies or skills did you learn in the supplemental module that you can use to help you achieve the goals you have for you, your child, and/or your family?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What has changed with your interactions with your child or family since before you started to complete the supplemental module?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Have you noticed a difference in the way your child responds to your parenting?</a:t>
            </a:r>
          </a:p>
        </p:txBody>
      </p:sp>
      <p:sp>
        <p:nvSpPr>
          <p:cNvPr id="4" name="Slide Number Placeholder 3"/>
          <p:cNvSpPr>
            <a:spLocks noGrp="1"/>
          </p:cNvSpPr>
          <p:nvPr>
            <p:ph type="sldNum" sz="quarter" idx="5"/>
          </p:nvPr>
        </p:nvSpPr>
        <p:spPr/>
        <p:txBody>
          <a:bodyPr/>
          <a:lstStyle/>
          <a:p>
            <a:fld id="{AA796624-056C-4B51-AA09-AD77FFC9F12B}" type="slidenum">
              <a:rPr lang="en-US" smtClean="0"/>
              <a:t>41</a:t>
            </a:fld>
            <a:endParaRPr lang="en-US"/>
          </a:p>
        </p:txBody>
      </p:sp>
    </p:spTree>
    <p:extLst>
      <p:ext uri="{BB962C8B-B14F-4D97-AF65-F5344CB8AC3E}">
        <p14:creationId xmlns:p14="http://schemas.microsoft.com/office/powerpoint/2010/main" val="6191871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support and encouragement to your participants to explore other Thrive Initiative programming. Share and/or register participants for any additional hybrid implementation options that you plan to offer. Thrive Initiative programming may include any of the following: </a:t>
            </a:r>
          </a:p>
          <a:p>
            <a:endParaRPr lang="en-US" dirty="0"/>
          </a:p>
          <a:p>
            <a:r>
              <a:rPr lang="en-US" dirty="0"/>
              <a:t>Universal Programs </a:t>
            </a:r>
          </a:p>
          <a:p>
            <a:r>
              <a:rPr lang="en-US" dirty="0"/>
              <a:t>• Take Root is available for parents and caregivers of children who are between 0 and 3 years old. </a:t>
            </a:r>
          </a:p>
          <a:p>
            <a:r>
              <a:rPr lang="en-US" dirty="0"/>
              <a:t>• Sprout is available for parents and caregivers of children who are between 3 and 5 years old. </a:t>
            </a:r>
          </a:p>
          <a:p>
            <a:r>
              <a:rPr lang="en-US" dirty="0"/>
              <a:t>• Grow is available for parents and caregivers of children who are between 5 and 10 years old. </a:t>
            </a:r>
          </a:p>
          <a:p>
            <a:r>
              <a:rPr lang="en-US" dirty="0"/>
              <a:t>• Branch Out is available for parents and caregivers of children who are between the ages of 10 and 18 years old.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894338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Additional supplemental modules are available on a variety of topics and can be accessed online at </a:t>
            </a:r>
            <a:r>
              <a:rPr lang="en-US" dirty="0">
                <a:hlinkClick r:id="rId3"/>
              </a:rPr>
              <a:t>https://thrive.psu.edu/modules/supplemental/</a:t>
            </a:r>
            <a:r>
              <a:rPr lang="en-US" dirty="0"/>
              <a:t>. </a:t>
            </a:r>
          </a:p>
          <a:p>
            <a:endParaRPr lang="en-US" dirty="0"/>
          </a:p>
          <a:p>
            <a:r>
              <a:rPr lang="en-US" dirty="0"/>
              <a:t>Encourage participants to continue to visit the Thrive website, </a:t>
            </a:r>
            <a:r>
              <a:rPr lang="en-US" dirty="0">
                <a:hlinkClick r:id="rId4"/>
              </a:rPr>
              <a:t>https://thrive.psu.edu</a:t>
            </a:r>
            <a:r>
              <a:rPr lang="en-US" dirty="0"/>
              <a:t>, as their child develops and grows. </a:t>
            </a:r>
          </a:p>
          <a:p>
            <a:endParaRPr lang="en-US" dirty="0"/>
          </a:p>
          <a:p>
            <a:r>
              <a:rPr lang="en-US" dirty="0"/>
              <a:t>They can access additional resources and materials like mini-booster modules, blog postings, parenting handouts and guides, an inclusivity toolkit, and newsletters.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9876BA-FE99-434D-A671-82C7C6D8C61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593331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language: </a:t>
            </a:r>
          </a:p>
          <a:p>
            <a:r>
              <a:rPr lang="en-US" i="1" dirty="0"/>
              <a:t>Thank you, parents and caregivers, for your active participation. Please continue to visit the Thrive website as your child develops and grows—it's a valuable resource that can support you through every stage of their growth.</a:t>
            </a:r>
          </a:p>
          <a:p>
            <a:endParaRPr lang="en-US" i="1" dirty="0"/>
          </a:p>
          <a:p>
            <a:r>
              <a:rPr lang="en-US" dirty="0"/>
              <a:t>Supplemental Extension ENDS HERE.</a:t>
            </a:r>
            <a:endParaRPr lang="en-US"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5EEA5-0ACF-4FFB-8DDD-B838AE4425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797147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658B8-8AF7-838D-FAEC-0E8EE7EE70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D3DE1D-003B-A745-FFC2-C74BA6CF7B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3C0B37-9290-B7A9-63E8-CFD2E932BF02}"/>
              </a:ext>
            </a:extLst>
          </p:cNvPr>
          <p:cNvSpPr>
            <a:spLocks noGrp="1"/>
          </p:cNvSpPr>
          <p:nvPr>
            <p:ph type="body" idx="1"/>
          </p:nvPr>
        </p:nvSpPr>
        <p:spPr/>
        <p:txBody>
          <a:bodyPr/>
          <a:lstStyle/>
          <a:p>
            <a:r>
              <a:rPr lang="en-US" dirty="0"/>
              <a:t>Delivery Type 2: Supplemental Stand Alone begins here. </a:t>
            </a:r>
          </a:p>
        </p:txBody>
      </p:sp>
      <p:sp>
        <p:nvSpPr>
          <p:cNvPr id="4" name="Slide Number Placeholder 3">
            <a:extLst>
              <a:ext uri="{FF2B5EF4-FFF2-40B4-BE49-F238E27FC236}">
                <a16:creationId xmlns:a16="http://schemas.microsoft.com/office/drawing/2014/main" id="{604A59F0-58B0-C2D2-E817-E4C2B653F8D4}"/>
              </a:ext>
            </a:extLst>
          </p:cNvPr>
          <p:cNvSpPr>
            <a:spLocks noGrp="1"/>
          </p:cNvSpPr>
          <p:nvPr>
            <p:ph type="sldNum" sz="quarter" idx="5"/>
          </p:nvPr>
        </p:nvSpPr>
        <p:spPr/>
        <p:txBody>
          <a:bodyPr/>
          <a:lstStyle/>
          <a:p>
            <a:fld id="{AA796624-056C-4B51-AA09-AD77FFC9F12B}" type="slidenum">
              <a:rPr lang="en-US" smtClean="0"/>
              <a:t>45</a:t>
            </a:fld>
            <a:endParaRPr lang="en-US"/>
          </a:p>
        </p:txBody>
      </p:sp>
    </p:spTree>
    <p:extLst>
      <p:ext uri="{BB962C8B-B14F-4D97-AF65-F5344CB8AC3E}">
        <p14:creationId xmlns:p14="http://schemas.microsoft.com/office/powerpoint/2010/main" val="25476541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296920-E355-E2A5-B26F-274A0B831D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8C4347-694A-E554-D175-8CE94DD93D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6D481D-49F3-41FA-11F2-76B70B6F91F3}"/>
              </a:ext>
            </a:extLst>
          </p:cNvPr>
          <p:cNvSpPr>
            <a:spLocks noGrp="1"/>
          </p:cNvSpPr>
          <p:nvPr>
            <p:ph type="body" idx="1"/>
          </p:nvPr>
        </p:nvSpPr>
        <p:spPr/>
        <p:txBody>
          <a:bodyPr/>
          <a:lstStyle/>
          <a:p>
            <a:r>
              <a:rPr lang="en-US" dirty="0"/>
              <a:t>Choose one bullet point to display (the first bullet point is for in-person, the second is for virtual). </a:t>
            </a:r>
          </a:p>
          <a:p>
            <a:endParaRPr lang="en-US" dirty="0"/>
          </a:p>
          <a:p>
            <a:r>
              <a:rPr lang="en-US" dirty="0"/>
              <a:t>If in-person, greet participants as they come in the door and help them find a seat. </a:t>
            </a:r>
          </a:p>
          <a:p>
            <a:endParaRPr lang="en-US" dirty="0"/>
          </a:p>
          <a:p>
            <a:r>
              <a:rPr lang="en-US" dirty="0"/>
              <a:t>If virtual, give participants a heads up when you will be starting. For example, </a:t>
            </a:r>
            <a:r>
              <a:rPr lang="en-US" i="1" dirty="0"/>
              <a:t>“Hi everyone, we will be starting in about one minute.” </a:t>
            </a:r>
          </a:p>
          <a:p>
            <a:endParaRPr lang="en-US" dirty="0"/>
          </a:p>
        </p:txBody>
      </p:sp>
      <p:sp>
        <p:nvSpPr>
          <p:cNvPr id="4" name="Slide Number Placeholder 3">
            <a:extLst>
              <a:ext uri="{FF2B5EF4-FFF2-40B4-BE49-F238E27FC236}">
                <a16:creationId xmlns:a16="http://schemas.microsoft.com/office/drawing/2014/main" id="{D2353DC6-6BE6-2603-0486-9B643AA3DD03}"/>
              </a:ext>
            </a:extLst>
          </p:cNvPr>
          <p:cNvSpPr>
            <a:spLocks noGrp="1"/>
          </p:cNvSpPr>
          <p:nvPr>
            <p:ph type="sldNum" sz="quarter" idx="5"/>
          </p:nvPr>
        </p:nvSpPr>
        <p:spPr/>
        <p:txBody>
          <a:bodyPr/>
          <a:lstStyle/>
          <a:p>
            <a:fld id="{AA796624-056C-4B51-AA09-AD77FFC9F12B}" type="slidenum">
              <a:rPr lang="en-US" smtClean="0"/>
              <a:t>46</a:t>
            </a:fld>
            <a:endParaRPr lang="en-US"/>
          </a:p>
        </p:txBody>
      </p:sp>
    </p:spTree>
    <p:extLst>
      <p:ext uri="{BB962C8B-B14F-4D97-AF65-F5344CB8AC3E}">
        <p14:creationId xmlns:p14="http://schemas.microsoft.com/office/powerpoint/2010/main" val="14192563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C1CFD-D307-DB93-0128-8B0BC41B68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74D0BF-60C4-E8A4-6420-B35BF25C99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705812-37EB-6B76-E7F5-5344DFE5727F}"/>
              </a:ext>
            </a:extLst>
          </p:cNvPr>
          <p:cNvSpPr>
            <a:spLocks noGrp="1"/>
          </p:cNvSpPr>
          <p:nvPr>
            <p:ph type="body" idx="1"/>
          </p:nvPr>
        </p:nvSpPr>
        <p:spPr/>
        <p:txBody>
          <a:bodyPr/>
          <a:lstStyle/>
          <a:p>
            <a:pPr>
              <a:defRPr/>
            </a:pPr>
            <a:r>
              <a:rPr lang="en-US" b="1" dirty="0"/>
              <a:t>Welcome</a:t>
            </a:r>
            <a:r>
              <a:rPr lang="en-US" dirty="0"/>
              <a:t>: Introduce yourself and thank participants for choosing to be a part of the Father Forward Supplemental Parenting Program. Explain that Meeting 1 will provide an overview of the program, who is in our group, and what is expected of parents who participate. We will discuss the materials you received and provide instructions on how to use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Encourage participants to ask questions as they arise or to jot them down and ask at the end of the meeting.  </a:t>
            </a:r>
          </a:p>
          <a:p>
            <a:endParaRPr lang="en-US" dirty="0"/>
          </a:p>
        </p:txBody>
      </p:sp>
      <p:sp>
        <p:nvSpPr>
          <p:cNvPr id="4" name="Slide Number Placeholder 3">
            <a:extLst>
              <a:ext uri="{FF2B5EF4-FFF2-40B4-BE49-F238E27FC236}">
                <a16:creationId xmlns:a16="http://schemas.microsoft.com/office/drawing/2014/main" id="{CBDE374F-908D-3D45-5C0F-6E9BE062866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334088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BB7D2-B2B8-8B97-19BC-6309637B83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DBDB90-70B7-E19F-E227-21B23F5481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19B9B2-3835-63A4-DD30-A8CE2C6E2163}"/>
              </a:ext>
            </a:extLst>
          </p:cNvPr>
          <p:cNvSpPr>
            <a:spLocks noGrp="1"/>
          </p:cNvSpPr>
          <p:nvPr>
            <p:ph type="body" idx="1"/>
          </p:nvPr>
        </p:nvSpPr>
        <p:spPr/>
        <p:txBody>
          <a:bodyPr/>
          <a:lstStyle/>
          <a:p>
            <a:pPr marL="0" indent="0">
              <a:buFont typeface="Arial" panose="020B0604020202020204" pitchFamily="34" charset="0"/>
              <a:buNone/>
            </a:pPr>
            <a:r>
              <a:rPr lang="en-US" b="1" i="1" dirty="0"/>
              <a:t>Father Forward: Present. Engaged. Supportive. </a:t>
            </a:r>
            <a:r>
              <a:rPr lang="en-US" dirty="0"/>
              <a:t>is an online supplemental module for fathers or father figures who have childrearing responsibilities and those who parent alongside fathers or father figures.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This module is designed to help participants gain a better understanding of the value fathers can bring to a child’s life. It offers insights into the challenges fathers may face as they parent their children, strategies coparents can use to support their child’s father and foster the parent-child relationship, and suggestions fathers can consider as they strive to be involved in their child’s life. In addition, key takeaways are highlighted throughout the module to demonstrate how fathers and coparents can apply these concepts in real-life situations as they support their children and family.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During the online supplemental module sessions and throughout the hybrid implementation meetings, information and parenting strategies that parents can use and adapt, as necessary, to fit their individual circumstances and family needs will be disseminated. The supplemental module content is designed to help parents and caregivers build on their existing skills and strategies, so they can effectively care for their children and support the fathers in their children’s lives.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Some of the content that is read and practiced in the supplemental module and discussed in the hybrid implementation meetings may be familiar to the parents, and they may already know about and use the disseminated information. Therefore, they may use the meeting time as an opportunity to realize, appreciate, and share what already works for them, their child, and their family. </a:t>
            </a:r>
          </a:p>
          <a:p>
            <a:pPr marL="0" indent="0">
              <a:buFont typeface="Arial" panose="020B0604020202020204" pitchFamily="34" charset="0"/>
              <a:buNone/>
            </a:pPr>
            <a:endParaRPr lang="en-US" dirty="0"/>
          </a:p>
          <a:p>
            <a:pPr marL="0" indent="0">
              <a:buFont typeface="Arial" panose="020B0604020202020204" pitchFamily="34" charset="0"/>
              <a:buNone/>
            </a:pPr>
            <a:r>
              <a:rPr lang="en-US" b="1" i="1" dirty="0"/>
              <a:t>Father Forward: Present. Engaged. Supportive. </a:t>
            </a:r>
            <a:r>
              <a:rPr lang="en-US" dirty="0"/>
              <a:t>includes an introduction, seven sessions, and a Wrap-Up.</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After participating in the online supplemental module sessions and the hybrid implementation meetings, parents and caregivers should be able to do the following: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 Understand factors that can influence fathers’ experiences. </a:t>
            </a:r>
          </a:p>
          <a:p>
            <a:pPr marL="0" indent="0">
              <a:buFont typeface="Arial" panose="020B0604020202020204" pitchFamily="34" charset="0"/>
              <a:buNone/>
            </a:pPr>
            <a:r>
              <a:rPr lang="en-US" dirty="0"/>
              <a:t>• Examine fathers’ impact on their children’s cognitive and social-emotional outcomes. </a:t>
            </a:r>
          </a:p>
          <a:p>
            <a:pPr marL="0" indent="0">
              <a:buFont typeface="Arial" panose="020B0604020202020204" pitchFamily="34" charset="0"/>
              <a:buNone/>
            </a:pPr>
            <a:r>
              <a:rPr lang="en-US" dirty="0"/>
              <a:t>• Explore the benefits of father involvement for fathers. </a:t>
            </a:r>
          </a:p>
          <a:p>
            <a:pPr marL="0" indent="0">
              <a:buFont typeface="Arial" panose="020B0604020202020204" pitchFamily="34" charset="0"/>
              <a:buNone/>
            </a:pPr>
            <a:r>
              <a:rPr lang="en-US" dirty="0"/>
              <a:t>• Identify ways that fathers are, or can be, involved with their children. </a:t>
            </a:r>
          </a:p>
          <a:p>
            <a:pPr marL="0" indent="0">
              <a:buFont typeface="Arial" panose="020B0604020202020204" pitchFamily="34" charset="0"/>
              <a:buNone/>
            </a:pPr>
            <a:r>
              <a:rPr lang="en-US" dirty="0"/>
              <a:t>• Understand the unique experiences of divorced and unmarried fathers, and discover ways to foster and support their involvement. </a:t>
            </a:r>
          </a:p>
          <a:p>
            <a:pPr marL="0" indent="0">
              <a:buFont typeface="Arial" panose="020B0604020202020204" pitchFamily="34" charset="0"/>
              <a:buNone/>
            </a:pPr>
            <a:r>
              <a:rPr lang="en-US" dirty="0"/>
              <a:t>• Explore strategies for fathering around parental absences, such as work-related commitments or military-service obligations. </a:t>
            </a:r>
          </a:p>
          <a:p>
            <a:pPr marL="0" indent="0">
              <a:buFont typeface="Arial" panose="020B0604020202020204" pitchFamily="34" charset="0"/>
              <a:buNone/>
            </a:pPr>
            <a:r>
              <a:rPr lang="en-US" dirty="0"/>
              <a:t>• Examine challenges that fathers may face while parenting their children and strategies to help fathers navigate challenges. </a:t>
            </a:r>
          </a:p>
          <a:p>
            <a:pPr marL="0" indent="0">
              <a:buFont typeface="Arial" panose="020B0604020202020204" pitchFamily="34" charset="0"/>
              <a:buNone/>
            </a:pPr>
            <a:r>
              <a:rPr lang="en-US" dirty="0"/>
              <a:t>• Identify self-care activities fathers can use to incorporate healthy practices into their daily routines. </a:t>
            </a:r>
          </a:p>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A4EC14F1-EB44-341D-BCB5-2F5AA723390F}"/>
              </a:ext>
            </a:extLst>
          </p:cNvPr>
          <p:cNvSpPr>
            <a:spLocks noGrp="1"/>
          </p:cNvSpPr>
          <p:nvPr>
            <p:ph type="sldNum" sz="quarter" idx="5"/>
          </p:nvPr>
        </p:nvSpPr>
        <p:spPr/>
        <p:txBody>
          <a:bodyPr/>
          <a:lstStyle/>
          <a:p>
            <a:fld id="{AA796624-056C-4B51-AA09-AD77FFC9F12B}" type="slidenum">
              <a:rPr lang="en-US" smtClean="0"/>
              <a:t>48</a:t>
            </a:fld>
            <a:endParaRPr lang="en-US"/>
          </a:p>
        </p:txBody>
      </p:sp>
    </p:spTree>
    <p:extLst>
      <p:ext uri="{BB962C8B-B14F-4D97-AF65-F5344CB8AC3E}">
        <p14:creationId xmlns:p14="http://schemas.microsoft.com/office/powerpoint/2010/main" val="27803270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b="1" dirty="0"/>
              <a:t>Personal Introduction</a:t>
            </a:r>
            <a:r>
              <a:rPr lang="en-US" dirty="0"/>
              <a:t>: Start with a brief introduction of yourself, highlighting your expertise in child development and any personal affiliations (e.g., community, organization, military) that connect you to the audience.</a:t>
            </a:r>
          </a:p>
          <a:p>
            <a:pPr>
              <a:buFont typeface="Arial" panose="020B0604020202020204" pitchFamily="34" charset="0"/>
              <a:buChar char="•"/>
            </a:pPr>
            <a:endParaRPr lang="en-US" b="1" dirty="0"/>
          </a:p>
          <a:p>
            <a:pPr>
              <a:buFont typeface="Arial" panose="020B0604020202020204" pitchFamily="34" charset="0"/>
              <a:buChar char="•"/>
            </a:pPr>
            <a:r>
              <a:rPr lang="en-US" b="1" dirty="0"/>
              <a:t>Combining Introductions</a:t>
            </a:r>
            <a:r>
              <a:rPr lang="en-US" dirty="0"/>
              <a:t>: Merge the participants' introductions with an icebreaker activity to create a more engaging and efficient session.</a:t>
            </a:r>
          </a:p>
          <a:p>
            <a:pPr>
              <a:buFont typeface="Arial" panose="020B0604020202020204" pitchFamily="34" charset="0"/>
              <a:buChar char="•"/>
            </a:pPr>
            <a:endParaRPr lang="en-US" b="1" dirty="0"/>
          </a:p>
          <a:p>
            <a:pPr>
              <a:buFont typeface="Arial" panose="020B0604020202020204" pitchFamily="34" charset="0"/>
              <a:buChar char="•"/>
            </a:pPr>
            <a:r>
              <a:rPr lang="en-US" b="1" dirty="0"/>
              <a:t>Icebreaker Questions</a:t>
            </a:r>
            <a:r>
              <a:rPr lang="en-US" dirty="0"/>
              <a:t>: Ask each participant to share their name, their coparent’s name, their child’s name, and age. Additional questions to choose:</a:t>
            </a:r>
          </a:p>
          <a:p>
            <a:pPr>
              <a:buFont typeface="Arial" panose="020B0604020202020204" pitchFamily="34" charset="0"/>
              <a:buChar char="•"/>
            </a:pPr>
            <a:endParaRPr lang="en-US" dirty="0"/>
          </a:p>
          <a:p>
            <a:pPr lvl="4">
              <a:buFont typeface="Arial" panose="020B0604020202020204" pitchFamily="34" charset="0"/>
              <a:buChar char="•"/>
            </a:pPr>
            <a:r>
              <a:rPr lang="en-US" dirty="0"/>
              <a:t> What you enjoy most about parenting</a:t>
            </a:r>
          </a:p>
          <a:p>
            <a:pPr lvl="4">
              <a:buFont typeface="Arial" panose="020B0604020202020204" pitchFamily="34" charset="0"/>
              <a:buChar char="•"/>
            </a:pPr>
            <a:r>
              <a:rPr lang="en-US" dirty="0"/>
              <a:t> A word you could use to describe one of your child’s strengths</a:t>
            </a:r>
          </a:p>
          <a:p>
            <a:pPr lvl="4">
              <a:buFont typeface="Arial" panose="020B0604020202020204" pitchFamily="34" charset="0"/>
              <a:buChar char="•"/>
            </a:pPr>
            <a:endParaRPr lang="en-US" dirty="0"/>
          </a:p>
          <a:p>
            <a:r>
              <a:rPr lang="en-US" b="1" dirty="0"/>
              <a:t>Future Use</a:t>
            </a:r>
            <a:r>
              <a:rPr lang="en-US" dirty="0"/>
              <a:t>: Note the icebreaker questions used; consider revisiting unused ones in future sessions as needed.</a:t>
            </a:r>
          </a:p>
          <a:p>
            <a:endParaRPr lang="en-US" dirty="0"/>
          </a:p>
          <a:p>
            <a:endParaRPr lang="en-US" sz="1800" b="0" i="0" u="none" strike="noStrike" baseline="0" dirty="0">
              <a:solidFill>
                <a:srgbClr val="000000"/>
              </a:solidFill>
              <a:latin typeface="Avenir Medium"/>
            </a:endParaRPr>
          </a:p>
          <a:p>
            <a:r>
              <a:rPr lang="en-US" sz="4800" b="1" i="0" u="none" strike="noStrike" baseline="0" dirty="0">
                <a:solidFill>
                  <a:srgbClr val="000000"/>
                </a:solidFill>
                <a:latin typeface="Avenir Medium"/>
              </a:rPr>
              <a:t>You can also start each meeting with an icebreaker if you find your group is reserved. Use your judgment and </a:t>
            </a:r>
            <a:r>
              <a:rPr lang="en-US" sz="4800" b="1" i="1" u="sng" strike="noStrike" baseline="0" dirty="0">
                <a:solidFill>
                  <a:srgbClr val="000000"/>
                </a:solidFill>
                <a:latin typeface="Avenir Medium"/>
              </a:rPr>
              <a:t>avoid controversial topics.</a:t>
            </a:r>
            <a:endParaRPr lang="en-US" sz="4800" b="1" i="1" u="sng" dirty="0"/>
          </a:p>
          <a:p>
            <a:endParaRPr lang="en-US" dirty="0"/>
          </a:p>
        </p:txBody>
      </p:sp>
      <p:sp>
        <p:nvSpPr>
          <p:cNvPr id="4" name="Slide Number Placeholder 3"/>
          <p:cNvSpPr>
            <a:spLocks noGrp="1"/>
          </p:cNvSpPr>
          <p:nvPr>
            <p:ph type="sldNum" sz="quarter" idx="5"/>
          </p:nvPr>
        </p:nvSpPr>
        <p:spPr/>
        <p:txBody>
          <a:bodyPr/>
          <a:lstStyle/>
          <a:p>
            <a:fld id="{AA796624-056C-4B51-AA09-AD77FFC9F12B}" type="slidenum">
              <a:rPr lang="en-US" smtClean="0"/>
              <a:t>49</a:t>
            </a:fld>
            <a:endParaRPr lang="en-US"/>
          </a:p>
        </p:txBody>
      </p:sp>
    </p:spTree>
    <p:extLst>
      <p:ext uri="{BB962C8B-B14F-4D97-AF65-F5344CB8AC3E}">
        <p14:creationId xmlns:p14="http://schemas.microsoft.com/office/powerpoint/2010/main" val="314624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copies or screen share a copy of the Parent Workbook and Syllabus for the </a:t>
            </a:r>
            <a:r>
              <a:rPr lang="en-US" b="1" i="1" dirty="0"/>
              <a:t>Father Forward: Present. Engaged. Supportive. </a:t>
            </a:r>
            <a:r>
              <a:rPr lang="en-US" dirty="0"/>
              <a:t>supplemental module. Review the Summary of Training, and highlight the section where the participants can find pertinent information. </a:t>
            </a:r>
          </a:p>
        </p:txBody>
      </p:sp>
      <p:sp>
        <p:nvSpPr>
          <p:cNvPr id="4" name="Slide Number Placeholder 3"/>
          <p:cNvSpPr>
            <a:spLocks noGrp="1"/>
          </p:cNvSpPr>
          <p:nvPr>
            <p:ph type="sldNum" sz="quarter" idx="5"/>
          </p:nvPr>
        </p:nvSpPr>
        <p:spPr/>
        <p:txBody>
          <a:bodyPr/>
          <a:lstStyle/>
          <a:p>
            <a:fld id="{AA796624-056C-4B51-AA09-AD77FFC9F12B}" type="slidenum">
              <a:rPr lang="en-US" smtClean="0"/>
              <a:t>5</a:t>
            </a:fld>
            <a:endParaRPr lang="en-US"/>
          </a:p>
        </p:txBody>
      </p:sp>
    </p:spTree>
    <p:extLst>
      <p:ext uri="{BB962C8B-B14F-4D97-AF65-F5344CB8AC3E}">
        <p14:creationId xmlns:p14="http://schemas.microsoft.com/office/powerpoint/2010/main" val="41474161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ABDD0-988D-F2AC-6A25-6EB97BADBA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D9D553-6161-F2D2-3143-B17CA57A5C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B16C66-405E-D347-4926-CEB59D08E318}"/>
              </a:ext>
            </a:extLst>
          </p:cNvPr>
          <p:cNvSpPr>
            <a:spLocks noGrp="1"/>
          </p:cNvSpPr>
          <p:nvPr>
            <p:ph type="body" idx="1"/>
          </p:nvPr>
        </p:nvSpPr>
        <p:spPr/>
        <p:txBody>
          <a:bodyPr/>
          <a:lstStyle/>
          <a:p>
            <a:pPr>
              <a:buFont typeface="Arial" panose="020B0604020202020204" pitchFamily="34" charset="0"/>
              <a:buChar char="•"/>
            </a:pPr>
            <a:r>
              <a:rPr lang="en-US" b="1" dirty="0"/>
              <a:t>Introduction of Ground Rules</a:t>
            </a:r>
            <a:r>
              <a:rPr lang="en-US" dirty="0"/>
              <a:t>: Start by stating some basic ground rules to create a supportive environment where families feel safe to share their parenting experiences.</a:t>
            </a:r>
          </a:p>
          <a:p>
            <a:pPr>
              <a:buFont typeface="Arial" panose="020B0604020202020204" pitchFamily="34" charset="0"/>
              <a:buChar char="•"/>
            </a:pPr>
            <a:endParaRPr lang="en-US" dirty="0"/>
          </a:p>
          <a:p>
            <a:pPr>
              <a:buFont typeface="Arial" panose="020B0604020202020204" pitchFamily="34" charset="0"/>
              <a:buChar char="•"/>
            </a:pPr>
            <a:r>
              <a:rPr lang="en-US" b="1" dirty="0"/>
              <a:t>Basic Ground Rules</a:t>
            </a:r>
            <a:r>
              <a:rPr lang="en-US" dirty="0"/>
              <a:t>: </a:t>
            </a:r>
          </a:p>
          <a:p>
            <a:pPr lvl="1">
              <a:buFont typeface="Arial" panose="020B0604020202020204" pitchFamily="34" charset="0"/>
              <a:buChar char="•"/>
            </a:pPr>
            <a:r>
              <a:rPr lang="en-US" dirty="0"/>
              <a:t>Always start and end sessions on time.</a:t>
            </a:r>
          </a:p>
          <a:p>
            <a:pPr lvl="1">
              <a:buFont typeface="Arial" panose="020B0604020202020204" pitchFamily="34" charset="0"/>
              <a:buChar char="•"/>
            </a:pPr>
            <a:r>
              <a:rPr lang="en-US" dirty="0"/>
              <a:t>Cell phones should be on vibrate; members can quietly excuse themselves if a call must be taken.</a:t>
            </a:r>
          </a:p>
          <a:p>
            <a:pPr lvl="1">
              <a:buFont typeface="Arial" panose="020B0604020202020204" pitchFamily="34" charset="0"/>
              <a:buChar char="•"/>
            </a:pPr>
            <a:r>
              <a:rPr lang="en-US" dirty="0"/>
              <a:t>In virtual sessions, participants should </a:t>
            </a:r>
            <a:r>
              <a:rPr lang="en-US"/>
              <a:t>mute themself </a:t>
            </a:r>
            <a:r>
              <a:rPr lang="en-US" dirty="0"/>
              <a:t>when taking calls outside the session.</a:t>
            </a:r>
          </a:p>
          <a:p>
            <a:pPr lvl="1">
              <a:buFont typeface="Arial" panose="020B0604020202020204" pitchFamily="34" charset="0"/>
              <a:buNone/>
            </a:pPr>
            <a:endParaRPr lang="en-US" dirty="0"/>
          </a:p>
          <a:p>
            <a:pPr>
              <a:buFont typeface="Arial" panose="020B0604020202020204" pitchFamily="34" charset="0"/>
              <a:buChar char="•"/>
            </a:pPr>
            <a:r>
              <a:rPr lang="en-US" b="1" dirty="0"/>
              <a:t>Developing Group-Specific Rules</a:t>
            </a:r>
            <a:r>
              <a:rPr lang="en-US" dirty="0"/>
              <a:t>:</a:t>
            </a:r>
          </a:p>
          <a:p>
            <a:pPr lvl="1">
              <a:buFont typeface="Arial" panose="020B0604020202020204" pitchFamily="34" charset="0"/>
              <a:buChar char="•"/>
            </a:pPr>
            <a:r>
              <a:rPr lang="en-US" dirty="0"/>
              <a:t>Discuss and agree on additional rules as a group, such as:</a:t>
            </a:r>
          </a:p>
          <a:p>
            <a:pPr lvl="1">
              <a:buFont typeface="Arial" panose="020B0604020202020204" pitchFamily="34" charset="0"/>
              <a:buChar char="•"/>
            </a:pPr>
            <a:r>
              <a:rPr lang="en-US" dirty="0"/>
              <a:t>Avoid judgment regarding other participants' parenting practices or knowledge gaps.</a:t>
            </a:r>
          </a:p>
          <a:p>
            <a:pPr lvl="1">
              <a:buFont typeface="Arial" panose="020B0604020202020204" pitchFamily="34" charset="0"/>
              <a:buChar char="•"/>
            </a:pPr>
            <a:r>
              <a:rPr lang="en-US" dirty="0"/>
              <a:t>Ensure one person speaks at a time to maintain order and clarity.</a:t>
            </a:r>
          </a:p>
          <a:p>
            <a:pPr lvl="1">
              <a:buFont typeface="Arial" panose="020B0604020202020204" pitchFamily="34" charset="0"/>
              <a:buChar char="•"/>
            </a:pPr>
            <a:r>
              <a:rPr lang="en-US" dirty="0"/>
              <a:t>Assume positive intent in all interactions to foster a positive atmosphere.</a:t>
            </a:r>
          </a:p>
          <a:p>
            <a:pPr lvl="1">
              <a:buFont typeface="Arial" panose="020B0604020202020204" pitchFamily="34" charset="0"/>
              <a:buChar char="•"/>
            </a:pPr>
            <a:endParaRPr lang="en-US" dirty="0"/>
          </a:p>
          <a:p>
            <a:pPr>
              <a:buFont typeface="Arial" panose="020B0604020202020204" pitchFamily="34" charset="0"/>
              <a:buChar char="•"/>
            </a:pPr>
            <a:r>
              <a:rPr lang="en-US" b="1" dirty="0"/>
              <a:t>Confidentiality Discussion</a:t>
            </a:r>
            <a:r>
              <a:rPr lang="en-US" dirty="0"/>
              <a:t>: Use this time to reinforce the importance of confidentiality, outlining your organization’s specific confidentiality clauses regarding statements related to abuse or neglect mandated reporting..</a:t>
            </a:r>
          </a:p>
          <a:p>
            <a:endParaRPr lang="en-US" dirty="0"/>
          </a:p>
          <a:p>
            <a:endParaRPr lang="en-US" dirty="0"/>
          </a:p>
          <a:p>
            <a:r>
              <a:rPr lang="en-US" u="sng" dirty="0"/>
              <a:t>Example language:</a:t>
            </a:r>
          </a:p>
          <a:p>
            <a:endParaRPr lang="en-US" dirty="0"/>
          </a:p>
          <a:p>
            <a:r>
              <a:rPr lang="en-US" i="1" dirty="0"/>
              <a:t>As we begin, it's crucial to emphasize the importance of confidentiality within our group. We need to agree to keep all shared information within these sessions, including personal stories and sensitive details. This ensures a safe space where everyone feels comfortable sharing their experiences. Please remember that details shared by participants are given in trust and should be treated with respect and discretion.</a:t>
            </a:r>
          </a:p>
          <a:p>
            <a:endParaRPr lang="en-US" i="1" dirty="0"/>
          </a:p>
          <a:p>
            <a:r>
              <a:rPr lang="en-US" i="1" dirty="0"/>
              <a:t>Additionally, it’s important to note our mandated reporting clause for suspected abuse or neglect:</a:t>
            </a:r>
          </a:p>
          <a:p>
            <a:endParaRPr lang="en-US" i="1" dirty="0"/>
          </a:p>
          <a:p>
            <a:pPr lvl="1">
              <a:buFont typeface="Arial" panose="020B0604020202020204" pitchFamily="34" charset="0"/>
              <a:buChar char="•"/>
            </a:pPr>
            <a:r>
              <a:rPr lang="en-US" b="1" i="1" dirty="0"/>
              <a:t>Legal Obligation</a:t>
            </a:r>
            <a:r>
              <a:rPr lang="en-US" i="1" dirty="0"/>
              <a:t>: Our staff and facilitators are legally required to report any suspicions of child abuse or neglect.</a:t>
            </a:r>
          </a:p>
          <a:p>
            <a:pPr lvl="1">
              <a:buFont typeface="Arial" panose="020B0604020202020204" pitchFamily="34" charset="0"/>
              <a:buChar char="•"/>
            </a:pPr>
            <a:r>
              <a:rPr lang="en-US" b="1" i="1" dirty="0"/>
              <a:t>Scope of Reporting</a:t>
            </a:r>
            <a:r>
              <a:rPr lang="en-US" i="1" dirty="0"/>
              <a:t>: We must report any signs of potential harm to a child or vulnerable adult that arise during our sessions.</a:t>
            </a:r>
          </a:p>
          <a:p>
            <a:pPr lvl="1">
              <a:buFont typeface="Arial" panose="020B0604020202020204" pitchFamily="34" charset="0"/>
              <a:buChar char="•"/>
            </a:pPr>
            <a:r>
              <a:rPr lang="en-US" b="1" i="1" dirty="0"/>
              <a:t>Procedure for Reporting</a:t>
            </a:r>
            <a:r>
              <a:rPr lang="en-US" i="1" dirty="0"/>
              <a:t>: We handle these situations sensitively, informing involved individuals about necessary actions, unless it poses further risk.</a:t>
            </a:r>
          </a:p>
          <a:p>
            <a:pPr lvl="1">
              <a:buFont typeface="Arial" panose="020B0604020202020204" pitchFamily="34" charset="0"/>
              <a:buChar char="•"/>
            </a:pPr>
            <a:r>
              <a:rPr lang="en-US" b="1" i="1" dirty="0"/>
              <a:t>Support for Affected Individuals</a:t>
            </a:r>
            <a:r>
              <a:rPr lang="en-US" i="1" dirty="0"/>
              <a:t>: We provide support and resources to help those involved in a reporting situation.</a:t>
            </a:r>
          </a:p>
          <a:p>
            <a:endParaRPr lang="en-US" i="1" dirty="0"/>
          </a:p>
          <a:p>
            <a:r>
              <a:rPr lang="en-US" i="1" dirty="0"/>
              <a:t>Our primary concern is the safety and well-being of all individuals. If you have any questions or concerns about this policy, feel free to discuss them privately with me.</a:t>
            </a:r>
          </a:p>
          <a:p>
            <a:endParaRPr lang="en-US" dirty="0"/>
          </a:p>
        </p:txBody>
      </p:sp>
      <p:sp>
        <p:nvSpPr>
          <p:cNvPr id="4" name="Slide Number Placeholder 3">
            <a:extLst>
              <a:ext uri="{FF2B5EF4-FFF2-40B4-BE49-F238E27FC236}">
                <a16:creationId xmlns:a16="http://schemas.microsoft.com/office/drawing/2014/main" id="{13C39412-7089-C0D1-A01F-0275AF20BECF}"/>
              </a:ext>
            </a:extLst>
          </p:cNvPr>
          <p:cNvSpPr>
            <a:spLocks noGrp="1"/>
          </p:cNvSpPr>
          <p:nvPr>
            <p:ph type="sldNum" sz="quarter" idx="5"/>
          </p:nvPr>
        </p:nvSpPr>
        <p:spPr/>
        <p:txBody>
          <a:bodyPr/>
          <a:lstStyle/>
          <a:p>
            <a:fld id="{AA796624-056C-4B51-AA09-AD77FFC9F12B}" type="slidenum">
              <a:rPr lang="en-US" smtClean="0"/>
              <a:t>50</a:t>
            </a:fld>
            <a:endParaRPr lang="en-US"/>
          </a:p>
        </p:txBody>
      </p:sp>
    </p:spTree>
    <p:extLst>
      <p:ext uri="{BB962C8B-B14F-4D97-AF65-F5344CB8AC3E}">
        <p14:creationId xmlns:p14="http://schemas.microsoft.com/office/powerpoint/2010/main" val="26183414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Provide copies or screen share a copy of the Parent Workbook and Syllabus for the </a:t>
            </a:r>
            <a:r>
              <a:rPr lang="en-US" b="1" i="1" dirty="0"/>
              <a:t>Father Forward: Present. Engaged. Supportive. </a:t>
            </a:r>
            <a:r>
              <a:rPr lang="en-US" b="0" i="0" dirty="0"/>
              <a:t>s</a:t>
            </a:r>
            <a:r>
              <a:rPr lang="en-US" dirty="0"/>
              <a:t>upplemental module. Review the Summary of Training, and highlight the section where the participants can find pertinent information. </a:t>
            </a:r>
          </a:p>
          <a:p>
            <a:endParaRPr lang="en-US" dirty="0"/>
          </a:p>
        </p:txBody>
      </p:sp>
      <p:sp>
        <p:nvSpPr>
          <p:cNvPr id="4" name="Slide Number Placeholder 3"/>
          <p:cNvSpPr>
            <a:spLocks noGrp="1"/>
          </p:cNvSpPr>
          <p:nvPr>
            <p:ph type="sldNum" sz="quarter" idx="5"/>
          </p:nvPr>
        </p:nvSpPr>
        <p:spPr/>
        <p:txBody>
          <a:bodyPr/>
          <a:lstStyle/>
          <a:p>
            <a:fld id="{AA796624-056C-4B51-AA09-AD77FFC9F12B}" type="slidenum">
              <a:rPr lang="en-US" smtClean="0"/>
              <a:t>51</a:t>
            </a:fld>
            <a:endParaRPr lang="en-US"/>
          </a:p>
        </p:txBody>
      </p:sp>
    </p:spTree>
    <p:extLst>
      <p:ext uri="{BB962C8B-B14F-4D97-AF65-F5344CB8AC3E}">
        <p14:creationId xmlns:p14="http://schemas.microsoft.com/office/powerpoint/2010/main" val="31326947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510743-2262-1F00-A2CC-C643E349C2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5A4B7C-A999-D369-6171-8AD2B335AC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A6DE39-6479-BDBE-DD97-9F4DC67528FF}"/>
              </a:ext>
            </a:extLst>
          </p:cNvPr>
          <p:cNvSpPr>
            <a:spLocks noGrp="1"/>
          </p:cNvSpPr>
          <p:nvPr>
            <p:ph type="body" idx="1"/>
          </p:nvPr>
        </p:nvSpPr>
        <p:spPr/>
        <p:txBody>
          <a:bodyPr/>
          <a:lstStyle/>
          <a:p>
            <a:r>
              <a:rPr lang="en-US" b="1" dirty="0"/>
              <a:t>Overview of Expectations</a:t>
            </a:r>
            <a:r>
              <a:rPr lang="en-US" dirty="0"/>
              <a:t>: Clearly define what is expected of participants in the Father Forward supplemental program.</a:t>
            </a:r>
          </a:p>
          <a:p>
            <a:endParaRPr lang="en-US" b="1" dirty="0"/>
          </a:p>
          <a:p>
            <a:pPr lvl="1"/>
            <a:r>
              <a:rPr lang="en-US" b="1" dirty="0"/>
              <a:t>Independent Completion</a:t>
            </a:r>
            <a:r>
              <a:rPr lang="en-US" dirty="0"/>
              <a:t>: Inform families that they are expected to independently complete the online modules.</a:t>
            </a:r>
          </a:p>
          <a:p>
            <a:pPr lvl="1"/>
            <a:endParaRPr lang="en-US" dirty="0"/>
          </a:p>
          <a:p>
            <a:pPr lvl="1"/>
            <a:r>
              <a:rPr lang="en-US" b="1" dirty="0"/>
              <a:t>Full Engagement Required</a:t>
            </a:r>
            <a:r>
              <a:rPr lang="en-US" dirty="0"/>
              <a:t>: Emphasize the importance of completing each module in full to maximize learning and benefit from the program.</a:t>
            </a:r>
          </a:p>
          <a:p>
            <a:endParaRPr lang="en-US" dirty="0"/>
          </a:p>
          <a:p>
            <a:pPr lvl="1"/>
            <a:r>
              <a:rPr lang="en-US" b="1" dirty="0"/>
              <a:t>Purpose of Meetings</a:t>
            </a:r>
            <a:r>
              <a:rPr lang="en-US" dirty="0"/>
              <a:t>: Clarify that the in-person meetings are not for revisiting session content but for community building, reflecting on experiences, and discussing insights with other participants who are trying to successfully navigate parenting.</a:t>
            </a:r>
          </a:p>
          <a:p>
            <a:pPr lvl="1"/>
            <a:endParaRPr lang="en-US" dirty="0"/>
          </a:p>
          <a:p>
            <a:pPr lvl="1"/>
            <a:r>
              <a:rPr lang="en-US" b="1" dirty="0"/>
              <a:t>Preparation for Discussions</a:t>
            </a:r>
            <a:r>
              <a:rPr lang="en-US" dirty="0"/>
              <a:t>: Encourage participants to come to meetings prepared to share their thoughts and engage in discussions based on the content they've learned online.</a:t>
            </a:r>
          </a:p>
          <a:p>
            <a:endParaRPr lang="en-US" dirty="0"/>
          </a:p>
        </p:txBody>
      </p:sp>
      <p:sp>
        <p:nvSpPr>
          <p:cNvPr id="4" name="Slide Number Placeholder 3">
            <a:extLst>
              <a:ext uri="{FF2B5EF4-FFF2-40B4-BE49-F238E27FC236}">
                <a16:creationId xmlns:a16="http://schemas.microsoft.com/office/drawing/2014/main" id="{37A54D55-D140-5A60-F786-8FDC2711883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985223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FEF74-264C-32F8-4197-2FB1ED9E5E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4442C6-0A58-61DB-7175-BDCE52E9BA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B5FB27-FDA9-BA01-3972-D5F5A54CC163}"/>
              </a:ext>
            </a:extLst>
          </p:cNvPr>
          <p:cNvSpPr>
            <a:spLocks noGrp="1"/>
          </p:cNvSpPr>
          <p:nvPr>
            <p:ph type="body" idx="1"/>
          </p:nvPr>
        </p:nvSpPr>
        <p:spPr/>
        <p:txBody>
          <a:bodyPr/>
          <a:lstStyle/>
          <a:p>
            <a:r>
              <a:rPr lang="en-US" dirty="0"/>
              <a:t>Explain how participants can access the supplemental module online. Offer support to help with any technological questions. All participants will have previously set up a Thrive account, but you need to ensure they can log in and find the information they need to get started or progress in the supplemental module.</a:t>
            </a:r>
          </a:p>
        </p:txBody>
      </p:sp>
      <p:sp>
        <p:nvSpPr>
          <p:cNvPr id="4" name="Slide Number Placeholder 3">
            <a:extLst>
              <a:ext uri="{FF2B5EF4-FFF2-40B4-BE49-F238E27FC236}">
                <a16:creationId xmlns:a16="http://schemas.microsoft.com/office/drawing/2014/main" id="{F18A1D71-EFD8-E2FF-F00B-88FEBA92E24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853606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DE9CE-604F-626F-3196-116589E2A6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FB2AA2-3A46-A7D1-5ACB-B1D001F62E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C9F41F-8D04-8B9A-9D98-8CBF27DDC03D}"/>
              </a:ext>
            </a:extLst>
          </p:cNvPr>
          <p:cNvSpPr>
            <a:spLocks noGrp="1"/>
          </p:cNvSpPr>
          <p:nvPr>
            <p:ph type="body" idx="1"/>
          </p:nvPr>
        </p:nvSpPr>
        <p:spPr/>
        <p:txBody>
          <a:bodyPr/>
          <a:lstStyle/>
          <a:p>
            <a:r>
              <a:rPr lang="en-US" b="1" dirty="0"/>
              <a:t>Homework Tasks</a:t>
            </a:r>
            <a:r>
              <a:rPr lang="en-US" dirty="0"/>
              <a:t>: Assign  Session 1: Introduction, Session 2: Fathers’ Experiences as a Father, Session 3: Fathers’ Impact on Child Outcomes, and Session 4: Benefits of Father Involvement for Fathers as homework.</a:t>
            </a:r>
          </a:p>
          <a:p>
            <a:endParaRPr lang="en-US" dirty="0"/>
          </a:p>
          <a:p>
            <a:r>
              <a:rPr lang="en-US" b="1" dirty="0"/>
              <a:t>Step 2 Clarification</a:t>
            </a:r>
            <a:r>
              <a:rPr lang="en-US" dirty="0"/>
              <a:t>: Remind participants that this homework involves viewing online content and downloading necessary resources as part of Step 2. If time permits, show where to access these materials on the website. </a:t>
            </a:r>
          </a:p>
          <a:p>
            <a:endParaRPr lang="en-US" dirty="0"/>
          </a:p>
          <a:p>
            <a:r>
              <a:rPr lang="en-US" b="1" dirty="0"/>
              <a:t>Workbook Guidance</a:t>
            </a:r>
            <a:r>
              <a:rPr lang="en-US" dirty="0"/>
              <a:t>: Show the specific pages in the Harmful Behaviors Parent Workbook and Syllabus related to these topics (D8)</a:t>
            </a:r>
          </a:p>
          <a:p>
            <a:endParaRPr lang="en-US" dirty="0"/>
          </a:p>
          <a:p>
            <a:r>
              <a:rPr lang="en-US" b="1" dirty="0"/>
              <a:t>Step 3 Clarification</a:t>
            </a:r>
            <a:r>
              <a:rPr lang="en-US" dirty="0"/>
              <a:t>: Assign workbook discussion questions (beginning on page D9 in the parent workbook). </a:t>
            </a:r>
          </a:p>
          <a:p>
            <a:endParaRPr lang="en-US" dirty="0"/>
          </a:p>
          <a:p>
            <a:r>
              <a:rPr lang="en-US" b="1" dirty="0"/>
              <a:t>Format explanation: </a:t>
            </a:r>
            <a:r>
              <a:rPr lang="en-US" b="0" dirty="0"/>
              <a:t>Explain the reason for 2 boxes per question (one for individual, one for group responses).</a:t>
            </a:r>
          </a:p>
          <a:p>
            <a:endParaRPr lang="en-US" dirty="0"/>
          </a:p>
          <a:p>
            <a:r>
              <a:rPr lang="en-US" b="1" dirty="0"/>
              <a:t>Encourage reflection and engagement: </a:t>
            </a:r>
            <a:r>
              <a:rPr lang="en-US" dirty="0"/>
              <a:t>The more participants, think, reflect, and share the more meaningful the content becomes to each family. </a:t>
            </a:r>
          </a:p>
          <a:p>
            <a:endParaRPr lang="en-US" dirty="0"/>
          </a:p>
          <a:p>
            <a:r>
              <a:rPr lang="en-US" sz="3200" b="1" dirty="0"/>
              <a:t>Pro tip: </a:t>
            </a:r>
            <a:r>
              <a:rPr lang="en-US" sz="3200" b="0" dirty="0"/>
              <a:t>Complete</a:t>
            </a:r>
            <a:r>
              <a:rPr lang="en-US" dirty="0"/>
              <a:t> the workbook while viewing online modules. </a:t>
            </a:r>
          </a:p>
          <a:p>
            <a:endParaRPr lang="en-US" dirty="0"/>
          </a:p>
        </p:txBody>
      </p:sp>
      <p:sp>
        <p:nvSpPr>
          <p:cNvPr id="4" name="Slide Number Placeholder 3">
            <a:extLst>
              <a:ext uri="{FF2B5EF4-FFF2-40B4-BE49-F238E27FC236}">
                <a16:creationId xmlns:a16="http://schemas.microsoft.com/office/drawing/2014/main" id="{640A57A6-5142-DAB6-18EA-3CF32E2F1D4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811390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8E80A-19BE-1B71-A144-94D760AAF4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0B256-AF36-F20E-F97D-261404C801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DBB721-C15D-CBCF-5F28-B7FDDB9B7E1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Closing: </a:t>
            </a:r>
            <a:r>
              <a:rPr lang="en-US" dirty="0"/>
              <a:t>Thank participants for their time and engagement.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Questions: </a:t>
            </a:r>
            <a:r>
              <a:rPr lang="en-US" dirty="0"/>
              <a:t>Ask if there are any questions. (If someone needs personal assistance, ask them to speak with you individually after the group is dismissed).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Meeting 2: </a:t>
            </a:r>
            <a:r>
              <a:rPr lang="en-US" b="0" dirty="0"/>
              <a:t>Remind participants of the date/time/location of the next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Homework: </a:t>
            </a:r>
            <a:r>
              <a:rPr lang="en-US" b="0" dirty="0"/>
              <a:t>Remind participants to complete the homework.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b="1" dirty="0"/>
              <a:t>Adjourn: </a:t>
            </a:r>
            <a:r>
              <a:rPr lang="en-US" b="0" dirty="0"/>
              <a:t>Say goodbye to participants. </a:t>
            </a:r>
          </a:p>
          <a:p>
            <a:endParaRPr lang="en-US" b="0" dirty="0"/>
          </a:p>
          <a:p>
            <a:endParaRPr lang="en-US" b="0" dirty="0"/>
          </a:p>
          <a:p>
            <a:endParaRPr lang="en-US" b="0" dirty="0"/>
          </a:p>
        </p:txBody>
      </p:sp>
      <p:sp>
        <p:nvSpPr>
          <p:cNvPr id="4" name="Slide Number Placeholder 3">
            <a:extLst>
              <a:ext uri="{FF2B5EF4-FFF2-40B4-BE49-F238E27FC236}">
                <a16:creationId xmlns:a16="http://schemas.microsoft.com/office/drawing/2014/main" id="{922692F3-752C-5621-1A46-6EBC58B2CD9E}"/>
              </a:ext>
            </a:extLst>
          </p:cNvPr>
          <p:cNvSpPr>
            <a:spLocks noGrp="1"/>
          </p:cNvSpPr>
          <p:nvPr>
            <p:ph type="sldNum" sz="quarter" idx="5"/>
          </p:nvPr>
        </p:nvSpPr>
        <p:spPr/>
        <p:txBody>
          <a:bodyPr/>
          <a:lstStyle/>
          <a:p>
            <a:fld id="{AA796624-056C-4B51-AA09-AD77FFC9F12B}" type="slidenum">
              <a:rPr lang="en-US" smtClean="0"/>
              <a:t>55</a:t>
            </a:fld>
            <a:endParaRPr lang="en-US"/>
          </a:p>
        </p:txBody>
      </p:sp>
    </p:spTree>
    <p:extLst>
      <p:ext uri="{BB962C8B-B14F-4D97-AF65-F5344CB8AC3E}">
        <p14:creationId xmlns:p14="http://schemas.microsoft.com/office/powerpoint/2010/main" val="722877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08294-FD70-9C98-E61C-55899D260F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1B1E1E-CA72-EFA1-63E3-F50B907314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064A63-37B7-0466-8674-9120E27CA72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713E82B-6F60-CF84-9535-204EF1E5FFA7}"/>
              </a:ext>
            </a:extLst>
          </p:cNvPr>
          <p:cNvSpPr>
            <a:spLocks noGrp="1"/>
          </p:cNvSpPr>
          <p:nvPr>
            <p:ph type="sldNum" sz="quarter" idx="5"/>
          </p:nvPr>
        </p:nvSpPr>
        <p:spPr/>
        <p:txBody>
          <a:bodyPr/>
          <a:lstStyle/>
          <a:p>
            <a:fld id="{AA796624-056C-4B51-AA09-AD77FFC9F12B}" type="slidenum">
              <a:rPr lang="en-US" smtClean="0"/>
              <a:t>56</a:t>
            </a:fld>
            <a:endParaRPr lang="en-US"/>
          </a:p>
        </p:txBody>
      </p:sp>
    </p:spTree>
    <p:extLst>
      <p:ext uri="{BB962C8B-B14F-4D97-AF65-F5344CB8AC3E}">
        <p14:creationId xmlns:p14="http://schemas.microsoft.com/office/powerpoint/2010/main" val="13487520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Choose one bullet point to display (the first bullet point is for in-person, the second is for virtual). </a:t>
            </a:r>
          </a:p>
          <a:p>
            <a:endParaRPr lang="en-US" dirty="0"/>
          </a:p>
          <a:p>
            <a:r>
              <a:rPr lang="en-US" dirty="0"/>
              <a:t>If in-person, greet participants as they come in the door and help them find a seat. </a:t>
            </a:r>
          </a:p>
          <a:p>
            <a:endParaRPr lang="en-US" dirty="0"/>
          </a:p>
          <a:p>
            <a:r>
              <a:rPr lang="en-US" dirty="0"/>
              <a:t>If virtual, give participants a heads up when you will be starting. For example, </a:t>
            </a:r>
            <a:r>
              <a:rPr lang="en-US" i="1" dirty="0"/>
              <a:t>“Hi everyone, we will be starting in about one minute.”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2328502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language: </a:t>
            </a:r>
            <a:r>
              <a:rPr lang="en-US" i="1" dirty="0"/>
              <a:t>Welcome back, families! We’re glad to see for our second meeting. </a:t>
            </a:r>
          </a:p>
          <a:p>
            <a:endParaRPr lang="en-US" i="1" dirty="0"/>
          </a:p>
          <a:p>
            <a:r>
              <a:rPr lang="en-US" b="1" dirty="0"/>
              <a:t>Review Meeting 2 Agenda:</a:t>
            </a:r>
          </a:p>
          <a:p>
            <a:pPr>
              <a:buFont typeface="Arial" panose="020B0604020202020204" pitchFamily="34" charset="0"/>
              <a:buChar char="•"/>
            </a:pPr>
            <a:endParaRPr lang="en-US" dirty="0"/>
          </a:p>
          <a:p>
            <a:pPr>
              <a:buFont typeface="Arial" panose="020B0604020202020204" pitchFamily="34" charset="0"/>
              <a:buChar char="•"/>
            </a:pPr>
            <a:r>
              <a:rPr lang="en-US" dirty="0"/>
              <a:t> </a:t>
            </a:r>
            <a:r>
              <a:rPr lang="en-US" b="1" dirty="0"/>
              <a:t>Conversation Starters</a:t>
            </a:r>
            <a:r>
              <a:rPr lang="en-US" dirty="0"/>
              <a:t>: </a:t>
            </a:r>
            <a:r>
              <a:rPr lang="en-US" i="1" dirty="0"/>
              <a:t>We’ll get started with a quick question to get us all engaged and sharing.</a:t>
            </a:r>
          </a:p>
          <a:p>
            <a:pPr>
              <a:buFont typeface="Arial" panose="020B0604020202020204" pitchFamily="34" charset="0"/>
              <a:buNone/>
            </a:pPr>
            <a:endParaRPr lang="en-US" dirty="0"/>
          </a:p>
          <a:p>
            <a:pPr>
              <a:buFont typeface="Arial" panose="020B0604020202020204" pitchFamily="34" charset="0"/>
              <a:buChar char="•"/>
            </a:pPr>
            <a:r>
              <a:rPr lang="en-US" b="1" dirty="0"/>
              <a:t>Review of Ground Rules</a:t>
            </a:r>
            <a:r>
              <a:rPr lang="en-US" dirty="0"/>
              <a:t>: </a:t>
            </a:r>
            <a:r>
              <a:rPr lang="en-US" i="1" dirty="0"/>
              <a:t>A brief reminder of our ground rules to ensure our discussions remain respectful and productive.</a:t>
            </a:r>
          </a:p>
          <a:p>
            <a:pPr>
              <a:buFont typeface="Arial" panose="020B0604020202020204" pitchFamily="34" charset="0"/>
              <a:buNone/>
            </a:pPr>
            <a:endParaRPr lang="en-US" dirty="0"/>
          </a:p>
          <a:p>
            <a:pPr>
              <a:buFont typeface="Arial" panose="020B0604020202020204" pitchFamily="34" charset="0"/>
              <a:buChar char="•"/>
            </a:pPr>
            <a:r>
              <a:rPr lang="en-US" b="1" dirty="0"/>
              <a:t>Discussion and Homework</a:t>
            </a:r>
            <a:r>
              <a:rPr lang="en-US" dirty="0"/>
              <a:t>: </a:t>
            </a:r>
            <a:r>
              <a:rPr lang="en-US" i="1" dirty="0"/>
              <a:t>After our initial activities, we will discuss the workbook questions based on your experiences with the last set of homework followed by an explanation of the homework for our next meeting. Let’s get started!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51332-787D-4DB4-8306-7FE713A494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556252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33559-DA4C-6375-577F-EA234BB482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DBFCB0-B3C9-6BCE-7A4E-BAAFD49008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5440A1-575E-6039-19EB-FB7359A8C6E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Example language: </a:t>
            </a:r>
            <a:r>
              <a:rPr lang="en-US" i="1" dirty="0"/>
              <a:t>"Let's open our session with a fun question that will give us all a chance to share something about ourselves. Review the list of questions provided on the slide. Select one question that resonates with you, or that you feel comfortable sharing. This activity is designed to ease us into the meeting and build a friendly, open atmosphere.</a:t>
            </a:r>
          </a:p>
          <a:p>
            <a:endParaRPr lang="en-US" dirty="0"/>
          </a:p>
        </p:txBody>
      </p:sp>
      <p:sp>
        <p:nvSpPr>
          <p:cNvPr id="4" name="Slide Number Placeholder 3">
            <a:extLst>
              <a:ext uri="{FF2B5EF4-FFF2-40B4-BE49-F238E27FC236}">
                <a16:creationId xmlns:a16="http://schemas.microsoft.com/office/drawing/2014/main" id="{8AD098B1-D08F-0434-1428-4FAF7F13B10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84396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Overview of Expectations</a:t>
            </a:r>
            <a:r>
              <a:rPr lang="en-US" dirty="0"/>
              <a:t>: Clearly define what is expected of participants in the Father Forward supplemental program.</a:t>
            </a:r>
          </a:p>
          <a:p>
            <a:endParaRPr lang="en-US" b="1" dirty="0"/>
          </a:p>
          <a:p>
            <a:pPr lvl="1"/>
            <a:r>
              <a:rPr lang="en-US" b="1" dirty="0"/>
              <a:t>Independent Completion</a:t>
            </a:r>
            <a:r>
              <a:rPr lang="en-US" dirty="0"/>
              <a:t>: Inform families that they are expected to independently complete the online modules.</a:t>
            </a:r>
          </a:p>
          <a:p>
            <a:pPr lvl="1"/>
            <a:endParaRPr lang="en-US" dirty="0"/>
          </a:p>
          <a:p>
            <a:pPr lvl="1"/>
            <a:r>
              <a:rPr lang="en-US" b="1" dirty="0"/>
              <a:t>Full Engagement Required</a:t>
            </a:r>
            <a:r>
              <a:rPr lang="en-US" dirty="0"/>
              <a:t>: Emphasize the importance of completing each module in full to maximize learning and benefit from the program.</a:t>
            </a:r>
          </a:p>
          <a:p>
            <a:endParaRPr lang="en-US" dirty="0"/>
          </a:p>
          <a:p>
            <a:pPr lvl="1"/>
            <a:r>
              <a:rPr lang="en-US" b="1" dirty="0"/>
              <a:t>Purpose of Meetings</a:t>
            </a:r>
            <a:r>
              <a:rPr lang="en-US" dirty="0"/>
              <a:t>: Clarify that the in-person meetings are not for revisiting session content but for community building, reflecting on experiences, and discussing insights with other participants who are trying to successfully navigate parenting.</a:t>
            </a:r>
          </a:p>
          <a:p>
            <a:pPr lvl="1"/>
            <a:endParaRPr lang="en-US" dirty="0"/>
          </a:p>
          <a:p>
            <a:pPr lvl="1"/>
            <a:r>
              <a:rPr lang="en-US" b="1" dirty="0"/>
              <a:t>Preparation for Discussions</a:t>
            </a:r>
            <a:r>
              <a:rPr lang="en-US" dirty="0"/>
              <a:t>: Encourage participants to come to meetings prepared to share their thoughts and engage in discussions based on the content they've learned online.</a:t>
            </a:r>
          </a:p>
          <a:p>
            <a:endParaRPr lang="en-US" dirty="0"/>
          </a:p>
        </p:txBody>
      </p:sp>
      <p:sp>
        <p:nvSpPr>
          <p:cNvPr id="4" name="Slide Number Placeholder 3"/>
          <p:cNvSpPr>
            <a:spLocks noGrp="1"/>
          </p:cNvSpPr>
          <p:nvPr>
            <p:ph type="sldNum" sz="quarter" idx="5"/>
          </p:nvPr>
        </p:nvSpPr>
        <p:spPr/>
        <p:txBody>
          <a:bodyPr/>
          <a:lstStyle/>
          <a:p>
            <a:fld id="{AA796624-056C-4B51-AA09-AD77FFC9F12B}" type="slidenum">
              <a:rPr lang="en-US" smtClean="0"/>
              <a:t>6</a:t>
            </a:fld>
            <a:endParaRPr lang="en-US"/>
          </a:p>
        </p:txBody>
      </p:sp>
    </p:spTree>
    <p:extLst>
      <p:ext uri="{BB962C8B-B14F-4D97-AF65-F5344CB8AC3E}">
        <p14:creationId xmlns:p14="http://schemas.microsoft.com/office/powerpoint/2010/main" val="194658766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4454B-663C-499F-02C8-EA4E1D69F1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9FD925-1129-8BC3-3FDB-7499FED223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3A664C-E285-AAF5-D64D-96D1FF552C35}"/>
              </a:ext>
            </a:extLst>
          </p:cNvPr>
          <p:cNvSpPr>
            <a:spLocks noGrp="1"/>
          </p:cNvSpPr>
          <p:nvPr>
            <p:ph type="body" idx="1"/>
          </p:nvPr>
        </p:nvSpPr>
        <p:spPr/>
        <p:txBody>
          <a:bodyPr/>
          <a:lstStyle/>
          <a:p>
            <a:pPr>
              <a:buFont typeface="Arial" panose="020B0604020202020204" pitchFamily="34" charset="0"/>
              <a:buChar char="•"/>
            </a:pPr>
            <a:r>
              <a:rPr lang="en-US" b="1" dirty="0"/>
              <a:t>Introduction of Ground Rules</a:t>
            </a:r>
            <a:r>
              <a:rPr lang="en-US" dirty="0"/>
              <a:t>: Start by stating some basic ground rules to create a supportive environment where families feel safe to share their parenting experiences.</a:t>
            </a:r>
          </a:p>
          <a:p>
            <a:pPr>
              <a:buFont typeface="Arial" panose="020B0604020202020204" pitchFamily="34" charset="0"/>
              <a:buChar char="•"/>
            </a:pPr>
            <a:endParaRPr lang="en-US" dirty="0"/>
          </a:p>
          <a:p>
            <a:pPr>
              <a:buFont typeface="Arial" panose="020B0604020202020204" pitchFamily="34" charset="0"/>
              <a:buChar char="•"/>
            </a:pPr>
            <a:r>
              <a:rPr lang="en-US" b="1" dirty="0"/>
              <a:t>Basic Ground Rules</a:t>
            </a:r>
            <a:r>
              <a:rPr lang="en-US" dirty="0"/>
              <a:t>: </a:t>
            </a:r>
          </a:p>
          <a:p>
            <a:pPr lvl="1">
              <a:buFont typeface="Arial" panose="020B0604020202020204" pitchFamily="34" charset="0"/>
              <a:buChar char="•"/>
            </a:pPr>
            <a:r>
              <a:rPr lang="en-US" dirty="0"/>
              <a:t>Always start and end sessions on time.</a:t>
            </a:r>
          </a:p>
          <a:p>
            <a:pPr lvl="1">
              <a:buFont typeface="Arial" panose="020B0604020202020204" pitchFamily="34" charset="0"/>
              <a:buChar char="•"/>
            </a:pPr>
            <a:r>
              <a:rPr lang="en-US" dirty="0"/>
              <a:t>Cell phones should be on vibrate; members can quietly excuse themselves if a call must be taken.</a:t>
            </a:r>
          </a:p>
          <a:p>
            <a:pPr lvl="1">
              <a:buFont typeface="Arial" panose="020B0604020202020204" pitchFamily="34" charset="0"/>
              <a:buChar char="•"/>
            </a:pPr>
            <a:r>
              <a:rPr lang="en-US" dirty="0"/>
              <a:t>In virtual sessions, participants should mute themself when taking calls outside the session.</a:t>
            </a:r>
          </a:p>
          <a:p>
            <a:pPr lvl="1">
              <a:buFont typeface="Arial" panose="020B0604020202020204" pitchFamily="34" charset="0"/>
              <a:buNone/>
            </a:pPr>
            <a:endParaRPr lang="en-US" dirty="0"/>
          </a:p>
          <a:p>
            <a:pPr>
              <a:buFont typeface="Arial" panose="020B0604020202020204" pitchFamily="34" charset="0"/>
              <a:buChar char="•"/>
            </a:pPr>
            <a:r>
              <a:rPr lang="en-US" b="1" dirty="0"/>
              <a:t>Developing Group-Specific Rules</a:t>
            </a:r>
            <a:r>
              <a:rPr lang="en-US" dirty="0"/>
              <a:t>:</a:t>
            </a:r>
          </a:p>
          <a:p>
            <a:pPr lvl="1">
              <a:buFont typeface="Arial" panose="020B0604020202020204" pitchFamily="34" charset="0"/>
              <a:buChar char="•"/>
            </a:pPr>
            <a:r>
              <a:rPr lang="en-US" dirty="0"/>
              <a:t>Discuss and agree on additional rules as a group, such as:</a:t>
            </a:r>
          </a:p>
          <a:p>
            <a:pPr lvl="1">
              <a:buFont typeface="Arial" panose="020B0604020202020204" pitchFamily="34" charset="0"/>
              <a:buChar char="•"/>
            </a:pPr>
            <a:r>
              <a:rPr lang="en-US" dirty="0"/>
              <a:t>Avoid judgment regarding other participants' parenting practices or knowledge gaps.</a:t>
            </a:r>
          </a:p>
          <a:p>
            <a:pPr lvl="1">
              <a:buFont typeface="Arial" panose="020B0604020202020204" pitchFamily="34" charset="0"/>
              <a:buChar char="•"/>
            </a:pPr>
            <a:r>
              <a:rPr lang="en-US" dirty="0"/>
              <a:t>Ensure one person speaks at a time to maintain order and clarity.</a:t>
            </a:r>
          </a:p>
          <a:p>
            <a:pPr lvl="1">
              <a:buFont typeface="Arial" panose="020B0604020202020204" pitchFamily="34" charset="0"/>
              <a:buChar char="•"/>
            </a:pPr>
            <a:r>
              <a:rPr lang="en-US" dirty="0"/>
              <a:t>Assume positive intent in all interactions to foster a positive atmosphere.</a:t>
            </a:r>
          </a:p>
          <a:p>
            <a:pPr lvl="1">
              <a:buFont typeface="Arial" panose="020B0604020202020204" pitchFamily="34" charset="0"/>
              <a:buChar char="•"/>
            </a:pPr>
            <a:endParaRPr lang="en-US" dirty="0"/>
          </a:p>
          <a:p>
            <a:pPr>
              <a:buFont typeface="Arial" panose="020B0604020202020204" pitchFamily="34" charset="0"/>
              <a:buChar char="•"/>
            </a:pPr>
            <a:r>
              <a:rPr lang="en-US" b="1" dirty="0"/>
              <a:t>Confidentiality Discussion</a:t>
            </a:r>
            <a:r>
              <a:rPr lang="en-US" dirty="0"/>
              <a:t>: Use this time to reinforce the importance of confidentiality, outlining your organization’s specific confidentiality clauses regarding statements related to abuse or neglect mandated reporting..</a:t>
            </a:r>
          </a:p>
          <a:p>
            <a:endParaRPr lang="en-US" dirty="0"/>
          </a:p>
          <a:p>
            <a:endParaRPr lang="en-US" dirty="0"/>
          </a:p>
          <a:p>
            <a:r>
              <a:rPr lang="en-US" u="sng" dirty="0"/>
              <a:t>Example language:</a:t>
            </a:r>
          </a:p>
          <a:p>
            <a:endParaRPr lang="en-US" dirty="0"/>
          </a:p>
          <a:p>
            <a:r>
              <a:rPr lang="en-US" i="1" dirty="0"/>
              <a:t>As we begin, it's crucial to emphasize the importance of confidentiality within our group. We need to agree to keep all shared information within these sessions, including personal stories and sensitive details. This ensures a safe space where everyone feels comfortable sharing their experiences. Please remember that details shared by participants are given in trust and should be treated with respect and discretion.</a:t>
            </a:r>
          </a:p>
          <a:p>
            <a:endParaRPr lang="en-US" i="1" dirty="0"/>
          </a:p>
          <a:p>
            <a:r>
              <a:rPr lang="en-US" i="1" dirty="0"/>
              <a:t>Additionally, it’s important to note our mandated reporting clause for suspected abuse or neglect:</a:t>
            </a:r>
          </a:p>
          <a:p>
            <a:endParaRPr lang="en-US" i="1" dirty="0"/>
          </a:p>
          <a:p>
            <a:pPr lvl="1">
              <a:buFont typeface="Arial" panose="020B0604020202020204" pitchFamily="34" charset="0"/>
              <a:buChar char="•"/>
            </a:pPr>
            <a:r>
              <a:rPr lang="en-US" b="1" i="1" dirty="0"/>
              <a:t>Legal Obligation</a:t>
            </a:r>
            <a:r>
              <a:rPr lang="en-US" i="1" dirty="0"/>
              <a:t>: Our staff and facilitators are legally required to report any suspicions of child abuse or neglect.</a:t>
            </a:r>
          </a:p>
          <a:p>
            <a:pPr lvl="1">
              <a:buFont typeface="Arial" panose="020B0604020202020204" pitchFamily="34" charset="0"/>
              <a:buChar char="•"/>
            </a:pPr>
            <a:r>
              <a:rPr lang="en-US" b="1" i="1" dirty="0"/>
              <a:t>Scope of Reporting</a:t>
            </a:r>
            <a:r>
              <a:rPr lang="en-US" i="1" dirty="0"/>
              <a:t>: We must report any signs of potential harm to a child or vulnerable adult that arise during our sessions.</a:t>
            </a:r>
          </a:p>
          <a:p>
            <a:pPr lvl="1">
              <a:buFont typeface="Arial" panose="020B0604020202020204" pitchFamily="34" charset="0"/>
              <a:buChar char="•"/>
            </a:pPr>
            <a:r>
              <a:rPr lang="en-US" b="1" i="1" dirty="0"/>
              <a:t>Procedure for Reporting</a:t>
            </a:r>
            <a:r>
              <a:rPr lang="en-US" i="1" dirty="0"/>
              <a:t>: We handle these situations sensitively, informing involved individuals about necessary actions, unless it poses further risk.</a:t>
            </a:r>
          </a:p>
          <a:p>
            <a:pPr lvl="1">
              <a:buFont typeface="Arial" panose="020B0604020202020204" pitchFamily="34" charset="0"/>
              <a:buChar char="•"/>
            </a:pPr>
            <a:r>
              <a:rPr lang="en-US" b="1" i="1" dirty="0"/>
              <a:t>Support for Affected Individuals</a:t>
            </a:r>
            <a:r>
              <a:rPr lang="en-US" i="1" dirty="0"/>
              <a:t>: We provide support and resources to help those involved in a reporting situation.</a:t>
            </a:r>
          </a:p>
          <a:p>
            <a:endParaRPr lang="en-US" i="1" dirty="0"/>
          </a:p>
          <a:p>
            <a:r>
              <a:rPr lang="en-US" i="1" dirty="0"/>
              <a:t>Our primary concern is the safety and well-being of all individuals. If you have any questions or concerns about this policy, feel free to discuss them privately with me.</a:t>
            </a:r>
          </a:p>
          <a:p>
            <a:endParaRPr lang="en-US" dirty="0"/>
          </a:p>
        </p:txBody>
      </p:sp>
      <p:sp>
        <p:nvSpPr>
          <p:cNvPr id="4" name="Slide Number Placeholder 3">
            <a:extLst>
              <a:ext uri="{FF2B5EF4-FFF2-40B4-BE49-F238E27FC236}">
                <a16:creationId xmlns:a16="http://schemas.microsoft.com/office/drawing/2014/main" id="{FAA2D4FB-9695-7D2C-4ABB-8A41F5456D85}"/>
              </a:ext>
            </a:extLst>
          </p:cNvPr>
          <p:cNvSpPr>
            <a:spLocks noGrp="1"/>
          </p:cNvSpPr>
          <p:nvPr>
            <p:ph type="sldNum" sz="quarter" idx="5"/>
          </p:nvPr>
        </p:nvSpPr>
        <p:spPr/>
        <p:txBody>
          <a:bodyPr/>
          <a:lstStyle/>
          <a:p>
            <a:fld id="{AA796624-056C-4B51-AA09-AD77FFC9F12B}" type="slidenum">
              <a:rPr lang="en-US" smtClean="0"/>
              <a:t>60</a:t>
            </a:fld>
            <a:endParaRPr lang="en-US"/>
          </a:p>
        </p:txBody>
      </p:sp>
    </p:spTree>
    <p:extLst>
      <p:ext uri="{BB962C8B-B14F-4D97-AF65-F5344CB8AC3E}">
        <p14:creationId xmlns:p14="http://schemas.microsoft.com/office/powerpoint/2010/main" val="27066251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CA13A3-0EA2-A9D9-3283-34E489DC8B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6F7F29-5AE6-ACF4-5329-E7B7D88532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67861C-45DA-8C34-E6D3-45AEFC366DF8}"/>
              </a:ext>
            </a:extLst>
          </p:cNvPr>
          <p:cNvSpPr>
            <a:spLocks noGrp="1"/>
          </p:cNvSpPr>
          <p:nvPr>
            <p:ph type="body" idx="1"/>
          </p:nvPr>
        </p:nvSpPr>
        <p:spPr/>
        <p:txBody>
          <a:bodyPr/>
          <a:lstStyle/>
          <a:p>
            <a:r>
              <a:rPr lang="en-US" b="1" i="1" dirty="0"/>
              <a:t>Provide an overview of the supplemental module using the following points that are taught in the supplemental module: </a:t>
            </a:r>
          </a:p>
          <a:p>
            <a:endParaRPr lang="en-US" b="1" i="1" dirty="0"/>
          </a:p>
          <a:p>
            <a:r>
              <a:rPr lang="en-US" dirty="0"/>
              <a:t>• Over the past several decades, the role of fathers has evolved significantly and has shifted from primarily being providers to actively participating in all aspects of caregiving and child-rearing. Even as roles have altered, a wide variability in how father roles are defined remains. </a:t>
            </a:r>
          </a:p>
          <a:p>
            <a:endParaRPr lang="en-US" dirty="0"/>
          </a:p>
          <a:p>
            <a:r>
              <a:rPr lang="en-US" dirty="0"/>
              <a:t>• This module intends to teach two main concepts. First, fathers can be nurturant, effective caregivers to their children from infancy through adulthood. Second, fathers’ parenting practices impact their children’s development. </a:t>
            </a:r>
          </a:p>
          <a:p>
            <a:endParaRPr lang="en-US" dirty="0"/>
          </a:p>
          <a:p>
            <a:r>
              <a:rPr lang="en-US" dirty="0"/>
              <a:t>After completing this learning module, you will be able to do the following: </a:t>
            </a:r>
          </a:p>
          <a:p>
            <a:pPr lvl="1"/>
            <a:r>
              <a:rPr lang="en-US" dirty="0"/>
              <a:t>• Understand factors that can influence fathers’ experiences. </a:t>
            </a:r>
          </a:p>
          <a:p>
            <a:pPr lvl="1"/>
            <a:r>
              <a:rPr lang="en-US" dirty="0"/>
              <a:t>• Examine fathers’ impact on their children’s cognitive and social-emotional outcomes. </a:t>
            </a:r>
          </a:p>
          <a:p>
            <a:pPr lvl="1"/>
            <a:r>
              <a:rPr lang="en-US" dirty="0"/>
              <a:t>• Explore the benefits for fathers of father involvement. </a:t>
            </a:r>
          </a:p>
          <a:p>
            <a:pPr lvl="1"/>
            <a:r>
              <a:rPr lang="en-US" dirty="0"/>
              <a:t>• Identify ways that fathers are, or can be, involved with their children. </a:t>
            </a:r>
          </a:p>
          <a:p>
            <a:pPr lvl="1"/>
            <a:r>
              <a:rPr lang="en-US" dirty="0"/>
              <a:t>• Understand the unique experiences of divorced and unmarried fathers, and discover ways to foster and support their involvement. </a:t>
            </a:r>
          </a:p>
          <a:p>
            <a:pPr lvl="1"/>
            <a:r>
              <a:rPr lang="en-US" dirty="0"/>
              <a:t>• Explore strategies for fathering around parental absences, such as work-related commitments or military-service obligations. </a:t>
            </a:r>
          </a:p>
          <a:p>
            <a:pPr lvl="1"/>
            <a:r>
              <a:rPr lang="en-US" dirty="0"/>
              <a:t>• Examine challenges that fathers may face while parenting their children and strategies to help fathers navigate challenges. </a:t>
            </a:r>
          </a:p>
          <a:p>
            <a:pPr lvl="1"/>
            <a:r>
              <a:rPr lang="en-US" dirty="0"/>
              <a:t>• Identify self-care activities fathers can use to incorporate healthy practices into their daily routines. </a:t>
            </a:r>
          </a:p>
        </p:txBody>
      </p:sp>
      <p:sp>
        <p:nvSpPr>
          <p:cNvPr id="4" name="Slide Number Placeholder 3">
            <a:extLst>
              <a:ext uri="{FF2B5EF4-FFF2-40B4-BE49-F238E27FC236}">
                <a16:creationId xmlns:a16="http://schemas.microsoft.com/office/drawing/2014/main" id="{0FB99428-B695-B83F-3988-CDAD079496F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7035030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04595-D3A6-57A2-EB1E-A48882F9A7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BDC705-1BA3-99BF-2B9A-D306DE9CA4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DEF4E4-8CCF-75A9-BF37-D641BE3DEBB5}"/>
              </a:ext>
            </a:extLst>
          </p:cNvPr>
          <p:cNvSpPr>
            <a:spLocks noGrp="1"/>
          </p:cNvSpPr>
          <p:nvPr>
            <p:ph type="body" idx="1"/>
          </p:nvPr>
        </p:nvSpPr>
        <p:spPr/>
        <p:txBody>
          <a:bodyPr/>
          <a:lstStyle/>
          <a:p>
            <a:r>
              <a:rPr lang="en-US" b="1" i="1" dirty="0"/>
              <a:t>Ask the participants the following questions to generate discussion: </a:t>
            </a:r>
          </a:p>
          <a:p>
            <a:endParaRPr lang="en-US" b="1" i="1" dirty="0"/>
          </a:p>
          <a:p>
            <a:pPr marL="171450" indent="-171450">
              <a:buFont typeface="Arial" panose="020B0604020202020204" pitchFamily="34" charset="0"/>
              <a:buChar char="•"/>
            </a:pPr>
            <a:r>
              <a:rPr lang="en-US" dirty="0"/>
              <a:t>What place do you occupy in the family system (e.g., Married to or living with child’s other parent, single parent, stepparent)?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What challenges or successes are you currently experiencing while you are raising your child(ren)?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What is one goal you hope to achieve by completing this supplemental module?</a:t>
            </a:r>
          </a:p>
        </p:txBody>
      </p:sp>
      <p:sp>
        <p:nvSpPr>
          <p:cNvPr id="4" name="Slide Number Placeholder 3">
            <a:extLst>
              <a:ext uri="{FF2B5EF4-FFF2-40B4-BE49-F238E27FC236}">
                <a16:creationId xmlns:a16="http://schemas.microsoft.com/office/drawing/2014/main" id="{995C6001-4322-9B69-7C49-2E2BAD21841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6411334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EEA4E-7E18-F1EF-54FA-C723AE1D1D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02F708-AC01-06A4-AB70-69FAFEA626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E2F37F-2FE2-34E0-B72D-C600A7AFBE49}"/>
              </a:ext>
            </a:extLst>
          </p:cNvPr>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Fathers play an important role in their children’s lives. However, fathers do not have one unified experience. Their experiences depend on many factors that may range from the characteristics of each father to the broader society in which they live. These factors include the following: </a:t>
            </a:r>
          </a:p>
          <a:p>
            <a:endParaRPr lang="en-US" dirty="0"/>
          </a:p>
          <a:p>
            <a:pPr marL="628650" lvl="1" indent="-171450">
              <a:buFont typeface="Arial" panose="020B0604020202020204" pitchFamily="34" charset="0"/>
              <a:buChar char="•"/>
            </a:pPr>
            <a:r>
              <a:rPr lang="en-US" dirty="0"/>
              <a:t>Fathers’ individual characteristics (e.g., temperament, health status, relationship with own father, beliefs about the father role)</a:t>
            </a:r>
          </a:p>
          <a:p>
            <a:pPr marL="628650" lvl="1" indent="-171450">
              <a:buFont typeface="Arial" panose="020B0604020202020204" pitchFamily="34" charset="0"/>
              <a:buChar char="•"/>
            </a:pPr>
            <a:r>
              <a:rPr lang="en-US" dirty="0"/>
              <a:t>Children’s individual characteristics (e.g., temperament, developmental stage)</a:t>
            </a:r>
          </a:p>
          <a:p>
            <a:pPr marL="628650" lvl="1" indent="-171450">
              <a:buFont typeface="Arial" panose="020B0604020202020204" pitchFamily="34" charset="0"/>
              <a:buChar char="•"/>
            </a:pPr>
            <a:r>
              <a:rPr lang="en-US" dirty="0"/>
              <a:t>Relationship with child’s other parent (e.g., relationship status, coparenting relationship, maternal gatekeeping [restricting fathers’ involvement] or gate-opening [facilitating fathers’ involvement]) </a:t>
            </a:r>
          </a:p>
          <a:p>
            <a:pPr marL="628650" lvl="1" indent="-171450">
              <a:buFont typeface="Arial" panose="020B0604020202020204" pitchFamily="34" charset="0"/>
              <a:buChar char="•"/>
            </a:pPr>
            <a:r>
              <a:rPr lang="en-US" dirty="0"/>
              <a:t>Co-parenting role agreements (e.g., presence of agreement on roles, nature of the agreement on roles) </a:t>
            </a:r>
          </a:p>
          <a:p>
            <a:pPr marL="628650" lvl="1" indent="-171450">
              <a:buFont typeface="Arial" panose="020B0604020202020204" pitchFamily="34" charset="0"/>
              <a:buChar char="•"/>
            </a:pPr>
            <a:r>
              <a:rPr lang="en-US" dirty="0"/>
              <a:t>Work requirements and workplace norms (e.g., working long hours, having [or not having] parental leave) </a:t>
            </a:r>
          </a:p>
          <a:p>
            <a:pPr marL="628650" lvl="1" indent="-171450">
              <a:buFont typeface="Arial" panose="020B0604020202020204" pitchFamily="34" charset="0"/>
              <a:buChar char="•"/>
            </a:pPr>
            <a:r>
              <a:rPr lang="en-US" dirty="0"/>
              <a:t>Relationships within the community (e.g., neighbors, extended family,  social network) </a:t>
            </a:r>
          </a:p>
          <a:p>
            <a:pPr marL="628650" lvl="1" indent="-171450">
              <a:buFont typeface="Arial" panose="020B0604020202020204" pitchFamily="34" charset="0"/>
              <a:buChar char="•"/>
            </a:pPr>
            <a:r>
              <a:rPr lang="en-US" dirty="0"/>
              <a:t>Community resources (e.g., availability of neighborhood parks, availability of child care, safety of neighborhood) </a:t>
            </a:r>
          </a:p>
          <a:p>
            <a:pPr marL="628650" lvl="1" indent="-171450">
              <a:buFont typeface="Arial" panose="020B0604020202020204" pitchFamily="34" charset="0"/>
              <a:buChar char="•"/>
            </a:pPr>
            <a:r>
              <a:rPr lang="en-US" dirty="0"/>
              <a:t>Community expectations (e.g., gender norms, cultural norms) </a:t>
            </a:r>
          </a:p>
          <a:p>
            <a:pPr marL="628650" lvl="1" indent="-171450">
              <a:buFont typeface="Arial" panose="020B0604020202020204" pitchFamily="34" charset="0"/>
              <a:buChar char="•"/>
            </a:pPr>
            <a:r>
              <a:rPr lang="en-US" dirty="0"/>
              <a:t>A father’s place within the family system (e.g., married to or living with child’s other parent, not living with child’s other parent, single father, step-father, social father) </a:t>
            </a:r>
          </a:p>
          <a:p>
            <a:pPr marL="628650" lvl="1"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 Sometimes, a father's experience may temporarily change due to factors such as an illness or military deployment. Experiences may also permanently change due to factors like moving to a new city or getting a divorce.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 You were also introduced to five fictitious fathers and their stories to help you understand the concepts, principles, and strategies discussed in the module.</a:t>
            </a:r>
          </a:p>
          <a:p>
            <a:pPr marL="171450" lvl="0" indent="-171450">
              <a:buFont typeface="Arial" panose="020B0604020202020204" pitchFamily="34" charset="0"/>
              <a:buChar char="•"/>
            </a:pPr>
            <a:endParaRPr lang="en-US" dirty="0"/>
          </a:p>
          <a:p>
            <a:pPr marL="0" lvl="0" indent="0">
              <a:buFont typeface="Arial" panose="020B0604020202020204" pitchFamily="34" charset="0"/>
              <a:buNone/>
            </a:pPr>
            <a:r>
              <a:rPr lang="en-US" b="1" i="1" dirty="0"/>
              <a:t>Generate discussion among participants using all, or some, of the following questions: </a:t>
            </a:r>
          </a:p>
          <a:p>
            <a:pPr marL="0" lvl="0" indent="0">
              <a:buFont typeface="Arial" panose="020B0604020202020204" pitchFamily="34" charset="0"/>
              <a:buNone/>
            </a:pPr>
            <a:endParaRPr lang="en-US" b="1" i="1" dirty="0"/>
          </a:p>
          <a:p>
            <a:pPr marL="171450" lvl="0" indent="-171450">
              <a:buFont typeface="Arial" panose="020B0604020202020204" pitchFamily="34" charset="0"/>
              <a:buChar char="•"/>
            </a:pPr>
            <a:r>
              <a:rPr lang="en-US" dirty="0"/>
              <a:t>What factors seem to have the most significant impact on your experience as a father?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Which factors help you be the kind of father you want to be to your child(ren)? Which factors make it difficult for you to realize your desired fatherhood experience?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Thinking about the scenario families in the module, which module father do you most identify with? Why?</a:t>
            </a:r>
          </a:p>
        </p:txBody>
      </p:sp>
      <p:sp>
        <p:nvSpPr>
          <p:cNvPr id="4" name="Slide Number Placeholder 3">
            <a:extLst>
              <a:ext uri="{FF2B5EF4-FFF2-40B4-BE49-F238E27FC236}">
                <a16:creationId xmlns:a16="http://schemas.microsoft.com/office/drawing/2014/main" id="{2905E627-0DFF-D76A-BA52-FE0A5B419E1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2879215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D7019-5DE0-F672-1B32-5E9FD59E6A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5008C6-E921-B0FF-46C6-3CFA704D6A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02FDA2-D493-09B7-E111-D60D0F2FBD29}"/>
              </a:ext>
            </a:extLst>
          </p:cNvPr>
          <p:cNvSpPr>
            <a:spLocks noGrp="1"/>
          </p:cNvSpPr>
          <p:nvPr>
            <p:ph type="body" idx="1"/>
          </p:nvPr>
        </p:nvSpPr>
        <p:spPr/>
        <p:txBody>
          <a:bodyPr/>
          <a:lstStyle/>
          <a:p>
            <a:r>
              <a:rPr lang="en-US" b="1" dirty="0"/>
              <a:t>Review this section of the module with the participants by offering the  following information</a:t>
            </a:r>
            <a:r>
              <a:rPr lang="en-US" dirty="0"/>
              <a:t>: </a:t>
            </a:r>
          </a:p>
          <a:p>
            <a:endParaRPr lang="en-US" dirty="0"/>
          </a:p>
          <a:p>
            <a:r>
              <a:rPr lang="en-US" dirty="0"/>
              <a:t>• Positive father involvement (e.g., engagement, responsiveness, sensitivity, autonomy support) in children’s lives has been shown to have a positive impact on many child outcomes, such as cognitive (e.g., language, academic, IQ) and </a:t>
            </a:r>
            <a:r>
              <a:rPr lang="en-US" dirty="0" err="1"/>
              <a:t>socialemotional</a:t>
            </a:r>
            <a:r>
              <a:rPr lang="en-US" dirty="0"/>
              <a:t> (e.g., attachment, empathy, self-worth, self-regulation) development. </a:t>
            </a:r>
          </a:p>
          <a:p>
            <a:endParaRPr lang="en-US" dirty="0"/>
          </a:p>
          <a:p>
            <a:r>
              <a:rPr lang="en-US" dirty="0"/>
              <a:t>• The impact of positive father involvement often extends to positive outcomes during children’s adult years in areas such as educational achievement, marital satisfaction, engagement in risky behavior, and psychological distress. </a:t>
            </a:r>
          </a:p>
          <a:p>
            <a:endParaRPr lang="en-US" dirty="0"/>
          </a:p>
          <a:p>
            <a:r>
              <a:rPr lang="en-US" dirty="0"/>
              <a:t>• Fathers matter! Fathers can have a positive impact on their child’s well-being by being present, supportive, and responsive to their child and their needs. </a:t>
            </a:r>
          </a:p>
          <a:p>
            <a:endParaRPr lang="en-US" dirty="0"/>
          </a:p>
          <a:p>
            <a:r>
              <a:rPr lang="en-US" dirty="0"/>
              <a:t>• Coparenting partners can positively impact their child's well-being by encouraging positive father involvement and being supportive of the father-child relationship. </a:t>
            </a:r>
          </a:p>
          <a:p>
            <a:endParaRPr lang="en-US" dirty="0"/>
          </a:p>
          <a:p>
            <a:r>
              <a:rPr lang="en-US" b="1" i="1" dirty="0"/>
              <a:t>Generate discussion among participants using the following question: </a:t>
            </a:r>
          </a:p>
          <a:p>
            <a:endParaRPr lang="en-US" b="1" i="1" dirty="0"/>
          </a:p>
          <a:p>
            <a:pPr marL="171450" indent="-171450">
              <a:buFont typeface="Arial" panose="020B0604020202020204" pitchFamily="34" charset="0"/>
              <a:buChar char="•"/>
            </a:pPr>
            <a:r>
              <a:rPr lang="en-US" dirty="0"/>
              <a:t>What are some of the ways you have seen your own fathering involvement positively impact your child(ren)? </a:t>
            </a:r>
          </a:p>
        </p:txBody>
      </p:sp>
      <p:sp>
        <p:nvSpPr>
          <p:cNvPr id="4" name="Slide Number Placeholder 3">
            <a:extLst>
              <a:ext uri="{FF2B5EF4-FFF2-40B4-BE49-F238E27FC236}">
                <a16:creationId xmlns:a16="http://schemas.microsoft.com/office/drawing/2014/main" id="{7A638FC2-1B73-E927-86EF-B5CF16FC207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5316371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B4155-92A3-DE4B-7776-806E98F284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3586F8-302E-6A79-3621-857F81BCD2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5EB440-D84B-CFB8-4424-A3B6992FD0A4}"/>
              </a:ext>
            </a:extLst>
          </p:cNvPr>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Fathers can be a positive influence in their child’s life by being present and by supporting the mother, or coparent, of their child. </a:t>
            </a:r>
          </a:p>
          <a:p>
            <a:endParaRPr lang="en-US" dirty="0"/>
          </a:p>
          <a:p>
            <a:r>
              <a:rPr lang="en-US" dirty="0"/>
              <a:t>• Father involvement may protect children from potential negative effects of mothers’ depression, enhance maternal responsiveness, and reduce power-assertive maternal child-rearing attitudes. In addition, father engagement is related to less maternal physical aggression and less spanking. </a:t>
            </a:r>
          </a:p>
          <a:p>
            <a:endParaRPr lang="en-US" dirty="0"/>
          </a:p>
          <a:p>
            <a:r>
              <a:rPr lang="en-US" dirty="0"/>
              <a:t>• The module gave two examples of fathers who are providing support to their child(ren)’s mothers. Mike, a divorced father, paid for a cleaning service to help his ex-wife, Rachel, adjust to working outside of the home following their divorce. Tony took turns with his wife, Sadie Ann, waking up with their infant, Henry, on the weekends to allow each one of them to get rest and to provide quality alone time with Henry. </a:t>
            </a:r>
          </a:p>
          <a:p>
            <a:endParaRPr lang="en-US" dirty="0"/>
          </a:p>
          <a:p>
            <a:r>
              <a:rPr lang="en-US" b="1" i="1" dirty="0"/>
              <a:t>Generate discussion among participants using the following questions: </a:t>
            </a:r>
          </a:p>
          <a:p>
            <a:endParaRPr lang="en-US" b="1" i="1" dirty="0"/>
          </a:p>
          <a:p>
            <a:pPr marL="171450" indent="-171450">
              <a:buFont typeface="Arial" panose="020B0604020202020204" pitchFamily="34" charset="0"/>
              <a:buChar char="•"/>
            </a:pPr>
            <a:r>
              <a:rPr lang="en-US" dirty="0"/>
              <a:t>Consider how you currently provide support to your child(ren)’s mother. How do you think this support helps your child(ren)?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What is one way in which you can offer additional support to your child(ren)’s mother/coparent this week? </a:t>
            </a:r>
          </a:p>
        </p:txBody>
      </p:sp>
      <p:sp>
        <p:nvSpPr>
          <p:cNvPr id="4" name="Slide Number Placeholder 3">
            <a:extLst>
              <a:ext uri="{FF2B5EF4-FFF2-40B4-BE49-F238E27FC236}">
                <a16:creationId xmlns:a16="http://schemas.microsoft.com/office/drawing/2014/main" id="{C6D6CF7C-F0B4-7003-33B6-D2F7737A8A8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4540970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07A8FA-7B49-E677-78CF-81428126F7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BE5321-BDDE-0B11-0E4A-F9EE19F8CD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AF7DEB-7A4A-299B-EFF9-6784314C9C2E}"/>
              </a:ext>
            </a:extLst>
          </p:cNvPr>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Fathers who are more involved with their children report numerous benefits: </a:t>
            </a:r>
          </a:p>
          <a:p>
            <a:endParaRPr lang="en-US" dirty="0"/>
          </a:p>
          <a:p>
            <a:pPr marL="628650" lvl="1" indent="-171450">
              <a:buFont typeface="Arial" panose="020B0604020202020204" pitchFamily="34" charset="0"/>
              <a:buChar char="•"/>
            </a:pPr>
            <a:r>
              <a:rPr lang="en-US" dirty="0"/>
              <a:t>Better life satisfaction</a:t>
            </a:r>
          </a:p>
          <a:p>
            <a:pPr marL="628650" lvl="1" indent="-171450">
              <a:buFont typeface="Arial" panose="020B0604020202020204" pitchFamily="34" charset="0"/>
              <a:buChar char="•"/>
            </a:pPr>
            <a:r>
              <a:rPr lang="en-US" dirty="0"/>
              <a:t>More socializing</a:t>
            </a:r>
          </a:p>
          <a:p>
            <a:pPr marL="628650" lvl="1" indent="-171450">
              <a:buFont typeface="Arial" panose="020B0604020202020204" pitchFamily="34" charset="0"/>
              <a:buChar char="•"/>
            </a:pPr>
            <a:r>
              <a:rPr lang="en-US" dirty="0"/>
              <a:t>More involved in community groups</a:t>
            </a:r>
          </a:p>
          <a:p>
            <a:pPr marL="628650" lvl="1" indent="-171450">
              <a:buFont typeface="Arial" panose="020B0604020202020204" pitchFamily="34" charset="0"/>
              <a:buChar char="•"/>
            </a:pPr>
            <a:r>
              <a:rPr lang="en-US" dirty="0"/>
              <a:t>More involved with service organizations</a:t>
            </a:r>
          </a:p>
          <a:p>
            <a:pPr marL="628650" lvl="1" indent="-171450">
              <a:buFont typeface="Arial" panose="020B0604020202020204" pitchFamily="34" charset="0"/>
              <a:buChar char="•"/>
            </a:pPr>
            <a:r>
              <a:rPr lang="en-US" dirty="0"/>
              <a:t>More connected to families (giving and receiving assistance)</a:t>
            </a:r>
          </a:p>
          <a:p>
            <a:pPr marL="628650" lvl="1" indent="-171450">
              <a:buFont typeface="Arial" panose="020B0604020202020204" pitchFamily="34" charset="0"/>
              <a:buChar char="•"/>
            </a:pPr>
            <a:r>
              <a:rPr lang="en-US" dirty="0"/>
              <a:t>Better general self-efficacy</a:t>
            </a:r>
          </a:p>
          <a:p>
            <a:pPr marL="628650" lvl="1" indent="-171450">
              <a:buFont typeface="Arial" panose="020B0604020202020204" pitchFamily="34" charset="0"/>
              <a:buChar char="•"/>
            </a:pPr>
            <a:r>
              <a:rPr lang="en-US" dirty="0"/>
              <a:t>Less psychological distress </a:t>
            </a:r>
          </a:p>
          <a:p>
            <a:pPr marL="628650" lvl="1" indent="-171450">
              <a:buFont typeface="Arial" panose="020B0604020202020204" pitchFamily="34" charset="0"/>
              <a:buChar char="•"/>
            </a:pPr>
            <a:endParaRPr lang="en-US" i="1" dirty="0"/>
          </a:p>
          <a:p>
            <a:pPr marL="0" lvl="0" indent="0">
              <a:buFont typeface="Arial" panose="020B0604020202020204" pitchFamily="34" charset="0"/>
              <a:buNone/>
            </a:pPr>
            <a:r>
              <a:rPr lang="en-US" b="1" i="1" dirty="0"/>
              <a:t>Generate discussion among participants using the following question: </a:t>
            </a:r>
          </a:p>
          <a:p>
            <a:pPr marL="0" lvl="0" indent="0">
              <a:buFont typeface="Arial" panose="020B0604020202020204" pitchFamily="34" charset="0"/>
              <a:buNone/>
            </a:pPr>
            <a:endParaRPr lang="en-US" b="1" i="1" dirty="0"/>
          </a:p>
          <a:p>
            <a:pPr marL="171450" lvl="0" indent="-171450">
              <a:buFont typeface="Arial" panose="020B0604020202020204" pitchFamily="34" charset="0"/>
              <a:buChar char="•"/>
            </a:pPr>
            <a:r>
              <a:rPr lang="en-US" dirty="0"/>
              <a:t>In what ways has your involvement with your child(ren) benefitted you as a father?</a:t>
            </a:r>
          </a:p>
          <a:p>
            <a:pPr marL="0" lvl="0" indent="0">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1033B302-4D90-53F1-B1E3-CCDDC9DE905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4507458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344065-F81E-9F9F-084C-53CAFCB535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1B41DB-3952-1591-49FC-19303C1C77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17D461-4189-0CB5-78DB-B49A11C60BAC}"/>
              </a:ext>
            </a:extLst>
          </p:cNvPr>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Fathers are involved in their children’s lives in a variety of ways, even when they do not live with their children (e.g., divorced) or when they are away from their children for an extended period (e.g., military deployment). </a:t>
            </a:r>
          </a:p>
          <a:p>
            <a:endParaRPr lang="en-US" dirty="0"/>
          </a:p>
          <a:p>
            <a:r>
              <a:rPr lang="en-US" dirty="0"/>
              <a:t>• Father involvement can fall into three broad categories: cognitive, affective, and behavioral. </a:t>
            </a:r>
          </a:p>
          <a:p>
            <a:endParaRPr lang="en-US" dirty="0"/>
          </a:p>
          <a:p>
            <a:r>
              <a:rPr lang="en-US" dirty="0"/>
              <a:t>• Fathers can support their children’s development by actively engaging in the cognitive aspects of child-rearing, such as worrying, monitoring, planning (e.g., birthdays, vacations, appointments), problem solving, and hoping. </a:t>
            </a:r>
          </a:p>
          <a:p>
            <a:endParaRPr lang="en-US" b="1" i="1" dirty="0"/>
          </a:p>
          <a:p>
            <a:r>
              <a:rPr lang="en-US" b="1" i="1" dirty="0"/>
              <a:t>Generate discussion among participants using the following questions: </a:t>
            </a:r>
            <a:r>
              <a:rPr lang="en-US" dirty="0"/>
              <a:t>In the module, you were shown examples of how the module scenario fathers demonstrate cognitive involvement with their children. For example, Tony worried about his infant son and sought advice from their family’s pediatrician. Mike monitored his children’s technological devices (cell phones and tablets) and encouraged his children to consent to a technology agreement. </a:t>
            </a:r>
          </a:p>
          <a:p>
            <a:endParaRPr lang="en-US" dirty="0"/>
          </a:p>
          <a:p>
            <a:pPr marL="171450" indent="-171450">
              <a:buFont typeface="Arial" panose="020B0604020202020204" pitchFamily="34" charset="0"/>
              <a:buChar char="•"/>
            </a:pPr>
            <a:r>
              <a:rPr lang="en-US" dirty="0"/>
              <a:t>How are you cognitively involved with your child(ren)? </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In what ways could you be more involved in the cognitive aspects of parenting?</a:t>
            </a:r>
          </a:p>
        </p:txBody>
      </p:sp>
      <p:sp>
        <p:nvSpPr>
          <p:cNvPr id="4" name="Slide Number Placeholder 3">
            <a:extLst>
              <a:ext uri="{FF2B5EF4-FFF2-40B4-BE49-F238E27FC236}">
                <a16:creationId xmlns:a16="http://schemas.microsoft.com/office/drawing/2014/main" id="{28F2D742-07D5-2DD4-7F9D-4940F4DB5C0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9502693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D4FF7-8261-E911-A166-DF3B40B266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600F9F-08D7-8B70-4726-6F547906A0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46EFD5-6947-0A33-4073-556AFC0D02AB}"/>
              </a:ext>
            </a:extLst>
          </p:cNvPr>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When fathers demonstrate affection, this expression can meaningfully impact a child’s attitude about their self-worth. </a:t>
            </a:r>
          </a:p>
          <a:p>
            <a:endParaRPr lang="en-US" dirty="0"/>
          </a:p>
          <a:p>
            <a:r>
              <a:rPr lang="en-US" dirty="0"/>
              <a:t>• Fathers can help their children feel loved and accepted by displaying warmth, demonstrating responsiveness, showing patience, giving emotional support, offering praise, showing affection, and providing encouragement. </a:t>
            </a:r>
          </a:p>
          <a:p>
            <a:endParaRPr lang="en-US" dirty="0"/>
          </a:p>
          <a:p>
            <a:r>
              <a:rPr lang="en-US" b="1" i="1" dirty="0"/>
              <a:t>Generate discussion among participants using the following questions</a:t>
            </a:r>
            <a:r>
              <a:rPr lang="en-US" dirty="0"/>
              <a:t>: In the module, you read about fathers who show affective involvement with their children. For example, Mike demonstrated responsiveness with his daughter, Grace, by consistently checking in with her each evening. Cameron showed patience with Bentley as Bentley experimented with solid foods. </a:t>
            </a:r>
          </a:p>
          <a:p>
            <a:endParaRPr lang="en-US" dirty="0"/>
          </a:p>
          <a:p>
            <a:pPr marL="171450" indent="-171450">
              <a:buFont typeface="Arial" panose="020B0604020202020204" pitchFamily="34" charset="0"/>
              <a:buChar char="•"/>
            </a:pPr>
            <a:r>
              <a:rPr lang="en-US" dirty="0"/>
              <a:t>How do you show love and affection to your child(ren)?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In what new or different ways could you show love and affection to your children?</a:t>
            </a:r>
          </a:p>
        </p:txBody>
      </p:sp>
      <p:sp>
        <p:nvSpPr>
          <p:cNvPr id="4" name="Slide Number Placeholder 3">
            <a:extLst>
              <a:ext uri="{FF2B5EF4-FFF2-40B4-BE49-F238E27FC236}">
                <a16:creationId xmlns:a16="http://schemas.microsoft.com/office/drawing/2014/main" id="{63ADA3A7-0035-F0B7-A752-5C356ED4306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4117561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4B4DF-8532-3BB3-056B-A7EEE480E4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1EB076-D57E-6427-71FB-B6011214F0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E6C46B-4817-3F34-1277-E734380AC9CC}"/>
              </a:ext>
            </a:extLst>
          </p:cNvPr>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By being actively involved in everyday interactions and nurturing care, fathers can serve as positive role models, encourage healthy risk-taking, and help children learn to manage their emotions. Some examples of parenting behaviors include the following: </a:t>
            </a:r>
          </a:p>
          <a:p>
            <a:endParaRPr lang="en-US" dirty="0"/>
          </a:p>
          <a:p>
            <a:pPr marL="628650" lvl="1" indent="-171450">
              <a:buFont typeface="Arial" panose="020B0604020202020204" pitchFamily="34" charset="0"/>
              <a:buChar char="•"/>
            </a:pPr>
            <a:r>
              <a:rPr lang="en-US" dirty="0"/>
              <a:t>Caregiving (e.g., changing diapers, bathing)</a:t>
            </a:r>
          </a:p>
          <a:p>
            <a:pPr marL="628650" lvl="1" indent="-171450">
              <a:buFont typeface="Arial" panose="020B0604020202020204" pitchFamily="34" charset="0"/>
              <a:buChar char="•"/>
            </a:pPr>
            <a:r>
              <a:rPr lang="en-US" dirty="0"/>
              <a:t>Setting limits and providing discipline</a:t>
            </a:r>
          </a:p>
          <a:p>
            <a:pPr marL="628650" lvl="1" indent="-171450">
              <a:buFont typeface="Arial" panose="020B0604020202020204" pitchFamily="34" charset="0"/>
              <a:buChar char="•"/>
            </a:pPr>
            <a:r>
              <a:rPr lang="en-US" dirty="0"/>
              <a:t>Playing </a:t>
            </a:r>
          </a:p>
          <a:p>
            <a:pPr marL="628650" lvl="1" indent="-171450">
              <a:buFont typeface="Arial" panose="020B0604020202020204" pitchFamily="34" charset="0"/>
              <a:buChar char="•"/>
            </a:pPr>
            <a:r>
              <a:rPr lang="en-US" dirty="0"/>
              <a:t>Engaging in shared activities and interests</a:t>
            </a:r>
          </a:p>
          <a:p>
            <a:pPr marL="628650" lvl="1" indent="-171450">
              <a:buFont typeface="Arial" panose="020B0604020202020204" pitchFamily="34" charset="0"/>
              <a:buChar char="•"/>
            </a:pPr>
            <a:r>
              <a:rPr lang="en-US" dirty="0"/>
              <a:t>Teaching</a:t>
            </a:r>
          </a:p>
          <a:p>
            <a:pPr marL="628650" lvl="1" indent="-171450">
              <a:buFont typeface="Arial" panose="020B0604020202020204" pitchFamily="34" charset="0"/>
              <a:buChar char="•"/>
            </a:pPr>
            <a:r>
              <a:rPr lang="en-US" dirty="0"/>
              <a:t>Going on outings</a:t>
            </a:r>
          </a:p>
          <a:p>
            <a:pPr marL="628650" lvl="1" indent="-171450">
              <a:buFont typeface="Arial" panose="020B0604020202020204" pitchFamily="34" charset="0"/>
              <a:buChar char="•"/>
            </a:pPr>
            <a:r>
              <a:rPr lang="en-US" dirty="0"/>
              <a:t>Developing interests</a:t>
            </a:r>
          </a:p>
          <a:p>
            <a:pPr marL="628650" lvl="1" indent="-171450">
              <a:buFont typeface="Arial" panose="020B0604020202020204" pitchFamily="34" charset="0"/>
              <a:buChar char="•"/>
            </a:pPr>
            <a:r>
              <a:rPr lang="en-US" dirty="0"/>
              <a:t>Reading</a:t>
            </a:r>
          </a:p>
          <a:p>
            <a:pPr marL="628650" lvl="1" indent="-171450">
              <a:buFont typeface="Arial" panose="020B0604020202020204" pitchFamily="34" charset="0"/>
              <a:buChar char="•"/>
            </a:pPr>
            <a:r>
              <a:rPr lang="en-US" dirty="0"/>
              <a:t>Attending school activities</a:t>
            </a:r>
          </a:p>
          <a:p>
            <a:pPr marL="628650" lvl="1" indent="-171450">
              <a:buFont typeface="Arial" panose="020B0604020202020204" pitchFamily="34" charset="0"/>
              <a:buChar char="•"/>
            </a:pPr>
            <a:r>
              <a:rPr lang="en-US" dirty="0"/>
              <a:t>Helping with homework</a:t>
            </a:r>
          </a:p>
          <a:p>
            <a:pPr marL="628650" lvl="1" indent="-171450">
              <a:buFont typeface="Arial" panose="020B0604020202020204" pitchFamily="34" charset="0"/>
              <a:buChar char="•"/>
            </a:pPr>
            <a:r>
              <a:rPr lang="en-US" dirty="0"/>
              <a:t>Doing housework</a:t>
            </a:r>
          </a:p>
          <a:p>
            <a:pPr marL="628650" lvl="1" indent="-171450">
              <a:buFont typeface="Arial" panose="020B0604020202020204" pitchFamily="34" charset="0"/>
              <a:buChar char="•"/>
            </a:pPr>
            <a:r>
              <a:rPr lang="en-US" dirty="0"/>
              <a:t>Providing necessary protections (e.g., babyproofing, ensuring child wears a helmet)</a:t>
            </a:r>
          </a:p>
          <a:p>
            <a:pPr marL="457200" lvl="1" indent="0">
              <a:buFont typeface="Arial" panose="020B0604020202020204" pitchFamily="34" charset="0"/>
              <a:buNone/>
            </a:pPr>
            <a:endParaRPr lang="en-US" dirty="0"/>
          </a:p>
          <a:p>
            <a:pPr marL="0" lvl="0" indent="0">
              <a:buFont typeface="Arial" panose="020B0604020202020204" pitchFamily="34" charset="0"/>
              <a:buNone/>
            </a:pPr>
            <a:r>
              <a:rPr lang="en-US" b="1" i="1" dirty="0"/>
              <a:t>Generate discussion among participants using the following questions: </a:t>
            </a:r>
            <a:r>
              <a:rPr lang="en-US" dirty="0"/>
              <a:t>In the module, you read about fathers’ behavioral involvement. For example, Tony takes turns with his wife providing the night feedings for their baby. Ali offers to serve as an assistant coach for his stepson’s soccer team. </a:t>
            </a:r>
          </a:p>
          <a:p>
            <a:pPr marL="0" lvl="0" indent="0">
              <a:buFont typeface="Arial" panose="020B0604020202020204" pitchFamily="34" charset="0"/>
              <a:buNone/>
            </a:pPr>
            <a:endParaRPr lang="en-US" dirty="0"/>
          </a:p>
          <a:p>
            <a:pPr marL="171450" lvl="0" indent="-171450">
              <a:buFont typeface="Arial" panose="020B0604020202020204" pitchFamily="34" charset="0"/>
              <a:buChar char="•"/>
            </a:pPr>
            <a:r>
              <a:rPr lang="en-US" dirty="0"/>
              <a:t>In what ways do you interact with and provide nurturing care to your child(ren)?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Since participating in the module, have you identified any additional ways you could provide nurturing care to your children? </a:t>
            </a:r>
          </a:p>
          <a:p>
            <a:pPr marL="171450" lvl="0" indent="-171450">
              <a:buFont typeface="Arial" panose="020B0604020202020204" pitchFamily="34" charset="0"/>
              <a:buChar char="•"/>
            </a:pPr>
            <a:endParaRPr lang="en-US" dirty="0"/>
          </a:p>
          <a:p>
            <a:pPr marL="0" lvl="0" indent="0">
              <a:buFont typeface="Arial" panose="020B0604020202020204" pitchFamily="34" charset="0"/>
              <a:buNone/>
            </a:pPr>
            <a:r>
              <a:rPr lang="en-US" b="1" i="1" dirty="0"/>
              <a:t>Facilitator Tip*</a:t>
            </a:r>
          </a:p>
          <a:p>
            <a:pPr marL="0" lvl="0" indent="0">
              <a:buFont typeface="Arial" panose="020B0604020202020204" pitchFamily="34" charset="0"/>
              <a:buNone/>
            </a:pPr>
            <a:endParaRPr lang="en-US" b="1" i="1" dirty="0"/>
          </a:p>
          <a:p>
            <a:pPr marL="0" lvl="0" indent="0">
              <a:buFont typeface="Arial" panose="020B0604020202020204" pitchFamily="34" charset="0"/>
              <a:buNone/>
            </a:pPr>
            <a:r>
              <a:rPr lang="en-US" dirty="0"/>
              <a:t>• Review the scenarios from the module to share some examples of father involvement (if needed). </a:t>
            </a:r>
          </a:p>
        </p:txBody>
      </p:sp>
      <p:sp>
        <p:nvSpPr>
          <p:cNvPr id="4" name="Slide Number Placeholder 3">
            <a:extLst>
              <a:ext uri="{FF2B5EF4-FFF2-40B4-BE49-F238E27FC236}">
                <a16:creationId xmlns:a16="http://schemas.microsoft.com/office/drawing/2014/main" id="{5CEDEE3F-D355-CF91-AF74-A6B9DAF31D6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225833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how participants can access the supplemental module online. Offer support to help with any technological questions. All participants will have previously set up a Thrive account, but you need to ensure they can log in and find the information they need to get started or progress in the supplemental module.</a:t>
            </a:r>
          </a:p>
        </p:txBody>
      </p:sp>
      <p:sp>
        <p:nvSpPr>
          <p:cNvPr id="4" name="Slide Number Placeholder 3"/>
          <p:cNvSpPr>
            <a:spLocks noGrp="1"/>
          </p:cNvSpPr>
          <p:nvPr>
            <p:ph type="sldNum" sz="quarter" idx="5"/>
          </p:nvPr>
        </p:nvSpPr>
        <p:spPr/>
        <p:txBody>
          <a:bodyPr/>
          <a:lstStyle/>
          <a:p>
            <a:fld id="{AA796624-056C-4B51-AA09-AD77FFC9F12B}" type="slidenum">
              <a:rPr lang="en-US" smtClean="0"/>
              <a:t>7</a:t>
            </a:fld>
            <a:endParaRPr lang="en-US"/>
          </a:p>
        </p:txBody>
      </p:sp>
    </p:spTree>
    <p:extLst>
      <p:ext uri="{BB962C8B-B14F-4D97-AF65-F5344CB8AC3E}">
        <p14:creationId xmlns:p14="http://schemas.microsoft.com/office/powerpoint/2010/main" val="312302853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17F1CB-4B46-AE96-50A0-43FA86E02E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F232EE-48BA-BC87-B014-D974F761F4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A32478-E0ED-B6BA-B6D4-A04CAD925E38}"/>
              </a:ext>
            </a:extLst>
          </p:cNvPr>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When fathers spend time with their children, this interaction provides opportunities for fathers to get to know their children, strengthen bonds, and enjoy shared experiences.</a:t>
            </a:r>
          </a:p>
          <a:p>
            <a:endParaRPr lang="en-US" b="1" i="1" dirty="0"/>
          </a:p>
          <a:p>
            <a:r>
              <a:rPr lang="en-US" b="1" i="1" dirty="0"/>
              <a:t>Generate discussion among participants using the following questions</a:t>
            </a:r>
            <a:r>
              <a:rPr lang="en-US" dirty="0"/>
              <a:t>: In the module, you had the opportunity to participate in an exercise that asked you to think about your child’s interests and identify ways you could be involved with your child(ren).</a:t>
            </a:r>
          </a:p>
          <a:p>
            <a:endParaRPr lang="en-US" dirty="0"/>
          </a:p>
          <a:p>
            <a:pPr marL="171450" indent="-171450">
              <a:buFont typeface="Arial" panose="020B0604020202020204" pitchFamily="34" charset="0"/>
              <a:buChar char="•"/>
            </a:pPr>
            <a:r>
              <a:rPr lang="en-US" dirty="0"/>
              <a:t>What new activities did you identify that you could participate in with your child(ren)?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Would anyone like to talk about a new activity they participated in with their child(ren)?</a:t>
            </a:r>
          </a:p>
        </p:txBody>
      </p:sp>
      <p:sp>
        <p:nvSpPr>
          <p:cNvPr id="4" name="Slide Number Placeholder 3">
            <a:extLst>
              <a:ext uri="{FF2B5EF4-FFF2-40B4-BE49-F238E27FC236}">
                <a16:creationId xmlns:a16="http://schemas.microsoft.com/office/drawing/2014/main" id="{65EDC35E-4F52-A573-8717-943C31CD7F6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1307861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CAA05-ABE7-67CD-696F-8EE3643579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26F4CD-2E1B-C230-7CA1-2647F96875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3D05E0-D0FD-9DF5-B315-0FCEEF88412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Homework Tasks</a:t>
            </a:r>
            <a:r>
              <a:rPr lang="en-US" dirty="0"/>
              <a:t>: Assign </a:t>
            </a:r>
            <a:r>
              <a:rPr lang="en-US" sz="1200" b="1" i="1" u="none" dirty="0">
                <a:ea typeface="Calibri"/>
                <a:cs typeface="Calibri"/>
              </a:rPr>
              <a:t>Session 5: Divorced and Unmarried Fathers, Session 6: Parental Absence, Sessions 7: Challenges Fathers May Face, Session 8: Self-care for Fathers, and Session 9: Wrap-up </a:t>
            </a:r>
            <a:r>
              <a:rPr lang="en-US" dirty="0"/>
              <a:t>as homework.</a:t>
            </a:r>
          </a:p>
          <a:p>
            <a:endParaRPr lang="en-US" dirty="0"/>
          </a:p>
          <a:p>
            <a:r>
              <a:rPr lang="en-US" b="1" dirty="0"/>
              <a:t>Step 2 Clarification</a:t>
            </a:r>
            <a:r>
              <a:rPr lang="en-US" dirty="0"/>
              <a:t>: Remind participants that this homework involves viewing online content and downloading necessary resources as part of Step 2. If time permits, show where to access these materials on the website. </a:t>
            </a:r>
          </a:p>
          <a:p>
            <a:endParaRPr lang="en-US" dirty="0"/>
          </a:p>
          <a:p>
            <a:r>
              <a:rPr lang="en-US" b="1" dirty="0"/>
              <a:t>Workbook Guidance</a:t>
            </a:r>
            <a:r>
              <a:rPr lang="en-US" dirty="0"/>
              <a:t>: Show the specific pages in the Harmful Behaviors Parent Workbook and Syllabus related to these topics (D21)</a:t>
            </a:r>
          </a:p>
          <a:p>
            <a:endParaRPr lang="en-US" dirty="0"/>
          </a:p>
          <a:p>
            <a:r>
              <a:rPr lang="en-US" b="1" dirty="0"/>
              <a:t>Step 3 Clarification</a:t>
            </a:r>
            <a:r>
              <a:rPr lang="en-US" dirty="0"/>
              <a:t>: Assign workbook discussion questions (beginning on page D22 in the parent workbook). </a:t>
            </a:r>
          </a:p>
          <a:p>
            <a:endParaRPr lang="en-US" dirty="0"/>
          </a:p>
          <a:p>
            <a:r>
              <a:rPr lang="en-US" b="1" dirty="0"/>
              <a:t>Format explanation: </a:t>
            </a:r>
            <a:r>
              <a:rPr lang="en-US" b="0" dirty="0"/>
              <a:t>Explain the reason for 2 boxes per question (one for individual, one for group responses).</a:t>
            </a:r>
          </a:p>
          <a:p>
            <a:endParaRPr lang="en-US" dirty="0"/>
          </a:p>
          <a:p>
            <a:r>
              <a:rPr lang="en-US" b="1" dirty="0"/>
              <a:t>Encourage reflection and engagement: </a:t>
            </a:r>
            <a:r>
              <a:rPr lang="en-US" dirty="0"/>
              <a:t>The more participants, think, reflect, and share the more meaningful the content becomes to each family. </a:t>
            </a:r>
          </a:p>
          <a:p>
            <a:endParaRPr lang="en-US" dirty="0"/>
          </a:p>
          <a:p>
            <a:r>
              <a:rPr lang="en-US" sz="3200" b="1" dirty="0"/>
              <a:t>Pro tip: </a:t>
            </a:r>
            <a:r>
              <a:rPr lang="en-US" sz="3200" b="0" dirty="0"/>
              <a:t>Complete</a:t>
            </a:r>
            <a:r>
              <a:rPr lang="en-US" dirty="0"/>
              <a:t> the workbook while viewing online modules. </a:t>
            </a:r>
          </a:p>
          <a:p>
            <a:endParaRPr lang="en-US" dirty="0"/>
          </a:p>
        </p:txBody>
      </p:sp>
      <p:sp>
        <p:nvSpPr>
          <p:cNvPr id="4" name="Slide Number Placeholder 3">
            <a:extLst>
              <a:ext uri="{FF2B5EF4-FFF2-40B4-BE49-F238E27FC236}">
                <a16:creationId xmlns:a16="http://schemas.microsoft.com/office/drawing/2014/main" id="{15EC4E9F-B106-1A1B-B3F1-6D850CB801F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1058400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C1742-3692-08C8-FE3A-B6F0CC2BD4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FCD8E1-924D-2617-DD6E-AF99A57358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13587E-24C4-4989-2771-6FFF9E073D1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Closing: </a:t>
            </a:r>
            <a:r>
              <a:rPr lang="en-US" dirty="0"/>
              <a:t>Thank participants for their time and engagement.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Questions: </a:t>
            </a:r>
            <a:r>
              <a:rPr lang="en-US" dirty="0"/>
              <a:t>Ask if there are any questions. (If someone needs personal assistance, ask them to speak with you individually after the group is dismissed).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Meeting 2: </a:t>
            </a:r>
            <a:r>
              <a:rPr lang="en-US" b="0" dirty="0"/>
              <a:t>Remind participants of the date/time/location of the next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Homework: </a:t>
            </a:r>
            <a:r>
              <a:rPr lang="en-US" b="0" dirty="0"/>
              <a:t>Remind participants to complete the homework.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b="1" dirty="0"/>
              <a:t>Adjourn: </a:t>
            </a:r>
            <a:r>
              <a:rPr lang="en-US" b="0" dirty="0"/>
              <a:t>Say goodbye to participants. </a:t>
            </a:r>
          </a:p>
          <a:p>
            <a:endParaRPr lang="en-US" b="0" dirty="0"/>
          </a:p>
          <a:p>
            <a:endParaRPr lang="en-US" b="0" dirty="0"/>
          </a:p>
          <a:p>
            <a:endParaRPr lang="en-US" b="0" dirty="0"/>
          </a:p>
        </p:txBody>
      </p:sp>
      <p:sp>
        <p:nvSpPr>
          <p:cNvPr id="4" name="Slide Number Placeholder 3">
            <a:extLst>
              <a:ext uri="{FF2B5EF4-FFF2-40B4-BE49-F238E27FC236}">
                <a16:creationId xmlns:a16="http://schemas.microsoft.com/office/drawing/2014/main" id="{2F0C6479-8BB2-73BE-1200-0A38A603945A}"/>
              </a:ext>
            </a:extLst>
          </p:cNvPr>
          <p:cNvSpPr>
            <a:spLocks noGrp="1"/>
          </p:cNvSpPr>
          <p:nvPr>
            <p:ph type="sldNum" sz="quarter" idx="5"/>
          </p:nvPr>
        </p:nvSpPr>
        <p:spPr/>
        <p:txBody>
          <a:bodyPr/>
          <a:lstStyle/>
          <a:p>
            <a:fld id="{AA796624-056C-4B51-AA09-AD77FFC9F12B}" type="slidenum">
              <a:rPr lang="en-US" smtClean="0"/>
              <a:t>72</a:t>
            </a:fld>
            <a:endParaRPr lang="en-US"/>
          </a:p>
        </p:txBody>
      </p:sp>
    </p:spTree>
    <p:extLst>
      <p:ext uri="{BB962C8B-B14F-4D97-AF65-F5344CB8AC3E}">
        <p14:creationId xmlns:p14="http://schemas.microsoft.com/office/powerpoint/2010/main" val="236870275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A9166-D63A-9763-E0FD-AFD7A789D2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E9BE5C-19A8-F142-5B0A-449757B27E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298A30-E5CC-DEDD-9277-9A4A4B2ED76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6C1BE4D-433E-2D1C-6A8F-3F8352B92971}"/>
              </a:ext>
            </a:extLst>
          </p:cNvPr>
          <p:cNvSpPr>
            <a:spLocks noGrp="1"/>
          </p:cNvSpPr>
          <p:nvPr>
            <p:ph type="sldNum" sz="quarter" idx="5"/>
          </p:nvPr>
        </p:nvSpPr>
        <p:spPr/>
        <p:txBody>
          <a:bodyPr/>
          <a:lstStyle/>
          <a:p>
            <a:fld id="{AA796624-056C-4B51-AA09-AD77FFC9F12B}" type="slidenum">
              <a:rPr lang="en-US" smtClean="0"/>
              <a:t>73</a:t>
            </a:fld>
            <a:endParaRPr lang="en-US"/>
          </a:p>
        </p:txBody>
      </p:sp>
    </p:spTree>
    <p:extLst>
      <p:ext uri="{BB962C8B-B14F-4D97-AF65-F5344CB8AC3E}">
        <p14:creationId xmlns:p14="http://schemas.microsoft.com/office/powerpoint/2010/main" val="407134460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Choose one bullet point to display (the first bullet point is for in-person, the second is for virtual). </a:t>
            </a:r>
          </a:p>
          <a:p>
            <a:endParaRPr lang="en-US" dirty="0"/>
          </a:p>
          <a:p>
            <a:r>
              <a:rPr lang="en-US" dirty="0"/>
              <a:t>If in-person, greet participants as they come in the door and help them find a seat. </a:t>
            </a:r>
          </a:p>
          <a:p>
            <a:endParaRPr lang="en-US" dirty="0"/>
          </a:p>
          <a:p>
            <a:r>
              <a:rPr lang="en-US" dirty="0"/>
              <a:t>If virtual, give participants a heads up when you will be starting. For example, </a:t>
            </a:r>
            <a:r>
              <a:rPr lang="en-US" i="1" dirty="0"/>
              <a:t>“Hi everyone, we will be starting in about one minute.”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0221F-3728-44D3-A278-8B74EC70D4E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708400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A6133-2FCF-80FE-B77B-3CF9273F5E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F9381C-6386-CC00-A6A9-61F07D3C53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94BA2F-8087-9D73-8D69-24541550B2C8}"/>
              </a:ext>
            </a:extLst>
          </p:cNvPr>
          <p:cNvSpPr>
            <a:spLocks noGrp="1"/>
          </p:cNvSpPr>
          <p:nvPr>
            <p:ph type="body" idx="1"/>
          </p:nvPr>
        </p:nvSpPr>
        <p:spPr/>
        <p:txBody>
          <a:bodyPr/>
          <a:lstStyle/>
          <a:p>
            <a:pPr>
              <a:defRPr/>
            </a:pPr>
            <a:r>
              <a:rPr lang="en-US" dirty="0"/>
              <a:t>Example language: </a:t>
            </a:r>
            <a:r>
              <a:rPr lang="en-US" i="1" dirty="0"/>
              <a:t>Welcome back, everyone! We're glad to see you for our third and final meeting.</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*Optional Sections</a:t>
            </a:r>
            <a:r>
              <a:rPr lang="en-US" dirty="0"/>
              <a:t>: Please note that the conversation starters are optional. If you prefer to skip these, simply remove the first bullet point from this slide and proceed to the next relevant slide in the deck.</a:t>
            </a:r>
          </a:p>
          <a:p>
            <a:endParaRPr lang="en-US" dirty="0"/>
          </a:p>
          <a:p>
            <a:pPr>
              <a:buFont typeface="Arial" panose="020B0604020202020204" pitchFamily="34" charset="0"/>
              <a:buChar char="•"/>
            </a:pPr>
            <a:r>
              <a:rPr lang="en-US" dirty="0"/>
              <a:t>Example language if omitting: </a:t>
            </a:r>
            <a:r>
              <a:rPr lang="en-US" i="1" dirty="0"/>
              <a:t>We'll dive straight into discussing the key questions from our last session’s homework. </a:t>
            </a:r>
            <a:r>
              <a:rPr lang="en-US" sz="1800" b="0" i="1" u="none" strike="noStrike" dirty="0">
                <a:solidFill>
                  <a:srgbClr val="000000"/>
                </a:solidFill>
                <a:effectLst/>
                <a:latin typeface="Aptos" panose="020B0004020202020204" pitchFamily="34" charset="0"/>
              </a:rPr>
              <a:t>We’ll wrap up with a discussion on additional Thrive programs that may interest you</a:t>
            </a:r>
            <a:endParaRPr lang="en-US" dirty="0"/>
          </a:p>
          <a:p>
            <a:pPr>
              <a:buFont typeface="Arial" panose="020B0604020202020204" pitchFamily="34" charset="0"/>
              <a:buChar char="•"/>
            </a:pPr>
            <a:r>
              <a:rPr lang="en-US" dirty="0"/>
              <a:t>Example language if not omitting:</a:t>
            </a:r>
          </a:p>
          <a:p>
            <a:pPr>
              <a:buFont typeface="Arial" panose="020B0604020202020204" pitchFamily="34" charset="0"/>
              <a:buChar char="•"/>
            </a:pPr>
            <a:endParaRPr lang="en-US" dirty="0"/>
          </a:p>
          <a:p>
            <a:pPr>
              <a:buFont typeface="Arial" panose="020B0604020202020204" pitchFamily="34" charset="0"/>
              <a:buChar char="•"/>
            </a:pPr>
            <a:r>
              <a:rPr lang="en-US" dirty="0"/>
              <a:t> </a:t>
            </a:r>
            <a:r>
              <a:rPr lang="en-US" b="1" dirty="0"/>
              <a:t>Conversation Starters</a:t>
            </a:r>
            <a:r>
              <a:rPr lang="en-US" dirty="0"/>
              <a:t>: </a:t>
            </a:r>
            <a:r>
              <a:rPr lang="en-US" i="1" dirty="0"/>
              <a:t>We’ll get started with a quick question to get us all engaged and sharing.</a:t>
            </a:r>
          </a:p>
          <a:p>
            <a:pPr>
              <a:buFont typeface="Arial" panose="020B0604020202020204" pitchFamily="34" charset="0"/>
              <a:buNone/>
            </a:pPr>
            <a:endParaRPr lang="en-US" dirty="0"/>
          </a:p>
          <a:p>
            <a:pPr>
              <a:buFont typeface="Arial" panose="020B0604020202020204" pitchFamily="34" charset="0"/>
              <a:buChar char="•"/>
            </a:pPr>
            <a:r>
              <a:rPr lang="en-US" b="1" dirty="0"/>
              <a:t>Review of Ground Rules</a:t>
            </a:r>
            <a:r>
              <a:rPr lang="en-US" dirty="0"/>
              <a:t>: </a:t>
            </a:r>
            <a:r>
              <a:rPr lang="en-US" i="1" dirty="0"/>
              <a:t>A brief reminder of our ground rules to ensure our discussions remain respectful and productive.</a:t>
            </a:r>
          </a:p>
          <a:p>
            <a:pPr>
              <a:buFont typeface="Arial" panose="020B0604020202020204" pitchFamily="34" charset="0"/>
              <a:buNone/>
            </a:pPr>
            <a:endParaRPr lang="en-US" dirty="0"/>
          </a:p>
          <a:p>
            <a:pPr>
              <a:buFont typeface="Arial" panose="020B0604020202020204" pitchFamily="34" charset="0"/>
              <a:buChar char="•"/>
            </a:pPr>
            <a:r>
              <a:rPr lang="en-US" b="1" dirty="0"/>
              <a:t>Discussion and Homework</a:t>
            </a:r>
            <a:r>
              <a:rPr lang="en-US" dirty="0"/>
              <a:t>: </a:t>
            </a:r>
            <a:r>
              <a:rPr lang="en-US" i="1" dirty="0"/>
              <a:t>After our initial activities, we will discuss the workbook questions based on your experiences with the last set of homework followed by an explanation of the homework for our next meeting. Let’s get started! </a:t>
            </a:r>
          </a:p>
          <a:p>
            <a:pPr>
              <a:buFont typeface="Arial" panose="020B0604020202020204" pitchFamily="34" charset="0"/>
              <a:buChar char="•"/>
            </a:pPr>
            <a:endParaRPr lang="en-US" i="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a:buFont typeface="Arial" panose="020B0604020202020204" pitchFamily="34" charset="0"/>
              <a:buChar char="•"/>
            </a:pPr>
            <a:endParaRPr lang="en-US" dirty="0"/>
          </a:p>
          <a:p>
            <a:pPr lvl="1"/>
            <a:endParaRPr lang="en-US" dirty="0"/>
          </a:p>
          <a:p>
            <a:pPr lvl="1"/>
            <a:endParaRPr lang="en-US" dirty="0"/>
          </a:p>
          <a:p>
            <a:endParaRPr lang="en-US" dirty="0"/>
          </a:p>
        </p:txBody>
      </p:sp>
      <p:sp>
        <p:nvSpPr>
          <p:cNvPr id="4" name="Slide Number Placeholder 3">
            <a:extLst>
              <a:ext uri="{FF2B5EF4-FFF2-40B4-BE49-F238E27FC236}">
                <a16:creationId xmlns:a16="http://schemas.microsoft.com/office/drawing/2014/main" id="{43CDDED1-EA95-E3E1-2DF6-32A862DE21E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5EEA5-0ACF-4FFB-8DDD-B838AE4425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6238000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8106B-89C3-ACC6-5A63-464B63A72D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BA3598-AC4E-4F98-D481-9CE9D3B382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CFD2D4-ED2A-258D-3ED0-DD65F8C3C80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Example language: </a:t>
            </a:r>
            <a:r>
              <a:rPr lang="en-US" i="1" dirty="0"/>
              <a:t>"Let's open our session with a fun question that will give us all a chance to share something about ourselves. Review the list of questions provided on the slide. Select one question that resonates with you, or that you feel comfortable sharing. This activity is designed to ease us into the meeting and build a friendly, open atmosphere.</a:t>
            </a:r>
          </a:p>
          <a:p>
            <a:endParaRPr lang="en-US" dirty="0"/>
          </a:p>
        </p:txBody>
      </p:sp>
      <p:sp>
        <p:nvSpPr>
          <p:cNvPr id="4" name="Slide Number Placeholder 3">
            <a:extLst>
              <a:ext uri="{FF2B5EF4-FFF2-40B4-BE49-F238E27FC236}">
                <a16:creationId xmlns:a16="http://schemas.microsoft.com/office/drawing/2014/main" id="{A2645E65-9972-F20B-B3DC-B81EDFC2A36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1502951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C8BCB-1ACC-4718-A565-63FB999369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7537C8-6E6F-5F45-0B94-E9DFFAD3D1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2156B5-2F1F-4F19-7443-0B0CFDB8D0F8}"/>
              </a:ext>
            </a:extLst>
          </p:cNvPr>
          <p:cNvSpPr>
            <a:spLocks noGrp="1"/>
          </p:cNvSpPr>
          <p:nvPr>
            <p:ph type="body" idx="1"/>
          </p:nvPr>
        </p:nvSpPr>
        <p:spPr/>
        <p:txBody>
          <a:bodyPr/>
          <a:lstStyle/>
          <a:p>
            <a:pPr>
              <a:buFont typeface="Arial" panose="020B0604020202020204" pitchFamily="34" charset="0"/>
              <a:buChar char="•"/>
            </a:pPr>
            <a:r>
              <a:rPr lang="en-US" b="1" dirty="0"/>
              <a:t>Introduction of Ground Rules</a:t>
            </a:r>
            <a:r>
              <a:rPr lang="en-US" dirty="0"/>
              <a:t>: Start by stating some basic ground rules to create a supportive environment where families feel safe to share their parenting experiences.</a:t>
            </a:r>
          </a:p>
          <a:p>
            <a:pPr>
              <a:buFont typeface="Arial" panose="020B0604020202020204" pitchFamily="34" charset="0"/>
              <a:buChar char="•"/>
            </a:pPr>
            <a:endParaRPr lang="en-US" dirty="0"/>
          </a:p>
          <a:p>
            <a:pPr>
              <a:buFont typeface="Arial" panose="020B0604020202020204" pitchFamily="34" charset="0"/>
              <a:buChar char="•"/>
            </a:pPr>
            <a:r>
              <a:rPr lang="en-US" b="1" dirty="0"/>
              <a:t>Basic Ground Rules</a:t>
            </a:r>
            <a:r>
              <a:rPr lang="en-US" dirty="0"/>
              <a:t>: </a:t>
            </a:r>
          </a:p>
          <a:p>
            <a:pPr lvl="1">
              <a:buFont typeface="Arial" panose="020B0604020202020204" pitchFamily="34" charset="0"/>
              <a:buChar char="•"/>
            </a:pPr>
            <a:r>
              <a:rPr lang="en-US" dirty="0"/>
              <a:t>Always start and end sessions on time.</a:t>
            </a:r>
          </a:p>
          <a:p>
            <a:pPr lvl="1">
              <a:buFont typeface="Arial" panose="020B0604020202020204" pitchFamily="34" charset="0"/>
              <a:buChar char="•"/>
            </a:pPr>
            <a:r>
              <a:rPr lang="en-US" dirty="0"/>
              <a:t>Cell phones should be on vibrate; members can quietly excuse themselves if a call must be taken.</a:t>
            </a:r>
          </a:p>
          <a:p>
            <a:pPr lvl="1">
              <a:buFont typeface="Arial" panose="020B0604020202020204" pitchFamily="34" charset="0"/>
              <a:buChar char="•"/>
            </a:pPr>
            <a:r>
              <a:rPr lang="en-US" dirty="0"/>
              <a:t>In virtual sessions, participants should </a:t>
            </a:r>
            <a:r>
              <a:rPr lang="en-US"/>
              <a:t>mute themself </a:t>
            </a:r>
            <a:r>
              <a:rPr lang="en-US" dirty="0"/>
              <a:t>when taking calls outside the session.</a:t>
            </a:r>
          </a:p>
          <a:p>
            <a:pPr lvl="1">
              <a:buFont typeface="Arial" panose="020B0604020202020204" pitchFamily="34" charset="0"/>
              <a:buNone/>
            </a:pPr>
            <a:endParaRPr lang="en-US" dirty="0"/>
          </a:p>
          <a:p>
            <a:pPr>
              <a:buFont typeface="Arial" panose="020B0604020202020204" pitchFamily="34" charset="0"/>
              <a:buChar char="•"/>
            </a:pPr>
            <a:r>
              <a:rPr lang="en-US" b="1" dirty="0"/>
              <a:t>Developing Group-Specific Rules</a:t>
            </a:r>
            <a:r>
              <a:rPr lang="en-US" dirty="0"/>
              <a:t>:</a:t>
            </a:r>
          </a:p>
          <a:p>
            <a:pPr lvl="1">
              <a:buFont typeface="Arial" panose="020B0604020202020204" pitchFamily="34" charset="0"/>
              <a:buChar char="•"/>
            </a:pPr>
            <a:r>
              <a:rPr lang="en-US" dirty="0"/>
              <a:t>Discuss and agree on additional rules as a group, such as:</a:t>
            </a:r>
          </a:p>
          <a:p>
            <a:pPr lvl="1">
              <a:buFont typeface="Arial" panose="020B0604020202020204" pitchFamily="34" charset="0"/>
              <a:buChar char="•"/>
            </a:pPr>
            <a:r>
              <a:rPr lang="en-US" dirty="0"/>
              <a:t>Avoid judgment regarding other participants' parenting practices or knowledge gaps.</a:t>
            </a:r>
          </a:p>
          <a:p>
            <a:pPr lvl="1">
              <a:buFont typeface="Arial" panose="020B0604020202020204" pitchFamily="34" charset="0"/>
              <a:buChar char="•"/>
            </a:pPr>
            <a:r>
              <a:rPr lang="en-US" dirty="0"/>
              <a:t>Ensure one person speaks at a time to maintain order and clarity.</a:t>
            </a:r>
          </a:p>
          <a:p>
            <a:pPr lvl="1">
              <a:buFont typeface="Arial" panose="020B0604020202020204" pitchFamily="34" charset="0"/>
              <a:buChar char="•"/>
            </a:pPr>
            <a:r>
              <a:rPr lang="en-US" dirty="0"/>
              <a:t>Assume positive intent in all interactions to foster a positive atmosphere.</a:t>
            </a:r>
          </a:p>
          <a:p>
            <a:pPr lvl="1">
              <a:buFont typeface="Arial" panose="020B0604020202020204" pitchFamily="34" charset="0"/>
              <a:buChar char="•"/>
            </a:pPr>
            <a:endParaRPr lang="en-US" dirty="0"/>
          </a:p>
          <a:p>
            <a:pPr>
              <a:buFont typeface="Arial" panose="020B0604020202020204" pitchFamily="34" charset="0"/>
              <a:buChar char="•"/>
            </a:pPr>
            <a:r>
              <a:rPr lang="en-US" b="1" dirty="0"/>
              <a:t>Confidentiality Discussion</a:t>
            </a:r>
            <a:r>
              <a:rPr lang="en-US" dirty="0"/>
              <a:t>: Use this time to reinforce the importance of confidentiality, outlining your organization’s specific confidentiality clauses regarding statements related to abuse or neglect mandated reporting..</a:t>
            </a:r>
          </a:p>
          <a:p>
            <a:endParaRPr lang="en-US" dirty="0"/>
          </a:p>
          <a:p>
            <a:endParaRPr lang="en-US" dirty="0"/>
          </a:p>
          <a:p>
            <a:r>
              <a:rPr lang="en-US" u="sng" dirty="0"/>
              <a:t>Example language:</a:t>
            </a:r>
          </a:p>
          <a:p>
            <a:endParaRPr lang="en-US" dirty="0"/>
          </a:p>
          <a:p>
            <a:r>
              <a:rPr lang="en-US" i="1" dirty="0"/>
              <a:t>As we begin, it's crucial to emphasize the importance of confidentiality within our group. We need to agree to keep all shared information within these sessions, including personal stories and sensitive details. This ensures a safe space where everyone feels comfortable sharing their experiences. Please remember that details shared by participants are given in trust and should be treated with respect and discretion.</a:t>
            </a:r>
          </a:p>
          <a:p>
            <a:endParaRPr lang="en-US" i="1" dirty="0"/>
          </a:p>
          <a:p>
            <a:r>
              <a:rPr lang="en-US" i="1" dirty="0"/>
              <a:t>Additionally, it’s important to note our mandated reporting clause for suspected abuse or neglect:</a:t>
            </a:r>
          </a:p>
          <a:p>
            <a:endParaRPr lang="en-US" i="1" dirty="0"/>
          </a:p>
          <a:p>
            <a:pPr lvl="1">
              <a:buFont typeface="Arial" panose="020B0604020202020204" pitchFamily="34" charset="0"/>
              <a:buChar char="•"/>
            </a:pPr>
            <a:r>
              <a:rPr lang="en-US" b="1" i="1" dirty="0"/>
              <a:t>Legal Obligation</a:t>
            </a:r>
            <a:r>
              <a:rPr lang="en-US" i="1" dirty="0"/>
              <a:t>: Our staff and facilitators are legally required to report any suspicions of child abuse or neglect.</a:t>
            </a:r>
          </a:p>
          <a:p>
            <a:pPr lvl="1">
              <a:buFont typeface="Arial" panose="020B0604020202020204" pitchFamily="34" charset="0"/>
              <a:buChar char="•"/>
            </a:pPr>
            <a:r>
              <a:rPr lang="en-US" b="1" i="1" dirty="0"/>
              <a:t>Scope of Reporting</a:t>
            </a:r>
            <a:r>
              <a:rPr lang="en-US" i="1" dirty="0"/>
              <a:t>: We must report any signs of potential harm to a child or vulnerable adult that arise during our sessions.</a:t>
            </a:r>
          </a:p>
          <a:p>
            <a:pPr lvl="1">
              <a:buFont typeface="Arial" panose="020B0604020202020204" pitchFamily="34" charset="0"/>
              <a:buChar char="•"/>
            </a:pPr>
            <a:r>
              <a:rPr lang="en-US" b="1" i="1" dirty="0"/>
              <a:t>Procedure for Reporting</a:t>
            </a:r>
            <a:r>
              <a:rPr lang="en-US" i="1" dirty="0"/>
              <a:t>: We handle these situations sensitively, informing involved individuals about necessary actions, unless it poses further risk.</a:t>
            </a:r>
          </a:p>
          <a:p>
            <a:pPr lvl="1">
              <a:buFont typeface="Arial" panose="020B0604020202020204" pitchFamily="34" charset="0"/>
              <a:buChar char="•"/>
            </a:pPr>
            <a:r>
              <a:rPr lang="en-US" b="1" i="1" dirty="0"/>
              <a:t>Support for Affected Individuals</a:t>
            </a:r>
            <a:r>
              <a:rPr lang="en-US" i="1" dirty="0"/>
              <a:t>: We provide support and resources to help those involved in a reporting situation.</a:t>
            </a:r>
          </a:p>
          <a:p>
            <a:endParaRPr lang="en-US" i="1" dirty="0"/>
          </a:p>
          <a:p>
            <a:r>
              <a:rPr lang="en-US" i="1" dirty="0"/>
              <a:t>Our primary concern is the safety and well-being of all individuals. If you have any questions or concerns about this policy, feel free to discuss them privately with me.</a:t>
            </a:r>
          </a:p>
          <a:p>
            <a:endParaRPr lang="en-US" dirty="0"/>
          </a:p>
        </p:txBody>
      </p:sp>
      <p:sp>
        <p:nvSpPr>
          <p:cNvPr id="4" name="Slide Number Placeholder 3">
            <a:extLst>
              <a:ext uri="{FF2B5EF4-FFF2-40B4-BE49-F238E27FC236}">
                <a16:creationId xmlns:a16="http://schemas.microsoft.com/office/drawing/2014/main" id="{E84D8A62-1D20-C6C3-F405-C64CB2CE749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0281690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72300-2871-03EC-A27C-D42CE441DE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73F3EF-4CC8-F2FA-F1AB-4F3829194C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68E02A-1258-B69A-3568-FCD7DB71E2CF}"/>
              </a:ext>
            </a:extLst>
          </p:cNvPr>
          <p:cNvSpPr>
            <a:spLocks noGrp="1"/>
          </p:cNvSpPr>
          <p:nvPr>
            <p:ph type="body" idx="1"/>
          </p:nvPr>
        </p:nvSpPr>
        <p:spPr/>
        <p:txBody>
          <a:bodyPr/>
          <a:lstStyle/>
          <a:p>
            <a:r>
              <a:rPr lang="en-US" b="1" i="1" dirty="0"/>
              <a:t>Review this section of the module with the participants by offering the  following information</a:t>
            </a:r>
            <a:r>
              <a:rPr lang="en-US" b="1" dirty="0"/>
              <a:t>: </a:t>
            </a:r>
          </a:p>
          <a:p>
            <a:endParaRPr lang="en-US" b="1" dirty="0"/>
          </a:p>
          <a:p>
            <a:r>
              <a:rPr lang="en-US" dirty="0"/>
              <a:t>• Fathers may not live with their children for various reasons (e.g., separation from the child’s other parent, never married to the child’s other parent). In these types of situations, the father and his child(ren) will likely have less access to each other, and the living arrangements may vary based on legal custody agreements or informal arrangements made among the decision-making adults in the child’s life. </a:t>
            </a:r>
          </a:p>
          <a:p>
            <a:endParaRPr lang="en-US" dirty="0"/>
          </a:p>
          <a:p>
            <a:r>
              <a:rPr lang="en-US" dirty="0"/>
              <a:t>• For non-resident fathers, there are several factors that are related to establishing and maintaining better father-child relationships, such as having more contact; making formal child-support payments; and using informal support methods, like buying food, clothing, or school supplies. </a:t>
            </a:r>
          </a:p>
          <a:p>
            <a:endParaRPr lang="en-US" dirty="0"/>
          </a:p>
          <a:p>
            <a:r>
              <a:rPr lang="en-US" dirty="0"/>
              <a:t>• Coparenting may be more challenging after a divorce or separation. Parents can learn about and incorporate strategies to help them work together as a team. In the module, additional Thrive supplemental modules were shared that can be helpful in these situations: </a:t>
            </a:r>
            <a:r>
              <a:rPr lang="en-US" b="1" i="1" dirty="0"/>
              <a:t>Coparenting: Coordinated. Cooperative. United. </a:t>
            </a:r>
            <a:r>
              <a:rPr lang="en-US" b="0" i="0" dirty="0"/>
              <a:t>and</a:t>
            </a:r>
            <a:r>
              <a:rPr lang="en-US" b="1" i="1" dirty="0"/>
              <a:t> Stepfamilies: Blending Bonds, Building Harmony</a:t>
            </a:r>
            <a:r>
              <a:rPr lang="en-US" dirty="0"/>
              <a:t>.</a:t>
            </a:r>
          </a:p>
          <a:p>
            <a:endParaRPr lang="en-US" b="1" i="1" dirty="0"/>
          </a:p>
          <a:p>
            <a:r>
              <a:rPr lang="en-US" b="1" i="1" dirty="0"/>
              <a:t>Invite non-resident fathers or stepfathers to answer the  following questions: </a:t>
            </a:r>
          </a:p>
          <a:p>
            <a:endParaRPr lang="en-US" b="1" i="1" dirty="0"/>
          </a:p>
          <a:p>
            <a:pPr marL="171450" indent="-171450">
              <a:buFont typeface="Arial" panose="020B0604020202020204" pitchFamily="34" charset="0"/>
              <a:buChar char="•"/>
            </a:pPr>
            <a:r>
              <a:rPr lang="en-US" dirty="0"/>
              <a:t>For non-resident father’s, how do you remain involved in your child(ren)’s life when they are not with you?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For stepfathers, what are some ways that you are involved with your stepchild(ren)? </a:t>
            </a:r>
          </a:p>
          <a:p>
            <a:pPr marL="0" indent="0">
              <a:buFont typeface="Arial" panose="020B0604020202020204" pitchFamily="34" charset="0"/>
              <a:buNone/>
            </a:pPr>
            <a:r>
              <a:rPr lang="en-US" b="0" i="0" dirty="0"/>
              <a:t>-----------------------</a:t>
            </a:r>
          </a:p>
          <a:p>
            <a:pPr marL="0" indent="0">
              <a:buFont typeface="Arial" panose="020B0604020202020204" pitchFamily="34" charset="0"/>
              <a:buNone/>
            </a:pPr>
            <a:r>
              <a:rPr lang="en-US" b="1" i="1" dirty="0"/>
              <a:t>Facilitator Tip*</a:t>
            </a:r>
          </a:p>
          <a:p>
            <a:pPr marL="0" indent="0">
              <a:buFont typeface="Arial" panose="020B0604020202020204" pitchFamily="34" charset="0"/>
              <a:buNone/>
            </a:pPr>
            <a:endParaRPr lang="en-US" b="1" i="1" dirty="0"/>
          </a:p>
          <a:p>
            <a:pPr marL="0" indent="0">
              <a:buFont typeface="Arial" panose="020B0604020202020204" pitchFamily="34" charset="0"/>
              <a:buNone/>
            </a:pPr>
            <a:r>
              <a:rPr lang="en-US" b="1" i="1" dirty="0"/>
              <a:t>• Review the scenarios from the module to share examples of father involvement as needed. </a:t>
            </a:r>
          </a:p>
          <a:p>
            <a:pPr marL="0" indent="0">
              <a:buFont typeface="Arial" panose="020B0604020202020204" pitchFamily="34" charset="0"/>
              <a:buNone/>
            </a:pPr>
            <a:endParaRPr lang="en-US" b="1" i="1" dirty="0"/>
          </a:p>
          <a:p>
            <a:pPr marL="0" indent="0">
              <a:buFont typeface="Arial" panose="020B0604020202020204" pitchFamily="34" charset="0"/>
              <a:buNone/>
            </a:pPr>
            <a:r>
              <a:rPr lang="en-US" b="1" i="1" dirty="0"/>
              <a:t>• If participants cannot relate (i.e., not divorced or unmarried fathers), adjust time devoted to this section.</a:t>
            </a:r>
          </a:p>
        </p:txBody>
      </p:sp>
      <p:sp>
        <p:nvSpPr>
          <p:cNvPr id="4" name="Slide Number Placeholder 3">
            <a:extLst>
              <a:ext uri="{FF2B5EF4-FFF2-40B4-BE49-F238E27FC236}">
                <a16:creationId xmlns:a16="http://schemas.microsoft.com/office/drawing/2014/main" id="{51ED52A9-830C-4B7F-C370-E3575AF078A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4944239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BE3F5-5E9B-EE8A-9F25-E1D501B1DB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1D2977-48BB-7CF9-B998-4275B5715A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A1A62A-4686-D2E8-E5FF-9C8FB718E902}"/>
              </a:ext>
            </a:extLst>
          </p:cNvPr>
          <p:cNvSpPr>
            <a:spLocks noGrp="1"/>
          </p:cNvSpPr>
          <p:nvPr>
            <p:ph type="body" idx="1"/>
          </p:nvPr>
        </p:nvSpPr>
        <p:spPr/>
        <p:txBody>
          <a:bodyPr/>
          <a:lstStyle/>
          <a:p>
            <a:r>
              <a:rPr lang="en-US" b="1" i="1" dirty="0"/>
              <a:t>Review this section of the module with the participants by offering the  following information</a:t>
            </a:r>
            <a:r>
              <a:rPr lang="en-US" dirty="0"/>
              <a:t>: </a:t>
            </a:r>
          </a:p>
          <a:p>
            <a:endParaRPr lang="en-US" dirty="0"/>
          </a:p>
          <a:p>
            <a:r>
              <a:rPr lang="en-US" dirty="0"/>
              <a:t>• A parent may be absent from a child’s life for an extended time period for several reasons, such as employment- or family-related commitments. For example, some parents are employed in professions that require extended travel, seasonal labor (e.g., oil workers, farming or fishing industries), or military service. Parents may also be away from their children for long periods due to relocation (sometimes after a break-up or divorce) or to assist extended family or friends in need. </a:t>
            </a:r>
          </a:p>
          <a:p>
            <a:endParaRPr lang="en-US" dirty="0"/>
          </a:p>
          <a:p>
            <a:r>
              <a:rPr lang="en-US" dirty="0"/>
              <a:t>• Although parenting from afar can be difficult, it is possible to remain a supportive and involved parent. </a:t>
            </a:r>
          </a:p>
          <a:p>
            <a:endParaRPr lang="en-US" dirty="0"/>
          </a:p>
          <a:p>
            <a:pPr marL="171450" indent="-171450">
              <a:buFont typeface="Arial" panose="020B0604020202020204" pitchFamily="34" charset="0"/>
              <a:buChar char="•"/>
            </a:pPr>
            <a:r>
              <a:rPr lang="en-US" dirty="0"/>
              <a:t>Some of the strategies described in the module include the following:</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Thinking about and talking with their children</a:t>
            </a:r>
          </a:p>
          <a:p>
            <a:pPr marL="628650" lvl="1" indent="-171450">
              <a:buFont typeface="Arial" panose="020B0604020202020204" pitchFamily="34" charset="0"/>
              <a:buChar char="•"/>
            </a:pPr>
            <a:r>
              <a:rPr lang="en-US" dirty="0"/>
              <a:t>Offering advice and support</a:t>
            </a:r>
          </a:p>
          <a:p>
            <a:pPr marL="628650" lvl="1" indent="-171450">
              <a:buFont typeface="Arial" panose="020B0604020202020204" pitchFamily="34" charset="0"/>
              <a:buChar char="•"/>
            </a:pPr>
            <a:r>
              <a:rPr lang="en-US" dirty="0"/>
              <a:t>Giving encouragement</a:t>
            </a:r>
          </a:p>
          <a:p>
            <a:pPr marL="628650" lvl="1" indent="-171450">
              <a:buFont typeface="Arial" panose="020B0604020202020204" pitchFamily="34" charset="0"/>
              <a:buChar char="•"/>
            </a:pPr>
            <a:r>
              <a:rPr lang="en-US" dirty="0"/>
              <a:t>Participating in child care-related decision-making</a:t>
            </a:r>
          </a:p>
          <a:p>
            <a:pPr marL="628650" lvl="1" indent="-171450">
              <a:buFont typeface="Arial" panose="020B0604020202020204" pitchFamily="34" charset="0"/>
              <a:buChar char="•"/>
            </a:pPr>
            <a:r>
              <a:rPr lang="en-US" dirty="0"/>
              <a:t>Sending information about where they are</a:t>
            </a:r>
          </a:p>
          <a:p>
            <a:pPr marL="628650" lvl="1" indent="-171450">
              <a:buFont typeface="Arial" panose="020B0604020202020204" pitchFamily="34" charset="0"/>
              <a:buChar char="•"/>
            </a:pPr>
            <a:r>
              <a:rPr lang="en-US" dirty="0"/>
              <a:t>Being emotionally supportive of parenting partner</a:t>
            </a:r>
          </a:p>
          <a:p>
            <a:pPr marL="628650" lvl="1" indent="-171450">
              <a:buFont typeface="Arial" panose="020B0604020202020204" pitchFamily="34" charset="0"/>
              <a:buChar char="•"/>
            </a:pPr>
            <a:r>
              <a:rPr lang="en-US" dirty="0"/>
              <a:t>Reading fathering and baby-care websites (for fathers who are away during their child’s birth)</a:t>
            </a:r>
          </a:p>
          <a:p>
            <a:pPr marL="628650" lvl="1" indent="-171450">
              <a:buFont typeface="Arial" panose="020B0604020202020204" pitchFamily="34" charset="0"/>
              <a:buChar char="•"/>
            </a:pPr>
            <a:r>
              <a:rPr lang="en-US" dirty="0"/>
              <a:t>Watching videos of their children</a:t>
            </a:r>
          </a:p>
          <a:p>
            <a:pPr marL="628650" lvl="1" indent="-171450">
              <a:buFont typeface="Arial" panose="020B0604020202020204" pitchFamily="34" charset="0"/>
              <a:buChar char="•"/>
            </a:pPr>
            <a:r>
              <a:rPr lang="en-US" dirty="0"/>
              <a:t>Using instant messaging, and participating in video calls</a:t>
            </a:r>
          </a:p>
          <a:p>
            <a:pPr marL="628650" lvl="1" indent="-171450">
              <a:buFont typeface="Arial" panose="020B0604020202020204" pitchFamily="34" charset="0"/>
              <a:buChar char="•"/>
            </a:pPr>
            <a:r>
              <a:rPr lang="en-US" dirty="0"/>
              <a:t>Sending packages, letters, and emails</a:t>
            </a:r>
          </a:p>
          <a:p>
            <a:pPr marL="171450" lvl="0" indent="-171450">
              <a:buFont typeface="Arial" panose="020B0604020202020204" pitchFamily="34" charset="0"/>
              <a:buChar char="•"/>
            </a:pPr>
            <a:endParaRPr lang="en-US" dirty="0"/>
          </a:p>
          <a:p>
            <a:pPr marL="0" lvl="0" indent="0">
              <a:buFont typeface="Arial" panose="020B0604020202020204" pitchFamily="34" charset="0"/>
              <a:buNone/>
            </a:pPr>
            <a:r>
              <a:rPr lang="en-US" b="1" i="1" dirty="0"/>
              <a:t>Generate discussion among participants using all, or some, of the following questions: </a:t>
            </a:r>
          </a:p>
          <a:p>
            <a:pPr marL="0" lvl="0" indent="0">
              <a:buFont typeface="Arial" panose="020B0604020202020204" pitchFamily="34" charset="0"/>
              <a:buNone/>
            </a:pPr>
            <a:endParaRPr lang="en-US" b="1" i="1" dirty="0"/>
          </a:p>
          <a:p>
            <a:pPr marL="171450" lvl="0" indent="-171450">
              <a:buFont typeface="Arial" panose="020B0604020202020204" pitchFamily="34" charset="0"/>
              <a:buChar char="•"/>
            </a:pPr>
            <a:r>
              <a:rPr lang="en-US" dirty="0"/>
              <a:t>Who has experienced or experiences periods of parental absence from  their child(ren)?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The module described ways in which fathers can be involved with their children during a parental absence, for example, due to military deployment. For those who have experienced a military deployment as a father, how did you remain involved with your child?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Many of the strategies shared in the module to help fathers remain involved in their child(ren)’s life during deployment can be used by fathers who are separated from their child(ren) for other reasons. What strategies have you used?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What new strategies might you use during a future period of parental absence?</a:t>
            </a:r>
          </a:p>
        </p:txBody>
      </p:sp>
      <p:sp>
        <p:nvSpPr>
          <p:cNvPr id="4" name="Slide Number Placeholder 3">
            <a:extLst>
              <a:ext uri="{FF2B5EF4-FFF2-40B4-BE49-F238E27FC236}">
                <a16:creationId xmlns:a16="http://schemas.microsoft.com/office/drawing/2014/main" id="{6862CE59-7C89-B356-7259-9984BE568FE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08325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Homework Tasks</a:t>
            </a:r>
            <a:r>
              <a:rPr lang="en-US" dirty="0"/>
              <a:t>: Assign  Session 1: Introduction, Session 2: Fathers’ Experiences as a Father, Session 3: Fathers’ Impact on Child Outcomes, and Session 4: Benefits of Father Involvement for Fathers as homework.</a:t>
            </a:r>
          </a:p>
          <a:p>
            <a:endParaRPr lang="en-US" dirty="0"/>
          </a:p>
          <a:p>
            <a:r>
              <a:rPr lang="en-US" b="1" dirty="0"/>
              <a:t>Step 2 Clarification</a:t>
            </a:r>
            <a:r>
              <a:rPr lang="en-US" dirty="0"/>
              <a:t>: Remind participants that this homework involves viewing online content and downloading necessary resources as part of Step 2. If time permits, show where to access these materials on the website. </a:t>
            </a:r>
          </a:p>
          <a:p>
            <a:endParaRPr lang="en-US" dirty="0"/>
          </a:p>
          <a:p>
            <a:r>
              <a:rPr lang="en-US" b="1" dirty="0"/>
              <a:t>Workbook Guidance</a:t>
            </a:r>
            <a:r>
              <a:rPr lang="en-US" dirty="0"/>
              <a:t>: Show the specific pages in the Harmful Behaviors Parent Workbook and Syllabus related to these topics (D8)</a:t>
            </a:r>
          </a:p>
          <a:p>
            <a:endParaRPr lang="en-US" dirty="0"/>
          </a:p>
          <a:p>
            <a:r>
              <a:rPr lang="en-US" b="1" dirty="0"/>
              <a:t>Step 3 Clarification</a:t>
            </a:r>
            <a:r>
              <a:rPr lang="en-US" dirty="0"/>
              <a:t>: Assign workbook discussion questions (beginning on page D9 in the parent workbook). </a:t>
            </a:r>
          </a:p>
          <a:p>
            <a:endParaRPr lang="en-US" dirty="0"/>
          </a:p>
          <a:p>
            <a:r>
              <a:rPr lang="en-US" b="1" dirty="0"/>
              <a:t>Format explanation: </a:t>
            </a:r>
            <a:r>
              <a:rPr lang="en-US" b="0" dirty="0"/>
              <a:t>Explain the reason for 2 boxes per question (one for individual, one for group responses).</a:t>
            </a:r>
          </a:p>
          <a:p>
            <a:endParaRPr lang="en-US" dirty="0"/>
          </a:p>
          <a:p>
            <a:r>
              <a:rPr lang="en-US" b="1" dirty="0"/>
              <a:t>Encourage reflection and engagement: </a:t>
            </a:r>
            <a:r>
              <a:rPr lang="en-US" dirty="0"/>
              <a:t>The more participants, think, reflect, and share the more meaningful the content becomes to each family. </a:t>
            </a:r>
          </a:p>
          <a:p>
            <a:endParaRPr lang="en-US" dirty="0"/>
          </a:p>
          <a:p>
            <a:r>
              <a:rPr lang="en-US" sz="3200" b="1" dirty="0"/>
              <a:t>Pro tip: </a:t>
            </a:r>
            <a:r>
              <a:rPr lang="en-US" sz="3200" b="0" dirty="0"/>
              <a:t>Complete</a:t>
            </a:r>
            <a:r>
              <a:rPr lang="en-US" dirty="0"/>
              <a:t> the workbook while viewing online modules. </a:t>
            </a:r>
          </a:p>
          <a:p>
            <a:endParaRPr lang="en-US" dirty="0"/>
          </a:p>
        </p:txBody>
      </p:sp>
      <p:sp>
        <p:nvSpPr>
          <p:cNvPr id="4" name="Slide Number Placeholder 3"/>
          <p:cNvSpPr>
            <a:spLocks noGrp="1"/>
          </p:cNvSpPr>
          <p:nvPr>
            <p:ph type="sldNum" sz="quarter" idx="5"/>
          </p:nvPr>
        </p:nvSpPr>
        <p:spPr/>
        <p:txBody>
          <a:bodyPr/>
          <a:lstStyle/>
          <a:p>
            <a:fld id="{AA796624-056C-4B51-AA09-AD77FFC9F12B}" type="slidenum">
              <a:rPr lang="en-US" smtClean="0"/>
              <a:t>8</a:t>
            </a:fld>
            <a:endParaRPr lang="en-US"/>
          </a:p>
        </p:txBody>
      </p:sp>
    </p:spTree>
    <p:extLst>
      <p:ext uri="{BB962C8B-B14F-4D97-AF65-F5344CB8AC3E}">
        <p14:creationId xmlns:p14="http://schemas.microsoft.com/office/powerpoint/2010/main" val="153409719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C5E07E-E692-4B73-414C-EF603C40BB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7BDEB8-AB32-476A-B354-8909587720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AB8EFC-E4B9-57CE-A32F-BCCDBC335382}"/>
              </a:ext>
            </a:extLst>
          </p:cNvPr>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When fathers return from deployment, they may notice many changes in their family. The family will likely have adjusted to routines that did not include the father, and the father may not be aware of all of the details of the family’s life while he was away. Further, children will likely have developed new skills or interests during the time the father was absent. </a:t>
            </a:r>
          </a:p>
          <a:p>
            <a:endParaRPr lang="en-US" dirty="0"/>
          </a:p>
          <a:p>
            <a:r>
              <a:rPr lang="en-US" dirty="0"/>
              <a:t>• Fathers may need to slowly but steadily move back into routines and responsibilities when they return from deployment. </a:t>
            </a:r>
          </a:p>
          <a:p>
            <a:endParaRPr lang="en-US" dirty="0"/>
          </a:p>
          <a:p>
            <a:r>
              <a:rPr lang="en-US" dirty="0"/>
              <a:t>• Fathers may have to renegotiate roles and adjust to changes in children's developmental stages and/or abilities.</a:t>
            </a:r>
          </a:p>
          <a:p>
            <a:endParaRPr lang="en-US" b="1" i="1" dirty="0"/>
          </a:p>
          <a:p>
            <a:r>
              <a:rPr lang="en-US" b="1" i="1" dirty="0"/>
              <a:t>Generate discussion among participants using all, or some, of the following questions: </a:t>
            </a:r>
          </a:p>
          <a:p>
            <a:endParaRPr lang="en-US" b="1" i="1" dirty="0"/>
          </a:p>
          <a:p>
            <a:pPr marL="171450" indent="-171450">
              <a:buFont typeface="Arial" panose="020B0604020202020204" pitchFamily="34" charset="0"/>
              <a:buChar char="•"/>
            </a:pPr>
            <a:r>
              <a:rPr lang="en-US" dirty="0"/>
              <a:t>When returning from a period of parental absence, such as a military deployment or another circumstance, how have you reintegrated into your child’s daily life?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What challenges did you experience when you returned from a period of parental absence?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What strategies or supports have helped you overcome those challenges?</a:t>
            </a:r>
          </a:p>
        </p:txBody>
      </p:sp>
      <p:sp>
        <p:nvSpPr>
          <p:cNvPr id="4" name="Slide Number Placeholder 3">
            <a:extLst>
              <a:ext uri="{FF2B5EF4-FFF2-40B4-BE49-F238E27FC236}">
                <a16:creationId xmlns:a16="http://schemas.microsoft.com/office/drawing/2014/main" id="{F502AFDE-9157-DE06-40E9-F136FC3FF77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7462023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68D6F-400D-66B6-2B74-CC51519EEB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171D7E-D7A8-5CDE-1D35-BA30B823BB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9FA7F7-2C69-230E-4DF7-B3BEC75A600D}"/>
              </a:ext>
            </a:extLst>
          </p:cNvPr>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In the module, you learned about how Ronald, Karissa, and their family navigated a 9-month military deployment. They shared their thoughts leading up to the deployment, worries and concerns about their children, and some strategies they used to maintain their children’s connection to Ronald during this period of parental absence. </a:t>
            </a:r>
          </a:p>
          <a:p>
            <a:endParaRPr lang="en-US" dirty="0"/>
          </a:p>
          <a:p>
            <a:r>
              <a:rPr lang="en-US" b="1" i="1" dirty="0"/>
              <a:t>Generate discussion among participants using all, or some, of the following questions</a:t>
            </a:r>
            <a:r>
              <a:rPr lang="en-US" dirty="0"/>
              <a:t>: </a:t>
            </a:r>
          </a:p>
          <a:p>
            <a:endParaRPr lang="en-US" dirty="0"/>
          </a:p>
          <a:p>
            <a:pPr marL="171450" indent="-171450">
              <a:buFont typeface="Arial" panose="020B0604020202020204" pitchFamily="34" charset="0"/>
              <a:buChar char="•"/>
            </a:pPr>
            <a:r>
              <a:rPr lang="en-US" dirty="0"/>
              <a:t>How did the pre-deployment activities help prepare each member of the family for the pending parental separation?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 military deployment is a unique type of parental absence; however, some of the thoughts and feelings experienced by fathers, at-home parents, and children can be similar for families who are experiencing a different kind of parental absence. What aspects of Ronald and Karissa’s situation did you identify most with?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Are there any strategies used by Ronald or Karissa that you could use during a future deployment or other type of parental absence? </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a:t>
            </a:r>
          </a:p>
          <a:p>
            <a:pPr marL="0" indent="0">
              <a:buFont typeface="Arial" panose="020B0604020202020204" pitchFamily="34" charset="0"/>
              <a:buNone/>
            </a:pPr>
            <a:r>
              <a:rPr lang="en-US" b="1" i="1" dirty="0"/>
              <a:t>Facilitator Tip * </a:t>
            </a:r>
          </a:p>
          <a:p>
            <a:pPr marL="0" indent="0">
              <a:buFont typeface="Arial" panose="020B0604020202020204" pitchFamily="34" charset="0"/>
              <a:buNone/>
            </a:pPr>
            <a:endParaRPr lang="en-US" b="1" i="1" dirty="0"/>
          </a:p>
          <a:p>
            <a:pPr marL="171450" indent="-171450">
              <a:buFont typeface="Arial" panose="020B0604020202020204" pitchFamily="34" charset="0"/>
              <a:buChar char="•"/>
            </a:pPr>
            <a:r>
              <a:rPr lang="en-US" b="1" i="1" dirty="0"/>
              <a:t>To assist with discussion, review the following strategies Ronald and Karissa used to help their children adapt to his absence: </a:t>
            </a:r>
          </a:p>
          <a:p>
            <a:pPr marL="457200" lvl="1" indent="0">
              <a:buFont typeface="Arial" panose="020B0604020202020204" pitchFamily="34" charset="0"/>
              <a:buNone/>
            </a:pPr>
            <a:endParaRPr lang="en-US" dirty="0"/>
          </a:p>
          <a:p>
            <a:pPr marL="457200" lvl="1" indent="0">
              <a:buFont typeface="Arial" panose="020B0604020202020204" pitchFamily="34" charset="0"/>
              <a:buNone/>
            </a:pPr>
            <a:r>
              <a:rPr lang="en-US" dirty="0"/>
              <a:t>• Sought advice from individuals who had experienced a military deployment. </a:t>
            </a:r>
          </a:p>
          <a:p>
            <a:pPr marL="457200" lvl="1" indent="0">
              <a:buFont typeface="Arial" panose="020B0604020202020204" pitchFamily="34" charset="0"/>
              <a:buNone/>
            </a:pPr>
            <a:r>
              <a:rPr lang="en-US" dirty="0"/>
              <a:t>• Showed children recordings of Ronald reading books to the children. </a:t>
            </a:r>
          </a:p>
          <a:p>
            <a:pPr marL="457200" lvl="1" indent="0">
              <a:buFont typeface="Arial" panose="020B0604020202020204" pitchFamily="34" charset="0"/>
              <a:buNone/>
            </a:pPr>
            <a:r>
              <a:rPr lang="en-US" dirty="0"/>
              <a:t>• Gave children stuffed bears with Ronald’s photo attached. </a:t>
            </a:r>
          </a:p>
          <a:p>
            <a:pPr marL="457200" lvl="1" indent="0">
              <a:buFont typeface="Arial" panose="020B0604020202020204" pitchFamily="34" charset="0"/>
              <a:buNone/>
            </a:pPr>
            <a:r>
              <a:rPr lang="en-US" dirty="0"/>
              <a:t>• Communicated with Ronald via video chat. </a:t>
            </a:r>
          </a:p>
          <a:p>
            <a:pPr marL="457200" lvl="1" indent="0">
              <a:buFont typeface="Arial" panose="020B0604020202020204" pitchFamily="34" charset="0"/>
              <a:buNone/>
            </a:pPr>
            <a:r>
              <a:rPr lang="en-US" dirty="0"/>
              <a:t>• Sent care packages to Ronald. </a:t>
            </a:r>
          </a:p>
          <a:p>
            <a:pPr marL="457200" lvl="1" indent="0">
              <a:buFont typeface="Arial" panose="020B0604020202020204" pitchFamily="34" charset="0"/>
              <a:buNone/>
            </a:pPr>
            <a:r>
              <a:rPr lang="en-US" dirty="0"/>
              <a:t>• Ronald sent photos to the family and drew pictures and wrote stories back and forth with Lamont. </a:t>
            </a:r>
          </a:p>
          <a:p>
            <a:pPr marL="457200" lvl="1" indent="0">
              <a:buFont typeface="Arial" panose="020B0604020202020204" pitchFamily="34" charset="0"/>
              <a:buNone/>
            </a:pPr>
            <a:r>
              <a:rPr lang="en-US" dirty="0"/>
              <a:t>• Karissa talked to the children about their father. </a:t>
            </a:r>
          </a:p>
          <a:p>
            <a:pPr marL="457200" lvl="1" indent="0">
              <a:buFont typeface="Arial" panose="020B0604020202020204" pitchFamily="34" charset="0"/>
              <a:buNone/>
            </a:pPr>
            <a:r>
              <a:rPr lang="en-US" dirty="0"/>
              <a:t>• Karissa and Ronald provided updates and wrote down thoughts and messages using an online journal app. </a:t>
            </a:r>
          </a:p>
          <a:p>
            <a:pPr marL="457200" lvl="1" indent="0">
              <a:buFont typeface="Arial" panose="020B0604020202020204" pitchFamily="34" charset="0"/>
              <a:buNone/>
            </a:pPr>
            <a:r>
              <a:rPr lang="en-US" dirty="0"/>
              <a:t>• Karissa and the children made a paper chain to count down the days until Ronald came home. </a:t>
            </a:r>
          </a:p>
          <a:p>
            <a:pPr marL="457200" lvl="1" indent="0">
              <a:buFont typeface="Arial" panose="020B0604020202020204" pitchFamily="34" charset="0"/>
              <a:buNone/>
            </a:pPr>
            <a:r>
              <a:rPr lang="en-US" dirty="0"/>
              <a:t>• Karissa attended a redeployment workshop led by Ronald’s unit chaplain. </a:t>
            </a:r>
          </a:p>
          <a:p>
            <a:pPr marL="457200" lvl="1" indent="0">
              <a:buFont typeface="Arial" panose="020B0604020202020204" pitchFamily="34" charset="0"/>
              <a:buNone/>
            </a:pPr>
            <a:r>
              <a:rPr lang="en-US" dirty="0"/>
              <a:t>• Karissa and Ronald managed expectations for all family members by talking with children and each other about the adjustment period after Ronald returned from deployment. </a:t>
            </a:r>
          </a:p>
          <a:p>
            <a:pPr marL="457200" lvl="1" indent="0">
              <a:buFont typeface="Arial" panose="020B0604020202020204" pitchFamily="34" charset="0"/>
              <a:buNone/>
            </a:pPr>
            <a:r>
              <a:rPr lang="en-US" dirty="0"/>
              <a:t>• Ronald practiced self-care by maintaining his workout routine.</a:t>
            </a:r>
          </a:p>
        </p:txBody>
      </p:sp>
      <p:sp>
        <p:nvSpPr>
          <p:cNvPr id="4" name="Slide Number Placeholder 3">
            <a:extLst>
              <a:ext uri="{FF2B5EF4-FFF2-40B4-BE49-F238E27FC236}">
                <a16:creationId xmlns:a16="http://schemas.microsoft.com/office/drawing/2014/main" id="{A98662E0-F19D-B34C-1AD9-DE23428661C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931977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7353C-8ED7-7581-9EEB-C1B6502B14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ED0871-3AB6-1D2E-FDBA-3E07E0BF97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900031-7920-CC04-5EC1-BC31811C7A94}"/>
              </a:ext>
            </a:extLst>
          </p:cNvPr>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Fathers may encounter challenges that can affect their interactions with their children and their approach to parenting. These challenges, which may be influenced by internal and external forces, can hinder fathers’ abilities to reach their full parenting potential and meet their child’s needs effectively. </a:t>
            </a:r>
          </a:p>
          <a:p>
            <a:endParaRPr lang="en-US" dirty="0"/>
          </a:p>
          <a:p>
            <a:r>
              <a:rPr lang="en-US" dirty="0"/>
              <a:t>• Fathers can be involved in and engaged with many aspects of child-rearing; however, fathers often face many gender-based expectations related to their role as a father that may suggest otherwise. These expectations may exist at a broad cultural level or at a smaller community level. The expectations may be overt or covert. </a:t>
            </a:r>
          </a:p>
          <a:p>
            <a:endParaRPr lang="en-US" dirty="0"/>
          </a:p>
          <a:p>
            <a:pPr marL="171450" indent="-171450">
              <a:buFont typeface="Arial" panose="020B0604020202020204" pitchFamily="34" charset="0"/>
              <a:buChar char="•"/>
            </a:pPr>
            <a:r>
              <a:rPr lang="en-US" dirty="0"/>
              <a:t>A few examples of how these expectations may be communicated to fathers follow:</a:t>
            </a:r>
          </a:p>
          <a:p>
            <a:pPr marL="0" indent="0">
              <a:buFont typeface="Arial" panose="020B0604020202020204" pitchFamily="34" charset="0"/>
              <a:buNone/>
            </a:pPr>
            <a:endParaRPr lang="en-US" dirty="0"/>
          </a:p>
          <a:p>
            <a:pPr marL="628650" lvl="1" indent="-171450">
              <a:buFont typeface="Arial" panose="020B0604020202020204" pitchFamily="34" charset="0"/>
              <a:buChar char="•"/>
            </a:pPr>
            <a:r>
              <a:rPr lang="en-US" dirty="0"/>
              <a:t>Media portrayals of fathers being bumbling, uninvolved, or absent</a:t>
            </a:r>
          </a:p>
          <a:p>
            <a:pPr marL="628650" lvl="1" indent="-171450">
              <a:buFont typeface="Arial" panose="020B0604020202020204" pitchFamily="34" charset="0"/>
              <a:buChar char="•"/>
            </a:pPr>
            <a:r>
              <a:rPr lang="en-US" dirty="0"/>
              <a:t>Strangers assuming a father needs help with routine tasks when he is out with his children</a:t>
            </a:r>
          </a:p>
          <a:p>
            <a:pPr marL="628650" lvl="1" indent="-171450">
              <a:buFont typeface="Arial" panose="020B0604020202020204" pitchFamily="34" charset="0"/>
              <a:buChar char="•"/>
            </a:pPr>
            <a:r>
              <a:rPr lang="en-US" dirty="0"/>
              <a:t>Backhanded compliments given to a father related to being involved with his children</a:t>
            </a:r>
          </a:p>
          <a:p>
            <a:pPr marL="628650" lvl="1" indent="-171450">
              <a:buFont typeface="Arial" panose="020B0604020202020204" pitchFamily="34" charset="0"/>
              <a:buChar char="•"/>
            </a:pPr>
            <a:r>
              <a:rPr lang="en-US" dirty="0"/>
              <a:t>Referring to a father being with his children outside the presence of their mother as “babysitting”</a:t>
            </a:r>
          </a:p>
          <a:p>
            <a:pPr marL="628650" lvl="1" indent="-171450">
              <a:buFont typeface="Arial" panose="020B0604020202020204" pitchFamily="34" charset="0"/>
              <a:buChar char="•"/>
            </a:pPr>
            <a:r>
              <a:rPr lang="en-US" dirty="0"/>
              <a:t>Moms receiving a phone call from school even though the father is listed as the primary contact</a:t>
            </a:r>
          </a:p>
          <a:p>
            <a:pPr marL="628650" lvl="1" indent="-171450">
              <a:buFont typeface="Arial" panose="020B0604020202020204" pitchFamily="34" charset="0"/>
              <a:buChar char="•"/>
            </a:pPr>
            <a:r>
              <a:rPr lang="en-US" dirty="0"/>
              <a:t>Being judged solely on their ability to provide financial support </a:t>
            </a:r>
          </a:p>
          <a:p>
            <a:pPr marL="628650" lvl="1" indent="-171450">
              <a:buFont typeface="Arial" panose="020B0604020202020204" pitchFamily="34" charset="0"/>
              <a:buChar char="•"/>
            </a:pPr>
            <a:endParaRPr lang="en-US" dirty="0"/>
          </a:p>
          <a:p>
            <a:pPr marL="0" lvl="0" indent="0">
              <a:buFont typeface="Arial" panose="020B0604020202020204" pitchFamily="34" charset="0"/>
              <a:buNone/>
            </a:pPr>
            <a:r>
              <a:rPr lang="en-US" b="1" i="1" dirty="0"/>
              <a:t>Generate discussion among participants using all, or some, of the following questions: </a:t>
            </a:r>
          </a:p>
          <a:p>
            <a:pPr marL="0" lvl="0" indent="0">
              <a:buFont typeface="Arial" panose="020B0604020202020204" pitchFamily="34" charset="0"/>
              <a:buNone/>
            </a:pPr>
            <a:endParaRPr lang="en-US" b="1" i="1" dirty="0"/>
          </a:p>
          <a:p>
            <a:pPr marL="171450" lvl="0" indent="-171450">
              <a:buFont typeface="Arial" panose="020B0604020202020204" pitchFamily="34" charset="0"/>
              <a:buChar char="•"/>
            </a:pPr>
            <a:r>
              <a:rPr lang="en-US" dirty="0"/>
              <a:t>What, if any, gender-expectation challenges have you faced?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The module included an activity in which you could respond to gender-based comments. Have you been in a situation in which you were not sure how to respond to a specific comment? Did this activity help you think through possible responses? </a:t>
            </a:r>
          </a:p>
        </p:txBody>
      </p:sp>
      <p:sp>
        <p:nvSpPr>
          <p:cNvPr id="4" name="Slide Number Placeholder 3">
            <a:extLst>
              <a:ext uri="{FF2B5EF4-FFF2-40B4-BE49-F238E27FC236}">
                <a16:creationId xmlns:a16="http://schemas.microsoft.com/office/drawing/2014/main" id="{F4913777-A6EC-7E2E-A402-FF43D39A602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3431185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C6CEC-6F46-3A76-FEB1-354741ED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7A98AF-F2C7-E692-9AA4-DBBCBF8DDD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CA5C49-4658-6ACC-AB93-B9D59255E248}"/>
              </a:ext>
            </a:extLst>
          </p:cNvPr>
          <p:cNvSpPr>
            <a:spLocks noGrp="1"/>
          </p:cNvSpPr>
          <p:nvPr>
            <p:ph type="body" idx="1"/>
          </p:nvPr>
        </p:nvSpPr>
        <p:spPr/>
        <p:txBody>
          <a:bodyPr/>
          <a:lstStyle/>
          <a:p>
            <a:r>
              <a:rPr lang="en-US" b="1" i="1" dirty="0"/>
              <a:t>Review this section of the module with the participants by offering the following information</a:t>
            </a:r>
            <a:r>
              <a:rPr lang="en-US" dirty="0"/>
              <a:t>: </a:t>
            </a:r>
          </a:p>
          <a:p>
            <a:endParaRPr lang="en-US" dirty="0"/>
          </a:p>
          <a:p>
            <a:r>
              <a:rPr lang="en-US" dirty="0"/>
              <a:t>• Additional challenges for fathers may include the lack of parental leave or social pressure to not use the parental leave for which they are eligible. </a:t>
            </a:r>
          </a:p>
          <a:p>
            <a:endParaRPr lang="en-US" dirty="0"/>
          </a:p>
          <a:p>
            <a:r>
              <a:rPr lang="en-US" dirty="0"/>
              <a:t>• There exists a lack of representation of fathers and their parental role in information related to child development or parenting programs. This lack of representation may make fathers feel unwelcome or as if the material is not intended for them. </a:t>
            </a:r>
          </a:p>
          <a:p>
            <a:endParaRPr lang="en-US" dirty="0"/>
          </a:p>
          <a:p>
            <a:r>
              <a:rPr lang="en-US" b="1" i="1" dirty="0"/>
              <a:t>Generate discussion among participants using all, or some, of the following questions: </a:t>
            </a:r>
          </a:p>
          <a:p>
            <a:endParaRPr lang="en-US" b="1" i="1" dirty="0"/>
          </a:p>
          <a:p>
            <a:pPr marL="171450" indent="-171450">
              <a:buFont typeface="Arial" panose="020B0604020202020204" pitchFamily="34" charset="0"/>
              <a:buChar char="•"/>
            </a:pPr>
            <a:r>
              <a:rPr lang="en-US" dirty="0"/>
              <a:t>Were you eligible for parental leave upon the birth of your child, and, if so, did you use it? Why or why not?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Has there been a situation in which you were interested in an event or program, but you felt it was meant for mothers and not fathers? If so, what changes in the advertisement or event/program itself could have been made to help you feel included as a father?</a:t>
            </a:r>
          </a:p>
        </p:txBody>
      </p:sp>
      <p:sp>
        <p:nvSpPr>
          <p:cNvPr id="4" name="Slide Number Placeholder 3">
            <a:extLst>
              <a:ext uri="{FF2B5EF4-FFF2-40B4-BE49-F238E27FC236}">
                <a16:creationId xmlns:a16="http://schemas.microsoft.com/office/drawing/2014/main" id="{D66A47EE-BBD9-29A5-A89D-0123F946970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7744084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FD1D7-4B86-47A7-D039-5EC8F100BA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40CC8D-ECB2-5E0B-8317-DE2B62D5BB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A7194D-252E-C130-65E0-9E566001F9B7}"/>
              </a:ext>
            </a:extLst>
          </p:cNvPr>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There are instances in which mothers, intentionally or unintentionally, can become barriers to father involvement. This is called maternal gatekeeping and can include mothers engaging in the following: criticizing how the father performs activities or routine tasks, setting unnecessarily high standards, or holding and projecting the belief that mothers should be the primary caregiver. These behaviors and attitudes can affect fathers’ levels of confidence and how they engage with their children. </a:t>
            </a:r>
          </a:p>
          <a:p>
            <a:endParaRPr lang="en-US" dirty="0"/>
          </a:p>
          <a:p>
            <a:r>
              <a:rPr lang="en-US" b="1" i="1" dirty="0"/>
              <a:t>Generate discussion among participants using the following questions: </a:t>
            </a:r>
          </a:p>
          <a:p>
            <a:endParaRPr lang="en-US" b="1" i="1" dirty="0"/>
          </a:p>
          <a:p>
            <a:pPr marL="171450" indent="-171450">
              <a:buFont typeface="Arial" panose="020B0604020202020204" pitchFamily="34" charset="0"/>
              <a:buChar char="•"/>
            </a:pPr>
            <a:r>
              <a:rPr lang="en-US" dirty="0"/>
              <a:t>Have you experienced maternal gatekeeping behaviors? If so, how have these behaviors impacted your confidence in your parenting ability?</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 Have you experienced maternal gate-opening behaviors? If so, how have these behaviors impacted your parenting confidence? </a:t>
            </a:r>
          </a:p>
        </p:txBody>
      </p:sp>
      <p:sp>
        <p:nvSpPr>
          <p:cNvPr id="4" name="Slide Number Placeholder 3">
            <a:extLst>
              <a:ext uri="{FF2B5EF4-FFF2-40B4-BE49-F238E27FC236}">
                <a16:creationId xmlns:a16="http://schemas.microsoft.com/office/drawing/2014/main" id="{5DC1FCE6-9137-ED9E-6FE5-AE201DEA309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2688242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15561-36D2-A763-0B26-CBECBCB77A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CB0D57-059E-CB5C-EDE1-0DA927F0B3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20D986-45F7-EEE0-DD7F-DFAF360AC0FC}"/>
              </a:ext>
            </a:extLst>
          </p:cNvPr>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Mental health challenges, such as depression and anxiety, can affect how fathers interact with their child and, subsequently, their child’s outcomes. </a:t>
            </a:r>
          </a:p>
          <a:p>
            <a:endParaRPr lang="en-US" dirty="0"/>
          </a:p>
          <a:p>
            <a:r>
              <a:rPr lang="en-US" dirty="0"/>
              <a:t>• In some instances, fathers may not realize they are experiencing mental health symptoms, and their symptoms may not follow standard diagnostic criteria. Their behaviors may manifest as angry outbursts or substance-use problems when they are actually experiencing depression or anxiety. In these situations, fathers may not realize they need help or they may be misdiagnosed, which can result in them not receiving appropriate, or any, treatment. </a:t>
            </a:r>
          </a:p>
          <a:p>
            <a:endParaRPr lang="en-US" dirty="0"/>
          </a:p>
          <a:p>
            <a:r>
              <a:rPr lang="en-US" dirty="0"/>
              <a:t>• Men may face additional barriers to treatment for mental health concerns, and they may be less likely to engage in help-seeking due to gender norms and masculine expectations. </a:t>
            </a:r>
          </a:p>
          <a:p>
            <a:endParaRPr lang="en-US" dirty="0"/>
          </a:p>
          <a:p>
            <a:r>
              <a:rPr lang="en-US" dirty="0"/>
              <a:t>• A father’s mental health is important for their well-being, their children’s well-being, and their family’s well-being. Advocating for themself and for appropriate treatment may impact a father’s and their children’s and family’s outcomes. </a:t>
            </a:r>
          </a:p>
          <a:p>
            <a:endParaRPr lang="en-US" dirty="0"/>
          </a:p>
          <a:p>
            <a:r>
              <a:rPr lang="en-US" dirty="0"/>
              <a:t>• The module provided the following safety alert: </a:t>
            </a:r>
          </a:p>
          <a:p>
            <a:endParaRPr lang="en-US" dirty="0"/>
          </a:p>
          <a:p>
            <a:pPr marL="628650" lvl="1" indent="-171450">
              <a:buFont typeface="Arial" panose="020B0604020202020204" pitchFamily="34" charset="0"/>
              <a:buChar char="•"/>
            </a:pPr>
            <a:r>
              <a:rPr lang="en-US" dirty="0"/>
              <a:t>If you are thinking about suicide, are worried about a friend or loved one, or would like emotional support, contact professional help immediately. You can talk to your healthcare provider, find a mental health professional in your area, or contact crisis services. The 988 Suicide &amp; Crisis Lifeline can be reached by anyone, at anytime, in the United States by calling or texting 988. Learn more here: https://988lifeline.org/.</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In case of emergency, contact 911 immediately. </a:t>
            </a:r>
          </a:p>
          <a:p>
            <a:pPr marL="628650" lvl="1" indent="-171450">
              <a:buFont typeface="Arial" panose="020B0604020202020204" pitchFamily="34" charset="0"/>
              <a:buChar char="•"/>
            </a:pPr>
            <a:endParaRPr lang="en-US" dirty="0"/>
          </a:p>
          <a:p>
            <a:pPr marL="0" lvl="0" indent="0">
              <a:buFont typeface="Arial" panose="020B0604020202020204" pitchFamily="34" charset="0"/>
              <a:buNone/>
            </a:pPr>
            <a:r>
              <a:rPr lang="en-US" b="1" i="1" dirty="0"/>
              <a:t>Generate discussion among participants using the following question: </a:t>
            </a:r>
          </a:p>
          <a:p>
            <a:pPr marL="0" lvl="0" indent="0">
              <a:buFont typeface="Arial" panose="020B0604020202020204" pitchFamily="34" charset="0"/>
              <a:buNone/>
            </a:pPr>
            <a:endParaRPr lang="en-US" b="1" i="1" dirty="0"/>
          </a:p>
          <a:p>
            <a:pPr marL="171450" lvl="0" indent="-171450">
              <a:buFont typeface="Arial" panose="020B0604020202020204" pitchFamily="34" charset="0"/>
              <a:buChar char="•"/>
            </a:pPr>
            <a:r>
              <a:rPr lang="en-US" dirty="0"/>
              <a:t>Engaging in regular physical health and mental health check-ups, where you have the opportunity to express any concerns, is important to your wellbeing, and your well-being can impact the well-being of your child. How long has it been since your last health/wellness check-up?</a:t>
            </a:r>
          </a:p>
          <a:p>
            <a:pPr marL="171450" lvl="0" indent="-171450">
              <a:buFont typeface="Arial" panose="020B0604020202020204" pitchFamily="34" charset="0"/>
              <a:buChar char="•"/>
            </a:pPr>
            <a:endParaRPr lang="en-US" dirty="0"/>
          </a:p>
          <a:p>
            <a:pPr marL="0" lvl="0" indent="0">
              <a:buFont typeface="Arial" panose="020B0604020202020204" pitchFamily="34" charset="0"/>
              <a:buNone/>
            </a:pPr>
            <a:r>
              <a:rPr lang="en-US" dirty="0"/>
              <a:t>-----------------</a:t>
            </a:r>
          </a:p>
          <a:p>
            <a:pPr marL="0" lvl="0" indent="0">
              <a:buFont typeface="Arial" panose="020B0604020202020204" pitchFamily="34" charset="0"/>
              <a:buNone/>
            </a:pPr>
            <a:r>
              <a:rPr lang="en-US" b="1" i="1" dirty="0"/>
              <a:t>Facilitator Tip*</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b="1" i="1" dirty="0"/>
              <a:t>If a participant is concerned about their own health or welfare, or that of a family member, encourage them to seek support from a healthcare provider, mental health professional, or crisis services. The 988 Suicide and Crisis Lifeline can be reached by anyone, at anytime, in the United States by calling or texting 988.</a:t>
            </a:r>
          </a:p>
        </p:txBody>
      </p:sp>
      <p:sp>
        <p:nvSpPr>
          <p:cNvPr id="4" name="Slide Number Placeholder 3">
            <a:extLst>
              <a:ext uri="{FF2B5EF4-FFF2-40B4-BE49-F238E27FC236}">
                <a16:creationId xmlns:a16="http://schemas.microsoft.com/office/drawing/2014/main" id="{2C05A21D-EE05-4089-4E0D-386C58D04E2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1724752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4308D-72F4-529E-8C2A-F7C53E8CAC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4E12A3-D266-D345-C315-05700EA1F5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8D7685-0DF1-B083-902C-24C10CC7F102}"/>
              </a:ext>
            </a:extLst>
          </p:cNvPr>
          <p:cNvSpPr>
            <a:spLocks noGrp="1"/>
          </p:cNvSpPr>
          <p:nvPr>
            <p:ph type="body" idx="1"/>
          </p:nvPr>
        </p:nvSpPr>
        <p:spPr/>
        <p:txBody>
          <a:bodyPr/>
          <a:lstStyle/>
          <a:p>
            <a:r>
              <a:rPr lang="en-US" b="1" i="1" dirty="0"/>
              <a:t>Review this section of the module with the participants by offering the following information</a:t>
            </a:r>
            <a:r>
              <a:rPr lang="en-US" dirty="0"/>
              <a:t>: </a:t>
            </a:r>
          </a:p>
          <a:p>
            <a:endParaRPr lang="en-US" dirty="0"/>
          </a:p>
          <a:p>
            <a:r>
              <a:rPr lang="en-US" dirty="0"/>
              <a:t>• Societal norms often place a significant burden on fathers to fulfill their work responsibilities without exception. When it comes to physical and mental health, many parents do not think about how the outcomes of bad health will impact their families or even themselves. Individuals often fail to consider the ripple effects of maintaining a healthy lifestyle—mentally and physically—until they are confronted with unavoidable health issues. </a:t>
            </a:r>
          </a:p>
          <a:p>
            <a:endParaRPr lang="en-US" dirty="0"/>
          </a:p>
          <a:p>
            <a:r>
              <a:rPr lang="en-US" dirty="0"/>
              <a:t>• By prioritizing their health and incorporating self-care practices into their daily routines, fathers can set a positive example for their children and equip themselves to more effectively navigate the complexities of parenthood. • The module described several healthy physical practices, such as the following: </a:t>
            </a:r>
            <a:r>
              <a:rPr lang="en-US" dirty="0" err="1"/>
              <a:t>oGet</a:t>
            </a:r>
            <a:r>
              <a:rPr lang="en-US" dirty="0"/>
              <a:t> adequate sleep. </a:t>
            </a:r>
            <a:r>
              <a:rPr lang="en-US" dirty="0" err="1"/>
              <a:t>oEat</a:t>
            </a:r>
            <a:r>
              <a:rPr lang="en-US" dirty="0"/>
              <a:t> healthy, nutritious foods. </a:t>
            </a:r>
            <a:r>
              <a:rPr lang="en-US" dirty="0" err="1"/>
              <a:t>oExercise</a:t>
            </a:r>
            <a:r>
              <a:rPr lang="en-US" dirty="0"/>
              <a:t> regularly. </a:t>
            </a:r>
            <a:r>
              <a:rPr lang="en-US" dirty="0" err="1"/>
              <a:t>oSeek</a:t>
            </a:r>
            <a:r>
              <a:rPr lang="en-US" dirty="0"/>
              <a:t> support for health concerns. </a:t>
            </a:r>
          </a:p>
          <a:p>
            <a:endParaRPr lang="en-US" dirty="0"/>
          </a:p>
          <a:p>
            <a:r>
              <a:rPr lang="en-US" dirty="0"/>
              <a:t>• The module also discussed healthy social and emotional habits, such as the following: </a:t>
            </a:r>
          </a:p>
          <a:p>
            <a:endParaRPr lang="en-US" dirty="0"/>
          </a:p>
          <a:p>
            <a:pPr marL="628650" lvl="1" indent="-171450">
              <a:buFont typeface="Arial" panose="020B0604020202020204" pitchFamily="34" charset="0"/>
              <a:buChar char="•"/>
            </a:pPr>
            <a:r>
              <a:rPr lang="en-US" dirty="0"/>
              <a:t>Schedule self-care time.</a:t>
            </a:r>
          </a:p>
          <a:p>
            <a:pPr marL="628650" lvl="1" indent="-171450">
              <a:buFont typeface="Arial" panose="020B0604020202020204" pitchFamily="34" charset="0"/>
              <a:buChar char="•"/>
            </a:pPr>
            <a:r>
              <a:rPr lang="en-US" dirty="0"/>
              <a:t>Participate in activities you enjoy.</a:t>
            </a:r>
          </a:p>
          <a:p>
            <a:pPr marL="628650" lvl="1" indent="-171450">
              <a:buFont typeface="Arial" panose="020B0604020202020204" pitchFamily="34" charset="0"/>
              <a:buChar char="•"/>
            </a:pPr>
            <a:r>
              <a:rPr lang="en-US" dirty="0"/>
              <a:t>Delegate and say “no” when possible.</a:t>
            </a:r>
          </a:p>
          <a:p>
            <a:pPr marL="628650" lvl="1" indent="-171450">
              <a:buFont typeface="Arial" panose="020B0604020202020204" pitchFamily="34" charset="0"/>
              <a:buChar char="•"/>
            </a:pPr>
            <a:r>
              <a:rPr lang="en-US" dirty="0"/>
              <a:t>Manage your stress.</a:t>
            </a:r>
          </a:p>
          <a:p>
            <a:pPr marL="628650" lvl="1" indent="-171450">
              <a:buFont typeface="Arial" panose="020B0604020202020204" pitchFamily="34" charset="0"/>
              <a:buChar char="•"/>
            </a:pPr>
            <a:r>
              <a:rPr lang="en-US" dirty="0"/>
              <a:t>Foster your coparenting relationships.</a:t>
            </a:r>
          </a:p>
          <a:p>
            <a:pPr marL="628650" lvl="1" indent="-171450">
              <a:buFont typeface="Arial" panose="020B0604020202020204" pitchFamily="34" charset="0"/>
              <a:buChar char="•"/>
            </a:pPr>
            <a:r>
              <a:rPr lang="en-US" dirty="0"/>
              <a:t>Develop and maintain social connections.</a:t>
            </a:r>
          </a:p>
          <a:p>
            <a:pPr marL="628650" lvl="1" indent="-171450">
              <a:buFont typeface="Arial" panose="020B0604020202020204" pitchFamily="34" charset="0"/>
              <a:buChar char="•"/>
            </a:pPr>
            <a:r>
              <a:rPr lang="en-US" dirty="0"/>
              <a:t>Build awareness of and connect to concrete support when needed. </a:t>
            </a:r>
          </a:p>
          <a:p>
            <a:pPr marL="628650" lvl="1" indent="-171450">
              <a:buFont typeface="Arial" panose="020B0604020202020204" pitchFamily="34" charset="0"/>
              <a:buChar char="•"/>
            </a:pPr>
            <a:endParaRPr lang="en-US" b="1" i="1" dirty="0"/>
          </a:p>
          <a:p>
            <a:pPr marL="0" lvl="0" indent="0">
              <a:buFont typeface="Arial" panose="020B0604020202020204" pitchFamily="34" charset="0"/>
              <a:buNone/>
            </a:pPr>
            <a:r>
              <a:rPr lang="en-US" b="1" i="1" dirty="0"/>
              <a:t>Generate discussion among participants using the following questions</a:t>
            </a:r>
            <a:r>
              <a:rPr lang="en-US" dirty="0"/>
              <a:t>: </a:t>
            </a:r>
          </a:p>
          <a:p>
            <a:pPr marL="0" lvl="0" indent="0">
              <a:buFont typeface="Arial" panose="020B0604020202020204" pitchFamily="34" charset="0"/>
              <a:buNone/>
            </a:pPr>
            <a:endParaRPr lang="en-US" dirty="0"/>
          </a:p>
          <a:p>
            <a:pPr marL="171450" lvl="0" indent="-171450">
              <a:buFont typeface="Arial" panose="020B0604020202020204" pitchFamily="34" charset="0"/>
              <a:buChar char="•"/>
            </a:pPr>
            <a:r>
              <a:rPr lang="en-US" dirty="0"/>
              <a:t>What kinds of activities do you participate in for self-care?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In the module, you had the opportunity to practice a breathing exercise and a visualization technique. Would anyone like to share how one or both of the exercises made you feel?</a:t>
            </a:r>
          </a:p>
        </p:txBody>
      </p:sp>
      <p:sp>
        <p:nvSpPr>
          <p:cNvPr id="4" name="Slide Number Placeholder 3">
            <a:extLst>
              <a:ext uri="{FF2B5EF4-FFF2-40B4-BE49-F238E27FC236}">
                <a16:creationId xmlns:a16="http://schemas.microsoft.com/office/drawing/2014/main" id="{14E8258A-E098-2FA0-1B27-4CAD6D80791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0146648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48883-F0B9-206E-B116-DEA4DD6453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3845F6-CE97-27AF-362E-5B9EB2FC74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0D3DAF-DBE7-717C-3D17-D6DB98C19D97}"/>
              </a:ext>
            </a:extLst>
          </p:cNvPr>
          <p:cNvSpPr>
            <a:spLocks noGrp="1"/>
          </p:cNvSpPr>
          <p:nvPr>
            <p:ph type="body" idx="1"/>
          </p:nvPr>
        </p:nvSpPr>
        <p:spPr/>
        <p:txBody>
          <a:bodyPr/>
          <a:lstStyle/>
          <a:p>
            <a:r>
              <a:rPr lang="en-US" b="1" i="1" dirty="0"/>
              <a:t>Review this section of the module with the participants by offering the following information: </a:t>
            </a:r>
          </a:p>
          <a:p>
            <a:endParaRPr lang="en-US" b="1" i="1" dirty="0"/>
          </a:p>
          <a:p>
            <a:r>
              <a:rPr lang="en-US" dirty="0"/>
              <a:t>• You are commended for completing the supplemental module and participating in these group meetings. Your participation reflects your commitment to learning and being the best father you can be! Navigating this responsibility can be overwhelming. There may be many hurdles along the way, but you and your child can overcome these obstacles. Present, engaged, and supportive fathers can make a positive difference in the lives of their children. Remember, take time each day to care for yourself and enjoy time with your children.</a:t>
            </a:r>
          </a:p>
          <a:p>
            <a:endParaRPr lang="en-US" dirty="0"/>
          </a:p>
          <a:p>
            <a:r>
              <a:rPr lang="en-US" b="1" i="1" dirty="0"/>
              <a:t>Indicate to participants that you are wrapping up, and generate discussion among participants using all, or some, of the following questions:</a:t>
            </a:r>
          </a:p>
          <a:p>
            <a:endParaRPr lang="en-US" b="1" i="1" dirty="0"/>
          </a:p>
          <a:p>
            <a:pPr marL="171450" indent="-171450">
              <a:buFont typeface="Arial" panose="020B0604020202020204" pitchFamily="34" charset="0"/>
              <a:buChar char="•"/>
            </a:pPr>
            <a:r>
              <a:rPr lang="en-US" dirty="0"/>
              <a:t>Which topic discussed in the supplemental module was the most beneficial to you as a father/caregiver? Why?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What strategies or skills did you learn in the supplemental module that you can use to help you achieve the goals you have for you, your child, and/or your family?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What has changed with your interactions with your child or family since before you started to complete the supplemental module?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Have you noticed a difference in the way your child responds to your parenting?</a:t>
            </a:r>
          </a:p>
        </p:txBody>
      </p:sp>
      <p:sp>
        <p:nvSpPr>
          <p:cNvPr id="4" name="Slide Number Placeholder 3">
            <a:extLst>
              <a:ext uri="{FF2B5EF4-FFF2-40B4-BE49-F238E27FC236}">
                <a16:creationId xmlns:a16="http://schemas.microsoft.com/office/drawing/2014/main" id="{CD0617D0-B78E-B7E1-1BE9-6569A57A5D0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3846604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support and encouragement to your participants to explore other Thrive Initiative programming. Share and/or register participants for any additional hybrid implementation options that you plan to offer. Thrive Initiative programming may include any of the following: </a:t>
            </a:r>
          </a:p>
          <a:p>
            <a:endParaRPr lang="en-US" dirty="0"/>
          </a:p>
          <a:p>
            <a:r>
              <a:rPr lang="en-US" dirty="0"/>
              <a:t>Universal Programs </a:t>
            </a:r>
          </a:p>
          <a:p>
            <a:r>
              <a:rPr lang="en-US" dirty="0"/>
              <a:t>• Take Root is available for parents and caregivers of children who are between 0 and 3 years old. </a:t>
            </a:r>
          </a:p>
          <a:p>
            <a:r>
              <a:rPr lang="en-US" dirty="0"/>
              <a:t>• Sprout is available for parents and caregivers of children who are between 3 and 5 years old. </a:t>
            </a:r>
          </a:p>
          <a:p>
            <a:r>
              <a:rPr lang="en-US" dirty="0"/>
              <a:t>• Grow is available for parents and caregivers of children who are between 5 and 10 years old. </a:t>
            </a:r>
          </a:p>
          <a:p>
            <a:r>
              <a:rPr lang="en-US" dirty="0"/>
              <a:t>• Branch Out is available for parents and caregivers of children who are between the ages of 10 and 18 years old.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8943382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4A765-45E7-7381-7855-A78A1C67C7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64B0D4-3EE0-78D5-648C-13BAF196C3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792B82-0531-367C-0B9B-B7FE9C06332B}"/>
              </a:ext>
            </a:extLst>
          </p:cNvPr>
          <p:cNvSpPr>
            <a:spLocks noGrp="1"/>
          </p:cNvSpPr>
          <p:nvPr>
            <p:ph type="body" idx="1"/>
          </p:nvPr>
        </p:nvSpPr>
        <p:spPr/>
        <p:txBody>
          <a:bodyPr/>
          <a:lstStyle/>
          <a:p>
            <a:r>
              <a:rPr lang="en-US"/>
              <a:t>Additional supplemental modules are available on a variety of topics and can be accessed online at </a:t>
            </a:r>
            <a:r>
              <a:rPr lang="en-US" dirty="0">
                <a:hlinkClick r:id="rId3"/>
              </a:rPr>
              <a:t>https://thrive.psu.edu/modules/supplemental/</a:t>
            </a:r>
            <a:r>
              <a:rPr lang="en-US" dirty="0"/>
              <a:t>. </a:t>
            </a:r>
          </a:p>
          <a:p>
            <a:endParaRPr lang="en-US" dirty="0"/>
          </a:p>
          <a:p>
            <a:r>
              <a:rPr lang="en-US" dirty="0"/>
              <a:t>Encourage participants to continue to visit the Thrive website, </a:t>
            </a:r>
            <a:r>
              <a:rPr lang="en-US" dirty="0">
                <a:hlinkClick r:id="rId4"/>
              </a:rPr>
              <a:t>https://thrive.psu.edu</a:t>
            </a:r>
            <a:r>
              <a:rPr lang="en-US" dirty="0"/>
              <a:t>, as their child develops and grows. </a:t>
            </a:r>
          </a:p>
          <a:p>
            <a:endParaRPr lang="en-US" dirty="0"/>
          </a:p>
          <a:p>
            <a:r>
              <a:rPr lang="en-US" dirty="0"/>
              <a:t>They can access additional resources and materials like mini-booster modules, blog postings, parenting handouts and guides, an inclusivity toolkit, and newsletters. </a:t>
            </a:r>
          </a:p>
          <a:p>
            <a:endParaRPr lang="en-US" dirty="0"/>
          </a:p>
        </p:txBody>
      </p:sp>
      <p:sp>
        <p:nvSpPr>
          <p:cNvPr id="4" name="Slide Number Placeholder 3">
            <a:extLst>
              <a:ext uri="{FF2B5EF4-FFF2-40B4-BE49-F238E27FC236}">
                <a16:creationId xmlns:a16="http://schemas.microsoft.com/office/drawing/2014/main" id="{7E5B87E0-FA6F-17E2-CB3E-BC3A0CDED1E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9876BA-FE99-434D-A671-82C7C6D8C61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643440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Closing: </a:t>
            </a:r>
            <a:r>
              <a:rPr lang="en-US" dirty="0"/>
              <a:t>Thank participants for their time and engagement.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Questions: </a:t>
            </a:r>
            <a:r>
              <a:rPr lang="en-US" dirty="0"/>
              <a:t>Ask if there are any questions. (If someone needs personal assistance, ask them to speak with you individually after the group is dismissed).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Meeting 2: </a:t>
            </a:r>
            <a:r>
              <a:rPr lang="en-US" b="0" dirty="0"/>
              <a:t>Remind participants of the date/time/location of the next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Homework: </a:t>
            </a:r>
            <a:r>
              <a:rPr lang="en-US" b="0" dirty="0"/>
              <a:t>Remind participants to complete the homework.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b="1" dirty="0"/>
              <a:t>Adjourn: </a:t>
            </a:r>
            <a:r>
              <a:rPr lang="en-US" b="0" dirty="0"/>
              <a:t>Say goodbye to participants. </a:t>
            </a:r>
          </a:p>
          <a:p>
            <a:endParaRPr lang="en-US" b="0" dirty="0"/>
          </a:p>
          <a:p>
            <a:endParaRPr lang="en-US" b="0" dirty="0"/>
          </a:p>
          <a:p>
            <a:endParaRPr lang="en-US" b="0" dirty="0"/>
          </a:p>
        </p:txBody>
      </p:sp>
      <p:sp>
        <p:nvSpPr>
          <p:cNvPr id="4" name="Slide Number Placeholder 3"/>
          <p:cNvSpPr>
            <a:spLocks noGrp="1"/>
          </p:cNvSpPr>
          <p:nvPr>
            <p:ph type="sldNum" sz="quarter" idx="5"/>
          </p:nvPr>
        </p:nvSpPr>
        <p:spPr/>
        <p:txBody>
          <a:bodyPr/>
          <a:lstStyle/>
          <a:p>
            <a:fld id="{AA796624-056C-4B51-AA09-AD77FFC9F12B}" type="slidenum">
              <a:rPr lang="en-US" smtClean="0"/>
              <a:t>9</a:t>
            </a:fld>
            <a:endParaRPr lang="en-US"/>
          </a:p>
        </p:txBody>
      </p:sp>
    </p:spTree>
    <p:extLst>
      <p:ext uri="{BB962C8B-B14F-4D97-AF65-F5344CB8AC3E}">
        <p14:creationId xmlns:p14="http://schemas.microsoft.com/office/powerpoint/2010/main" val="299175530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50154-13C5-C981-FFF0-37F306A3F9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B268B4-AFEB-2120-C55C-8460087947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686E38-A326-8E1D-DB5C-AF0049BE6FDB}"/>
              </a:ext>
            </a:extLst>
          </p:cNvPr>
          <p:cNvSpPr>
            <a:spLocks noGrp="1"/>
          </p:cNvSpPr>
          <p:nvPr>
            <p:ph type="body" idx="1"/>
          </p:nvPr>
        </p:nvSpPr>
        <p:spPr/>
        <p:txBody>
          <a:bodyPr/>
          <a:lstStyle/>
          <a:p>
            <a:r>
              <a:rPr lang="en-US" dirty="0"/>
              <a:t>Example language: </a:t>
            </a:r>
          </a:p>
          <a:p>
            <a:r>
              <a:rPr lang="en-US" i="1" dirty="0"/>
              <a:t>Thank you, parents and caregivers, for your active participation. Please continue to visit the Thrive website as your child develops and grows—it's a valuable resource that can support you through every stage of their growth.</a:t>
            </a:r>
          </a:p>
        </p:txBody>
      </p:sp>
      <p:sp>
        <p:nvSpPr>
          <p:cNvPr id="4" name="Slide Number Placeholder 3">
            <a:extLst>
              <a:ext uri="{FF2B5EF4-FFF2-40B4-BE49-F238E27FC236}">
                <a16:creationId xmlns:a16="http://schemas.microsoft.com/office/drawing/2014/main" id="{4E334C21-60C2-6F71-F9E0-294BD110DFD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5EEA5-0ACF-4FFB-8DDD-B838AE4425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53476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6.svg"/><Relationship Id="rId4" Type="http://schemas.openxmlformats.org/officeDocument/2006/relationships/image" Target="../media/image55.png"/></Relationships>
</file>

<file path=ppt/slides/_rels/slide1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59.svg"/><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1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69.svg"/><Relationship Id="rId4" Type="http://schemas.openxmlformats.org/officeDocument/2006/relationships/image" Target="../media/image68.png"/></Relationships>
</file>

<file path=ppt/slides/_rels/slide1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72.svg"/><Relationship Id="rId4" Type="http://schemas.openxmlformats.org/officeDocument/2006/relationships/image" Target="../media/image71.png"/></Relationships>
</file>

<file path=ppt/slides/_rels/slide1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75.svg"/><Relationship Id="rId4" Type="http://schemas.openxmlformats.org/officeDocument/2006/relationships/image" Target="../media/image74.png"/></Relationships>
</file>

<file path=ppt/slides/_rels/slide19.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76.jpeg"/><Relationship Id="rId7" Type="http://schemas.openxmlformats.org/officeDocument/2006/relationships/image" Target="../media/image80.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svg"/><Relationship Id="rId10" Type="http://schemas.openxmlformats.org/officeDocument/2006/relationships/image" Target="../media/image83.svg"/><Relationship Id="rId4" Type="http://schemas.openxmlformats.org/officeDocument/2006/relationships/image" Target="../media/image77.png"/><Relationship Id="rId9" Type="http://schemas.openxmlformats.org/officeDocument/2006/relationships/image" Target="../media/image82.png"/></Relationships>
</file>

<file path=ppt/slides/_rels/slide2.xml.rels><?xml version="1.0" encoding="UTF-8" standalone="yes"?>
<Relationships xmlns="http://schemas.openxmlformats.org/package/2006/relationships"><Relationship Id="rId3" Type="http://schemas.microsoft.com/office/2018/10/relationships/comments" Target="../comments/modernComment_100_0.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8.sv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svg"/><Relationship Id="rId4" Type="http://schemas.openxmlformats.org/officeDocument/2006/relationships/image" Target="../media/image85.png"/></Relationships>
</file>

<file path=ppt/slides/_rels/slide2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svg"/><Relationship Id="rId4" Type="http://schemas.openxmlformats.org/officeDocument/2006/relationships/image" Target="../media/image90.png"/></Relationships>
</file>

<file path=ppt/slides/_rels/slide22.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93.jpeg"/><Relationship Id="rId7" Type="http://schemas.openxmlformats.org/officeDocument/2006/relationships/image" Target="../media/image97.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96.svg"/><Relationship Id="rId5" Type="http://schemas.openxmlformats.org/officeDocument/2006/relationships/image" Target="../media/image95.png"/><Relationship Id="rId4" Type="http://schemas.openxmlformats.org/officeDocument/2006/relationships/image" Target="../media/image94.png"/></Relationships>
</file>

<file path=ppt/slides/_rels/slide2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101.svg"/><Relationship Id="rId4" Type="http://schemas.openxmlformats.org/officeDocument/2006/relationships/image" Target="../media/image100.png"/></Relationships>
</file>

<file path=ppt/slides/_rels/slide24.xml.rels><?xml version="1.0" encoding="UTF-8" standalone="yes"?>
<Relationships xmlns="http://schemas.openxmlformats.org/package/2006/relationships"><Relationship Id="rId8" Type="http://schemas.openxmlformats.org/officeDocument/2006/relationships/image" Target="../media/image108.svg"/><Relationship Id="rId3" Type="http://schemas.openxmlformats.org/officeDocument/2006/relationships/image" Target="../media/image103.jpeg"/><Relationship Id="rId7" Type="http://schemas.openxmlformats.org/officeDocument/2006/relationships/image" Target="../media/image107.png"/><Relationship Id="rId12" Type="http://schemas.openxmlformats.org/officeDocument/2006/relationships/image" Target="../media/image112.sv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06.svg"/><Relationship Id="rId11" Type="http://schemas.openxmlformats.org/officeDocument/2006/relationships/image" Target="../media/image111.png"/><Relationship Id="rId5" Type="http://schemas.openxmlformats.org/officeDocument/2006/relationships/image" Target="../media/image105.png"/><Relationship Id="rId10" Type="http://schemas.openxmlformats.org/officeDocument/2006/relationships/image" Target="../media/image110.svg"/><Relationship Id="rId4" Type="http://schemas.openxmlformats.org/officeDocument/2006/relationships/image" Target="../media/image104.png"/><Relationship Id="rId9" Type="http://schemas.openxmlformats.org/officeDocument/2006/relationships/image" Target="../media/image109.png"/></Relationships>
</file>

<file path=ppt/slides/_rels/slide25.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117.png"/><Relationship Id="rId3" Type="http://schemas.openxmlformats.org/officeDocument/2006/relationships/image" Target="../media/image39.png"/><Relationship Id="rId7" Type="http://schemas.openxmlformats.org/officeDocument/2006/relationships/image" Target="../media/image45.png"/><Relationship Id="rId12" Type="http://schemas.openxmlformats.org/officeDocument/2006/relationships/image" Target="../media/image116.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2.svg"/><Relationship Id="rId11" Type="http://schemas.openxmlformats.org/officeDocument/2006/relationships/image" Target="../media/image115.png"/><Relationship Id="rId5" Type="http://schemas.openxmlformats.org/officeDocument/2006/relationships/image" Target="../media/image41.png"/><Relationship Id="rId10" Type="http://schemas.openxmlformats.org/officeDocument/2006/relationships/image" Target="../media/image114.png"/><Relationship Id="rId4" Type="http://schemas.openxmlformats.org/officeDocument/2006/relationships/image" Target="../media/image113.png"/><Relationship Id="rId9" Type="http://schemas.openxmlformats.org/officeDocument/2006/relationships/image" Target="../media/image47.png"/><Relationship Id="rId14" Type="http://schemas.openxmlformats.org/officeDocument/2006/relationships/image" Target="../media/image118.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52.sv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121.svg"/><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124.svg"/><Relationship Id="rId4" Type="http://schemas.openxmlformats.org/officeDocument/2006/relationships/image" Target="../media/image123.png"/></Relationships>
</file>

<file path=ppt/slides/_rels/slide33.xml.rels><?xml version="1.0" encoding="UTF-8" standalone="yes"?>
<Relationships xmlns="http://schemas.openxmlformats.org/package/2006/relationships"><Relationship Id="rId8" Type="http://schemas.openxmlformats.org/officeDocument/2006/relationships/image" Target="../media/image130.svg"/><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28.png"/><Relationship Id="rId5" Type="http://schemas.openxmlformats.org/officeDocument/2006/relationships/image" Target="../media/image127.svg"/><Relationship Id="rId4" Type="http://schemas.openxmlformats.org/officeDocument/2006/relationships/image" Target="../media/image126.png"/></Relationships>
</file>

<file path=ppt/slides/_rels/slide34.xml.rels><?xml version="1.0" encoding="UTF-8" standalone="yes"?>
<Relationships xmlns="http://schemas.openxmlformats.org/package/2006/relationships"><Relationship Id="rId3" Type="http://schemas.openxmlformats.org/officeDocument/2006/relationships/image" Target="../media/image131.jpeg"/><Relationship Id="rId7" Type="http://schemas.openxmlformats.org/officeDocument/2006/relationships/image" Target="../media/image135.sv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34.png"/><Relationship Id="rId5" Type="http://schemas.openxmlformats.org/officeDocument/2006/relationships/image" Target="../media/image133.svg"/><Relationship Id="rId4" Type="http://schemas.openxmlformats.org/officeDocument/2006/relationships/image" Target="../media/image132.png"/></Relationships>
</file>

<file path=ppt/slides/_rels/slide35.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6.png"/><Relationship Id="rId7" Type="http://schemas.openxmlformats.org/officeDocument/2006/relationships/image" Target="../media/image140.sv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39.png"/><Relationship Id="rId5" Type="http://schemas.openxmlformats.org/officeDocument/2006/relationships/image" Target="../media/image138.svg"/><Relationship Id="rId4" Type="http://schemas.openxmlformats.org/officeDocument/2006/relationships/image" Target="../media/image137.png"/><Relationship Id="rId9" Type="http://schemas.openxmlformats.org/officeDocument/2006/relationships/image" Target="../media/image142.svg"/></Relationships>
</file>

<file path=ppt/slides/_rels/slide36.xml.rels><?xml version="1.0" encoding="UTF-8" standalone="yes"?>
<Relationships xmlns="http://schemas.openxmlformats.org/package/2006/relationships"><Relationship Id="rId3" Type="http://schemas.openxmlformats.org/officeDocument/2006/relationships/image" Target="../media/image143.jpeg"/><Relationship Id="rId7" Type="http://schemas.openxmlformats.org/officeDocument/2006/relationships/image" Target="../media/image147.sv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46.png"/><Relationship Id="rId5" Type="http://schemas.openxmlformats.org/officeDocument/2006/relationships/image" Target="../media/image145.svg"/><Relationship Id="rId4" Type="http://schemas.openxmlformats.org/officeDocument/2006/relationships/image" Target="../media/image144.png"/></Relationships>
</file>

<file path=ppt/slides/_rels/slide3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51.png"/><Relationship Id="rId5" Type="http://schemas.openxmlformats.org/officeDocument/2006/relationships/image" Target="../media/image150.svg"/><Relationship Id="rId4" Type="http://schemas.openxmlformats.org/officeDocument/2006/relationships/image" Target="../media/image149.png"/></Relationships>
</file>

<file path=ppt/slides/_rels/slide38.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55.svg"/><Relationship Id="rId5" Type="http://schemas.openxmlformats.org/officeDocument/2006/relationships/image" Target="../media/image154.png"/><Relationship Id="rId4" Type="http://schemas.openxmlformats.org/officeDocument/2006/relationships/image" Target="../media/image153.png"/></Relationships>
</file>

<file path=ppt/slides/_rels/slide39.xml.rels><?xml version="1.0" encoding="UTF-8" standalone="yes"?>
<Relationships xmlns="http://schemas.openxmlformats.org/package/2006/relationships"><Relationship Id="rId8" Type="http://schemas.openxmlformats.org/officeDocument/2006/relationships/image" Target="../media/image161.svg"/><Relationship Id="rId3" Type="http://schemas.openxmlformats.org/officeDocument/2006/relationships/image" Target="../media/image156.jpeg"/><Relationship Id="rId7" Type="http://schemas.openxmlformats.org/officeDocument/2006/relationships/image" Target="../media/image160.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59.svg"/><Relationship Id="rId5" Type="http://schemas.openxmlformats.org/officeDocument/2006/relationships/image" Target="../media/image158.png"/><Relationship Id="rId4" Type="http://schemas.openxmlformats.org/officeDocument/2006/relationships/image" Target="../media/image157.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40.xml.rels><?xml version="1.0" encoding="UTF-8" standalone="yes"?>
<Relationships xmlns="http://schemas.openxmlformats.org/package/2006/relationships"><Relationship Id="rId8" Type="http://schemas.openxmlformats.org/officeDocument/2006/relationships/image" Target="../media/image167.svg"/><Relationship Id="rId3" Type="http://schemas.openxmlformats.org/officeDocument/2006/relationships/image" Target="../media/image162.png"/><Relationship Id="rId7" Type="http://schemas.openxmlformats.org/officeDocument/2006/relationships/image" Target="../media/image166.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65.png"/><Relationship Id="rId5" Type="http://schemas.openxmlformats.org/officeDocument/2006/relationships/image" Target="../media/image164.svg"/><Relationship Id="rId10" Type="http://schemas.openxmlformats.org/officeDocument/2006/relationships/image" Target="../media/image169.svg"/><Relationship Id="rId4" Type="http://schemas.openxmlformats.org/officeDocument/2006/relationships/image" Target="../media/image163.png"/><Relationship Id="rId9" Type="http://schemas.openxmlformats.org/officeDocument/2006/relationships/image" Target="../media/image168.png"/></Relationships>
</file>

<file path=ppt/slides/_rels/slide41.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73.svg"/><Relationship Id="rId5" Type="http://schemas.openxmlformats.org/officeDocument/2006/relationships/image" Target="../media/image172.png"/><Relationship Id="rId4" Type="http://schemas.openxmlformats.org/officeDocument/2006/relationships/image" Target="../media/image171.png"/></Relationships>
</file>

<file path=ppt/slides/_rels/slide42.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177.png"/><Relationship Id="rId5" Type="http://schemas.openxmlformats.org/officeDocument/2006/relationships/image" Target="../media/image176.svg"/><Relationship Id="rId4" Type="http://schemas.openxmlformats.org/officeDocument/2006/relationships/image" Target="../media/image175.png"/></Relationships>
</file>

<file path=ppt/slides/_rels/slide4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181.svg"/><Relationship Id="rId4" Type="http://schemas.openxmlformats.org/officeDocument/2006/relationships/image" Target="../media/image180.png"/></Relationships>
</file>

<file path=ppt/slides/_rels/slide4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microsoft.com/office/2018/10/relationships/comments" Target="../comments/modernComment_11B_A08CC6F4.xml"/><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png"/></Relationships>
</file>

<file path=ppt/slides/_rels/slide4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49.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185.svg"/><Relationship Id="rId5" Type="http://schemas.openxmlformats.org/officeDocument/2006/relationships/image" Target="../media/image184.png"/><Relationship Id="rId4" Type="http://schemas.openxmlformats.org/officeDocument/2006/relationships/image" Target="../media/image183.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png"/></Relationships>
</file>

<file path=ppt/slides/_rels/slide51.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image" Target="../media/image18.png"/><Relationship Id="rId7" Type="http://schemas.openxmlformats.org/officeDocument/2006/relationships/image" Target="../media/image189.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188.png"/><Relationship Id="rId11" Type="http://schemas.openxmlformats.org/officeDocument/2006/relationships/image" Target="../media/image193.svg"/><Relationship Id="rId5" Type="http://schemas.openxmlformats.org/officeDocument/2006/relationships/image" Target="../media/image187.svg"/><Relationship Id="rId10" Type="http://schemas.openxmlformats.org/officeDocument/2006/relationships/image" Target="../media/image192.png"/><Relationship Id="rId4" Type="http://schemas.openxmlformats.org/officeDocument/2006/relationships/image" Target="../media/image186.png"/><Relationship Id="rId9" Type="http://schemas.openxmlformats.org/officeDocument/2006/relationships/image" Target="../media/image191.png"/></Relationships>
</file>

<file path=ppt/slides/_rels/slide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29.svg"/><Relationship Id="rId4" Type="http://schemas.openxmlformats.org/officeDocument/2006/relationships/image" Target="../media/image28.png"/></Relationships>
</file>

<file path=ppt/slides/_rels/slide53.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svg"/><Relationship Id="rId9" Type="http://schemas.openxmlformats.org/officeDocument/2006/relationships/image" Target="../media/image36.png"/></Relationships>
</file>

<file path=ppt/slides/_rels/slide5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194.png"/><Relationship Id="rId9" Type="http://schemas.openxmlformats.org/officeDocument/2006/relationships/image" Target="../media/image45.png"/></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52.svg"/><Relationship Id="rId4" Type="http://schemas.openxmlformats.org/officeDocument/2006/relationships/image" Target="../media/image51.png"/></Relationships>
</file>

<file path=ppt/slides/_rels/slide5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image" Target="../media/image56.svg"/><Relationship Id="rId4" Type="http://schemas.openxmlformats.org/officeDocument/2006/relationships/image" Target="../media/image55.png"/></Relationships>
</file>

<file path=ppt/slides/_rels/slide5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image" Target="../media/image59.svg"/><Relationship Id="rId4" Type="http://schemas.openxmlformats.org/officeDocument/2006/relationships/image" Target="../media/image58.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9.svg"/><Relationship Id="rId4" Type="http://schemas.openxmlformats.org/officeDocument/2006/relationships/image" Target="../media/image28.png"/></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png"/></Relationships>
</file>

<file path=ppt/slides/_rels/slide6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6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2.xml"/><Relationship Id="rId1" Type="http://schemas.openxmlformats.org/officeDocument/2006/relationships/slideLayout" Target="../slideLayouts/slideLayout7.xml"/><Relationship Id="rId5" Type="http://schemas.openxmlformats.org/officeDocument/2006/relationships/image" Target="../media/image69.svg"/><Relationship Id="rId4" Type="http://schemas.openxmlformats.org/officeDocument/2006/relationships/image" Target="../media/image68.png"/></Relationships>
</file>

<file path=ppt/slides/_rels/slide6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3.xml"/><Relationship Id="rId1" Type="http://schemas.openxmlformats.org/officeDocument/2006/relationships/slideLayout" Target="../slideLayouts/slideLayout7.xml"/><Relationship Id="rId5" Type="http://schemas.openxmlformats.org/officeDocument/2006/relationships/image" Target="../media/image72.svg"/><Relationship Id="rId4" Type="http://schemas.openxmlformats.org/officeDocument/2006/relationships/image" Target="../media/image71.png"/></Relationships>
</file>

<file path=ppt/slides/_rels/slide6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4.xml"/><Relationship Id="rId1" Type="http://schemas.openxmlformats.org/officeDocument/2006/relationships/slideLayout" Target="../slideLayouts/slideLayout7.xml"/><Relationship Id="rId5" Type="http://schemas.openxmlformats.org/officeDocument/2006/relationships/image" Target="../media/image75.svg"/><Relationship Id="rId4" Type="http://schemas.openxmlformats.org/officeDocument/2006/relationships/image" Target="../media/image74.png"/></Relationships>
</file>

<file path=ppt/slides/_rels/slide65.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76.jpeg"/><Relationship Id="rId7" Type="http://schemas.openxmlformats.org/officeDocument/2006/relationships/image" Target="../media/image80.png"/><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svg"/><Relationship Id="rId10" Type="http://schemas.openxmlformats.org/officeDocument/2006/relationships/image" Target="../media/image83.svg"/><Relationship Id="rId4" Type="http://schemas.openxmlformats.org/officeDocument/2006/relationships/image" Target="../media/image77.png"/><Relationship Id="rId9" Type="http://schemas.openxmlformats.org/officeDocument/2006/relationships/image" Target="../media/image82.png"/></Relationships>
</file>

<file path=ppt/slides/_rels/slide66.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8.svg"/><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svg"/><Relationship Id="rId4" Type="http://schemas.openxmlformats.org/officeDocument/2006/relationships/image" Target="../media/image85.png"/></Relationships>
</file>

<file path=ppt/slides/_rels/slide6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svg"/><Relationship Id="rId4" Type="http://schemas.openxmlformats.org/officeDocument/2006/relationships/image" Target="../media/image90.png"/></Relationships>
</file>

<file path=ppt/slides/_rels/slide68.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93.jpeg"/><Relationship Id="rId7" Type="http://schemas.openxmlformats.org/officeDocument/2006/relationships/image" Target="../media/image97.png"/><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image" Target="../media/image96.svg"/><Relationship Id="rId5" Type="http://schemas.openxmlformats.org/officeDocument/2006/relationships/image" Target="../media/image95.png"/><Relationship Id="rId4" Type="http://schemas.openxmlformats.org/officeDocument/2006/relationships/image" Target="../media/image94.png"/></Relationships>
</file>

<file path=ppt/slides/_rels/slide6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101.svg"/><Relationship Id="rId4" Type="http://schemas.openxmlformats.org/officeDocument/2006/relationships/image" Target="../media/image100.png"/></Relationships>
</file>

<file path=ppt/slides/_rels/slide7.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svg"/><Relationship Id="rId9" Type="http://schemas.openxmlformats.org/officeDocument/2006/relationships/image" Target="../media/image36.png"/></Relationships>
</file>

<file path=ppt/slides/_rels/slide70.xml.rels><?xml version="1.0" encoding="UTF-8" standalone="yes"?>
<Relationships xmlns="http://schemas.openxmlformats.org/package/2006/relationships"><Relationship Id="rId8" Type="http://schemas.openxmlformats.org/officeDocument/2006/relationships/image" Target="../media/image108.svg"/><Relationship Id="rId3" Type="http://schemas.openxmlformats.org/officeDocument/2006/relationships/image" Target="../media/image103.jpeg"/><Relationship Id="rId7" Type="http://schemas.openxmlformats.org/officeDocument/2006/relationships/image" Target="../media/image107.png"/><Relationship Id="rId12" Type="http://schemas.openxmlformats.org/officeDocument/2006/relationships/image" Target="../media/image112.sv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106.svg"/><Relationship Id="rId11" Type="http://schemas.openxmlformats.org/officeDocument/2006/relationships/image" Target="../media/image111.png"/><Relationship Id="rId5" Type="http://schemas.openxmlformats.org/officeDocument/2006/relationships/image" Target="../media/image105.png"/><Relationship Id="rId10" Type="http://schemas.openxmlformats.org/officeDocument/2006/relationships/image" Target="../media/image110.svg"/><Relationship Id="rId4" Type="http://schemas.openxmlformats.org/officeDocument/2006/relationships/image" Target="../media/image104.png"/><Relationship Id="rId9" Type="http://schemas.openxmlformats.org/officeDocument/2006/relationships/image" Target="../media/image109.png"/></Relationships>
</file>

<file path=ppt/slides/_rels/slide71.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117.png"/><Relationship Id="rId3" Type="http://schemas.openxmlformats.org/officeDocument/2006/relationships/image" Target="../media/image39.png"/><Relationship Id="rId7" Type="http://schemas.openxmlformats.org/officeDocument/2006/relationships/image" Target="../media/image45.png"/><Relationship Id="rId12" Type="http://schemas.openxmlformats.org/officeDocument/2006/relationships/image" Target="../media/image116.png"/><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openxmlformats.org/officeDocument/2006/relationships/image" Target="../media/image42.svg"/><Relationship Id="rId11" Type="http://schemas.openxmlformats.org/officeDocument/2006/relationships/image" Target="../media/image115.png"/><Relationship Id="rId5" Type="http://schemas.openxmlformats.org/officeDocument/2006/relationships/image" Target="../media/image41.png"/><Relationship Id="rId10" Type="http://schemas.openxmlformats.org/officeDocument/2006/relationships/image" Target="../media/image114.png"/><Relationship Id="rId4" Type="http://schemas.openxmlformats.org/officeDocument/2006/relationships/image" Target="../media/image195.png"/><Relationship Id="rId9" Type="http://schemas.openxmlformats.org/officeDocument/2006/relationships/image" Target="../media/image47.png"/><Relationship Id="rId14" Type="http://schemas.openxmlformats.org/officeDocument/2006/relationships/image" Target="../media/image118.png"/></Relationships>
</file>

<file path=ppt/slides/_rels/slide7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2.xml"/><Relationship Id="rId1" Type="http://schemas.openxmlformats.org/officeDocument/2006/relationships/slideLayout" Target="../slideLayouts/slideLayout7.xml"/><Relationship Id="rId5" Type="http://schemas.openxmlformats.org/officeDocument/2006/relationships/image" Target="../media/image52.svg"/><Relationship Id="rId4" Type="http://schemas.openxmlformats.org/officeDocument/2006/relationships/image" Target="../media/image51.png"/></Relationships>
</file>

<file path=ppt/slides/_rels/slide7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7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6.xml"/><Relationship Id="rId1" Type="http://schemas.openxmlformats.org/officeDocument/2006/relationships/slideLayout" Target="../slideLayouts/slideLayout7.xml"/><Relationship Id="rId5" Type="http://schemas.openxmlformats.org/officeDocument/2006/relationships/image" Target="../media/image121.svg"/><Relationship Id="rId4" Type="http://schemas.openxmlformats.org/officeDocument/2006/relationships/image" Target="../media/image58.png"/></Relationships>
</file>

<file path=ppt/slides/_rels/slide7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7.xml"/><Relationship Id="rId1" Type="http://schemas.openxmlformats.org/officeDocument/2006/relationships/slideLayout" Target="../slideLayouts/slideLayout7.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png"/></Relationships>
</file>

<file path=ppt/slides/_rels/slide7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78.xml"/><Relationship Id="rId1" Type="http://schemas.openxmlformats.org/officeDocument/2006/relationships/slideLayout" Target="../slideLayouts/slideLayout7.xml"/><Relationship Id="rId5" Type="http://schemas.openxmlformats.org/officeDocument/2006/relationships/image" Target="../media/image124.svg"/><Relationship Id="rId4" Type="http://schemas.openxmlformats.org/officeDocument/2006/relationships/image" Target="../media/image123.png"/></Relationships>
</file>

<file path=ppt/slides/_rels/slide79.xml.rels><?xml version="1.0" encoding="UTF-8" standalone="yes"?>
<Relationships xmlns="http://schemas.openxmlformats.org/package/2006/relationships"><Relationship Id="rId8" Type="http://schemas.openxmlformats.org/officeDocument/2006/relationships/image" Target="../media/image130.svg"/><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notesSlide" Target="../notesSlides/notesSlide79.xml"/><Relationship Id="rId1" Type="http://schemas.openxmlformats.org/officeDocument/2006/relationships/slideLayout" Target="../slideLayouts/slideLayout7.xml"/><Relationship Id="rId6" Type="http://schemas.openxmlformats.org/officeDocument/2006/relationships/image" Target="../media/image128.png"/><Relationship Id="rId5" Type="http://schemas.openxmlformats.org/officeDocument/2006/relationships/image" Target="../media/image127.svg"/><Relationship Id="rId4" Type="http://schemas.openxmlformats.org/officeDocument/2006/relationships/image" Target="../media/image126.pn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png"/><Relationship Id="rId9" Type="http://schemas.openxmlformats.org/officeDocument/2006/relationships/image" Target="../media/image45.png"/></Relationships>
</file>

<file path=ppt/slides/_rels/slide80.xml.rels><?xml version="1.0" encoding="UTF-8" standalone="yes"?>
<Relationships xmlns="http://schemas.openxmlformats.org/package/2006/relationships"><Relationship Id="rId3" Type="http://schemas.openxmlformats.org/officeDocument/2006/relationships/image" Target="../media/image131.jpeg"/><Relationship Id="rId7" Type="http://schemas.openxmlformats.org/officeDocument/2006/relationships/image" Target="../media/image135.svg"/><Relationship Id="rId2" Type="http://schemas.openxmlformats.org/officeDocument/2006/relationships/notesSlide" Target="../notesSlides/notesSlide80.xml"/><Relationship Id="rId1" Type="http://schemas.openxmlformats.org/officeDocument/2006/relationships/slideLayout" Target="../slideLayouts/slideLayout7.xml"/><Relationship Id="rId6" Type="http://schemas.openxmlformats.org/officeDocument/2006/relationships/image" Target="../media/image134.png"/><Relationship Id="rId5" Type="http://schemas.openxmlformats.org/officeDocument/2006/relationships/image" Target="../media/image133.svg"/><Relationship Id="rId4" Type="http://schemas.openxmlformats.org/officeDocument/2006/relationships/image" Target="../media/image132.png"/></Relationships>
</file>

<file path=ppt/slides/_rels/slide81.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6.png"/><Relationship Id="rId7" Type="http://schemas.openxmlformats.org/officeDocument/2006/relationships/image" Target="../media/image140.svg"/><Relationship Id="rId2" Type="http://schemas.openxmlformats.org/officeDocument/2006/relationships/notesSlide" Target="../notesSlides/notesSlide81.xml"/><Relationship Id="rId1" Type="http://schemas.openxmlformats.org/officeDocument/2006/relationships/slideLayout" Target="../slideLayouts/slideLayout7.xml"/><Relationship Id="rId6" Type="http://schemas.openxmlformats.org/officeDocument/2006/relationships/image" Target="../media/image139.png"/><Relationship Id="rId5" Type="http://schemas.openxmlformats.org/officeDocument/2006/relationships/image" Target="../media/image138.svg"/><Relationship Id="rId4" Type="http://schemas.openxmlformats.org/officeDocument/2006/relationships/image" Target="../media/image137.png"/><Relationship Id="rId9" Type="http://schemas.openxmlformats.org/officeDocument/2006/relationships/image" Target="../media/image142.svg"/></Relationships>
</file>

<file path=ppt/slides/_rels/slide82.xml.rels><?xml version="1.0" encoding="UTF-8" standalone="yes"?>
<Relationships xmlns="http://schemas.openxmlformats.org/package/2006/relationships"><Relationship Id="rId3" Type="http://schemas.openxmlformats.org/officeDocument/2006/relationships/image" Target="../media/image143.jpeg"/><Relationship Id="rId7" Type="http://schemas.openxmlformats.org/officeDocument/2006/relationships/image" Target="../media/image147.svg"/><Relationship Id="rId2" Type="http://schemas.openxmlformats.org/officeDocument/2006/relationships/notesSlide" Target="../notesSlides/notesSlide82.xml"/><Relationship Id="rId1" Type="http://schemas.openxmlformats.org/officeDocument/2006/relationships/slideLayout" Target="../slideLayouts/slideLayout7.xml"/><Relationship Id="rId6" Type="http://schemas.openxmlformats.org/officeDocument/2006/relationships/image" Target="../media/image146.png"/><Relationship Id="rId5" Type="http://schemas.openxmlformats.org/officeDocument/2006/relationships/image" Target="../media/image145.svg"/><Relationship Id="rId4" Type="http://schemas.openxmlformats.org/officeDocument/2006/relationships/image" Target="../media/image144.png"/></Relationships>
</file>

<file path=ppt/slides/_rels/slide8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83.xml"/><Relationship Id="rId1" Type="http://schemas.openxmlformats.org/officeDocument/2006/relationships/slideLayout" Target="../slideLayouts/slideLayout7.xml"/><Relationship Id="rId6" Type="http://schemas.openxmlformats.org/officeDocument/2006/relationships/image" Target="../media/image151.png"/><Relationship Id="rId5" Type="http://schemas.openxmlformats.org/officeDocument/2006/relationships/image" Target="../media/image150.svg"/><Relationship Id="rId4" Type="http://schemas.openxmlformats.org/officeDocument/2006/relationships/image" Target="../media/image149.png"/></Relationships>
</file>

<file path=ppt/slides/_rels/slide84.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84.xml"/><Relationship Id="rId1" Type="http://schemas.openxmlformats.org/officeDocument/2006/relationships/slideLayout" Target="../slideLayouts/slideLayout7.xml"/><Relationship Id="rId6" Type="http://schemas.openxmlformats.org/officeDocument/2006/relationships/image" Target="../media/image155.svg"/><Relationship Id="rId5" Type="http://schemas.openxmlformats.org/officeDocument/2006/relationships/image" Target="../media/image154.png"/><Relationship Id="rId4" Type="http://schemas.openxmlformats.org/officeDocument/2006/relationships/image" Target="../media/image153.png"/></Relationships>
</file>

<file path=ppt/slides/_rels/slide85.xml.rels><?xml version="1.0" encoding="UTF-8" standalone="yes"?>
<Relationships xmlns="http://schemas.openxmlformats.org/package/2006/relationships"><Relationship Id="rId8" Type="http://schemas.openxmlformats.org/officeDocument/2006/relationships/image" Target="../media/image161.svg"/><Relationship Id="rId3" Type="http://schemas.openxmlformats.org/officeDocument/2006/relationships/image" Target="../media/image156.jpeg"/><Relationship Id="rId7" Type="http://schemas.openxmlformats.org/officeDocument/2006/relationships/image" Target="../media/image160.png"/><Relationship Id="rId2" Type="http://schemas.openxmlformats.org/officeDocument/2006/relationships/notesSlide" Target="../notesSlides/notesSlide85.xml"/><Relationship Id="rId1" Type="http://schemas.openxmlformats.org/officeDocument/2006/relationships/slideLayout" Target="../slideLayouts/slideLayout7.xml"/><Relationship Id="rId6" Type="http://schemas.openxmlformats.org/officeDocument/2006/relationships/image" Target="../media/image159.svg"/><Relationship Id="rId5" Type="http://schemas.openxmlformats.org/officeDocument/2006/relationships/image" Target="../media/image158.png"/><Relationship Id="rId4" Type="http://schemas.openxmlformats.org/officeDocument/2006/relationships/image" Target="../media/image157.png"/></Relationships>
</file>

<file path=ppt/slides/_rels/slide86.xml.rels><?xml version="1.0" encoding="UTF-8" standalone="yes"?>
<Relationships xmlns="http://schemas.openxmlformats.org/package/2006/relationships"><Relationship Id="rId8" Type="http://schemas.openxmlformats.org/officeDocument/2006/relationships/image" Target="../media/image167.svg"/><Relationship Id="rId3" Type="http://schemas.openxmlformats.org/officeDocument/2006/relationships/image" Target="../media/image162.png"/><Relationship Id="rId7" Type="http://schemas.openxmlformats.org/officeDocument/2006/relationships/image" Target="../media/image166.png"/><Relationship Id="rId2" Type="http://schemas.openxmlformats.org/officeDocument/2006/relationships/notesSlide" Target="../notesSlides/notesSlide86.xml"/><Relationship Id="rId1" Type="http://schemas.openxmlformats.org/officeDocument/2006/relationships/slideLayout" Target="../slideLayouts/slideLayout7.xml"/><Relationship Id="rId6" Type="http://schemas.openxmlformats.org/officeDocument/2006/relationships/image" Target="../media/image165.png"/><Relationship Id="rId5" Type="http://schemas.openxmlformats.org/officeDocument/2006/relationships/image" Target="../media/image164.svg"/><Relationship Id="rId10" Type="http://schemas.openxmlformats.org/officeDocument/2006/relationships/image" Target="../media/image169.svg"/><Relationship Id="rId4" Type="http://schemas.openxmlformats.org/officeDocument/2006/relationships/image" Target="../media/image163.png"/><Relationship Id="rId9" Type="http://schemas.openxmlformats.org/officeDocument/2006/relationships/image" Target="../media/image168.png"/></Relationships>
</file>

<file path=ppt/slides/_rels/slide87.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87.xml"/><Relationship Id="rId1" Type="http://schemas.openxmlformats.org/officeDocument/2006/relationships/slideLayout" Target="../slideLayouts/slideLayout7.xml"/><Relationship Id="rId6" Type="http://schemas.openxmlformats.org/officeDocument/2006/relationships/image" Target="../media/image173.svg"/><Relationship Id="rId5" Type="http://schemas.openxmlformats.org/officeDocument/2006/relationships/image" Target="../media/image172.png"/><Relationship Id="rId4" Type="http://schemas.openxmlformats.org/officeDocument/2006/relationships/image" Target="../media/image171.png"/></Relationships>
</file>

<file path=ppt/slides/_rels/slide88.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88.xml"/><Relationship Id="rId1" Type="http://schemas.openxmlformats.org/officeDocument/2006/relationships/slideLayout" Target="../slideLayouts/slideLayout7.xml"/><Relationship Id="rId6" Type="http://schemas.openxmlformats.org/officeDocument/2006/relationships/image" Target="../media/image177.png"/><Relationship Id="rId5" Type="http://schemas.openxmlformats.org/officeDocument/2006/relationships/image" Target="../media/image176.svg"/><Relationship Id="rId4" Type="http://schemas.openxmlformats.org/officeDocument/2006/relationships/image" Target="../media/image175.png"/></Relationships>
</file>

<file path=ppt/slides/_rels/slide89.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52.svg"/><Relationship Id="rId4" Type="http://schemas.openxmlformats.org/officeDocument/2006/relationships/image" Target="../media/image51.png"/></Relationships>
</file>

<file path=ppt/slides/_rels/slide90.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90.xml"/><Relationship Id="rId1" Type="http://schemas.openxmlformats.org/officeDocument/2006/relationships/slideLayout" Target="../slideLayouts/slideLayout7.xml"/><Relationship Id="rId5" Type="http://schemas.openxmlformats.org/officeDocument/2006/relationships/image" Target="../media/image181.svg"/><Relationship Id="rId4" Type="http://schemas.openxmlformats.org/officeDocument/2006/relationships/image" Target="../media/image18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0" y="0"/>
            <a:ext cx="9832396" cy="7374297"/>
          </a:xfrm>
          <a:custGeom>
            <a:avLst/>
            <a:gdLst/>
            <a:ahLst/>
            <a:cxnLst/>
            <a:rect l="l" t="t" r="r" b="b"/>
            <a:pathLst>
              <a:path w="9832396" h="7374297">
                <a:moveTo>
                  <a:pt x="0" y="0"/>
                </a:moveTo>
                <a:lnTo>
                  <a:pt x="9832396" y="0"/>
                </a:lnTo>
                <a:lnTo>
                  <a:pt x="9832396" y="7374297"/>
                </a:lnTo>
                <a:lnTo>
                  <a:pt x="0" y="737429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731520" y="3687148"/>
            <a:ext cx="6138920" cy="475766"/>
          </a:xfrm>
          <a:custGeom>
            <a:avLst/>
            <a:gdLst/>
            <a:ahLst/>
            <a:cxnLst/>
            <a:rect l="l" t="t" r="r" b="b"/>
            <a:pathLst>
              <a:path w="6138920" h="475766">
                <a:moveTo>
                  <a:pt x="0" y="0"/>
                </a:moveTo>
                <a:lnTo>
                  <a:pt x="6138920" y="0"/>
                </a:lnTo>
                <a:lnTo>
                  <a:pt x="6138920" y="475767"/>
                </a:lnTo>
                <a:lnTo>
                  <a:pt x="0" y="4757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a:off x="-1516631" y="4754909"/>
            <a:ext cx="6101883" cy="897410"/>
            <a:chOff x="0" y="0"/>
            <a:chExt cx="8135844" cy="1196546"/>
          </a:xfrm>
        </p:grpSpPr>
        <p:sp>
          <p:nvSpPr>
            <p:cNvPr id="8" name="Freeform 8"/>
            <p:cNvSpPr/>
            <p:nvPr/>
          </p:nvSpPr>
          <p:spPr>
            <a:xfrm>
              <a:off x="2243455" y="0"/>
              <a:ext cx="3648934" cy="1196546"/>
            </a:xfrm>
            <a:custGeom>
              <a:avLst/>
              <a:gdLst/>
              <a:ahLst/>
              <a:cxnLst/>
              <a:rect l="l" t="t" r="r" b="b"/>
              <a:pathLst>
                <a:path w="3648934" h="1196546">
                  <a:moveTo>
                    <a:pt x="0" y="0"/>
                  </a:moveTo>
                  <a:lnTo>
                    <a:pt x="3648934" y="0"/>
                  </a:lnTo>
                  <a:lnTo>
                    <a:pt x="3648934" y="1196546"/>
                  </a:lnTo>
                  <a:lnTo>
                    <a:pt x="0" y="11965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159952"/>
              <a:ext cx="8135844" cy="705408"/>
            </a:xfrm>
            <a:prstGeom prst="rect">
              <a:avLst/>
            </a:prstGeom>
          </p:spPr>
          <p:txBody>
            <a:bodyPr lIns="0" tIns="0" rIns="0" bIns="0" rtlCol="0" anchor="t">
              <a:spAutoFit/>
            </a:bodyPr>
            <a:lstStyle/>
            <a:p>
              <a:pPr marL="0" marR="0" lvl="0" indent="0" algn="ctr" defTabSz="914400" rtl="0" eaLnBrk="1" fontAlgn="auto" latinLnBrk="0" hangingPunct="1">
                <a:lnSpc>
                  <a:spcPts val="4379"/>
                </a:lnSpc>
                <a:spcBef>
                  <a:spcPct val="0"/>
                </a:spcBef>
                <a:spcAft>
                  <a:spcPts val="0"/>
                </a:spcAft>
                <a:buClrTx/>
                <a:buSzTx/>
                <a:buFontTx/>
                <a:buNone/>
                <a:tabLst/>
                <a:defRPr/>
              </a:pPr>
              <a:r>
                <a:rPr kumimoji="0" lang="en-US" sz="3127" b="1" i="0" u="none" strike="noStrike" kern="1200" cap="none" spc="0" normalizeH="0" baseline="0" noProof="0" dirty="0">
                  <a:ln>
                    <a:noFill/>
                  </a:ln>
                  <a:solidFill>
                    <a:srgbClr val="2C251E"/>
                  </a:solidFill>
                  <a:effectLst/>
                  <a:uLnTx/>
                  <a:uFillTx/>
                  <a:latin typeface="Calibri" panose="020F0502020204030204" pitchFamily="34" charset="0"/>
                  <a:ea typeface="Calibri" panose="020F0502020204030204" pitchFamily="34" charset="0"/>
                  <a:cs typeface="Calibri" panose="020F0502020204030204" pitchFamily="34" charset="0"/>
                </a:rPr>
                <a:t>Introduction</a:t>
              </a:r>
            </a:p>
          </p:txBody>
        </p:sp>
      </p:grpSp>
      <p:pic>
        <p:nvPicPr>
          <p:cNvPr id="6" name="Picture 5">
            <a:extLst>
              <a:ext uri="{FF2B5EF4-FFF2-40B4-BE49-F238E27FC236}">
                <a16:creationId xmlns:a16="http://schemas.microsoft.com/office/drawing/2014/main" id="{6281A377-663A-93EB-F143-D18505F524B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17058" y="3193627"/>
            <a:ext cx="5477459" cy="92794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DBF6BA28-8ABF-705C-8EC1-EBF15944ABB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872AF78-4611-F4A2-BD3C-BEF566879F1C}"/>
              </a:ext>
            </a:extLst>
          </p:cNvPr>
          <p:cNvSpPr/>
          <p:nvPr/>
        </p:nvSpPr>
        <p:spPr>
          <a:xfrm>
            <a:off x="0" y="0"/>
            <a:ext cx="9832396" cy="7374297"/>
          </a:xfrm>
          <a:custGeom>
            <a:avLst/>
            <a:gdLst/>
            <a:ahLst/>
            <a:cxnLst/>
            <a:rect l="l" t="t" r="r" b="b"/>
            <a:pathLst>
              <a:path w="9832396" h="7374297">
                <a:moveTo>
                  <a:pt x="0" y="0"/>
                </a:moveTo>
                <a:lnTo>
                  <a:pt x="9832396" y="0"/>
                </a:lnTo>
                <a:lnTo>
                  <a:pt x="9832396" y="7374297"/>
                </a:lnTo>
                <a:lnTo>
                  <a:pt x="0" y="737429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2A454155-3748-2091-5978-FA52425D7AFE}"/>
              </a:ext>
            </a:extLst>
          </p:cNvPr>
          <p:cNvSpPr/>
          <p:nvPr/>
        </p:nvSpPr>
        <p:spPr>
          <a:xfrm>
            <a:off x="731520" y="3687148"/>
            <a:ext cx="6138920" cy="475766"/>
          </a:xfrm>
          <a:custGeom>
            <a:avLst/>
            <a:gdLst/>
            <a:ahLst/>
            <a:cxnLst/>
            <a:rect l="l" t="t" r="r" b="b"/>
            <a:pathLst>
              <a:path w="6138920" h="475766">
                <a:moveTo>
                  <a:pt x="0" y="0"/>
                </a:moveTo>
                <a:lnTo>
                  <a:pt x="6138920" y="0"/>
                </a:lnTo>
                <a:lnTo>
                  <a:pt x="6138920" y="475767"/>
                </a:lnTo>
                <a:lnTo>
                  <a:pt x="0" y="4757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3A3BA953-4447-AB5B-3241-E93CAC108345}"/>
              </a:ext>
            </a:extLst>
          </p:cNvPr>
          <p:cNvGrpSpPr/>
          <p:nvPr/>
        </p:nvGrpSpPr>
        <p:grpSpPr>
          <a:xfrm>
            <a:off x="-1516631" y="4754909"/>
            <a:ext cx="6101883" cy="897410"/>
            <a:chOff x="0" y="0"/>
            <a:chExt cx="8135844" cy="1196546"/>
          </a:xfrm>
        </p:grpSpPr>
        <p:sp>
          <p:nvSpPr>
            <p:cNvPr id="8" name="Freeform 8">
              <a:extLst>
                <a:ext uri="{FF2B5EF4-FFF2-40B4-BE49-F238E27FC236}">
                  <a16:creationId xmlns:a16="http://schemas.microsoft.com/office/drawing/2014/main" id="{8D6FD80A-B7FC-4576-DDC4-75C251B5A2D6}"/>
                </a:ext>
              </a:extLst>
            </p:cNvPr>
            <p:cNvSpPr/>
            <p:nvPr/>
          </p:nvSpPr>
          <p:spPr>
            <a:xfrm>
              <a:off x="2243455" y="0"/>
              <a:ext cx="3648934" cy="1196546"/>
            </a:xfrm>
            <a:custGeom>
              <a:avLst/>
              <a:gdLst/>
              <a:ahLst/>
              <a:cxnLst/>
              <a:rect l="l" t="t" r="r" b="b"/>
              <a:pathLst>
                <a:path w="3648934" h="1196546">
                  <a:moveTo>
                    <a:pt x="0" y="0"/>
                  </a:moveTo>
                  <a:lnTo>
                    <a:pt x="3648934" y="0"/>
                  </a:lnTo>
                  <a:lnTo>
                    <a:pt x="3648934" y="1196546"/>
                  </a:lnTo>
                  <a:lnTo>
                    <a:pt x="0" y="11965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2F050722-B341-936D-0F9E-537F02735AC2}"/>
                </a:ext>
              </a:extLst>
            </p:cNvPr>
            <p:cNvSpPr txBox="1"/>
            <p:nvPr/>
          </p:nvSpPr>
          <p:spPr>
            <a:xfrm>
              <a:off x="0" y="159952"/>
              <a:ext cx="8135844" cy="705408"/>
            </a:xfrm>
            <a:prstGeom prst="rect">
              <a:avLst/>
            </a:prstGeom>
          </p:spPr>
          <p:txBody>
            <a:bodyPr lIns="0" tIns="0" rIns="0" bIns="0" rtlCol="0" anchor="t">
              <a:spAutoFit/>
            </a:bodyPr>
            <a:lstStyle/>
            <a:p>
              <a:pPr marL="0" marR="0" lvl="0" indent="0" algn="ctr" defTabSz="914400" rtl="0" eaLnBrk="1" fontAlgn="auto" latinLnBrk="0" hangingPunct="1">
                <a:lnSpc>
                  <a:spcPts val="4379"/>
                </a:lnSpc>
                <a:spcBef>
                  <a:spcPct val="0"/>
                </a:spcBef>
                <a:spcAft>
                  <a:spcPts val="0"/>
                </a:spcAft>
                <a:buClrTx/>
                <a:buSzTx/>
                <a:buFontTx/>
                <a:buNone/>
                <a:tabLst/>
                <a:defRPr/>
              </a:pPr>
              <a:r>
                <a:rPr lang="en-US" sz="3127" b="1" dirty="0">
                  <a:solidFill>
                    <a:srgbClr val="2C251E"/>
                  </a:solidFill>
                  <a:latin typeface="Calibri" panose="020F0502020204030204" pitchFamily="34" charset="0"/>
                  <a:ea typeface="Calibri" panose="020F0502020204030204" pitchFamily="34" charset="0"/>
                  <a:cs typeface="Calibri" panose="020F0502020204030204" pitchFamily="34" charset="0"/>
                </a:rPr>
                <a:t>Meeting 1</a:t>
              </a:r>
              <a:endParaRPr kumimoji="0" lang="en-US" sz="3127" b="1" i="0" u="none" strike="noStrike" kern="1200" cap="none" spc="0" normalizeH="0" baseline="0" noProof="0" dirty="0">
                <a:ln>
                  <a:noFill/>
                </a:ln>
                <a:solidFill>
                  <a:srgbClr val="2C251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4" name="Picture 3">
            <a:extLst>
              <a:ext uri="{FF2B5EF4-FFF2-40B4-BE49-F238E27FC236}">
                <a16:creationId xmlns:a16="http://schemas.microsoft.com/office/drawing/2014/main" id="{B6D6909E-82EE-8BE6-57AF-D8BF9390C33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17058" y="3193627"/>
            <a:ext cx="5477459" cy="927946"/>
          </a:xfrm>
          <a:prstGeom prst="rect">
            <a:avLst/>
          </a:prstGeom>
        </p:spPr>
      </p:pic>
    </p:spTree>
    <p:extLst>
      <p:ext uri="{BB962C8B-B14F-4D97-AF65-F5344CB8AC3E}">
        <p14:creationId xmlns:p14="http://schemas.microsoft.com/office/powerpoint/2010/main" val="29023414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mpty room with plant">
            <a:extLst>
              <a:ext uri="{FF2B5EF4-FFF2-40B4-BE49-F238E27FC236}">
                <a16:creationId xmlns:a16="http://schemas.microsoft.com/office/drawing/2014/main" id="{AF6FC67F-95A7-9D4F-602C-BFE7800E6CDE}"/>
              </a:ext>
            </a:extLst>
          </p:cNvPr>
          <p:cNvPicPr>
            <a:picLocks noChangeAspect="1"/>
          </p:cNvPicPr>
          <p:nvPr/>
        </p:nvPicPr>
        <p:blipFill rotWithShape="1">
          <a:blip r:embed="rId3"/>
          <a:srcRect l="25000"/>
          <a:stretch/>
        </p:blipFill>
        <p:spPr>
          <a:xfrm>
            <a:off x="-8121" y="10"/>
            <a:ext cx="9753580" cy="7315190"/>
          </a:xfrm>
          <a:prstGeom prst="rect">
            <a:avLst/>
          </a:prstGeom>
        </p:spPr>
      </p:pic>
      <p:sp>
        <p:nvSpPr>
          <p:cNvPr id="3" name="TextBox 2">
            <a:extLst>
              <a:ext uri="{FF2B5EF4-FFF2-40B4-BE49-F238E27FC236}">
                <a16:creationId xmlns:a16="http://schemas.microsoft.com/office/drawing/2014/main" id="{65FFEEDC-40E2-0D66-CF4B-52A26CC89920}"/>
              </a:ext>
            </a:extLst>
          </p:cNvPr>
          <p:cNvSpPr txBox="1"/>
          <p:nvPr/>
        </p:nvSpPr>
        <p:spPr>
          <a:xfrm>
            <a:off x="345752" y="457201"/>
            <a:ext cx="7105598" cy="3807193"/>
          </a:xfrm>
          <a:prstGeom prst="rect">
            <a:avLst/>
          </a:prstGeom>
        </p:spPr>
        <p:txBody>
          <a:bodyPr vert="horz" lIns="91440" tIns="45721" rIns="91440" bIns="45721" rtlCol="0" anchor="t">
            <a:normAutofit/>
          </a:bodyPr>
          <a:lstStyle/>
          <a:p>
            <a:pPr defTabSz="914429">
              <a:lnSpc>
                <a:spcPct val="90000"/>
              </a:lnSpc>
              <a:spcBef>
                <a:spcPct val="0"/>
              </a:spcBef>
              <a:spcAft>
                <a:spcPts val="601"/>
              </a:spcAft>
            </a:pPr>
            <a:r>
              <a:rPr lang="en-US" sz="8000" b="1" i="1" dirty="0">
                <a:ln w="22225">
                  <a:solidFill>
                    <a:srgbClr val="9BBB59">
                      <a:lumMod val="50000"/>
                    </a:srgbClr>
                  </a:solidFill>
                  <a:prstDash val="solid"/>
                </a:ln>
                <a:solidFill>
                  <a:prstClr val="white">
                    <a:lumMod val="95000"/>
                  </a:prstClr>
                </a:solidFill>
                <a:latin typeface="Calibri"/>
              </a:rPr>
              <a:t>Welcome back!</a:t>
            </a:r>
          </a:p>
          <a:p>
            <a:pPr defTabSz="914429">
              <a:lnSpc>
                <a:spcPct val="90000"/>
              </a:lnSpc>
              <a:spcBef>
                <a:spcPct val="0"/>
              </a:spcBef>
              <a:spcAft>
                <a:spcPts val="601"/>
              </a:spcAft>
            </a:pPr>
            <a:endParaRPr lang="en-US" sz="4800" dirty="0">
              <a:solidFill>
                <a:srgbClr val="FFFFFF"/>
              </a:solidFill>
              <a:latin typeface="Calibri"/>
            </a:endParaRPr>
          </a:p>
        </p:txBody>
      </p:sp>
      <p:sp>
        <p:nvSpPr>
          <p:cNvPr id="6" name="TextBox 5">
            <a:extLst>
              <a:ext uri="{FF2B5EF4-FFF2-40B4-BE49-F238E27FC236}">
                <a16:creationId xmlns:a16="http://schemas.microsoft.com/office/drawing/2014/main" id="{EF648D77-EF72-5AB5-33A8-AB291C5C1CA3}"/>
              </a:ext>
            </a:extLst>
          </p:cNvPr>
          <p:cNvSpPr txBox="1"/>
          <p:nvPr/>
        </p:nvSpPr>
        <p:spPr>
          <a:xfrm>
            <a:off x="457201" y="1905000"/>
            <a:ext cx="6019801" cy="3231782"/>
          </a:xfrm>
          <a:prstGeom prst="rect">
            <a:avLst/>
          </a:prstGeom>
          <a:solidFill>
            <a:schemeClr val="bg1">
              <a:lumMod val="95000"/>
            </a:schemeClr>
          </a:solidFill>
          <a:ln>
            <a:noFill/>
          </a:ln>
          <a:effectLst>
            <a:softEdge rad="127000"/>
          </a:effectLst>
        </p:spPr>
        <p:txBody>
          <a:bodyPr wrap="square">
            <a:spAutoFit/>
          </a:bodyPr>
          <a:lstStyle/>
          <a:p>
            <a:pPr defTabSz="914429">
              <a:lnSpc>
                <a:spcPct val="90000"/>
              </a:lnSpc>
              <a:spcAft>
                <a:spcPts val="601"/>
              </a:spcAft>
            </a:pPr>
            <a:endParaRPr lang="en-US" sz="1801" dirty="0">
              <a:solidFill>
                <a:prstClr val="black"/>
              </a:solidFill>
              <a:latin typeface="Calibri"/>
            </a:endParaRPr>
          </a:p>
          <a:p>
            <a:pPr marL="400075" indent="-342922" defTabSz="914429">
              <a:lnSpc>
                <a:spcPct val="90000"/>
              </a:lnSpc>
              <a:spcAft>
                <a:spcPts val="601"/>
              </a:spcAft>
              <a:buFont typeface="Arial" panose="020B0604020202020204" pitchFamily="34" charset="0"/>
              <a:buChar char="•"/>
            </a:pPr>
            <a:r>
              <a:rPr lang="en-US" sz="3200" dirty="0">
                <a:solidFill>
                  <a:prstClr val="black"/>
                </a:solidFill>
                <a:latin typeface="Calibri"/>
              </a:rPr>
              <a:t>Please sign in and find a seat. We will begin soon.</a:t>
            </a:r>
          </a:p>
          <a:p>
            <a:pPr marL="57154" defTabSz="914429">
              <a:lnSpc>
                <a:spcPct val="90000"/>
              </a:lnSpc>
              <a:spcAft>
                <a:spcPts val="601"/>
              </a:spcAft>
            </a:pPr>
            <a:endParaRPr lang="en-US" sz="3200" dirty="0">
              <a:solidFill>
                <a:prstClr val="black"/>
              </a:solidFill>
              <a:latin typeface="Calibri"/>
            </a:endParaRPr>
          </a:p>
          <a:p>
            <a:pPr marL="400075" indent="-342922" defTabSz="914429">
              <a:lnSpc>
                <a:spcPct val="90000"/>
              </a:lnSpc>
              <a:spcAft>
                <a:spcPts val="601"/>
              </a:spcAft>
              <a:buFont typeface="Arial" panose="020B0604020202020204" pitchFamily="34" charset="0"/>
              <a:buChar char="•"/>
            </a:pPr>
            <a:r>
              <a:rPr lang="en-US" sz="3200" dirty="0">
                <a:solidFill>
                  <a:prstClr val="black"/>
                </a:solidFill>
                <a:latin typeface="Calibri"/>
              </a:rPr>
              <a:t>If possible, please turn on your camera and enter your preferred name. We will begin soon.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285" r="-6285"/>
            </a:stretch>
          </a:blipFill>
        </p:spPr>
        <p:txBody>
          <a:bodyPr/>
          <a:lstStyle/>
          <a:p>
            <a:pPr defTabSz="914429"/>
            <a:endParaRPr lang="en-US" sz="1801">
              <a:solidFill>
                <a:prstClr val="black"/>
              </a:solidFill>
              <a:latin typeface="Calibri"/>
            </a:endParaRPr>
          </a:p>
        </p:txBody>
      </p:sp>
      <p:sp>
        <p:nvSpPr>
          <p:cNvPr id="3" name="TextBox 3"/>
          <p:cNvSpPr txBox="1"/>
          <p:nvPr/>
        </p:nvSpPr>
        <p:spPr>
          <a:xfrm>
            <a:off x="2898378" y="3633348"/>
            <a:ext cx="3245260" cy="2091022"/>
          </a:xfrm>
          <a:prstGeom prst="rect">
            <a:avLst/>
          </a:prstGeom>
        </p:spPr>
        <p:txBody>
          <a:bodyPr lIns="0" tIns="0" rIns="0" bIns="0" rtlCol="0" anchor="t">
            <a:spAutoFit/>
          </a:bodyPr>
          <a:lstStyle/>
          <a:p>
            <a:pPr marL="515467" lvl="1" indent="-257395" defTabSz="914429">
              <a:lnSpc>
                <a:spcPts val="3345"/>
              </a:lnSpc>
              <a:buFont typeface="Arial"/>
              <a:buChar char="•"/>
            </a:pPr>
            <a:r>
              <a:rPr lang="en-US" sz="2347" b="1" dirty="0">
                <a:solidFill>
                  <a:srgbClr val="000000"/>
                </a:solidFill>
                <a:latin typeface="Calibri"/>
                <a:ea typeface="Calibri"/>
                <a:cs typeface="Calibri"/>
              </a:rPr>
              <a:t>Conversation Starter</a:t>
            </a:r>
            <a:endParaRPr lang="en-US" sz="2347" b="1">
              <a:solidFill>
                <a:prstClr val="black"/>
              </a:solidFill>
              <a:latin typeface="Calibri"/>
              <a:ea typeface="Calibri"/>
              <a:cs typeface="Calibri"/>
            </a:endParaRPr>
          </a:p>
          <a:p>
            <a:pPr marL="515467" lvl="1" indent="-257395" defTabSz="914429">
              <a:lnSpc>
                <a:spcPts val="3345"/>
              </a:lnSpc>
              <a:buFont typeface="Arial"/>
              <a:buChar char="•"/>
            </a:pPr>
            <a:r>
              <a:rPr lang="en-US" sz="2347" b="1" dirty="0">
                <a:solidFill>
                  <a:srgbClr val="000000"/>
                </a:solidFill>
                <a:latin typeface="Calibri"/>
                <a:ea typeface="Calibri"/>
                <a:cs typeface="Calibri"/>
              </a:rPr>
              <a:t>Restate Ground Rules</a:t>
            </a:r>
            <a:endParaRPr lang="en-US" sz="2347" b="1">
              <a:solidFill>
                <a:srgbClr val="000000"/>
              </a:solidFill>
              <a:latin typeface="Calibri"/>
              <a:ea typeface="Calibri"/>
              <a:cs typeface="Calibri"/>
            </a:endParaRPr>
          </a:p>
          <a:p>
            <a:pPr marL="515467" lvl="1" indent="-257395" defTabSz="914429">
              <a:lnSpc>
                <a:spcPts val="3345"/>
              </a:lnSpc>
              <a:buFont typeface="Arial"/>
              <a:buChar char="•"/>
            </a:pPr>
            <a:r>
              <a:rPr lang="en-US" sz="2347" b="1" dirty="0">
                <a:solidFill>
                  <a:srgbClr val="000000"/>
                </a:solidFill>
                <a:latin typeface="Calibri"/>
                <a:ea typeface="Calibri"/>
                <a:cs typeface="Calibri"/>
              </a:rPr>
              <a:t>Group Discussion</a:t>
            </a:r>
            <a:endParaRPr lang="en-US" sz="2347" b="1">
              <a:solidFill>
                <a:srgbClr val="000000"/>
              </a:solidFill>
              <a:latin typeface="Calibri"/>
              <a:ea typeface="Calibri"/>
              <a:cs typeface="Calibri"/>
            </a:endParaRPr>
          </a:p>
          <a:p>
            <a:pPr marL="515467" lvl="1" indent="-257395" defTabSz="914429">
              <a:lnSpc>
                <a:spcPts val="3345"/>
              </a:lnSpc>
              <a:buFont typeface="Arial"/>
              <a:buChar char="•"/>
            </a:pPr>
            <a:r>
              <a:rPr lang="en-US" sz="2347" b="1" dirty="0">
                <a:solidFill>
                  <a:srgbClr val="000000"/>
                </a:solidFill>
                <a:latin typeface="Calibri"/>
                <a:ea typeface="Calibri"/>
                <a:cs typeface="Calibri"/>
              </a:rPr>
              <a:t>Homework</a:t>
            </a:r>
          </a:p>
          <a:p>
            <a:pPr defTabSz="914429">
              <a:lnSpc>
                <a:spcPts val="3345"/>
              </a:lnSpc>
            </a:pPr>
            <a:endParaRPr lang="en-US" sz="2389" b="1" dirty="0">
              <a:solidFill>
                <a:srgbClr val="000000"/>
              </a:solidFill>
              <a:latin typeface="Calibri (MS) Bold"/>
            </a:endParaRPr>
          </a:p>
        </p:txBody>
      </p:sp>
      <p:sp>
        <p:nvSpPr>
          <p:cNvPr id="4" name="Freeform 4"/>
          <p:cNvSpPr/>
          <p:nvPr/>
        </p:nvSpPr>
        <p:spPr>
          <a:xfrm>
            <a:off x="2986696" y="3076246"/>
            <a:ext cx="2700401" cy="253163"/>
          </a:xfrm>
          <a:custGeom>
            <a:avLst/>
            <a:gdLst/>
            <a:ahLst/>
            <a:cxnLst/>
            <a:rect l="l" t="t" r="r" b="b"/>
            <a:pathLst>
              <a:path w="2700401" h="253163">
                <a:moveTo>
                  <a:pt x="0" y="0"/>
                </a:moveTo>
                <a:lnTo>
                  <a:pt x="2700402" y="0"/>
                </a:lnTo>
                <a:lnTo>
                  <a:pt x="2700402" y="253162"/>
                </a:lnTo>
                <a:lnTo>
                  <a:pt x="0" y="2531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29"/>
            <a:endParaRPr lang="en-US" sz="1801">
              <a:solidFill>
                <a:prstClr val="black"/>
              </a:solidFill>
              <a:latin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EFCB2A6D-52CF-8DDE-6B27-9CB22493AF4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4CBB6AB-FA60-5AAE-9FA9-E80C95F5A2D8}"/>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34028" t="-2799" r="-5100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06FBC282-F335-2EC3-784D-2A27ADC311CE}"/>
              </a:ext>
            </a:extLst>
          </p:cNvPr>
          <p:cNvSpPr/>
          <p:nvPr/>
        </p:nvSpPr>
        <p:spPr>
          <a:xfrm>
            <a:off x="5238836" y="1590538"/>
            <a:ext cx="3901440" cy="35763"/>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B6D4C36C-C7FA-3634-93C9-A675A491C2BD}"/>
              </a:ext>
            </a:extLst>
          </p:cNvPr>
          <p:cNvSpPr txBox="1"/>
          <p:nvPr/>
        </p:nvSpPr>
        <p:spPr>
          <a:xfrm>
            <a:off x="4826893" y="2125505"/>
            <a:ext cx="4604865" cy="2591350"/>
          </a:xfrm>
          <a:prstGeom prst="rect">
            <a:avLst/>
          </a:prstGeom>
        </p:spPr>
        <p:txBody>
          <a:bodyPr lIns="0" tIns="0" rIns="0" bIns="0" rtlCol="0" anchor="t">
            <a:spAutoFit/>
          </a:bodyPr>
          <a:lstStyle/>
          <a:p>
            <a:pPr marL="537508" marR="0" lvl="1" indent="-268754" algn="l" defTabSz="914400" rtl="0" eaLnBrk="1" fontAlgn="auto" latinLnBrk="0" hangingPunct="1">
              <a:lnSpc>
                <a:spcPts val="3360"/>
              </a:lnSpc>
              <a:spcBef>
                <a:spcPts val="0"/>
              </a:spcBef>
              <a:spcAft>
                <a:spcPts val="0"/>
              </a:spcAft>
              <a:buClrTx/>
              <a:buSzTx/>
              <a:buFont typeface="Arial"/>
              <a:buChar char="•"/>
              <a:tabLst/>
              <a:defRPr/>
            </a:pPr>
            <a:r>
              <a:rPr kumimoji="0" lang="en-US" sz="2489"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rPr>
              <a:t>What is one aspect of your parent-child relationship that is working well?</a:t>
            </a:r>
          </a:p>
          <a:p>
            <a:pPr marL="537508" marR="0" lvl="1" indent="-268754" algn="l" defTabSz="914400" rtl="0" eaLnBrk="1" fontAlgn="auto" latinLnBrk="0" hangingPunct="1">
              <a:lnSpc>
                <a:spcPts val="3360"/>
              </a:lnSpc>
              <a:spcBef>
                <a:spcPts val="0"/>
              </a:spcBef>
              <a:spcAft>
                <a:spcPts val="0"/>
              </a:spcAft>
              <a:buClrTx/>
              <a:buSzTx/>
              <a:buFont typeface="Arial"/>
              <a:buChar char="•"/>
              <a:tabLst/>
              <a:defRPr/>
            </a:pPr>
            <a:endParaRPr lang="en-US" sz="2489" b="1" dirty="0">
              <a:solidFill>
                <a:srgbClr val="000000"/>
              </a:solidFill>
              <a:latin typeface="Calibri (MS) Bold"/>
              <a:ea typeface="Calibri (MS) Bold"/>
              <a:cs typeface="Calibri (MS) Bold"/>
              <a:sym typeface="Calibri (MS) Bold"/>
            </a:endParaRPr>
          </a:p>
          <a:p>
            <a:pPr marL="537508" marR="0" lvl="1" indent="-268754" algn="l" defTabSz="914400" rtl="0" eaLnBrk="1" fontAlgn="auto" latinLnBrk="0" hangingPunct="1">
              <a:lnSpc>
                <a:spcPts val="3360"/>
              </a:lnSpc>
              <a:spcBef>
                <a:spcPts val="0"/>
              </a:spcBef>
              <a:spcAft>
                <a:spcPts val="0"/>
              </a:spcAft>
              <a:buClrTx/>
              <a:buSzTx/>
              <a:buFont typeface="Arial"/>
              <a:buChar char="•"/>
              <a:tabLst/>
              <a:defRPr/>
            </a:pPr>
            <a:r>
              <a:rPr kumimoji="0" lang="en-US" sz="2489"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rPr>
              <a:t>What is a skill you use effectively in your parenting?</a:t>
            </a:r>
          </a:p>
        </p:txBody>
      </p:sp>
      <p:sp>
        <p:nvSpPr>
          <p:cNvPr id="5" name="TextBox 5">
            <a:extLst>
              <a:ext uri="{FF2B5EF4-FFF2-40B4-BE49-F238E27FC236}">
                <a16:creationId xmlns:a16="http://schemas.microsoft.com/office/drawing/2014/main" id="{935A6F08-5CA5-18CE-B300-DBAA22582284}"/>
              </a:ext>
            </a:extLst>
          </p:cNvPr>
          <p:cNvSpPr txBox="1"/>
          <p:nvPr/>
        </p:nvSpPr>
        <p:spPr>
          <a:xfrm>
            <a:off x="4310393" y="122489"/>
            <a:ext cx="5758327" cy="1211844"/>
          </a:xfrm>
          <a:prstGeom prst="rect">
            <a:avLst/>
          </a:prstGeom>
        </p:spPr>
        <p:txBody>
          <a:bodyPr lIns="0" tIns="0" rIns="0" bIns="0" rtlCol="0" anchor="t">
            <a:spAutoFit/>
          </a:bodyPr>
          <a:lstStyle/>
          <a:p>
            <a:pPr marL="0" marR="0" lvl="0" indent="0" algn="ctr" defTabSz="914400" rtl="0" eaLnBrk="1" fontAlgn="auto" latinLnBrk="0" hangingPunct="1">
              <a:lnSpc>
                <a:spcPts val="4605"/>
              </a:lnSpc>
              <a:spcBef>
                <a:spcPct val="0"/>
              </a:spcBef>
              <a:spcAft>
                <a:spcPts val="0"/>
              </a:spcAft>
              <a:buClrTx/>
              <a:buSzTx/>
              <a:buFontTx/>
              <a:buNone/>
              <a:tabLst/>
              <a:defRPr/>
            </a:pPr>
            <a:r>
              <a:rPr kumimoji="0" lang="en-US" sz="3289" b="1" i="1" u="none" strike="noStrike" kern="1200" cap="none" spc="0" normalizeH="0" baseline="0" noProof="0" dirty="0">
                <a:ln>
                  <a:noFill/>
                </a:ln>
                <a:solidFill>
                  <a:srgbClr val="000000"/>
                </a:solidFill>
                <a:effectLst/>
                <a:uLnTx/>
                <a:uFillTx/>
                <a:latin typeface="Calibri (MS) Bold Italics"/>
                <a:ea typeface="Calibri (MS) Bold Italics"/>
                <a:cs typeface="Calibri (MS) Bold Italics"/>
                <a:sym typeface="Calibri (MS) Bold Italics"/>
              </a:rPr>
              <a:t>Please answer one of the following questions:</a:t>
            </a:r>
          </a:p>
        </p:txBody>
      </p:sp>
    </p:spTree>
    <p:extLst>
      <p:ext uri="{BB962C8B-B14F-4D97-AF65-F5344CB8AC3E}">
        <p14:creationId xmlns:p14="http://schemas.microsoft.com/office/powerpoint/2010/main" val="35777064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6977E"/>
        </a:solidFill>
        <a:effectLst/>
      </p:bgPr>
    </p:bg>
    <p:spTree>
      <p:nvGrpSpPr>
        <p:cNvPr id="1" name="">
          <a:extLst>
            <a:ext uri="{FF2B5EF4-FFF2-40B4-BE49-F238E27FC236}">
              <a16:creationId xmlns:a16="http://schemas.microsoft.com/office/drawing/2014/main" id="{885CE476-4F4A-4CC2-B19F-10C0E790E24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271438D-198B-6CE0-7FFB-662AFAA01359}"/>
              </a:ext>
            </a:extLst>
          </p:cNvPr>
          <p:cNvSpPr/>
          <p:nvPr/>
        </p:nvSpPr>
        <p:spPr>
          <a:xfrm>
            <a:off x="-75728" y="0"/>
            <a:ext cx="4383625" cy="7415907"/>
          </a:xfrm>
          <a:custGeom>
            <a:avLst/>
            <a:gdLst/>
            <a:ahLst/>
            <a:cxnLst/>
            <a:rect l="l" t="t" r="r" b="b"/>
            <a:pathLst>
              <a:path w="4383625" h="7415907">
                <a:moveTo>
                  <a:pt x="0" y="0"/>
                </a:moveTo>
                <a:lnTo>
                  <a:pt x="4383626" y="0"/>
                </a:lnTo>
                <a:lnTo>
                  <a:pt x="4383626" y="7415907"/>
                </a:lnTo>
                <a:lnTo>
                  <a:pt x="0" y="7415907"/>
                </a:lnTo>
                <a:lnTo>
                  <a:pt x="0" y="0"/>
                </a:lnTo>
                <a:close/>
              </a:path>
            </a:pathLst>
          </a:custGeom>
          <a:blipFill>
            <a:blip r:embed="rId3"/>
            <a:stretch>
              <a:fillRect/>
            </a:stretch>
          </a:blipFill>
        </p:spPr>
        <p:txBody>
          <a:bodyPr/>
          <a:lstStyle/>
          <a:p>
            <a:endParaRPr lang="en-US"/>
          </a:p>
        </p:txBody>
      </p:sp>
      <p:sp>
        <p:nvSpPr>
          <p:cNvPr id="3" name="Freeform 3">
            <a:extLst>
              <a:ext uri="{FF2B5EF4-FFF2-40B4-BE49-F238E27FC236}">
                <a16:creationId xmlns:a16="http://schemas.microsoft.com/office/drawing/2014/main" id="{C3C22A90-543E-C8B6-9618-C75CF3B1D87D}"/>
              </a:ext>
            </a:extLst>
          </p:cNvPr>
          <p:cNvSpPr/>
          <p:nvPr/>
        </p:nvSpPr>
        <p:spPr>
          <a:xfrm>
            <a:off x="4684233" y="-571210"/>
            <a:ext cx="6791625" cy="2023159"/>
          </a:xfrm>
          <a:custGeom>
            <a:avLst/>
            <a:gdLst/>
            <a:ahLst/>
            <a:cxnLst/>
            <a:rect l="l" t="t" r="r" b="b"/>
            <a:pathLst>
              <a:path w="6791625" h="2023159">
                <a:moveTo>
                  <a:pt x="0" y="0"/>
                </a:moveTo>
                <a:lnTo>
                  <a:pt x="6791625" y="0"/>
                </a:lnTo>
                <a:lnTo>
                  <a:pt x="6791625" y="2023160"/>
                </a:lnTo>
                <a:lnTo>
                  <a:pt x="0" y="2023160"/>
                </a:lnTo>
                <a:lnTo>
                  <a:pt x="0" y="0"/>
                </a:lnTo>
                <a:close/>
              </a:path>
            </a:pathLst>
          </a:custGeom>
          <a:blipFill>
            <a:blip r:embed="rId4"/>
            <a:stretch>
              <a:fillRect/>
            </a:stretch>
          </a:blipFill>
        </p:spPr>
        <p:txBody>
          <a:bodyPr/>
          <a:lstStyle/>
          <a:p>
            <a:endParaRPr lang="en-US"/>
          </a:p>
        </p:txBody>
      </p:sp>
      <p:sp>
        <p:nvSpPr>
          <p:cNvPr id="4" name="Freeform 4">
            <a:extLst>
              <a:ext uri="{FF2B5EF4-FFF2-40B4-BE49-F238E27FC236}">
                <a16:creationId xmlns:a16="http://schemas.microsoft.com/office/drawing/2014/main" id="{A0A0233E-E242-1917-5769-53B878AEDD72}"/>
              </a:ext>
            </a:extLst>
          </p:cNvPr>
          <p:cNvSpPr/>
          <p:nvPr/>
        </p:nvSpPr>
        <p:spPr>
          <a:xfrm>
            <a:off x="4974361" y="1062486"/>
            <a:ext cx="3901440" cy="35763"/>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5">
            <a:extLst>
              <a:ext uri="{FF2B5EF4-FFF2-40B4-BE49-F238E27FC236}">
                <a16:creationId xmlns:a16="http://schemas.microsoft.com/office/drawing/2014/main" id="{4E09E97C-E6CB-8AC7-25D7-8DEE344CDFEE}"/>
              </a:ext>
            </a:extLst>
          </p:cNvPr>
          <p:cNvSpPr txBox="1"/>
          <p:nvPr/>
        </p:nvSpPr>
        <p:spPr>
          <a:xfrm>
            <a:off x="4535437" y="1420319"/>
            <a:ext cx="5218163" cy="5796459"/>
          </a:xfrm>
          <a:prstGeom prst="rect">
            <a:avLst/>
          </a:prstGeom>
        </p:spPr>
        <p:txBody>
          <a:bodyPr lIns="0" tIns="0" rIns="0" bIns="0" rtlCol="0" anchor="t">
            <a:spAutoFit/>
          </a:bodyPr>
          <a:lstStyle/>
          <a:p>
            <a:pPr algn="l">
              <a:lnSpc>
                <a:spcPts val="2379"/>
              </a:lnSpc>
            </a:pPr>
            <a:r>
              <a:rPr lang="en-US" sz="1650" b="1" u="sng" dirty="0">
                <a:solidFill>
                  <a:srgbClr val="FFFFFF"/>
                </a:solidFill>
                <a:latin typeface="Calibri"/>
                <a:ea typeface="Calibri"/>
                <a:cs typeface="Calibri"/>
              </a:rPr>
              <a:t>Basic Ground Rules:</a:t>
            </a:r>
          </a:p>
          <a:p>
            <a:pPr marL="366395" lvl="1" indent="-182880" algn="l">
              <a:lnSpc>
                <a:spcPts val="2379"/>
              </a:lnSpc>
              <a:buFont typeface="Arial"/>
              <a:buChar char="•"/>
            </a:pPr>
            <a:r>
              <a:rPr lang="en-US" sz="1650" b="1" dirty="0">
                <a:solidFill>
                  <a:srgbClr val="FFFFFF"/>
                </a:solidFill>
                <a:latin typeface="Calibri"/>
                <a:ea typeface="Calibri"/>
                <a:cs typeface="Calibri"/>
              </a:rPr>
              <a:t>Always start and end sessions on time.</a:t>
            </a:r>
          </a:p>
          <a:p>
            <a:pPr marL="366395" lvl="1" indent="-182880" algn="l">
              <a:lnSpc>
                <a:spcPts val="2379"/>
              </a:lnSpc>
              <a:buFont typeface="Arial"/>
              <a:buChar char="•"/>
            </a:pPr>
            <a:r>
              <a:rPr lang="en-US" sz="1650" b="1" dirty="0">
                <a:solidFill>
                  <a:srgbClr val="FFFFFF"/>
                </a:solidFill>
                <a:latin typeface="Calibri"/>
                <a:ea typeface="Calibri"/>
                <a:cs typeface="Calibri"/>
              </a:rPr>
              <a:t>Cell phones should be on vibrate; members can quietly excuse themselves if a call must be taken.</a:t>
            </a:r>
          </a:p>
          <a:p>
            <a:pPr marL="366395" lvl="1" indent="-182880" algn="l">
              <a:lnSpc>
                <a:spcPts val="2379"/>
              </a:lnSpc>
              <a:buFont typeface="Arial"/>
              <a:buChar char="•"/>
            </a:pPr>
            <a:r>
              <a:rPr lang="en-US" sz="1650" b="1" dirty="0">
                <a:solidFill>
                  <a:srgbClr val="FFFFFF"/>
                </a:solidFill>
                <a:latin typeface="Calibri"/>
                <a:ea typeface="Calibri"/>
                <a:cs typeface="Calibri"/>
              </a:rPr>
              <a:t>In virtual sessions, participants should mute themselves when taking calls outside the session.</a:t>
            </a:r>
          </a:p>
          <a:p>
            <a:pPr algn="l">
              <a:lnSpc>
                <a:spcPts val="2379"/>
              </a:lnSpc>
            </a:pPr>
            <a:endParaRPr lang="en-US" sz="1650" b="1" dirty="0">
              <a:solidFill>
                <a:srgbClr val="FFFFFF"/>
              </a:solidFill>
              <a:latin typeface="Calibri"/>
              <a:ea typeface="Calibri"/>
              <a:cs typeface="Calibri"/>
            </a:endParaRPr>
          </a:p>
          <a:p>
            <a:pPr algn="l">
              <a:lnSpc>
                <a:spcPts val="2379"/>
              </a:lnSpc>
            </a:pPr>
            <a:r>
              <a:rPr lang="en-US" sz="1650" b="1" u="sng" dirty="0">
                <a:solidFill>
                  <a:srgbClr val="FFFFFF"/>
                </a:solidFill>
                <a:latin typeface="Calibri"/>
                <a:ea typeface="Calibri"/>
                <a:cs typeface="Calibri"/>
              </a:rPr>
              <a:t>Group-Specific Rules:</a:t>
            </a:r>
          </a:p>
          <a:p>
            <a:pPr marL="366395" lvl="1" indent="-182880" algn="l">
              <a:lnSpc>
                <a:spcPts val="2379"/>
              </a:lnSpc>
              <a:buFont typeface="Arial"/>
              <a:buChar char="•"/>
            </a:pPr>
            <a:r>
              <a:rPr lang="en-US" sz="1650" b="1" dirty="0">
                <a:solidFill>
                  <a:srgbClr val="FFFFFF"/>
                </a:solidFill>
                <a:latin typeface="Calibri"/>
                <a:ea typeface="Calibri"/>
                <a:cs typeface="Calibri"/>
              </a:rPr>
              <a:t>Avoid judgment regarding other participants' parenting practices or knowledge gaps.</a:t>
            </a:r>
          </a:p>
          <a:p>
            <a:pPr marL="366395" lvl="1" indent="-182880" algn="l">
              <a:lnSpc>
                <a:spcPts val="2379"/>
              </a:lnSpc>
              <a:buFont typeface="Arial"/>
              <a:buChar char="•"/>
            </a:pPr>
            <a:r>
              <a:rPr lang="en-US" sz="1650" b="1" dirty="0">
                <a:solidFill>
                  <a:srgbClr val="FFFFFF"/>
                </a:solidFill>
                <a:latin typeface="Calibri"/>
                <a:ea typeface="Calibri"/>
                <a:cs typeface="Calibri"/>
              </a:rPr>
              <a:t>One person speaks at a time to maintain order and clarity.</a:t>
            </a:r>
          </a:p>
          <a:p>
            <a:pPr marL="366395" lvl="1" indent="-182880" algn="l">
              <a:lnSpc>
                <a:spcPts val="2379"/>
              </a:lnSpc>
              <a:buFont typeface="Arial"/>
              <a:buChar char="•"/>
            </a:pPr>
            <a:r>
              <a:rPr lang="en-US" sz="1650" b="1" dirty="0">
                <a:solidFill>
                  <a:srgbClr val="FFFFFF"/>
                </a:solidFill>
                <a:latin typeface="Calibri"/>
                <a:ea typeface="Calibri"/>
                <a:cs typeface="Calibri"/>
              </a:rPr>
              <a:t>Assume positive intent in all interactions to foster a positive atmosphere.</a:t>
            </a:r>
          </a:p>
          <a:p>
            <a:pPr algn="l">
              <a:lnSpc>
                <a:spcPts val="2379"/>
              </a:lnSpc>
            </a:pPr>
            <a:endParaRPr lang="en-US" sz="1650" b="1" dirty="0">
              <a:solidFill>
                <a:srgbClr val="FFFFFF"/>
              </a:solidFill>
              <a:latin typeface="Calibri"/>
              <a:ea typeface="Calibri"/>
              <a:cs typeface="Calibri"/>
            </a:endParaRPr>
          </a:p>
          <a:p>
            <a:pPr algn="l">
              <a:lnSpc>
                <a:spcPts val="2379"/>
              </a:lnSpc>
            </a:pPr>
            <a:r>
              <a:rPr lang="en-US" sz="1650" b="1" u="sng" dirty="0">
                <a:solidFill>
                  <a:srgbClr val="FFFFFF"/>
                </a:solidFill>
                <a:latin typeface="Calibri"/>
                <a:ea typeface="Calibri"/>
                <a:cs typeface="Calibri"/>
              </a:rPr>
              <a:t>Confidentiality-</a:t>
            </a:r>
            <a:r>
              <a:rPr lang="en-US" sz="1650" b="1" dirty="0">
                <a:solidFill>
                  <a:srgbClr val="FFFFFF"/>
                </a:solidFill>
                <a:latin typeface="Calibri"/>
                <a:ea typeface="Calibri"/>
                <a:cs typeface="Calibri"/>
              </a:rPr>
              <a:t> Please be respectful and discrete with the personal stories being shared. This is a safe space to grow and learn.</a:t>
            </a:r>
          </a:p>
          <a:p>
            <a:pPr algn="l">
              <a:lnSpc>
                <a:spcPts val="1960"/>
              </a:lnSpc>
              <a:spcBef>
                <a:spcPct val="0"/>
              </a:spcBef>
            </a:pPr>
            <a:endParaRPr lang="en-US" sz="1699" dirty="0">
              <a:solidFill>
                <a:srgbClr val="FFFFFF"/>
              </a:solidFill>
              <a:latin typeface="Calibri (MS)"/>
            </a:endParaRPr>
          </a:p>
        </p:txBody>
      </p:sp>
    </p:spTree>
    <p:extLst>
      <p:ext uri="{BB962C8B-B14F-4D97-AF65-F5344CB8AC3E}">
        <p14:creationId xmlns:p14="http://schemas.microsoft.com/office/powerpoint/2010/main" val="777059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23E51"/>
        </a:solidFill>
        <a:effectLst/>
      </p:bgPr>
    </p:bg>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t="-1833" b="-183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356650" y="4863140"/>
            <a:ext cx="5376339" cy="2452060"/>
          </a:xfrm>
          <a:custGeom>
            <a:avLst/>
            <a:gdLst/>
            <a:ahLst/>
            <a:cxnLst/>
            <a:rect l="l" t="t" r="r" b="b"/>
            <a:pathLst>
              <a:path w="5376339" h="2452060">
                <a:moveTo>
                  <a:pt x="0" y="0"/>
                </a:moveTo>
                <a:lnTo>
                  <a:pt x="5376339" y="0"/>
                </a:lnTo>
                <a:lnTo>
                  <a:pt x="5376339" y="2452060"/>
                </a:lnTo>
                <a:lnTo>
                  <a:pt x="0" y="2452060"/>
                </a:lnTo>
                <a:lnTo>
                  <a:pt x="0" y="0"/>
                </a:lnTo>
                <a:close/>
              </a:path>
            </a:pathLst>
          </a:custGeom>
          <a:blipFill>
            <a:blip r:embed="rId4"/>
            <a:stretch>
              <a:fillRect b="-6334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0"/>
            <a:ext cx="3732227" cy="2757168"/>
          </a:xfrm>
          <a:custGeom>
            <a:avLst/>
            <a:gdLst/>
            <a:ahLst/>
            <a:cxnLst/>
            <a:rect l="l" t="t" r="r" b="b"/>
            <a:pathLst>
              <a:path w="3732227" h="2757168">
                <a:moveTo>
                  <a:pt x="0" y="0"/>
                </a:moveTo>
                <a:lnTo>
                  <a:pt x="3732227" y="0"/>
                </a:lnTo>
                <a:lnTo>
                  <a:pt x="3732227" y="2757168"/>
                </a:lnTo>
                <a:lnTo>
                  <a:pt x="0" y="2757168"/>
                </a:lnTo>
                <a:lnTo>
                  <a:pt x="0" y="0"/>
                </a:lnTo>
                <a:close/>
              </a:path>
            </a:pathLst>
          </a:custGeom>
          <a:blipFill>
            <a:blip r:embed="rId5"/>
            <a:stretch>
              <a:fillRect l="-1987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6051915" y="-157789"/>
            <a:ext cx="3732227" cy="2757168"/>
          </a:xfrm>
          <a:custGeom>
            <a:avLst/>
            <a:gdLst/>
            <a:ahLst/>
            <a:cxnLst/>
            <a:rect l="l" t="t" r="r" b="b"/>
            <a:pathLst>
              <a:path w="3732227" h="2757168">
                <a:moveTo>
                  <a:pt x="3732227" y="0"/>
                </a:moveTo>
                <a:lnTo>
                  <a:pt x="0" y="0"/>
                </a:lnTo>
                <a:lnTo>
                  <a:pt x="0" y="2757168"/>
                </a:lnTo>
                <a:lnTo>
                  <a:pt x="3732227" y="2757168"/>
                </a:lnTo>
                <a:lnTo>
                  <a:pt x="3732227" y="0"/>
                </a:lnTo>
                <a:close/>
              </a:path>
            </a:pathLst>
          </a:custGeom>
          <a:blipFill>
            <a:blip r:embed="rId5"/>
            <a:stretch>
              <a:fillRect l="-1987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2329387" y="3162300"/>
            <a:ext cx="5430865" cy="2397561"/>
          </a:xfrm>
          <a:prstGeom prst="rect">
            <a:avLst/>
          </a:prstGeom>
        </p:spPr>
        <p:txBody>
          <a:bodyPr lIns="0" tIns="0" rIns="0" bIns="0" rtlCol="0" anchor="t">
            <a:spAutoFit/>
          </a:bodyPr>
          <a:lstStyle/>
          <a:p>
            <a:pPr marL="0" marR="0" lvl="0" indent="0" algn="ctr" defTabSz="914400" rtl="0" eaLnBrk="1" fontAlgn="auto" latinLnBrk="0" hangingPunct="1">
              <a:lnSpc>
                <a:spcPts val="17475"/>
              </a:lnSpc>
              <a:spcBef>
                <a:spcPct val="0"/>
              </a:spcBef>
              <a:spcAft>
                <a:spcPts val="0"/>
              </a:spcAft>
              <a:buClrTx/>
              <a:buSzTx/>
              <a:buFontTx/>
              <a:buNone/>
              <a:tabLst/>
              <a:defRPr/>
            </a:pPr>
            <a:r>
              <a:rPr kumimoji="0" lang="en-US" sz="12482" b="1" i="0" u="none" strike="noStrike" kern="1200" cap="none" spc="0" normalizeH="0" baseline="0" noProof="0">
                <a:ln>
                  <a:noFill/>
                </a:ln>
                <a:solidFill>
                  <a:srgbClr val="E8EBEA"/>
                </a:solidFill>
                <a:effectLst/>
                <a:uLnTx/>
                <a:uFillTx/>
                <a:latin typeface="Calibri (MS) Bold"/>
                <a:ea typeface="Calibri (MS) Bold"/>
                <a:cs typeface="Calibri (MS) Bold"/>
                <a:sym typeface="Calibri (MS) Bold"/>
              </a:rPr>
              <a:t>FATHER</a:t>
            </a:r>
          </a:p>
        </p:txBody>
      </p:sp>
      <p:sp>
        <p:nvSpPr>
          <p:cNvPr id="7" name="TextBox 7"/>
          <p:cNvSpPr txBox="1"/>
          <p:nvPr/>
        </p:nvSpPr>
        <p:spPr>
          <a:xfrm>
            <a:off x="199144" y="645795"/>
            <a:ext cx="2664023" cy="1445026"/>
          </a:xfrm>
          <a:prstGeom prst="rect">
            <a:avLst/>
          </a:prstGeom>
        </p:spPr>
        <p:txBody>
          <a:bodyPr lIns="0" tIns="0" rIns="0" bIns="0" rtlCol="0" anchor="t">
            <a:spAutoFit/>
          </a:bodyPr>
          <a:lstStyle/>
          <a:p>
            <a:pPr marL="428392" marR="0" lvl="1" indent="-214196" algn="l" defTabSz="914400" rtl="0" eaLnBrk="1" fontAlgn="auto" latinLnBrk="0" hangingPunct="1">
              <a:lnSpc>
                <a:spcPts val="2777"/>
              </a:lnSpc>
              <a:spcBef>
                <a:spcPts val="0"/>
              </a:spcBef>
              <a:spcAft>
                <a:spcPts val="0"/>
              </a:spcAft>
              <a:buClrTx/>
              <a:buSzTx/>
              <a:buFont typeface="Arial"/>
              <a:buChar char="•"/>
              <a:tabLst/>
              <a:defRPr/>
            </a:pPr>
            <a:r>
              <a:rPr kumimoji="0" lang="en-US" sz="1984" b="1" i="0" u="none" strike="noStrike" kern="1200" cap="none" spc="0" normalizeH="0" baseline="0" noProof="0">
                <a:ln>
                  <a:noFill/>
                </a:ln>
                <a:solidFill>
                  <a:srgbClr val="43465A"/>
                </a:solidFill>
                <a:effectLst/>
                <a:uLnTx/>
                <a:uFillTx/>
                <a:latin typeface="Calibri (MS) Bold"/>
                <a:ea typeface="Calibri (MS) Bold"/>
                <a:cs typeface="Calibri (MS) Bold"/>
                <a:sym typeface="Calibri (MS) Bold"/>
              </a:rPr>
              <a:t>Influencing Factors</a:t>
            </a:r>
          </a:p>
          <a:p>
            <a:pPr marL="428392" marR="0" lvl="1" indent="-214196" algn="l" defTabSz="914400" rtl="0" eaLnBrk="1" fontAlgn="auto" latinLnBrk="0" hangingPunct="1">
              <a:lnSpc>
                <a:spcPts val="2777"/>
              </a:lnSpc>
              <a:spcBef>
                <a:spcPts val="0"/>
              </a:spcBef>
              <a:spcAft>
                <a:spcPts val="0"/>
              </a:spcAft>
              <a:buClrTx/>
              <a:buSzTx/>
              <a:buFont typeface="Arial"/>
              <a:buChar char="•"/>
              <a:tabLst/>
              <a:defRPr/>
            </a:pPr>
            <a:r>
              <a:rPr kumimoji="0" lang="en-US" sz="1984" b="1" i="0" u="none" strike="noStrike" kern="1200" cap="none" spc="0" normalizeH="0" baseline="0" noProof="0">
                <a:ln>
                  <a:noFill/>
                </a:ln>
                <a:solidFill>
                  <a:srgbClr val="43465A"/>
                </a:solidFill>
                <a:effectLst/>
                <a:uLnTx/>
                <a:uFillTx/>
                <a:latin typeface="Calibri (MS) Bold"/>
                <a:ea typeface="Calibri (MS) Bold"/>
                <a:cs typeface="Calibri (MS) Bold"/>
                <a:sym typeface="Calibri (MS) Bold"/>
              </a:rPr>
              <a:t>Child Outcomes</a:t>
            </a:r>
          </a:p>
          <a:p>
            <a:pPr marL="428392" marR="0" lvl="1" indent="-214196" algn="l" defTabSz="914400" rtl="0" eaLnBrk="1" fontAlgn="auto" latinLnBrk="0" hangingPunct="1">
              <a:lnSpc>
                <a:spcPts val="2777"/>
              </a:lnSpc>
              <a:spcBef>
                <a:spcPts val="0"/>
              </a:spcBef>
              <a:spcAft>
                <a:spcPts val="0"/>
              </a:spcAft>
              <a:buClrTx/>
              <a:buSzTx/>
              <a:buFont typeface="Arial"/>
              <a:buChar char="•"/>
              <a:tabLst/>
              <a:defRPr/>
            </a:pPr>
            <a:r>
              <a:rPr kumimoji="0" lang="en-US" sz="1984" b="1" i="0" u="none" strike="noStrike" kern="1200" cap="none" spc="0" normalizeH="0" baseline="0" noProof="0">
                <a:ln>
                  <a:noFill/>
                </a:ln>
                <a:solidFill>
                  <a:srgbClr val="43465A"/>
                </a:solidFill>
                <a:effectLst/>
                <a:uLnTx/>
                <a:uFillTx/>
                <a:latin typeface="Calibri (MS) Bold"/>
                <a:ea typeface="Calibri (MS) Bold"/>
                <a:cs typeface="Calibri (MS) Bold"/>
                <a:sym typeface="Calibri (MS) Bold"/>
              </a:rPr>
              <a:t>Involvement Benefits</a:t>
            </a:r>
          </a:p>
          <a:p>
            <a:pPr marL="428392" marR="0" lvl="1" indent="-214196" algn="l" defTabSz="914400" rtl="0" eaLnBrk="1" fontAlgn="auto" latinLnBrk="0" hangingPunct="1">
              <a:lnSpc>
                <a:spcPts val="2777"/>
              </a:lnSpc>
              <a:spcBef>
                <a:spcPts val="0"/>
              </a:spcBef>
              <a:spcAft>
                <a:spcPts val="0"/>
              </a:spcAft>
              <a:buClrTx/>
              <a:buSzTx/>
              <a:buFont typeface="Arial"/>
              <a:buChar char="•"/>
              <a:tabLst/>
              <a:defRPr/>
            </a:pPr>
            <a:r>
              <a:rPr kumimoji="0" lang="en-US" sz="1984" b="1" i="0" u="none" strike="noStrike" kern="1200" cap="none" spc="0" normalizeH="0" baseline="0" noProof="0">
                <a:ln>
                  <a:noFill/>
                </a:ln>
                <a:solidFill>
                  <a:srgbClr val="43465A"/>
                </a:solidFill>
                <a:effectLst/>
                <a:uLnTx/>
                <a:uFillTx/>
                <a:latin typeface="Calibri (MS) Bold"/>
                <a:ea typeface="Calibri (MS) Bold"/>
                <a:cs typeface="Calibri (MS) Bold"/>
                <a:sym typeface="Calibri (MS) Bold"/>
              </a:rPr>
              <a:t>Engagement Styles</a:t>
            </a:r>
          </a:p>
        </p:txBody>
      </p:sp>
      <p:sp>
        <p:nvSpPr>
          <p:cNvPr id="8" name="TextBox 8"/>
          <p:cNvSpPr txBox="1"/>
          <p:nvPr/>
        </p:nvSpPr>
        <p:spPr>
          <a:xfrm>
            <a:off x="6741609" y="613209"/>
            <a:ext cx="2888456" cy="1445026"/>
          </a:xfrm>
          <a:prstGeom prst="rect">
            <a:avLst/>
          </a:prstGeom>
        </p:spPr>
        <p:txBody>
          <a:bodyPr lIns="0" tIns="0" rIns="0" bIns="0" rtlCol="0" anchor="t">
            <a:spAutoFit/>
          </a:bodyPr>
          <a:lstStyle/>
          <a:p>
            <a:pPr marL="428392" marR="0" lvl="1" indent="-214196" algn="l" defTabSz="914400" rtl="0" eaLnBrk="1" fontAlgn="auto" latinLnBrk="0" hangingPunct="1">
              <a:lnSpc>
                <a:spcPts val="2777"/>
              </a:lnSpc>
              <a:spcBef>
                <a:spcPts val="0"/>
              </a:spcBef>
              <a:spcAft>
                <a:spcPts val="0"/>
              </a:spcAft>
              <a:buClrTx/>
              <a:buSzTx/>
              <a:buFont typeface="Arial"/>
              <a:buChar char="•"/>
              <a:tabLst/>
              <a:defRPr/>
            </a:pPr>
            <a:r>
              <a:rPr kumimoji="0" lang="en-US" sz="1984" b="1" i="0" u="none" strike="noStrike" kern="1200" cap="none" spc="0" normalizeH="0" baseline="0" noProof="0">
                <a:ln>
                  <a:noFill/>
                </a:ln>
                <a:solidFill>
                  <a:srgbClr val="43465A"/>
                </a:solidFill>
                <a:effectLst/>
                <a:uLnTx/>
                <a:uFillTx/>
                <a:latin typeface="Calibri (MS) Bold"/>
                <a:ea typeface="Calibri (MS) Bold"/>
                <a:cs typeface="Calibri (MS) Bold"/>
                <a:sym typeface="Calibri (MS) Bold"/>
              </a:rPr>
              <a:t>Diverse Experiences</a:t>
            </a:r>
          </a:p>
          <a:p>
            <a:pPr marL="428392" marR="0" lvl="1" indent="-214196" algn="l" defTabSz="914400" rtl="0" eaLnBrk="1" fontAlgn="auto" latinLnBrk="0" hangingPunct="1">
              <a:lnSpc>
                <a:spcPts val="2777"/>
              </a:lnSpc>
              <a:spcBef>
                <a:spcPts val="0"/>
              </a:spcBef>
              <a:spcAft>
                <a:spcPts val="0"/>
              </a:spcAft>
              <a:buClrTx/>
              <a:buSzTx/>
              <a:buFont typeface="Arial"/>
              <a:buChar char="•"/>
              <a:tabLst/>
              <a:defRPr/>
            </a:pPr>
            <a:r>
              <a:rPr kumimoji="0" lang="en-US" sz="1984" b="1" i="0" u="none" strike="noStrike" kern="1200" cap="none" spc="0" normalizeH="0" baseline="0" noProof="0">
                <a:ln>
                  <a:noFill/>
                </a:ln>
                <a:solidFill>
                  <a:srgbClr val="43465A"/>
                </a:solidFill>
                <a:effectLst/>
                <a:uLnTx/>
                <a:uFillTx/>
                <a:latin typeface="Calibri (MS) Bold"/>
                <a:ea typeface="Calibri (MS) Bold"/>
                <a:cs typeface="Calibri (MS) Bold"/>
                <a:sym typeface="Calibri (MS) Bold"/>
              </a:rPr>
              <a:t>Parenting Absences</a:t>
            </a:r>
          </a:p>
          <a:p>
            <a:pPr marL="428392" marR="0" lvl="1" indent="-214196" algn="l" defTabSz="914400" rtl="0" eaLnBrk="1" fontAlgn="auto" latinLnBrk="0" hangingPunct="1">
              <a:lnSpc>
                <a:spcPts val="2777"/>
              </a:lnSpc>
              <a:spcBef>
                <a:spcPts val="0"/>
              </a:spcBef>
              <a:spcAft>
                <a:spcPts val="0"/>
              </a:spcAft>
              <a:buClrTx/>
              <a:buSzTx/>
              <a:buFont typeface="Arial"/>
              <a:buChar char="•"/>
              <a:tabLst/>
              <a:defRPr/>
            </a:pPr>
            <a:r>
              <a:rPr kumimoji="0" lang="en-US" sz="1984" b="1" i="0" u="none" strike="noStrike" kern="1200" cap="none" spc="0" normalizeH="0" baseline="0" noProof="0">
                <a:ln>
                  <a:noFill/>
                </a:ln>
                <a:solidFill>
                  <a:srgbClr val="43465A"/>
                </a:solidFill>
                <a:effectLst/>
                <a:uLnTx/>
                <a:uFillTx/>
                <a:latin typeface="Calibri (MS) Bold"/>
                <a:ea typeface="Calibri (MS) Bold"/>
                <a:cs typeface="Calibri (MS) Bold"/>
                <a:sym typeface="Calibri (MS) Bold"/>
              </a:rPr>
              <a:t>Challenges &amp; Strategies</a:t>
            </a:r>
          </a:p>
          <a:p>
            <a:pPr marL="428392" marR="0" lvl="1" indent="-214196" algn="l" defTabSz="914400" rtl="0" eaLnBrk="1" fontAlgn="auto" latinLnBrk="0" hangingPunct="1">
              <a:lnSpc>
                <a:spcPts val="2777"/>
              </a:lnSpc>
              <a:spcBef>
                <a:spcPts val="0"/>
              </a:spcBef>
              <a:spcAft>
                <a:spcPts val="0"/>
              </a:spcAft>
              <a:buClrTx/>
              <a:buSzTx/>
              <a:buFont typeface="Arial"/>
              <a:buChar char="•"/>
              <a:tabLst/>
              <a:defRPr/>
            </a:pPr>
            <a:r>
              <a:rPr kumimoji="0" lang="en-US" sz="1984" b="1" i="0" u="none" strike="noStrike" kern="1200" cap="none" spc="0" normalizeH="0" baseline="0" noProof="0">
                <a:ln>
                  <a:noFill/>
                </a:ln>
                <a:solidFill>
                  <a:srgbClr val="43465A"/>
                </a:solidFill>
                <a:effectLst/>
                <a:uLnTx/>
                <a:uFillTx/>
                <a:latin typeface="Calibri (MS) Bold"/>
                <a:ea typeface="Calibri (MS) Bold"/>
                <a:cs typeface="Calibri (MS) Bold"/>
                <a:sym typeface="Calibri (MS) Bold"/>
              </a:rPr>
              <a:t>Self-Care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23E51"/>
        </a:solidFill>
        <a:effectLst/>
      </p:bgPr>
    </p:bg>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461" r="-646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p:nvPr/>
        </p:nvSpPr>
        <p:spPr>
          <a:xfrm>
            <a:off x="0" y="4169644"/>
            <a:ext cx="5130182" cy="2697246"/>
          </a:xfrm>
          <a:prstGeom prst="rect">
            <a:avLst/>
          </a:prstGeom>
        </p:spPr>
        <p:txBody>
          <a:bodyPr lIns="0" tIns="0" rIns="0" bIns="0" rtlCol="0" anchor="t">
            <a:spAutoFit/>
          </a:bodyPr>
          <a:lstStyle/>
          <a:p>
            <a:pPr marL="471571" marR="0" lvl="1" indent="-235785" algn="l" defTabSz="914400" rtl="0" eaLnBrk="1" fontAlgn="auto" latinLnBrk="0" hangingPunct="1">
              <a:lnSpc>
                <a:spcPts val="3057"/>
              </a:lnSpc>
              <a:spcBef>
                <a:spcPts val="0"/>
              </a:spcBef>
              <a:spcAft>
                <a:spcPts val="0"/>
              </a:spcAft>
              <a:buClrTx/>
              <a:buSzTx/>
              <a:buFont typeface="Arial"/>
              <a:buChar char="•"/>
              <a:tabLst/>
              <a:defRPr/>
            </a:pPr>
            <a:r>
              <a:rPr kumimoji="0" lang="en-US" sz="2184" b="1" i="0" u="none" strike="noStrike" kern="1200" cap="none" spc="0" normalizeH="0" baseline="0" noProof="0">
                <a:ln>
                  <a:noFill/>
                </a:ln>
                <a:solidFill>
                  <a:srgbClr val="FEFEFE"/>
                </a:solidFill>
                <a:effectLst/>
                <a:uLnTx/>
                <a:uFillTx/>
                <a:latin typeface="Calibri (MS) Bold"/>
                <a:ea typeface="Calibri (MS) Bold"/>
                <a:cs typeface="Calibri (MS) Bold"/>
                <a:sym typeface="Calibri (MS) Bold"/>
              </a:rPr>
              <a:t>What is your role in the family?</a:t>
            </a:r>
          </a:p>
          <a:p>
            <a:pPr marL="0" marR="0" lvl="0" indent="0" algn="l" defTabSz="914400" rtl="0" eaLnBrk="1" fontAlgn="auto" latinLnBrk="0" hangingPunct="1">
              <a:lnSpc>
                <a:spcPts val="3057"/>
              </a:lnSpc>
              <a:spcBef>
                <a:spcPts val="0"/>
              </a:spcBef>
              <a:spcAft>
                <a:spcPts val="0"/>
              </a:spcAft>
              <a:buClrTx/>
              <a:buSzTx/>
              <a:buFontTx/>
              <a:buNone/>
              <a:tabLst/>
              <a:defRPr/>
            </a:pPr>
            <a:endParaRPr kumimoji="0" lang="en-US" sz="2184" b="1" i="0" u="none" strike="noStrike" kern="1200" cap="none" spc="0" normalizeH="0" baseline="0" noProof="0">
              <a:ln>
                <a:noFill/>
              </a:ln>
              <a:solidFill>
                <a:srgbClr val="FEFEFE"/>
              </a:solidFill>
              <a:effectLst/>
              <a:uLnTx/>
              <a:uFillTx/>
              <a:latin typeface="Calibri (MS) Bold"/>
              <a:ea typeface="Calibri (MS) Bold"/>
              <a:cs typeface="Calibri (MS) Bold"/>
              <a:sym typeface="Calibri (MS) Bold"/>
            </a:endParaRPr>
          </a:p>
          <a:p>
            <a:pPr marL="471571" marR="0" lvl="1" indent="-235785" algn="l" defTabSz="914400" rtl="0" eaLnBrk="1" fontAlgn="auto" latinLnBrk="0" hangingPunct="1">
              <a:lnSpc>
                <a:spcPts val="3057"/>
              </a:lnSpc>
              <a:spcBef>
                <a:spcPts val="0"/>
              </a:spcBef>
              <a:spcAft>
                <a:spcPts val="0"/>
              </a:spcAft>
              <a:buClrTx/>
              <a:buSzTx/>
              <a:buFont typeface="Arial"/>
              <a:buChar char="•"/>
              <a:tabLst/>
              <a:defRPr/>
            </a:pPr>
            <a:r>
              <a:rPr kumimoji="0" lang="en-US" sz="2184" b="1" i="0" u="none" strike="noStrike" kern="1200" cap="none" spc="0" normalizeH="0" baseline="0" noProof="0">
                <a:ln>
                  <a:noFill/>
                </a:ln>
                <a:solidFill>
                  <a:srgbClr val="FEFEFE"/>
                </a:solidFill>
                <a:effectLst/>
                <a:uLnTx/>
                <a:uFillTx/>
                <a:latin typeface="Calibri (MS) Bold"/>
                <a:ea typeface="Calibri (MS) Bold"/>
                <a:cs typeface="Calibri (MS) Bold"/>
                <a:sym typeface="Calibri (MS) Bold"/>
              </a:rPr>
              <a:t>What challenges or successes are you experiencing as a parent?</a:t>
            </a:r>
          </a:p>
          <a:p>
            <a:pPr marL="0" marR="0" lvl="0" indent="0" algn="l" defTabSz="914400" rtl="0" eaLnBrk="1" fontAlgn="auto" latinLnBrk="0" hangingPunct="1">
              <a:lnSpc>
                <a:spcPts val="3057"/>
              </a:lnSpc>
              <a:spcBef>
                <a:spcPts val="0"/>
              </a:spcBef>
              <a:spcAft>
                <a:spcPts val="0"/>
              </a:spcAft>
              <a:buClrTx/>
              <a:buSzTx/>
              <a:buFontTx/>
              <a:buNone/>
              <a:tabLst/>
              <a:defRPr/>
            </a:pPr>
            <a:endParaRPr kumimoji="0" lang="en-US" sz="2184" b="1" i="0" u="none" strike="noStrike" kern="1200" cap="none" spc="0" normalizeH="0" baseline="0" noProof="0">
              <a:ln>
                <a:noFill/>
              </a:ln>
              <a:solidFill>
                <a:srgbClr val="FEFEFE"/>
              </a:solidFill>
              <a:effectLst/>
              <a:uLnTx/>
              <a:uFillTx/>
              <a:latin typeface="Calibri (MS) Bold"/>
              <a:ea typeface="Calibri (MS) Bold"/>
              <a:cs typeface="Calibri (MS) Bold"/>
              <a:sym typeface="Calibri (MS) Bold"/>
            </a:endParaRPr>
          </a:p>
          <a:p>
            <a:pPr marL="471571" marR="0" lvl="1" indent="-235785" algn="l" defTabSz="914400" rtl="0" eaLnBrk="1" fontAlgn="auto" latinLnBrk="0" hangingPunct="1">
              <a:lnSpc>
                <a:spcPts val="3057"/>
              </a:lnSpc>
              <a:spcBef>
                <a:spcPts val="0"/>
              </a:spcBef>
              <a:spcAft>
                <a:spcPts val="0"/>
              </a:spcAft>
              <a:buClrTx/>
              <a:buSzTx/>
              <a:buFont typeface="Arial"/>
              <a:buChar char="•"/>
              <a:tabLst/>
              <a:defRPr/>
            </a:pPr>
            <a:r>
              <a:rPr kumimoji="0" lang="en-US" sz="2184" b="1" i="0" u="none" strike="noStrike" kern="1200" cap="none" spc="0" normalizeH="0" baseline="0" noProof="0">
                <a:ln>
                  <a:noFill/>
                </a:ln>
                <a:solidFill>
                  <a:srgbClr val="FEFEFE"/>
                </a:solidFill>
                <a:effectLst/>
                <a:uLnTx/>
                <a:uFillTx/>
                <a:latin typeface="Calibri (MS) Bold"/>
                <a:ea typeface="Calibri (MS) Bold"/>
                <a:cs typeface="Calibri (MS) Bold"/>
                <a:sym typeface="Calibri (MS) Bold"/>
              </a:rPr>
              <a:t>What is one goal you have for this module?</a:t>
            </a:r>
          </a:p>
        </p:txBody>
      </p:sp>
      <p:sp>
        <p:nvSpPr>
          <p:cNvPr id="4" name="Freeform 4"/>
          <p:cNvSpPr/>
          <p:nvPr/>
        </p:nvSpPr>
        <p:spPr>
          <a:xfrm>
            <a:off x="216515" y="6077"/>
            <a:ext cx="1972487" cy="1355637"/>
          </a:xfrm>
          <a:custGeom>
            <a:avLst/>
            <a:gdLst/>
            <a:ahLst/>
            <a:cxnLst/>
            <a:rect l="l" t="t" r="r" b="b"/>
            <a:pathLst>
              <a:path w="1972487" h="1355637">
                <a:moveTo>
                  <a:pt x="0" y="0"/>
                </a:moveTo>
                <a:lnTo>
                  <a:pt x="1972488" y="0"/>
                </a:lnTo>
                <a:lnTo>
                  <a:pt x="1972488" y="1355636"/>
                </a:lnTo>
                <a:lnTo>
                  <a:pt x="0" y="13556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309730" y="281086"/>
            <a:ext cx="1786058" cy="729418"/>
          </a:xfrm>
          <a:prstGeom prst="rect">
            <a:avLst/>
          </a:prstGeom>
        </p:spPr>
        <p:txBody>
          <a:bodyPr lIns="0" tIns="0" rIns="0" bIns="0" rtlCol="0" anchor="t">
            <a:spAutoFit/>
          </a:bodyPr>
          <a:lstStyle/>
          <a:p>
            <a:pPr marL="0" marR="0" lvl="0" indent="0" algn="ctr" defTabSz="914400" rtl="0" eaLnBrk="1" fontAlgn="auto" latinLnBrk="0" hangingPunct="1">
              <a:lnSpc>
                <a:spcPts val="2845"/>
              </a:lnSpc>
              <a:spcBef>
                <a:spcPct val="0"/>
              </a:spcBef>
              <a:spcAft>
                <a:spcPts val="0"/>
              </a:spcAft>
              <a:buClrTx/>
              <a:buSzTx/>
              <a:buFontTx/>
              <a:buNone/>
              <a:tabLst/>
              <a:defRPr/>
            </a:pPr>
            <a:r>
              <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Introduction Questions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23E51"/>
        </a:solidFill>
        <a:effectLst/>
      </p:bgPr>
    </p:bg>
    <p:spTree>
      <p:nvGrpSpPr>
        <p:cNvPr id="1" name=""/>
        <p:cNvGrpSpPr/>
        <p:nvPr/>
      </p:nvGrpSpPr>
      <p:grpSpPr>
        <a:xfrm>
          <a:off x="0" y="0"/>
          <a:ext cx="0" cy="0"/>
          <a:chOff x="0" y="0"/>
          <a:chExt cx="0" cy="0"/>
        </a:xfrm>
      </p:grpSpPr>
      <p:sp>
        <p:nvSpPr>
          <p:cNvPr id="2" name="Freeform 2"/>
          <p:cNvSpPr/>
          <p:nvPr/>
        </p:nvSpPr>
        <p:spPr>
          <a:xfrm>
            <a:off x="0" y="6077"/>
            <a:ext cx="9753600" cy="7309123"/>
          </a:xfrm>
          <a:custGeom>
            <a:avLst/>
            <a:gdLst/>
            <a:ahLst/>
            <a:cxnLst/>
            <a:rect l="l" t="t" r="r" b="b"/>
            <a:pathLst>
              <a:path w="9753600" h="7309123">
                <a:moveTo>
                  <a:pt x="0" y="0"/>
                </a:moveTo>
                <a:lnTo>
                  <a:pt x="9753600" y="0"/>
                </a:lnTo>
                <a:lnTo>
                  <a:pt x="9753600" y="7309123"/>
                </a:lnTo>
                <a:lnTo>
                  <a:pt x="0" y="7309123"/>
                </a:lnTo>
                <a:lnTo>
                  <a:pt x="0" y="0"/>
                </a:lnTo>
                <a:close/>
              </a:path>
            </a:pathLst>
          </a:custGeom>
          <a:blipFill>
            <a:blip r:embed="rId3"/>
            <a:stretch>
              <a:fillRect l="-4755" r="-23681" b="-141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16515" y="6077"/>
            <a:ext cx="2397641" cy="1647833"/>
          </a:xfrm>
          <a:custGeom>
            <a:avLst/>
            <a:gdLst/>
            <a:ahLst/>
            <a:cxnLst/>
            <a:rect l="l" t="t" r="r" b="b"/>
            <a:pathLst>
              <a:path w="2397641" h="1647833">
                <a:moveTo>
                  <a:pt x="0" y="0"/>
                </a:moveTo>
                <a:lnTo>
                  <a:pt x="2397641" y="0"/>
                </a:lnTo>
                <a:lnTo>
                  <a:pt x="2397641" y="1647833"/>
                </a:lnTo>
                <a:lnTo>
                  <a:pt x="0" y="16478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4190820" y="357286"/>
            <a:ext cx="5309035" cy="2915205"/>
          </a:xfrm>
          <a:prstGeom prst="rect">
            <a:avLst/>
          </a:prstGeom>
        </p:spPr>
        <p:txBody>
          <a:bodyPr lIns="0" tIns="0" rIns="0" bIns="0" rtlCol="0" anchor="t">
            <a:spAutoFit/>
          </a:bodyPr>
          <a:lstStyle/>
          <a:p>
            <a:pPr marL="428392" marR="0" lvl="1" indent="-214196" algn="l" defTabSz="914400" rtl="0" eaLnBrk="1" fontAlgn="auto" latinLnBrk="0" hangingPunct="1">
              <a:lnSpc>
                <a:spcPts val="2301"/>
              </a:lnSpc>
              <a:spcBef>
                <a:spcPts val="0"/>
              </a:spcBef>
              <a:spcAft>
                <a:spcPts val="0"/>
              </a:spcAft>
              <a:buClrTx/>
              <a:buSzTx/>
              <a:buFont typeface="Arial"/>
              <a:buChar char="•"/>
              <a:tabLst/>
              <a:defRPr/>
            </a:pPr>
            <a:r>
              <a:rPr kumimoji="0" lang="en-US" sz="1984" b="1" i="0" u="none" strike="noStrike" kern="1200" cap="none" spc="0" normalizeH="0" baseline="0" noProof="0" dirty="0">
                <a:ln>
                  <a:noFill/>
                </a:ln>
                <a:solidFill>
                  <a:srgbClr val="FFFFFF"/>
                </a:solidFill>
                <a:effectLst/>
                <a:uLnTx/>
                <a:uFillTx/>
                <a:latin typeface="Calibri (MS) Bold"/>
                <a:ea typeface="Calibri (MS) Bold"/>
                <a:cs typeface="Calibri (MS) Bold"/>
                <a:sym typeface="Calibri (MS) Bold"/>
              </a:rPr>
              <a:t>What factors most impact your experience as a father?</a:t>
            </a:r>
          </a:p>
          <a:p>
            <a:pPr marL="0" marR="0" lvl="0" indent="0" algn="l" defTabSz="914400" rtl="0" eaLnBrk="1" fontAlgn="auto" latinLnBrk="0" hangingPunct="1">
              <a:lnSpc>
                <a:spcPts val="2301"/>
              </a:lnSpc>
              <a:spcBef>
                <a:spcPts val="0"/>
              </a:spcBef>
              <a:spcAft>
                <a:spcPts val="0"/>
              </a:spcAft>
              <a:buClrTx/>
              <a:buSzTx/>
              <a:buFontTx/>
              <a:buNone/>
              <a:tabLst/>
              <a:defRPr/>
            </a:pPr>
            <a:endParaRPr kumimoji="0" lang="en-US" sz="1984" b="1" i="0" u="none" strike="noStrike" kern="1200" cap="none" spc="0" normalizeH="0" baseline="0" noProof="0" dirty="0">
              <a:ln>
                <a:noFill/>
              </a:ln>
              <a:solidFill>
                <a:srgbClr val="FFFFFF"/>
              </a:solidFill>
              <a:effectLst/>
              <a:uLnTx/>
              <a:uFillTx/>
              <a:latin typeface="Calibri (MS) Bold"/>
              <a:ea typeface="Calibri (MS) Bold"/>
              <a:cs typeface="Calibri (MS) Bold"/>
              <a:sym typeface="Calibri (MS) Bold"/>
            </a:endParaRPr>
          </a:p>
          <a:p>
            <a:pPr marL="428392" marR="0" lvl="1" indent="-214196" algn="l" defTabSz="914400" rtl="0" eaLnBrk="1" fontAlgn="auto" latinLnBrk="0" hangingPunct="1">
              <a:lnSpc>
                <a:spcPts val="2301"/>
              </a:lnSpc>
              <a:spcBef>
                <a:spcPts val="0"/>
              </a:spcBef>
              <a:spcAft>
                <a:spcPts val="0"/>
              </a:spcAft>
              <a:buClrTx/>
              <a:buSzTx/>
              <a:buFont typeface="Arial"/>
              <a:buChar char="•"/>
              <a:tabLst/>
              <a:defRPr/>
            </a:pPr>
            <a:r>
              <a:rPr kumimoji="0" lang="en-US" sz="1984" b="1" i="0" u="none" strike="noStrike" kern="1200" cap="none" spc="0" normalizeH="0" baseline="0" noProof="0" dirty="0">
                <a:ln>
                  <a:noFill/>
                </a:ln>
                <a:solidFill>
                  <a:srgbClr val="FFFFFF"/>
                </a:solidFill>
                <a:effectLst/>
                <a:uLnTx/>
                <a:uFillTx/>
                <a:latin typeface="Calibri (MS) Bold"/>
                <a:ea typeface="Calibri (MS) Bold"/>
                <a:cs typeface="Calibri (MS) Bold"/>
                <a:sym typeface="Calibri (MS) Bold"/>
              </a:rPr>
              <a:t>What helps you be the father you want to be?</a:t>
            </a:r>
          </a:p>
          <a:p>
            <a:pPr marL="0" marR="0" lvl="0" indent="0" algn="l" defTabSz="914400" rtl="0" eaLnBrk="1" fontAlgn="auto" latinLnBrk="0" hangingPunct="1">
              <a:lnSpc>
                <a:spcPts val="2301"/>
              </a:lnSpc>
              <a:spcBef>
                <a:spcPts val="0"/>
              </a:spcBef>
              <a:spcAft>
                <a:spcPts val="0"/>
              </a:spcAft>
              <a:buClrTx/>
              <a:buSzTx/>
              <a:buFontTx/>
              <a:buNone/>
              <a:tabLst/>
              <a:defRPr/>
            </a:pPr>
            <a:endParaRPr kumimoji="0" lang="en-US" sz="1984" b="1" i="0" u="none" strike="noStrike" kern="1200" cap="none" spc="0" normalizeH="0" baseline="0" noProof="0" dirty="0">
              <a:ln>
                <a:noFill/>
              </a:ln>
              <a:solidFill>
                <a:srgbClr val="FFFFFF"/>
              </a:solidFill>
              <a:effectLst/>
              <a:uLnTx/>
              <a:uFillTx/>
              <a:latin typeface="Calibri (MS) Bold"/>
              <a:ea typeface="Calibri (MS) Bold"/>
              <a:cs typeface="Calibri (MS) Bold"/>
              <a:sym typeface="Calibri (MS) Bold"/>
            </a:endParaRPr>
          </a:p>
          <a:p>
            <a:pPr marL="428392" marR="0" lvl="1" indent="-214196" algn="l" defTabSz="914400" rtl="0" eaLnBrk="1" fontAlgn="auto" latinLnBrk="0" hangingPunct="1">
              <a:lnSpc>
                <a:spcPts val="2301"/>
              </a:lnSpc>
              <a:spcBef>
                <a:spcPts val="0"/>
              </a:spcBef>
              <a:spcAft>
                <a:spcPts val="0"/>
              </a:spcAft>
              <a:buClrTx/>
              <a:buSzTx/>
              <a:buFont typeface="Arial"/>
              <a:buChar char="•"/>
              <a:tabLst/>
              <a:defRPr/>
            </a:pPr>
            <a:r>
              <a:rPr kumimoji="0" lang="en-US" sz="1984" b="1" i="0" u="none" strike="noStrike" kern="1200" cap="none" spc="0" normalizeH="0" baseline="0" noProof="0" dirty="0">
                <a:ln>
                  <a:noFill/>
                </a:ln>
                <a:solidFill>
                  <a:srgbClr val="FFFFFF"/>
                </a:solidFill>
                <a:effectLst/>
                <a:uLnTx/>
                <a:uFillTx/>
                <a:latin typeface="Calibri (MS) Bold"/>
                <a:ea typeface="Calibri (MS) Bold"/>
                <a:cs typeface="Calibri (MS) Bold"/>
                <a:sym typeface="Calibri (MS) Bold"/>
              </a:rPr>
              <a:t>What makes it harder to reach your parenting goals?</a:t>
            </a:r>
          </a:p>
          <a:p>
            <a:pPr marL="0" marR="0" lvl="0" indent="0" algn="l" defTabSz="914400" rtl="0" eaLnBrk="1" fontAlgn="auto" latinLnBrk="0" hangingPunct="1">
              <a:lnSpc>
                <a:spcPts val="2301"/>
              </a:lnSpc>
              <a:spcBef>
                <a:spcPts val="0"/>
              </a:spcBef>
              <a:spcAft>
                <a:spcPts val="0"/>
              </a:spcAft>
              <a:buClrTx/>
              <a:buSzTx/>
              <a:buFontTx/>
              <a:buNone/>
              <a:tabLst/>
              <a:defRPr/>
            </a:pPr>
            <a:endParaRPr kumimoji="0" lang="en-US" sz="1984" b="1" i="0" u="none" strike="noStrike" kern="1200" cap="none" spc="0" normalizeH="0" baseline="0" noProof="0" dirty="0">
              <a:ln>
                <a:noFill/>
              </a:ln>
              <a:solidFill>
                <a:srgbClr val="FFFFFF"/>
              </a:solidFill>
              <a:effectLst/>
              <a:uLnTx/>
              <a:uFillTx/>
              <a:latin typeface="Calibri (MS) Bold"/>
              <a:ea typeface="Calibri (MS) Bold"/>
              <a:cs typeface="Calibri (MS) Bold"/>
              <a:sym typeface="Calibri (MS) Bold"/>
            </a:endParaRPr>
          </a:p>
          <a:p>
            <a:pPr marL="428392" marR="0" lvl="1" indent="-214196" algn="l" defTabSz="914400" rtl="0" eaLnBrk="1" fontAlgn="auto" latinLnBrk="0" hangingPunct="1">
              <a:lnSpc>
                <a:spcPts val="2301"/>
              </a:lnSpc>
              <a:spcBef>
                <a:spcPts val="0"/>
              </a:spcBef>
              <a:spcAft>
                <a:spcPts val="0"/>
              </a:spcAft>
              <a:buClrTx/>
              <a:buSzTx/>
              <a:buFont typeface="Arial"/>
              <a:buChar char="•"/>
              <a:tabLst/>
              <a:defRPr/>
            </a:pPr>
            <a:r>
              <a:rPr kumimoji="0" lang="en-US" sz="1984" b="1" i="0" u="none" strike="noStrike" kern="1200" cap="none" spc="0" normalizeH="0" baseline="0" noProof="0" dirty="0">
                <a:ln>
                  <a:noFill/>
                </a:ln>
                <a:solidFill>
                  <a:srgbClr val="FFFFFF"/>
                </a:solidFill>
                <a:effectLst/>
                <a:uLnTx/>
                <a:uFillTx/>
                <a:latin typeface="Calibri (MS) Bold"/>
                <a:ea typeface="Calibri (MS) Bold"/>
                <a:cs typeface="Calibri (MS) Bold"/>
                <a:sym typeface="Calibri (MS) Bold"/>
              </a:rPr>
              <a:t>Which scenario father do you relate to most, and why?</a:t>
            </a:r>
          </a:p>
        </p:txBody>
      </p:sp>
      <p:sp>
        <p:nvSpPr>
          <p:cNvPr id="5" name="TextBox 5"/>
          <p:cNvSpPr txBox="1"/>
          <p:nvPr/>
        </p:nvSpPr>
        <p:spPr>
          <a:xfrm>
            <a:off x="309730" y="281086"/>
            <a:ext cx="2173795" cy="1081843"/>
          </a:xfrm>
          <a:prstGeom prst="rect">
            <a:avLst/>
          </a:prstGeom>
        </p:spPr>
        <p:txBody>
          <a:bodyPr lIns="0" tIns="0" rIns="0" bIns="0" rtlCol="0" anchor="t">
            <a:spAutoFit/>
          </a:bodyPr>
          <a:lstStyle/>
          <a:p>
            <a:pPr marL="0" marR="0" lvl="0" indent="0" algn="ctr" defTabSz="914400" rtl="0" eaLnBrk="1" fontAlgn="auto" latinLnBrk="0" hangingPunct="1">
              <a:lnSpc>
                <a:spcPts val="2845"/>
              </a:lnSpc>
              <a:spcBef>
                <a:spcPct val="0"/>
              </a:spcBef>
              <a:spcAft>
                <a:spcPts val="0"/>
              </a:spcAft>
              <a:buClrTx/>
              <a:buSzTx/>
              <a:buFontTx/>
              <a:buNone/>
              <a:tabLst/>
              <a:defRPr/>
            </a:pPr>
            <a:r>
              <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Factors that Influence Fathers’ Experiences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23E51"/>
        </a:solidFill>
        <a:effectLst/>
      </p:bgPr>
    </p:bg>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285" r="-62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648413" y="10762"/>
            <a:ext cx="2397641" cy="1647833"/>
          </a:xfrm>
          <a:custGeom>
            <a:avLst/>
            <a:gdLst/>
            <a:ahLst/>
            <a:cxnLst/>
            <a:rect l="l" t="t" r="r" b="b"/>
            <a:pathLst>
              <a:path w="2397641" h="1647833">
                <a:moveTo>
                  <a:pt x="0" y="0"/>
                </a:moveTo>
                <a:lnTo>
                  <a:pt x="2397641" y="0"/>
                </a:lnTo>
                <a:lnTo>
                  <a:pt x="2397641" y="1647833"/>
                </a:lnTo>
                <a:lnTo>
                  <a:pt x="0" y="16478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279160" y="2529046"/>
            <a:ext cx="3747693" cy="1831282"/>
          </a:xfrm>
          <a:prstGeom prst="rect">
            <a:avLst/>
          </a:prstGeom>
        </p:spPr>
        <p:txBody>
          <a:bodyPr lIns="0" tIns="0" rIns="0" bIns="0" rtlCol="0" anchor="t">
            <a:spAutoFit/>
          </a:bodyPr>
          <a:lstStyle/>
          <a:p>
            <a:pPr marL="545639" marR="0" lvl="1" indent="-272819" algn="l" defTabSz="914400" rtl="0" eaLnBrk="1" fontAlgn="auto" latinLnBrk="0" hangingPunct="1">
              <a:lnSpc>
                <a:spcPts val="3538"/>
              </a:lnSpc>
              <a:spcBef>
                <a:spcPts val="0"/>
              </a:spcBef>
              <a:spcAft>
                <a:spcPts val="0"/>
              </a:spcAft>
              <a:buClrTx/>
              <a:buSzTx/>
              <a:buFont typeface="Arial"/>
              <a:buChar char="•"/>
              <a:tabLst/>
              <a:defRPr/>
            </a:pPr>
            <a:r>
              <a:rPr kumimoji="0" lang="en-US" sz="2527" b="1" i="0" u="none" strike="noStrike" kern="1200" cap="none" spc="0" normalizeH="0" baseline="0" noProof="0" dirty="0">
                <a:ln>
                  <a:noFill/>
                </a:ln>
                <a:solidFill>
                  <a:srgbClr val="FFEFD3"/>
                </a:solidFill>
                <a:effectLst/>
                <a:uLnTx/>
                <a:uFillTx/>
                <a:latin typeface="Calibri (MS) Bold"/>
                <a:ea typeface="Calibri (MS) Bold"/>
                <a:cs typeface="Calibri (MS) Bold"/>
                <a:sym typeface="Calibri (MS) Bold"/>
              </a:rPr>
              <a:t>How has your involvement as a father positively impacted your child(ren)?</a:t>
            </a:r>
          </a:p>
        </p:txBody>
      </p:sp>
      <p:sp>
        <p:nvSpPr>
          <p:cNvPr id="5" name="TextBox 5"/>
          <p:cNvSpPr txBox="1"/>
          <p:nvPr/>
        </p:nvSpPr>
        <p:spPr>
          <a:xfrm>
            <a:off x="695021" y="323872"/>
            <a:ext cx="2304426" cy="1145978"/>
          </a:xfrm>
          <a:prstGeom prst="rect">
            <a:avLst/>
          </a:prstGeom>
        </p:spPr>
        <p:txBody>
          <a:bodyPr lIns="0" tIns="0" rIns="0" bIns="0" rtlCol="0" anchor="t">
            <a:spAutoFit/>
          </a:bodyPr>
          <a:lstStyle/>
          <a:p>
            <a:pPr marL="0" marR="0" lvl="0" indent="0" algn="ctr" defTabSz="914400" rtl="0" eaLnBrk="1" fontAlgn="auto" latinLnBrk="0" hangingPunct="1">
              <a:lnSpc>
                <a:spcPts val="2985"/>
              </a:lnSpc>
              <a:spcBef>
                <a:spcPts val="0"/>
              </a:spcBef>
              <a:spcAft>
                <a:spcPts val="0"/>
              </a:spcAft>
              <a:buClrTx/>
              <a:buSzTx/>
              <a:buFontTx/>
              <a:buNone/>
              <a:tabLst/>
              <a:defRPr/>
            </a:pPr>
            <a:r>
              <a:rPr kumimoji="0" lang="en-US" sz="2132" b="1" i="0" u="none" strike="noStrike" kern="1200" cap="none" spc="0" normalizeH="0" baseline="0" noProof="0">
                <a:ln>
                  <a:noFill/>
                </a:ln>
                <a:solidFill>
                  <a:srgbClr val="FFEFD3"/>
                </a:solidFill>
                <a:effectLst/>
                <a:uLnTx/>
                <a:uFillTx/>
                <a:latin typeface="Calibri (MS) Bold"/>
                <a:ea typeface="Calibri (MS) Bold"/>
                <a:cs typeface="Calibri (MS) Bold"/>
                <a:sym typeface="Calibri (MS) Bold"/>
              </a:rPr>
              <a:t>Fathers’ Impact</a:t>
            </a:r>
          </a:p>
          <a:p>
            <a:pPr marL="0" marR="0" lvl="0" indent="0" algn="ctr" defTabSz="914400" rtl="0" eaLnBrk="1" fontAlgn="auto" latinLnBrk="0" hangingPunct="1">
              <a:lnSpc>
                <a:spcPts val="2985"/>
              </a:lnSpc>
              <a:spcBef>
                <a:spcPts val="0"/>
              </a:spcBef>
              <a:spcAft>
                <a:spcPts val="0"/>
              </a:spcAft>
              <a:buClrTx/>
              <a:buSzTx/>
              <a:buFontTx/>
              <a:buNone/>
              <a:tabLst/>
              <a:defRPr/>
            </a:pPr>
            <a:r>
              <a:rPr kumimoji="0" lang="en-US" sz="2132" b="1" i="0" u="none" strike="noStrike" kern="1200" cap="none" spc="0" normalizeH="0" baseline="0" noProof="0">
                <a:ln>
                  <a:noFill/>
                </a:ln>
                <a:solidFill>
                  <a:srgbClr val="FFEFD3"/>
                </a:solidFill>
                <a:effectLst/>
                <a:uLnTx/>
                <a:uFillTx/>
                <a:latin typeface="Calibri (MS) Bold"/>
                <a:ea typeface="Calibri (MS) Bold"/>
                <a:cs typeface="Calibri (MS) Bold"/>
                <a:sym typeface="Calibri (MS) Bold"/>
              </a:rPr>
              <a:t> on </a:t>
            </a:r>
          </a:p>
          <a:p>
            <a:pPr marL="0" marR="0" lvl="0" indent="0" algn="ctr" defTabSz="914400" rtl="0" eaLnBrk="1" fontAlgn="auto" latinLnBrk="0" hangingPunct="1">
              <a:lnSpc>
                <a:spcPts val="2985"/>
              </a:lnSpc>
              <a:spcBef>
                <a:spcPct val="0"/>
              </a:spcBef>
              <a:spcAft>
                <a:spcPts val="0"/>
              </a:spcAft>
              <a:buClrTx/>
              <a:buSzTx/>
              <a:buFontTx/>
              <a:buNone/>
              <a:tabLst/>
              <a:defRPr/>
            </a:pPr>
            <a:r>
              <a:rPr kumimoji="0" lang="en-US" sz="2132" b="1" i="0" u="none" strike="noStrike" kern="1200" cap="none" spc="0" normalizeH="0" baseline="0" noProof="0">
                <a:ln>
                  <a:noFill/>
                </a:ln>
                <a:solidFill>
                  <a:srgbClr val="FFEFD3"/>
                </a:solidFill>
                <a:effectLst/>
                <a:uLnTx/>
                <a:uFillTx/>
                <a:latin typeface="Calibri (MS) Bold"/>
                <a:ea typeface="Calibri (MS) Bold"/>
                <a:cs typeface="Calibri (MS) Bold"/>
                <a:sym typeface="Calibri (MS) Bold"/>
              </a:rPr>
              <a:t>Child Outcomes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23E51"/>
        </a:solidFill>
        <a:effectLst/>
      </p:bgPr>
    </p:bg>
    <p:spTree>
      <p:nvGrpSpPr>
        <p:cNvPr id="1" name=""/>
        <p:cNvGrpSpPr/>
        <p:nvPr/>
      </p:nvGrpSpPr>
      <p:grpSpPr>
        <a:xfrm>
          <a:off x="0" y="0"/>
          <a:ext cx="0" cy="0"/>
          <a:chOff x="0" y="0"/>
          <a:chExt cx="0" cy="0"/>
        </a:xfrm>
      </p:grpSpPr>
      <p:sp>
        <p:nvSpPr>
          <p:cNvPr id="2" name="Freeform 2"/>
          <p:cNvSpPr/>
          <p:nvPr/>
        </p:nvSpPr>
        <p:spPr>
          <a:xfrm>
            <a:off x="0" y="10762"/>
            <a:ext cx="9753600" cy="7304438"/>
          </a:xfrm>
          <a:custGeom>
            <a:avLst/>
            <a:gdLst/>
            <a:ahLst/>
            <a:cxnLst/>
            <a:rect l="l" t="t" r="r" b="b"/>
            <a:pathLst>
              <a:path w="9753600" h="7304438">
                <a:moveTo>
                  <a:pt x="0" y="0"/>
                </a:moveTo>
                <a:lnTo>
                  <a:pt x="9753600" y="0"/>
                </a:lnTo>
                <a:lnTo>
                  <a:pt x="9753600" y="7304438"/>
                </a:lnTo>
                <a:lnTo>
                  <a:pt x="0" y="7304438"/>
                </a:lnTo>
                <a:lnTo>
                  <a:pt x="0" y="0"/>
                </a:lnTo>
                <a:close/>
              </a:path>
            </a:pathLst>
          </a:custGeom>
          <a:blipFill>
            <a:blip r:embed="rId3"/>
            <a:stretch>
              <a:fillRect l="-28074" t="-10947" r="-24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73601" y="10762"/>
            <a:ext cx="2397641" cy="1647833"/>
          </a:xfrm>
          <a:custGeom>
            <a:avLst/>
            <a:gdLst/>
            <a:ahLst/>
            <a:cxnLst/>
            <a:rect l="l" t="t" r="r" b="b"/>
            <a:pathLst>
              <a:path w="2397641" h="1647833">
                <a:moveTo>
                  <a:pt x="0" y="0"/>
                </a:moveTo>
                <a:lnTo>
                  <a:pt x="2397641" y="0"/>
                </a:lnTo>
                <a:lnTo>
                  <a:pt x="2397641" y="1647833"/>
                </a:lnTo>
                <a:lnTo>
                  <a:pt x="0" y="16478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6323097" y="3086234"/>
            <a:ext cx="3279091" cy="4228966"/>
          </a:xfrm>
          <a:custGeom>
            <a:avLst/>
            <a:gdLst/>
            <a:ahLst/>
            <a:cxnLst/>
            <a:rect l="l" t="t" r="r" b="b"/>
            <a:pathLst>
              <a:path w="3279091" h="4228966">
                <a:moveTo>
                  <a:pt x="0" y="0"/>
                </a:moveTo>
                <a:lnTo>
                  <a:pt x="3279091" y="0"/>
                </a:lnTo>
                <a:lnTo>
                  <a:pt x="3279091" y="4228966"/>
                </a:lnTo>
                <a:lnTo>
                  <a:pt x="0" y="4228966"/>
                </a:lnTo>
                <a:lnTo>
                  <a:pt x="0" y="0"/>
                </a:lnTo>
                <a:close/>
              </a:path>
            </a:pathLst>
          </a:custGeom>
          <a:blipFill>
            <a:blip r:embed="rId6"/>
            <a:stretch>
              <a:fillRect/>
            </a:stretch>
          </a:blipFill>
          <a:ln w="38100" cap="sq">
            <a:solidFill>
              <a:srgbClr val="74726D"/>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6054758" y="-171930"/>
            <a:ext cx="3347318" cy="3364195"/>
          </a:xfrm>
          <a:custGeom>
            <a:avLst/>
            <a:gdLst/>
            <a:ahLst/>
            <a:cxnLst/>
            <a:rect l="l" t="t" r="r" b="b"/>
            <a:pathLst>
              <a:path w="3347318" h="3364195">
                <a:moveTo>
                  <a:pt x="0" y="0"/>
                </a:moveTo>
                <a:lnTo>
                  <a:pt x="3347318" y="0"/>
                </a:lnTo>
                <a:lnTo>
                  <a:pt x="3347318" y="3364195"/>
                </a:lnTo>
                <a:lnTo>
                  <a:pt x="0" y="33641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7181139" y="-171930"/>
            <a:ext cx="2689387" cy="3334110"/>
          </a:xfrm>
          <a:custGeom>
            <a:avLst/>
            <a:gdLst/>
            <a:ahLst/>
            <a:cxnLst/>
            <a:rect l="l" t="t" r="r" b="b"/>
            <a:pathLst>
              <a:path w="2689387" h="3334110">
                <a:moveTo>
                  <a:pt x="0" y="0"/>
                </a:moveTo>
                <a:lnTo>
                  <a:pt x="2689388" y="0"/>
                </a:lnTo>
                <a:lnTo>
                  <a:pt x="2689388" y="3334110"/>
                </a:lnTo>
                <a:lnTo>
                  <a:pt x="0" y="3334110"/>
                </a:lnTo>
                <a:lnTo>
                  <a:pt x="0" y="0"/>
                </a:lnTo>
                <a:close/>
              </a:path>
            </a:pathLst>
          </a:custGeom>
          <a:blipFill>
            <a:blip r:embed="rId7">
              <a:extLst>
                <a:ext uri="{96DAC541-7B7A-43D3-8B79-37D633B846F1}">
                  <asvg:svgBlip xmlns:asvg="http://schemas.microsoft.com/office/drawing/2016/SVG/main" r:embed="rId8"/>
                </a:ext>
              </a:extLst>
            </a:blip>
            <a:stretch>
              <a:fillRect l="-24463" b="-90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547687" flipH="1">
            <a:off x="5948121" y="1907938"/>
            <a:ext cx="498514" cy="1146009"/>
          </a:xfrm>
          <a:custGeom>
            <a:avLst/>
            <a:gdLst/>
            <a:ahLst/>
            <a:cxnLst/>
            <a:rect l="l" t="t" r="r" b="b"/>
            <a:pathLst>
              <a:path w="498514" h="1146009">
                <a:moveTo>
                  <a:pt x="498514" y="0"/>
                </a:moveTo>
                <a:lnTo>
                  <a:pt x="0" y="0"/>
                </a:lnTo>
                <a:lnTo>
                  <a:pt x="0" y="1146010"/>
                </a:lnTo>
                <a:lnTo>
                  <a:pt x="498514" y="1146010"/>
                </a:lnTo>
                <a:lnTo>
                  <a:pt x="498514"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320208" y="480765"/>
            <a:ext cx="2304426" cy="774503"/>
          </a:xfrm>
          <a:prstGeom prst="rect">
            <a:avLst/>
          </a:prstGeom>
        </p:spPr>
        <p:txBody>
          <a:bodyPr lIns="0" tIns="0" rIns="0" bIns="0" rtlCol="0" anchor="t">
            <a:spAutoFit/>
          </a:bodyPr>
          <a:lstStyle/>
          <a:p>
            <a:pPr marL="0" marR="0" lvl="0" indent="0" algn="ctr" defTabSz="914400" rtl="0" eaLnBrk="1" fontAlgn="auto" latinLnBrk="0" hangingPunct="1">
              <a:lnSpc>
                <a:spcPts val="2985"/>
              </a:lnSpc>
              <a:spcBef>
                <a:spcPct val="0"/>
              </a:spcBef>
              <a:spcAft>
                <a:spcPts val="0"/>
              </a:spcAft>
              <a:buClrTx/>
              <a:buSzTx/>
              <a:buFontTx/>
              <a:buNone/>
              <a:tabLst/>
              <a:defRPr/>
            </a:pPr>
            <a:r>
              <a:rPr kumimoji="0" lang="en-US" sz="21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Fathers’ Support of Child’s Mother</a:t>
            </a:r>
          </a:p>
        </p:txBody>
      </p:sp>
      <p:sp>
        <p:nvSpPr>
          <p:cNvPr id="9" name="TextBox 9"/>
          <p:cNvSpPr txBox="1"/>
          <p:nvPr/>
        </p:nvSpPr>
        <p:spPr>
          <a:xfrm>
            <a:off x="6376850" y="389901"/>
            <a:ext cx="3218553" cy="2342293"/>
          </a:xfrm>
          <a:prstGeom prst="rect">
            <a:avLst/>
          </a:prstGeom>
        </p:spPr>
        <p:txBody>
          <a:bodyPr lIns="0" tIns="0" rIns="0" bIns="0" rtlCol="0" anchor="t">
            <a:spAutoFit/>
          </a:bodyPr>
          <a:lstStyle/>
          <a:p>
            <a:pPr marL="416081" marR="0" lvl="1" indent="-208040" algn="l" defTabSz="914400" rtl="0" eaLnBrk="1" fontAlgn="auto" latinLnBrk="0" hangingPunct="1">
              <a:lnSpc>
                <a:spcPts val="1869"/>
              </a:lnSpc>
              <a:spcBef>
                <a:spcPts val="0"/>
              </a:spcBef>
              <a:spcAft>
                <a:spcPts val="0"/>
              </a:spcAft>
              <a:buClrTx/>
              <a:buSzTx/>
              <a:buFont typeface="Arial"/>
              <a:buChar char="•"/>
              <a:tabLst/>
              <a:defRPr/>
            </a:pPr>
            <a:r>
              <a:rPr kumimoji="0" lang="en-US" sz="1927" b="1" i="0" u="none" strike="noStrike" kern="1200" cap="none" spc="0" normalizeH="0" baseline="0" noProof="0">
                <a:ln>
                  <a:noFill/>
                </a:ln>
                <a:solidFill>
                  <a:srgbClr val="FEFEFE"/>
                </a:solidFill>
                <a:effectLst/>
                <a:uLnTx/>
                <a:uFillTx/>
                <a:latin typeface="Calibri (MS) Bold"/>
                <a:ea typeface="Calibri (MS) Bold"/>
                <a:cs typeface="Calibri (MS) Bold"/>
                <a:sym typeface="Calibri (MS) Bold"/>
              </a:rPr>
              <a:t>How do you currently support your child(ren)’s mother?</a:t>
            </a:r>
          </a:p>
          <a:p>
            <a:pPr marL="0" marR="0" lvl="0" indent="0" algn="l" defTabSz="914400" rtl="0" eaLnBrk="1" fontAlgn="auto" latinLnBrk="0" hangingPunct="1">
              <a:lnSpc>
                <a:spcPts val="1869"/>
              </a:lnSpc>
              <a:spcBef>
                <a:spcPts val="0"/>
              </a:spcBef>
              <a:spcAft>
                <a:spcPts val="0"/>
              </a:spcAft>
              <a:buClrTx/>
              <a:buSzTx/>
              <a:buFontTx/>
              <a:buNone/>
              <a:tabLst/>
              <a:defRPr/>
            </a:pPr>
            <a:endParaRPr kumimoji="0" lang="en-US" sz="1927" b="1" i="0" u="none" strike="noStrike" kern="1200" cap="none" spc="0" normalizeH="0" baseline="0" noProof="0">
              <a:ln>
                <a:noFill/>
              </a:ln>
              <a:solidFill>
                <a:srgbClr val="FEFEFE"/>
              </a:solidFill>
              <a:effectLst/>
              <a:uLnTx/>
              <a:uFillTx/>
              <a:latin typeface="Calibri (MS) Bold"/>
              <a:ea typeface="Calibri (MS) Bold"/>
              <a:cs typeface="Calibri (MS) Bold"/>
              <a:sym typeface="Calibri (MS) Bold"/>
            </a:endParaRPr>
          </a:p>
          <a:p>
            <a:pPr marL="416081" marR="0" lvl="1" indent="-208040" algn="l" defTabSz="914400" rtl="0" eaLnBrk="1" fontAlgn="auto" latinLnBrk="0" hangingPunct="1">
              <a:lnSpc>
                <a:spcPts val="1869"/>
              </a:lnSpc>
              <a:spcBef>
                <a:spcPts val="0"/>
              </a:spcBef>
              <a:spcAft>
                <a:spcPts val="0"/>
              </a:spcAft>
              <a:buClrTx/>
              <a:buSzTx/>
              <a:buFont typeface="Arial"/>
              <a:buChar char="•"/>
              <a:tabLst/>
              <a:defRPr/>
            </a:pPr>
            <a:r>
              <a:rPr kumimoji="0" lang="en-US" sz="1927" b="1" i="0" u="none" strike="noStrike" kern="1200" cap="none" spc="0" normalizeH="0" baseline="0" noProof="0">
                <a:ln>
                  <a:noFill/>
                </a:ln>
                <a:solidFill>
                  <a:srgbClr val="FEFEFE"/>
                </a:solidFill>
                <a:effectLst/>
                <a:uLnTx/>
                <a:uFillTx/>
                <a:latin typeface="Calibri (MS) Bold"/>
                <a:ea typeface="Calibri (MS) Bold"/>
                <a:cs typeface="Calibri (MS) Bold"/>
                <a:sym typeface="Calibri (MS) Bold"/>
              </a:rPr>
              <a:t>How might this support benefit your child(ren)?</a:t>
            </a:r>
          </a:p>
          <a:p>
            <a:pPr marL="0" marR="0" lvl="0" indent="0" algn="l" defTabSz="914400" rtl="0" eaLnBrk="1" fontAlgn="auto" latinLnBrk="0" hangingPunct="1">
              <a:lnSpc>
                <a:spcPts val="1869"/>
              </a:lnSpc>
              <a:spcBef>
                <a:spcPts val="0"/>
              </a:spcBef>
              <a:spcAft>
                <a:spcPts val="0"/>
              </a:spcAft>
              <a:buClrTx/>
              <a:buSzTx/>
              <a:buFontTx/>
              <a:buNone/>
              <a:tabLst/>
              <a:defRPr/>
            </a:pPr>
            <a:endParaRPr kumimoji="0" lang="en-US" sz="1927" b="1" i="0" u="none" strike="noStrike" kern="1200" cap="none" spc="0" normalizeH="0" baseline="0" noProof="0">
              <a:ln>
                <a:noFill/>
              </a:ln>
              <a:solidFill>
                <a:srgbClr val="FEFEFE"/>
              </a:solidFill>
              <a:effectLst/>
              <a:uLnTx/>
              <a:uFillTx/>
              <a:latin typeface="Calibri (MS) Bold"/>
              <a:ea typeface="Calibri (MS) Bold"/>
              <a:cs typeface="Calibri (MS) Bold"/>
              <a:sym typeface="Calibri (MS) Bold"/>
            </a:endParaRPr>
          </a:p>
          <a:p>
            <a:pPr marL="416081" marR="0" lvl="1" indent="-208040" algn="l" defTabSz="914400" rtl="0" eaLnBrk="1" fontAlgn="auto" latinLnBrk="0" hangingPunct="1">
              <a:lnSpc>
                <a:spcPts val="1869"/>
              </a:lnSpc>
              <a:spcBef>
                <a:spcPts val="0"/>
              </a:spcBef>
              <a:spcAft>
                <a:spcPts val="0"/>
              </a:spcAft>
              <a:buClrTx/>
              <a:buSzTx/>
              <a:buFont typeface="Arial"/>
              <a:buChar char="•"/>
              <a:tabLst/>
              <a:defRPr/>
            </a:pPr>
            <a:r>
              <a:rPr kumimoji="0" lang="en-US" sz="1927" b="1" i="0" u="none" strike="noStrike" kern="1200" cap="none" spc="0" normalizeH="0" baseline="0" noProof="0">
                <a:ln>
                  <a:noFill/>
                </a:ln>
                <a:solidFill>
                  <a:srgbClr val="FEFEFE"/>
                </a:solidFill>
                <a:effectLst/>
                <a:uLnTx/>
                <a:uFillTx/>
                <a:latin typeface="Calibri (MS) Bold"/>
                <a:ea typeface="Calibri (MS) Bold"/>
                <a:cs typeface="Calibri (MS) Bold"/>
                <a:sym typeface="Calibri (MS) Bold"/>
              </a:rPr>
              <a:t>What is one way you can offer more support this week?</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531" y="0"/>
            <a:ext cx="6279674" cy="4809733"/>
          </a:xfrm>
          <a:custGeom>
            <a:avLst/>
            <a:gdLst/>
            <a:ahLst/>
            <a:cxnLst/>
            <a:rect l="l" t="t" r="r" b="b"/>
            <a:pathLst>
              <a:path w="6279674" h="4809733">
                <a:moveTo>
                  <a:pt x="0" y="0"/>
                </a:moveTo>
                <a:lnTo>
                  <a:pt x="6279674" y="0"/>
                </a:lnTo>
                <a:lnTo>
                  <a:pt x="6279674" y="4809733"/>
                </a:lnTo>
                <a:lnTo>
                  <a:pt x="0" y="4809733"/>
                </a:lnTo>
                <a:lnTo>
                  <a:pt x="0" y="0"/>
                </a:lnTo>
                <a:close/>
              </a:path>
            </a:pathLst>
          </a:custGeom>
          <a:blipFill>
            <a:blip r:embed="rId4"/>
            <a:stretch>
              <a:fillRect/>
            </a:stretch>
          </a:blipFill>
        </p:spPr>
        <p:txBody>
          <a:bodyPr/>
          <a:lstStyle/>
          <a:p>
            <a:endParaRPr lang="en-US"/>
          </a:p>
        </p:txBody>
      </p:sp>
      <p:sp>
        <p:nvSpPr>
          <p:cNvPr id="7" name="Freeform 7"/>
          <p:cNvSpPr/>
          <p:nvPr/>
        </p:nvSpPr>
        <p:spPr>
          <a:xfrm rot="-1552229">
            <a:off x="7062655" y="78754"/>
            <a:ext cx="2673706" cy="2926080"/>
          </a:xfrm>
          <a:custGeom>
            <a:avLst/>
            <a:gdLst/>
            <a:ahLst/>
            <a:cxnLst/>
            <a:rect l="l" t="t" r="r" b="b"/>
            <a:pathLst>
              <a:path w="2673706" h="2926080">
                <a:moveTo>
                  <a:pt x="0" y="0"/>
                </a:moveTo>
                <a:lnTo>
                  <a:pt x="2673705" y="0"/>
                </a:lnTo>
                <a:lnTo>
                  <a:pt x="2673705" y="2926080"/>
                </a:lnTo>
                <a:lnTo>
                  <a:pt x="0" y="29260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DDAB27DF-A331-DFB7-0776-84217B183D55}"/>
              </a:ext>
            </a:extLst>
          </p:cNvPr>
          <p:cNvSpPr txBox="1"/>
          <p:nvPr/>
        </p:nvSpPr>
        <p:spPr>
          <a:xfrm>
            <a:off x="5257800" y="4068157"/>
            <a:ext cx="4191000" cy="3247043"/>
          </a:xfrm>
          <a:prstGeom prst="rect">
            <a:avLst/>
          </a:prstGeom>
          <a:noFill/>
        </p:spPr>
        <p:txBody>
          <a:bodyPr wrap="square" rtlCol="0">
            <a:spAutoFit/>
          </a:bodyPr>
          <a:lstStyle/>
          <a:p>
            <a:pPr algn="ctr">
              <a:lnSpc>
                <a:spcPct val="90000"/>
              </a:lnSpc>
              <a:spcAft>
                <a:spcPts val="600"/>
              </a:spcAft>
            </a:pPr>
            <a:r>
              <a:rPr lang="en-US" sz="5400" b="1" dirty="0">
                <a:latin typeface="Calibri" panose="020F0502020204030204" pitchFamily="34" charset="0"/>
                <a:ea typeface="Calibri" panose="020F0502020204030204" pitchFamily="34" charset="0"/>
                <a:cs typeface="Calibri" panose="020F0502020204030204" pitchFamily="34" charset="0"/>
              </a:rPr>
              <a:t>Welcome!</a:t>
            </a:r>
          </a:p>
          <a:p>
            <a:pPr indent="-228600">
              <a:lnSpc>
                <a:spcPct val="90000"/>
              </a:lnSpc>
              <a:spcAft>
                <a:spcPts val="600"/>
              </a:spcAft>
              <a:buFont typeface="Arial" panose="020B0604020202020204" pitchFamily="34" charset="0"/>
              <a:buChar char="•"/>
            </a:pPr>
            <a:endParaRPr lang="en-US" dirty="0"/>
          </a:p>
          <a:p>
            <a:pPr marL="285750" indent="-228600">
              <a:lnSpc>
                <a:spcPct val="90000"/>
              </a:lnSpc>
              <a:spcAft>
                <a:spcPts val="600"/>
              </a:spcAft>
              <a:buFont typeface="Arial" panose="020B0604020202020204" pitchFamily="34" charset="0"/>
              <a:buChar char="•"/>
            </a:pPr>
            <a:r>
              <a:rPr lang="en-US" dirty="0"/>
              <a:t>Please sign in and find a seat. We will begin soon.</a:t>
            </a:r>
          </a:p>
          <a:p>
            <a:pPr marL="285750" indent="-228600">
              <a:lnSpc>
                <a:spcPct val="90000"/>
              </a:lnSpc>
              <a:spcAft>
                <a:spcPts val="600"/>
              </a:spcAft>
              <a:buFont typeface="Arial" panose="020B0604020202020204" pitchFamily="34" charset="0"/>
              <a:buChar char="•"/>
            </a:pPr>
            <a:endParaRPr lang="en-US" dirty="0"/>
          </a:p>
          <a:p>
            <a:pPr marL="285750" indent="-228600">
              <a:lnSpc>
                <a:spcPct val="90000"/>
              </a:lnSpc>
              <a:spcAft>
                <a:spcPts val="600"/>
              </a:spcAft>
              <a:buFont typeface="Arial" panose="020B0604020202020204" pitchFamily="34" charset="0"/>
              <a:buChar char="•"/>
            </a:pPr>
            <a:r>
              <a:rPr lang="en-US" dirty="0"/>
              <a:t>If possible, please turn on your camera and enter your preferred name. We will begin soon. </a:t>
            </a:r>
          </a:p>
          <a:p>
            <a:endParaRPr lang="en-US" dirty="0"/>
          </a:p>
        </p:txBody>
      </p:sp>
    </p:spTree>
  </p:cSld>
  <p:clrMapOvr>
    <a:masterClrMapping/>
  </p:clrMapOvr>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23E51"/>
        </a:solidFill>
        <a:effectLst/>
      </p:bgPr>
    </p:bg>
    <p:spTree>
      <p:nvGrpSpPr>
        <p:cNvPr id="1" name=""/>
        <p:cNvGrpSpPr/>
        <p:nvPr/>
      </p:nvGrpSpPr>
      <p:grpSpPr>
        <a:xfrm>
          <a:off x="0" y="0"/>
          <a:ext cx="0" cy="0"/>
          <a:chOff x="0" y="0"/>
          <a:chExt cx="0" cy="0"/>
        </a:xfrm>
      </p:grpSpPr>
      <p:sp>
        <p:nvSpPr>
          <p:cNvPr id="2" name="Freeform 2"/>
          <p:cNvSpPr/>
          <p:nvPr/>
        </p:nvSpPr>
        <p:spPr>
          <a:xfrm flipH="1">
            <a:off x="0" y="0"/>
            <a:ext cx="9753600" cy="7315200"/>
          </a:xfrm>
          <a:custGeom>
            <a:avLst/>
            <a:gdLst/>
            <a:ahLst/>
            <a:cxnLst/>
            <a:rect l="l" t="t" r="r" b="b"/>
            <a:pathLst>
              <a:path w="9753600" h="7315200">
                <a:moveTo>
                  <a:pt x="9753600" y="0"/>
                </a:moveTo>
                <a:lnTo>
                  <a:pt x="0" y="0"/>
                </a:lnTo>
                <a:lnTo>
                  <a:pt x="0" y="7315200"/>
                </a:lnTo>
                <a:lnTo>
                  <a:pt x="9753600" y="7315200"/>
                </a:lnTo>
                <a:lnTo>
                  <a:pt x="9753600" y="0"/>
                </a:lnTo>
                <a:close/>
              </a:path>
            </a:pathLst>
          </a:custGeom>
          <a:blipFill>
            <a:blip r:embed="rId3"/>
            <a:stretch>
              <a:fillRect l="-6285" r="-62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92657" y="0"/>
            <a:ext cx="2397641" cy="1647833"/>
          </a:xfrm>
          <a:custGeom>
            <a:avLst/>
            <a:gdLst/>
            <a:ahLst/>
            <a:cxnLst/>
            <a:rect l="l" t="t" r="r" b="b"/>
            <a:pathLst>
              <a:path w="2397641" h="1647833">
                <a:moveTo>
                  <a:pt x="0" y="0"/>
                </a:moveTo>
                <a:lnTo>
                  <a:pt x="2397641" y="0"/>
                </a:lnTo>
                <a:lnTo>
                  <a:pt x="2397641" y="1647833"/>
                </a:lnTo>
                <a:lnTo>
                  <a:pt x="0" y="16478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V="1">
            <a:off x="5756559" y="3807155"/>
            <a:ext cx="3901440" cy="2776525"/>
          </a:xfrm>
          <a:custGeom>
            <a:avLst/>
            <a:gdLst/>
            <a:ahLst/>
            <a:cxnLst/>
            <a:rect l="l" t="t" r="r" b="b"/>
            <a:pathLst>
              <a:path w="3901440" h="2776525">
                <a:moveTo>
                  <a:pt x="0" y="2776525"/>
                </a:moveTo>
                <a:lnTo>
                  <a:pt x="3901440" y="2776525"/>
                </a:lnTo>
                <a:lnTo>
                  <a:pt x="3901440" y="0"/>
                </a:lnTo>
                <a:lnTo>
                  <a:pt x="0" y="0"/>
                </a:lnTo>
                <a:lnTo>
                  <a:pt x="0" y="2776525"/>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6277446" y="4544124"/>
            <a:ext cx="3027684" cy="1445026"/>
          </a:xfrm>
          <a:prstGeom prst="rect">
            <a:avLst/>
          </a:prstGeom>
        </p:spPr>
        <p:txBody>
          <a:bodyPr lIns="0" tIns="0" rIns="0" bIns="0" rtlCol="0" anchor="t">
            <a:spAutoFit/>
          </a:bodyPr>
          <a:lstStyle/>
          <a:p>
            <a:pPr marL="428392" marR="0" lvl="1" indent="-214196" algn="l" defTabSz="914400" rtl="0" eaLnBrk="1" fontAlgn="auto" latinLnBrk="0" hangingPunct="1">
              <a:lnSpc>
                <a:spcPts val="2777"/>
              </a:lnSpc>
              <a:spcBef>
                <a:spcPts val="0"/>
              </a:spcBef>
              <a:spcAft>
                <a:spcPts val="0"/>
              </a:spcAft>
              <a:buClrTx/>
              <a:buSzTx/>
              <a:buFont typeface="Arial"/>
              <a:buChar char="•"/>
              <a:tabLst/>
              <a:defRPr/>
            </a:pPr>
            <a:r>
              <a:rPr kumimoji="0" lang="en-US" sz="198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How has being involved with your child(ren) benefitted you as a father?</a:t>
            </a:r>
          </a:p>
        </p:txBody>
      </p:sp>
      <p:sp>
        <p:nvSpPr>
          <p:cNvPr id="6" name="TextBox 6"/>
          <p:cNvSpPr txBox="1"/>
          <p:nvPr/>
        </p:nvSpPr>
        <p:spPr>
          <a:xfrm>
            <a:off x="229736" y="208065"/>
            <a:ext cx="2123482" cy="1145978"/>
          </a:xfrm>
          <a:prstGeom prst="rect">
            <a:avLst/>
          </a:prstGeom>
        </p:spPr>
        <p:txBody>
          <a:bodyPr lIns="0" tIns="0" rIns="0" bIns="0" rtlCol="0" anchor="t">
            <a:spAutoFit/>
          </a:bodyPr>
          <a:lstStyle/>
          <a:p>
            <a:pPr marL="0" marR="0" lvl="0" indent="0" algn="ctr" defTabSz="914400" rtl="0" eaLnBrk="1" fontAlgn="auto" latinLnBrk="0" hangingPunct="1">
              <a:lnSpc>
                <a:spcPts val="2985"/>
              </a:lnSpc>
              <a:spcBef>
                <a:spcPts val="0"/>
              </a:spcBef>
              <a:spcAft>
                <a:spcPts val="0"/>
              </a:spcAft>
              <a:buClrTx/>
              <a:buSzTx/>
              <a:buFontTx/>
              <a:buNone/>
              <a:tabLst/>
              <a:defRPr/>
            </a:pPr>
            <a:r>
              <a:rPr kumimoji="0" lang="en-US" sz="21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Benefits of </a:t>
            </a:r>
          </a:p>
          <a:p>
            <a:pPr marL="0" marR="0" lvl="0" indent="0" algn="ctr" defTabSz="914400" rtl="0" eaLnBrk="1" fontAlgn="auto" latinLnBrk="0" hangingPunct="1">
              <a:lnSpc>
                <a:spcPts val="2985"/>
              </a:lnSpc>
              <a:spcBef>
                <a:spcPct val="0"/>
              </a:spcBef>
              <a:spcAft>
                <a:spcPts val="0"/>
              </a:spcAft>
              <a:buClrTx/>
              <a:buSzTx/>
              <a:buFontTx/>
              <a:buNone/>
              <a:tabLst/>
              <a:defRPr/>
            </a:pPr>
            <a:r>
              <a:rPr kumimoji="0" lang="en-US" sz="21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Father Involvement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E4863"/>
        </a:solidFill>
        <a:effectLst/>
      </p:bgPr>
    </p:bg>
    <p:spTree>
      <p:nvGrpSpPr>
        <p:cNvPr id="1" name=""/>
        <p:cNvGrpSpPr/>
        <p:nvPr/>
      </p:nvGrpSpPr>
      <p:grpSpPr>
        <a:xfrm>
          <a:off x="0" y="0"/>
          <a:ext cx="0" cy="0"/>
          <a:chOff x="0" y="0"/>
          <a:chExt cx="0" cy="0"/>
        </a:xfrm>
      </p:grpSpPr>
      <p:sp>
        <p:nvSpPr>
          <p:cNvPr id="2" name="Freeform 2"/>
          <p:cNvSpPr/>
          <p:nvPr/>
        </p:nvSpPr>
        <p:spPr>
          <a:xfrm>
            <a:off x="5984110" y="246165"/>
            <a:ext cx="3541712" cy="4569951"/>
          </a:xfrm>
          <a:custGeom>
            <a:avLst/>
            <a:gdLst/>
            <a:ahLst/>
            <a:cxnLst/>
            <a:rect l="l" t="t" r="r" b="b"/>
            <a:pathLst>
              <a:path w="3541712" h="4569951">
                <a:moveTo>
                  <a:pt x="0" y="0"/>
                </a:moveTo>
                <a:lnTo>
                  <a:pt x="3541712" y="0"/>
                </a:lnTo>
                <a:lnTo>
                  <a:pt x="3541712" y="4569951"/>
                </a:lnTo>
                <a:lnTo>
                  <a:pt x="0" y="4569951"/>
                </a:lnTo>
                <a:lnTo>
                  <a:pt x="0" y="0"/>
                </a:lnTo>
                <a:close/>
              </a:path>
            </a:pathLst>
          </a:custGeom>
          <a:blipFill>
            <a:blip r:embed="rId3"/>
            <a:stretch>
              <a:fillRect/>
            </a:stretch>
          </a:blipFill>
          <a:ln w="38100" cap="sq">
            <a:solidFill>
              <a:srgbClr val="B6BBC4"/>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395910" y="0"/>
            <a:ext cx="2397641" cy="1647833"/>
          </a:xfrm>
          <a:custGeom>
            <a:avLst/>
            <a:gdLst/>
            <a:ahLst/>
            <a:cxnLst/>
            <a:rect l="l" t="t" r="r" b="b"/>
            <a:pathLst>
              <a:path w="2397641" h="1647833">
                <a:moveTo>
                  <a:pt x="0" y="0"/>
                </a:moveTo>
                <a:lnTo>
                  <a:pt x="2397640" y="0"/>
                </a:lnTo>
                <a:lnTo>
                  <a:pt x="2397640" y="1647833"/>
                </a:lnTo>
                <a:lnTo>
                  <a:pt x="0" y="16478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823916"/>
            <a:ext cx="9724769" cy="6491284"/>
          </a:xfrm>
          <a:custGeom>
            <a:avLst/>
            <a:gdLst/>
            <a:ahLst/>
            <a:cxnLst/>
            <a:rect l="l" t="t" r="r" b="b"/>
            <a:pathLst>
              <a:path w="9724769" h="6491284">
                <a:moveTo>
                  <a:pt x="0" y="0"/>
                </a:moveTo>
                <a:lnTo>
                  <a:pt x="9724769" y="0"/>
                </a:lnTo>
                <a:lnTo>
                  <a:pt x="9724769" y="6491284"/>
                </a:lnTo>
                <a:lnTo>
                  <a:pt x="0" y="6491284"/>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440332" y="208065"/>
            <a:ext cx="2353218" cy="1145978"/>
          </a:xfrm>
          <a:prstGeom prst="rect">
            <a:avLst/>
          </a:prstGeom>
        </p:spPr>
        <p:txBody>
          <a:bodyPr lIns="0" tIns="0" rIns="0" bIns="0" rtlCol="0" anchor="t">
            <a:spAutoFit/>
          </a:bodyPr>
          <a:lstStyle/>
          <a:p>
            <a:pPr marL="0" marR="0" lvl="0" indent="0" algn="ctr" defTabSz="914400" rtl="0" eaLnBrk="1" fontAlgn="auto" latinLnBrk="0" hangingPunct="1">
              <a:lnSpc>
                <a:spcPts val="2985"/>
              </a:lnSpc>
              <a:spcBef>
                <a:spcPts val="0"/>
              </a:spcBef>
              <a:spcAft>
                <a:spcPts val="0"/>
              </a:spcAft>
              <a:buClrTx/>
              <a:buSzTx/>
              <a:buFontTx/>
              <a:buNone/>
              <a:tabLst/>
              <a:defRPr/>
            </a:pPr>
            <a:r>
              <a:rPr kumimoji="0" lang="en-US" sz="21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Types of </a:t>
            </a:r>
          </a:p>
          <a:p>
            <a:pPr marL="0" marR="0" lvl="0" indent="0" algn="ctr" defTabSz="914400" rtl="0" eaLnBrk="1" fontAlgn="auto" latinLnBrk="0" hangingPunct="1">
              <a:lnSpc>
                <a:spcPts val="2985"/>
              </a:lnSpc>
              <a:spcBef>
                <a:spcPts val="0"/>
              </a:spcBef>
              <a:spcAft>
                <a:spcPts val="0"/>
              </a:spcAft>
              <a:buClrTx/>
              <a:buSzTx/>
              <a:buFontTx/>
              <a:buNone/>
              <a:tabLst/>
              <a:defRPr/>
            </a:pPr>
            <a:r>
              <a:rPr kumimoji="0" lang="en-US" sz="21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Father Involvement </a:t>
            </a:r>
          </a:p>
          <a:p>
            <a:pPr marL="0" marR="0" lvl="0" indent="0" algn="ctr" defTabSz="914400" rtl="0" eaLnBrk="1" fontAlgn="auto" latinLnBrk="0" hangingPunct="1">
              <a:lnSpc>
                <a:spcPts val="2985"/>
              </a:lnSpc>
              <a:spcBef>
                <a:spcPct val="0"/>
              </a:spcBef>
              <a:spcAft>
                <a:spcPts val="0"/>
              </a:spcAft>
              <a:buClrTx/>
              <a:buSzTx/>
              <a:buFontTx/>
              <a:buNone/>
              <a:tabLst/>
              <a:defRPr/>
            </a:pPr>
            <a:r>
              <a:rPr kumimoji="0" lang="en-US" sz="21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(Cognitive)</a:t>
            </a:r>
          </a:p>
        </p:txBody>
      </p:sp>
      <p:sp>
        <p:nvSpPr>
          <p:cNvPr id="6" name="TextBox 6"/>
          <p:cNvSpPr txBox="1"/>
          <p:nvPr/>
        </p:nvSpPr>
        <p:spPr>
          <a:xfrm>
            <a:off x="92657" y="2113061"/>
            <a:ext cx="3004146" cy="3003353"/>
          </a:xfrm>
          <a:prstGeom prst="rect">
            <a:avLst/>
          </a:prstGeom>
        </p:spPr>
        <p:txBody>
          <a:bodyPr lIns="0" tIns="0" rIns="0" bIns="0" rtlCol="0" anchor="t">
            <a:spAutoFit/>
          </a:bodyPr>
          <a:lstStyle/>
          <a:p>
            <a:pPr marL="460465" marR="0" lvl="1" indent="-230232" algn="l" defTabSz="914400" rtl="0" eaLnBrk="1" fontAlgn="auto" latinLnBrk="0" hangingPunct="1">
              <a:lnSpc>
                <a:spcPts val="2985"/>
              </a:lnSpc>
              <a:spcBef>
                <a:spcPts val="0"/>
              </a:spcBef>
              <a:spcAft>
                <a:spcPts val="0"/>
              </a:spcAft>
              <a:buClrTx/>
              <a:buSzTx/>
              <a:buFont typeface="Arial"/>
              <a:buChar char="•"/>
              <a:tabLst/>
              <a:defRPr/>
            </a:pPr>
            <a:r>
              <a:rPr kumimoji="0" lang="en-US" sz="2132"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How are you involved in your child(ren)’s thinking and learning?</a:t>
            </a:r>
          </a:p>
          <a:p>
            <a:pPr marL="0" marR="0" lvl="0" indent="0" algn="l" defTabSz="914400" rtl="0" eaLnBrk="1" fontAlgn="auto" latinLnBrk="0" hangingPunct="1">
              <a:lnSpc>
                <a:spcPts val="2985"/>
              </a:lnSpc>
              <a:spcBef>
                <a:spcPts val="0"/>
              </a:spcBef>
              <a:spcAft>
                <a:spcPts val="0"/>
              </a:spcAft>
              <a:buClrTx/>
              <a:buSzTx/>
              <a:buFontTx/>
              <a:buNone/>
              <a:tabLst/>
              <a:defRPr/>
            </a:pPr>
            <a:endParaRPr kumimoji="0" lang="en-US" sz="2132"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endParaRPr>
          </a:p>
          <a:p>
            <a:pPr marL="460465" marR="0" lvl="1" indent="-230232" algn="l" defTabSz="914400" rtl="0" eaLnBrk="1" fontAlgn="auto" latinLnBrk="0" hangingPunct="1">
              <a:lnSpc>
                <a:spcPts val="2985"/>
              </a:lnSpc>
              <a:spcBef>
                <a:spcPts val="0"/>
              </a:spcBef>
              <a:spcAft>
                <a:spcPts val="0"/>
              </a:spcAft>
              <a:buClrTx/>
              <a:buSzTx/>
              <a:buFont typeface="Arial"/>
              <a:buChar char="•"/>
              <a:tabLst/>
              <a:defRPr/>
            </a:pPr>
            <a:r>
              <a:rPr kumimoji="0" lang="en-US" sz="2132"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How could you increase your involvement in this area?</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23E51"/>
        </a:solidFill>
        <a:effectLst/>
      </p:bgPr>
    </p:bg>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t="-37" r="-12655" b="-3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81956" y="1878067"/>
            <a:ext cx="3630044" cy="4705613"/>
          </a:xfrm>
          <a:custGeom>
            <a:avLst/>
            <a:gdLst/>
            <a:ahLst/>
            <a:cxnLst/>
            <a:rect l="l" t="t" r="r" b="b"/>
            <a:pathLst>
              <a:path w="3630044" h="4705613">
                <a:moveTo>
                  <a:pt x="0" y="0"/>
                </a:moveTo>
                <a:lnTo>
                  <a:pt x="3630044" y="0"/>
                </a:lnTo>
                <a:lnTo>
                  <a:pt x="3630044" y="4705613"/>
                </a:lnTo>
                <a:lnTo>
                  <a:pt x="0" y="4705613"/>
                </a:lnTo>
                <a:lnTo>
                  <a:pt x="0" y="0"/>
                </a:lnTo>
                <a:close/>
              </a:path>
            </a:pathLst>
          </a:custGeom>
          <a:blipFill>
            <a:blip r:embed="rId4"/>
            <a:stretch>
              <a:fillRect/>
            </a:stretch>
          </a:blipFill>
          <a:ln w="38100" cap="sq">
            <a:solidFill>
              <a:srgbClr val="88995B"/>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469339" y="0"/>
            <a:ext cx="2397641" cy="1647833"/>
          </a:xfrm>
          <a:custGeom>
            <a:avLst/>
            <a:gdLst/>
            <a:ahLst/>
            <a:cxnLst/>
            <a:rect l="l" t="t" r="r" b="b"/>
            <a:pathLst>
              <a:path w="2397641" h="1647833">
                <a:moveTo>
                  <a:pt x="0" y="0"/>
                </a:moveTo>
                <a:lnTo>
                  <a:pt x="2397640" y="0"/>
                </a:lnTo>
                <a:lnTo>
                  <a:pt x="2397640" y="1647833"/>
                </a:lnTo>
                <a:lnTo>
                  <a:pt x="0" y="16478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2783910" y="5169824"/>
            <a:ext cx="3895866" cy="2145376"/>
          </a:xfrm>
          <a:custGeom>
            <a:avLst/>
            <a:gdLst/>
            <a:ahLst/>
            <a:cxnLst/>
            <a:rect l="l" t="t" r="r" b="b"/>
            <a:pathLst>
              <a:path w="3895866" h="2145376">
                <a:moveTo>
                  <a:pt x="0" y="0"/>
                </a:moveTo>
                <a:lnTo>
                  <a:pt x="3895866" y="0"/>
                </a:lnTo>
                <a:lnTo>
                  <a:pt x="3895866" y="2145376"/>
                </a:lnTo>
                <a:lnTo>
                  <a:pt x="0" y="2145376"/>
                </a:lnTo>
                <a:lnTo>
                  <a:pt x="0" y="0"/>
                </a:lnTo>
                <a:close/>
              </a:path>
            </a:pathLst>
          </a:custGeom>
          <a:blipFill>
            <a:blip r:embed="rId7">
              <a:extLst>
                <a:ext uri="{96DAC541-7B7A-43D3-8B79-37D633B846F1}">
                  <asvg:svgBlip xmlns:asvg="http://schemas.microsoft.com/office/drawing/2016/SVG/main" r:embed="rId8"/>
                </a:ext>
              </a:extLst>
            </a:blip>
            <a:stretch>
              <a:fillRect t="-9678" r="-715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469339" y="208065"/>
            <a:ext cx="2397641" cy="1517453"/>
          </a:xfrm>
          <a:prstGeom prst="rect">
            <a:avLst/>
          </a:prstGeom>
        </p:spPr>
        <p:txBody>
          <a:bodyPr lIns="0" tIns="0" rIns="0" bIns="0" rtlCol="0" anchor="t">
            <a:spAutoFit/>
          </a:bodyPr>
          <a:lstStyle/>
          <a:p>
            <a:pPr marL="0" marR="0" lvl="0" indent="0" algn="ctr" defTabSz="914400" rtl="0" eaLnBrk="1" fontAlgn="auto" latinLnBrk="0" hangingPunct="1">
              <a:lnSpc>
                <a:spcPts val="2985"/>
              </a:lnSpc>
              <a:spcBef>
                <a:spcPts val="0"/>
              </a:spcBef>
              <a:spcAft>
                <a:spcPts val="0"/>
              </a:spcAft>
              <a:buClrTx/>
              <a:buSzTx/>
              <a:buFontTx/>
              <a:buNone/>
              <a:tabLst/>
              <a:defRPr/>
            </a:pPr>
            <a:r>
              <a:rPr kumimoji="0" lang="en-US" sz="21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Types of </a:t>
            </a:r>
          </a:p>
          <a:p>
            <a:pPr marL="0" marR="0" lvl="0" indent="0" algn="ctr" defTabSz="914400" rtl="0" eaLnBrk="1" fontAlgn="auto" latinLnBrk="0" hangingPunct="1">
              <a:lnSpc>
                <a:spcPts val="2985"/>
              </a:lnSpc>
              <a:spcBef>
                <a:spcPts val="0"/>
              </a:spcBef>
              <a:spcAft>
                <a:spcPts val="0"/>
              </a:spcAft>
              <a:buClrTx/>
              <a:buSzTx/>
              <a:buFontTx/>
              <a:buNone/>
              <a:tabLst/>
              <a:defRPr/>
            </a:pPr>
            <a:r>
              <a:rPr kumimoji="0" lang="en-US" sz="21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Father Involvement </a:t>
            </a:r>
          </a:p>
          <a:p>
            <a:pPr marL="0" marR="0" lvl="0" indent="0" algn="ctr" defTabSz="914400" rtl="0" eaLnBrk="1" fontAlgn="auto" latinLnBrk="0" hangingPunct="1">
              <a:lnSpc>
                <a:spcPts val="2985"/>
              </a:lnSpc>
              <a:spcBef>
                <a:spcPts val="0"/>
              </a:spcBef>
              <a:spcAft>
                <a:spcPts val="0"/>
              </a:spcAft>
              <a:buClrTx/>
              <a:buSzTx/>
              <a:buFontTx/>
              <a:buNone/>
              <a:tabLst/>
              <a:defRPr/>
            </a:pPr>
            <a:r>
              <a:rPr kumimoji="0" lang="en-US" sz="21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(Affective)</a:t>
            </a:r>
          </a:p>
          <a:p>
            <a:pPr marL="0" marR="0" lvl="0" indent="0" algn="ctr" defTabSz="914400" rtl="0" eaLnBrk="1" fontAlgn="auto" latinLnBrk="0" hangingPunct="1">
              <a:lnSpc>
                <a:spcPts val="2985"/>
              </a:lnSpc>
              <a:spcBef>
                <a:spcPct val="0"/>
              </a:spcBef>
              <a:spcAft>
                <a:spcPts val="0"/>
              </a:spcAft>
              <a:buClrTx/>
              <a:buSzTx/>
              <a:buFontTx/>
              <a:buNone/>
              <a:tabLst/>
              <a:defRPr/>
            </a:pPr>
            <a:endParaRPr kumimoji="0" lang="en-US" sz="21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p:txBody>
      </p:sp>
      <p:sp>
        <p:nvSpPr>
          <p:cNvPr id="7" name="Freeform 7"/>
          <p:cNvSpPr/>
          <p:nvPr/>
        </p:nvSpPr>
        <p:spPr>
          <a:xfrm>
            <a:off x="6676071" y="4962174"/>
            <a:ext cx="2777430" cy="2120485"/>
          </a:xfrm>
          <a:custGeom>
            <a:avLst/>
            <a:gdLst/>
            <a:ahLst/>
            <a:cxnLst/>
            <a:rect l="l" t="t" r="r" b="b"/>
            <a:pathLst>
              <a:path w="2777430" h="2120485">
                <a:moveTo>
                  <a:pt x="0" y="0"/>
                </a:moveTo>
                <a:lnTo>
                  <a:pt x="2777430" y="0"/>
                </a:lnTo>
                <a:lnTo>
                  <a:pt x="2777430" y="2120485"/>
                </a:lnTo>
                <a:lnTo>
                  <a:pt x="0" y="2120485"/>
                </a:lnTo>
                <a:lnTo>
                  <a:pt x="0" y="0"/>
                </a:lnTo>
                <a:close/>
              </a:path>
            </a:pathLst>
          </a:custGeom>
          <a:blipFill>
            <a:blip r:embed="rId7">
              <a:extLst>
                <a:ext uri="{96DAC541-7B7A-43D3-8B79-37D633B846F1}">
                  <asvg:svgBlip xmlns:asvg="http://schemas.microsoft.com/office/drawing/2016/SVG/main" r:embed="rId8"/>
                </a:ext>
              </a:extLst>
            </a:blip>
            <a:stretch>
              <a:fillRect l="-50308" b="-109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2863059" y="5429129"/>
            <a:ext cx="6748371" cy="1535172"/>
          </a:xfrm>
          <a:prstGeom prst="rect">
            <a:avLst/>
          </a:prstGeom>
        </p:spPr>
        <p:txBody>
          <a:bodyPr lIns="0" tIns="0" rIns="0" bIns="0" rtlCol="0" anchor="t">
            <a:spAutoFit/>
          </a:bodyPr>
          <a:lstStyle/>
          <a:p>
            <a:pPr marL="492718" marR="0" lvl="1" indent="-246359" algn="l" defTabSz="914400" rtl="0" eaLnBrk="1" fontAlgn="auto" latinLnBrk="0" hangingPunct="1">
              <a:lnSpc>
                <a:spcPts val="2350"/>
              </a:lnSpc>
              <a:spcBef>
                <a:spcPts val="0"/>
              </a:spcBef>
              <a:spcAft>
                <a:spcPts val="0"/>
              </a:spcAft>
              <a:buClrTx/>
              <a:buSzTx/>
              <a:buFont typeface="Arial"/>
              <a:buChar char="•"/>
              <a:tabLst/>
              <a:defRPr/>
            </a:pPr>
            <a:r>
              <a:rPr kumimoji="0" lang="en-US" sz="2282" b="1" i="0" u="none" strike="noStrike" kern="1200" cap="none" spc="0" normalizeH="0" baseline="0" noProof="0">
                <a:ln>
                  <a:noFill/>
                </a:ln>
                <a:solidFill>
                  <a:srgbClr val="FCFDFA"/>
                </a:solidFill>
                <a:effectLst/>
                <a:uLnTx/>
                <a:uFillTx/>
                <a:latin typeface="Calibri (MS) Bold"/>
                <a:ea typeface="Calibri (MS) Bold"/>
                <a:cs typeface="Calibri (MS) Bold"/>
                <a:sym typeface="Calibri (MS) Bold"/>
              </a:rPr>
              <a:t>How do you currently show love and affection to your child(ren)?</a:t>
            </a:r>
          </a:p>
          <a:p>
            <a:pPr marL="0" marR="0" lvl="0" indent="0" algn="l" defTabSz="914400" rtl="0" eaLnBrk="1" fontAlgn="auto" latinLnBrk="0" hangingPunct="1">
              <a:lnSpc>
                <a:spcPts val="2350"/>
              </a:lnSpc>
              <a:spcBef>
                <a:spcPts val="0"/>
              </a:spcBef>
              <a:spcAft>
                <a:spcPts val="0"/>
              </a:spcAft>
              <a:buClrTx/>
              <a:buSzTx/>
              <a:buFontTx/>
              <a:buNone/>
              <a:tabLst/>
              <a:defRPr/>
            </a:pPr>
            <a:endParaRPr kumimoji="0" lang="en-US" sz="2282" b="1" i="0" u="none" strike="noStrike" kern="1200" cap="none" spc="0" normalizeH="0" baseline="0" noProof="0">
              <a:ln>
                <a:noFill/>
              </a:ln>
              <a:solidFill>
                <a:srgbClr val="FCFDFA"/>
              </a:solidFill>
              <a:effectLst/>
              <a:uLnTx/>
              <a:uFillTx/>
              <a:latin typeface="Calibri (MS) Bold"/>
              <a:ea typeface="Calibri (MS) Bold"/>
              <a:cs typeface="Calibri (MS) Bold"/>
              <a:sym typeface="Calibri (MS) Bold"/>
            </a:endParaRPr>
          </a:p>
          <a:p>
            <a:pPr marL="492718" marR="0" lvl="1" indent="-246359" algn="l" defTabSz="914400" rtl="0" eaLnBrk="1" fontAlgn="auto" latinLnBrk="0" hangingPunct="1">
              <a:lnSpc>
                <a:spcPts val="2350"/>
              </a:lnSpc>
              <a:spcBef>
                <a:spcPts val="0"/>
              </a:spcBef>
              <a:spcAft>
                <a:spcPts val="0"/>
              </a:spcAft>
              <a:buClrTx/>
              <a:buSzTx/>
              <a:buFont typeface="Arial"/>
              <a:buChar char="•"/>
              <a:tabLst/>
              <a:defRPr/>
            </a:pPr>
            <a:r>
              <a:rPr kumimoji="0" lang="en-US" sz="2282" b="1" i="0" u="none" strike="noStrike" kern="1200" cap="none" spc="0" normalizeH="0" baseline="0" noProof="0">
                <a:ln>
                  <a:noFill/>
                </a:ln>
                <a:solidFill>
                  <a:srgbClr val="FCFDFA"/>
                </a:solidFill>
                <a:effectLst/>
                <a:uLnTx/>
                <a:uFillTx/>
                <a:latin typeface="Calibri (MS) Bold"/>
                <a:ea typeface="Calibri (MS) Bold"/>
                <a:cs typeface="Calibri (MS) Bold"/>
                <a:sym typeface="Calibri (MS) Bold"/>
              </a:rPr>
              <a:t>What are some new or different ways you could express it?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37231E"/>
        </a:solidFill>
        <a:effectLst/>
      </p:bgPr>
    </p:bg>
    <p:spTree>
      <p:nvGrpSpPr>
        <p:cNvPr id="1" name=""/>
        <p:cNvGrpSpPr/>
        <p:nvPr/>
      </p:nvGrpSpPr>
      <p:grpSpPr>
        <a:xfrm>
          <a:off x="0" y="0"/>
          <a:ext cx="0" cy="0"/>
          <a:chOff x="0" y="0"/>
          <a:chExt cx="0" cy="0"/>
        </a:xfrm>
      </p:grpSpPr>
      <p:sp>
        <p:nvSpPr>
          <p:cNvPr id="2" name="Freeform 2"/>
          <p:cNvSpPr/>
          <p:nvPr/>
        </p:nvSpPr>
        <p:spPr>
          <a:xfrm>
            <a:off x="6054211" y="2562900"/>
            <a:ext cx="3564627" cy="4567519"/>
          </a:xfrm>
          <a:custGeom>
            <a:avLst/>
            <a:gdLst/>
            <a:ahLst/>
            <a:cxnLst/>
            <a:rect l="l" t="t" r="r" b="b"/>
            <a:pathLst>
              <a:path w="3564627" h="4567519">
                <a:moveTo>
                  <a:pt x="0" y="0"/>
                </a:moveTo>
                <a:lnTo>
                  <a:pt x="3564627" y="0"/>
                </a:lnTo>
                <a:lnTo>
                  <a:pt x="3564627" y="4567519"/>
                </a:lnTo>
                <a:lnTo>
                  <a:pt x="0" y="4567519"/>
                </a:lnTo>
                <a:lnTo>
                  <a:pt x="0" y="0"/>
                </a:lnTo>
                <a:close/>
              </a:path>
            </a:pathLst>
          </a:custGeom>
          <a:blipFill>
            <a:blip r:embed="rId3"/>
            <a:stretch>
              <a:fillRect/>
            </a:stretch>
          </a:blipFill>
          <a:ln w="38100" cap="sq">
            <a:solidFill>
              <a:srgbClr val="B72929"/>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92657" y="0"/>
            <a:ext cx="2397641" cy="1647833"/>
          </a:xfrm>
          <a:custGeom>
            <a:avLst/>
            <a:gdLst/>
            <a:ahLst/>
            <a:cxnLst/>
            <a:rect l="l" t="t" r="r" b="b"/>
            <a:pathLst>
              <a:path w="2397641" h="1647833">
                <a:moveTo>
                  <a:pt x="0" y="0"/>
                </a:moveTo>
                <a:lnTo>
                  <a:pt x="2397641" y="0"/>
                </a:lnTo>
                <a:lnTo>
                  <a:pt x="2397641" y="1647833"/>
                </a:lnTo>
                <a:lnTo>
                  <a:pt x="0" y="16478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1647833"/>
            <a:ext cx="6054211" cy="5667367"/>
          </a:xfrm>
          <a:custGeom>
            <a:avLst/>
            <a:gdLst/>
            <a:ahLst/>
            <a:cxnLst/>
            <a:rect l="l" t="t" r="r" b="b"/>
            <a:pathLst>
              <a:path w="6054211" h="5667367">
                <a:moveTo>
                  <a:pt x="0" y="0"/>
                </a:moveTo>
                <a:lnTo>
                  <a:pt x="6054211" y="0"/>
                </a:lnTo>
                <a:lnTo>
                  <a:pt x="6054211" y="5667367"/>
                </a:lnTo>
                <a:lnTo>
                  <a:pt x="0" y="5667367"/>
                </a:lnTo>
                <a:lnTo>
                  <a:pt x="0" y="0"/>
                </a:lnTo>
                <a:close/>
              </a:path>
            </a:pathLst>
          </a:custGeom>
          <a:blipFill>
            <a:blip r:embed="rId6"/>
            <a:stretch>
              <a:fillRect l="-11744" r="-2849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92657" y="227863"/>
            <a:ext cx="2397641" cy="1145978"/>
          </a:xfrm>
          <a:prstGeom prst="rect">
            <a:avLst/>
          </a:prstGeom>
        </p:spPr>
        <p:txBody>
          <a:bodyPr lIns="0" tIns="0" rIns="0" bIns="0" rtlCol="0" anchor="t">
            <a:spAutoFit/>
          </a:bodyPr>
          <a:lstStyle/>
          <a:p>
            <a:pPr marL="0" marR="0" lvl="0" indent="0" algn="ctr" defTabSz="914400" rtl="0" eaLnBrk="1" fontAlgn="auto" latinLnBrk="0" hangingPunct="1">
              <a:lnSpc>
                <a:spcPts val="2985"/>
              </a:lnSpc>
              <a:spcBef>
                <a:spcPct val="0"/>
              </a:spcBef>
              <a:spcAft>
                <a:spcPts val="0"/>
              </a:spcAft>
              <a:buClrTx/>
              <a:buSzTx/>
              <a:buFontTx/>
              <a:buNone/>
              <a:tabLst/>
              <a:defRPr/>
            </a:pPr>
            <a:r>
              <a:rPr kumimoji="0" lang="en-US" sz="21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Types of </a:t>
            </a:r>
          </a:p>
          <a:p>
            <a:pPr marL="0" marR="0" lvl="0" indent="0" algn="ctr" defTabSz="914400" rtl="0" eaLnBrk="1" fontAlgn="auto" latinLnBrk="0" hangingPunct="1">
              <a:lnSpc>
                <a:spcPts val="2985"/>
              </a:lnSpc>
              <a:spcBef>
                <a:spcPct val="0"/>
              </a:spcBef>
              <a:spcAft>
                <a:spcPts val="0"/>
              </a:spcAft>
              <a:buClrTx/>
              <a:buSzTx/>
              <a:buFontTx/>
              <a:buNone/>
              <a:tabLst/>
              <a:defRPr/>
            </a:pPr>
            <a:r>
              <a:rPr kumimoji="0" lang="en-US" sz="21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Father Involvement </a:t>
            </a:r>
          </a:p>
          <a:p>
            <a:pPr marL="0" marR="0" lvl="0" indent="0" algn="ctr" defTabSz="914400" rtl="0" eaLnBrk="1" fontAlgn="auto" latinLnBrk="0" hangingPunct="1">
              <a:lnSpc>
                <a:spcPts val="2985"/>
              </a:lnSpc>
              <a:spcBef>
                <a:spcPct val="0"/>
              </a:spcBef>
              <a:spcAft>
                <a:spcPts val="0"/>
              </a:spcAft>
              <a:buClrTx/>
              <a:buSzTx/>
              <a:buFontTx/>
              <a:buNone/>
              <a:tabLst/>
              <a:defRPr/>
            </a:pPr>
            <a:r>
              <a:rPr kumimoji="0" lang="en-US" sz="21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(Behavioral)</a:t>
            </a:r>
          </a:p>
        </p:txBody>
      </p:sp>
      <p:sp>
        <p:nvSpPr>
          <p:cNvPr id="6" name="TextBox 6"/>
          <p:cNvSpPr txBox="1"/>
          <p:nvPr/>
        </p:nvSpPr>
        <p:spPr>
          <a:xfrm>
            <a:off x="4357805" y="302497"/>
            <a:ext cx="5261033" cy="2260403"/>
          </a:xfrm>
          <a:prstGeom prst="rect">
            <a:avLst/>
          </a:prstGeom>
        </p:spPr>
        <p:txBody>
          <a:bodyPr lIns="0" tIns="0" rIns="0" bIns="0" rtlCol="0" anchor="t">
            <a:spAutoFit/>
          </a:bodyPr>
          <a:lstStyle/>
          <a:p>
            <a:pPr marL="460465" marR="0" lvl="1" indent="-230232" algn="l" defTabSz="914400" rtl="0" eaLnBrk="1" fontAlgn="auto" latinLnBrk="0" hangingPunct="1">
              <a:lnSpc>
                <a:spcPts val="2985"/>
              </a:lnSpc>
              <a:spcBef>
                <a:spcPts val="0"/>
              </a:spcBef>
              <a:spcAft>
                <a:spcPts val="0"/>
              </a:spcAft>
              <a:buClrTx/>
              <a:buSzTx/>
              <a:buFont typeface="Arial"/>
              <a:buChar char="•"/>
              <a:tabLst/>
              <a:defRPr/>
            </a:pPr>
            <a:r>
              <a:rPr kumimoji="0" lang="en-US" sz="2132" b="1" i="0" u="none" strike="noStrike" kern="1200" cap="none" spc="0" normalizeH="0" baseline="0" noProof="0">
                <a:ln>
                  <a:noFill/>
                </a:ln>
                <a:solidFill>
                  <a:srgbClr val="FFFFFE"/>
                </a:solidFill>
                <a:effectLst/>
                <a:uLnTx/>
                <a:uFillTx/>
                <a:latin typeface="Calibri (MS) Bold"/>
                <a:ea typeface="Calibri (MS) Bold"/>
                <a:cs typeface="Calibri (MS) Bold"/>
                <a:sym typeface="Calibri (MS) Bold"/>
              </a:rPr>
              <a:t>How do you currently provide nurturing care to your child(ren)?</a:t>
            </a:r>
          </a:p>
          <a:p>
            <a:pPr marL="0" marR="0" lvl="0" indent="0" algn="l" defTabSz="914400" rtl="0" eaLnBrk="1" fontAlgn="auto" latinLnBrk="0" hangingPunct="1">
              <a:lnSpc>
                <a:spcPts val="2985"/>
              </a:lnSpc>
              <a:spcBef>
                <a:spcPts val="0"/>
              </a:spcBef>
              <a:spcAft>
                <a:spcPts val="0"/>
              </a:spcAft>
              <a:buClrTx/>
              <a:buSzTx/>
              <a:buFontTx/>
              <a:buNone/>
              <a:tabLst/>
              <a:defRPr/>
            </a:pPr>
            <a:endParaRPr kumimoji="0" lang="en-US" sz="2132" b="1" i="0" u="none" strike="noStrike" kern="1200" cap="none" spc="0" normalizeH="0" baseline="0" noProof="0">
              <a:ln>
                <a:noFill/>
              </a:ln>
              <a:solidFill>
                <a:srgbClr val="FFFFFE"/>
              </a:solidFill>
              <a:effectLst/>
              <a:uLnTx/>
              <a:uFillTx/>
              <a:latin typeface="Calibri (MS) Bold"/>
              <a:ea typeface="Calibri (MS) Bold"/>
              <a:cs typeface="Calibri (MS) Bold"/>
              <a:sym typeface="Calibri (MS) Bold"/>
            </a:endParaRPr>
          </a:p>
          <a:p>
            <a:pPr marL="460465" marR="0" lvl="1" indent="-230232" algn="l" defTabSz="914400" rtl="0" eaLnBrk="1" fontAlgn="auto" latinLnBrk="0" hangingPunct="1">
              <a:lnSpc>
                <a:spcPts val="2985"/>
              </a:lnSpc>
              <a:spcBef>
                <a:spcPts val="0"/>
              </a:spcBef>
              <a:spcAft>
                <a:spcPts val="0"/>
              </a:spcAft>
              <a:buClrTx/>
              <a:buSzTx/>
              <a:buFont typeface="Arial"/>
              <a:buChar char="•"/>
              <a:tabLst/>
              <a:defRPr/>
            </a:pPr>
            <a:r>
              <a:rPr kumimoji="0" lang="en-US" sz="2132" b="1" i="0" u="none" strike="noStrike" kern="1200" cap="none" spc="0" normalizeH="0" baseline="0" noProof="0">
                <a:ln>
                  <a:noFill/>
                </a:ln>
                <a:solidFill>
                  <a:srgbClr val="FFFFFE"/>
                </a:solidFill>
                <a:effectLst/>
                <a:uLnTx/>
                <a:uFillTx/>
                <a:latin typeface="Calibri (MS) Bold"/>
                <a:ea typeface="Calibri (MS) Bold"/>
                <a:cs typeface="Calibri (MS) Bold"/>
                <a:sym typeface="Calibri (MS) Bold"/>
              </a:rPr>
              <a:t>Have you discovered any new ways to offer nurturing care since starting this module?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23E51"/>
        </a:solidFill>
        <a:effectLst/>
      </p:bgPr>
    </p:bg>
    <p:spTree>
      <p:nvGrpSpPr>
        <p:cNvPr id="1" name=""/>
        <p:cNvGrpSpPr/>
        <p:nvPr/>
      </p:nvGrpSpPr>
      <p:grpSpPr>
        <a:xfrm>
          <a:off x="0" y="0"/>
          <a:ext cx="0" cy="0"/>
          <a:chOff x="0" y="0"/>
          <a:chExt cx="0" cy="0"/>
        </a:xfrm>
      </p:grpSpPr>
      <p:sp>
        <p:nvSpPr>
          <p:cNvPr id="2" name="Freeform 2"/>
          <p:cNvSpPr/>
          <p:nvPr/>
        </p:nvSpPr>
        <p:spPr>
          <a:xfrm flipH="1">
            <a:off x="0" y="0"/>
            <a:ext cx="9753600" cy="7315200"/>
          </a:xfrm>
          <a:custGeom>
            <a:avLst/>
            <a:gdLst/>
            <a:ahLst/>
            <a:cxnLst/>
            <a:rect l="l" t="t" r="r" b="b"/>
            <a:pathLst>
              <a:path w="9753600" h="7315200">
                <a:moveTo>
                  <a:pt x="9753600" y="0"/>
                </a:moveTo>
                <a:lnTo>
                  <a:pt x="0" y="0"/>
                </a:lnTo>
                <a:lnTo>
                  <a:pt x="0" y="7315200"/>
                </a:lnTo>
                <a:lnTo>
                  <a:pt x="9753600" y="7315200"/>
                </a:lnTo>
                <a:lnTo>
                  <a:pt x="9753600" y="0"/>
                </a:lnTo>
                <a:close/>
              </a:path>
            </a:pathLst>
          </a:custGeom>
          <a:blipFill>
            <a:blip r:embed="rId3"/>
            <a:stretch>
              <a:fillRect t="-668" r="-13862" b="-66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6244332" y="155095"/>
            <a:ext cx="3407663" cy="4400033"/>
          </a:xfrm>
          <a:custGeom>
            <a:avLst/>
            <a:gdLst/>
            <a:ahLst/>
            <a:cxnLst/>
            <a:rect l="l" t="t" r="r" b="b"/>
            <a:pathLst>
              <a:path w="3407663" h="4400033">
                <a:moveTo>
                  <a:pt x="0" y="0"/>
                </a:moveTo>
                <a:lnTo>
                  <a:pt x="3407663" y="0"/>
                </a:lnTo>
                <a:lnTo>
                  <a:pt x="3407663" y="4400033"/>
                </a:lnTo>
                <a:lnTo>
                  <a:pt x="0" y="4400033"/>
                </a:lnTo>
                <a:lnTo>
                  <a:pt x="0" y="0"/>
                </a:lnTo>
                <a:close/>
              </a:path>
            </a:pathLst>
          </a:custGeom>
          <a:blipFill>
            <a:blip r:embed="rId4"/>
            <a:stretch>
              <a:fillRect/>
            </a:stretch>
          </a:blipFill>
          <a:ln w="38100" cap="sq">
            <a:solidFill>
              <a:srgbClr val="DCA552"/>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92657" y="0"/>
            <a:ext cx="2133241" cy="1466118"/>
          </a:xfrm>
          <a:custGeom>
            <a:avLst/>
            <a:gdLst/>
            <a:ahLst/>
            <a:cxnLst/>
            <a:rect l="l" t="t" r="r" b="b"/>
            <a:pathLst>
              <a:path w="2133241" h="1466118">
                <a:moveTo>
                  <a:pt x="0" y="0"/>
                </a:moveTo>
                <a:lnTo>
                  <a:pt x="2133241" y="0"/>
                </a:lnTo>
                <a:lnTo>
                  <a:pt x="2133241" y="1466118"/>
                </a:lnTo>
                <a:lnTo>
                  <a:pt x="0" y="14661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5120640" y="6240592"/>
            <a:ext cx="3901440" cy="970483"/>
          </a:xfrm>
          <a:custGeom>
            <a:avLst/>
            <a:gdLst/>
            <a:ahLst/>
            <a:cxnLst/>
            <a:rect l="l" t="t" r="r" b="b"/>
            <a:pathLst>
              <a:path w="3901440" h="970483">
                <a:moveTo>
                  <a:pt x="0" y="0"/>
                </a:moveTo>
                <a:lnTo>
                  <a:pt x="3901440" y="0"/>
                </a:lnTo>
                <a:lnTo>
                  <a:pt x="3901440" y="970483"/>
                </a:lnTo>
                <a:lnTo>
                  <a:pt x="0" y="9704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5999" flipH="1">
            <a:off x="1875652" y="6237188"/>
            <a:ext cx="3903128" cy="977291"/>
          </a:xfrm>
          <a:custGeom>
            <a:avLst/>
            <a:gdLst/>
            <a:ahLst/>
            <a:cxnLst/>
            <a:rect l="l" t="t" r="r" b="b"/>
            <a:pathLst>
              <a:path w="3903128" h="977291">
                <a:moveTo>
                  <a:pt x="3901434" y="0"/>
                </a:moveTo>
                <a:lnTo>
                  <a:pt x="0" y="6810"/>
                </a:lnTo>
                <a:lnTo>
                  <a:pt x="1694" y="977291"/>
                </a:lnTo>
                <a:lnTo>
                  <a:pt x="3903128" y="970482"/>
                </a:lnTo>
                <a:lnTo>
                  <a:pt x="3901434" y="0"/>
                </a:lnTo>
                <a:close/>
              </a:path>
            </a:pathLst>
          </a:custGeom>
          <a:blipFill>
            <a:blip r:embed="rId9">
              <a:extLst>
                <a:ext uri="{96DAC541-7B7A-43D3-8B79-37D633B846F1}">
                  <asvg:svgBlip xmlns:asvg="http://schemas.microsoft.com/office/drawing/2016/SVG/main" r:embed="rId10"/>
                </a:ext>
              </a:extLst>
            </a:blip>
            <a:stretch>
              <a:fillRect l="-830" t="-149" r="2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flipV="1">
            <a:off x="6541622" y="4678270"/>
            <a:ext cx="1772280" cy="1577330"/>
          </a:xfrm>
          <a:custGeom>
            <a:avLst/>
            <a:gdLst/>
            <a:ahLst/>
            <a:cxnLst/>
            <a:rect l="l" t="t" r="r" b="b"/>
            <a:pathLst>
              <a:path w="1772280" h="1577330">
                <a:moveTo>
                  <a:pt x="0" y="1577329"/>
                </a:moveTo>
                <a:lnTo>
                  <a:pt x="1772281" y="1577329"/>
                </a:lnTo>
                <a:lnTo>
                  <a:pt x="1772281" y="0"/>
                </a:lnTo>
                <a:lnTo>
                  <a:pt x="0" y="0"/>
                </a:lnTo>
                <a:lnTo>
                  <a:pt x="0" y="1577329"/>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2117024" y="6397791"/>
            <a:ext cx="6718932" cy="756134"/>
          </a:xfrm>
          <a:prstGeom prst="rect">
            <a:avLst/>
          </a:prstGeom>
        </p:spPr>
        <p:txBody>
          <a:bodyPr lIns="0" tIns="0" rIns="0" bIns="0" rtlCol="0" anchor="t">
            <a:spAutoFit/>
          </a:bodyPr>
          <a:lstStyle/>
          <a:p>
            <a:pPr marL="460465" marR="0" lvl="1" indent="-230232" algn="l" defTabSz="914400" rtl="0" eaLnBrk="1" fontAlgn="auto" latinLnBrk="0" hangingPunct="1">
              <a:lnSpc>
                <a:spcPts val="1855"/>
              </a:lnSpc>
              <a:spcBef>
                <a:spcPts val="0"/>
              </a:spcBef>
              <a:spcAft>
                <a:spcPts val="0"/>
              </a:spcAft>
              <a:buClrTx/>
              <a:buSzTx/>
              <a:buFont typeface="Arial"/>
              <a:buChar char="•"/>
              <a:tabLst/>
              <a:defRPr/>
            </a:pPr>
            <a:r>
              <a:rPr kumimoji="0" lang="en-US" sz="21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new activities could you do with your child(ren)?</a:t>
            </a:r>
          </a:p>
          <a:p>
            <a:pPr marL="0" marR="0" lvl="0" indent="0" algn="l" defTabSz="914400" rtl="0" eaLnBrk="1" fontAlgn="auto" latinLnBrk="0" hangingPunct="1">
              <a:lnSpc>
                <a:spcPts val="1855"/>
              </a:lnSpc>
              <a:spcBef>
                <a:spcPts val="0"/>
              </a:spcBef>
              <a:spcAft>
                <a:spcPts val="0"/>
              </a:spcAft>
              <a:buClrTx/>
              <a:buSzTx/>
              <a:buFontTx/>
              <a:buNone/>
              <a:tabLst/>
              <a:defRPr/>
            </a:pPr>
            <a:endParaRPr kumimoji="0" lang="en-US" sz="21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60465" marR="0" lvl="1" indent="-230232" algn="l" defTabSz="914400" rtl="0" eaLnBrk="1" fontAlgn="auto" latinLnBrk="0" hangingPunct="1">
              <a:lnSpc>
                <a:spcPts val="1855"/>
              </a:lnSpc>
              <a:spcBef>
                <a:spcPts val="0"/>
              </a:spcBef>
              <a:spcAft>
                <a:spcPts val="0"/>
              </a:spcAft>
              <a:buClrTx/>
              <a:buSzTx/>
              <a:buFont typeface="Arial"/>
              <a:buChar char="•"/>
              <a:tabLst/>
              <a:defRPr/>
            </a:pPr>
            <a:r>
              <a:rPr kumimoji="0" lang="en-US" sz="21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Has anyone tried a new activity they’d like to share?</a:t>
            </a:r>
          </a:p>
        </p:txBody>
      </p:sp>
      <p:sp>
        <p:nvSpPr>
          <p:cNvPr id="9" name="TextBox 9"/>
          <p:cNvSpPr txBox="1"/>
          <p:nvPr/>
        </p:nvSpPr>
        <p:spPr>
          <a:xfrm>
            <a:off x="76778" y="302945"/>
            <a:ext cx="2164998" cy="774503"/>
          </a:xfrm>
          <a:prstGeom prst="rect">
            <a:avLst/>
          </a:prstGeom>
        </p:spPr>
        <p:txBody>
          <a:bodyPr lIns="0" tIns="0" rIns="0" bIns="0" rtlCol="0" anchor="t">
            <a:spAutoFit/>
          </a:bodyPr>
          <a:lstStyle/>
          <a:p>
            <a:pPr marL="0" marR="0" lvl="0" indent="0" algn="ctr" defTabSz="914400" rtl="0" eaLnBrk="1" fontAlgn="auto" latinLnBrk="0" hangingPunct="1">
              <a:lnSpc>
                <a:spcPts val="2985"/>
              </a:lnSpc>
              <a:spcBef>
                <a:spcPct val="0"/>
              </a:spcBef>
              <a:spcAft>
                <a:spcPts val="0"/>
              </a:spcAft>
              <a:buClrTx/>
              <a:buSzTx/>
              <a:buFontTx/>
              <a:buNone/>
              <a:tabLst/>
              <a:defRPr/>
            </a:pPr>
            <a:r>
              <a:rPr kumimoji="0" lang="en-US" sz="21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Spending Time with my Child</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C9CD9-E302-F411-EA04-EB7282506BE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2F4CA6D-3088-B047-BB75-DCE0D7748FCF}"/>
              </a:ext>
            </a:extLst>
          </p:cNvPr>
          <p:cNvSpPr txBox="1"/>
          <p:nvPr/>
        </p:nvSpPr>
        <p:spPr>
          <a:xfrm>
            <a:off x="476794" y="219467"/>
            <a:ext cx="8834846" cy="1198615"/>
          </a:xfrm>
          <a:prstGeom prst="rect">
            <a:avLst/>
          </a:prstGeom>
          <a:ln>
            <a:noFill/>
          </a:ln>
        </p:spPr>
        <p:txBody>
          <a:bodyPr vert="horz" lIns="91440" tIns="45720" rIns="91440" bIns="45720" rtlCol="0" anchor="b">
            <a:normAutofit fontScale="85000" lnSpcReduction="20000"/>
          </a:bodyPr>
          <a:lstStyle/>
          <a:p>
            <a:pPr indent="-228600" algn="ctr">
              <a:lnSpc>
                <a:spcPct val="90000"/>
              </a:lnSpc>
              <a:spcBef>
                <a:spcPct val="0"/>
              </a:spcBef>
              <a:spcAft>
                <a:spcPts val="600"/>
              </a:spcAft>
            </a:pPr>
            <a:r>
              <a:rPr lang="en-US" sz="5600" dirty="0">
                <a:ea typeface="Calibri" panose="020F0502020204030204" pitchFamily="34" charset="0"/>
                <a:cs typeface="Calibri" panose="020F0502020204030204" pitchFamily="34" charset="0"/>
              </a:rPr>
              <a:t>Homework</a:t>
            </a:r>
            <a:r>
              <a:rPr lang="en-US" sz="5600" b="1" dirty="0">
                <a:ea typeface="Calibri" panose="020F0502020204030204" pitchFamily="34" charset="0"/>
                <a:cs typeface="Calibri" panose="020F0502020204030204" pitchFamily="34" charset="0"/>
              </a:rPr>
              <a:t> </a:t>
            </a:r>
          </a:p>
          <a:p>
            <a:pPr indent="-228600" algn="ctr">
              <a:lnSpc>
                <a:spcPct val="120000"/>
              </a:lnSpc>
              <a:spcBef>
                <a:spcPct val="0"/>
              </a:spcBef>
              <a:spcAft>
                <a:spcPts val="600"/>
              </a:spcAft>
            </a:pPr>
            <a:r>
              <a:rPr lang="en-US" sz="2000" b="1" i="1" u="sng" dirty="0">
                <a:ea typeface="Calibri"/>
                <a:cs typeface="Calibri"/>
              </a:rPr>
              <a:t>Complete Session 5: Divorced and Unmarried Fathers, Session 6: Parental Absence, Session 7: Challenges Fathers May Face, Session 8: Self-care for Fathers, and Session 9: Wrap-up</a:t>
            </a:r>
            <a:endParaRPr lang="en-US" sz="2000" b="1" i="1" u="sng" dirty="0">
              <a:solidFill>
                <a:prstClr val="black"/>
              </a:solidFill>
              <a:ea typeface="Calibri"/>
              <a:cs typeface="Calibri"/>
            </a:endParaRPr>
          </a:p>
        </p:txBody>
      </p:sp>
      <p:sp>
        <p:nvSpPr>
          <p:cNvPr id="8" name="Freeform 6">
            <a:extLst>
              <a:ext uri="{FF2B5EF4-FFF2-40B4-BE49-F238E27FC236}">
                <a16:creationId xmlns:a16="http://schemas.microsoft.com/office/drawing/2014/main" id="{84669E34-DF87-D68F-CAE9-5CAF10AA12C0}"/>
              </a:ext>
            </a:extLst>
          </p:cNvPr>
          <p:cNvSpPr/>
          <p:nvPr/>
        </p:nvSpPr>
        <p:spPr>
          <a:xfrm>
            <a:off x="304800" y="6044237"/>
            <a:ext cx="5709420" cy="763377"/>
          </a:xfrm>
          <a:custGeom>
            <a:avLst/>
            <a:gdLst/>
            <a:ahLst/>
            <a:cxnLst/>
            <a:rect l="l" t="t" r="r" b="b"/>
            <a:pathLst>
              <a:path w="5709420" h="763377">
                <a:moveTo>
                  <a:pt x="0" y="0"/>
                </a:moveTo>
                <a:lnTo>
                  <a:pt x="5709420" y="0"/>
                </a:lnTo>
                <a:lnTo>
                  <a:pt x="5709420" y="763377"/>
                </a:lnTo>
                <a:lnTo>
                  <a:pt x="0" y="763377"/>
                </a:lnTo>
                <a:lnTo>
                  <a:pt x="0" y="0"/>
                </a:lnTo>
                <a:close/>
              </a:path>
            </a:pathLst>
          </a:custGeom>
          <a:blipFill>
            <a:blip r:embed="rId3"/>
            <a:stretch>
              <a:fillRect b="-8845"/>
            </a:stretch>
          </a:blipFill>
        </p:spPr>
        <p:txBody>
          <a:bodyPr/>
          <a:lstStyle/>
          <a:p>
            <a:endParaRPr lang="en-US"/>
          </a:p>
        </p:txBody>
      </p:sp>
      <p:sp>
        <p:nvSpPr>
          <p:cNvPr id="12" name="TextBox 11">
            <a:extLst>
              <a:ext uri="{FF2B5EF4-FFF2-40B4-BE49-F238E27FC236}">
                <a16:creationId xmlns:a16="http://schemas.microsoft.com/office/drawing/2014/main" id="{3CD400EE-CE80-2956-3ACB-4BA0E498CD8E}"/>
              </a:ext>
            </a:extLst>
          </p:cNvPr>
          <p:cNvSpPr txBox="1"/>
          <p:nvPr/>
        </p:nvSpPr>
        <p:spPr>
          <a:xfrm>
            <a:off x="6064909" y="2170376"/>
            <a:ext cx="3722081" cy="369332"/>
          </a:xfrm>
          <a:prstGeom prst="rect">
            <a:avLst/>
          </a:prstGeom>
          <a:noFill/>
        </p:spPr>
        <p:txBody>
          <a:bodyPr wrap="square" rtlCol="0">
            <a:spAutoFit/>
          </a:bodyPr>
          <a:lstStyle/>
          <a:p>
            <a:pPr marL="285750" indent="-285750">
              <a:buFont typeface="Wingdings" panose="05000000000000000000" pitchFamily="2" charset="2"/>
              <a:buChar char="Ø"/>
            </a:pPr>
            <a:r>
              <a:rPr lang="en-US" b="1" dirty="0"/>
              <a:t>Complete workbook questions</a:t>
            </a:r>
          </a:p>
        </p:txBody>
      </p:sp>
      <p:sp>
        <p:nvSpPr>
          <p:cNvPr id="11" name="TextBox 10">
            <a:extLst>
              <a:ext uri="{FF2B5EF4-FFF2-40B4-BE49-F238E27FC236}">
                <a16:creationId xmlns:a16="http://schemas.microsoft.com/office/drawing/2014/main" id="{98097B27-CCD8-0D99-C2F0-705647D593AE}"/>
              </a:ext>
            </a:extLst>
          </p:cNvPr>
          <p:cNvSpPr txBox="1"/>
          <p:nvPr/>
        </p:nvSpPr>
        <p:spPr>
          <a:xfrm>
            <a:off x="-2177" y="1916668"/>
            <a:ext cx="3409406" cy="369332"/>
          </a:xfrm>
          <a:prstGeom prst="rect">
            <a:avLst/>
          </a:prstGeom>
          <a:noFill/>
        </p:spPr>
        <p:txBody>
          <a:bodyPr wrap="square" rtlCol="0">
            <a:spAutoFit/>
          </a:bodyPr>
          <a:lstStyle/>
          <a:p>
            <a:pPr marL="285750" indent="-285750" algn="ctr">
              <a:buFont typeface="Wingdings" panose="05000000000000000000" pitchFamily="2" charset="2"/>
              <a:buChar char="Ø"/>
            </a:pPr>
            <a:r>
              <a:rPr lang="en-US" b="1" dirty="0"/>
              <a:t>View online modules</a:t>
            </a:r>
          </a:p>
        </p:txBody>
      </p:sp>
      <p:pic>
        <p:nvPicPr>
          <p:cNvPr id="18" name="Picture 17">
            <a:extLst>
              <a:ext uri="{FF2B5EF4-FFF2-40B4-BE49-F238E27FC236}">
                <a16:creationId xmlns:a16="http://schemas.microsoft.com/office/drawing/2014/main" id="{28E76B33-460E-8D05-4783-5467621D9533}"/>
              </a:ext>
            </a:extLst>
          </p:cNvPr>
          <p:cNvPicPr>
            <a:picLocks noChangeAspect="1"/>
          </p:cNvPicPr>
          <p:nvPr/>
        </p:nvPicPr>
        <p:blipFill>
          <a:blip r:embed="rId4">
            <a:extLst>
              <a:ext uri="{28A0092B-C50C-407E-A947-70E740481C1C}">
                <a14:useLocalDpi xmlns:a14="http://schemas.microsoft.com/office/drawing/2010/main" val="0"/>
              </a:ext>
            </a:extLst>
          </a:blip>
          <a:srcRect l="-1498" t="130" r="10648" b="-130"/>
          <a:stretch/>
        </p:blipFill>
        <p:spPr>
          <a:xfrm>
            <a:off x="6455750" y="2612973"/>
            <a:ext cx="2834652" cy="4065501"/>
          </a:xfrm>
          <a:prstGeom prst="rect">
            <a:avLst/>
          </a:prstGeom>
          <a:ln w="38100" cap="sq">
            <a:solidFill>
              <a:schemeClr val="accent6">
                <a:lumMod val="75000"/>
              </a:schemeClr>
            </a:solidFill>
            <a:prstDash val="solid"/>
            <a:miter lim="800000"/>
          </a:ln>
          <a:effectLst>
            <a:outerShdw blurRad="50800" dist="38100" dir="2700000" algn="tl" rotWithShape="0">
              <a:srgbClr val="000000">
                <a:alpha val="43000"/>
              </a:srgbClr>
            </a:outerShdw>
          </a:effectLst>
        </p:spPr>
      </p:pic>
      <p:sp>
        <p:nvSpPr>
          <p:cNvPr id="10" name="Freeform 10">
            <a:extLst>
              <a:ext uri="{FF2B5EF4-FFF2-40B4-BE49-F238E27FC236}">
                <a16:creationId xmlns:a16="http://schemas.microsoft.com/office/drawing/2014/main" id="{C700E5CD-0048-F322-B08A-173E4EEE7D49}"/>
              </a:ext>
            </a:extLst>
          </p:cNvPr>
          <p:cNvSpPr/>
          <p:nvPr/>
        </p:nvSpPr>
        <p:spPr>
          <a:xfrm rot="19023252" flipV="1">
            <a:off x="5500397" y="6152576"/>
            <a:ext cx="1319231" cy="341699"/>
          </a:xfrm>
          <a:custGeom>
            <a:avLst/>
            <a:gdLst/>
            <a:ahLst/>
            <a:cxnLst/>
            <a:rect l="l" t="t" r="r" b="b"/>
            <a:pathLst>
              <a:path w="2465939" h="336264">
                <a:moveTo>
                  <a:pt x="0" y="336265"/>
                </a:moveTo>
                <a:lnTo>
                  <a:pt x="2465939" y="336265"/>
                </a:lnTo>
                <a:lnTo>
                  <a:pt x="2465939" y="0"/>
                </a:lnTo>
                <a:lnTo>
                  <a:pt x="0" y="0"/>
                </a:lnTo>
                <a:lnTo>
                  <a:pt x="0" y="336265"/>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a:extLst>
              <a:ext uri="{FF2B5EF4-FFF2-40B4-BE49-F238E27FC236}">
                <a16:creationId xmlns:a16="http://schemas.microsoft.com/office/drawing/2014/main" id="{9C98CA17-806B-2BDF-CC5E-A2A1A38BECBA}"/>
              </a:ext>
            </a:extLst>
          </p:cNvPr>
          <p:cNvSpPr/>
          <p:nvPr/>
        </p:nvSpPr>
        <p:spPr>
          <a:xfrm rot="18480202" flipV="1">
            <a:off x="5037838" y="5242544"/>
            <a:ext cx="2019309" cy="260287"/>
          </a:xfrm>
          <a:custGeom>
            <a:avLst/>
            <a:gdLst/>
            <a:ahLst/>
            <a:cxnLst/>
            <a:rect l="l" t="t" r="r" b="b"/>
            <a:pathLst>
              <a:path w="2465939" h="336264">
                <a:moveTo>
                  <a:pt x="0" y="336264"/>
                </a:moveTo>
                <a:lnTo>
                  <a:pt x="2465939" y="336264"/>
                </a:lnTo>
                <a:lnTo>
                  <a:pt x="2465939" y="0"/>
                </a:lnTo>
                <a:lnTo>
                  <a:pt x="0" y="0"/>
                </a:lnTo>
                <a:lnTo>
                  <a:pt x="0" y="336264"/>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Oval 12">
            <a:extLst>
              <a:ext uri="{FF2B5EF4-FFF2-40B4-BE49-F238E27FC236}">
                <a16:creationId xmlns:a16="http://schemas.microsoft.com/office/drawing/2014/main" id="{37FC6EE2-47EB-95E4-13B4-2F3189FABED4}"/>
              </a:ext>
            </a:extLst>
          </p:cNvPr>
          <p:cNvSpPr/>
          <p:nvPr/>
        </p:nvSpPr>
        <p:spPr>
          <a:xfrm>
            <a:off x="6326777" y="6513863"/>
            <a:ext cx="455023" cy="344137"/>
          </a:xfrm>
          <a:prstGeom prst="ellipse">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931C7AB-B6BC-7291-5C47-147D41A6505F}"/>
              </a:ext>
            </a:extLst>
          </p:cNvPr>
          <p:cNvSpPr/>
          <p:nvPr/>
        </p:nvSpPr>
        <p:spPr>
          <a:xfrm>
            <a:off x="2258812" y="3828521"/>
            <a:ext cx="1413293" cy="3009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DF87B51-41A9-03A3-66D4-BA50FF48FD2D}"/>
              </a:ext>
            </a:extLst>
          </p:cNvPr>
          <p:cNvSpPr/>
          <p:nvPr/>
        </p:nvSpPr>
        <p:spPr>
          <a:xfrm>
            <a:off x="5475831" y="2908934"/>
            <a:ext cx="729319" cy="3036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8AC64AE-56FB-0652-A9FC-F1E86018DBA1}"/>
              </a:ext>
            </a:extLst>
          </p:cNvPr>
          <p:cNvSpPr/>
          <p:nvPr/>
        </p:nvSpPr>
        <p:spPr>
          <a:xfrm>
            <a:off x="5787244" y="2849778"/>
            <a:ext cx="604020" cy="200828"/>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BE31F21-86D6-2F5B-C4F0-DBB068FB2CD3}"/>
              </a:ext>
            </a:extLst>
          </p:cNvPr>
          <p:cNvSpPr/>
          <p:nvPr/>
        </p:nvSpPr>
        <p:spPr>
          <a:xfrm>
            <a:off x="2108765" y="3812692"/>
            <a:ext cx="658834" cy="193250"/>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64EC472-501D-88F3-E163-643ADE6B33D2}"/>
              </a:ext>
            </a:extLst>
          </p:cNvPr>
          <p:cNvSpPr/>
          <p:nvPr/>
        </p:nvSpPr>
        <p:spPr>
          <a:xfrm>
            <a:off x="5638800" y="2698090"/>
            <a:ext cx="604020" cy="200828"/>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0F5F167-FBC4-A17D-C972-415FD46DE527}"/>
              </a:ext>
            </a:extLst>
          </p:cNvPr>
          <p:cNvSpPr/>
          <p:nvPr/>
        </p:nvSpPr>
        <p:spPr>
          <a:xfrm>
            <a:off x="1981200" y="3581400"/>
            <a:ext cx="1644690" cy="732478"/>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6">
            <a:extLst>
              <a:ext uri="{FF2B5EF4-FFF2-40B4-BE49-F238E27FC236}">
                <a16:creationId xmlns:a16="http://schemas.microsoft.com/office/drawing/2014/main" id="{0591EAF0-05E0-1106-ABBA-5F4C0C4EB59B}"/>
              </a:ext>
            </a:extLst>
          </p:cNvPr>
          <p:cNvSpPr/>
          <p:nvPr/>
        </p:nvSpPr>
        <p:spPr>
          <a:xfrm rot="11160637" flipH="1">
            <a:off x="1129808" y="3767402"/>
            <a:ext cx="546612" cy="427216"/>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7">
              <a:extLst>
                <a:ext uri="{96DAC541-7B7A-43D3-8B79-37D633B846F1}">
                  <asvg:svgBlip xmlns:asvg="http://schemas.microsoft.com/office/drawing/2016/SVG/main" r:embed="rId8"/>
                </a:ext>
              </a:extLst>
            </a:blip>
            <a:stretch>
              <a:fillRect l="3248" t="-1" b="-32972"/>
            </a:stretch>
          </a:blipFill>
        </p:spPr>
        <p:txBody>
          <a:bodyPr/>
          <a:lstStyle/>
          <a:p>
            <a:endParaRPr lang="en-US"/>
          </a:p>
        </p:txBody>
      </p:sp>
      <p:sp>
        <p:nvSpPr>
          <p:cNvPr id="20" name="Freeform 6">
            <a:extLst>
              <a:ext uri="{FF2B5EF4-FFF2-40B4-BE49-F238E27FC236}">
                <a16:creationId xmlns:a16="http://schemas.microsoft.com/office/drawing/2014/main" id="{B1482C3A-78FD-00F4-7F3C-5B8C2F30193E}"/>
              </a:ext>
            </a:extLst>
          </p:cNvPr>
          <p:cNvSpPr/>
          <p:nvPr/>
        </p:nvSpPr>
        <p:spPr>
          <a:xfrm rot="10416008" flipH="1">
            <a:off x="1218925" y="4042074"/>
            <a:ext cx="419002" cy="616663"/>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25" name="Picture 24" descr="A close-up of a computer screen&#10;&#10;AI-generated content may be incorrect.">
            <a:extLst>
              <a:ext uri="{FF2B5EF4-FFF2-40B4-BE49-F238E27FC236}">
                <a16:creationId xmlns:a16="http://schemas.microsoft.com/office/drawing/2014/main" id="{34BB158A-C424-D293-2D18-B680BA7FC9E3}"/>
              </a:ext>
            </a:extLst>
          </p:cNvPr>
          <p:cNvPicPr>
            <a:picLocks noChangeAspect="1"/>
          </p:cNvPicPr>
          <p:nvPr/>
        </p:nvPicPr>
        <p:blipFill>
          <a:blip r:embed="rId9">
            <a:extLst>
              <a:ext uri="{28A0092B-C50C-407E-A947-70E740481C1C}">
                <a14:useLocalDpi xmlns:a14="http://schemas.microsoft.com/office/drawing/2010/main" val="0"/>
              </a:ext>
            </a:extLst>
          </a:blip>
          <a:srcRect l="27349" r="2415"/>
          <a:stretch/>
        </p:blipFill>
        <p:spPr>
          <a:xfrm>
            <a:off x="1600200" y="2209800"/>
            <a:ext cx="4767938" cy="1714588"/>
          </a:xfrm>
          <a:prstGeom prst="rect">
            <a:avLst/>
          </a:prstGeom>
        </p:spPr>
      </p:pic>
      <p:pic>
        <p:nvPicPr>
          <p:cNvPr id="27" name="Picture 26" descr="A close-up of a computer screen&#10;&#10;AI-generated content may be incorrect.">
            <a:extLst>
              <a:ext uri="{FF2B5EF4-FFF2-40B4-BE49-F238E27FC236}">
                <a16:creationId xmlns:a16="http://schemas.microsoft.com/office/drawing/2014/main" id="{A67F7412-11CE-D3E5-2775-BCE574B0E02B}"/>
              </a:ext>
            </a:extLst>
          </p:cNvPr>
          <p:cNvPicPr>
            <a:picLocks noChangeAspect="1"/>
          </p:cNvPicPr>
          <p:nvPr/>
        </p:nvPicPr>
        <p:blipFill>
          <a:blip r:embed="rId9">
            <a:extLst>
              <a:ext uri="{28A0092B-C50C-407E-A947-70E740481C1C}">
                <a14:useLocalDpi xmlns:a14="http://schemas.microsoft.com/office/drawing/2010/main" val="0"/>
              </a:ext>
            </a:extLst>
          </a:blip>
          <a:srcRect l="5027" r="78745" b="19327"/>
          <a:stretch/>
        </p:blipFill>
        <p:spPr>
          <a:xfrm>
            <a:off x="498578" y="2388660"/>
            <a:ext cx="1101622" cy="1383197"/>
          </a:xfrm>
          <a:prstGeom prst="rect">
            <a:avLst/>
          </a:prstGeom>
        </p:spPr>
      </p:pic>
      <p:sp>
        <p:nvSpPr>
          <p:cNvPr id="28" name="Freeform 6">
            <a:extLst>
              <a:ext uri="{FF2B5EF4-FFF2-40B4-BE49-F238E27FC236}">
                <a16:creationId xmlns:a16="http://schemas.microsoft.com/office/drawing/2014/main" id="{04BB48E8-91EA-2B5A-0692-F210750C56D0}"/>
              </a:ext>
            </a:extLst>
          </p:cNvPr>
          <p:cNvSpPr/>
          <p:nvPr/>
        </p:nvSpPr>
        <p:spPr>
          <a:xfrm rot="10416008" flipH="1">
            <a:off x="1186336" y="4422824"/>
            <a:ext cx="419002" cy="616663"/>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9" name="Freeform 6">
            <a:extLst>
              <a:ext uri="{FF2B5EF4-FFF2-40B4-BE49-F238E27FC236}">
                <a16:creationId xmlns:a16="http://schemas.microsoft.com/office/drawing/2014/main" id="{FD4C7D85-DA05-6E4B-9F65-5994A762DC17}"/>
              </a:ext>
            </a:extLst>
          </p:cNvPr>
          <p:cNvSpPr/>
          <p:nvPr/>
        </p:nvSpPr>
        <p:spPr>
          <a:xfrm rot="10416008" flipH="1">
            <a:off x="1181024" y="4828183"/>
            <a:ext cx="419002" cy="616663"/>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31" name="Picture 30">
            <a:extLst>
              <a:ext uri="{FF2B5EF4-FFF2-40B4-BE49-F238E27FC236}">
                <a16:creationId xmlns:a16="http://schemas.microsoft.com/office/drawing/2014/main" id="{06212D11-2939-E2D1-CAD6-477B472919D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34650" y="3895844"/>
            <a:ext cx="3049720" cy="337919"/>
          </a:xfrm>
          <a:prstGeom prst="rect">
            <a:avLst/>
          </a:prstGeom>
        </p:spPr>
      </p:pic>
      <p:pic>
        <p:nvPicPr>
          <p:cNvPr id="33" name="Picture 32">
            <a:extLst>
              <a:ext uri="{FF2B5EF4-FFF2-40B4-BE49-F238E27FC236}">
                <a16:creationId xmlns:a16="http://schemas.microsoft.com/office/drawing/2014/main" id="{55D779B4-8852-305C-A208-81ACFB79750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06737" y="4276020"/>
            <a:ext cx="2062473" cy="370188"/>
          </a:xfrm>
          <a:prstGeom prst="rect">
            <a:avLst/>
          </a:prstGeom>
        </p:spPr>
      </p:pic>
      <p:pic>
        <p:nvPicPr>
          <p:cNvPr id="35" name="Picture 34">
            <a:extLst>
              <a:ext uri="{FF2B5EF4-FFF2-40B4-BE49-F238E27FC236}">
                <a16:creationId xmlns:a16="http://schemas.microsoft.com/office/drawing/2014/main" id="{EFB68B09-A83B-D2E4-722B-90C0A1500A21}"/>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734487" y="4785918"/>
            <a:ext cx="2770936" cy="292583"/>
          </a:xfrm>
          <a:prstGeom prst="rect">
            <a:avLst/>
          </a:prstGeom>
        </p:spPr>
      </p:pic>
      <p:pic>
        <p:nvPicPr>
          <p:cNvPr id="37" name="Picture 36">
            <a:extLst>
              <a:ext uri="{FF2B5EF4-FFF2-40B4-BE49-F238E27FC236}">
                <a16:creationId xmlns:a16="http://schemas.microsoft.com/office/drawing/2014/main" id="{3F2F15FA-2DC4-7161-649F-6A3808739E90}"/>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729174" y="5233444"/>
            <a:ext cx="2369872" cy="305210"/>
          </a:xfrm>
          <a:prstGeom prst="rect">
            <a:avLst/>
          </a:prstGeom>
        </p:spPr>
      </p:pic>
      <p:pic>
        <p:nvPicPr>
          <p:cNvPr id="39" name="Picture 38">
            <a:extLst>
              <a:ext uri="{FF2B5EF4-FFF2-40B4-BE49-F238E27FC236}">
                <a16:creationId xmlns:a16="http://schemas.microsoft.com/office/drawing/2014/main" id="{EEE39FBD-3A9F-972B-5CC9-1B1C6B3BFD0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718873" y="5601815"/>
            <a:ext cx="1293894" cy="306885"/>
          </a:xfrm>
          <a:prstGeom prst="rect">
            <a:avLst/>
          </a:prstGeom>
        </p:spPr>
      </p:pic>
      <p:sp>
        <p:nvSpPr>
          <p:cNvPr id="40" name="Freeform 6">
            <a:extLst>
              <a:ext uri="{FF2B5EF4-FFF2-40B4-BE49-F238E27FC236}">
                <a16:creationId xmlns:a16="http://schemas.microsoft.com/office/drawing/2014/main" id="{13A03AA3-29D6-454F-A0A4-7A8F5EDA664C}"/>
              </a:ext>
            </a:extLst>
          </p:cNvPr>
          <p:cNvSpPr/>
          <p:nvPr/>
        </p:nvSpPr>
        <p:spPr>
          <a:xfrm rot="10416008" flipH="1">
            <a:off x="1186335" y="5258507"/>
            <a:ext cx="419002" cy="616663"/>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381825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C91327E0-6B18-A651-B4D7-5E662D93C89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6E9C9CA-1CCB-30DC-C0BA-24EF76525846}"/>
              </a:ext>
            </a:extLst>
          </p:cNvPr>
          <p:cNvSpPr/>
          <p:nvPr/>
        </p:nvSpPr>
        <p:spPr>
          <a:xfrm>
            <a:off x="6531" y="0"/>
            <a:ext cx="9753600" cy="7315200"/>
          </a:xfrm>
          <a:custGeom>
            <a:avLst/>
            <a:gdLst/>
            <a:ahLst/>
            <a:cxnLst/>
            <a:rect l="l" t="t" r="r" b="b"/>
            <a:pathLst>
              <a:path w="12844622" h="9111097">
                <a:moveTo>
                  <a:pt x="0" y="0"/>
                </a:moveTo>
                <a:lnTo>
                  <a:pt x="12844622" y="0"/>
                </a:lnTo>
                <a:lnTo>
                  <a:pt x="12844622" y="9111097"/>
                </a:lnTo>
                <a:lnTo>
                  <a:pt x="0" y="9111097"/>
                </a:lnTo>
                <a:lnTo>
                  <a:pt x="0" y="0"/>
                </a:lnTo>
                <a:close/>
              </a:path>
            </a:pathLst>
          </a:custGeom>
          <a:blipFill>
            <a:blip r:embed="rId3"/>
            <a:stretch>
              <a:fillRect l="-21486" t="-18672"/>
            </a:stretch>
          </a:blipFill>
        </p:spPr>
        <p:txBody>
          <a:bodyPr/>
          <a:lstStyle/>
          <a:p>
            <a:endParaRPr lang="en-US" dirty="0"/>
          </a:p>
        </p:txBody>
      </p:sp>
      <p:sp>
        <p:nvSpPr>
          <p:cNvPr id="3" name="Freeform 3">
            <a:extLst>
              <a:ext uri="{FF2B5EF4-FFF2-40B4-BE49-F238E27FC236}">
                <a16:creationId xmlns:a16="http://schemas.microsoft.com/office/drawing/2014/main" id="{D446ED57-337E-6596-CABC-090ABB7DE8E8}"/>
              </a:ext>
            </a:extLst>
          </p:cNvPr>
          <p:cNvSpPr/>
          <p:nvPr/>
        </p:nvSpPr>
        <p:spPr>
          <a:xfrm>
            <a:off x="4253488" y="4114816"/>
            <a:ext cx="5506643" cy="3193853"/>
          </a:xfrm>
          <a:custGeom>
            <a:avLst/>
            <a:gdLst/>
            <a:ahLst/>
            <a:cxnLst/>
            <a:rect l="l" t="t" r="r" b="b"/>
            <a:pathLst>
              <a:path w="5506643" h="3193853">
                <a:moveTo>
                  <a:pt x="0" y="0"/>
                </a:moveTo>
                <a:lnTo>
                  <a:pt x="5506643" y="0"/>
                </a:lnTo>
                <a:lnTo>
                  <a:pt x="5506643" y="3193853"/>
                </a:lnTo>
                <a:lnTo>
                  <a:pt x="0" y="31938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a:extLst>
              <a:ext uri="{FF2B5EF4-FFF2-40B4-BE49-F238E27FC236}">
                <a16:creationId xmlns:a16="http://schemas.microsoft.com/office/drawing/2014/main" id="{9A60D408-3AAE-D12C-C8B8-5FAAB6D14BB3}"/>
              </a:ext>
            </a:extLst>
          </p:cNvPr>
          <p:cNvSpPr txBox="1"/>
          <p:nvPr/>
        </p:nvSpPr>
        <p:spPr>
          <a:xfrm>
            <a:off x="5207074" y="4876800"/>
            <a:ext cx="3599470" cy="1442488"/>
          </a:xfrm>
          <a:prstGeom prst="rect">
            <a:avLst/>
          </a:prstGeom>
        </p:spPr>
        <p:txBody>
          <a:bodyPr lIns="0" tIns="0" rIns="0" bIns="0" rtlCol="0" anchor="t">
            <a:spAutoFit/>
          </a:bodyPr>
          <a:lstStyle/>
          <a:p>
            <a:pPr algn="ctr">
              <a:lnSpc>
                <a:spcPts val="2803"/>
              </a:lnSpc>
            </a:pPr>
            <a:r>
              <a:rPr lang="en-US" sz="2002" b="1" dirty="0">
                <a:solidFill>
                  <a:srgbClr val="000000"/>
                </a:solidFill>
                <a:latin typeface="Calibri (MS)"/>
              </a:rPr>
              <a:t>Thank you for participating today. </a:t>
            </a:r>
          </a:p>
          <a:p>
            <a:pPr algn="ctr">
              <a:lnSpc>
                <a:spcPts val="2803"/>
              </a:lnSpc>
            </a:pPr>
            <a:r>
              <a:rPr lang="en-US" sz="2002" b="1" dirty="0">
                <a:solidFill>
                  <a:srgbClr val="000000"/>
                </a:solidFill>
                <a:latin typeface="Calibri (MS)"/>
              </a:rPr>
              <a:t>Please reach out with any questions or concerns. </a:t>
            </a:r>
          </a:p>
          <a:p>
            <a:pPr algn="ctr">
              <a:lnSpc>
                <a:spcPts val="2803"/>
              </a:lnSpc>
              <a:spcBef>
                <a:spcPct val="0"/>
              </a:spcBef>
            </a:pPr>
            <a:r>
              <a:rPr lang="en-US" sz="2002" b="1" dirty="0">
                <a:solidFill>
                  <a:srgbClr val="000000"/>
                </a:solidFill>
                <a:latin typeface="Calibri (MS)"/>
              </a:rPr>
              <a:t>See you next week!</a:t>
            </a:r>
          </a:p>
        </p:txBody>
      </p:sp>
    </p:spTree>
    <p:extLst>
      <p:ext uri="{BB962C8B-B14F-4D97-AF65-F5344CB8AC3E}">
        <p14:creationId xmlns:p14="http://schemas.microsoft.com/office/powerpoint/2010/main" val="39531965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6786D4B3-D08E-704D-4BDA-B2EFC1DD2E7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BD4E2CD-97E3-4B60-F2F3-0671E9AB8F33}"/>
              </a:ext>
            </a:extLst>
          </p:cNvPr>
          <p:cNvSpPr/>
          <p:nvPr/>
        </p:nvSpPr>
        <p:spPr>
          <a:xfrm>
            <a:off x="0" y="0"/>
            <a:ext cx="9832396" cy="7374297"/>
          </a:xfrm>
          <a:custGeom>
            <a:avLst/>
            <a:gdLst/>
            <a:ahLst/>
            <a:cxnLst/>
            <a:rect l="l" t="t" r="r" b="b"/>
            <a:pathLst>
              <a:path w="9832396" h="7374297">
                <a:moveTo>
                  <a:pt x="0" y="0"/>
                </a:moveTo>
                <a:lnTo>
                  <a:pt x="9832396" y="0"/>
                </a:lnTo>
                <a:lnTo>
                  <a:pt x="9832396" y="7374297"/>
                </a:lnTo>
                <a:lnTo>
                  <a:pt x="0" y="737429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FA070EE8-5A00-D74D-F94B-7D8E5B312422}"/>
              </a:ext>
            </a:extLst>
          </p:cNvPr>
          <p:cNvSpPr/>
          <p:nvPr/>
        </p:nvSpPr>
        <p:spPr>
          <a:xfrm>
            <a:off x="731520" y="3687148"/>
            <a:ext cx="6138920" cy="475766"/>
          </a:xfrm>
          <a:custGeom>
            <a:avLst/>
            <a:gdLst/>
            <a:ahLst/>
            <a:cxnLst/>
            <a:rect l="l" t="t" r="r" b="b"/>
            <a:pathLst>
              <a:path w="6138920" h="475766">
                <a:moveTo>
                  <a:pt x="0" y="0"/>
                </a:moveTo>
                <a:lnTo>
                  <a:pt x="6138920" y="0"/>
                </a:lnTo>
                <a:lnTo>
                  <a:pt x="6138920" y="475767"/>
                </a:lnTo>
                <a:lnTo>
                  <a:pt x="0" y="4757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28BB10D1-32D9-6DB6-9764-37FED75C88F4}"/>
              </a:ext>
            </a:extLst>
          </p:cNvPr>
          <p:cNvGrpSpPr/>
          <p:nvPr/>
        </p:nvGrpSpPr>
        <p:grpSpPr>
          <a:xfrm>
            <a:off x="-1516631" y="4754909"/>
            <a:ext cx="6101883" cy="897410"/>
            <a:chOff x="0" y="0"/>
            <a:chExt cx="8135844" cy="1196546"/>
          </a:xfrm>
        </p:grpSpPr>
        <p:sp>
          <p:nvSpPr>
            <p:cNvPr id="8" name="Freeform 8">
              <a:extLst>
                <a:ext uri="{FF2B5EF4-FFF2-40B4-BE49-F238E27FC236}">
                  <a16:creationId xmlns:a16="http://schemas.microsoft.com/office/drawing/2014/main" id="{B17F6709-114C-A0B8-2996-4052EC93B33A}"/>
                </a:ext>
              </a:extLst>
            </p:cNvPr>
            <p:cNvSpPr/>
            <p:nvPr/>
          </p:nvSpPr>
          <p:spPr>
            <a:xfrm>
              <a:off x="2243455" y="0"/>
              <a:ext cx="3648934" cy="1196546"/>
            </a:xfrm>
            <a:custGeom>
              <a:avLst/>
              <a:gdLst/>
              <a:ahLst/>
              <a:cxnLst/>
              <a:rect l="l" t="t" r="r" b="b"/>
              <a:pathLst>
                <a:path w="3648934" h="1196546">
                  <a:moveTo>
                    <a:pt x="0" y="0"/>
                  </a:moveTo>
                  <a:lnTo>
                    <a:pt x="3648934" y="0"/>
                  </a:lnTo>
                  <a:lnTo>
                    <a:pt x="3648934" y="1196546"/>
                  </a:lnTo>
                  <a:lnTo>
                    <a:pt x="0" y="11965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94E994FF-E762-F0D9-A976-A67C58FC2CF9}"/>
                </a:ext>
              </a:extLst>
            </p:cNvPr>
            <p:cNvSpPr txBox="1"/>
            <p:nvPr/>
          </p:nvSpPr>
          <p:spPr>
            <a:xfrm>
              <a:off x="0" y="159952"/>
              <a:ext cx="8135844" cy="705408"/>
            </a:xfrm>
            <a:prstGeom prst="rect">
              <a:avLst/>
            </a:prstGeom>
          </p:spPr>
          <p:txBody>
            <a:bodyPr lIns="0" tIns="0" rIns="0" bIns="0" rtlCol="0" anchor="t">
              <a:spAutoFit/>
            </a:bodyPr>
            <a:lstStyle/>
            <a:p>
              <a:pPr marL="0" marR="0" lvl="0" indent="0" algn="ctr" defTabSz="914400" rtl="0" eaLnBrk="1" fontAlgn="auto" latinLnBrk="0" hangingPunct="1">
                <a:lnSpc>
                  <a:spcPts val="4379"/>
                </a:lnSpc>
                <a:spcBef>
                  <a:spcPct val="0"/>
                </a:spcBef>
                <a:spcAft>
                  <a:spcPts val="0"/>
                </a:spcAft>
                <a:buClrTx/>
                <a:buSzTx/>
                <a:buFontTx/>
                <a:buNone/>
                <a:tabLst/>
                <a:defRPr/>
              </a:pPr>
              <a:r>
                <a:rPr lang="en-US" sz="3127" b="1" dirty="0">
                  <a:solidFill>
                    <a:srgbClr val="2C251E"/>
                  </a:solidFill>
                  <a:latin typeface="Calibri" panose="020F0502020204030204" pitchFamily="34" charset="0"/>
                  <a:ea typeface="Calibri" panose="020F0502020204030204" pitchFamily="34" charset="0"/>
                  <a:cs typeface="Calibri" panose="020F0502020204030204" pitchFamily="34" charset="0"/>
                </a:rPr>
                <a:t>Meeting 2</a:t>
              </a:r>
              <a:endParaRPr kumimoji="0" lang="en-US" sz="3127" b="1" i="0" u="none" strike="noStrike" kern="1200" cap="none" spc="0" normalizeH="0" baseline="0" noProof="0" dirty="0">
                <a:ln>
                  <a:noFill/>
                </a:ln>
                <a:solidFill>
                  <a:srgbClr val="2C251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4" name="Picture 3">
            <a:extLst>
              <a:ext uri="{FF2B5EF4-FFF2-40B4-BE49-F238E27FC236}">
                <a16:creationId xmlns:a16="http://schemas.microsoft.com/office/drawing/2014/main" id="{59BDDDBE-1A6C-0B78-15FF-09A0691F52C7}"/>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17058" y="3193627"/>
            <a:ext cx="5477459" cy="927946"/>
          </a:xfrm>
          <a:prstGeom prst="rect">
            <a:avLst/>
          </a:prstGeom>
        </p:spPr>
      </p:pic>
    </p:spTree>
    <p:extLst>
      <p:ext uri="{BB962C8B-B14F-4D97-AF65-F5344CB8AC3E}">
        <p14:creationId xmlns:p14="http://schemas.microsoft.com/office/powerpoint/2010/main" val="18352272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a:stretch>
          </a:blipFill>
        </p:spPr>
        <p:txBody>
          <a:bodyPr/>
          <a:lstStyle/>
          <a:p>
            <a:pPr defTabSz="914429"/>
            <a:endParaRPr lang="en-US" sz="1801">
              <a:solidFill>
                <a:prstClr val="black"/>
              </a:solidFill>
              <a:latin typeface="Calibri"/>
            </a:endParaRPr>
          </a:p>
        </p:txBody>
      </p:sp>
      <p:sp>
        <p:nvSpPr>
          <p:cNvPr id="3" name="TextBox 3"/>
          <p:cNvSpPr txBox="1"/>
          <p:nvPr/>
        </p:nvSpPr>
        <p:spPr>
          <a:xfrm>
            <a:off x="2535696" y="4847935"/>
            <a:ext cx="4277057" cy="821443"/>
          </a:xfrm>
          <a:prstGeom prst="rect">
            <a:avLst/>
          </a:prstGeom>
        </p:spPr>
        <p:txBody>
          <a:bodyPr lIns="0" tIns="0" rIns="0" bIns="0" rtlCol="0" anchor="t">
            <a:spAutoFit/>
          </a:bodyPr>
          <a:lstStyle/>
          <a:p>
            <a:pPr algn="ctr" defTabSz="914429">
              <a:lnSpc>
                <a:spcPts val="3345"/>
              </a:lnSpc>
              <a:spcBef>
                <a:spcPct val="0"/>
              </a:spcBef>
            </a:pPr>
            <a:r>
              <a:rPr lang="en-US" sz="2389" b="1" dirty="0">
                <a:solidFill>
                  <a:srgbClr val="000000"/>
                </a:solidFill>
                <a:latin typeface="Calibri"/>
                <a:ea typeface="Calibri"/>
                <a:cs typeface="Calibri"/>
              </a:rPr>
              <a:t>Please sign in and find a seat. </a:t>
            </a:r>
          </a:p>
          <a:p>
            <a:pPr algn="ctr" defTabSz="914429">
              <a:lnSpc>
                <a:spcPts val="3345"/>
              </a:lnSpc>
              <a:spcBef>
                <a:spcPct val="0"/>
              </a:spcBef>
            </a:pPr>
            <a:r>
              <a:rPr lang="en-US" sz="2389" b="1" dirty="0">
                <a:solidFill>
                  <a:srgbClr val="000000"/>
                </a:solidFill>
                <a:latin typeface="Calibri"/>
                <a:ea typeface="Calibri"/>
                <a:cs typeface="Calibri"/>
              </a:rPr>
              <a:t>We will begin soon.</a:t>
            </a:r>
          </a:p>
        </p:txBody>
      </p:sp>
      <p:sp>
        <p:nvSpPr>
          <p:cNvPr id="4" name="TextBox 4"/>
          <p:cNvSpPr txBox="1"/>
          <p:nvPr/>
        </p:nvSpPr>
        <p:spPr>
          <a:xfrm>
            <a:off x="3511347" y="6195723"/>
            <a:ext cx="5510733" cy="821443"/>
          </a:xfrm>
          <a:prstGeom prst="rect">
            <a:avLst/>
          </a:prstGeom>
        </p:spPr>
        <p:txBody>
          <a:bodyPr lIns="0" tIns="0" rIns="0" bIns="0" rtlCol="0" anchor="t">
            <a:spAutoFit/>
          </a:bodyPr>
          <a:lstStyle/>
          <a:p>
            <a:pPr algn="ctr" defTabSz="914429">
              <a:lnSpc>
                <a:spcPts val="3345"/>
              </a:lnSpc>
              <a:spcBef>
                <a:spcPct val="0"/>
              </a:spcBef>
            </a:pPr>
            <a:r>
              <a:rPr lang="en-US" sz="2389" b="1" dirty="0">
                <a:solidFill>
                  <a:srgbClr val="000000"/>
                </a:solidFill>
                <a:latin typeface="Calibri"/>
                <a:ea typeface="Calibri"/>
                <a:cs typeface="Calibri"/>
              </a:rPr>
              <a:t>If possible, please turn on your camera. </a:t>
            </a:r>
          </a:p>
          <a:p>
            <a:pPr algn="ctr" defTabSz="914429">
              <a:lnSpc>
                <a:spcPts val="3345"/>
              </a:lnSpc>
              <a:spcBef>
                <a:spcPct val="0"/>
              </a:spcBef>
            </a:pPr>
            <a:r>
              <a:rPr lang="en-US" sz="2389" b="1" dirty="0">
                <a:solidFill>
                  <a:srgbClr val="000000"/>
                </a:solidFill>
                <a:latin typeface="Calibri"/>
                <a:ea typeface="Calibri"/>
                <a:cs typeface="Calibri"/>
              </a:rPr>
              <a:t>We will begin soon.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B9D2E2"/>
        </a:solidFill>
        <a:effectLst/>
      </p:bgPr>
    </p:bg>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285" r="-6285"/>
            </a:stretch>
          </a:blipFill>
        </p:spPr>
        <p:txBody>
          <a:bodyPr/>
          <a:lstStyle/>
          <a:p>
            <a:pPr defTabSz="914429">
              <a:defRPr/>
            </a:pPr>
            <a:endParaRPr lang="en-US" sz="1801">
              <a:solidFill>
                <a:prstClr val="black"/>
              </a:solidFill>
              <a:latin typeface="Calibri"/>
            </a:endParaRPr>
          </a:p>
        </p:txBody>
      </p:sp>
      <p:sp>
        <p:nvSpPr>
          <p:cNvPr id="3" name="TextBox 3"/>
          <p:cNvSpPr txBox="1"/>
          <p:nvPr/>
        </p:nvSpPr>
        <p:spPr>
          <a:xfrm rot="-863616">
            <a:off x="2552445" y="2369484"/>
            <a:ext cx="4942794" cy="722570"/>
          </a:xfrm>
          <a:prstGeom prst="rect">
            <a:avLst/>
          </a:prstGeom>
        </p:spPr>
        <p:txBody>
          <a:bodyPr lIns="0" tIns="0" rIns="0" bIns="0" rtlCol="0" anchor="t">
            <a:spAutoFit/>
          </a:bodyPr>
          <a:lstStyle/>
          <a:p>
            <a:pPr algn="ctr" defTabSz="914429">
              <a:lnSpc>
                <a:spcPts val="6016"/>
              </a:lnSpc>
              <a:spcBef>
                <a:spcPct val="0"/>
              </a:spcBef>
              <a:defRPr/>
            </a:pPr>
            <a:r>
              <a:rPr lang="en-US" sz="4297" b="1">
                <a:solidFill>
                  <a:srgbClr val="F7AE15"/>
                </a:solidFill>
                <a:latin typeface="Calibri"/>
                <a:ea typeface="Calibri"/>
                <a:cs typeface="Calibri"/>
                <a:sym typeface="Calibri (MS) Bold"/>
              </a:rPr>
              <a:t>Conversation Starters</a:t>
            </a:r>
          </a:p>
        </p:txBody>
      </p:sp>
      <p:sp>
        <p:nvSpPr>
          <p:cNvPr id="4" name="TextBox 4"/>
          <p:cNvSpPr txBox="1"/>
          <p:nvPr/>
        </p:nvSpPr>
        <p:spPr>
          <a:xfrm rot="-863616">
            <a:off x="3065157" y="3720223"/>
            <a:ext cx="4425196" cy="709553"/>
          </a:xfrm>
          <a:prstGeom prst="rect">
            <a:avLst/>
          </a:prstGeom>
        </p:spPr>
        <p:txBody>
          <a:bodyPr lIns="0" tIns="0" rIns="0" bIns="0" rtlCol="0" anchor="t">
            <a:spAutoFit/>
          </a:bodyPr>
          <a:lstStyle/>
          <a:p>
            <a:pPr algn="ctr" defTabSz="914429">
              <a:lnSpc>
                <a:spcPts val="5876"/>
              </a:lnSpc>
              <a:spcBef>
                <a:spcPct val="0"/>
              </a:spcBef>
              <a:defRPr/>
            </a:pPr>
            <a:r>
              <a:rPr lang="en-US" sz="4197" b="1">
                <a:solidFill>
                  <a:srgbClr val="F7AE15"/>
                </a:solidFill>
                <a:latin typeface="Calibri"/>
                <a:ea typeface="Calibri"/>
                <a:cs typeface="Calibri"/>
                <a:sym typeface="Calibri (MS) Bold"/>
              </a:rPr>
              <a:t>Group Discussion</a:t>
            </a:r>
          </a:p>
        </p:txBody>
      </p:sp>
      <p:sp>
        <p:nvSpPr>
          <p:cNvPr id="5" name="TextBox 5"/>
          <p:cNvSpPr txBox="1"/>
          <p:nvPr/>
        </p:nvSpPr>
        <p:spPr>
          <a:xfrm rot="-863616">
            <a:off x="3668372" y="5213588"/>
            <a:ext cx="4897924" cy="709553"/>
          </a:xfrm>
          <a:prstGeom prst="rect">
            <a:avLst/>
          </a:prstGeom>
        </p:spPr>
        <p:txBody>
          <a:bodyPr lIns="0" tIns="0" rIns="0" bIns="0" rtlCol="0" anchor="t">
            <a:spAutoFit/>
          </a:bodyPr>
          <a:lstStyle/>
          <a:p>
            <a:pPr algn="ctr" defTabSz="914429">
              <a:lnSpc>
                <a:spcPts val="5876"/>
              </a:lnSpc>
              <a:spcBef>
                <a:spcPct val="0"/>
              </a:spcBef>
              <a:defRPr/>
            </a:pPr>
            <a:r>
              <a:rPr lang="en-US" sz="4197" b="1">
                <a:solidFill>
                  <a:srgbClr val="F7AE15"/>
                </a:solidFill>
                <a:latin typeface="Calibri"/>
                <a:ea typeface="Calibri"/>
                <a:cs typeface="Calibri"/>
                <a:sym typeface="Calibri (MS) Bold"/>
              </a:rPr>
              <a:t>Thrive Programming</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285" r="-62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p:cNvSpPr txBox="1"/>
          <p:nvPr/>
        </p:nvSpPr>
        <p:spPr>
          <a:xfrm>
            <a:off x="3514204" y="3132278"/>
            <a:ext cx="2817019" cy="2760602"/>
          </a:xfrm>
          <a:prstGeom prst="rect">
            <a:avLst/>
          </a:prstGeom>
        </p:spPr>
        <p:txBody>
          <a:bodyPr lIns="0" tIns="0" rIns="0" bIns="0" rtlCol="0" anchor="t">
            <a:spAutoFit/>
          </a:bodyPr>
          <a:lstStyle/>
          <a:p>
            <a:pPr marL="661711" marR="0" lvl="1" indent="-330856" algn="l" defTabSz="914400" rtl="0" eaLnBrk="1" fontAlgn="auto" latinLnBrk="0" hangingPunct="1">
              <a:lnSpc>
                <a:spcPts val="4290"/>
              </a:lnSpc>
              <a:spcBef>
                <a:spcPts val="0"/>
              </a:spcBef>
              <a:spcAft>
                <a:spcPts val="0"/>
              </a:spcAft>
              <a:buClrTx/>
              <a:buSzTx/>
              <a:buFont typeface="Arial"/>
              <a:buChar char="•"/>
              <a:tabLst/>
              <a:defRPr/>
            </a:pPr>
            <a:r>
              <a:rPr kumimoji="0" lang="en-US" sz="3064"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rPr>
              <a:t>Overview</a:t>
            </a:r>
          </a:p>
          <a:p>
            <a:pPr marL="661711" marR="0" lvl="1" indent="-330856" algn="l" defTabSz="914400" rtl="0" eaLnBrk="1" fontAlgn="auto" latinLnBrk="0" hangingPunct="1">
              <a:lnSpc>
                <a:spcPts val="4290"/>
              </a:lnSpc>
              <a:spcBef>
                <a:spcPts val="0"/>
              </a:spcBef>
              <a:spcAft>
                <a:spcPts val="0"/>
              </a:spcAft>
              <a:buClrTx/>
              <a:buSzTx/>
              <a:buFont typeface="Arial"/>
              <a:buChar char="•"/>
              <a:tabLst/>
              <a:defRPr/>
            </a:pPr>
            <a:r>
              <a:rPr kumimoji="0" lang="en-US" sz="3064"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rPr>
              <a:t>Syllabus</a:t>
            </a:r>
          </a:p>
          <a:p>
            <a:pPr marL="661711" marR="0" lvl="1" indent="-330856" algn="l" defTabSz="914400" rtl="0" eaLnBrk="1" fontAlgn="auto" latinLnBrk="0" hangingPunct="1">
              <a:lnSpc>
                <a:spcPts val="4290"/>
              </a:lnSpc>
              <a:spcBef>
                <a:spcPts val="0"/>
              </a:spcBef>
              <a:spcAft>
                <a:spcPts val="0"/>
              </a:spcAft>
              <a:buClrTx/>
              <a:buSzTx/>
              <a:buFont typeface="Arial"/>
              <a:buChar char="•"/>
              <a:tabLst/>
              <a:defRPr/>
            </a:pPr>
            <a:r>
              <a:rPr kumimoji="0" lang="en-US" sz="3064"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rPr>
              <a:t>Expectations </a:t>
            </a:r>
          </a:p>
          <a:p>
            <a:pPr marL="661711" marR="0" lvl="1" indent="-330856" algn="l" defTabSz="914400" rtl="0" eaLnBrk="1" fontAlgn="auto" latinLnBrk="0" hangingPunct="1">
              <a:lnSpc>
                <a:spcPts val="4290"/>
              </a:lnSpc>
              <a:spcBef>
                <a:spcPts val="0"/>
              </a:spcBef>
              <a:spcAft>
                <a:spcPts val="0"/>
              </a:spcAft>
              <a:buClrTx/>
              <a:buSzTx/>
              <a:buFont typeface="Arial"/>
              <a:buChar char="•"/>
              <a:tabLst/>
              <a:defRPr/>
            </a:pPr>
            <a:r>
              <a:rPr kumimoji="0" lang="en-US" sz="3064"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rPr>
              <a:t>Registration </a:t>
            </a:r>
          </a:p>
          <a:p>
            <a:pPr marL="661711" marR="0" lvl="1" indent="-330856" algn="l" defTabSz="914400" rtl="0" eaLnBrk="1" fontAlgn="auto" latinLnBrk="0" hangingPunct="1">
              <a:lnSpc>
                <a:spcPts val="4290"/>
              </a:lnSpc>
              <a:spcBef>
                <a:spcPts val="0"/>
              </a:spcBef>
              <a:spcAft>
                <a:spcPts val="0"/>
              </a:spcAft>
              <a:buClrTx/>
              <a:buSzTx/>
              <a:buFont typeface="Arial"/>
              <a:buChar char="•"/>
              <a:tabLst/>
              <a:defRPr/>
            </a:pPr>
            <a:r>
              <a:rPr kumimoji="0" lang="en-US" sz="3064"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rPr>
              <a:t>Homework </a:t>
            </a:r>
          </a:p>
        </p:txBody>
      </p:sp>
      <p:sp>
        <p:nvSpPr>
          <p:cNvPr id="4" name="TextBox 4"/>
          <p:cNvSpPr txBox="1"/>
          <p:nvPr/>
        </p:nvSpPr>
        <p:spPr>
          <a:xfrm>
            <a:off x="731520" y="3359891"/>
            <a:ext cx="8290560" cy="1100243"/>
          </a:xfrm>
          <a:prstGeom prst="rect">
            <a:avLst/>
          </a:prstGeom>
        </p:spPr>
        <p:txBody>
          <a:bodyPr lIns="0" tIns="0" rIns="0" bIns="0" rtlCol="0" anchor="t">
            <a:spAutoFit/>
          </a:bodyPr>
          <a:lstStyle/>
          <a:p>
            <a:pPr marL="0" marR="0" lvl="0" indent="0" algn="ctr" defTabSz="914400" rtl="0" eaLnBrk="1" fontAlgn="auto" latinLnBrk="0" hangingPunct="1">
              <a:lnSpc>
                <a:spcPts val="73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658544" y="-85725"/>
            <a:ext cx="8436511" cy="404155"/>
          </a:xfrm>
          <a:prstGeom prst="rect">
            <a:avLst/>
          </a:prstGeom>
        </p:spPr>
        <p:txBody>
          <a:bodyPr lIns="0" tIns="0" rIns="0" bIns="0" rtlCol="0" anchor="t">
            <a:spAutoFit/>
          </a:bodyPr>
          <a:lstStyle/>
          <a:p>
            <a:pPr marL="0" marR="0" lvl="0" indent="0" algn="ctr" defTabSz="914400" rtl="0" eaLnBrk="1" fontAlgn="auto" latinLnBrk="0" hangingPunct="1">
              <a:lnSpc>
                <a:spcPts val="293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1933726" y="587840"/>
            <a:ext cx="5886147" cy="1812932"/>
          </a:xfrm>
          <a:prstGeom prst="rect">
            <a:avLst/>
          </a:prstGeom>
        </p:spPr>
        <p:txBody>
          <a:bodyPr lIns="0" tIns="0" rIns="0" bIns="0" rtlCol="0" anchor="t">
            <a:spAutoFit/>
          </a:bodyPr>
          <a:lstStyle/>
          <a:p>
            <a:pPr marL="0" marR="0" lvl="0" indent="0" algn="ctr" defTabSz="914400" rtl="0" eaLnBrk="1" fontAlgn="auto" latinLnBrk="0" hangingPunct="1">
              <a:lnSpc>
                <a:spcPts val="13785"/>
              </a:lnSpc>
              <a:spcBef>
                <a:spcPts val="0"/>
              </a:spcBef>
              <a:spcAft>
                <a:spcPts val="0"/>
              </a:spcAft>
              <a:buClrTx/>
              <a:buSzTx/>
              <a:buFontTx/>
              <a:buNone/>
              <a:tabLst/>
              <a:defRPr/>
            </a:pPr>
            <a:r>
              <a:rPr kumimoji="0" lang="en-US" sz="15316" b="1" i="0" u="none" strike="noStrike" kern="1200" cap="none" spc="0" normalizeH="0" baseline="0" noProof="0" dirty="0">
                <a:ln>
                  <a:noFill/>
                </a:ln>
                <a:solidFill>
                  <a:srgbClr val="D3B89F"/>
                </a:solidFill>
                <a:effectLst/>
                <a:uLnTx/>
                <a:uFillTx/>
                <a:latin typeface="Bahnschrift SemiBold Condensed" panose="020B0502040204020203" pitchFamily="34" charset="0"/>
                <a:ea typeface="Big Shoulders Display Bold"/>
                <a:cs typeface="Big Shoulders Display Bold"/>
                <a:sym typeface="Big Shoulders Display Bold"/>
              </a:rPr>
              <a:t>AGENDA</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50180365-768D-CDAD-B5E7-FF50D222F78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60626D1-B04F-B51C-53F4-BEB9BE34FB93}"/>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34028" t="-2799" r="-5100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A214054F-2356-AF22-0DA9-2FA123CD09D5}"/>
              </a:ext>
            </a:extLst>
          </p:cNvPr>
          <p:cNvSpPr/>
          <p:nvPr/>
        </p:nvSpPr>
        <p:spPr>
          <a:xfrm>
            <a:off x="5238836" y="1590538"/>
            <a:ext cx="3901440" cy="35763"/>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6B341266-C3B4-EF06-8E6D-9BA015BD0541}"/>
              </a:ext>
            </a:extLst>
          </p:cNvPr>
          <p:cNvSpPr txBox="1"/>
          <p:nvPr/>
        </p:nvSpPr>
        <p:spPr>
          <a:xfrm>
            <a:off x="5032864" y="2440863"/>
            <a:ext cx="4313383" cy="2588337"/>
          </a:xfrm>
          <a:prstGeom prst="rect">
            <a:avLst/>
          </a:prstGeom>
        </p:spPr>
        <p:txBody>
          <a:bodyPr wrap="square" lIns="0" tIns="0" rIns="0" bIns="0" rtlCol="0" anchor="t">
            <a:spAutoFit/>
          </a:bodyPr>
          <a:lstStyle/>
          <a:p>
            <a:pPr marL="342900" marR="0" lvl="0" indent="-342900" algn="l" defTabSz="914400" rtl="0" eaLnBrk="1" fontAlgn="auto" latinLnBrk="0" hangingPunct="1">
              <a:lnSpc>
                <a:spcPts val="336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What is an activity you enjoy doing with your child?</a:t>
            </a:r>
          </a:p>
          <a:p>
            <a:pPr marL="0" marR="0" lvl="0" indent="0" algn="l" defTabSz="914400" rtl="0" eaLnBrk="1" fontAlgn="auto" latinLnBrk="0" hangingPunct="1">
              <a:lnSpc>
                <a:spcPts val="336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ts val="336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If you could relive one moment with your child, what would it be?</a:t>
            </a:r>
            <a:endParaRPr kumimoji="0" lang="en-US" sz="2400"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endParaRPr>
          </a:p>
        </p:txBody>
      </p:sp>
      <p:sp>
        <p:nvSpPr>
          <p:cNvPr id="5" name="TextBox 5">
            <a:extLst>
              <a:ext uri="{FF2B5EF4-FFF2-40B4-BE49-F238E27FC236}">
                <a16:creationId xmlns:a16="http://schemas.microsoft.com/office/drawing/2014/main" id="{2EF665CE-779C-89B5-935F-1A5773C85B6D}"/>
              </a:ext>
            </a:extLst>
          </p:cNvPr>
          <p:cNvSpPr txBox="1"/>
          <p:nvPr/>
        </p:nvSpPr>
        <p:spPr>
          <a:xfrm>
            <a:off x="4310393" y="122489"/>
            <a:ext cx="5758327" cy="1211844"/>
          </a:xfrm>
          <a:prstGeom prst="rect">
            <a:avLst/>
          </a:prstGeom>
        </p:spPr>
        <p:txBody>
          <a:bodyPr lIns="0" tIns="0" rIns="0" bIns="0" rtlCol="0" anchor="t">
            <a:spAutoFit/>
          </a:bodyPr>
          <a:lstStyle/>
          <a:p>
            <a:pPr marL="0" marR="0" lvl="0" indent="0" algn="ctr" defTabSz="914400" rtl="0" eaLnBrk="1" fontAlgn="auto" latinLnBrk="0" hangingPunct="1">
              <a:lnSpc>
                <a:spcPts val="4605"/>
              </a:lnSpc>
              <a:spcBef>
                <a:spcPct val="0"/>
              </a:spcBef>
              <a:spcAft>
                <a:spcPts val="0"/>
              </a:spcAft>
              <a:buClrTx/>
              <a:buSzTx/>
              <a:buFontTx/>
              <a:buNone/>
              <a:tabLst/>
              <a:defRPr/>
            </a:pPr>
            <a:r>
              <a:rPr kumimoji="0" lang="en-US" sz="3289" b="1" i="1" u="none" strike="noStrike" kern="1200" cap="none" spc="0" normalizeH="0" baseline="0" noProof="0">
                <a:ln>
                  <a:noFill/>
                </a:ln>
                <a:solidFill>
                  <a:srgbClr val="000000"/>
                </a:solidFill>
                <a:effectLst/>
                <a:uLnTx/>
                <a:uFillTx/>
                <a:latin typeface="Calibri (MS) Bold Italics"/>
                <a:ea typeface="Calibri (MS) Bold Italics"/>
                <a:cs typeface="Calibri (MS) Bold Italics"/>
                <a:sym typeface="Calibri (MS) Bold Italics"/>
              </a:rPr>
              <a:t>Please answer one of the following questions:</a:t>
            </a:r>
          </a:p>
        </p:txBody>
      </p:sp>
    </p:spTree>
    <p:extLst>
      <p:ext uri="{BB962C8B-B14F-4D97-AF65-F5344CB8AC3E}">
        <p14:creationId xmlns:p14="http://schemas.microsoft.com/office/powerpoint/2010/main" val="38666038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A6977E"/>
        </a:solidFill>
        <a:effectLst/>
      </p:bgPr>
    </p:bg>
    <p:spTree>
      <p:nvGrpSpPr>
        <p:cNvPr id="1" name="">
          <a:extLst>
            <a:ext uri="{FF2B5EF4-FFF2-40B4-BE49-F238E27FC236}">
              <a16:creationId xmlns:a16="http://schemas.microsoft.com/office/drawing/2014/main" id="{D81CFFB7-45D6-D1D5-4F08-EB307B7AA40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590931D-E058-1F82-A03D-1CC5C39EA54D}"/>
              </a:ext>
            </a:extLst>
          </p:cNvPr>
          <p:cNvSpPr/>
          <p:nvPr/>
        </p:nvSpPr>
        <p:spPr>
          <a:xfrm>
            <a:off x="-75728" y="0"/>
            <a:ext cx="4383625" cy="7415907"/>
          </a:xfrm>
          <a:custGeom>
            <a:avLst/>
            <a:gdLst/>
            <a:ahLst/>
            <a:cxnLst/>
            <a:rect l="l" t="t" r="r" b="b"/>
            <a:pathLst>
              <a:path w="4383625" h="7415907">
                <a:moveTo>
                  <a:pt x="0" y="0"/>
                </a:moveTo>
                <a:lnTo>
                  <a:pt x="4383626" y="0"/>
                </a:lnTo>
                <a:lnTo>
                  <a:pt x="4383626" y="7415907"/>
                </a:lnTo>
                <a:lnTo>
                  <a:pt x="0" y="741590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EBC8F63A-564D-F6A7-94D4-9D6D259CA8C5}"/>
              </a:ext>
            </a:extLst>
          </p:cNvPr>
          <p:cNvSpPr/>
          <p:nvPr/>
        </p:nvSpPr>
        <p:spPr>
          <a:xfrm>
            <a:off x="4684233" y="-571210"/>
            <a:ext cx="6791625" cy="2023159"/>
          </a:xfrm>
          <a:custGeom>
            <a:avLst/>
            <a:gdLst/>
            <a:ahLst/>
            <a:cxnLst/>
            <a:rect l="l" t="t" r="r" b="b"/>
            <a:pathLst>
              <a:path w="6791625" h="2023159">
                <a:moveTo>
                  <a:pt x="0" y="0"/>
                </a:moveTo>
                <a:lnTo>
                  <a:pt x="6791625" y="0"/>
                </a:lnTo>
                <a:lnTo>
                  <a:pt x="6791625" y="2023160"/>
                </a:lnTo>
                <a:lnTo>
                  <a:pt x="0" y="202316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61FEA02A-CB21-8101-6BFE-3C35059BEB59}"/>
              </a:ext>
            </a:extLst>
          </p:cNvPr>
          <p:cNvSpPr/>
          <p:nvPr/>
        </p:nvSpPr>
        <p:spPr>
          <a:xfrm>
            <a:off x="4974361" y="1062486"/>
            <a:ext cx="3901440" cy="35763"/>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a:extLst>
              <a:ext uri="{FF2B5EF4-FFF2-40B4-BE49-F238E27FC236}">
                <a16:creationId xmlns:a16="http://schemas.microsoft.com/office/drawing/2014/main" id="{25C534E7-7FE3-B547-F097-A8F849D83FDD}"/>
              </a:ext>
            </a:extLst>
          </p:cNvPr>
          <p:cNvSpPr txBox="1"/>
          <p:nvPr/>
        </p:nvSpPr>
        <p:spPr>
          <a:xfrm>
            <a:off x="4535437" y="1420319"/>
            <a:ext cx="5218163" cy="5796459"/>
          </a:xfrm>
          <a:prstGeom prst="rect">
            <a:avLst/>
          </a:prstGeom>
        </p:spPr>
        <p:txBody>
          <a:bodyPr lIns="0" tIns="0" rIns="0" bIns="0" rtlCol="0" anchor="t">
            <a:spAutoFit/>
          </a:bodyPr>
          <a:lstStyle/>
          <a:p>
            <a:pPr marL="0" marR="0" lvl="0" indent="0" algn="l" defTabSz="914400" rtl="0" eaLnBrk="1" fontAlgn="auto" latinLnBrk="0" hangingPunct="1">
              <a:lnSpc>
                <a:spcPts val="2379"/>
              </a:lnSpc>
              <a:spcBef>
                <a:spcPts val="0"/>
              </a:spcBef>
              <a:spcAft>
                <a:spcPts val="0"/>
              </a:spcAft>
              <a:buClrTx/>
              <a:buSzTx/>
              <a:buFontTx/>
              <a:buNone/>
              <a:tabLst/>
              <a:defRPr/>
            </a:pPr>
            <a:r>
              <a:rPr kumimoji="0" lang="en-US" sz="1650" b="1" i="0" u="sng" strike="noStrike" kern="1200" cap="none" spc="0" normalizeH="0" baseline="0" noProof="0" dirty="0">
                <a:ln>
                  <a:noFill/>
                </a:ln>
                <a:solidFill>
                  <a:srgbClr val="FFFFFF"/>
                </a:solidFill>
                <a:effectLst/>
                <a:uLnTx/>
                <a:uFillTx/>
                <a:latin typeface="Calibri"/>
                <a:ea typeface="Calibri"/>
                <a:cs typeface="Calibri"/>
              </a:rPr>
              <a:t>Basic Ground Rules:</a:t>
            </a:r>
          </a:p>
          <a:p>
            <a:pPr marL="366395" marR="0" lvl="1" indent="-182880" algn="l" defTabSz="914400" rtl="0" eaLnBrk="1" fontAlgn="auto" latinLnBrk="0" hangingPunct="1">
              <a:lnSpc>
                <a:spcPts val="2379"/>
              </a:lnSpc>
              <a:spcBef>
                <a:spcPts val="0"/>
              </a:spcBef>
              <a:spcAft>
                <a:spcPts val="0"/>
              </a:spcAft>
              <a:buClrTx/>
              <a:buSzTx/>
              <a:buFont typeface="Arial"/>
              <a:buChar char="•"/>
              <a:tabLst/>
              <a:defRPr/>
            </a:pPr>
            <a:r>
              <a:rPr kumimoji="0" lang="en-US" sz="1650" b="1" i="0" u="none" strike="noStrike" kern="1200" cap="none" spc="0" normalizeH="0" baseline="0" noProof="0" dirty="0">
                <a:ln>
                  <a:noFill/>
                </a:ln>
                <a:solidFill>
                  <a:srgbClr val="FFFFFF"/>
                </a:solidFill>
                <a:effectLst/>
                <a:uLnTx/>
                <a:uFillTx/>
                <a:latin typeface="Calibri"/>
                <a:ea typeface="Calibri"/>
                <a:cs typeface="Calibri"/>
              </a:rPr>
              <a:t>Always start and end sessions on time.</a:t>
            </a:r>
          </a:p>
          <a:p>
            <a:pPr marL="366395" marR="0" lvl="1" indent="-182880" algn="l" defTabSz="914400" rtl="0" eaLnBrk="1" fontAlgn="auto" latinLnBrk="0" hangingPunct="1">
              <a:lnSpc>
                <a:spcPts val="2379"/>
              </a:lnSpc>
              <a:spcBef>
                <a:spcPts val="0"/>
              </a:spcBef>
              <a:spcAft>
                <a:spcPts val="0"/>
              </a:spcAft>
              <a:buClrTx/>
              <a:buSzTx/>
              <a:buFont typeface="Arial"/>
              <a:buChar char="•"/>
              <a:tabLst/>
              <a:defRPr/>
            </a:pPr>
            <a:r>
              <a:rPr kumimoji="0" lang="en-US" sz="1650" b="1" i="0" u="none" strike="noStrike" kern="1200" cap="none" spc="0" normalizeH="0" baseline="0" noProof="0" dirty="0">
                <a:ln>
                  <a:noFill/>
                </a:ln>
                <a:solidFill>
                  <a:srgbClr val="FFFFFF"/>
                </a:solidFill>
                <a:effectLst/>
                <a:uLnTx/>
                <a:uFillTx/>
                <a:latin typeface="Calibri"/>
                <a:ea typeface="Calibri"/>
                <a:cs typeface="Calibri"/>
              </a:rPr>
              <a:t>Cell phones should be on vibrate; members can quietly excuse themselves if a call must be taken.</a:t>
            </a:r>
          </a:p>
          <a:p>
            <a:pPr marL="366395" marR="0" lvl="1" indent="-182880" algn="l" defTabSz="914400" rtl="0" eaLnBrk="1" fontAlgn="auto" latinLnBrk="0" hangingPunct="1">
              <a:lnSpc>
                <a:spcPts val="2379"/>
              </a:lnSpc>
              <a:spcBef>
                <a:spcPts val="0"/>
              </a:spcBef>
              <a:spcAft>
                <a:spcPts val="0"/>
              </a:spcAft>
              <a:buClrTx/>
              <a:buSzTx/>
              <a:buFont typeface="Arial"/>
              <a:buChar char="•"/>
              <a:tabLst/>
              <a:defRPr/>
            </a:pPr>
            <a:r>
              <a:rPr kumimoji="0" lang="en-US" sz="1650" b="1" i="0" u="none" strike="noStrike" kern="1200" cap="none" spc="0" normalizeH="0" baseline="0" noProof="0" dirty="0">
                <a:ln>
                  <a:noFill/>
                </a:ln>
                <a:solidFill>
                  <a:srgbClr val="FFFFFF"/>
                </a:solidFill>
                <a:effectLst/>
                <a:uLnTx/>
                <a:uFillTx/>
                <a:latin typeface="Calibri"/>
                <a:ea typeface="Calibri"/>
                <a:cs typeface="Calibri"/>
              </a:rPr>
              <a:t>In virtual sessions, participants should mute themselves when taking calls outside the session.</a:t>
            </a:r>
          </a:p>
          <a:p>
            <a:pPr marL="0" marR="0" lvl="0" indent="0" algn="l" defTabSz="914400" rtl="0" eaLnBrk="1" fontAlgn="auto" latinLnBrk="0" hangingPunct="1">
              <a:lnSpc>
                <a:spcPts val="2379"/>
              </a:lnSpc>
              <a:spcBef>
                <a:spcPts val="0"/>
              </a:spcBef>
              <a:spcAft>
                <a:spcPts val="0"/>
              </a:spcAft>
              <a:buClrTx/>
              <a:buSzTx/>
              <a:buFontTx/>
              <a:buNone/>
              <a:tabLst/>
              <a:defRPr/>
            </a:pPr>
            <a:endParaRPr kumimoji="0" lang="en-US" sz="1650" b="1" i="0" u="none" strike="noStrike" kern="1200" cap="none" spc="0" normalizeH="0" baseline="0" noProof="0" dirty="0">
              <a:ln>
                <a:noFill/>
              </a:ln>
              <a:solidFill>
                <a:srgbClr val="FFFFFF"/>
              </a:solidFill>
              <a:effectLst/>
              <a:uLnTx/>
              <a:uFillTx/>
              <a:latin typeface="Calibri"/>
              <a:ea typeface="Calibri"/>
              <a:cs typeface="Calibri"/>
            </a:endParaRPr>
          </a:p>
          <a:p>
            <a:pPr marL="0" marR="0" lvl="0" indent="0" algn="l" defTabSz="914400" rtl="0" eaLnBrk="1" fontAlgn="auto" latinLnBrk="0" hangingPunct="1">
              <a:lnSpc>
                <a:spcPts val="2379"/>
              </a:lnSpc>
              <a:spcBef>
                <a:spcPts val="0"/>
              </a:spcBef>
              <a:spcAft>
                <a:spcPts val="0"/>
              </a:spcAft>
              <a:buClrTx/>
              <a:buSzTx/>
              <a:buFontTx/>
              <a:buNone/>
              <a:tabLst/>
              <a:defRPr/>
            </a:pPr>
            <a:r>
              <a:rPr kumimoji="0" lang="en-US" sz="1650" b="1" i="0" u="sng" strike="noStrike" kern="1200" cap="none" spc="0" normalizeH="0" baseline="0" noProof="0" dirty="0">
                <a:ln>
                  <a:noFill/>
                </a:ln>
                <a:solidFill>
                  <a:srgbClr val="FFFFFF"/>
                </a:solidFill>
                <a:effectLst/>
                <a:uLnTx/>
                <a:uFillTx/>
                <a:latin typeface="Calibri"/>
                <a:ea typeface="Calibri"/>
                <a:cs typeface="Calibri"/>
              </a:rPr>
              <a:t>Group-Specific Rules:</a:t>
            </a:r>
          </a:p>
          <a:p>
            <a:pPr marL="366395" marR="0" lvl="1" indent="-182880" algn="l" defTabSz="914400" rtl="0" eaLnBrk="1" fontAlgn="auto" latinLnBrk="0" hangingPunct="1">
              <a:lnSpc>
                <a:spcPts val="2379"/>
              </a:lnSpc>
              <a:spcBef>
                <a:spcPts val="0"/>
              </a:spcBef>
              <a:spcAft>
                <a:spcPts val="0"/>
              </a:spcAft>
              <a:buClrTx/>
              <a:buSzTx/>
              <a:buFont typeface="Arial"/>
              <a:buChar char="•"/>
              <a:tabLst/>
              <a:defRPr/>
            </a:pPr>
            <a:r>
              <a:rPr kumimoji="0" lang="en-US" sz="1650" b="1" i="0" u="none" strike="noStrike" kern="1200" cap="none" spc="0" normalizeH="0" baseline="0" noProof="0" dirty="0">
                <a:ln>
                  <a:noFill/>
                </a:ln>
                <a:solidFill>
                  <a:srgbClr val="FFFFFF"/>
                </a:solidFill>
                <a:effectLst/>
                <a:uLnTx/>
                <a:uFillTx/>
                <a:latin typeface="Calibri"/>
                <a:ea typeface="Calibri"/>
                <a:cs typeface="Calibri"/>
              </a:rPr>
              <a:t>Avoid judgment regarding other participants' parenting practices or knowledge gaps.</a:t>
            </a:r>
          </a:p>
          <a:p>
            <a:pPr marL="366395" marR="0" lvl="1" indent="-182880" algn="l" defTabSz="914400" rtl="0" eaLnBrk="1" fontAlgn="auto" latinLnBrk="0" hangingPunct="1">
              <a:lnSpc>
                <a:spcPts val="2379"/>
              </a:lnSpc>
              <a:spcBef>
                <a:spcPts val="0"/>
              </a:spcBef>
              <a:spcAft>
                <a:spcPts val="0"/>
              </a:spcAft>
              <a:buClrTx/>
              <a:buSzTx/>
              <a:buFont typeface="Arial"/>
              <a:buChar char="•"/>
              <a:tabLst/>
              <a:defRPr/>
            </a:pPr>
            <a:r>
              <a:rPr kumimoji="0" lang="en-US" sz="1650" b="1" i="0" u="none" strike="noStrike" kern="1200" cap="none" spc="0" normalizeH="0" baseline="0" noProof="0" dirty="0">
                <a:ln>
                  <a:noFill/>
                </a:ln>
                <a:solidFill>
                  <a:srgbClr val="FFFFFF"/>
                </a:solidFill>
                <a:effectLst/>
                <a:uLnTx/>
                <a:uFillTx/>
                <a:latin typeface="Calibri"/>
                <a:ea typeface="Calibri"/>
                <a:cs typeface="Calibri"/>
              </a:rPr>
              <a:t>One person speaks at a time to maintain order and clarity.</a:t>
            </a:r>
          </a:p>
          <a:p>
            <a:pPr marL="366395" marR="0" lvl="1" indent="-182880" algn="l" defTabSz="914400" rtl="0" eaLnBrk="1" fontAlgn="auto" latinLnBrk="0" hangingPunct="1">
              <a:lnSpc>
                <a:spcPts val="2379"/>
              </a:lnSpc>
              <a:spcBef>
                <a:spcPts val="0"/>
              </a:spcBef>
              <a:spcAft>
                <a:spcPts val="0"/>
              </a:spcAft>
              <a:buClrTx/>
              <a:buSzTx/>
              <a:buFont typeface="Arial"/>
              <a:buChar char="•"/>
              <a:tabLst/>
              <a:defRPr/>
            </a:pPr>
            <a:r>
              <a:rPr kumimoji="0" lang="en-US" sz="1650" b="1" i="0" u="none" strike="noStrike" kern="1200" cap="none" spc="0" normalizeH="0" baseline="0" noProof="0" dirty="0">
                <a:ln>
                  <a:noFill/>
                </a:ln>
                <a:solidFill>
                  <a:srgbClr val="FFFFFF"/>
                </a:solidFill>
                <a:effectLst/>
                <a:uLnTx/>
                <a:uFillTx/>
                <a:latin typeface="Calibri"/>
                <a:ea typeface="Calibri"/>
                <a:cs typeface="Calibri"/>
              </a:rPr>
              <a:t>Assume positive intent in all interactions to foster a positive atmosphere.</a:t>
            </a:r>
          </a:p>
          <a:p>
            <a:pPr marL="0" marR="0" lvl="0" indent="0" algn="l" defTabSz="914400" rtl="0" eaLnBrk="1" fontAlgn="auto" latinLnBrk="0" hangingPunct="1">
              <a:lnSpc>
                <a:spcPts val="2379"/>
              </a:lnSpc>
              <a:spcBef>
                <a:spcPts val="0"/>
              </a:spcBef>
              <a:spcAft>
                <a:spcPts val="0"/>
              </a:spcAft>
              <a:buClrTx/>
              <a:buSzTx/>
              <a:buFontTx/>
              <a:buNone/>
              <a:tabLst/>
              <a:defRPr/>
            </a:pPr>
            <a:endParaRPr kumimoji="0" lang="en-US" sz="1650" b="1" i="0" u="none" strike="noStrike" kern="1200" cap="none" spc="0" normalizeH="0" baseline="0" noProof="0" dirty="0">
              <a:ln>
                <a:noFill/>
              </a:ln>
              <a:solidFill>
                <a:srgbClr val="FFFFFF"/>
              </a:solidFill>
              <a:effectLst/>
              <a:uLnTx/>
              <a:uFillTx/>
              <a:latin typeface="Calibri"/>
              <a:ea typeface="Calibri"/>
              <a:cs typeface="Calibri"/>
            </a:endParaRPr>
          </a:p>
          <a:p>
            <a:pPr marL="0" marR="0" lvl="0" indent="0" algn="l" defTabSz="914400" rtl="0" eaLnBrk="1" fontAlgn="auto" latinLnBrk="0" hangingPunct="1">
              <a:lnSpc>
                <a:spcPts val="2379"/>
              </a:lnSpc>
              <a:spcBef>
                <a:spcPts val="0"/>
              </a:spcBef>
              <a:spcAft>
                <a:spcPts val="0"/>
              </a:spcAft>
              <a:buClrTx/>
              <a:buSzTx/>
              <a:buFontTx/>
              <a:buNone/>
              <a:tabLst/>
              <a:defRPr/>
            </a:pPr>
            <a:r>
              <a:rPr kumimoji="0" lang="en-US" sz="1650" b="1" i="0" u="sng" strike="noStrike" kern="1200" cap="none" spc="0" normalizeH="0" baseline="0" noProof="0" dirty="0">
                <a:ln>
                  <a:noFill/>
                </a:ln>
                <a:solidFill>
                  <a:srgbClr val="FFFFFF"/>
                </a:solidFill>
                <a:effectLst/>
                <a:uLnTx/>
                <a:uFillTx/>
                <a:latin typeface="Calibri"/>
                <a:ea typeface="Calibri"/>
                <a:cs typeface="Calibri"/>
              </a:rPr>
              <a:t>Confidentiality-</a:t>
            </a:r>
            <a:r>
              <a:rPr kumimoji="0" lang="en-US" sz="1650" b="1" i="0" u="none" strike="noStrike" kern="1200" cap="none" spc="0" normalizeH="0" baseline="0" noProof="0" dirty="0">
                <a:ln>
                  <a:noFill/>
                </a:ln>
                <a:solidFill>
                  <a:srgbClr val="FFFFFF"/>
                </a:solidFill>
                <a:effectLst/>
                <a:uLnTx/>
                <a:uFillTx/>
                <a:latin typeface="Calibri"/>
                <a:ea typeface="Calibri"/>
                <a:cs typeface="Calibri"/>
              </a:rPr>
              <a:t> Please be respectful and discrete with the personal stories being shared. This is a safe space to grow and learn.</a:t>
            </a:r>
          </a:p>
          <a:p>
            <a:pPr marL="0" marR="0" lvl="0" indent="0" algn="l" defTabSz="914400" rtl="0" eaLnBrk="1" fontAlgn="auto" latinLnBrk="0" hangingPunct="1">
              <a:lnSpc>
                <a:spcPts val="1960"/>
              </a:lnSpc>
              <a:spcBef>
                <a:spcPct val="0"/>
              </a:spcBef>
              <a:spcAft>
                <a:spcPts val="0"/>
              </a:spcAft>
              <a:buClrTx/>
              <a:buSzTx/>
              <a:buFontTx/>
              <a:buNone/>
              <a:tabLst/>
              <a:defRPr/>
            </a:pPr>
            <a:endParaRPr kumimoji="0" lang="en-US" sz="1699" b="0" i="0" u="none" strike="noStrike" kern="1200" cap="none" spc="0" normalizeH="0" baseline="0" noProof="0" dirty="0">
              <a:ln>
                <a:noFill/>
              </a:ln>
              <a:solidFill>
                <a:srgbClr val="FFFFFF"/>
              </a:solidFill>
              <a:effectLst/>
              <a:uLnTx/>
              <a:uFillTx/>
              <a:latin typeface="Calibri (MS)"/>
              <a:ea typeface="+mn-ea"/>
              <a:cs typeface="+mn-cs"/>
            </a:endParaRPr>
          </a:p>
        </p:txBody>
      </p:sp>
    </p:spTree>
    <p:extLst>
      <p:ext uri="{BB962C8B-B14F-4D97-AF65-F5344CB8AC3E}">
        <p14:creationId xmlns:p14="http://schemas.microsoft.com/office/powerpoint/2010/main" val="35308133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23E51"/>
        </a:solidFill>
        <a:effectLst/>
      </p:bgPr>
    </p:bg>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3058" r="-13058" b="-2065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3931694" y="0"/>
            <a:ext cx="1890212" cy="1299091"/>
          </a:xfrm>
          <a:custGeom>
            <a:avLst/>
            <a:gdLst/>
            <a:ahLst/>
            <a:cxnLst/>
            <a:rect l="l" t="t" r="r" b="b"/>
            <a:pathLst>
              <a:path w="1890212" h="1299091">
                <a:moveTo>
                  <a:pt x="0" y="0"/>
                </a:moveTo>
                <a:lnTo>
                  <a:pt x="1890212" y="0"/>
                </a:lnTo>
                <a:lnTo>
                  <a:pt x="1890212" y="1299091"/>
                </a:lnTo>
                <a:lnTo>
                  <a:pt x="0" y="12990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731520" y="1770966"/>
            <a:ext cx="2960461" cy="1517453"/>
          </a:xfrm>
          <a:prstGeom prst="rect">
            <a:avLst/>
          </a:prstGeom>
        </p:spPr>
        <p:txBody>
          <a:bodyPr lIns="0" tIns="0" rIns="0" bIns="0" rtlCol="0" anchor="t">
            <a:spAutoFit/>
          </a:bodyPr>
          <a:lstStyle/>
          <a:p>
            <a:pPr marL="0" marR="0" lvl="0" indent="0" algn="l" defTabSz="914400" rtl="0" eaLnBrk="1" fontAlgn="auto" latinLnBrk="0" hangingPunct="1">
              <a:lnSpc>
                <a:spcPts val="2985"/>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460465" marR="0" lvl="1" indent="-230232" algn="l" defTabSz="914400" rtl="0" eaLnBrk="1" fontAlgn="auto" latinLnBrk="0" hangingPunct="1">
              <a:lnSpc>
                <a:spcPts val="2985"/>
              </a:lnSpc>
              <a:spcBef>
                <a:spcPts val="0"/>
              </a:spcBef>
              <a:spcAft>
                <a:spcPts val="0"/>
              </a:spcAft>
              <a:buClrTx/>
              <a:buSzTx/>
              <a:buFont typeface="Arial"/>
              <a:buChar char="•"/>
              <a:tabLst/>
              <a:defRPr/>
            </a:pPr>
            <a:r>
              <a:rPr kumimoji="0" lang="en-US" sz="2132" b="1" i="0" u="none" strike="noStrike" kern="1200" cap="none" spc="0" normalizeH="0" baseline="0" noProof="0" dirty="0">
                <a:ln>
                  <a:noFill/>
                </a:ln>
                <a:solidFill>
                  <a:srgbClr val="FFFFFF"/>
                </a:solidFill>
                <a:effectLst/>
                <a:uLnTx/>
                <a:uFillTx/>
                <a:latin typeface="Calibri (MS) Bold"/>
                <a:ea typeface="Calibri (MS) Bold"/>
                <a:cs typeface="Calibri (MS) Bold"/>
                <a:sym typeface="Calibri (MS) Bold"/>
              </a:rPr>
              <a:t>As a stepfather, how are you involved with your stepchild(ren)?</a:t>
            </a:r>
          </a:p>
        </p:txBody>
      </p:sp>
      <p:sp>
        <p:nvSpPr>
          <p:cNvPr id="5" name="TextBox 5"/>
          <p:cNvSpPr txBox="1"/>
          <p:nvPr/>
        </p:nvSpPr>
        <p:spPr>
          <a:xfrm>
            <a:off x="3917624" y="200672"/>
            <a:ext cx="1918352" cy="1015664"/>
          </a:xfrm>
          <a:prstGeom prst="rect">
            <a:avLst/>
          </a:prstGeom>
        </p:spPr>
        <p:txBody>
          <a:bodyPr lIns="0" tIns="0" rIns="0" bIns="0" rtlCol="0" anchor="t">
            <a:spAutoFit/>
          </a:bodyPr>
          <a:lstStyle/>
          <a:p>
            <a:pPr marL="0" marR="0" lvl="0" indent="0" algn="ctr" defTabSz="914400" rtl="0" eaLnBrk="1" fontAlgn="auto" latinLnBrk="0" hangingPunct="1">
              <a:lnSpc>
                <a:spcPts val="2645"/>
              </a:lnSpc>
              <a:spcBef>
                <a:spcPts val="0"/>
              </a:spcBef>
              <a:spcAft>
                <a:spcPts val="0"/>
              </a:spcAft>
              <a:buClrTx/>
              <a:buSzTx/>
              <a:buFontTx/>
              <a:buNone/>
              <a:tabLst/>
              <a:defRPr/>
            </a:pPr>
            <a:r>
              <a:rPr kumimoji="0" lang="en-US" sz="188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Divorced and Unmarried </a:t>
            </a:r>
          </a:p>
          <a:p>
            <a:pPr marL="0" marR="0" lvl="0" indent="0" algn="ctr" defTabSz="914400" rtl="0" eaLnBrk="1" fontAlgn="auto" latinLnBrk="0" hangingPunct="1">
              <a:lnSpc>
                <a:spcPts val="2645"/>
              </a:lnSpc>
              <a:spcBef>
                <a:spcPct val="0"/>
              </a:spcBef>
              <a:spcAft>
                <a:spcPts val="0"/>
              </a:spcAft>
              <a:buClrTx/>
              <a:buSzTx/>
              <a:buFontTx/>
              <a:buNone/>
              <a:tabLst/>
              <a:defRPr/>
            </a:pPr>
            <a:r>
              <a:rPr kumimoji="0" lang="en-US" sz="188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Fathers</a:t>
            </a:r>
          </a:p>
        </p:txBody>
      </p:sp>
      <p:sp>
        <p:nvSpPr>
          <p:cNvPr id="6" name="TextBox 6"/>
          <p:cNvSpPr txBox="1"/>
          <p:nvPr/>
        </p:nvSpPr>
        <p:spPr>
          <a:xfrm>
            <a:off x="6308303" y="1296523"/>
            <a:ext cx="3240561" cy="1434268"/>
          </a:xfrm>
          <a:prstGeom prst="rect">
            <a:avLst/>
          </a:prstGeom>
        </p:spPr>
        <p:txBody>
          <a:bodyPr lIns="0" tIns="0" rIns="0" bIns="0" rtlCol="0" anchor="t">
            <a:spAutoFit/>
          </a:bodyPr>
          <a:lstStyle/>
          <a:p>
            <a:pPr marL="438875" marR="0" lvl="1" indent="-219438" algn="l" defTabSz="914400" rtl="0" eaLnBrk="1" fontAlgn="auto" latinLnBrk="0" hangingPunct="1">
              <a:lnSpc>
                <a:spcPts val="2845"/>
              </a:lnSpc>
              <a:spcBef>
                <a:spcPts val="0"/>
              </a:spcBef>
              <a:spcAft>
                <a:spcPts val="0"/>
              </a:spcAft>
              <a:buClrTx/>
              <a:buSzTx/>
              <a:buFont typeface="Arial"/>
              <a:buChar char="•"/>
              <a:tabLst/>
              <a:defRPr/>
            </a:pPr>
            <a:r>
              <a:rPr kumimoji="0" lang="en-US" sz="2032"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As a non-resident father, how do you stay involved when your child(ren) aren’t with you?</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75798E"/>
        </a:solidFill>
        <a:effectLst/>
      </p:bgPr>
    </p:bg>
    <p:spTree>
      <p:nvGrpSpPr>
        <p:cNvPr id="1" name=""/>
        <p:cNvGrpSpPr/>
        <p:nvPr/>
      </p:nvGrpSpPr>
      <p:grpSpPr>
        <a:xfrm>
          <a:off x="0" y="0"/>
          <a:ext cx="0" cy="0"/>
          <a:chOff x="0" y="0"/>
          <a:chExt cx="0" cy="0"/>
        </a:xfrm>
      </p:grpSpPr>
      <p:sp>
        <p:nvSpPr>
          <p:cNvPr id="2" name="Freeform 2"/>
          <p:cNvSpPr/>
          <p:nvPr/>
        </p:nvSpPr>
        <p:spPr>
          <a:xfrm>
            <a:off x="4862103" y="328930"/>
            <a:ext cx="4159977" cy="5393578"/>
          </a:xfrm>
          <a:custGeom>
            <a:avLst/>
            <a:gdLst/>
            <a:ahLst/>
            <a:cxnLst/>
            <a:rect l="l" t="t" r="r" b="b"/>
            <a:pathLst>
              <a:path w="4159977" h="5393578">
                <a:moveTo>
                  <a:pt x="0" y="0"/>
                </a:moveTo>
                <a:lnTo>
                  <a:pt x="4159977" y="0"/>
                </a:lnTo>
                <a:lnTo>
                  <a:pt x="4159977" y="5393578"/>
                </a:lnTo>
                <a:lnTo>
                  <a:pt x="0" y="5393578"/>
                </a:lnTo>
                <a:lnTo>
                  <a:pt x="0" y="0"/>
                </a:lnTo>
                <a:close/>
              </a:path>
            </a:pathLst>
          </a:custGeom>
          <a:blipFill>
            <a:blip r:embed="rId3"/>
            <a:stretch>
              <a:fillRect/>
            </a:stretch>
          </a:blipFill>
          <a:ln w="38100" cap="sq">
            <a:solidFill>
              <a:srgbClr val="9FA2A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189862" y="0"/>
            <a:ext cx="1967378" cy="1352125"/>
          </a:xfrm>
          <a:custGeom>
            <a:avLst/>
            <a:gdLst/>
            <a:ahLst/>
            <a:cxnLst/>
            <a:rect l="l" t="t" r="r" b="b"/>
            <a:pathLst>
              <a:path w="1967378" h="1352125">
                <a:moveTo>
                  <a:pt x="0" y="0"/>
                </a:moveTo>
                <a:lnTo>
                  <a:pt x="1967378" y="0"/>
                </a:lnTo>
                <a:lnTo>
                  <a:pt x="1967378" y="1352125"/>
                </a:lnTo>
                <a:lnTo>
                  <a:pt x="0" y="13521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7601393" y="2412350"/>
            <a:ext cx="2152207" cy="4902850"/>
          </a:xfrm>
          <a:custGeom>
            <a:avLst/>
            <a:gdLst/>
            <a:ahLst/>
            <a:cxnLst/>
            <a:rect l="l" t="t" r="r" b="b"/>
            <a:pathLst>
              <a:path w="2152207" h="4902850">
                <a:moveTo>
                  <a:pt x="2152207" y="0"/>
                </a:moveTo>
                <a:lnTo>
                  <a:pt x="0" y="0"/>
                </a:lnTo>
                <a:lnTo>
                  <a:pt x="0" y="4902850"/>
                </a:lnTo>
                <a:lnTo>
                  <a:pt x="2152207" y="4902850"/>
                </a:lnTo>
                <a:lnTo>
                  <a:pt x="2152207" y="0"/>
                </a:lnTo>
                <a:close/>
              </a:path>
            </a:pathLst>
          </a:custGeom>
          <a:blipFill>
            <a:blip r:embed="rId6"/>
            <a:stretch>
              <a:fillRect l="-49598" r="-203904" b="-338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5400000">
            <a:off x="-442756" y="2264762"/>
            <a:ext cx="5589849" cy="4339120"/>
          </a:xfrm>
          <a:custGeom>
            <a:avLst/>
            <a:gdLst/>
            <a:ahLst/>
            <a:cxnLst/>
            <a:rect l="l" t="t" r="r" b="b"/>
            <a:pathLst>
              <a:path w="5589849" h="4339120">
                <a:moveTo>
                  <a:pt x="0" y="0"/>
                </a:moveTo>
                <a:lnTo>
                  <a:pt x="5589849" y="0"/>
                </a:lnTo>
                <a:lnTo>
                  <a:pt x="5589849" y="4339120"/>
                </a:lnTo>
                <a:lnTo>
                  <a:pt x="0" y="43391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301725" y="2218720"/>
            <a:ext cx="3912609" cy="4393104"/>
          </a:xfrm>
          <a:prstGeom prst="rect">
            <a:avLst/>
          </a:prstGeom>
        </p:spPr>
        <p:txBody>
          <a:bodyPr lIns="0" tIns="0" rIns="0" bIns="0" rtlCol="0" anchor="t">
            <a:spAutoFit/>
          </a:bodyPr>
          <a:lstStyle/>
          <a:p>
            <a:pPr marL="513121" marR="0" lvl="1" indent="-256560" algn="l" defTabSz="914400" rtl="0" eaLnBrk="1" fontAlgn="auto" latinLnBrk="0" hangingPunct="1">
              <a:lnSpc>
                <a:spcPts val="2685"/>
              </a:lnSpc>
              <a:spcBef>
                <a:spcPts val="0"/>
              </a:spcBef>
              <a:spcAft>
                <a:spcPts val="0"/>
              </a:spcAft>
              <a:buClrTx/>
              <a:buSzTx/>
              <a:buFont typeface="Arial"/>
              <a:buChar char="•"/>
              <a:tabLst/>
              <a:defRPr/>
            </a:pPr>
            <a:r>
              <a:rPr kumimoji="0" lang="en-US" sz="2376" b="1" i="0" u="none" strike="noStrike" kern="1200" cap="none" spc="0" normalizeH="0" baseline="0" noProof="0">
                <a:ln>
                  <a:noFill/>
                </a:ln>
                <a:solidFill>
                  <a:srgbClr val="FFFBFD"/>
                </a:solidFill>
                <a:effectLst/>
                <a:uLnTx/>
                <a:uFillTx/>
                <a:latin typeface="Calibri (MS) Bold"/>
                <a:ea typeface="Calibri (MS) Bold"/>
                <a:cs typeface="Calibri (MS) Bold"/>
                <a:sym typeface="Calibri (MS) Bold"/>
              </a:rPr>
              <a:t>Have you experienced time away from your child(ren)?</a:t>
            </a:r>
          </a:p>
          <a:p>
            <a:pPr marL="0" marR="0" lvl="0" indent="0" algn="l" defTabSz="914400" rtl="0" eaLnBrk="1" fontAlgn="auto" latinLnBrk="0" hangingPunct="1">
              <a:lnSpc>
                <a:spcPts val="2685"/>
              </a:lnSpc>
              <a:spcBef>
                <a:spcPts val="0"/>
              </a:spcBef>
              <a:spcAft>
                <a:spcPts val="0"/>
              </a:spcAft>
              <a:buClrTx/>
              <a:buSzTx/>
              <a:buFontTx/>
              <a:buNone/>
              <a:tabLst/>
              <a:defRPr/>
            </a:pPr>
            <a:endParaRPr kumimoji="0" lang="en-US" sz="2376" b="1" i="0" u="none" strike="noStrike" kern="1200" cap="none" spc="0" normalizeH="0" baseline="0" noProof="0">
              <a:ln>
                <a:noFill/>
              </a:ln>
              <a:solidFill>
                <a:srgbClr val="FFFBFD"/>
              </a:solidFill>
              <a:effectLst/>
              <a:uLnTx/>
              <a:uFillTx/>
              <a:latin typeface="Calibri (MS) Bold"/>
              <a:ea typeface="Calibri (MS) Bold"/>
              <a:cs typeface="Calibri (MS) Bold"/>
              <a:sym typeface="Calibri (MS) Bold"/>
            </a:endParaRPr>
          </a:p>
          <a:p>
            <a:pPr marL="513121" marR="0" lvl="1" indent="-256560" algn="l" defTabSz="914400" rtl="0" eaLnBrk="1" fontAlgn="auto" latinLnBrk="0" hangingPunct="1">
              <a:lnSpc>
                <a:spcPts val="2685"/>
              </a:lnSpc>
              <a:spcBef>
                <a:spcPts val="0"/>
              </a:spcBef>
              <a:spcAft>
                <a:spcPts val="0"/>
              </a:spcAft>
              <a:buClrTx/>
              <a:buSzTx/>
              <a:buFont typeface="Arial"/>
              <a:buChar char="•"/>
              <a:tabLst/>
              <a:defRPr/>
            </a:pPr>
            <a:r>
              <a:rPr kumimoji="0" lang="en-US" sz="2376" b="1" i="0" u="none" strike="noStrike" kern="1200" cap="none" spc="0" normalizeH="0" baseline="0" noProof="0">
                <a:ln>
                  <a:noFill/>
                </a:ln>
                <a:solidFill>
                  <a:srgbClr val="FFFBFD"/>
                </a:solidFill>
                <a:effectLst/>
                <a:uLnTx/>
                <a:uFillTx/>
                <a:latin typeface="Calibri (MS) Bold"/>
                <a:ea typeface="Calibri (MS) Bold"/>
                <a:cs typeface="Calibri (MS) Bold"/>
                <a:sym typeface="Calibri (MS) Bold"/>
              </a:rPr>
              <a:t>If deployed, how did you stay involved during that time?</a:t>
            </a:r>
          </a:p>
          <a:p>
            <a:pPr marL="0" marR="0" lvl="0" indent="0" algn="l" defTabSz="914400" rtl="0" eaLnBrk="1" fontAlgn="auto" latinLnBrk="0" hangingPunct="1">
              <a:lnSpc>
                <a:spcPts val="2685"/>
              </a:lnSpc>
              <a:spcBef>
                <a:spcPts val="0"/>
              </a:spcBef>
              <a:spcAft>
                <a:spcPts val="0"/>
              </a:spcAft>
              <a:buClrTx/>
              <a:buSzTx/>
              <a:buFontTx/>
              <a:buNone/>
              <a:tabLst/>
              <a:defRPr/>
            </a:pPr>
            <a:endParaRPr kumimoji="0" lang="en-US" sz="2376" b="1" i="0" u="none" strike="noStrike" kern="1200" cap="none" spc="0" normalizeH="0" baseline="0" noProof="0">
              <a:ln>
                <a:noFill/>
              </a:ln>
              <a:solidFill>
                <a:srgbClr val="FFFBFD"/>
              </a:solidFill>
              <a:effectLst/>
              <a:uLnTx/>
              <a:uFillTx/>
              <a:latin typeface="Calibri (MS) Bold"/>
              <a:ea typeface="Calibri (MS) Bold"/>
              <a:cs typeface="Calibri (MS) Bold"/>
              <a:sym typeface="Calibri (MS) Bold"/>
            </a:endParaRPr>
          </a:p>
          <a:p>
            <a:pPr marL="513121" marR="0" lvl="1" indent="-256560" algn="l" defTabSz="914400" rtl="0" eaLnBrk="1" fontAlgn="auto" latinLnBrk="0" hangingPunct="1">
              <a:lnSpc>
                <a:spcPts val="2685"/>
              </a:lnSpc>
              <a:spcBef>
                <a:spcPts val="0"/>
              </a:spcBef>
              <a:spcAft>
                <a:spcPts val="0"/>
              </a:spcAft>
              <a:buClrTx/>
              <a:buSzTx/>
              <a:buFont typeface="Arial"/>
              <a:buChar char="•"/>
              <a:tabLst/>
              <a:defRPr/>
            </a:pPr>
            <a:r>
              <a:rPr kumimoji="0" lang="en-US" sz="2376" b="1" i="0" u="none" strike="noStrike" kern="1200" cap="none" spc="0" normalizeH="0" baseline="0" noProof="0">
                <a:ln>
                  <a:noFill/>
                </a:ln>
                <a:solidFill>
                  <a:srgbClr val="FFFBFD"/>
                </a:solidFill>
                <a:effectLst/>
                <a:uLnTx/>
                <a:uFillTx/>
                <a:latin typeface="Calibri (MS) Bold"/>
                <a:ea typeface="Calibri (MS) Bold"/>
                <a:cs typeface="Calibri (MS) Bold"/>
                <a:sym typeface="Calibri (MS) Bold"/>
              </a:rPr>
              <a:t>What strategies have you used during absences?</a:t>
            </a:r>
          </a:p>
          <a:p>
            <a:pPr marL="0" marR="0" lvl="0" indent="0" algn="l" defTabSz="914400" rtl="0" eaLnBrk="1" fontAlgn="auto" latinLnBrk="0" hangingPunct="1">
              <a:lnSpc>
                <a:spcPts val="2685"/>
              </a:lnSpc>
              <a:spcBef>
                <a:spcPts val="0"/>
              </a:spcBef>
              <a:spcAft>
                <a:spcPts val="0"/>
              </a:spcAft>
              <a:buClrTx/>
              <a:buSzTx/>
              <a:buFontTx/>
              <a:buNone/>
              <a:tabLst/>
              <a:defRPr/>
            </a:pPr>
            <a:endParaRPr kumimoji="0" lang="en-US" sz="2376" b="1" i="0" u="none" strike="noStrike" kern="1200" cap="none" spc="0" normalizeH="0" baseline="0" noProof="0">
              <a:ln>
                <a:noFill/>
              </a:ln>
              <a:solidFill>
                <a:srgbClr val="FFFBFD"/>
              </a:solidFill>
              <a:effectLst/>
              <a:uLnTx/>
              <a:uFillTx/>
              <a:latin typeface="Calibri (MS) Bold"/>
              <a:ea typeface="Calibri (MS) Bold"/>
              <a:cs typeface="Calibri (MS) Bold"/>
              <a:sym typeface="Calibri (MS) Bold"/>
            </a:endParaRPr>
          </a:p>
          <a:p>
            <a:pPr marL="513121" marR="0" lvl="1" indent="-256560" algn="l" defTabSz="914400" rtl="0" eaLnBrk="1" fontAlgn="auto" latinLnBrk="0" hangingPunct="1">
              <a:lnSpc>
                <a:spcPts val="2685"/>
              </a:lnSpc>
              <a:spcBef>
                <a:spcPts val="0"/>
              </a:spcBef>
              <a:spcAft>
                <a:spcPts val="0"/>
              </a:spcAft>
              <a:buClrTx/>
              <a:buSzTx/>
              <a:buFont typeface="Arial"/>
              <a:buChar char="•"/>
              <a:tabLst/>
              <a:defRPr/>
            </a:pPr>
            <a:r>
              <a:rPr kumimoji="0" lang="en-US" sz="2376" b="1" i="0" u="none" strike="noStrike" kern="1200" cap="none" spc="0" normalizeH="0" baseline="0" noProof="0">
                <a:ln>
                  <a:noFill/>
                </a:ln>
                <a:solidFill>
                  <a:srgbClr val="FFFBFD"/>
                </a:solidFill>
                <a:effectLst/>
                <a:uLnTx/>
                <a:uFillTx/>
                <a:latin typeface="Calibri (MS) Bold"/>
                <a:ea typeface="Calibri (MS) Bold"/>
                <a:cs typeface="Calibri (MS) Bold"/>
                <a:sym typeface="Calibri (MS) Bold"/>
              </a:rPr>
              <a:t>What new strategies could you try in the future?</a:t>
            </a:r>
          </a:p>
        </p:txBody>
      </p:sp>
      <p:sp>
        <p:nvSpPr>
          <p:cNvPr id="7" name="TextBox 7"/>
          <p:cNvSpPr txBox="1"/>
          <p:nvPr/>
        </p:nvSpPr>
        <p:spPr>
          <a:xfrm>
            <a:off x="1089482" y="254974"/>
            <a:ext cx="2168139" cy="765977"/>
          </a:xfrm>
          <a:prstGeom prst="rect">
            <a:avLst/>
          </a:prstGeom>
        </p:spPr>
        <p:txBody>
          <a:bodyPr lIns="0" tIns="0" rIns="0" bIns="0" rtlCol="0" anchor="t">
            <a:spAutoFit/>
          </a:bodyPr>
          <a:lstStyle/>
          <a:p>
            <a:pPr marL="0" marR="0" lvl="0" indent="0" algn="ctr" defTabSz="914400" rtl="0" eaLnBrk="1" fontAlgn="auto" latinLnBrk="0" hangingPunct="1">
              <a:lnSpc>
                <a:spcPts val="2990"/>
              </a:lnSpc>
              <a:spcBef>
                <a:spcPts val="0"/>
              </a:spcBef>
              <a:spcAft>
                <a:spcPts val="0"/>
              </a:spcAft>
              <a:buClrTx/>
              <a:buSzTx/>
              <a:buFontTx/>
              <a:buNone/>
              <a:tabLst/>
              <a:defRPr/>
            </a:pPr>
            <a:r>
              <a:rPr kumimoji="0" lang="en-US" sz="2135"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Parental </a:t>
            </a:r>
          </a:p>
          <a:p>
            <a:pPr marL="0" marR="0" lvl="0" indent="0" algn="ctr" defTabSz="914400" rtl="0" eaLnBrk="1" fontAlgn="auto" latinLnBrk="0" hangingPunct="1">
              <a:lnSpc>
                <a:spcPts val="2990"/>
              </a:lnSpc>
              <a:spcBef>
                <a:spcPct val="0"/>
              </a:spcBef>
              <a:spcAft>
                <a:spcPts val="0"/>
              </a:spcAft>
              <a:buClrTx/>
              <a:buSzTx/>
              <a:buFontTx/>
              <a:buNone/>
              <a:tabLst/>
              <a:defRPr/>
            </a:pPr>
            <a:r>
              <a:rPr kumimoji="0" lang="en-US" sz="2135"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Absence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75798E"/>
        </a:solidFill>
        <a:effectLst/>
      </p:bgPr>
    </p:bg>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t="-9519" r="-33751" b="-951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39212" y="55457"/>
            <a:ext cx="2060260" cy="1415960"/>
          </a:xfrm>
          <a:custGeom>
            <a:avLst/>
            <a:gdLst/>
            <a:ahLst/>
            <a:cxnLst/>
            <a:rect l="l" t="t" r="r" b="b"/>
            <a:pathLst>
              <a:path w="2060260" h="1415960">
                <a:moveTo>
                  <a:pt x="0" y="0"/>
                </a:moveTo>
                <a:lnTo>
                  <a:pt x="2060260" y="0"/>
                </a:lnTo>
                <a:lnTo>
                  <a:pt x="2060260" y="1415961"/>
                </a:lnTo>
                <a:lnTo>
                  <a:pt x="0" y="14159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5400000">
            <a:off x="-775162" y="2855576"/>
            <a:ext cx="4828228" cy="3047819"/>
          </a:xfrm>
          <a:custGeom>
            <a:avLst/>
            <a:gdLst/>
            <a:ahLst/>
            <a:cxnLst/>
            <a:rect l="l" t="t" r="r" b="b"/>
            <a:pathLst>
              <a:path w="4828228" h="3047819">
                <a:moveTo>
                  <a:pt x="0" y="0"/>
                </a:moveTo>
                <a:lnTo>
                  <a:pt x="4828228" y="0"/>
                </a:lnTo>
                <a:lnTo>
                  <a:pt x="4828228" y="3047819"/>
                </a:lnTo>
                <a:lnTo>
                  <a:pt x="0" y="30478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57893" y="2447184"/>
            <a:ext cx="2888930" cy="3836026"/>
          </a:xfrm>
          <a:prstGeom prst="rect">
            <a:avLst/>
          </a:prstGeom>
        </p:spPr>
        <p:txBody>
          <a:bodyPr lIns="0" tIns="0" rIns="0" bIns="0" rtlCol="0" anchor="t">
            <a:spAutoFit/>
          </a:bodyPr>
          <a:lstStyle/>
          <a:p>
            <a:pPr marL="503643" marR="0" lvl="1" indent="-251822" algn="l" defTabSz="914400" rtl="0" eaLnBrk="1" fontAlgn="auto" latinLnBrk="0" hangingPunct="1">
              <a:lnSpc>
                <a:spcPts val="2519"/>
              </a:lnSpc>
              <a:spcBef>
                <a:spcPts val="0"/>
              </a:spcBef>
              <a:spcAft>
                <a:spcPts val="0"/>
              </a:spcAft>
              <a:buClrTx/>
              <a:buSzTx/>
              <a:buFont typeface="Arial"/>
              <a:buChar char="•"/>
              <a:tabLst/>
              <a:defRPr/>
            </a:pPr>
            <a:r>
              <a:rPr kumimoji="0" lang="en-US" sz="23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How did you reconnect with your child(ren) after a time away?</a:t>
            </a:r>
          </a:p>
          <a:p>
            <a:pPr marL="0" marR="0" lvl="0" indent="0" algn="l" defTabSz="914400" rtl="0" eaLnBrk="1" fontAlgn="auto" latinLnBrk="0" hangingPunct="1">
              <a:lnSpc>
                <a:spcPts val="2519"/>
              </a:lnSpc>
              <a:spcBef>
                <a:spcPts val="0"/>
              </a:spcBef>
              <a:spcAft>
                <a:spcPts val="0"/>
              </a:spcAft>
              <a:buClrTx/>
              <a:buSzTx/>
              <a:buFontTx/>
              <a:buNone/>
              <a:tabLst/>
              <a:defRPr/>
            </a:pPr>
            <a:endParaRPr kumimoji="0" lang="en-US" sz="23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503643" marR="0" lvl="1" indent="-251822" algn="l" defTabSz="914400" rtl="0" eaLnBrk="1" fontAlgn="auto" latinLnBrk="0" hangingPunct="1">
              <a:lnSpc>
                <a:spcPts val="2519"/>
              </a:lnSpc>
              <a:spcBef>
                <a:spcPts val="0"/>
              </a:spcBef>
              <a:spcAft>
                <a:spcPts val="0"/>
              </a:spcAft>
              <a:buClrTx/>
              <a:buSzTx/>
              <a:buFont typeface="Arial"/>
              <a:buChar char="•"/>
              <a:tabLst/>
              <a:defRPr/>
            </a:pPr>
            <a:r>
              <a:rPr kumimoji="0" lang="en-US" sz="23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challenges did you face during reintegration?</a:t>
            </a:r>
          </a:p>
          <a:p>
            <a:pPr marL="0" marR="0" lvl="0" indent="0" algn="l" defTabSz="914400" rtl="0" eaLnBrk="1" fontAlgn="auto" latinLnBrk="0" hangingPunct="1">
              <a:lnSpc>
                <a:spcPts val="2519"/>
              </a:lnSpc>
              <a:spcBef>
                <a:spcPts val="0"/>
              </a:spcBef>
              <a:spcAft>
                <a:spcPts val="0"/>
              </a:spcAft>
              <a:buClrTx/>
              <a:buSzTx/>
              <a:buFontTx/>
              <a:buNone/>
              <a:tabLst/>
              <a:defRPr/>
            </a:pPr>
            <a:endParaRPr kumimoji="0" lang="en-US" sz="23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503643" marR="0" lvl="1" indent="-251822" algn="l" defTabSz="914400" rtl="0" eaLnBrk="1" fontAlgn="auto" latinLnBrk="0" hangingPunct="1">
              <a:lnSpc>
                <a:spcPts val="2519"/>
              </a:lnSpc>
              <a:spcBef>
                <a:spcPts val="0"/>
              </a:spcBef>
              <a:spcAft>
                <a:spcPts val="0"/>
              </a:spcAft>
              <a:buClrTx/>
              <a:buSzTx/>
              <a:buFont typeface="Arial"/>
              <a:buChar char="•"/>
              <a:tabLst/>
              <a:defRPr/>
            </a:pPr>
            <a:r>
              <a:rPr kumimoji="0" lang="en-US" sz="23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strategies or supports helped you adjust?</a:t>
            </a:r>
          </a:p>
        </p:txBody>
      </p:sp>
      <p:sp>
        <p:nvSpPr>
          <p:cNvPr id="6" name="TextBox 6"/>
          <p:cNvSpPr txBox="1"/>
          <p:nvPr/>
        </p:nvSpPr>
        <p:spPr>
          <a:xfrm>
            <a:off x="115043" y="354642"/>
            <a:ext cx="2270499" cy="817592"/>
          </a:xfrm>
          <a:prstGeom prst="rect">
            <a:avLst/>
          </a:prstGeom>
        </p:spPr>
        <p:txBody>
          <a:bodyPr lIns="0" tIns="0" rIns="0" bIns="0" rtlCol="0" anchor="t">
            <a:spAutoFit/>
          </a:bodyPr>
          <a:lstStyle/>
          <a:p>
            <a:pPr marL="0" marR="0" lvl="0" indent="0" algn="ctr" defTabSz="914400" rtl="0" eaLnBrk="1" fontAlgn="auto" latinLnBrk="0" hangingPunct="1">
              <a:lnSpc>
                <a:spcPts val="3131"/>
              </a:lnSpc>
              <a:spcBef>
                <a:spcPct val="0"/>
              </a:spcBef>
              <a:spcAft>
                <a:spcPts val="0"/>
              </a:spcAft>
              <a:buClrTx/>
              <a:buSzTx/>
              <a:buFontTx/>
              <a:buNone/>
              <a:tabLst/>
              <a:defRPr/>
            </a:pPr>
            <a:r>
              <a:rPr kumimoji="0" lang="en-US" sz="22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Returning from Deployment</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897058"/>
        </a:solidFill>
        <a:effectLst/>
      </p:bgPr>
    </p:bg>
    <p:spTree>
      <p:nvGrpSpPr>
        <p:cNvPr id="1" name=""/>
        <p:cNvGrpSpPr/>
        <p:nvPr/>
      </p:nvGrpSpPr>
      <p:grpSpPr>
        <a:xfrm>
          <a:off x="0" y="0"/>
          <a:ext cx="0" cy="0"/>
          <a:chOff x="0" y="0"/>
          <a:chExt cx="0" cy="0"/>
        </a:xfrm>
      </p:grpSpPr>
      <p:sp>
        <p:nvSpPr>
          <p:cNvPr id="2" name="Freeform 2"/>
          <p:cNvSpPr/>
          <p:nvPr/>
        </p:nvSpPr>
        <p:spPr>
          <a:xfrm>
            <a:off x="3351565" y="322953"/>
            <a:ext cx="6265674" cy="4194062"/>
          </a:xfrm>
          <a:custGeom>
            <a:avLst/>
            <a:gdLst/>
            <a:ahLst/>
            <a:cxnLst/>
            <a:rect l="l" t="t" r="r" b="b"/>
            <a:pathLst>
              <a:path w="6265674" h="4194062">
                <a:moveTo>
                  <a:pt x="0" y="0"/>
                </a:moveTo>
                <a:lnTo>
                  <a:pt x="6265675" y="0"/>
                </a:lnTo>
                <a:lnTo>
                  <a:pt x="6265675" y="4194062"/>
                </a:lnTo>
                <a:lnTo>
                  <a:pt x="0" y="419406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80746" y="4212215"/>
            <a:ext cx="6001994" cy="2985992"/>
          </a:xfrm>
          <a:custGeom>
            <a:avLst/>
            <a:gdLst/>
            <a:ahLst/>
            <a:cxnLst/>
            <a:rect l="l" t="t" r="r" b="b"/>
            <a:pathLst>
              <a:path w="6001994" h="2985992">
                <a:moveTo>
                  <a:pt x="0" y="0"/>
                </a:moveTo>
                <a:lnTo>
                  <a:pt x="6001994" y="0"/>
                </a:lnTo>
                <a:lnTo>
                  <a:pt x="6001994" y="2985992"/>
                </a:lnTo>
                <a:lnTo>
                  <a:pt x="0" y="29859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4482601" y="4212215"/>
            <a:ext cx="5151699" cy="2985992"/>
          </a:xfrm>
          <a:custGeom>
            <a:avLst/>
            <a:gdLst/>
            <a:ahLst/>
            <a:cxnLst/>
            <a:rect l="l" t="t" r="r" b="b"/>
            <a:pathLst>
              <a:path w="5151699" h="2985992">
                <a:moveTo>
                  <a:pt x="0" y="0"/>
                </a:moveTo>
                <a:lnTo>
                  <a:pt x="5151699" y="0"/>
                </a:lnTo>
                <a:lnTo>
                  <a:pt x="5151699" y="2985992"/>
                </a:lnTo>
                <a:lnTo>
                  <a:pt x="0" y="2985992"/>
                </a:lnTo>
                <a:lnTo>
                  <a:pt x="0" y="0"/>
                </a:lnTo>
                <a:close/>
              </a:path>
            </a:pathLst>
          </a:custGeom>
          <a:blipFill>
            <a:blip r:embed="rId4">
              <a:extLst>
                <a:ext uri="{96DAC541-7B7A-43D3-8B79-37D633B846F1}">
                  <asvg:svgBlip xmlns:asvg="http://schemas.microsoft.com/office/drawing/2016/SVG/main" r:embed="rId5"/>
                </a:ext>
              </a:extLst>
            </a:blip>
            <a:stretch>
              <a:fillRect l="-1650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239212" y="55457"/>
            <a:ext cx="2060260" cy="1415960"/>
          </a:xfrm>
          <a:custGeom>
            <a:avLst/>
            <a:gdLst/>
            <a:ahLst/>
            <a:cxnLst/>
            <a:rect l="l" t="t" r="r" b="b"/>
            <a:pathLst>
              <a:path w="2060260" h="1415960">
                <a:moveTo>
                  <a:pt x="0" y="0"/>
                </a:moveTo>
                <a:lnTo>
                  <a:pt x="2060260" y="0"/>
                </a:lnTo>
                <a:lnTo>
                  <a:pt x="2060260" y="1415961"/>
                </a:lnTo>
                <a:lnTo>
                  <a:pt x="0" y="14159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5580862" flipH="1">
            <a:off x="435968" y="2004205"/>
            <a:ext cx="2955424" cy="3066587"/>
          </a:xfrm>
          <a:custGeom>
            <a:avLst/>
            <a:gdLst/>
            <a:ahLst/>
            <a:cxnLst/>
            <a:rect l="l" t="t" r="r" b="b"/>
            <a:pathLst>
              <a:path w="2955424" h="3066587">
                <a:moveTo>
                  <a:pt x="2955423" y="0"/>
                </a:moveTo>
                <a:lnTo>
                  <a:pt x="0" y="0"/>
                </a:lnTo>
                <a:lnTo>
                  <a:pt x="0" y="3066588"/>
                </a:lnTo>
                <a:lnTo>
                  <a:pt x="2955423" y="3066588"/>
                </a:lnTo>
                <a:lnTo>
                  <a:pt x="2955423"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471271" y="4618552"/>
            <a:ext cx="9491879" cy="2260403"/>
          </a:xfrm>
          <a:prstGeom prst="rect">
            <a:avLst/>
          </a:prstGeom>
        </p:spPr>
        <p:txBody>
          <a:bodyPr lIns="0" tIns="0" rIns="0" bIns="0" rtlCol="0" anchor="t">
            <a:spAutoFit/>
          </a:bodyPr>
          <a:lstStyle/>
          <a:p>
            <a:pPr marL="460465" marR="0" lvl="1" indent="-230232" algn="l" defTabSz="914400" rtl="0" eaLnBrk="1" fontAlgn="auto" latinLnBrk="0" hangingPunct="1">
              <a:lnSpc>
                <a:spcPts val="2985"/>
              </a:lnSpc>
              <a:spcBef>
                <a:spcPts val="0"/>
              </a:spcBef>
              <a:spcAft>
                <a:spcPts val="0"/>
              </a:spcAft>
              <a:buClrTx/>
              <a:buSzTx/>
              <a:buFont typeface="Arial"/>
              <a:buChar char="•"/>
              <a:tabLst/>
              <a:defRPr/>
            </a:pPr>
            <a:r>
              <a:rPr kumimoji="0" lang="en-US" sz="21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How did pre-deployment activities help prepare your family?</a:t>
            </a:r>
          </a:p>
          <a:p>
            <a:pPr marL="0" marR="0" lvl="0" indent="0" algn="l" defTabSz="914400" rtl="0" eaLnBrk="1" fontAlgn="auto" latinLnBrk="0" hangingPunct="1">
              <a:lnSpc>
                <a:spcPts val="2985"/>
              </a:lnSpc>
              <a:spcBef>
                <a:spcPts val="0"/>
              </a:spcBef>
              <a:spcAft>
                <a:spcPts val="0"/>
              </a:spcAft>
              <a:buClrTx/>
              <a:buSzTx/>
              <a:buFontTx/>
              <a:buNone/>
              <a:tabLst/>
              <a:defRPr/>
            </a:pPr>
            <a:endParaRPr kumimoji="0" lang="en-US" sz="21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60465" marR="0" lvl="1" indent="-230232" algn="l" defTabSz="914400" rtl="0" eaLnBrk="1" fontAlgn="auto" latinLnBrk="0" hangingPunct="1">
              <a:lnSpc>
                <a:spcPts val="2985"/>
              </a:lnSpc>
              <a:spcBef>
                <a:spcPts val="0"/>
              </a:spcBef>
              <a:spcAft>
                <a:spcPts val="0"/>
              </a:spcAft>
              <a:buClrTx/>
              <a:buSzTx/>
              <a:buFont typeface="Arial"/>
              <a:buChar char="•"/>
              <a:tabLst/>
              <a:defRPr/>
            </a:pPr>
            <a:r>
              <a:rPr kumimoji="0" lang="en-US" sz="21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parts of Ronald and Karissa’s story did you relate to?</a:t>
            </a:r>
          </a:p>
          <a:p>
            <a:pPr marL="0" marR="0" lvl="0" indent="0" algn="l" defTabSz="914400" rtl="0" eaLnBrk="1" fontAlgn="auto" latinLnBrk="0" hangingPunct="1">
              <a:lnSpc>
                <a:spcPts val="2985"/>
              </a:lnSpc>
              <a:spcBef>
                <a:spcPts val="0"/>
              </a:spcBef>
              <a:spcAft>
                <a:spcPts val="0"/>
              </a:spcAft>
              <a:buClrTx/>
              <a:buSzTx/>
              <a:buFontTx/>
              <a:buNone/>
              <a:tabLst/>
              <a:defRPr/>
            </a:pPr>
            <a:endParaRPr kumimoji="0" lang="en-US" sz="21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60465" marR="0" lvl="1" indent="-230232" algn="l" defTabSz="914400" rtl="0" eaLnBrk="1" fontAlgn="auto" latinLnBrk="0" hangingPunct="1">
              <a:lnSpc>
                <a:spcPts val="2985"/>
              </a:lnSpc>
              <a:spcBef>
                <a:spcPts val="0"/>
              </a:spcBef>
              <a:spcAft>
                <a:spcPts val="0"/>
              </a:spcAft>
              <a:buClrTx/>
              <a:buSzTx/>
              <a:buFont typeface="Arial"/>
              <a:buChar char="•"/>
              <a:tabLst/>
              <a:defRPr/>
            </a:pPr>
            <a:r>
              <a:rPr kumimoji="0" lang="en-US" sz="21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Are there any strategies they used that you could apply during a future absence?</a:t>
            </a:r>
          </a:p>
        </p:txBody>
      </p:sp>
      <p:sp>
        <p:nvSpPr>
          <p:cNvPr id="8" name="TextBox 8"/>
          <p:cNvSpPr txBox="1"/>
          <p:nvPr/>
        </p:nvSpPr>
        <p:spPr>
          <a:xfrm>
            <a:off x="115043" y="354642"/>
            <a:ext cx="2270499" cy="817592"/>
          </a:xfrm>
          <a:prstGeom prst="rect">
            <a:avLst/>
          </a:prstGeom>
        </p:spPr>
        <p:txBody>
          <a:bodyPr lIns="0" tIns="0" rIns="0" bIns="0" rtlCol="0" anchor="t">
            <a:spAutoFit/>
          </a:bodyPr>
          <a:lstStyle/>
          <a:p>
            <a:pPr marL="0" marR="0" lvl="0" indent="0" algn="ctr" defTabSz="914400" rtl="0" eaLnBrk="1" fontAlgn="auto" latinLnBrk="0" hangingPunct="1">
              <a:lnSpc>
                <a:spcPts val="3131"/>
              </a:lnSpc>
              <a:spcBef>
                <a:spcPct val="0"/>
              </a:spcBef>
              <a:spcAft>
                <a:spcPts val="0"/>
              </a:spcAft>
              <a:buClrTx/>
              <a:buSzTx/>
              <a:buFontTx/>
              <a:buNone/>
              <a:tabLst/>
              <a:defRPr/>
            </a:pPr>
            <a:r>
              <a:rPr kumimoji="0" lang="en-US" sz="22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Military Father’s Perspective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9753600" cy="7315200"/>
          </a:xfrm>
          <a:custGeom>
            <a:avLst/>
            <a:gdLst/>
            <a:ahLst/>
            <a:cxnLst/>
            <a:rect l="l" t="t" r="r" b="b"/>
            <a:pathLst>
              <a:path w="9753600" h="7315200">
                <a:moveTo>
                  <a:pt x="9753600" y="0"/>
                </a:moveTo>
                <a:lnTo>
                  <a:pt x="0" y="0"/>
                </a:lnTo>
                <a:lnTo>
                  <a:pt x="0" y="7315200"/>
                </a:lnTo>
                <a:lnTo>
                  <a:pt x="9753600" y="7315200"/>
                </a:lnTo>
                <a:lnTo>
                  <a:pt x="9753600" y="0"/>
                </a:lnTo>
                <a:close/>
              </a:path>
            </a:pathLst>
          </a:custGeom>
          <a:blipFill>
            <a:blip r:embed="rId3"/>
            <a:stretch>
              <a:fillRect l="-15217" r="-152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33694" y="0"/>
            <a:ext cx="2060260" cy="1415960"/>
          </a:xfrm>
          <a:custGeom>
            <a:avLst/>
            <a:gdLst/>
            <a:ahLst/>
            <a:cxnLst/>
            <a:rect l="l" t="t" r="r" b="b"/>
            <a:pathLst>
              <a:path w="2060260" h="1415960">
                <a:moveTo>
                  <a:pt x="0" y="0"/>
                </a:moveTo>
                <a:lnTo>
                  <a:pt x="2060260" y="0"/>
                </a:lnTo>
                <a:lnTo>
                  <a:pt x="2060260" y="1415960"/>
                </a:lnTo>
                <a:lnTo>
                  <a:pt x="0" y="14159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8146" y="2369765"/>
            <a:ext cx="5481516" cy="4213915"/>
          </a:xfrm>
          <a:custGeom>
            <a:avLst/>
            <a:gdLst/>
            <a:ahLst/>
            <a:cxnLst/>
            <a:rect l="l" t="t" r="r" b="b"/>
            <a:pathLst>
              <a:path w="5481516" h="4213915">
                <a:moveTo>
                  <a:pt x="0" y="0"/>
                </a:moveTo>
                <a:lnTo>
                  <a:pt x="5481515" y="0"/>
                </a:lnTo>
                <a:lnTo>
                  <a:pt x="5481515" y="4213915"/>
                </a:lnTo>
                <a:lnTo>
                  <a:pt x="0" y="42139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491240" y="2954003"/>
            <a:ext cx="4696378" cy="2492752"/>
          </a:xfrm>
          <a:prstGeom prst="rect">
            <a:avLst/>
          </a:prstGeom>
        </p:spPr>
        <p:txBody>
          <a:bodyPr lIns="0" tIns="0" rIns="0" bIns="0" rtlCol="0" anchor="t">
            <a:spAutoFit/>
          </a:bodyPr>
          <a:lstStyle/>
          <a:p>
            <a:pPr marL="460465" marR="0" lvl="1" indent="-230232" algn="l" defTabSz="914400" rtl="0" eaLnBrk="1" fontAlgn="auto" latinLnBrk="0" hangingPunct="1">
              <a:lnSpc>
                <a:spcPts val="2431"/>
              </a:lnSpc>
              <a:spcBef>
                <a:spcPts val="0"/>
              </a:spcBef>
              <a:spcAft>
                <a:spcPts val="0"/>
              </a:spcAft>
              <a:buClrTx/>
              <a:buSzTx/>
              <a:buFont typeface="Arial"/>
              <a:buChar char="•"/>
              <a:tabLst/>
              <a:defRPr/>
            </a:pPr>
            <a:r>
              <a:rPr kumimoji="0" lang="en-US" sz="21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Have you faced any challenges related to gender expectations?</a:t>
            </a:r>
          </a:p>
          <a:p>
            <a:pPr marL="0" marR="0" lvl="0" indent="0" algn="l" defTabSz="914400" rtl="0" eaLnBrk="1" fontAlgn="auto" latinLnBrk="0" hangingPunct="1">
              <a:lnSpc>
                <a:spcPts val="2431"/>
              </a:lnSpc>
              <a:spcBef>
                <a:spcPts val="0"/>
              </a:spcBef>
              <a:spcAft>
                <a:spcPts val="0"/>
              </a:spcAft>
              <a:buClrTx/>
              <a:buSzTx/>
              <a:buFontTx/>
              <a:buNone/>
              <a:tabLst/>
              <a:defRPr/>
            </a:pPr>
            <a:endParaRPr kumimoji="0" lang="en-US" sz="21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60465" marR="0" lvl="1" indent="-230232" algn="l" defTabSz="914400" rtl="0" eaLnBrk="1" fontAlgn="auto" latinLnBrk="0" hangingPunct="1">
              <a:lnSpc>
                <a:spcPts val="2431"/>
              </a:lnSpc>
              <a:spcBef>
                <a:spcPts val="0"/>
              </a:spcBef>
              <a:spcAft>
                <a:spcPts val="0"/>
              </a:spcAft>
              <a:buClrTx/>
              <a:buSzTx/>
              <a:buFont typeface="Arial"/>
              <a:buChar char="•"/>
              <a:tabLst/>
              <a:defRPr/>
            </a:pPr>
            <a:r>
              <a:rPr kumimoji="0" lang="en-US" sz="21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Have you ever struggled to respond to a gender-based comment?</a:t>
            </a:r>
          </a:p>
          <a:p>
            <a:pPr marL="0" marR="0" lvl="0" indent="0" algn="l" defTabSz="914400" rtl="0" eaLnBrk="1" fontAlgn="auto" latinLnBrk="0" hangingPunct="1">
              <a:lnSpc>
                <a:spcPts val="2431"/>
              </a:lnSpc>
              <a:spcBef>
                <a:spcPts val="0"/>
              </a:spcBef>
              <a:spcAft>
                <a:spcPts val="0"/>
              </a:spcAft>
              <a:buClrTx/>
              <a:buSzTx/>
              <a:buFontTx/>
              <a:buNone/>
              <a:tabLst/>
              <a:defRPr/>
            </a:pPr>
            <a:endParaRPr kumimoji="0" lang="en-US" sz="21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60465" marR="0" lvl="1" indent="-230232" algn="l" defTabSz="914400" rtl="0" eaLnBrk="1" fontAlgn="auto" latinLnBrk="0" hangingPunct="1">
              <a:lnSpc>
                <a:spcPts val="2431"/>
              </a:lnSpc>
              <a:spcBef>
                <a:spcPts val="0"/>
              </a:spcBef>
              <a:spcAft>
                <a:spcPts val="0"/>
              </a:spcAft>
              <a:buClrTx/>
              <a:buSzTx/>
              <a:buFont typeface="Arial"/>
              <a:buChar char="•"/>
              <a:tabLst/>
              <a:defRPr/>
            </a:pPr>
            <a:r>
              <a:rPr kumimoji="0" lang="en-US" sz="21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Did the activity help you think through how to respond?</a:t>
            </a:r>
          </a:p>
        </p:txBody>
      </p:sp>
      <p:sp>
        <p:nvSpPr>
          <p:cNvPr id="6" name="TextBox 6"/>
          <p:cNvSpPr txBox="1"/>
          <p:nvPr/>
        </p:nvSpPr>
        <p:spPr>
          <a:xfrm>
            <a:off x="0" y="318234"/>
            <a:ext cx="2270499" cy="817592"/>
          </a:xfrm>
          <a:prstGeom prst="rect">
            <a:avLst/>
          </a:prstGeom>
        </p:spPr>
        <p:txBody>
          <a:bodyPr lIns="0" tIns="0" rIns="0" bIns="0" rtlCol="0" anchor="t">
            <a:spAutoFit/>
          </a:bodyPr>
          <a:lstStyle/>
          <a:p>
            <a:pPr marL="0" marR="0" lvl="0" indent="0" algn="ctr" defTabSz="914400" rtl="0" eaLnBrk="1" fontAlgn="auto" latinLnBrk="0" hangingPunct="1">
              <a:lnSpc>
                <a:spcPts val="3131"/>
              </a:lnSpc>
              <a:spcBef>
                <a:spcPct val="0"/>
              </a:spcBef>
              <a:spcAft>
                <a:spcPts val="0"/>
              </a:spcAft>
              <a:buClrTx/>
              <a:buSzTx/>
              <a:buFontTx/>
              <a:buNone/>
              <a:tabLst/>
              <a:defRPr/>
            </a:pPr>
            <a:r>
              <a:rPr kumimoji="0" lang="en-US" sz="22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Gender-Based Expectations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575A50"/>
        </a:solidFill>
        <a:effectLst/>
      </p:bgPr>
    </p:bg>
    <p:spTree>
      <p:nvGrpSpPr>
        <p:cNvPr id="1" name=""/>
        <p:cNvGrpSpPr/>
        <p:nvPr/>
      </p:nvGrpSpPr>
      <p:grpSpPr>
        <a:xfrm>
          <a:off x="0" y="0"/>
          <a:ext cx="0" cy="0"/>
          <a:chOff x="0" y="0"/>
          <a:chExt cx="0" cy="0"/>
        </a:xfrm>
      </p:grpSpPr>
      <p:sp>
        <p:nvSpPr>
          <p:cNvPr id="2" name="Freeform 2"/>
          <p:cNvSpPr/>
          <p:nvPr/>
        </p:nvSpPr>
        <p:spPr>
          <a:xfrm>
            <a:off x="4823204" y="243882"/>
            <a:ext cx="4762393" cy="6120846"/>
          </a:xfrm>
          <a:custGeom>
            <a:avLst/>
            <a:gdLst/>
            <a:ahLst/>
            <a:cxnLst/>
            <a:rect l="l" t="t" r="r" b="b"/>
            <a:pathLst>
              <a:path w="4762393" h="6120846">
                <a:moveTo>
                  <a:pt x="0" y="0"/>
                </a:moveTo>
                <a:lnTo>
                  <a:pt x="4762393" y="0"/>
                </a:lnTo>
                <a:lnTo>
                  <a:pt x="4762393" y="6120846"/>
                </a:lnTo>
                <a:lnTo>
                  <a:pt x="0" y="6120846"/>
                </a:lnTo>
                <a:lnTo>
                  <a:pt x="0" y="0"/>
                </a:lnTo>
                <a:close/>
              </a:path>
            </a:pathLst>
          </a:custGeom>
          <a:blipFill>
            <a:blip r:embed="rId3"/>
            <a:stretch>
              <a:fillRect/>
            </a:stretch>
          </a:blipFill>
          <a:ln w="38100" cap="sq">
            <a:solidFill>
              <a:srgbClr val="B49A74"/>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731520" y="0"/>
            <a:ext cx="2453588" cy="1686284"/>
          </a:xfrm>
          <a:custGeom>
            <a:avLst/>
            <a:gdLst/>
            <a:ahLst/>
            <a:cxnLst/>
            <a:rect l="l" t="t" r="r" b="b"/>
            <a:pathLst>
              <a:path w="2453588" h="1686284">
                <a:moveTo>
                  <a:pt x="0" y="0"/>
                </a:moveTo>
                <a:lnTo>
                  <a:pt x="2453588" y="0"/>
                </a:lnTo>
                <a:lnTo>
                  <a:pt x="2453588" y="1686284"/>
                </a:lnTo>
                <a:lnTo>
                  <a:pt x="0" y="16862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4033766" y="3162479"/>
            <a:ext cx="1090089" cy="4152721"/>
          </a:xfrm>
          <a:custGeom>
            <a:avLst/>
            <a:gdLst/>
            <a:ahLst/>
            <a:cxnLst/>
            <a:rect l="l" t="t" r="r" b="b"/>
            <a:pathLst>
              <a:path w="1090089" h="4152721">
                <a:moveTo>
                  <a:pt x="1090089" y="0"/>
                </a:moveTo>
                <a:lnTo>
                  <a:pt x="0" y="0"/>
                </a:lnTo>
                <a:lnTo>
                  <a:pt x="0" y="4152721"/>
                </a:lnTo>
                <a:lnTo>
                  <a:pt x="1090089" y="4152721"/>
                </a:lnTo>
                <a:lnTo>
                  <a:pt x="1090089"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225239" y="2327985"/>
            <a:ext cx="3557089" cy="4117778"/>
          </a:xfrm>
          <a:prstGeom prst="rect">
            <a:avLst/>
          </a:prstGeom>
        </p:spPr>
        <p:txBody>
          <a:bodyPr lIns="0" tIns="0" rIns="0" bIns="0" rtlCol="0" anchor="t">
            <a:spAutoFit/>
          </a:bodyPr>
          <a:lstStyle/>
          <a:p>
            <a:pPr marL="460465" marR="0" lvl="1" indent="-230232" algn="l" defTabSz="914400" rtl="0" eaLnBrk="1" fontAlgn="auto" latinLnBrk="0" hangingPunct="1">
              <a:lnSpc>
                <a:spcPts val="2985"/>
              </a:lnSpc>
              <a:spcBef>
                <a:spcPts val="0"/>
              </a:spcBef>
              <a:spcAft>
                <a:spcPts val="0"/>
              </a:spcAft>
              <a:buClrTx/>
              <a:buSzTx/>
              <a:buFont typeface="Arial"/>
              <a:buChar char="•"/>
              <a:tabLst/>
              <a:defRPr/>
            </a:pPr>
            <a:r>
              <a:rPr kumimoji="0" lang="en-US" sz="2132"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Were you eligible for parental leave, and did you use it? Why or why not?</a:t>
            </a:r>
          </a:p>
          <a:p>
            <a:pPr marL="0" marR="0" lvl="0" indent="0" algn="l" defTabSz="914400" rtl="0" eaLnBrk="1" fontAlgn="auto" latinLnBrk="0" hangingPunct="1">
              <a:lnSpc>
                <a:spcPts val="2985"/>
              </a:lnSpc>
              <a:spcBef>
                <a:spcPts val="0"/>
              </a:spcBef>
              <a:spcAft>
                <a:spcPts val="0"/>
              </a:spcAft>
              <a:buClrTx/>
              <a:buSzTx/>
              <a:buFontTx/>
              <a:buNone/>
              <a:tabLst/>
              <a:defRPr/>
            </a:pPr>
            <a:endParaRPr kumimoji="0" lang="en-US" sz="2132"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endParaRPr>
          </a:p>
          <a:p>
            <a:pPr marL="460465" marR="0" lvl="1" indent="-230232" algn="l" defTabSz="914400" rtl="0" eaLnBrk="1" fontAlgn="auto" latinLnBrk="0" hangingPunct="1">
              <a:lnSpc>
                <a:spcPts val="2985"/>
              </a:lnSpc>
              <a:spcBef>
                <a:spcPts val="0"/>
              </a:spcBef>
              <a:spcAft>
                <a:spcPts val="0"/>
              </a:spcAft>
              <a:buClrTx/>
              <a:buSzTx/>
              <a:buFont typeface="Arial"/>
              <a:buChar char="•"/>
              <a:tabLst/>
              <a:defRPr/>
            </a:pPr>
            <a:r>
              <a:rPr kumimoji="0" lang="en-US" sz="2132"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Have you ever felt excluded from an event or program as a father?</a:t>
            </a:r>
          </a:p>
          <a:p>
            <a:pPr marL="0" marR="0" lvl="0" indent="0" algn="l" defTabSz="914400" rtl="0" eaLnBrk="1" fontAlgn="auto" latinLnBrk="0" hangingPunct="1">
              <a:lnSpc>
                <a:spcPts val="2985"/>
              </a:lnSpc>
              <a:spcBef>
                <a:spcPts val="0"/>
              </a:spcBef>
              <a:spcAft>
                <a:spcPts val="0"/>
              </a:spcAft>
              <a:buClrTx/>
              <a:buSzTx/>
              <a:buFontTx/>
              <a:buNone/>
              <a:tabLst/>
              <a:defRPr/>
            </a:pPr>
            <a:endParaRPr kumimoji="0" lang="en-US" sz="2132"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endParaRPr>
          </a:p>
          <a:p>
            <a:pPr marL="460465" marR="0" lvl="1" indent="-230232" algn="l" defTabSz="914400" rtl="0" eaLnBrk="1" fontAlgn="auto" latinLnBrk="0" hangingPunct="1">
              <a:lnSpc>
                <a:spcPts val="2985"/>
              </a:lnSpc>
              <a:spcBef>
                <a:spcPts val="0"/>
              </a:spcBef>
              <a:spcAft>
                <a:spcPts val="0"/>
              </a:spcAft>
              <a:buClrTx/>
              <a:buSzTx/>
              <a:buFont typeface="Arial"/>
              <a:buChar char="•"/>
              <a:tabLst/>
              <a:defRPr/>
            </a:pPr>
            <a:r>
              <a:rPr kumimoji="0" lang="en-US" sz="2132"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What changes could have made it feel more inclusive?</a:t>
            </a:r>
          </a:p>
        </p:txBody>
      </p:sp>
      <p:sp>
        <p:nvSpPr>
          <p:cNvPr id="6" name="TextBox 6"/>
          <p:cNvSpPr txBox="1"/>
          <p:nvPr/>
        </p:nvSpPr>
        <p:spPr>
          <a:xfrm>
            <a:off x="823065" y="386721"/>
            <a:ext cx="2270499" cy="817592"/>
          </a:xfrm>
          <a:prstGeom prst="rect">
            <a:avLst/>
          </a:prstGeom>
        </p:spPr>
        <p:txBody>
          <a:bodyPr lIns="0" tIns="0" rIns="0" bIns="0" rtlCol="0" anchor="t">
            <a:spAutoFit/>
          </a:bodyPr>
          <a:lstStyle/>
          <a:p>
            <a:pPr marL="0" marR="0" lvl="0" indent="0" algn="ctr" defTabSz="914400" rtl="0" eaLnBrk="1" fontAlgn="auto" latinLnBrk="0" hangingPunct="1">
              <a:lnSpc>
                <a:spcPts val="3131"/>
              </a:lnSpc>
              <a:spcBef>
                <a:spcPct val="0"/>
              </a:spcBef>
              <a:spcAft>
                <a:spcPts val="0"/>
              </a:spcAft>
              <a:buClrTx/>
              <a:buSzTx/>
              <a:buFontTx/>
              <a:buNone/>
              <a:tabLst/>
              <a:defRPr/>
            </a:pPr>
            <a:r>
              <a:rPr kumimoji="0" lang="en-US" sz="22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Paternal Leave and Represenatation</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575A50"/>
        </a:solidFill>
        <a:effectLst/>
      </p:bgPr>
    </p:bg>
    <p:spTree>
      <p:nvGrpSpPr>
        <p:cNvPr id="1" name=""/>
        <p:cNvGrpSpPr/>
        <p:nvPr/>
      </p:nvGrpSpPr>
      <p:grpSpPr>
        <a:xfrm>
          <a:off x="0" y="0"/>
          <a:ext cx="0" cy="0"/>
          <a:chOff x="0" y="0"/>
          <a:chExt cx="0" cy="0"/>
        </a:xfrm>
      </p:grpSpPr>
      <p:sp>
        <p:nvSpPr>
          <p:cNvPr id="2" name="Freeform 2"/>
          <p:cNvSpPr/>
          <p:nvPr/>
        </p:nvSpPr>
        <p:spPr>
          <a:xfrm flipH="1">
            <a:off x="0" y="0"/>
            <a:ext cx="9753600" cy="7315200"/>
          </a:xfrm>
          <a:custGeom>
            <a:avLst/>
            <a:gdLst/>
            <a:ahLst/>
            <a:cxnLst/>
            <a:rect l="l" t="t" r="r" b="b"/>
            <a:pathLst>
              <a:path w="9753600" h="7315200">
                <a:moveTo>
                  <a:pt x="9753600" y="0"/>
                </a:moveTo>
                <a:lnTo>
                  <a:pt x="0" y="0"/>
                </a:lnTo>
                <a:lnTo>
                  <a:pt x="0" y="7315200"/>
                </a:lnTo>
                <a:lnTo>
                  <a:pt x="9753600" y="7315200"/>
                </a:lnTo>
                <a:lnTo>
                  <a:pt x="9753600" y="0"/>
                </a:lnTo>
                <a:close/>
              </a:path>
            </a:pathLst>
          </a:custGeom>
          <a:blipFill>
            <a:blip r:embed="rId3"/>
            <a:stretch>
              <a:fillRect l="-12539" t="-11111" r="-1253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527659" y="5598472"/>
            <a:ext cx="6417675" cy="1716728"/>
          </a:xfrm>
          <a:custGeom>
            <a:avLst/>
            <a:gdLst/>
            <a:ahLst/>
            <a:cxnLst/>
            <a:rect l="l" t="t" r="r" b="b"/>
            <a:pathLst>
              <a:path w="6417675" h="1716728">
                <a:moveTo>
                  <a:pt x="0" y="0"/>
                </a:moveTo>
                <a:lnTo>
                  <a:pt x="6417675" y="0"/>
                </a:lnTo>
                <a:lnTo>
                  <a:pt x="6417675" y="1716728"/>
                </a:lnTo>
                <a:lnTo>
                  <a:pt x="0" y="1716728"/>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5606779" y="5627230"/>
            <a:ext cx="3619162" cy="1687970"/>
          </a:xfrm>
          <a:custGeom>
            <a:avLst/>
            <a:gdLst/>
            <a:ahLst/>
            <a:cxnLst/>
            <a:rect l="l" t="t" r="r" b="b"/>
            <a:pathLst>
              <a:path w="3619162" h="1687970">
                <a:moveTo>
                  <a:pt x="0" y="0"/>
                </a:moveTo>
                <a:lnTo>
                  <a:pt x="3619162" y="0"/>
                </a:lnTo>
                <a:lnTo>
                  <a:pt x="3619162" y="1687970"/>
                </a:lnTo>
                <a:lnTo>
                  <a:pt x="0" y="1687970"/>
                </a:lnTo>
                <a:lnTo>
                  <a:pt x="0" y="0"/>
                </a:lnTo>
                <a:close/>
              </a:path>
            </a:pathLst>
          </a:custGeom>
          <a:blipFill>
            <a:blip r:embed="rId4"/>
            <a:stretch>
              <a:fillRect l="-77324" t="-170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1029255" y="5761581"/>
            <a:ext cx="7603058" cy="1443833"/>
          </a:xfrm>
          <a:prstGeom prst="rect">
            <a:avLst/>
          </a:prstGeom>
        </p:spPr>
        <p:txBody>
          <a:bodyPr lIns="0" tIns="0" rIns="0" bIns="0" rtlCol="0" anchor="t">
            <a:spAutoFit/>
          </a:bodyPr>
          <a:lstStyle/>
          <a:p>
            <a:pPr marL="475847" marR="0" lvl="1" indent="-237924" algn="l" defTabSz="914400" rtl="0" eaLnBrk="1" fontAlgn="auto" latinLnBrk="0" hangingPunct="1">
              <a:lnSpc>
                <a:spcPts val="2226"/>
              </a:lnSpc>
              <a:spcBef>
                <a:spcPts val="0"/>
              </a:spcBef>
              <a:spcAft>
                <a:spcPts val="0"/>
              </a:spcAft>
              <a:buClrTx/>
              <a:buSzTx/>
              <a:buFont typeface="Arial"/>
              <a:buChar char="•"/>
              <a:tabLst/>
              <a:defRPr/>
            </a:pPr>
            <a:r>
              <a:rPr kumimoji="0" lang="en-US" sz="220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Have you experienced maternal gatekeeping? How did it affect your confidence as a parent?</a:t>
            </a:r>
          </a:p>
          <a:p>
            <a:pPr marL="0" marR="0" lvl="0" indent="0" algn="l" defTabSz="914400" rtl="0" eaLnBrk="1" fontAlgn="auto" latinLnBrk="0" hangingPunct="1">
              <a:lnSpc>
                <a:spcPts val="2226"/>
              </a:lnSpc>
              <a:spcBef>
                <a:spcPts val="0"/>
              </a:spcBef>
              <a:spcAft>
                <a:spcPts val="0"/>
              </a:spcAft>
              <a:buClrTx/>
              <a:buSzTx/>
              <a:buFontTx/>
              <a:buNone/>
              <a:tabLst/>
              <a:defRPr/>
            </a:pPr>
            <a:endParaRPr kumimoji="0" lang="en-US" sz="220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75847" marR="0" lvl="1" indent="-237924" algn="l" defTabSz="914400" rtl="0" eaLnBrk="1" fontAlgn="auto" latinLnBrk="0" hangingPunct="1">
              <a:lnSpc>
                <a:spcPts val="2226"/>
              </a:lnSpc>
              <a:spcBef>
                <a:spcPts val="0"/>
              </a:spcBef>
              <a:spcAft>
                <a:spcPts val="0"/>
              </a:spcAft>
              <a:buClrTx/>
              <a:buSzTx/>
              <a:buFont typeface="Arial"/>
              <a:buChar char="•"/>
              <a:tabLst/>
              <a:defRPr/>
            </a:pPr>
            <a:r>
              <a:rPr kumimoji="0" lang="en-US" sz="220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Have you experienced maternal gate-opening? How did it support your parenting confidence?</a:t>
            </a:r>
          </a:p>
        </p:txBody>
      </p:sp>
      <p:sp>
        <p:nvSpPr>
          <p:cNvPr id="6" name="Freeform 6"/>
          <p:cNvSpPr/>
          <p:nvPr/>
        </p:nvSpPr>
        <p:spPr>
          <a:xfrm>
            <a:off x="731520" y="0"/>
            <a:ext cx="2139264" cy="1470258"/>
          </a:xfrm>
          <a:custGeom>
            <a:avLst/>
            <a:gdLst/>
            <a:ahLst/>
            <a:cxnLst/>
            <a:rect l="l" t="t" r="r" b="b"/>
            <a:pathLst>
              <a:path w="2139264" h="1470258">
                <a:moveTo>
                  <a:pt x="0" y="0"/>
                </a:moveTo>
                <a:lnTo>
                  <a:pt x="2139264" y="0"/>
                </a:lnTo>
                <a:lnTo>
                  <a:pt x="2139264" y="1470258"/>
                </a:lnTo>
                <a:lnTo>
                  <a:pt x="0" y="147025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665903" y="278708"/>
            <a:ext cx="2270499" cy="817592"/>
          </a:xfrm>
          <a:prstGeom prst="rect">
            <a:avLst/>
          </a:prstGeom>
        </p:spPr>
        <p:txBody>
          <a:bodyPr lIns="0" tIns="0" rIns="0" bIns="0" rtlCol="0" anchor="t">
            <a:spAutoFit/>
          </a:bodyPr>
          <a:lstStyle/>
          <a:p>
            <a:pPr marL="0" marR="0" lvl="0" indent="0" algn="ctr" defTabSz="914400" rtl="0" eaLnBrk="1" fontAlgn="auto" latinLnBrk="0" hangingPunct="1">
              <a:lnSpc>
                <a:spcPts val="3131"/>
              </a:lnSpc>
              <a:spcBef>
                <a:spcPct val="0"/>
              </a:spcBef>
              <a:spcAft>
                <a:spcPts val="0"/>
              </a:spcAft>
              <a:buClrTx/>
              <a:buSzTx/>
              <a:buFontTx/>
              <a:buNone/>
              <a:tabLst/>
              <a:defRPr/>
            </a:pPr>
            <a:r>
              <a:rPr kumimoji="0" lang="en-US" sz="22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Maternal Gatekeeping</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575A50"/>
        </a:solidFill>
        <a:effectLst/>
      </p:bgPr>
    </p:bg>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285" r="-62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5706986" y="620490"/>
            <a:ext cx="3769044" cy="4840635"/>
          </a:xfrm>
          <a:custGeom>
            <a:avLst/>
            <a:gdLst/>
            <a:ahLst/>
            <a:cxnLst/>
            <a:rect l="l" t="t" r="r" b="b"/>
            <a:pathLst>
              <a:path w="3769044" h="4840635">
                <a:moveTo>
                  <a:pt x="0" y="0"/>
                </a:moveTo>
                <a:lnTo>
                  <a:pt x="3769043" y="0"/>
                </a:lnTo>
                <a:lnTo>
                  <a:pt x="3769043" y="4840635"/>
                </a:lnTo>
                <a:lnTo>
                  <a:pt x="0" y="4840635"/>
                </a:lnTo>
                <a:lnTo>
                  <a:pt x="0" y="0"/>
                </a:lnTo>
                <a:close/>
              </a:path>
            </a:pathLst>
          </a:custGeom>
          <a:blipFill>
            <a:blip r:embed="rId4"/>
            <a:stretch>
              <a:fillRect/>
            </a:stretch>
          </a:blipFill>
          <a:ln w="38100" cap="sq">
            <a:solidFill>
              <a:srgbClr val="41634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30240" y="0"/>
            <a:ext cx="1816162" cy="1248198"/>
          </a:xfrm>
          <a:custGeom>
            <a:avLst/>
            <a:gdLst/>
            <a:ahLst/>
            <a:cxnLst/>
            <a:rect l="l" t="t" r="r" b="b"/>
            <a:pathLst>
              <a:path w="1816162" h="1248198">
                <a:moveTo>
                  <a:pt x="0" y="0"/>
                </a:moveTo>
                <a:lnTo>
                  <a:pt x="1816162" y="0"/>
                </a:lnTo>
                <a:lnTo>
                  <a:pt x="1816162" y="1248198"/>
                </a:lnTo>
                <a:lnTo>
                  <a:pt x="0" y="12481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1976243">
            <a:off x="5852297" y="4914356"/>
            <a:ext cx="854326" cy="1093538"/>
          </a:xfrm>
          <a:custGeom>
            <a:avLst/>
            <a:gdLst/>
            <a:ahLst/>
            <a:cxnLst/>
            <a:rect l="l" t="t" r="r" b="b"/>
            <a:pathLst>
              <a:path w="854326" h="1093538">
                <a:moveTo>
                  <a:pt x="0" y="0"/>
                </a:moveTo>
                <a:lnTo>
                  <a:pt x="854326" y="0"/>
                </a:lnTo>
                <a:lnTo>
                  <a:pt x="854326" y="1093538"/>
                </a:lnTo>
                <a:lnTo>
                  <a:pt x="0" y="109353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5977106"/>
            <a:ext cx="3593765" cy="1210013"/>
          </a:xfrm>
          <a:prstGeom prst="rect">
            <a:avLst/>
          </a:prstGeom>
        </p:spPr>
        <p:txBody>
          <a:bodyPr lIns="0" tIns="0" rIns="0" bIns="0" rtlCol="0" anchor="t">
            <a:spAutoFit/>
          </a:bodyPr>
          <a:lstStyle/>
          <a:p>
            <a:pPr marL="482902" marR="0" lvl="1" indent="-241451" algn="l" defTabSz="914400" rtl="0" eaLnBrk="1" fontAlgn="auto" latinLnBrk="0" hangingPunct="1">
              <a:lnSpc>
                <a:spcPts val="3131"/>
              </a:lnSpc>
              <a:spcBef>
                <a:spcPts val="0"/>
              </a:spcBef>
              <a:spcAft>
                <a:spcPts val="0"/>
              </a:spcAft>
              <a:buClrTx/>
              <a:buSzTx/>
              <a:buFont typeface="Arial"/>
              <a:buChar char="•"/>
              <a:tabLst/>
              <a:defRPr/>
            </a:pPr>
            <a:r>
              <a:rPr kumimoji="0" lang="en-US" sz="22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When was your last physical or mental health check-up?</a:t>
            </a:r>
          </a:p>
        </p:txBody>
      </p:sp>
      <p:sp>
        <p:nvSpPr>
          <p:cNvPr id="7" name="TextBox 7"/>
          <p:cNvSpPr txBox="1"/>
          <p:nvPr/>
        </p:nvSpPr>
        <p:spPr>
          <a:xfrm>
            <a:off x="-96928" y="166730"/>
            <a:ext cx="2270499" cy="819488"/>
          </a:xfrm>
          <a:prstGeom prst="rect">
            <a:avLst/>
          </a:prstGeom>
        </p:spPr>
        <p:txBody>
          <a:bodyPr lIns="0" tIns="0" rIns="0" bIns="0" rtlCol="0" anchor="t">
            <a:spAutoFit/>
          </a:bodyPr>
          <a:lstStyle/>
          <a:p>
            <a:pPr marL="0" marR="0" lvl="0" indent="0" algn="ctr" defTabSz="914400" rtl="0" eaLnBrk="1" fontAlgn="auto" latinLnBrk="0" hangingPunct="1">
              <a:lnSpc>
                <a:spcPts val="3131"/>
              </a:lnSpc>
              <a:spcBef>
                <a:spcPts val="0"/>
              </a:spcBef>
              <a:spcAft>
                <a:spcPts val="0"/>
              </a:spcAft>
              <a:buClrTx/>
              <a:buSzTx/>
              <a:buFontTx/>
              <a:buNone/>
              <a:tabLst/>
              <a:defRPr/>
            </a:pPr>
            <a:r>
              <a:rPr kumimoji="0" lang="en-US" sz="2236"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Mental </a:t>
            </a:r>
          </a:p>
          <a:p>
            <a:pPr marL="0" marR="0" lvl="0" indent="0" algn="ctr" defTabSz="914400" rtl="0" eaLnBrk="1" fontAlgn="auto" latinLnBrk="0" hangingPunct="1">
              <a:lnSpc>
                <a:spcPts val="3131"/>
              </a:lnSpc>
              <a:spcBef>
                <a:spcPct val="0"/>
              </a:spcBef>
              <a:spcAft>
                <a:spcPts val="0"/>
              </a:spcAft>
              <a:buClrTx/>
              <a:buSzTx/>
              <a:buFontTx/>
              <a:buNone/>
              <a:tabLst/>
              <a:defRPr/>
            </a:pPr>
            <a:r>
              <a:rPr kumimoji="0" lang="en-US" sz="2236"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Health</a:t>
            </a:r>
          </a:p>
        </p:txBody>
      </p:sp>
      <p:sp>
        <p:nvSpPr>
          <p:cNvPr id="8" name="TextBox 8"/>
          <p:cNvSpPr txBox="1"/>
          <p:nvPr/>
        </p:nvSpPr>
        <p:spPr>
          <a:xfrm>
            <a:off x="6141873" y="5931049"/>
            <a:ext cx="3611727" cy="1210013"/>
          </a:xfrm>
          <a:prstGeom prst="rect">
            <a:avLst/>
          </a:prstGeom>
        </p:spPr>
        <p:txBody>
          <a:bodyPr lIns="0" tIns="0" rIns="0" bIns="0" rtlCol="0" anchor="t">
            <a:spAutoFit/>
          </a:bodyPr>
          <a:lstStyle/>
          <a:p>
            <a:pPr marL="482902" marR="0" lvl="1" indent="-241451" algn="l" defTabSz="914400" rtl="0" eaLnBrk="1" fontAlgn="auto" latinLnBrk="0" hangingPunct="1">
              <a:lnSpc>
                <a:spcPts val="3131"/>
              </a:lnSpc>
              <a:spcBef>
                <a:spcPts val="0"/>
              </a:spcBef>
              <a:spcAft>
                <a:spcPts val="0"/>
              </a:spcAft>
              <a:buClrTx/>
              <a:buSzTx/>
              <a:buFont typeface="Arial"/>
              <a:buChar char="•"/>
              <a:tabLst/>
              <a:defRPr/>
            </a:pPr>
            <a:r>
              <a:rPr kumimoji="0" lang="en-US" sz="22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How might your well-being be impacting your child?</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AD7D3"/>
        </a:solidFill>
        <a:effectLst/>
      </p:bgPr>
    </p:bg>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91606" y="222428"/>
            <a:ext cx="1114801" cy="1321245"/>
          </a:xfrm>
          <a:custGeom>
            <a:avLst/>
            <a:gdLst/>
            <a:ahLst/>
            <a:cxnLst/>
            <a:rect l="l" t="t" r="r" b="b"/>
            <a:pathLst>
              <a:path w="1114801" h="1321245">
                <a:moveTo>
                  <a:pt x="0" y="0"/>
                </a:moveTo>
                <a:lnTo>
                  <a:pt x="1114801" y="0"/>
                </a:lnTo>
                <a:lnTo>
                  <a:pt x="1114801" y="1321245"/>
                </a:lnTo>
                <a:lnTo>
                  <a:pt x="0" y="1321245"/>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68332" y="308948"/>
            <a:ext cx="1011504" cy="1180744"/>
          </a:xfrm>
          <a:custGeom>
            <a:avLst/>
            <a:gdLst/>
            <a:ahLst/>
            <a:cxnLst/>
            <a:rect l="l" t="t" r="r" b="b"/>
            <a:pathLst>
              <a:path w="1011504" h="1180744">
                <a:moveTo>
                  <a:pt x="0" y="0"/>
                </a:moveTo>
                <a:lnTo>
                  <a:pt x="1011504" y="0"/>
                </a:lnTo>
                <a:lnTo>
                  <a:pt x="1011504" y="1180744"/>
                </a:lnTo>
                <a:lnTo>
                  <a:pt x="0" y="118074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3743483" y="233721"/>
            <a:ext cx="970748" cy="1298659"/>
          </a:xfrm>
          <a:custGeom>
            <a:avLst/>
            <a:gdLst/>
            <a:ahLst/>
            <a:cxnLst/>
            <a:rect l="l" t="t" r="r" b="b"/>
            <a:pathLst>
              <a:path w="970748" h="1298659">
                <a:moveTo>
                  <a:pt x="0" y="0"/>
                </a:moveTo>
                <a:lnTo>
                  <a:pt x="970748" y="0"/>
                </a:lnTo>
                <a:lnTo>
                  <a:pt x="970748" y="1298659"/>
                </a:lnTo>
                <a:lnTo>
                  <a:pt x="0" y="129865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4876800" y="262807"/>
            <a:ext cx="949638" cy="1273026"/>
          </a:xfrm>
          <a:custGeom>
            <a:avLst/>
            <a:gdLst/>
            <a:ahLst/>
            <a:cxnLst/>
            <a:rect l="l" t="t" r="r" b="b"/>
            <a:pathLst>
              <a:path w="949638" h="1273026">
                <a:moveTo>
                  <a:pt x="0" y="0"/>
                </a:moveTo>
                <a:lnTo>
                  <a:pt x="949638" y="0"/>
                </a:lnTo>
                <a:lnTo>
                  <a:pt x="949638" y="1273026"/>
                </a:lnTo>
                <a:lnTo>
                  <a:pt x="0" y="1273026"/>
                </a:lnTo>
                <a:lnTo>
                  <a:pt x="0" y="0"/>
                </a:lnTo>
                <a:close/>
              </a:path>
            </a:pathLst>
          </a:custGeom>
          <a:blipFill>
            <a:blip r:embed="rId5"/>
            <a:stretch>
              <a:fillRect l="-7419" r="-741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5487846" y="95088"/>
            <a:ext cx="1608464" cy="1608464"/>
          </a:xfrm>
          <a:custGeom>
            <a:avLst/>
            <a:gdLst/>
            <a:ahLst/>
            <a:cxnLst/>
            <a:rect l="l" t="t" r="r" b="b"/>
            <a:pathLst>
              <a:path w="1608464" h="1608464">
                <a:moveTo>
                  <a:pt x="0" y="0"/>
                </a:moveTo>
                <a:lnTo>
                  <a:pt x="1608464" y="0"/>
                </a:lnTo>
                <a:lnTo>
                  <a:pt x="1608464" y="1608464"/>
                </a:lnTo>
                <a:lnTo>
                  <a:pt x="0" y="1608464"/>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7742639" y="99895"/>
            <a:ext cx="1895021" cy="1598850"/>
          </a:xfrm>
          <a:custGeom>
            <a:avLst/>
            <a:gdLst/>
            <a:ahLst/>
            <a:cxnLst/>
            <a:rect l="l" t="t" r="r" b="b"/>
            <a:pathLst>
              <a:path w="1895021" h="1598850">
                <a:moveTo>
                  <a:pt x="0" y="0"/>
                </a:moveTo>
                <a:lnTo>
                  <a:pt x="1895020" y="0"/>
                </a:lnTo>
                <a:lnTo>
                  <a:pt x="1895020" y="1598850"/>
                </a:lnTo>
                <a:lnTo>
                  <a:pt x="0" y="1598850"/>
                </a:lnTo>
                <a:lnTo>
                  <a:pt x="0" y="0"/>
                </a:lnTo>
                <a:close/>
              </a:path>
            </a:pathLst>
          </a:custGeom>
          <a:blipFill>
            <a:blip r:embed="rId8"/>
            <a:stretch>
              <a:fillRect t="-32745" r="-937" b="-2676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2326521" y="99895"/>
            <a:ext cx="1498781" cy="1498781"/>
          </a:xfrm>
          <a:custGeom>
            <a:avLst/>
            <a:gdLst/>
            <a:ahLst/>
            <a:cxnLst/>
            <a:rect l="l" t="t" r="r" b="b"/>
            <a:pathLst>
              <a:path w="1498781" h="1498781">
                <a:moveTo>
                  <a:pt x="0" y="0"/>
                </a:moveTo>
                <a:lnTo>
                  <a:pt x="1498782" y="0"/>
                </a:lnTo>
                <a:lnTo>
                  <a:pt x="1498782" y="1498782"/>
                </a:lnTo>
                <a:lnTo>
                  <a:pt x="0" y="1498782"/>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6509965" y="78818"/>
            <a:ext cx="1608464" cy="1608464"/>
          </a:xfrm>
          <a:custGeom>
            <a:avLst/>
            <a:gdLst/>
            <a:ahLst/>
            <a:cxnLst/>
            <a:rect l="l" t="t" r="r" b="b"/>
            <a:pathLst>
              <a:path w="1608464" h="1608464">
                <a:moveTo>
                  <a:pt x="0" y="0"/>
                </a:moveTo>
                <a:lnTo>
                  <a:pt x="1608465" y="0"/>
                </a:lnTo>
                <a:lnTo>
                  <a:pt x="1608465" y="1608464"/>
                </a:lnTo>
                <a:lnTo>
                  <a:pt x="0" y="1608464"/>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3236119" y="1856603"/>
            <a:ext cx="3281362" cy="2559306"/>
          </a:xfrm>
          <a:prstGeom prst="rect">
            <a:avLst/>
          </a:prstGeom>
        </p:spPr>
        <p:txBody>
          <a:bodyPr lIns="0" tIns="0" rIns="0" bIns="0" rtlCol="0" anchor="t">
            <a:spAutoFit/>
          </a:bodyPr>
          <a:lstStyle/>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dirty="0">
                <a:ln>
                  <a:noFill/>
                </a:ln>
                <a:solidFill>
                  <a:srgbClr val="414B43"/>
                </a:solidFill>
                <a:effectLst/>
                <a:uLnTx/>
                <a:uFillTx/>
                <a:latin typeface="Calibri (MS) Bold"/>
                <a:ea typeface="Calibri (MS) Bold"/>
                <a:cs typeface="Calibri (MS) Bold"/>
                <a:sym typeface="Calibri (MS) Bold"/>
              </a:rPr>
              <a:t>Target Audience</a:t>
            </a:r>
          </a:p>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dirty="0">
                <a:ln>
                  <a:noFill/>
                </a:ln>
                <a:solidFill>
                  <a:srgbClr val="414B43"/>
                </a:solidFill>
                <a:effectLst/>
                <a:uLnTx/>
                <a:uFillTx/>
                <a:latin typeface="Calibri (MS) Bold"/>
                <a:ea typeface="Calibri (MS) Bold"/>
                <a:cs typeface="Calibri (MS) Bold"/>
                <a:sym typeface="Calibri (MS) Bold"/>
              </a:rPr>
              <a:t>Program Focus</a:t>
            </a:r>
          </a:p>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dirty="0">
                <a:ln>
                  <a:noFill/>
                </a:ln>
                <a:solidFill>
                  <a:srgbClr val="414B43"/>
                </a:solidFill>
                <a:effectLst/>
                <a:uLnTx/>
                <a:uFillTx/>
                <a:latin typeface="Calibri (MS) Bold"/>
                <a:ea typeface="Calibri (MS) Bold"/>
                <a:cs typeface="Calibri (MS) Bold"/>
                <a:sym typeface="Calibri (MS) Bold"/>
              </a:rPr>
              <a:t>Skill Building</a:t>
            </a:r>
          </a:p>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dirty="0">
                <a:ln>
                  <a:noFill/>
                </a:ln>
                <a:solidFill>
                  <a:srgbClr val="414B43"/>
                </a:solidFill>
                <a:effectLst/>
                <a:uLnTx/>
                <a:uFillTx/>
                <a:latin typeface="Calibri (MS) Bold"/>
                <a:ea typeface="Calibri (MS) Bold"/>
                <a:cs typeface="Calibri (MS) Bold"/>
                <a:sym typeface="Calibri (MS) Bold"/>
              </a:rPr>
              <a:t>Reflective Sharing</a:t>
            </a:r>
          </a:p>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dirty="0">
                <a:ln>
                  <a:noFill/>
                </a:ln>
                <a:solidFill>
                  <a:srgbClr val="414B43"/>
                </a:solidFill>
                <a:effectLst/>
                <a:uLnTx/>
                <a:uFillTx/>
                <a:latin typeface="Calibri (MS) Bold"/>
                <a:ea typeface="Calibri (MS) Bold"/>
                <a:cs typeface="Calibri (MS) Bold"/>
                <a:sym typeface="Calibri (MS) Bold"/>
              </a:rPr>
              <a:t>Program Structure</a:t>
            </a:r>
          </a:p>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dirty="0">
                <a:ln>
                  <a:noFill/>
                </a:ln>
                <a:solidFill>
                  <a:srgbClr val="414B43"/>
                </a:solidFill>
                <a:effectLst/>
                <a:uLnTx/>
                <a:uFillTx/>
                <a:latin typeface="Calibri (MS) Bold"/>
                <a:ea typeface="Calibri (MS) Bold"/>
                <a:cs typeface="Calibri (MS) Bold"/>
                <a:sym typeface="Calibri (MS) Bold"/>
              </a:rPr>
              <a:t>Goals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604134"/>
        </a:solidFill>
        <a:effectLst/>
      </p:bgPr>
    </p:bg>
    <p:spTree>
      <p:nvGrpSpPr>
        <p:cNvPr id="1" name=""/>
        <p:cNvGrpSpPr/>
        <p:nvPr/>
      </p:nvGrpSpPr>
      <p:grpSpPr>
        <a:xfrm>
          <a:off x="0" y="0"/>
          <a:ext cx="0" cy="0"/>
          <a:chOff x="0" y="0"/>
          <a:chExt cx="0" cy="0"/>
        </a:xfrm>
      </p:grpSpPr>
      <p:sp>
        <p:nvSpPr>
          <p:cNvPr id="2" name="Freeform 2"/>
          <p:cNvSpPr/>
          <p:nvPr/>
        </p:nvSpPr>
        <p:spPr>
          <a:xfrm>
            <a:off x="5415583" y="99897"/>
            <a:ext cx="4212019" cy="5483966"/>
          </a:xfrm>
          <a:custGeom>
            <a:avLst/>
            <a:gdLst/>
            <a:ahLst/>
            <a:cxnLst/>
            <a:rect l="l" t="t" r="r" b="b"/>
            <a:pathLst>
              <a:path w="4212019" h="5483966">
                <a:moveTo>
                  <a:pt x="0" y="0"/>
                </a:moveTo>
                <a:lnTo>
                  <a:pt x="4212019" y="0"/>
                </a:lnTo>
                <a:lnTo>
                  <a:pt x="4212019" y="5483965"/>
                </a:lnTo>
                <a:lnTo>
                  <a:pt x="0" y="5483965"/>
                </a:lnTo>
                <a:lnTo>
                  <a:pt x="0" y="0"/>
                </a:lnTo>
                <a:close/>
              </a:path>
            </a:pathLst>
          </a:custGeom>
          <a:blipFill>
            <a:blip r:embed="rId3"/>
            <a:stretch>
              <a:fillRect/>
            </a:stretch>
          </a:blipFill>
          <a:ln w="38100" cap="sq">
            <a:solidFill>
              <a:srgbClr val="EDCAA5"/>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052982" y="31862"/>
            <a:ext cx="2036043" cy="1399317"/>
          </a:xfrm>
          <a:custGeom>
            <a:avLst/>
            <a:gdLst/>
            <a:ahLst/>
            <a:cxnLst/>
            <a:rect l="l" t="t" r="r" b="b"/>
            <a:pathLst>
              <a:path w="2036043" h="1399317">
                <a:moveTo>
                  <a:pt x="0" y="0"/>
                </a:moveTo>
                <a:lnTo>
                  <a:pt x="2036042" y="0"/>
                </a:lnTo>
                <a:lnTo>
                  <a:pt x="2036042" y="1399316"/>
                </a:lnTo>
                <a:lnTo>
                  <a:pt x="0" y="13993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2955729" y="4691719"/>
            <a:ext cx="3575443" cy="2623481"/>
          </a:xfrm>
          <a:custGeom>
            <a:avLst/>
            <a:gdLst/>
            <a:ahLst/>
            <a:cxnLst/>
            <a:rect l="l" t="t" r="r" b="b"/>
            <a:pathLst>
              <a:path w="3575443" h="2623481">
                <a:moveTo>
                  <a:pt x="0" y="0"/>
                </a:moveTo>
                <a:lnTo>
                  <a:pt x="3575442" y="0"/>
                </a:lnTo>
                <a:lnTo>
                  <a:pt x="3575442" y="2623481"/>
                </a:lnTo>
                <a:lnTo>
                  <a:pt x="0" y="2623481"/>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40946" y="2175199"/>
            <a:ext cx="4469464" cy="3771110"/>
          </a:xfrm>
          <a:custGeom>
            <a:avLst/>
            <a:gdLst/>
            <a:ahLst/>
            <a:cxnLst/>
            <a:rect l="l" t="t" r="r" b="b"/>
            <a:pathLst>
              <a:path w="4469464" h="3771110">
                <a:moveTo>
                  <a:pt x="4469464" y="0"/>
                </a:moveTo>
                <a:lnTo>
                  <a:pt x="0" y="0"/>
                </a:lnTo>
                <a:lnTo>
                  <a:pt x="0" y="3771110"/>
                </a:lnTo>
                <a:lnTo>
                  <a:pt x="4469464" y="3771110"/>
                </a:lnTo>
                <a:lnTo>
                  <a:pt x="446946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6737960" y="5265418"/>
            <a:ext cx="1567266" cy="1849282"/>
          </a:xfrm>
          <a:custGeom>
            <a:avLst/>
            <a:gdLst/>
            <a:ahLst/>
            <a:cxnLst/>
            <a:rect l="l" t="t" r="r" b="b"/>
            <a:pathLst>
              <a:path w="1567266" h="1849282">
                <a:moveTo>
                  <a:pt x="0" y="0"/>
                </a:moveTo>
                <a:lnTo>
                  <a:pt x="1567266" y="0"/>
                </a:lnTo>
                <a:lnTo>
                  <a:pt x="1567266" y="1849282"/>
                </a:lnTo>
                <a:lnTo>
                  <a:pt x="0" y="18492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345689" y="2561668"/>
            <a:ext cx="3450627" cy="2902923"/>
          </a:xfrm>
          <a:prstGeom prst="rect">
            <a:avLst/>
          </a:prstGeom>
        </p:spPr>
        <p:txBody>
          <a:bodyPr lIns="0" tIns="0" rIns="0" bIns="0" rtlCol="0" anchor="t">
            <a:spAutoFit/>
          </a:bodyPr>
          <a:lstStyle/>
          <a:p>
            <a:pPr marL="504492" marR="0" lvl="1" indent="-252246" algn="l" defTabSz="914400" rtl="0" eaLnBrk="1" fontAlgn="auto" latinLnBrk="0" hangingPunct="1">
              <a:lnSpc>
                <a:spcPts val="3271"/>
              </a:lnSpc>
              <a:spcBef>
                <a:spcPts val="0"/>
              </a:spcBef>
              <a:spcAft>
                <a:spcPts val="0"/>
              </a:spcAft>
              <a:buClrTx/>
              <a:buSzTx/>
              <a:buFont typeface="Arial"/>
              <a:buChar char="•"/>
              <a:tabLst/>
              <a:defRPr/>
            </a:pPr>
            <a:r>
              <a:rPr kumimoji="0" lang="en-US" sz="23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self-care activities do you currently practice?</a:t>
            </a:r>
          </a:p>
          <a:p>
            <a:pPr marL="0" marR="0" lvl="0" indent="0" algn="l" defTabSz="914400" rtl="0" eaLnBrk="1" fontAlgn="auto" latinLnBrk="0" hangingPunct="1">
              <a:lnSpc>
                <a:spcPts val="3271"/>
              </a:lnSpc>
              <a:spcBef>
                <a:spcPts val="0"/>
              </a:spcBef>
              <a:spcAft>
                <a:spcPts val="0"/>
              </a:spcAft>
              <a:buClrTx/>
              <a:buSzTx/>
              <a:buFontTx/>
              <a:buNone/>
              <a:tabLst/>
              <a:defRPr/>
            </a:pPr>
            <a:endParaRPr kumimoji="0" lang="en-US" sz="23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504492" marR="0" lvl="1" indent="-252246" algn="l" defTabSz="914400" rtl="0" eaLnBrk="1" fontAlgn="auto" latinLnBrk="0" hangingPunct="1">
              <a:lnSpc>
                <a:spcPts val="3271"/>
              </a:lnSpc>
              <a:spcBef>
                <a:spcPts val="0"/>
              </a:spcBef>
              <a:spcAft>
                <a:spcPts val="0"/>
              </a:spcAft>
              <a:buClrTx/>
              <a:buSzTx/>
              <a:buFont typeface="Arial"/>
              <a:buChar char="•"/>
              <a:tabLst/>
              <a:defRPr/>
            </a:pPr>
            <a:r>
              <a:rPr kumimoji="0" lang="en-US" sz="23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How did the breathing or visualization exercise make you feel?</a:t>
            </a:r>
          </a:p>
        </p:txBody>
      </p:sp>
      <p:sp>
        <p:nvSpPr>
          <p:cNvPr id="8" name="TextBox 8"/>
          <p:cNvSpPr txBox="1"/>
          <p:nvPr/>
        </p:nvSpPr>
        <p:spPr>
          <a:xfrm>
            <a:off x="1325460" y="257270"/>
            <a:ext cx="1491086" cy="862775"/>
          </a:xfrm>
          <a:prstGeom prst="rect">
            <a:avLst/>
          </a:prstGeom>
        </p:spPr>
        <p:txBody>
          <a:bodyPr lIns="0" tIns="0" rIns="0" bIns="0" rtlCol="0" anchor="t">
            <a:spAutoFit/>
          </a:bodyPr>
          <a:lstStyle/>
          <a:p>
            <a:pPr marL="0" marR="0" lvl="0" indent="0" algn="ctr" defTabSz="914400" rtl="0" eaLnBrk="1" fontAlgn="auto" latinLnBrk="0" hangingPunct="1">
              <a:lnSpc>
                <a:spcPts val="3370"/>
              </a:lnSpc>
              <a:spcBef>
                <a:spcPct val="0"/>
              </a:spcBef>
              <a:spcAft>
                <a:spcPts val="0"/>
              </a:spcAft>
              <a:buClrTx/>
              <a:buSzTx/>
              <a:buFontTx/>
              <a:buNone/>
              <a:tabLst/>
              <a:defRPr/>
            </a:pPr>
            <a:r>
              <a:rPr kumimoji="0" lang="en-US" sz="2407" b="1" i="0" u="none" strike="noStrike" kern="1200" cap="none" spc="0" normalizeH="0" baseline="0" noProof="0">
                <a:ln>
                  <a:noFill/>
                </a:ln>
                <a:solidFill>
                  <a:srgbClr val="FBFAF9"/>
                </a:solidFill>
                <a:effectLst/>
                <a:uLnTx/>
                <a:uFillTx/>
                <a:latin typeface="Calibri (MS) Bold"/>
                <a:ea typeface="Calibri (MS) Bold"/>
                <a:cs typeface="Calibri (MS) Bold"/>
                <a:sym typeface="Calibri (MS) Bold"/>
              </a:rPr>
              <a:t>Self-care for Fathers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575A50"/>
        </a:solidFill>
        <a:effectLst/>
      </p:bgPr>
    </p:bg>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t="-25417" b="-4124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4821385" y="394799"/>
            <a:ext cx="3901440" cy="828570"/>
            <a:chOff x="0" y="0"/>
            <a:chExt cx="5201920" cy="1104760"/>
          </a:xfrm>
        </p:grpSpPr>
        <p:sp>
          <p:nvSpPr>
            <p:cNvPr id="4" name="Freeform 4"/>
            <p:cNvSpPr/>
            <p:nvPr/>
          </p:nvSpPr>
          <p:spPr>
            <a:xfrm>
              <a:off x="249187" y="0"/>
              <a:ext cx="4648495" cy="897922"/>
            </a:xfrm>
            <a:custGeom>
              <a:avLst/>
              <a:gdLst/>
              <a:ahLst/>
              <a:cxnLst/>
              <a:rect l="l" t="t" r="r" b="b"/>
              <a:pathLst>
                <a:path w="4648495" h="897922">
                  <a:moveTo>
                    <a:pt x="0" y="0"/>
                  </a:moveTo>
                  <a:lnTo>
                    <a:pt x="4648495" y="0"/>
                  </a:lnTo>
                  <a:lnTo>
                    <a:pt x="4648495" y="897922"/>
                  </a:lnTo>
                  <a:lnTo>
                    <a:pt x="0" y="897922"/>
                  </a:lnTo>
                  <a:lnTo>
                    <a:pt x="0" y="0"/>
                  </a:lnTo>
                  <a:close/>
                </a:path>
              </a:pathLst>
            </a:custGeom>
            <a:blipFill>
              <a:blip r:embed="rId4"/>
              <a:stretch>
                <a:fillRect l="-21422" t="-266168" r="-23226" b="-13368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0" y="792644"/>
              <a:ext cx="5201920" cy="312115"/>
            </a:xfrm>
            <a:custGeom>
              <a:avLst/>
              <a:gdLst/>
              <a:ahLst/>
              <a:cxnLst/>
              <a:rect l="l" t="t" r="r" b="b"/>
              <a:pathLst>
                <a:path w="5201920" h="312115">
                  <a:moveTo>
                    <a:pt x="0" y="0"/>
                  </a:moveTo>
                  <a:lnTo>
                    <a:pt x="5201920" y="0"/>
                  </a:lnTo>
                  <a:lnTo>
                    <a:pt x="5201920" y="312116"/>
                  </a:lnTo>
                  <a:lnTo>
                    <a:pt x="0" y="3121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6"/>
          <p:cNvSpPr txBox="1"/>
          <p:nvPr/>
        </p:nvSpPr>
        <p:spPr>
          <a:xfrm>
            <a:off x="4174633" y="1413869"/>
            <a:ext cx="5493675" cy="3415462"/>
          </a:xfrm>
          <a:prstGeom prst="rect">
            <a:avLst/>
          </a:prstGeom>
        </p:spPr>
        <p:txBody>
          <a:bodyPr lIns="0" tIns="0" rIns="0" bIns="0" rtlCol="0" anchor="t">
            <a:spAutoFit/>
          </a:bodyPr>
          <a:lstStyle/>
          <a:p>
            <a:pPr marL="482902" marR="0" lvl="1" indent="-241451" algn="l" defTabSz="914400" rtl="0" eaLnBrk="1" fontAlgn="auto" latinLnBrk="0" hangingPunct="1">
              <a:lnSpc>
                <a:spcPts val="2415"/>
              </a:lnSpc>
              <a:spcBef>
                <a:spcPts val="0"/>
              </a:spcBef>
              <a:spcAft>
                <a:spcPts val="0"/>
              </a:spcAft>
              <a:buClrTx/>
              <a:buSzTx/>
              <a:buFont typeface="Arial"/>
              <a:buChar char="•"/>
              <a:tabLst/>
              <a:defRPr/>
            </a:pPr>
            <a:r>
              <a:rPr kumimoji="0" lang="en-US" sz="22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topic in the module was most helpful to you, and why?</a:t>
            </a:r>
          </a:p>
          <a:p>
            <a:pPr marL="0" marR="0" lvl="0" indent="0" algn="l" defTabSz="914400" rtl="0" eaLnBrk="1" fontAlgn="auto" latinLnBrk="0" hangingPunct="1">
              <a:lnSpc>
                <a:spcPts val="2415"/>
              </a:lnSpc>
              <a:spcBef>
                <a:spcPts val="0"/>
              </a:spcBef>
              <a:spcAft>
                <a:spcPts val="0"/>
              </a:spcAft>
              <a:buClrTx/>
              <a:buSzTx/>
              <a:buFontTx/>
              <a:buNone/>
              <a:tabLst/>
              <a:defRPr/>
            </a:pPr>
            <a:endParaRPr kumimoji="0" lang="en-US" sz="22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82902" marR="0" lvl="1" indent="-241451" algn="l" defTabSz="914400" rtl="0" eaLnBrk="1" fontAlgn="auto" latinLnBrk="0" hangingPunct="1">
              <a:lnSpc>
                <a:spcPts val="2415"/>
              </a:lnSpc>
              <a:spcBef>
                <a:spcPts val="0"/>
              </a:spcBef>
              <a:spcAft>
                <a:spcPts val="0"/>
              </a:spcAft>
              <a:buClrTx/>
              <a:buSzTx/>
              <a:buFont typeface="Arial"/>
              <a:buChar char="•"/>
              <a:tabLst/>
              <a:defRPr/>
            </a:pPr>
            <a:r>
              <a:rPr kumimoji="0" lang="en-US" sz="22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strategies or skills will help you reach your goals as a father or caregiver?</a:t>
            </a:r>
          </a:p>
          <a:p>
            <a:pPr marL="0" marR="0" lvl="0" indent="0" algn="l" defTabSz="914400" rtl="0" eaLnBrk="1" fontAlgn="auto" latinLnBrk="0" hangingPunct="1">
              <a:lnSpc>
                <a:spcPts val="2415"/>
              </a:lnSpc>
              <a:spcBef>
                <a:spcPts val="0"/>
              </a:spcBef>
              <a:spcAft>
                <a:spcPts val="0"/>
              </a:spcAft>
              <a:buClrTx/>
              <a:buSzTx/>
              <a:buFontTx/>
              <a:buNone/>
              <a:tabLst/>
              <a:defRPr/>
            </a:pPr>
            <a:endParaRPr kumimoji="0" lang="en-US" sz="22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82902" marR="0" lvl="1" indent="-241451" algn="l" defTabSz="914400" rtl="0" eaLnBrk="1" fontAlgn="auto" latinLnBrk="0" hangingPunct="1">
              <a:lnSpc>
                <a:spcPts val="2415"/>
              </a:lnSpc>
              <a:spcBef>
                <a:spcPts val="0"/>
              </a:spcBef>
              <a:spcAft>
                <a:spcPts val="0"/>
              </a:spcAft>
              <a:buClrTx/>
              <a:buSzTx/>
              <a:buFont typeface="Arial"/>
              <a:buChar char="•"/>
              <a:tabLst/>
              <a:defRPr/>
            </a:pPr>
            <a:r>
              <a:rPr kumimoji="0" lang="en-US" sz="22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has changed in your interactions with your child or family?</a:t>
            </a:r>
          </a:p>
          <a:p>
            <a:pPr marL="0" marR="0" lvl="0" indent="0" algn="l" defTabSz="914400" rtl="0" eaLnBrk="1" fontAlgn="auto" latinLnBrk="0" hangingPunct="1">
              <a:lnSpc>
                <a:spcPts val="2415"/>
              </a:lnSpc>
              <a:spcBef>
                <a:spcPts val="0"/>
              </a:spcBef>
              <a:spcAft>
                <a:spcPts val="0"/>
              </a:spcAft>
              <a:buClrTx/>
              <a:buSzTx/>
              <a:buFontTx/>
              <a:buNone/>
              <a:tabLst/>
              <a:defRPr/>
            </a:pPr>
            <a:endParaRPr kumimoji="0" lang="en-US" sz="22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82902" marR="0" lvl="1" indent="-241451" algn="l" defTabSz="914400" rtl="0" eaLnBrk="1" fontAlgn="auto" latinLnBrk="0" hangingPunct="1">
              <a:lnSpc>
                <a:spcPts val="2415"/>
              </a:lnSpc>
              <a:spcBef>
                <a:spcPts val="0"/>
              </a:spcBef>
              <a:spcAft>
                <a:spcPts val="0"/>
              </a:spcAft>
              <a:buClrTx/>
              <a:buSzTx/>
              <a:buFont typeface="Arial"/>
              <a:buChar char="•"/>
              <a:tabLst/>
              <a:defRPr/>
            </a:pPr>
            <a:r>
              <a:rPr kumimoji="0" lang="en-US" sz="22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Have you noticed a change in how your child responds to you?</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79630" y="1050150"/>
            <a:ext cx="1702549" cy="1248499"/>
          </a:xfrm>
          <a:custGeom>
            <a:avLst/>
            <a:gdLst/>
            <a:ahLst/>
            <a:cxnLst/>
            <a:rect l="l" t="t" r="r" b="b"/>
            <a:pathLst>
              <a:path w="1702549" h="1248499">
                <a:moveTo>
                  <a:pt x="0" y="0"/>
                </a:moveTo>
                <a:lnTo>
                  <a:pt x="1702549" y="0"/>
                </a:lnTo>
                <a:lnTo>
                  <a:pt x="1702549" y="1248499"/>
                </a:lnTo>
                <a:lnTo>
                  <a:pt x="0" y="1248499"/>
                </a:lnTo>
                <a:lnTo>
                  <a:pt x="0" y="0"/>
                </a:lnTo>
                <a:close/>
              </a:path>
            </a:pathLst>
          </a:custGeom>
          <a:blipFill>
            <a:blip r:embed="rId3"/>
            <a:stretch>
              <a:fillRect r="-99188" b="-98889"/>
            </a:stretch>
          </a:blipFill>
          <a:ln w="104775" cap="sq">
            <a:solidFill>
              <a:srgbClr val="AF404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979630" y="4236550"/>
            <a:ext cx="1702549" cy="1210367"/>
          </a:xfrm>
          <a:custGeom>
            <a:avLst/>
            <a:gdLst/>
            <a:ahLst/>
            <a:cxnLst/>
            <a:rect l="l" t="t" r="r" b="b"/>
            <a:pathLst>
              <a:path w="1702549" h="1210367">
                <a:moveTo>
                  <a:pt x="0" y="0"/>
                </a:moveTo>
                <a:lnTo>
                  <a:pt x="1702549" y="0"/>
                </a:lnTo>
                <a:lnTo>
                  <a:pt x="1702549" y="1210366"/>
                </a:lnTo>
                <a:lnTo>
                  <a:pt x="0" y="1210366"/>
                </a:lnTo>
                <a:lnTo>
                  <a:pt x="0" y="0"/>
                </a:lnTo>
                <a:close/>
              </a:path>
            </a:pathLst>
          </a:custGeom>
          <a:blipFill>
            <a:blip r:embed="rId3"/>
            <a:stretch>
              <a:fillRect t="-104508" r="-98560"/>
            </a:stretch>
          </a:blipFill>
          <a:ln w="104775" cap="sq">
            <a:solidFill>
              <a:srgbClr val="AF404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731520" y="712470"/>
            <a:ext cx="7919647" cy="178192"/>
          </a:xfrm>
          <a:custGeom>
            <a:avLst/>
            <a:gdLst/>
            <a:ahLst/>
            <a:cxnLst/>
            <a:rect l="l" t="t" r="r" b="b"/>
            <a:pathLst>
              <a:path w="7919647" h="178192">
                <a:moveTo>
                  <a:pt x="0" y="0"/>
                </a:moveTo>
                <a:lnTo>
                  <a:pt x="7919647" y="0"/>
                </a:lnTo>
                <a:lnTo>
                  <a:pt x="7919647" y="178192"/>
                </a:lnTo>
                <a:lnTo>
                  <a:pt x="0" y="1781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1833654" y="-496"/>
            <a:ext cx="6492689" cy="661591"/>
          </a:xfrm>
          <a:prstGeom prst="rect">
            <a:avLst/>
          </a:prstGeom>
        </p:spPr>
        <p:txBody>
          <a:bodyPr wrap="square" lIns="0" tIns="0" rIns="0" bIns="0" rtlCol="0" anchor="t">
            <a:spAutoFit/>
          </a:bodyPr>
          <a:lstStyle/>
          <a:p>
            <a:pPr marL="0" marR="0" lvl="0" indent="0" algn="ctr" defTabSz="914400" rtl="0" eaLnBrk="1" fontAlgn="auto" latinLnBrk="0" hangingPunct="1">
              <a:lnSpc>
                <a:spcPts val="5485"/>
              </a:lnSpc>
              <a:spcBef>
                <a:spcPct val="0"/>
              </a:spcBef>
              <a:spcAft>
                <a:spcPts val="0"/>
              </a:spcAft>
              <a:buClrTx/>
              <a:buSzTx/>
              <a:buFontTx/>
              <a:buNone/>
              <a:tabLst/>
              <a:defRPr/>
            </a:pPr>
            <a:r>
              <a:rPr kumimoji="0" lang="en-US" sz="3918" b="1" i="0" u="none" strike="noStrike" kern="1200" cap="none" spc="0" normalizeH="0" baseline="0" noProof="0" dirty="0">
                <a:ln>
                  <a:noFill/>
                </a:ln>
                <a:solidFill>
                  <a:srgbClr val="303B71"/>
                </a:solidFill>
                <a:effectLst/>
                <a:uLnTx/>
                <a:uFillTx/>
                <a:latin typeface="Calibri (MS) Bold"/>
                <a:ea typeface="Calibri (MS) Bold"/>
                <a:cs typeface="Calibri (MS) Bold"/>
                <a:sym typeface="Calibri (MS) Bold"/>
              </a:rPr>
              <a:t>Additional Thrive Programs</a:t>
            </a:r>
          </a:p>
        </p:txBody>
      </p:sp>
      <p:sp>
        <p:nvSpPr>
          <p:cNvPr id="6" name="TextBox 6"/>
          <p:cNvSpPr txBox="1"/>
          <p:nvPr/>
        </p:nvSpPr>
        <p:spPr>
          <a:xfrm>
            <a:off x="3055182" y="1358622"/>
            <a:ext cx="5251180" cy="695268"/>
          </a:xfrm>
          <a:prstGeom prst="rect">
            <a:avLst/>
          </a:prstGeom>
        </p:spPr>
        <p:txBody>
          <a:bodyPr lIns="0" tIns="0" rIns="0" bIns="0" rtlCol="0" anchor="t">
            <a:spAutoFit/>
          </a:bodyPr>
          <a:lstStyle/>
          <a:p>
            <a:pPr marL="405300" marR="0" lvl="1" indent="-202650" algn="l" defTabSz="914400" rtl="0" eaLnBrk="1" fontAlgn="auto" latinLnBrk="0" hangingPunct="1">
              <a:lnSpc>
                <a:spcPts val="2628"/>
              </a:lnSpc>
              <a:spcBef>
                <a:spcPts val="0"/>
              </a:spcBef>
              <a:spcAft>
                <a:spcPts val="0"/>
              </a:spcAft>
              <a:buClrTx/>
              <a:buSzTx/>
              <a:buFont typeface="Arial"/>
              <a:buChar char="•"/>
              <a:tabLst/>
              <a:defRPr/>
            </a:pPr>
            <a:r>
              <a:rPr kumimoji="0" lang="en-US" sz="1877" b="1" i="0" u="none" strike="noStrike" kern="1200" cap="none" spc="0" normalizeH="0" baseline="0" noProof="0" dirty="0">
                <a:ln>
                  <a:noFill/>
                </a:ln>
                <a:solidFill>
                  <a:srgbClr val="303B71"/>
                </a:solidFill>
                <a:effectLst/>
                <a:uLnTx/>
                <a:uFillTx/>
                <a:latin typeface="Calibri (MS) Bold"/>
                <a:ea typeface="Calibri (MS) Bold"/>
                <a:cs typeface="Calibri (MS) Bold"/>
                <a:sym typeface="Calibri (MS) Bold"/>
              </a:rPr>
              <a:t>Take Root is available for parents and caregivers of children who are between 0 and 3 years old.</a:t>
            </a:r>
          </a:p>
        </p:txBody>
      </p:sp>
      <p:sp>
        <p:nvSpPr>
          <p:cNvPr id="7" name="TextBox 7"/>
          <p:cNvSpPr txBox="1"/>
          <p:nvPr/>
        </p:nvSpPr>
        <p:spPr>
          <a:xfrm>
            <a:off x="3055182" y="4525955"/>
            <a:ext cx="5472827" cy="695268"/>
          </a:xfrm>
          <a:prstGeom prst="rect">
            <a:avLst/>
          </a:prstGeom>
        </p:spPr>
        <p:txBody>
          <a:bodyPr lIns="0" tIns="0" rIns="0" bIns="0" rtlCol="0" anchor="t">
            <a:spAutoFit/>
          </a:bodyPr>
          <a:lstStyle/>
          <a:p>
            <a:pPr marL="405300" marR="0" lvl="1" indent="-202650" algn="l" defTabSz="914400" rtl="0" eaLnBrk="1" fontAlgn="auto" latinLnBrk="0" hangingPunct="1">
              <a:lnSpc>
                <a:spcPts val="2628"/>
              </a:lnSpc>
              <a:spcBef>
                <a:spcPts val="0"/>
              </a:spcBef>
              <a:spcAft>
                <a:spcPts val="0"/>
              </a:spcAft>
              <a:buClrTx/>
              <a:buSzTx/>
              <a:buFont typeface="Arial"/>
              <a:buChar char="•"/>
              <a:tabLst/>
              <a:defRPr/>
            </a:pPr>
            <a:r>
              <a:rPr kumimoji="0" lang="en-US" sz="1877" b="1" i="0" u="none" strike="noStrike" kern="1200" cap="none" spc="0" normalizeH="0" baseline="0" noProof="0">
                <a:ln>
                  <a:noFill/>
                </a:ln>
                <a:solidFill>
                  <a:srgbClr val="303B71"/>
                </a:solidFill>
                <a:effectLst/>
                <a:uLnTx/>
                <a:uFillTx/>
                <a:latin typeface="Calibri (MS) Bold"/>
                <a:ea typeface="Calibri (MS) Bold"/>
                <a:cs typeface="Calibri (MS) Bold"/>
                <a:sym typeface="Calibri (MS) Bold"/>
              </a:rPr>
              <a:t>Grow is available for parents and caregivers of children who are between 5 and 10 years old.</a:t>
            </a:r>
          </a:p>
        </p:txBody>
      </p:sp>
      <p:sp>
        <p:nvSpPr>
          <p:cNvPr id="8" name="Freeform 8"/>
          <p:cNvSpPr/>
          <p:nvPr/>
        </p:nvSpPr>
        <p:spPr>
          <a:xfrm>
            <a:off x="979630" y="5793417"/>
            <a:ext cx="1702549" cy="1262012"/>
          </a:xfrm>
          <a:custGeom>
            <a:avLst/>
            <a:gdLst/>
            <a:ahLst/>
            <a:cxnLst/>
            <a:rect l="l" t="t" r="r" b="b"/>
            <a:pathLst>
              <a:path w="1702549" h="1262012">
                <a:moveTo>
                  <a:pt x="0" y="0"/>
                </a:moveTo>
                <a:lnTo>
                  <a:pt x="1702549" y="0"/>
                </a:lnTo>
                <a:lnTo>
                  <a:pt x="1702549" y="1262012"/>
                </a:lnTo>
                <a:lnTo>
                  <a:pt x="0" y="1262012"/>
                </a:lnTo>
                <a:lnTo>
                  <a:pt x="0" y="0"/>
                </a:lnTo>
                <a:close/>
              </a:path>
            </a:pathLst>
          </a:custGeom>
          <a:blipFill>
            <a:blip r:embed="rId3"/>
            <a:stretch>
              <a:fillRect l="-101925" t="-99463"/>
            </a:stretch>
          </a:blipFill>
          <a:ln w="104775" cap="sq">
            <a:solidFill>
              <a:srgbClr val="AF404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3055182" y="6108645"/>
            <a:ext cx="5472827" cy="695268"/>
          </a:xfrm>
          <a:prstGeom prst="rect">
            <a:avLst/>
          </a:prstGeom>
        </p:spPr>
        <p:txBody>
          <a:bodyPr lIns="0" tIns="0" rIns="0" bIns="0" rtlCol="0" anchor="t">
            <a:spAutoFit/>
          </a:bodyPr>
          <a:lstStyle/>
          <a:p>
            <a:pPr marL="405300" marR="0" lvl="1" indent="-202650" algn="l" defTabSz="914400" rtl="0" eaLnBrk="1" fontAlgn="auto" latinLnBrk="0" hangingPunct="1">
              <a:lnSpc>
                <a:spcPts val="2628"/>
              </a:lnSpc>
              <a:spcBef>
                <a:spcPts val="0"/>
              </a:spcBef>
              <a:spcAft>
                <a:spcPts val="0"/>
              </a:spcAft>
              <a:buClrTx/>
              <a:buSzTx/>
              <a:buFont typeface="Arial"/>
              <a:buChar char="•"/>
              <a:tabLst/>
              <a:defRPr/>
            </a:pPr>
            <a:r>
              <a:rPr kumimoji="0" lang="en-US" sz="1877" b="1" i="0" u="none" strike="noStrike" kern="1200" cap="none" spc="0" normalizeH="0" baseline="0" noProof="0">
                <a:ln>
                  <a:noFill/>
                </a:ln>
                <a:solidFill>
                  <a:srgbClr val="303B71"/>
                </a:solidFill>
                <a:effectLst/>
                <a:uLnTx/>
                <a:uFillTx/>
                <a:latin typeface="Calibri (MS) Bold"/>
                <a:ea typeface="Calibri (MS) Bold"/>
                <a:cs typeface="Calibri (MS) Bold"/>
                <a:sym typeface="Calibri (MS) Bold"/>
              </a:rPr>
              <a:t>Branch Out is available for parents and caregivers of children who are between 10 and 18 years old.</a:t>
            </a:r>
          </a:p>
        </p:txBody>
      </p:sp>
      <p:sp>
        <p:nvSpPr>
          <p:cNvPr id="10" name="Freeform 10"/>
          <p:cNvSpPr/>
          <p:nvPr/>
        </p:nvSpPr>
        <p:spPr>
          <a:xfrm>
            <a:off x="979630" y="2641549"/>
            <a:ext cx="1702549" cy="1248499"/>
          </a:xfrm>
          <a:custGeom>
            <a:avLst/>
            <a:gdLst/>
            <a:ahLst/>
            <a:cxnLst/>
            <a:rect l="l" t="t" r="r" b="b"/>
            <a:pathLst>
              <a:path w="1702549" h="1248499">
                <a:moveTo>
                  <a:pt x="0" y="0"/>
                </a:moveTo>
                <a:lnTo>
                  <a:pt x="1702549" y="0"/>
                </a:lnTo>
                <a:lnTo>
                  <a:pt x="1702549" y="1248500"/>
                </a:lnTo>
                <a:lnTo>
                  <a:pt x="0" y="1248500"/>
                </a:lnTo>
                <a:lnTo>
                  <a:pt x="0" y="0"/>
                </a:lnTo>
                <a:close/>
              </a:path>
            </a:pathLst>
          </a:custGeom>
          <a:blipFill>
            <a:blip r:embed="rId6"/>
            <a:stretch>
              <a:fillRect l="-279" r="-279"/>
            </a:stretch>
          </a:blipFill>
          <a:ln w="104775" cap="sq">
            <a:solidFill>
              <a:srgbClr val="AF404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3055182" y="2906189"/>
            <a:ext cx="5472827" cy="695268"/>
          </a:xfrm>
          <a:prstGeom prst="rect">
            <a:avLst/>
          </a:prstGeom>
        </p:spPr>
        <p:txBody>
          <a:bodyPr lIns="0" tIns="0" rIns="0" bIns="0" rtlCol="0" anchor="t">
            <a:spAutoFit/>
          </a:bodyPr>
          <a:lstStyle/>
          <a:p>
            <a:pPr marL="405300" marR="0" lvl="1" indent="-202650" algn="l" defTabSz="914400" rtl="0" eaLnBrk="1" fontAlgn="auto" latinLnBrk="0" hangingPunct="1">
              <a:lnSpc>
                <a:spcPts val="2628"/>
              </a:lnSpc>
              <a:spcBef>
                <a:spcPts val="0"/>
              </a:spcBef>
              <a:spcAft>
                <a:spcPts val="0"/>
              </a:spcAft>
              <a:buClrTx/>
              <a:buSzTx/>
              <a:buFont typeface="Arial"/>
              <a:buChar char="•"/>
              <a:tabLst/>
              <a:defRPr/>
            </a:pPr>
            <a:r>
              <a:rPr kumimoji="0" lang="en-US" sz="1877" b="1" i="0" u="none" strike="noStrike" kern="1200" cap="none" spc="0" normalizeH="0" baseline="0" noProof="0">
                <a:ln>
                  <a:noFill/>
                </a:ln>
                <a:solidFill>
                  <a:srgbClr val="303B71"/>
                </a:solidFill>
                <a:effectLst/>
                <a:uLnTx/>
                <a:uFillTx/>
                <a:latin typeface="Calibri (MS) Bold"/>
                <a:ea typeface="Calibri (MS) Bold"/>
                <a:cs typeface="Calibri (MS) Bold"/>
                <a:sym typeface="Calibri (MS) Bold"/>
              </a:rPr>
              <a:t>Sprout is available for parents and caregivers of children who are between 3 and 5 years old.</a:t>
            </a:r>
          </a:p>
        </p:txBody>
      </p:sp>
    </p:spTree>
    <p:extLst>
      <p:ext uri="{BB962C8B-B14F-4D97-AF65-F5344CB8AC3E}">
        <p14:creationId xmlns:p14="http://schemas.microsoft.com/office/powerpoint/2010/main" val="5296362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family sitting on stairs&#10;&#10;AI-generated content may be incorrect.">
            <a:extLst>
              <a:ext uri="{FF2B5EF4-FFF2-40B4-BE49-F238E27FC236}">
                <a16:creationId xmlns:a16="http://schemas.microsoft.com/office/drawing/2014/main" id="{53FF945F-D31B-FA36-5584-2709CC5FE9B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 y="11"/>
            <a:ext cx="9753578" cy="7315187"/>
          </a:xfrm>
          <a:prstGeom prst="rect">
            <a:avLst/>
          </a:prstGeom>
          <a:effectLst>
            <a:outerShdw blurRad="596900" dist="330200" dir="8820000" sx="87000" sy="87000" algn="ctr" rotWithShape="0">
              <a:srgbClr val="000000">
                <a:alpha val="29000"/>
              </a:srgbClr>
            </a:outerShdw>
          </a:effectLst>
        </p:spPr>
      </p:pic>
    </p:spTree>
    <p:extLst>
      <p:ext uri="{BB962C8B-B14F-4D97-AF65-F5344CB8AC3E}">
        <p14:creationId xmlns:p14="http://schemas.microsoft.com/office/powerpoint/2010/main" val="19177108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r="-19909" b="-6619"/>
            </a:stretch>
          </a:blipFill>
        </p:spPr>
        <p:txBody>
          <a:bodyPr/>
          <a:lstStyle/>
          <a:p>
            <a:pPr defTabSz="914457">
              <a:defRPr/>
            </a:pPr>
            <a:endParaRPr lang="en-US" sz="1801">
              <a:solidFill>
                <a:prstClr val="black"/>
              </a:solidFill>
              <a:latin typeface="Calibri"/>
            </a:endParaRPr>
          </a:p>
        </p:txBody>
      </p:sp>
      <p:sp>
        <p:nvSpPr>
          <p:cNvPr id="3" name="Freeform 3"/>
          <p:cNvSpPr/>
          <p:nvPr/>
        </p:nvSpPr>
        <p:spPr>
          <a:xfrm>
            <a:off x="168779" y="2198164"/>
            <a:ext cx="3901440" cy="2623718"/>
          </a:xfrm>
          <a:custGeom>
            <a:avLst/>
            <a:gdLst/>
            <a:ahLst/>
            <a:cxnLst/>
            <a:rect l="l" t="t" r="r" b="b"/>
            <a:pathLst>
              <a:path w="3901440" h="2623718">
                <a:moveTo>
                  <a:pt x="0" y="0"/>
                </a:moveTo>
                <a:lnTo>
                  <a:pt x="3901440" y="0"/>
                </a:lnTo>
                <a:lnTo>
                  <a:pt x="3901440" y="2623718"/>
                </a:lnTo>
                <a:lnTo>
                  <a:pt x="0" y="26237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57">
              <a:defRPr/>
            </a:pPr>
            <a:endParaRPr lang="en-US" sz="1801">
              <a:solidFill>
                <a:prstClr val="black"/>
              </a:solidFill>
              <a:latin typeface="Calibri"/>
            </a:endParaRPr>
          </a:p>
        </p:txBody>
      </p:sp>
      <p:sp>
        <p:nvSpPr>
          <p:cNvPr id="4" name="TextBox 4"/>
          <p:cNvSpPr txBox="1"/>
          <p:nvPr/>
        </p:nvSpPr>
        <p:spPr>
          <a:xfrm>
            <a:off x="491076" y="2308738"/>
            <a:ext cx="3076782" cy="2284343"/>
          </a:xfrm>
          <a:prstGeom prst="rect">
            <a:avLst/>
          </a:prstGeom>
        </p:spPr>
        <p:txBody>
          <a:bodyPr lIns="0" tIns="0" rIns="0" bIns="0" rtlCol="0" anchor="t">
            <a:spAutoFit/>
          </a:bodyPr>
          <a:lstStyle/>
          <a:p>
            <a:pPr algn="ctr" defTabSz="914457">
              <a:lnSpc>
                <a:spcPts val="3024"/>
              </a:lnSpc>
              <a:spcBef>
                <a:spcPct val="0"/>
              </a:spcBef>
              <a:defRPr/>
            </a:pPr>
            <a:r>
              <a:rPr lang="en-US" sz="2133" b="1" dirty="0">
                <a:solidFill>
                  <a:srgbClr val="000000"/>
                </a:solidFill>
                <a:latin typeface="Calibri"/>
                <a:ea typeface="Calibri"/>
                <a:cs typeface="Calibri"/>
              </a:rPr>
              <a:t> Thank you all for your dedication and participation. Every effort you make significantly impacts your child's future success.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688CCCAA-C63E-711A-1B93-78BD7E00CC2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DF7B904-4FDA-85FF-2939-E08912792A53}"/>
              </a:ext>
            </a:extLst>
          </p:cNvPr>
          <p:cNvSpPr/>
          <p:nvPr/>
        </p:nvSpPr>
        <p:spPr>
          <a:xfrm>
            <a:off x="0" y="0"/>
            <a:ext cx="9832396" cy="7374297"/>
          </a:xfrm>
          <a:custGeom>
            <a:avLst/>
            <a:gdLst/>
            <a:ahLst/>
            <a:cxnLst/>
            <a:rect l="l" t="t" r="r" b="b"/>
            <a:pathLst>
              <a:path w="9832396" h="7374297">
                <a:moveTo>
                  <a:pt x="0" y="0"/>
                </a:moveTo>
                <a:lnTo>
                  <a:pt x="9832396" y="0"/>
                </a:lnTo>
                <a:lnTo>
                  <a:pt x="9832396" y="7374297"/>
                </a:lnTo>
                <a:lnTo>
                  <a:pt x="0" y="737429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E8E4A07E-359A-A047-D701-D4A7C6F7B49D}"/>
              </a:ext>
            </a:extLst>
          </p:cNvPr>
          <p:cNvSpPr/>
          <p:nvPr/>
        </p:nvSpPr>
        <p:spPr>
          <a:xfrm>
            <a:off x="731520" y="3687148"/>
            <a:ext cx="6138920" cy="475766"/>
          </a:xfrm>
          <a:custGeom>
            <a:avLst/>
            <a:gdLst/>
            <a:ahLst/>
            <a:cxnLst/>
            <a:rect l="l" t="t" r="r" b="b"/>
            <a:pathLst>
              <a:path w="6138920" h="475766">
                <a:moveTo>
                  <a:pt x="0" y="0"/>
                </a:moveTo>
                <a:lnTo>
                  <a:pt x="6138920" y="0"/>
                </a:lnTo>
                <a:lnTo>
                  <a:pt x="6138920" y="475767"/>
                </a:lnTo>
                <a:lnTo>
                  <a:pt x="0" y="4757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D71B8E0A-44FF-9BE2-E019-822927AF5BB4}"/>
              </a:ext>
            </a:extLst>
          </p:cNvPr>
          <p:cNvGrpSpPr/>
          <p:nvPr/>
        </p:nvGrpSpPr>
        <p:grpSpPr>
          <a:xfrm>
            <a:off x="-1516631" y="4754909"/>
            <a:ext cx="6101883" cy="897410"/>
            <a:chOff x="0" y="0"/>
            <a:chExt cx="8135844" cy="1196546"/>
          </a:xfrm>
        </p:grpSpPr>
        <p:sp>
          <p:nvSpPr>
            <p:cNvPr id="8" name="Freeform 8">
              <a:extLst>
                <a:ext uri="{FF2B5EF4-FFF2-40B4-BE49-F238E27FC236}">
                  <a16:creationId xmlns:a16="http://schemas.microsoft.com/office/drawing/2014/main" id="{BA337138-39FC-9CE0-51ED-481912DB7331}"/>
                </a:ext>
              </a:extLst>
            </p:cNvPr>
            <p:cNvSpPr/>
            <p:nvPr/>
          </p:nvSpPr>
          <p:spPr>
            <a:xfrm>
              <a:off x="2243455" y="0"/>
              <a:ext cx="3648934" cy="1196546"/>
            </a:xfrm>
            <a:custGeom>
              <a:avLst/>
              <a:gdLst/>
              <a:ahLst/>
              <a:cxnLst/>
              <a:rect l="l" t="t" r="r" b="b"/>
              <a:pathLst>
                <a:path w="3648934" h="1196546">
                  <a:moveTo>
                    <a:pt x="0" y="0"/>
                  </a:moveTo>
                  <a:lnTo>
                    <a:pt x="3648934" y="0"/>
                  </a:lnTo>
                  <a:lnTo>
                    <a:pt x="3648934" y="1196546"/>
                  </a:lnTo>
                  <a:lnTo>
                    <a:pt x="0" y="11965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4D138678-E9C1-8717-A628-FE0CB89F4DB9}"/>
                </a:ext>
              </a:extLst>
            </p:cNvPr>
            <p:cNvSpPr txBox="1"/>
            <p:nvPr/>
          </p:nvSpPr>
          <p:spPr>
            <a:xfrm>
              <a:off x="0" y="159952"/>
              <a:ext cx="8135844" cy="705408"/>
            </a:xfrm>
            <a:prstGeom prst="rect">
              <a:avLst/>
            </a:prstGeom>
          </p:spPr>
          <p:txBody>
            <a:bodyPr lIns="0" tIns="0" rIns="0" bIns="0" rtlCol="0" anchor="t">
              <a:spAutoFit/>
            </a:bodyPr>
            <a:lstStyle/>
            <a:p>
              <a:pPr marL="0" marR="0" lvl="0" indent="0" algn="ctr" defTabSz="914400" rtl="0" eaLnBrk="1" fontAlgn="auto" latinLnBrk="0" hangingPunct="1">
                <a:lnSpc>
                  <a:spcPts val="4379"/>
                </a:lnSpc>
                <a:spcBef>
                  <a:spcPct val="0"/>
                </a:spcBef>
                <a:spcAft>
                  <a:spcPts val="0"/>
                </a:spcAft>
                <a:buClrTx/>
                <a:buSzTx/>
                <a:buFontTx/>
                <a:buNone/>
                <a:tabLst/>
                <a:defRPr/>
              </a:pPr>
              <a:r>
                <a:rPr kumimoji="0" lang="en-US" sz="3127" b="0" i="0" u="none" strike="noStrike" kern="1200" cap="none" spc="0" normalizeH="0" baseline="0" noProof="0" dirty="0">
                  <a:ln>
                    <a:noFill/>
                  </a:ln>
                  <a:solidFill>
                    <a:srgbClr val="2C251E"/>
                  </a:solidFill>
                  <a:effectLst/>
                  <a:uLnTx/>
                  <a:uFillTx/>
                  <a:latin typeface="Calibri (MS) Bold"/>
                  <a:ea typeface="+mn-ea"/>
                  <a:cs typeface="+mn-cs"/>
                </a:rPr>
                <a:t>Introduction</a:t>
              </a:r>
            </a:p>
          </p:txBody>
        </p:sp>
      </p:grpSp>
      <p:pic>
        <p:nvPicPr>
          <p:cNvPr id="4" name="Picture 3">
            <a:extLst>
              <a:ext uri="{FF2B5EF4-FFF2-40B4-BE49-F238E27FC236}">
                <a16:creationId xmlns:a16="http://schemas.microsoft.com/office/drawing/2014/main" id="{D6A32EB7-ECE3-965E-6562-72B009CBF33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17058" y="3193627"/>
            <a:ext cx="5477459" cy="927946"/>
          </a:xfrm>
          <a:prstGeom prst="rect">
            <a:avLst/>
          </a:prstGeom>
        </p:spPr>
      </p:pic>
    </p:spTree>
    <p:extLst>
      <p:ext uri="{BB962C8B-B14F-4D97-AF65-F5344CB8AC3E}">
        <p14:creationId xmlns:p14="http://schemas.microsoft.com/office/powerpoint/2010/main" val="30082905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030CD-C5D0-5CEE-DEB8-F7B70AB8E05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896B968-FD89-BDBE-E9A9-9692FD147BA7}"/>
              </a:ext>
            </a:extLst>
          </p:cNvPr>
          <p:cNvSpPr/>
          <p:nvPr/>
        </p:nvSpPr>
        <p:spPr>
          <a:xfrm>
            <a:off x="-6531" y="0"/>
            <a:ext cx="6279674" cy="4809733"/>
          </a:xfrm>
          <a:custGeom>
            <a:avLst/>
            <a:gdLst/>
            <a:ahLst/>
            <a:cxnLst/>
            <a:rect l="l" t="t" r="r" b="b"/>
            <a:pathLst>
              <a:path w="6279674" h="4809733">
                <a:moveTo>
                  <a:pt x="0" y="0"/>
                </a:moveTo>
                <a:lnTo>
                  <a:pt x="6279674" y="0"/>
                </a:lnTo>
                <a:lnTo>
                  <a:pt x="6279674" y="4809733"/>
                </a:lnTo>
                <a:lnTo>
                  <a:pt x="0" y="4809733"/>
                </a:lnTo>
                <a:lnTo>
                  <a:pt x="0" y="0"/>
                </a:lnTo>
                <a:close/>
              </a:path>
            </a:pathLst>
          </a:custGeom>
          <a:blipFill>
            <a:blip r:embed="rId4"/>
            <a:stretch>
              <a:fillRect/>
            </a:stretch>
          </a:blipFill>
        </p:spPr>
        <p:txBody>
          <a:bodyPr/>
          <a:lstStyle/>
          <a:p>
            <a:endParaRPr lang="en-US"/>
          </a:p>
        </p:txBody>
      </p:sp>
      <p:sp>
        <p:nvSpPr>
          <p:cNvPr id="7" name="Freeform 7">
            <a:extLst>
              <a:ext uri="{FF2B5EF4-FFF2-40B4-BE49-F238E27FC236}">
                <a16:creationId xmlns:a16="http://schemas.microsoft.com/office/drawing/2014/main" id="{0EB83792-2BF7-48BE-35C2-D17B87CE99CC}"/>
              </a:ext>
            </a:extLst>
          </p:cNvPr>
          <p:cNvSpPr/>
          <p:nvPr/>
        </p:nvSpPr>
        <p:spPr>
          <a:xfrm rot="-1552229">
            <a:off x="7062655" y="78754"/>
            <a:ext cx="2673706" cy="2926080"/>
          </a:xfrm>
          <a:custGeom>
            <a:avLst/>
            <a:gdLst/>
            <a:ahLst/>
            <a:cxnLst/>
            <a:rect l="l" t="t" r="r" b="b"/>
            <a:pathLst>
              <a:path w="2673706" h="2926080">
                <a:moveTo>
                  <a:pt x="0" y="0"/>
                </a:moveTo>
                <a:lnTo>
                  <a:pt x="2673705" y="0"/>
                </a:lnTo>
                <a:lnTo>
                  <a:pt x="2673705" y="2926080"/>
                </a:lnTo>
                <a:lnTo>
                  <a:pt x="0" y="29260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4A96E0D2-DF64-54D8-D58E-E4826F35ECF0}"/>
              </a:ext>
            </a:extLst>
          </p:cNvPr>
          <p:cNvSpPr txBox="1"/>
          <p:nvPr/>
        </p:nvSpPr>
        <p:spPr>
          <a:xfrm>
            <a:off x="5257800" y="4068157"/>
            <a:ext cx="4191000" cy="3247043"/>
          </a:xfrm>
          <a:prstGeom prst="rect">
            <a:avLst/>
          </a:prstGeom>
          <a:noFill/>
        </p:spPr>
        <p:txBody>
          <a:bodyPr wrap="square" rtlCol="0">
            <a:spAutoFit/>
          </a:bodyPr>
          <a:lstStyle/>
          <a:p>
            <a:pPr algn="ctr">
              <a:lnSpc>
                <a:spcPct val="90000"/>
              </a:lnSpc>
              <a:spcAft>
                <a:spcPts val="600"/>
              </a:spcAft>
            </a:pPr>
            <a:r>
              <a:rPr lang="en-US" sz="5400" b="1" dirty="0">
                <a:latin typeface="Calibri" panose="020F0502020204030204" pitchFamily="34" charset="0"/>
                <a:ea typeface="Calibri" panose="020F0502020204030204" pitchFamily="34" charset="0"/>
                <a:cs typeface="Calibri" panose="020F0502020204030204" pitchFamily="34" charset="0"/>
              </a:rPr>
              <a:t>Welcome!</a:t>
            </a:r>
          </a:p>
          <a:p>
            <a:pPr indent="-228600">
              <a:lnSpc>
                <a:spcPct val="90000"/>
              </a:lnSpc>
              <a:spcAft>
                <a:spcPts val="600"/>
              </a:spcAft>
              <a:buFont typeface="Arial" panose="020B0604020202020204" pitchFamily="34" charset="0"/>
              <a:buChar char="•"/>
            </a:pPr>
            <a:endParaRPr lang="en-US" dirty="0"/>
          </a:p>
          <a:p>
            <a:pPr marL="285750" indent="-228600">
              <a:lnSpc>
                <a:spcPct val="90000"/>
              </a:lnSpc>
              <a:spcAft>
                <a:spcPts val="600"/>
              </a:spcAft>
              <a:buFont typeface="Arial" panose="020B0604020202020204" pitchFamily="34" charset="0"/>
              <a:buChar char="•"/>
            </a:pPr>
            <a:r>
              <a:rPr lang="en-US" dirty="0"/>
              <a:t>Please sign in and find a seat. We will begin soon.</a:t>
            </a:r>
          </a:p>
          <a:p>
            <a:pPr marL="285750" indent="-228600">
              <a:lnSpc>
                <a:spcPct val="90000"/>
              </a:lnSpc>
              <a:spcAft>
                <a:spcPts val="600"/>
              </a:spcAft>
              <a:buFont typeface="Arial" panose="020B0604020202020204" pitchFamily="34" charset="0"/>
              <a:buChar char="•"/>
            </a:pPr>
            <a:endParaRPr lang="en-US" dirty="0"/>
          </a:p>
          <a:p>
            <a:pPr marL="285750" indent="-228600">
              <a:lnSpc>
                <a:spcPct val="90000"/>
              </a:lnSpc>
              <a:spcAft>
                <a:spcPts val="600"/>
              </a:spcAft>
              <a:buFont typeface="Arial" panose="020B0604020202020204" pitchFamily="34" charset="0"/>
              <a:buChar char="•"/>
            </a:pPr>
            <a:r>
              <a:rPr lang="en-US" dirty="0"/>
              <a:t>If possible, please turn on your camera and enter your preferred name. We will begin soon. </a:t>
            </a:r>
          </a:p>
          <a:p>
            <a:endParaRPr lang="en-US" dirty="0"/>
          </a:p>
        </p:txBody>
      </p:sp>
    </p:spTree>
    <p:extLst>
      <p:ext uri="{BB962C8B-B14F-4D97-AF65-F5344CB8AC3E}">
        <p14:creationId xmlns:p14="http://schemas.microsoft.com/office/powerpoint/2010/main" val="2693580532"/>
      </p:ext>
    </p:extLst>
  </p:cSld>
  <p:clrMapOvr>
    <a:masterClrMapping/>
  </p:clrMapOvr>
  <p:extLst>
    <p:ext uri="{6950BFC3-D8DA-4A85-94F7-54DA5524770B}">
      <p188:commentRel xmlns:p188="http://schemas.microsoft.com/office/powerpoint/2018/8/main" r:id="rId3"/>
    </p:ext>
  </p:extLst>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4E39D5B0-5FD7-66D1-D923-D8F4D4E230A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E8FC028-90C2-C01B-1FA3-3589FC225D4E}"/>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285" r="-62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a:extLst>
              <a:ext uri="{FF2B5EF4-FFF2-40B4-BE49-F238E27FC236}">
                <a16:creationId xmlns:a16="http://schemas.microsoft.com/office/drawing/2014/main" id="{750C35E6-7CD2-3BCB-03AD-7B9B3F30E9E8}"/>
              </a:ext>
            </a:extLst>
          </p:cNvPr>
          <p:cNvSpPr txBox="1"/>
          <p:nvPr/>
        </p:nvSpPr>
        <p:spPr>
          <a:xfrm>
            <a:off x="3505200" y="2690111"/>
            <a:ext cx="3800996" cy="3825919"/>
          </a:xfrm>
          <a:prstGeom prst="rect">
            <a:avLst/>
          </a:prstGeom>
        </p:spPr>
        <p:txBody>
          <a:bodyPr wrap="square" lIns="0" tIns="0" rIns="0" bIns="0" rtlCol="0" anchor="t">
            <a:spAutoFit/>
          </a:bodyPr>
          <a:lstStyle/>
          <a:p>
            <a:pPr marL="661711" marR="0" lvl="1" indent="-330856" defTabSz="914400" rtl="0" eaLnBrk="1" fontAlgn="auto" latinLnBrk="0" hangingPunct="1">
              <a:lnSpc>
                <a:spcPts val="4290"/>
              </a:lnSpc>
              <a:spcBef>
                <a:spcPts val="0"/>
              </a:spcBef>
              <a:spcAft>
                <a:spcPts val="0"/>
              </a:spcAft>
              <a:buClrTx/>
              <a:buSzTx/>
              <a:buFont typeface="Arial"/>
              <a:buChar char="•"/>
              <a:tabLst/>
              <a:defRPr/>
            </a:pPr>
            <a:r>
              <a:rPr kumimoji="0" lang="en-US" sz="3064"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rPr>
              <a:t>Overview</a:t>
            </a:r>
          </a:p>
          <a:p>
            <a:pPr marL="661711" marR="0" lvl="1" indent="-330856" defTabSz="914400" rtl="0" eaLnBrk="1" fontAlgn="auto" latinLnBrk="0" hangingPunct="1">
              <a:lnSpc>
                <a:spcPts val="4290"/>
              </a:lnSpc>
              <a:spcBef>
                <a:spcPts val="0"/>
              </a:spcBef>
              <a:spcAft>
                <a:spcPts val="0"/>
              </a:spcAft>
              <a:buClrTx/>
              <a:buSzTx/>
              <a:buFont typeface="Arial"/>
              <a:buChar char="•"/>
              <a:tabLst/>
              <a:defRPr/>
            </a:pPr>
            <a:r>
              <a:rPr lang="en-US" sz="3064" b="1" dirty="0">
                <a:solidFill>
                  <a:srgbClr val="000000"/>
                </a:solidFill>
                <a:latin typeface="Calibri (MS) Bold"/>
                <a:ea typeface="Calibri (MS) Bold"/>
                <a:cs typeface="Calibri (MS) Bold"/>
                <a:sym typeface="Calibri (MS) Bold"/>
              </a:rPr>
              <a:t>Ice Breaker</a:t>
            </a:r>
          </a:p>
          <a:p>
            <a:pPr marL="661711" marR="0" lvl="1" indent="-330856" defTabSz="914400" rtl="0" eaLnBrk="1" fontAlgn="auto" latinLnBrk="0" hangingPunct="1">
              <a:lnSpc>
                <a:spcPts val="4290"/>
              </a:lnSpc>
              <a:spcBef>
                <a:spcPts val="0"/>
              </a:spcBef>
              <a:spcAft>
                <a:spcPts val="0"/>
              </a:spcAft>
              <a:buClrTx/>
              <a:buSzTx/>
              <a:buFont typeface="Arial"/>
              <a:buChar char="•"/>
              <a:tabLst/>
              <a:defRPr/>
            </a:pPr>
            <a:r>
              <a:rPr kumimoji="0" lang="en-US" sz="3064"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rPr>
              <a:t>Ground Rules </a:t>
            </a:r>
          </a:p>
          <a:p>
            <a:pPr marL="661711" marR="0" lvl="1" indent="-330856" defTabSz="914400" rtl="0" eaLnBrk="1" fontAlgn="auto" latinLnBrk="0" hangingPunct="1">
              <a:lnSpc>
                <a:spcPts val="4290"/>
              </a:lnSpc>
              <a:spcBef>
                <a:spcPts val="0"/>
              </a:spcBef>
              <a:spcAft>
                <a:spcPts val="0"/>
              </a:spcAft>
              <a:buClrTx/>
              <a:buSzTx/>
              <a:buFont typeface="Arial"/>
              <a:buChar char="•"/>
              <a:tabLst/>
              <a:defRPr/>
            </a:pPr>
            <a:r>
              <a:rPr kumimoji="0" lang="en-US" sz="3064"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rPr>
              <a:t>Syllabus</a:t>
            </a:r>
          </a:p>
          <a:p>
            <a:pPr marL="661711" marR="0" lvl="1" indent="-330856" defTabSz="914400" rtl="0" eaLnBrk="1" fontAlgn="auto" latinLnBrk="0" hangingPunct="1">
              <a:lnSpc>
                <a:spcPts val="4290"/>
              </a:lnSpc>
              <a:spcBef>
                <a:spcPts val="0"/>
              </a:spcBef>
              <a:spcAft>
                <a:spcPts val="0"/>
              </a:spcAft>
              <a:buClrTx/>
              <a:buSzTx/>
              <a:buFont typeface="Arial"/>
              <a:buChar char="•"/>
              <a:tabLst/>
              <a:defRPr/>
            </a:pPr>
            <a:r>
              <a:rPr kumimoji="0" lang="en-US" sz="3064"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rPr>
              <a:t>Expectations </a:t>
            </a:r>
          </a:p>
          <a:p>
            <a:pPr marL="661711" marR="0" lvl="1" indent="-330856" defTabSz="914400" rtl="0" eaLnBrk="1" fontAlgn="auto" latinLnBrk="0" hangingPunct="1">
              <a:lnSpc>
                <a:spcPts val="4290"/>
              </a:lnSpc>
              <a:spcBef>
                <a:spcPts val="0"/>
              </a:spcBef>
              <a:spcAft>
                <a:spcPts val="0"/>
              </a:spcAft>
              <a:buClrTx/>
              <a:buSzTx/>
              <a:buFont typeface="Arial"/>
              <a:buChar char="•"/>
              <a:tabLst/>
              <a:defRPr/>
            </a:pPr>
            <a:r>
              <a:rPr kumimoji="0" lang="en-US" sz="3064"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rPr>
              <a:t>Registration </a:t>
            </a:r>
          </a:p>
          <a:p>
            <a:pPr marL="661711" marR="0" lvl="1" indent="-330856" defTabSz="914400" rtl="0" eaLnBrk="1" fontAlgn="auto" latinLnBrk="0" hangingPunct="1">
              <a:lnSpc>
                <a:spcPts val="4290"/>
              </a:lnSpc>
              <a:spcBef>
                <a:spcPts val="0"/>
              </a:spcBef>
              <a:spcAft>
                <a:spcPts val="0"/>
              </a:spcAft>
              <a:buClrTx/>
              <a:buSzTx/>
              <a:buFont typeface="Arial"/>
              <a:buChar char="•"/>
              <a:tabLst/>
              <a:defRPr/>
            </a:pPr>
            <a:r>
              <a:rPr kumimoji="0" lang="en-US" sz="3064"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rPr>
              <a:t>Homework </a:t>
            </a:r>
          </a:p>
        </p:txBody>
      </p:sp>
      <p:sp>
        <p:nvSpPr>
          <p:cNvPr id="4" name="TextBox 4">
            <a:extLst>
              <a:ext uri="{FF2B5EF4-FFF2-40B4-BE49-F238E27FC236}">
                <a16:creationId xmlns:a16="http://schemas.microsoft.com/office/drawing/2014/main" id="{ADD85F6E-90A7-ECEB-7B2E-9130364B9E7A}"/>
              </a:ext>
            </a:extLst>
          </p:cNvPr>
          <p:cNvSpPr txBox="1"/>
          <p:nvPr/>
        </p:nvSpPr>
        <p:spPr>
          <a:xfrm>
            <a:off x="731520" y="3359891"/>
            <a:ext cx="8290560" cy="1100243"/>
          </a:xfrm>
          <a:prstGeom prst="rect">
            <a:avLst/>
          </a:prstGeom>
        </p:spPr>
        <p:txBody>
          <a:bodyPr lIns="0" tIns="0" rIns="0" bIns="0" rtlCol="0" anchor="t">
            <a:spAutoFit/>
          </a:bodyPr>
          <a:lstStyle/>
          <a:p>
            <a:pPr marL="0" marR="0" lvl="0" indent="0" algn="ctr" defTabSz="914400" rtl="0" eaLnBrk="1" fontAlgn="auto" latinLnBrk="0" hangingPunct="1">
              <a:lnSpc>
                <a:spcPts val="7372"/>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a:extLst>
              <a:ext uri="{FF2B5EF4-FFF2-40B4-BE49-F238E27FC236}">
                <a16:creationId xmlns:a16="http://schemas.microsoft.com/office/drawing/2014/main" id="{796B7543-B5D4-CBDB-60FF-3630C1E7CDBC}"/>
              </a:ext>
            </a:extLst>
          </p:cNvPr>
          <p:cNvSpPr txBox="1"/>
          <p:nvPr/>
        </p:nvSpPr>
        <p:spPr>
          <a:xfrm>
            <a:off x="658544" y="-85725"/>
            <a:ext cx="8436511" cy="404155"/>
          </a:xfrm>
          <a:prstGeom prst="rect">
            <a:avLst/>
          </a:prstGeom>
        </p:spPr>
        <p:txBody>
          <a:bodyPr lIns="0" tIns="0" rIns="0" bIns="0" rtlCol="0" anchor="t">
            <a:spAutoFit/>
          </a:bodyPr>
          <a:lstStyle/>
          <a:p>
            <a:pPr marL="0" marR="0" lvl="0" indent="0" algn="ctr" defTabSz="914400" rtl="0" eaLnBrk="1" fontAlgn="auto" latinLnBrk="0" hangingPunct="1">
              <a:lnSpc>
                <a:spcPts val="293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197456D3-7164-6CF9-CA28-3187AE331CC5}"/>
              </a:ext>
            </a:extLst>
          </p:cNvPr>
          <p:cNvSpPr txBox="1"/>
          <p:nvPr/>
        </p:nvSpPr>
        <p:spPr>
          <a:xfrm>
            <a:off x="1933726" y="587840"/>
            <a:ext cx="5886147" cy="1812932"/>
          </a:xfrm>
          <a:prstGeom prst="rect">
            <a:avLst/>
          </a:prstGeom>
        </p:spPr>
        <p:txBody>
          <a:bodyPr lIns="0" tIns="0" rIns="0" bIns="0" rtlCol="0" anchor="t">
            <a:spAutoFit/>
          </a:bodyPr>
          <a:lstStyle/>
          <a:p>
            <a:pPr marL="0" marR="0" lvl="0" indent="0" algn="ctr" defTabSz="914400" rtl="0" eaLnBrk="1" fontAlgn="auto" latinLnBrk="0" hangingPunct="1">
              <a:lnSpc>
                <a:spcPts val="13785"/>
              </a:lnSpc>
              <a:spcBef>
                <a:spcPts val="0"/>
              </a:spcBef>
              <a:spcAft>
                <a:spcPts val="0"/>
              </a:spcAft>
              <a:buClrTx/>
              <a:buSzTx/>
              <a:buFontTx/>
              <a:buNone/>
              <a:tabLst/>
              <a:defRPr/>
            </a:pPr>
            <a:r>
              <a:rPr kumimoji="0" lang="en-US" sz="15316" b="1" i="0" u="none" strike="noStrike" kern="1200" cap="none" spc="0" normalizeH="0" baseline="0" noProof="0" dirty="0">
                <a:ln>
                  <a:noFill/>
                </a:ln>
                <a:solidFill>
                  <a:srgbClr val="D3B89F"/>
                </a:solidFill>
                <a:effectLst/>
                <a:uLnTx/>
                <a:uFillTx/>
                <a:latin typeface="Bahnschrift SemiBold Condensed" panose="020B0502040204020203" pitchFamily="34" charset="0"/>
                <a:ea typeface="Big Shoulders Display Bold"/>
                <a:cs typeface="Big Shoulders Display Bold"/>
                <a:sym typeface="Big Shoulders Display Bold"/>
              </a:rPr>
              <a:t>AGENDA</a:t>
            </a:r>
          </a:p>
        </p:txBody>
      </p:sp>
    </p:spTree>
    <p:extLst>
      <p:ext uri="{BB962C8B-B14F-4D97-AF65-F5344CB8AC3E}">
        <p14:creationId xmlns:p14="http://schemas.microsoft.com/office/powerpoint/2010/main" val="17217701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E42E4-B816-49C1-8B06-D0B3DC089DC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7CC1A6B-6674-B958-14C7-8489F4110BED}"/>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208B26E7-36BC-4923-8493-A2F35A5E300F}"/>
              </a:ext>
            </a:extLst>
          </p:cNvPr>
          <p:cNvSpPr/>
          <p:nvPr/>
        </p:nvSpPr>
        <p:spPr>
          <a:xfrm>
            <a:off x="191606" y="222428"/>
            <a:ext cx="1114801" cy="1321245"/>
          </a:xfrm>
          <a:custGeom>
            <a:avLst/>
            <a:gdLst/>
            <a:ahLst/>
            <a:cxnLst/>
            <a:rect l="l" t="t" r="r" b="b"/>
            <a:pathLst>
              <a:path w="1114801" h="1321245">
                <a:moveTo>
                  <a:pt x="0" y="0"/>
                </a:moveTo>
                <a:lnTo>
                  <a:pt x="1114801" y="0"/>
                </a:lnTo>
                <a:lnTo>
                  <a:pt x="1114801" y="1321245"/>
                </a:lnTo>
                <a:lnTo>
                  <a:pt x="0" y="1321245"/>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3347D3C4-685E-49E5-B76B-6C7E653724D8}"/>
              </a:ext>
            </a:extLst>
          </p:cNvPr>
          <p:cNvSpPr/>
          <p:nvPr/>
        </p:nvSpPr>
        <p:spPr>
          <a:xfrm>
            <a:off x="1468332" y="308948"/>
            <a:ext cx="1011504" cy="1180744"/>
          </a:xfrm>
          <a:custGeom>
            <a:avLst/>
            <a:gdLst/>
            <a:ahLst/>
            <a:cxnLst/>
            <a:rect l="l" t="t" r="r" b="b"/>
            <a:pathLst>
              <a:path w="1011504" h="1180744">
                <a:moveTo>
                  <a:pt x="0" y="0"/>
                </a:moveTo>
                <a:lnTo>
                  <a:pt x="1011504" y="0"/>
                </a:lnTo>
                <a:lnTo>
                  <a:pt x="1011504" y="1180744"/>
                </a:lnTo>
                <a:lnTo>
                  <a:pt x="0" y="118074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ED984492-4911-5538-3E45-D3B9D23006C8}"/>
              </a:ext>
            </a:extLst>
          </p:cNvPr>
          <p:cNvSpPr/>
          <p:nvPr/>
        </p:nvSpPr>
        <p:spPr>
          <a:xfrm>
            <a:off x="3743483" y="233721"/>
            <a:ext cx="970748" cy="1298659"/>
          </a:xfrm>
          <a:custGeom>
            <a:avLst/>
            <a:gdLst/>
            <a:ahLst/>
            <a:cxnLst/>
            <a:rect l="l" t="t" r="r" b="b"/>
            <a:pathLst>
              <a:path w="970748" h="1298659">
                <a:moveTo>
                  <a:pt x="0" y="0"/>
                </a:moveTo>
                <a:lnTo>
                  <a:pt x="970748" y="0"/>
                </a:lnTo>
                <a:lnTo>
                  <a:pt x="970748" y="1298659"/>
                </a:lnTo>
                <a:lnTo>
                  <a:pt x="0" y="129865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F3C3B337-3A13-4AF7-A8EB-0A9D002EB2DD}"/>
              </a:ext>
            </a:extLst>
          </p:cNvPr>
          <p:cNvSpPr/>
          <p:nvPr/>
        </p:nvSpPr>
        <p:spPr>
          <a:xfrm>
            <a:off x="4876800" y="262807"/>
            <a:ext cx="949638" cy="1273026"/>
          </a:xfrm>
          <a:custGeom>
            <a:avLst/>
            <a:gdLst/>
            <a:ahLst/>
            <a:cxnLst/>
            <a:rect l="l" t="t" r="r" b="b"/>
            <a:pathLst>
              <a:path w="949638" h="1273026">
                <a:moveTo>
                  <a:pt x="0" y="0"/>
                </a:moveTo>
                <a:lnTo>
                  <a:pt x="949638" y="0"/>
                </a:lnTo>
                <a:lnTo>
                  <a:pt x="949638" y="1273026"/>
                </a:lnTo>
                <a:lnTo>
                  <a:pt x="0" y="1273026"/>
                </a:lnTo>
                <a:lnTo>
                  <a:pt x="0" y="0"/>
                </a:lnTo>
                <a:close/>
              </a:path>
            </a:pathLst>
          </a:custGeom>
          <a:blipFill>
            <a:blip r:embed="rId5"/>
            <a:stretch>
              <a:fillRect l="-7419" r="-741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0A625956-FA1D-5AF5-92CC-8CA5DD84CA2E}"/>
              </a:ext>
            </a:extLst>
          </p:cNvPr>
          <p:cNvSpPr/>
          <p:nvPr/>
        </p:nvSpPr>
        <p:spPr>
          <a:xfrm>
            <a:off x="5487846" y="95088"/>
            <a:ext cx="1608464" cy="1608464"/>
          </a:xfrm>
          <a:custGeom>
            <a:avLst/>
            <a:gdLst/>
            <a:ahLst/>
            <a:cxnLst/>
            <a:rect l="l" t="t" r="r" b="b"/>
            <a:pathLst>
              <a:path w="1608464" h="1608464">
                <a:moveTo>
                  <a:pt x="0" y="0"/>
                </a:moveTo>
                <a:lnTo>
                  <a:pt x="1608464" y="0"/>
                </a:lnTo>
                <a:lnTo>
                  <a:pt x="1608464" y="1608464"/>
                </a:lnTo>
                <a:lnTo>
                  <a:pt x="0" y="1608464"/>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FF2B5EF4-FFF2-40B4-BE49-F238E27FC236}">
                <a16:creationId xmlns:a16="http://schemas.microsoft.com/office/drawing/2014/main" id="{62643E8B-FD12-9B08-F98E-5579B9D5F0DC}"/>
              </a:ext>
            </a:extLst>
          </p:cNvPr>
          <p:cNvSpPr/>
          <p:nvPr/>
        </p:nvSpPr>
        <p:spPr>
          <a:xfrm>
            <a:off x="7742639" y="99895"/>
            <a:ext cx="1895021" cy="1598850"/>
          </a:xfrm>
          <a:custGeom>
            <a:avLst/>
            <a:gdLst/>
            <a:ahLst/>
            <a:cxnLst/>
            <a:rect l="l" t="t" r="r" b="b"/>
            <a:pathLst>
              <a:path w="1895021" h="1598850">
                <a:moveTo>
                  <a:pt x="0" y="0"/>
                </a:moveTo>
                <a:lnTo>
                  <a:pt x="1895020" y="0"/>
                </a:lnTo>
                <a:lnTo>
                  <a:pt x="1895020" y="1598850"/>
                </a:lnTo>
                <a:lnTo>
                  <a:pt x="0" y="1598850"/>
                </a:lnTo>
                <a:lnTo>
                  <a:pt x="0" y="0"/>
                </a:lnTo>
                <a:close/>
              </a:path>
            </a:pathLst>
          </a:custGeom>
          <a:blipFill>
            <a:blip r:embed="rId8"/>
            <a:stretch>
              <a:fillRect t="-32745" r="-937" b="-2676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a:extLst>
              <a:ext uri="{FF2B5EF4-FFF2-40B4-BE49-F238E27FC236}">
                <a16:creationId xmlns:a16="http://schemas.microsoft.com/office/drawing/2014/main" id="{EEAA82D2-4C04-EA3B-4C12-B8C88FE0B7BA}"/>
              </a:ext>
            </a:extLst>
          </p:cNvPr>
          <p:cNvSpPr/>
          <p:nvPr/>
        </p:nvSpPr>
        <p:spPr>
          <a:xfrm>
            <a:off x="2326521" y="99895"/>
            <a:ext cx="1498781" cy="1498781"/>
          </a:xfrm>
          <a:custGeom>
            <a:avLst/>
            <a:gdLst/>
            <a:ahLst/>
            <a:cxnLst/>
            <a:rect l="l" t="t" r="r" b="b"/>
            <a:pathLst>
              <a:path w="1498781" h="1498781">
                <a:moveTo>
                  <a:pt x="0" y="0"/>
                </a:moveTo>
                <a:lnTo>
                  <a:pt x="1498782" y="0"/>
                </a:lnTo>
                <a:lnTo>
                  <a:pt x="1498782" y="1498782"/>
                </a:lnTo>
                <a:lnTo>
                  <a:pt x="0" y="1498782"/>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a:extLst>
              <a:ext uri="{FF2B5EF4-FFF2-40B4-BE49-F238E27FC236}">
                <a16:creationId xmlns:a16="http://schemas.microsoft.com/office/drawing/2014/main" id="{113B81EF-0E7E-7413-5140-AEE1FE8AF91A}"/>
              </a:ext>
            </a:extLst>
          </p:cNvPr>
          <p:cNvSpPr/>
          <p:nvPr/>
        </p:nvSpPr>
        <p:spPr>
          <a:xfrm>
            <a:off x="6509965" y="78818"/>
            <a:ext cx="1608464" cy="1608464"/>
          </a:xfrm>
          <a:custGeom>
            <a:avLst/>
            <a:gdLst/>
            <a:ahLst/>
            <a:cxnLst/>
            <a:rect l="l" t="t" r="r" b="b"/>
            <a:pathLst>
              <a:path w="1608464" h="1608464">
                <a:moveTo>
                  <a:pt x="0" y="0"/>
                </a:moveTo>
                <a:lnTo>
                  <a:pt x="1608465" y="0"/>
                </a:lnTo>
                <a:lnTo>
                  <a:pt x="1608465" y="1608464"/>
                </a:lnTo>
                <a:lnTo>
                  <a:pt x="0" y="1608464"/>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a:extLst>
              <a:ext uri="{FF2B5EF4-FFF2-40B4-BE49-F238E27FC236}">
                <a16:creationId xmlns:a16="http://schemas.microsoft.com/office/drawing/2014/main" id="{AFB3BD27-41A6-A0D1-896D-779644835F03}"/>
              </a:ext>
            </a:extLst>
          </p:cNvPr>
          <p:cNvSpPr txBox="1"/>
          <p:nvPr/>
        </p:nvSpPr>
        <p:spPr>
          <a:xfrm>
            <a:off x="3236119" y="1856603"/>
            <a:ext cx="3281362" cy="2559306"/>
          </a:xfrm>
          <a:prstGeom prst="rect">
            <a:avLst/>
          </a:prstGeom>
        </p:spPr>
        <p:txBody>
          <a:bodyPr lIns="0" tIns="0" rIns="0" bIns="0" rtlCol="0" anchor="t">
            <a:spAutoFit/>
          </a:bodyPr>
          <a:lstStyle/>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dirty="0">
                <a:ln>
                  <a:noFill/>
                </a:ln>
                <a:solidFill>
                  <a:srgbClr val="414B43"/>
                </a:solidFill>
                <a:effectLst/>
                <a:uLnTx/>
                <a:uFillTx/>
                <a:latin typeface="Calibri (MS) Bold"/>
                <a:ea typeface="Calibri (MS) Bold"/>
                <a:cs typeface="Calibri (MS) Bold"/>
                <a:sym typeface="Calibri (MS) Bold"/>
              </a:rPr>
              <a:t>Target Audience</a:t>
            </a:r>
          </a:p>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dirty="0">
                <a:ln>
                  <a:noFill/>
                </a:ln>
                <a:solidFill>
                  <a:srgbClr val="414B43"/>
                </a:solidFill>
                <a:effectLst/>
                <a:uLnTx/>
                <a:uFillTx/>
                <a:latin typeface="Calibri (MS) Bold"/>
                <a:ea typeface="Calibri (MS) Bold"/>
                <a:cs typeface="Calibri (MS) Bold"/>
                <a:sym typeface="Calibri (MS) Bold"/>
              </a:rPr>
              <a:t>Program Focus</a:t>
            </a:r>
          </a:p>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dirty="0">
                <a:ln>
                  <a:noFill/>
                </a:ln>
                <a:solidFill>
                  <a:srgbClr val="414B43"/>
                </a:solidFill>
                <a:effectLst/>
                <a:uLnTx/>
                <a:uFillTx/>
                <a:latin typeface="Calibri (MS) Bold"/>
                <a:ea typeface="Calibri (MS) Bold"/>
                <a:cs typeface="Calibri (MS) Bold"/>
                <a:sym typeface="Calibri (MS) Bold"/>
              </a:rPr>
              <a:t>Skill Building</a:t>
            </a:r>
          </a:p>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dirty="0">
                <a:ln>
                  <a:noFill/>
                </a:ln>
                <a:solidFill>
                  <a:srgbClr val="414B43"/>
                </a:solidFill>
                <a:effectLst/>
                <a:uLnTx/>
                <a:uFillTx/>
                <a:latin typeface="Calibri (MS) Bold"/>
                <a:ea typeface="Calibri (MS) Bold"/>
                <a:cs typeface="Calibri (MS) Bold"/>
                <a:sym typeface="Calibri (MS) Bold"/>
              </a:rPr>
              <a:t>Reflective Sharing</a:t>
            </a:r>
          </a:p>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dirty="0">
                <a:ln>
                  <a:noFill/>
                </a:ln>
                <a:solidFill>
                  <a:srgbClr val="414B43"/>
                </a:solidFill>
                <a:effectLst/>
                <a:uLnTx/>
                <a:uFillTx/>
                <a:latin typeface="Calibri (MS) Bold"/>
                <a:ea typeface="Calibri (MS) Bold"/>
                <a:cs typeface="Calibri (MS) Bold"/>
                <a:sym typeface="Calibri (MS) Bold"/>
              </a:rPr>
              <a:t>Program Structure</a:t>
            </a:r>
          </a:p>
          <a:p>
            <a:pPr marL="510585" marR="0" lvl="1" indent="-255293" algn="l" defTabSz="914400" rtl="0" eaLnBrk="1" fontAlgn="auto" latinLnBrk="0" hangingPunct="1">
              <a:lnSpc>
                <a:spcPts val="3310"/>
              </a:lnSpc>
              <a:spcBef>
                <a:spcPts val="0"/>
              </a:spcBef>
              <a:spcAft>
                <a:spcPts val="0"/>
              </a:spcAft>
              <a:buClrTx/>
              <a:buSzTx/>
              <a:buFont typeface="Arial"/>
              <a:buChar char="•"/>
              <a:tabLst/>
              <a:defRPr/>
            </a:pPr>
            <a:r>
              <a:rPr kumimoji="0" lang="en-US" sz="2364" b="1" i="0" u="none" strike="noStrike" kern="1200" cap="none" spc="0" normalizeH="0" baseline="0" noProof="0" dirty="0">
                <a:ln>
                  <a:noFill/>
                </a:ln>
                <a:solidFill>
                  <a:srgbClr val="414B43"/>
                </a:solidFill>
                <a:effectLst/>
                <a:uLnTx/>
                <a:uFillTx/>
                <a:latin typeface="Calibri (MS) Bold"/>
                <a:ea typeface="Calibri (MS) Bold"/>
                <a:cs typeface="Calibri (MS) Bold"/>
                <a:sym typeface="Calibri (MS) Bold"/>
              </a:rPr>
              <a:t>Goals</a:t>
            </a:r>
          </a:p>
        </p:txBody>
      </p:sp>
    </p:spTree>
    <p:extLst>
      <p:ext uri="{BB962C8B-B14F-4D97-AF65-F5344CB8AC3E}">
        <p14:creationId xmlns:p14="http://schemas.microsoft.com/office/powerpoint/2010/main" val="36332331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114800" y="0"/>
            <a:ext cx="6975996" cy="7493314"/>
          </a:xfrm>
          <a:custGeom>
            <a:avLst/>
            <a:gdLst/>
            <a:ahLst/>
            <a:cxnLst/>
            <a:rect l="l" t="t" r="r" b="b"/>
            <a:pathLst>
              <a:path w="7519957" h="7493314">
                <a:moveTo>
                  <a:pt x="0" y="0"/>
                </a:moveTo>
                <a:lnTo>
                  <a:pt x="7519957" y="0"/>
                </a:lnTo>
                <a:lnTo>
                  <a:pt x="7519957" y="7493314"/>
                </a:lnTo>
                <a:lnTo>
                  <a:pt x="0" y="7493314"/>
                </a:lnTo>
                <a:lnTo>
                  <a:pt x="0" y="0"/>
                </a:lnTo>
                <a:close/>
              </a:path>
            </a:pathLst>
          </a:custGeom>
          <a:blipFill>
            <a:blip r:embed="rId3"/>
            <a:stretch>
              <a:fillRect/>
            </a:stretch>
          </a:blipFill>
        </p:spPr>
        <p:txBody>
          <a:bodyPr/>
          <a:lstStyle/>
          <a:p>
            <a:endParaRPr lang="en-US"/>
          </a:p>
        </p:txBody>
      </p:sp>
      <p:sp>
        <p:nvSpPr>
          <p:cNvPr id="3" name="Freeform 3"/>
          <p:cNvSpPr/>
          <p:nvPr/>
        </p:nvSpPr>
        <p:spPr>
          <a:xfrm>
            <a:off x="-91846" y="916396"/>
            <a:ext cx="5058217" cy="1435510"/>
          </a:xfrm>
          <a:custGeom>
            <a:avLst/>
            <a:gdLst/>
            <a:ahLst/>
            <a:cxnLst/>
            <a:rect l="l" t="t" r="r" b="b"/>
            <a:pathLst>
              <a:path w="5058217" h="1435510">
                <a:moveTo>
                  <a:pt x="0" y="0"/>
                </a:moveTo>
                <a:lnTo>
                  <a:pt x="5058217" y="0"/>
                </a:lnTo>
                <a:lnTo>
                  <a:pt x="5058217" y="1435510"/>
                </a:lnTo>
                <a:lnTo>
                  <a:pt x="0" y="1435510"/>
                </a:lnTo>
                <a:lnTo>
                  <a:pt x="0" y="0"/>
                </a:lnTo>
                <a:close/>
              </a:path>
            </a:pathLst>
          </a:custGeom>
          <a:blipFill>
            <a:blip r:embed="rId4"/>
            <a:stretch>
              <a:fillRect/>
            </a:stretch>
          </a:blipFill>
        </p:spPr>
        <p:txBody>
          <a:bodyPr/>
          <a:lstStyle/>
          <a:p>
            <a:endParaRPr lang="en-US"/>
          </a:p>
        </p:txBody>
      </p:sp>
      <p:sp>
        <p:nvSpPr>
          <p:cNvPr id="4" name="Freeform 4"/>
          <p:cNvSpPr/>
          <p:nvPr/>
        </p:nvSpPr>
        <p:spPr>
          <a:xfrm>
            <a:off x="371003" y="2202772"/>
            <a:ext cx="2909944" cy="298269"/>
          </a:xfrm>
          <a:custGeom>
            <a:avLst/>
            <a:gdLst/>
            <a:ahLst/>
            <a:cxnLst/>
            <a:rect l="l" t="t" r="r" b="b"/>
            <a:pathLst>
              <a:path w="2909944" h="298269">
                <a:moveTo>
                  <a:pt x="0" y="0"/>
                </a:moveTo>
                <a:lnTo>
                  <a:pt x="2909944" y="0"/>
                </a:lnTo>
                <a:lnTo>
                  <a:pt x="2909944" y="298269"/>
                </a:lnTo>
                <a:lnTo>
                  <a:pt x="0" y="2982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id="{F0640B1F-F5DD-D460-D5A4-E9902041F4F9}"/>
              </a:ext>
            </a:extLst>
          </p:cNvPr>
          <p:cNvSpPr txBox="1"/>
          <p:nvPr/>
        </p:nvSpPr>
        <p:spPr>
          <a:xfrm>
            <a:off x="-201430" y="2838590"/>
            <a:ext cx="4425814" cy="4899803"/>
          </a:xfrm>
          <a:prstGeom prst="rect">
            <a:avLst/>
          </a:prstGeom>
          <a:noFill/>
        </p:spPr>
        <p:txBody>
          <a:bodyPr wrap="square" rtlCol="0">
            <a:spAutoFit/>
          </a:bodyPr>
          <a:lstStyle/>
          <a:p>
            <a:pPr marL="515919" lvl="1" indent="-257959" algn="l">
              <a:lnSpc>
                <a:spcPts val="3345"/>
              </a:lnSpc>
              <a:buFont typeface="Arial"/>
              <a:buChar char="•"/>
            </a:pPr>
            <a:r>
              <a:rPr lang="en-US" dirty="0">
                <a:latin typeface="Calibri" panose="020F0502020204030204" pitchFamily="34" charset="0"/>
                <a:ea typeface="Calibri" panose="020F0502020204030204" pitchFamily="34" charset="0"/>
                <a:cs typeface="Calibri" panose="020F0502020204030204" pitchFamily="34" charset="0"/>
              </a:rPr>
              <a:t>Tell us your name, your coparent’s name, your child’s name(s), your child’s age(s), and one of the following: </a:t>
            </a:r>
          </a:p>
          <a:p>
            <a:pPr marL="257960" lvl="1" algn="l">
              <a:lnSpc>
                <a:spcPts val="3345"/>
              </a:lnSpc>
            </a:pPr>
            <a:endParaRPr lang="en-US"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MS) Bold"/>
            </a:endParaRPr>
          </a:p>
          <a:p>
            <a:pPr marL="515919" lvl="1" indent="-257959" algn="l">
              <a:lnSpc>
                <a:spcPts val="3345"/>
              </a:lnSpc>
              <a:buFont typeface="Arial"/>
              <a:buChar char="•"/>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MS) Bold"/>
              </a:rPr>
              <a:t>What you enjoy most about parenting</a:t>
            </a:r>
          </a:p>
          <a:p>
            <a:pPr marL="257960" lvl="1" algn="l">
              <a:lnSpc>
                <a:spcPts val="3345"/>
              </a:lnSpc>
            </a:pPr>
            <a:endParaRPr lang="en-US"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MS) Bold"/>
            </a:endParaRPr>
          </a:p>
          <a:p>
            <a:pPr marL="515919" lvl="1" indent="-257959" algn="l">
              <a:lnSpc>
                <a:spcPts val="3345"/>
              </a:lnSpc>
              <a:buFont typeface="Arial"/>
              <a:buChar char="•"/>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MS) Bold"/>
              </a:rPr>
              <a:t>A word you could use to describe one of your child’s strengths</a:t>
            </a:r>
          </a:p>
          <a:p>
            <a:pPr>
              <a:lnSpc>
                <a:spcPct val="110000"/>
              </a:lnSpc>
              <a:spcAft>
                <a:spcPts val="600"/>
              </a:spcAft>
            </a:pPr>
            <a:endParaRPr lang="en-US" dirty="0">
              <a:latin typeface="Calibri" panose="020F0502020204030204" pitchFamily="34" charset="0"/>
              <a:ea typeface="Calibri" panose="020F0502020204030204" pitchFamily="34" charset="0"/>
              <a:cs typeface="Calibri" panose="020F0502020204030204" pitchFamily="34" charset="0"/>
            </a:endParaRPr>
          </a:p>
          <a:p>
            <a:pPr>
              <a:lnSpc>
                <a:spcPct val="110000"/>
              </a:lnSpc>
              <a:spcAft>
                <a:spcPts val="600"/>
              </a:spcAft>
            </a:pPr>
            <a:endParaRPr lang="en-US" dirty="0">
              <a:latin typeface="Calibri" panose="020F0502020204030204" pitchFamily="34" charset="0"/>
              <a:ea typeface="Calibri" panose="020F0502020204030204" pitchFamily="34" charset="0"/>
              <a:cs typeface="Calibri" panose="020F0502020204030204" pitchFamily="34" charset="0"/>
            </a:endParaRPr>
          </a:p>
          <a:p>
            <a:pPr>
              <a:lnSpc>
                <a:spcPct val="110000"/>
              </a:lnSpc>
              <a:spcAft>
                <a:spcPts val="600"/>
              </a:spcAft>
            </a:pPr>
            <a:endParaRPr lang="en-US" dirty="0">
              <a:latin typeface="Calibri" panose="020F0502020204030204" pitchFamily="34" charset="0"/>
              <a:ea typeface="Calibri" panose="020F0502020204030204" pitchFamily="34" charset="0"/>
              <a:cs typeface="Calibri" panose="020F0502020204030204" pitchFamily="34" charset="0"/>
            </a:endParaRPr>
          </a:p>
          <a:p>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6468473" y="2717321"/>
            <a:ext cx="2995590" cy="1125701"/>
          </a:xfrm>
          <a:custGeom>
            <a:avLst/>
            <a:gdLst/>
            <a:ahLst/>
            <a:cxnLst/>
            <a:rect l="l" t="t" r="r" b="b"/>
            <a:pathLst>
              <a:path w="2995590" h="1125701">
                <a:moveTo>
                  <a:pt x="0" y="0"/>
                </a:moveTo>
                <a:lnTo>
                  <a:pt x="2995590" y="0"/>
                </a:lnTo>
                <a:lnTo>
                  <a:pt x="2995590" y="1125702"/>
                </a:lnTo>
                <a:lnTo>
                  <a:pt x="0" y="112570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6440542" y="3700524"/>
            <a:ext cx="2983110" cy="50961"/>
          </a:xfrm>
          <a:custGeom>
            <a:avLst/>
            <a:gdLst/>
            <a:ahLst/>
            <a:cxnLst/>
            <a:rect l="l" t="t" r="r" b="b"/>
            <a:pathLst>
              <a:path w="2983110" h="50961">
                <a:moveTo>
                  <a:pt x="0" y="0"/>
                </a:moveTo>
                <a:lnTo>
                  <a:pt x="2983109" y="0"/>
                </a:lnTo>
                <a:lnTo>
                  <a:pt x="2983109" y="50961"/>
                </a:lnTo>
                <a:lnTo>
                  <a:pt x="0" y="509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677178" y="6690600"/>
            <a:ext cx="2194560" cy="2194560"/>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512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7001948" y="-1360066"/>
            <a:ext cx="2194560" cy="2194560"/>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D512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0"/>
          <p:cNvSpPr/>
          <p:nvPr/>
        </p:nvSpPr>
        <p:spPr>
          <a:xfrm>
            <a:off x="482652" y="912548"/>
            <a:ext cx="2460591" cy="3585576"/>
          </a:xfrm>
          <a:custGeom>
            <a:avLst/>
            <a:gdLst/>
            <a:ahLst/>
            <a:cxnLst/>
            <a:rect l="l" t="t" r="r" b="b"/>
            <a:pathLst>
              <a:path w="2460591" h="3585576">
                <a:moveTo>
                  <a:pt x="0" y="0"/>
                </a:moveTo>
                <a:lnTo>
                  <a:pt x="2460591" y="0"/>
                </a:lnTo>
                <a:lnTo>
                  <a:pt x="2460591" y="3585576"/>
                </a:lnTo>
                <a:lnTo>
                  <a:pt x="0" y="3585576"/>
                </a:lnTo>
                <a:lnTo>
                  <a:pt x="0" y="0"/>
                </a:lnTo>
                <a:close/>
              </a:path>
            </a:pathLst>
          </a:custGeom>
          <a:blipFill>
            <a:blip r:embed="rId6">
              <a:extLst>
                <a:ext uri="{28A0092B-C50C-407E-A947-70E740481C1C}">
                  <a14:useLocalDpi xmlns:a14="http://schemas.microsoft.com/office/drawing/2010/main" val="0"/>
                </a:ext>
              </a:extLst>
            </a:blip>
            <a:stretch>
              <a:fillRect/>
            </a:stretch>
          </a:blipFill>
          <a:ln w="9525"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Freeform 11"/>
          <p:cNvSpPr/>
          <p:nvPr/>
        </p:nvSpPr>
        <p:spPr>
          <a:xfrm>
            <a:off x="3136763" y="912548"/>
            <a:ext cx="2543575" cy="3464167"/>
          </a:xfrm>
          <a:custGeom>
            <a:avLst/>
            <a:gdLst/>
            <a:ahLst/>
            <a:cxnLst/>
            <a:rect l="l" t="t" r="r" b="b"/>
            <a:pathLst>
              <a:path w="2543575" h="3464167">
                <a:moveTo>
                  <a:pt x="0" y="0"/>
                </a:moveTo>
                <a:lnTo>
                  <a:pt x="2543575" y="0"/>
                </a:lnTo>
                <a:lnTo>
                  <a:pt x="2543575" y="3464167"/>
                </a:lnTo>
                <a:lnTo>
                  <a:pt x="0" y="3464167"/>
                </a:lnTo>
                <a:lnTo>
                  <a:pt x="0" y="0"/>
                </a:lnTo>
                <a:close/>
              </a:path>
            </a:pathLst>
          </a:custGeom>
          <a:blipFill>
            <a:blip r:embed="rId7">
              <a:extLst>
                <a:ext uri="{28A0092B-C50C-407E-A947-70E740481C1C}">
                  <a14:useLocalDpi xmlns:a14="http://schemas.microsoft.com/office/drawing/2010/main" val="0"/>
                </a:ext>
              </a:extLst>
            </a:blip>
            <a:stretch>
              <a:fillRect/>
            </a:stretch>
          </a:blipFill>
          <a:ln w="9525"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837317" y="3280172"/>
            <a:ext cx="2369498" cy="3343738"/>
          </a:xfrm>
          <a:custGeom>
            <a:avLst/>
            <a:gdLst/>
            <a:ahLst/>
            <a:cxnLst/>
            <a:rect l="l" t="t" r="r" b="b"/>
            <a:pathLst>
              <a:path w="2476108" h="3343738">
                <a:moveTo>
                  <a:pt x="0" y="0"/>
                </a:moveTo>
                <a:lnTo>
                  <a:pt x="2476107" y="0"/>
                </a:lnTo>
                <a:lnTo>
                  <a:pt x="2476107" y="3343738"/>
                </a:lnTo>
                <a:lnTo>
                  <a:pt x="0" y="3343738"/>
                </a:lnTo>
                <a:lnTo>
                  <a:pt x="0" y="0"/>
                </a:lnTo>
                <a:close/>
              </a:path>
            </a:pathLst>
          </a:custGeom>
          <a:blipFill>
            <a:blip r:embed="rId8">
              <a:extLst>
                <a:ext uri="{28A0092B-C50C-407E-A947-70E740481C1C}">
                  <a14:useLocalDpi xmlns:a14="http://schemas.microsoft.com/office/drawing/2010/main" val="0"/>
                </a:ext>
              </a:extLst>
            </a:blip>
            <a:stretch>
              <a:fillRect/>
            </a:stretch>
          </a:blipFill>
          <a:ln w="9525"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3502089" y="3280172"/>
            <a:ext cx="2439056" cy="3343738"/>
          </a:xfrm>
          <a:custGeom>
            <a:avLst/>
            <a:gdLst/>
            <a:ahLst/>
            <a:cxnLst/>
            <a:rect l="l" t="t" r="r" b="b"/>
            <a:pathLst>
              <a:path w="2439056" h="3343738">
                <a:moveTo>
                  <a:pt x="0" y="0"/>
                </a:moveTo>
                <a:lnTo>
                  <a:pt x="2439057" y="0"/>
                </a:lnTo>
                <a:lnTo>
                  <a:pt x="2439057" y="3343738"/>
                </a:lnTo>
                <a:lnTo>
                  <a:pt x="0" y="3343738"/>
                </a:lnTo>
                <a:lnTo>
                  <a:pt x="0" y="0"/>
                </a:lnTo>
                <a:close/>
              </a:path>
            </a:pathLst>
          </a:custGeom>
          <a:blipFill>
            <a:blip r:embed="rId9">
              <a:extLst>
                <a:ext uri="{28A0092B-C50C-407E-A947-70E740481C1C}">
                  <a14:useLocalDpi xmlns:a14="http://schemas.microsoft.com/office/drawing/2010/main" val="0"/>
                </a:ext>
              </a:extLst>
            </a:blip>
            <a:stretch>
              <a:fillRect/>
            </a:stretch>
          </a:blipFill>
          <a:ln w="9525"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6379393" y="4095350"/>
            <a:ext cx="3104806" cy="564510"/>
          </a:xfrm>
          <a:custGeom>
            <a:avLst/>
            <a:gdLst/>
            <a:ahLst/>
            <a:cxnLst/>
            <a:rect l="l" t="t" r="r" b="b"/>
            <a:pathLst>
              <a:path w="3104806" h="564510">
                <a:moveTo>
                  <a:pt x="0" y="0"/>
                </a:moveTo>
                <a:lnTo>
                  <a:pt x="3104806" y="0"/>
                </a:lnTo>
                <a:lnTo>
                  <a:pt x="3104806" y="564510"/>
                </a:lnTo>
                <a:lnTo>
                  <a:pt x="0" y="56451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6420405" y="5071399"/>
            <a:ext cx="3104806" cy="564510"/>
          </a:xfrm>
          <a:custGeom>
            <a:avLst/>
            <a:gdLst/>
            <a:ahLst/>
            <a:cxnLst/>
            <a:rect l="l" t="t" r="r" b="b"/>
            <a:pathLst>
              <a:path w="3104806" h="564510">
                <a:moveTo>
                  <a:pt x="0" y="0"/>
                </a:moveTo>
                <a:lnTo>
                  <a:pt x="3104806" y="0"/>
                </a:lnTo>
                <a:lnTo>
                  <a:pt x="3104806" y="564511"/>
                </a:lnTo>
                <a:lnTo>
                  <a:pt x="0" y="56451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7029332" y="4151844"/>
            <a:ext cx="1886951" cy="375323"/>
          </a:xfrm>
          <a:prstGeom prst="rect">
            <a:avLst/>
          </a:prstGeom>
        </p:spPr>
        <p:txBody>
          <a:bodyPr lIns="0" tIns="0" rIns="0" bIns="0" rtlCol="0" anchor="t">
            <a:spAutoFit/>
          </a:bodyPr>
          <a:lstStyle/>
          <a:p>
            <a:pPr marL="0" marR="0" lvl="0" indent="0" algn="ctr" defTabSz="914400" rtl="0" eaLnBrk="1" fontAlgn="auto" latinLnBrk="0" hangingPunct="1">
              <a:lnSpc>
                <a:spcPts val="2824"/>
              </a:lnSpc>
              <a:spcBef>
                <a:spcPct val="0"/>
              </a:spcBef>
              <a:spcAft>
                <a:spcPts val="0"/>
              </a:spcAft>
              <a:buClrTx/>
              <a:buSzTx/>
              <a:buFontTx/>
              <a:buNone/>
              <a:tabLst/>
              <a:defRPr/>
            </a:pPr>
            <a:r>
              <a:rPr kumimoji="0" lang="en-US" sz="2017" b="1" i="0" u="none" strike="noStrike" kern="1200" cap="none" spc="0" normalizeH="0" baseline="0" noProof="0">
                <a:ln>
                  <a:noFill/>
                </a:ln>
                <a:solidFill>
                  <a:srgbClr val="2D512A"/>
                </a:solidFill>
                <a:effectLst/>
                <a:uLnTx/>
                <a:uFillTx/>
                <a:latin typeface="Calibri (MS) Bold"/>
                <a:ea typeface="Calibri (MS) Bold"/>
                <a:cs typeface="Calibri (MS) Bold"/>
                <a:sym typeface="Calibri (MS) Bold"/>
              </a:rPr>
              <a:t>Parent Workbook</a:t>
            </a:r>
          </a:p>
        </p:txBody>
      </p:sp>
      <p:sp>
        <p:nvSpPr>
          <p:cNvPr id="17" name="TextBox 17"/>
          <p:cNvSpPr txBox="1"/>
          <p:nvPr/>
        </p:nvSpPr>
        <p:spPr>
          <a:xfrm>
            <a:off x="7536856" y="5127893"/>
            <a:ext cx="871904" cy="375323"/>
          </a:xfrm>
          <a:prstGeom prst="rect">
            <a:avLst/>
          </a:prstGeom>
        </p:spPr>
        <p:txBody>
          <a:bodyPr lIns="0" tIns="0" rIns="0" bIns="0" rtlCol="0" anchor="t">
            <a:spAutoFit/>
          </a:bodyPr>
          <a:lstStyle/>
          <a:p>
            <a:pPr marL="0" marR="0" lvl="0" indent="0" algn="ctr" defTabSz="914400" rtl="0" eaLnBrk="1" fontAlgn="auto" latinLnBrk="0" hangingPunct="1">
              <a:lnSpc>
                <a:spcPts val="2824"/>
              </a:lnSpc>
              <a:spcBef>
                <a:spcPct val="0"/>
              </a:spcBef>
              <a:spcAft>
                <a:spcPts val="0"/>
              </a:spcAft>
              <a:buClrTx/>
              <a:buSzTx/>
              <a:buFontTx/>
              <a:buNone/>
              <a:tabLst/>
              <a:defRPr/>
            </a:pPr>
            <a:r>
              <a:rPr kumimoji="0" lang="en-US" sz="2017" b="1" i="0" u="none" strike="noStrike" kern="1200" cap="none" spc="0" normalizeH="0" baseline="0" noProof="0">
                <a:ln>
                  <a:noFill/>
                </a:ln>
                <a:solidFill>
                  <a:srgbClr val="2D512A"/>
                </a:solidFill>
                <a:effectLst/>
                <a:uLnTx/>
                <a:uFillTx/>
                <a:latin typeface="Calibri (MS) Bold"/>
                <a:ea typeface="Calibri (MS) Bold"/>
                <a:cs typeface="Calibri (MS) Bold"/>
                <a:sym typeface="Calibri (MS) Bold"/>
              </a:rPr>
              <a:t>Syllabus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A6977E"/>
        </a:solidFill>
        <a:effectLst/>
      </p:bgPr>
    </p:bg>
    <p:spTree>
      <p:nvGrpSpPr>
        <p:cNvPr id="1" name="">
          <a:extLst>
            <a:ext uri="{FF2B5EF4-FFF2-40B4-BE49-F238E27FC236}">
              <a16:creationId xmlns:a16="http://schemas.microsoft.com/office/drawing/2014/main" id="{661453B0-228A-3236-9D6C-A5BB1C3AA75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96511F6-D8AA-1EBA-C849-4C8576DBA0F0}"/>
              </a:ext>
            </a:extLst>
          </p:cNvPr>
          <p:cNvSpPr/>
          <p:nvPr/>
        </p:nvSpPr>
        <p:spPr>
          <a:xfrm>
            <a:off x="-75728" y="0"/>
            <a:ext cx="4383625" cy="7415907"/>
          </a:xfrm>
          <a:custGeom>
            <a:avLst/>
            <a:gdLst/>
            <a:ahLst/>
            <a:cxnLst/>
            <a:rect l="l" t="t" r="r" b="b"/>
            <a:pathLst>
              <a:path w="4383625" h="7415907">
                <a:moveTo>
                  <a:pt x="0" y="0"/>
                </a:moveTo>
                <a:lnTo>
                  <a:pt x="4383626" y="0"/>
                </a:lnTo>
                <a:lnTo>
                  <a:pt x="4383626" y="7415907"/>
                </a:lnTo>
                <a:lnTo>
                  <a:pt x="0" y="7415907"/>
                </a:lnTo>
                <a:lnTo>
                  <a:pt x="0" y="0"/>
                </a:lnTo>
                <a:close/>
              </a:path>
            </a:pathLst>
          </a:custGeom>
          <a:blipFill>
            <a:blip r:embed="rId3"/>
            <a:stretch>
              <a:fillRect/>
            </a:stretch>
          </a:blipFill>
        </p:spPr>
        <p:txBody>
          <a:bodyPr/>
          <a:lstStyle/>
          <a:p>
            <a:endParaRPr lang="en-US"/>
          </a:p>
        </p:txBody>
      </p:sp>
      <p:sp>
        <p:nvSpPr>
          <p:cNvPr id="3" name="Freeform 3">
            <a:extLst>
              <a:ext uri="{FF2B5EF4-FFF2-40B4-BE49-F238E27FC236}">
                <a16:creationId xmlns:a16="http://schemas.microsoft.com/office/drawing/2014/main" id="{908EC2E3-24D2-B3E6-0202-319D01013B74}"/>
              </a:ext>
            </a:extLst>
          </p:cNvPr>
          <p:cNvSpPr/>
          <p:nvPr/>
        </p:nvSpPr>
        <p:spPr>
          <a:xfrm>
            <a:off x="4684233" y="-571210"/>
            <a:ext cx="6791625" cy="2023159"/>
          </a:xfrm>
          <a:custGeom>
            <a:avLst/>
            <a:gdLst/>
            <a:ahLst/>
            <a:cxnLst/>
            <a:rect l="l" t="t" r="r" b="b"/>
            <a:pathLst>
              <a:path w="6791625" h="2023159">
                <a:moveTo>
                  <a:pt x="0" y="0"/>
                </a:moveTo>
                <a:lnTo>
                  <a:pt x="6791625" y="0"/>
                </a:lnTo>
                <a:lnTo>
                  <a:pt x="6791625" y="2023160"/>
                </a:lnTo>
                <a:lnTo>
                  <a:pt x="0" y="2023160"/>
                </a:lnTo>
                <a:lnTo>
                  <a:pt x="0" y="0"/>
                </a:lnTo>
                <a:close/>
              </a:path>
            </a:pathLst>
          </a:custGeom>
          <a:blipFill>
            <a:blip r:embed="rId4"/>
            <a:stretch>
              <a:fillRect/>
            </a:stretch>
          </a:blipFill>
        </p:spPr>
        <p:txBody>
          <a:bodyPr/>
          <a:lstStyle/>
          <a:p>
            <a:endParaRPr lang="en-US"/>
          </a:p>
        </p:txBody>
      </p:sp>
      <p:sp>
        <p:nvSpPr>
          <p:cNvPr id="4" name="Freeform 4">
            <a:extLst>
              <a:ext uri="{FF2B5EF4-FFF2-40B4-BE49-F238E27FC236}">
                <a16:creationId xmlns:a16="http://schemas.microsoft.com/office/drawing/2014/main" id="{11D9796F-0610-9F64-F636-DEE220794D52}"/>
              </a:ext>
            </a:extLst>
          </p:cNvPr>
          <p:cNvSpPr/>
          <p:nvPr/>
        </p:nvSpPr>
        <p:spPr>
          <a:xfrm>
            <a:off x="4974361" y="1062486"/>
            <a:ext cx="3901440" cy="35763"/>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5">
            <a:extLst>
              <a:ext uri="{FF2B5EF4-FFF2-40B4-BE49-F238E27FC236}">
                <a16:creationId xmlns:a16="http://schemas.microsoft.com/office/drawing/2014/main" id="{FF56229C-C454-8781-5F5F-0C2175277DBF}"/>
              </a:ext>
            </a:extLst>
          </p:cNvPr>
          <p:cNvSpPr txBox="1"/>
          <p:nvPr/>
        </p:nvSpPr>
        <p:spPr>
          <a:xfrm>
            <a:off x="4535437" y="1420319"/>
            <a:ext cx="5218163" cy="5796459"/>
          </a:xfrm>
          <a:prstGeom prst="rect">
            <a:avLst/>
          </a:prstGeom>
        </p:spPr>
        <p:txBody>
          <a:bodyPr lIns="0" tIns="0" rIns="0" bIns="0" rtlCol="0" anchor="t">
            <a:spAutoFit/>
          </a:bodyPr>
          <a:lstStyle/>
          <a:p>
            <a:pPr algn="l">
              <a:lnSpc>
                <a:spcPts val="2379"/>
              </a:lnSpc>
            </a:pPr>
            <a:r>
              <a:rPr lang="en-US" sz="1650" b="1" u="sng" dirty="0">
                <a:solidFill>
                  <a:srgbClr val="FFFFFF"/>
                </a:solidFill>
                <a:latin typeface="Calibri"/>
                <a:ea typeface="Calibri"/>
                <a:cs typeface="Calibri"/>
              </a:rPr>
              <a:t>Basic Ground Rules:</a:t>
            </a:r>
          </a:p>
          <a:p>
            <a:pPr marL="366395" lvl="1" indent="-182880" algn="l">
              <a:lnSpc>
                <a:spcPts val="2379"/>
              </a:lnSpc>
              <a:buFont typeface="Arial"/>
              <a:buChar char="•"/>
            </a:pPr>
            <a:r>
              <a:rPr lang="en-US" sz="1650" b="1" dirty="0">
                <a:solidFill>
                  <a:srgbClr val="FFFFFF"/>
                </a:solidFill>
                <a:latin typeface="Calibri"/>
                <a:ea typeface="Calibri"/>
                <a:cs typeface="Calibri"/>
              </a:rPr>
              <a:t>Always start and end sessions on time.</a:t>
            </a:r>
          </a:p>
          <a:p>
            <a:pPr marL="366395" lvl="1" indent="-182880" algn="l">
              <a:lnSpc>
                <a:spcPts val="2379"/>
              </a:lnSpc>
              <a:buFont typeface="Arial"/>
              <a:buChar char="•"/>
            </a:pPr>
            <a:r>
              <a:rPr lang="en-US" sz="1650" b="1" dirty="0">
                <a:solidFill>
                  <a:srgbClr val="FFFFFF"/>
                </a:solidFill>
                <a:latin typeface="Calibri"/>
                <a:ea typeface="Calibri"/>
                <a:cs typeface="Calibri"/>
              </a:rPr>
              <a:t>Cell phones should be on vibrate; members can quietly excuse themselves if a call must be taken.</a:t>
            </a:r>
          </a:p>
          <a:p>
            <a:pPr marL="366395" lvl="1" indent="-182880" algn="l">
              <a:lnSpc>
                <a:spcPts val="2379"/>
              </a:lnSpc>
              <a:buFont typeface="Arial"/>
              <a:buChar char="•"/>
            </a:pPr>
            <a:r>
              <a:rPr lang="en-US" sz="1650" b="1" dirty="0">
                <a:solidFill>
                  <a:srgbClr val="FFFFFF"/>
                </a:solidFill>
                <a:latin typeface="Calibri"/>
                <a:ea typeface="Calibri"/>
                <a:cs typeface="Calibri"/>
              </a:rPr>
              <a:t>In virtual sessions, participants should mute themselves when taking calls outside the session.</a:t>
            </a:r>
          </a:p>
          <a:p>
            <a:pPr algn="l">
              <a:lnSpc>
                <a:spcPts val="2379"/>
              </a:lnSpc>
            </a:pPr>
            <a:endParaRPr lang="en-US" sz="1650" b="1" dirty="0">
              <a:solidFill>
                <a:srgbClr val="FFFFFF"/>
              </a:solidFill>
              <a:latin typeface="Calibri"/>
              <a:ea typeface="Calibri"/>
              <a:cs typeface="Calibri"/>
            </a:endParaRPr>
          </a:p>
          <a:p>
            <a:pPr algn="l">
              <a:lnSpc>
                <a:spcPts val="2379"/>
              </a:lnSpc>
            </a:pPr>
            <a:r>
              <a:rPr lang="en-US" sz="1650" b="1" u="sng" dirty="0">
                <a:solidFill>
                  <a:srgbClr val="FFFFFF"/>
                </a:solidFill>
                <a:latin typeface="Calibri"/>
                <a:ea typeface="Calibri"/>
                <a:cs typeface="Calibri"/>
              </a:rPr>
              <a:t>Group-Specific Rules:</a:t>
            </a:r>
          </a:p>
          <a:p>
            <a:pPr marL="366395" lvl="1" indent="-182880" algn="l">
              <a:lnSpc>
                <a:spcPts val="2379"/>
              </a:lnSpc>
              <a:buFont typeface="Arial"/>
              <a:buChar char="•"/>
            </a:pPr>
            <a:r>
              <a:rPr lang="en-US" sz="1650" b="1" dirty="0">
                <a:solidFill>
                  <a:srgbClr val="FFFFFF"/>
                </a:solidFill>
                <a:latin typeface="Calibri"/>
                <a:ea typeface="Calibri"/>
                <a:cs typeface="Calibri"/>
              </a:rPr>
              <a:t>Avoid judgment regarding other participants' parenting practices or knowledge gaps.</a:t>
            </a:r>
          </a:p>
          <a:p>
            <a:pPr marL="366395" lvl="1" indent="-182880" algn="l">
              <a:lnSpc>
                <a:spcPts val="2379"/>
              </a:lnSpc>
              <a:buFont typeface="Arial"/>
              <a:buChar char="•"/>
            </a:pPr>
            <a:r>
              <a:rPr lang="en-US" sz="1650" b="1" dirty="0">
                <a:solidFill>
                  <a:srgbClr val="FFFFFF"/>
                </a:solidFill>
                <a:latin typeface="Calibri"/>
                <a:ea typeface="Calibri"/>
                <a:cs typeface="Calibri"/>
              </a:rPr>
              <a:t>One person speaks at a time to maintain order and clarity.</a:t>
            </a:r>
          </a:p>
          <a:p>
            <a:pPr marL="366395" lvl="1" indent="-182880" algn="l">
              <a:lnSpc>
                <a:spcPts val="2379"/>
              </a:lnSpc>
              <a:buFont typeface="Arial"/>
              <a:buChar char="•"/>
            </a:pPr>
            <a:r>
              <a:rPr lang="en-US" sz="1650" b="1" dirty="0">
                <a:solidFill>
                  <a:srgbClr val="FFFFFF"/>
                </a:solidFill>
                <a:latin typeface="Calibri"/>
                <a:ea typeface="Calibri"/>
                <a:cs typeface="Calibri"/>
              </a:rPr>
              <a:t>Assume positive intent in all interactions to foster a positive atmosphere.</a:t>
            </a:r>
          </a:p>
          <a:p>
            <a:pPr algn="l">
              <a:lnSpc>
                <a:spcPts val="2379"/>
              </a:lnSpc>
            </a:pPr>
            <a:endParaRPr lang="en-US" sz="1650" b="1" dirty="0">
              <a:solidFill>
                <a:srgbClr val="FFFFFF"/>
              </a:solidFill>
              <a:latin typeface="Calibri"/>
              <a:ea typeface="Calibri"/>
              <a:cs typeface="Calibri"/>
            </a:endParaRPr>
          </a:p>
          <a:p>
            <a:pPr algn="l">
              <a:lnSpc>
                <a:spcPts val="2379"/>
              </a:lnSpc>
            </a:pPr>
            <a:r>
              <a:rPr lang="en-US" sz="1650" b="1" u="sng" dirty="0">
                <a:solidFill>
                  <a:srgbClr val="FFFFFF"/>
                </a:solidFill>
                <a:latin typeface="Calibri"/>
                <a:ea typeface="Calibri"/>
                <a:cs typeface="Calibri"/>
              </a:rPr>
              <a:t>Confidentiality-</a:t>
            </a:r>
            <a:r>
              <a:rPr lang="en-US" sz="1650" b="1" dirty="0">
                <a:solidFill>
                  <a:srgbClr val="FFFFFF"/>
                </a:solidFill>
                <a:latin typeface="Calibri"/>
                <a:ea typeface="Calibri"/>
                <a:cs typeface="Calibri"/>
              </a:rPr>
              <a:t> Please be respectful and discrete with the personal stories being shared. This is a safe space to grow and learn.</a:t>
            </a:r>
          </a:p>
          <a:p>
            <a:pPr algn="l">
              <a:lnSpc>
                <a:spcPts val="1960"/>
              </a:lnSpc>
              <a:spcBef>
                <a:spcPct val="0"/>
              </a:spcBef>
            </a:pPr>
            <a:endParaRPr lang="en-US" sz="1699" dirty="0">
              <a:solidFill>
                <a:srgbClr val="FFFFFF"/>
              </a:solidFill>
              <a:latin typeface="Calibri (MS)"/>
            </a:endParaRPr>
          </a:p>
        </p:txBody>
      </p:sp>
    </p:spTree>
    <p:extLst>
      <p:ext uri="{BB962C8B-B14F-4D97-AF65-F5344CB8AC3E}">
        <p14:creationId xmlns:p14="http://schemas.microsoft.com/office/powerpoint/2010/main" val="14993546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2" name="Group 2"/>
          <p:cNvGrpSpPr/>
          <p:nvPr/>
        </p:nvGrpSpPr>
        <p:grpSpPr>
          <a:xfrm>
            <a:off x="6440542" y="2717321"/>
            <a:ext cx="3023521" cy="1125701"/>
            <a:chOff x="0" y="0"/>
            <a:chExt cx="4031361" cy="1500935"/>
          </a:xfrm>
        </p:grpSpPr>
        <p:sp>
          <p:nvSpPr>
            <p:cNvPr id="3" name="Freeform 3"/>
            <p:cNvSpPr/>
            <p:nvPr/>
          </p:nvSpPr>
          <p:spPr>
            <a:xfrm>
              <a:off x="37241" y="0"/>
              <a:ext cx="3994120" cy="1500935"/>
            </a:xfrm>
            <a:custGeom>
              <a:avLst/>
              <a:gdLst/>
              <a:ahLst/>
              <a:cxnLst/>
              <a:rect l="l" t="t" r="r" b="b"/>
              <a:pathLst>
                <a:path w="3994120" h="1500935">
                  <a:moveTo>
                    <a:pt x="0" y="0"/>
                  </a:moveTo>
                  <a:lnTo>
                    <a:pt x="3994120" y="0"/>
                  </a:lnTo>
                  <a:lnTo>
                    <a:pt x="3994120" y="1500935"/>
                  </a:lnTo>
                  <a:lnTo>
                    <a:pt x="0" y="150093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1310937"/>
              <a:ext cx="3977479" cy="67949"/>
            </a:xfrm>
            <a:custGeom>
              <a:avLst/>
              <a:gdLst/>
              <a:ahLst/>
              <a:cxnLst/>
              <a:rect l="l" t="t" r="r" b="b"/>
              <a:pathLst>
                <a:path w="3977479" h="67949">
                  <a:moveTo>
                    <a:pt x="0" y="0"/>
                  </a:moveTo>
                  <a:lnTo>
                    <a:pt x="3977479" y="0"/>
                  </a:lnTo>
                  <a:lnTo>
                    <a:pt x="3977479" y="67948"/>
                  </a:lnTo>
                  <a:lnTo>
                    <a:pt x="0" y="679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677178" y="6690600"/>
            <a:ext cx="2194560" cy="2194560"/>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A328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7001948" y="-1360066"/>
            <a:ext cx="2194560" cy="2194560"/>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A328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76200" y="19050"/>
              <a:ext cx="660400" cy="717550"/>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p:cNvSpPr/>
          <p:nvPr/>
        </p:nvSpPr>
        <p:spPr>
          <a:xfrm>
            <a:off x="486295" y="912548"/>
            <a:ext cx="2456947" cy="3421937"/>
          </a:xfrm>
          <a:custGeom>
            <a:avLst/>
            <a:gdLst/>
            <a:ahLst/>
            <a:cxnLst/>
            <a:rect l="l" t="t" r="r" b="b"/>
            <a:pathLst>
              <a:path w="2456947" h="3421937">
                <a:moveTo>
                  <a:pt x="0" y="0"/>
                </a:moveTo>
                <a:lnTo>
                  <a:pt x="2456948" y="0"/>
                </a:lnTo>
                <a:lnTo>
                  <a:pt x="2456948" y="3421937"/>
                </a:lnTo>
                <a:lnTo>
                  <a:pt x="0" y="3421937"/>
                </a:lnTo>
                <a:lnTo>
                  <a:pt x="0" y="0"/>
                </a:lnTo>
                <a:close/>
              </a:path>
            </a:pathLst>
          </a:custGeom>
          <a:blipFill>
            <a:blip r:embed="rId6">
              <a:extLst>
                <a:ext uri="{28A0092B-C50C-407E-A947-70E740481C1C}">
                  <a14:useLocalDpi xmlns:a14="http://schemas.microsoft.com/office/drawing/2010/main" val="0"/>
                </a:ext>
              </a:extLst>
            </a:blip>
            <a:stretch>
              <a:fillRect/>
            </a:stretch>
          </a:blipFill>
          <a:ln w="9525"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Freeform 12"/>
          <p:cNvSpPr/>
          <p:nvPr/>
        </p:nvSpPr>
        <p:spPr>
          <a:xfrm>
            <a:off x="3352800" y="912548"/>
            <a:ext cx="2456946" cy="3614619"/>
          </a:xfrm>
          <a:custGeom>
            <a:avLst/>
            <a:gdLst/>
            <a:ahLst/>
            <a:cxnLst/>
            <a:rect l="l" t="t" r="r" b="b"/>
            <a:pathLst>
              <a:path w="2436278" h="3540857">
                <a:moveTo>
                  <a:pt x="0" y="0"/>
                </a:moveTo>
                <a:lnTo>
                  <a:pt x="2436278" y="0"/>
                </a:lnTo>
                <a:lnTo>
                  <a:pt x="2436278" y="3540857"/>
                </a:lnTo>
                <a:lnTo>
                  <a:pt x="0" y="3540857"/>
                </a:lnTo>
                <a:lnTo>
                  <a:pt x="0" y="0"/>
                </a:lnTo>
                <a:close/>
              </a:path>
            </a:pathLst>
          </a:custGeom>
          <a:blipFill>
            <a:blip r:embed="rId7">
              <a:extLst>
                <a:ext uri="{28A0092B-C50C-407E-A947-70E740481C1C}">
                  <a14:useLocalDpi xmlns:a14="http://schemas.microsoft.com/office/drawing/2010/main" val="0"/>
                </a:ext>
              </a:extLst>
            </a:blip>
            <a:stretch>
              <a:fillRect l="-4668" r="4668"/>
            </a:stretch>
          </a:blipFill>
          <a:ln w="9525"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706688" y="3095202"/>
            <a:ext cx="2572438" cy="3540857"/>
          </a:xfrm>
          <a:custGeom>
            <a:avLst/>
            <a:gdLst/>
            <a:ahLst/>
            <a:cxnLst/>
            <a:rect l="l" t="t" r="r" b="b"/>
            <a:pathLst>
              <a:path w="2572438" h="3540857">
                <a:moveTo>
                  <a:pt x="0" y="0"/>
                </a:moveTo>
                <a:lnTo>
                  <a:pt x="2572438" y="0"/>
                </a:lnTo>
                <a:lnTo>
                  <a:pt x="2572438" y="3540856"/>
                </a:lnTo>
                <a:lnTo>
                  <a:pt x="0" y="3540856"/>
                </a:lnTo>
                <a:lnTo>
                  <a:pt x="0" y="0"/>
                </a:lnTo>
                <a:close/>
              </a:path>
            </a:pathLst>
          </a:custGeom>
          <a:blipFill>
            <a:blip r:embed="rId8">
              <a:extLst>
                <a:ext uri="{28A0092B-C50C-407E-A947-70E740481C1C}">
                  <a14:useLocalDpi xmlns:a14="http://schemas.microsoft.com/office/drawing/2010/main" val="0"/>
                </a:ext>
              </a:extLst>
            </a:blip>
            <a:stretch>
              <a:fillRect/>
            </a:stretch>
          </a:blipFill>
          <a:ln w="9525"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3544723" y="3095202"/>
            <a:ext cx="2569074" cy="3540857"/>
          </a:xfrm>
          <a:custGeom>
            <a:avLst/>
            <a:gdLst/>
            <a:ahLst/>
            <a:cxnLst/>
            <a:rect l="l" t="t" r="r" b="b"/>
            <a:pathLst>
              <a:path w="2569074" h="3540857">
                <a:moveTo>
                  <a:pt x="0" y="0"/>
                </a:moveTo>
                <a:lnTo>
                  <a:pt x="2569074" y="0"/>
                </a:lnTo>
                <a:lnTo>
                  <a:pt x="2569074" y="3540856"/>
                </a:lnTo>
                <a:lnTo>
                  <a:pt x="0" y="3540856"/>
                </a:lnTo>
                <a:lnTo>
                  <a:pt x="0" y="0"/>
                </a:lnTo>
                <a:close/>
              </a:path>
            </a:pathLst>
          </a:custGeom>
          <a:blipFill>
            <a:blip r:embed="rId9">
              <a:extLst>
                <a:ext uri="{28A0092B-C50C-407E-A947-70E740481C1C}">
                  <a14:useLocalDpi xmlns:a14="http://schemas.microsoft.com/office/drawing/2010/main" val="0"/>
                </a:ext>
              </a:extLst>
            </a:blip>
            <a:stretch>
              <a:fillRect l="-6108" r="6108"/>
            </a:stretch>
          </a:blipFill>
          <a:ln w="9525"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Freeform 15"/>
          <p:cNvSpPr/>
          <p:nvPr/>
        </p:nvSpPr>
        <p:spPr>
          <a:xfrm>
            <a:off x="6379393" y="4095350"/>
            <a:ext cx="3104806" cy="564510"/>
          </a:xfrm>
          <a:custGeom>
            <a:avLst/>
            <a:gdLst/>
            <a:ahLst/>
            <a:cxnLst/>
            <a:rect l="l" t="t" r="r" b="b"/>
            <a:pathLst>
              <a:path w="3104806" h="564510">
                <a:moveTo>
                  <a:pt x="0" y="0"/>
                </a:moveTo>
                <a:lnTo>
                  <a:pt x="3104806" y="0"/>
                </a:lnTo>
                <a:lnTo>
                  <a:pt x="3104806" y="564510"/>
                </a:lnTo>
                <a:lnTo>
                  <a:pt x="0" y="56451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6420405" y="5071399"/>
            <a:ext cx="3104806" cy="564510"/>
          </a:xfrm>
          <a:custGeom>
            <a:avLst/>
            <a:gdLst/>
            <a:ahLst/>
            <a:cxnLst/>
            <a:rect l="l" t="t" r="r" b="b"/>
            <a:pathLst>
              <a:path w="3104806" h="564510">
                <a:moveTo>
                  <a:pt x="0" y="0"/>
                </a:moveTo>
                <a:lnTo>
                  <a:pt x="3104806" y="0"/>
                </a:lnTo>
                <a:lnTo>
                  <a:pt x="3104806" y="564511"/>
                </a:lnTo>
                <a:lnTo>
                  <a:pt x="0" y="56451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7029332" y="4151844"/>
            <a:ext cx="1886951" cy="375323"/>
          </a:xfrm>
          <a:prstGeom prst="rect">
            <a:avLst/>
          </a:prstGeom>
        </p:spPr>
        <p:txBody>
          <a:bodyPr lIns="0" tIns="0" rIns="0" bIns="0" rtlCol="0" anchor="t">
            <a:spAutoFit/>
          </a:bodyPr>
          <a:lstStyle/>
          <a:p>
            <a:pPr marL="0" marR="0" lvl="0" indent="0" algn="ctr" defTabSz="914400" rtl="0" eaLnBrk="1" fontAlgn="auto" latinLnBrk="0" hangingPunct="1">
              <a:lnSpc>
                <a:spcPts val="2824"/>
              </a:lnSpc>
              <a:spcBef>
                <a:spcPct val="0"/>
              </a:spcBef>
              <a:spcAft>
                <a:spcPts val="0"/>
              </a:spcAft>
              <a:buClrTx/>
              <a:buSzTx/>
              <a:buFontTx/>
              <a:buNone/>
              <a:tabLst/>
              <a:defRPr/>
            </a:pPr>
            <a:r>
              <a:rPr kumimoji="0" lang="en-US" sz="2017" b="1" i="0" u="none" strike="noStrike" kern="1200" cap="none" spc="0" normalizeH="0" baseline="0" noProof="0">
                <a:ln>
                  <a:noFill/>
                </a:ln>
                <a:solidFill>
                  <a:srgbClr val="5A3282"/>
                </a:solidFill>
                <a:effectLst/>
                <a:uLnTx/>
                <a:uFillTx/>
                <a:latin typeface="Calibri (MS) Bold"/>
                <a:ea typeface="Calibri (MS) Bold"/>
                <a:cs typeface="Calibri (MS) Bold"/>
                <a:sym typeface="Calibri (MS) Bold"/>
              </a:rPr>
              <a:t>Parent Workbook</a:t>
            </a:r>
          </a:p>
        </p:txBody>
      </p:sp>
      <p:sp>
        <p:nvSpPr>
          <p:cNvPr id="18" name="TextBox 18"/>
          <p:cNvSpPr txBox="1"/>
          <p:nvPr/>
        </p:nvSpPr>
        <p:spPr>
          <a:xfrm>
            <a:off x="7536856" y="5127893"/>
            <a:ext cx="871904" cy="375323"/>
          </a:xfrm>
          <a:prstGeom prst="rect">
            <a:avLst/>
          </a:prstGeom>
        </p:spPr>
        <p:txBody>
          <a:bodyPr lIns="0" tIns="0" rIns="0" bIns="0" rtlCol="0" anchor="t">
            <a:spAutoFit/>
          </a:bodyPr>
          <a:lstStyle/>
          <a:p>
            <a:pPr marL="0" marR="0" lvl="0" indent="0" algn="ctr" defTabSz="914400" rtl="0" eaLnBrk="1" fontAlgn="auto" latinLnBrk="0" hangingPunct="1">
              <a:lnSpc>
                <a:spcPts val="2824"/>
              </a:lnSpc>
              <a:spcBef>
                <a:spcPct val="0"/>
              </a:spcBef>
              <a:spcAft>
                <a:spcPts val="0"/>
              </a:spcAft>
              <a:buClrTx/>
              <a:buSzTx/>
              <a:buFontTx/>
              <a:buNone/>
              <a:tabLst/>
              <a:defRPr/>
            </a:pPr>
            <a:r>
              <a:rPr kumimoji="0" lang="en-US" sz="2017" b="1" i="0" u="none" strike="noStrike" kern="1200" cap="none" spc="0" normalizeH="0" baseline="0" noProof="0">
                <a:ln>
                  <a:noFill/>
                </a:ln>
                <a:solidFill>
                  <a:srgbClr val="5A3282"/>
                </a:solidFill>
                <a:effectLst/>
                <a:uLnTx/>
                <a:uFillTx/>
                <a:latin typeface="Calibri (MS) Bold"/>
                <a:ea typeface="Calibri (MS) Bold"/>
                <a:cs typeface="Calibri (MS) Bold"/>
                <a:sym typeface="Calibri (MS) Bold"/>
              </a:rPr>
              <a:t>Syllabus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4DBD0643-0C21-BBB1-F982-041E95BFDC6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C0BDBA8-922D-90AB-FA4A-FCDB9621DCE3}"/>
              </a:ext>
            </a:extLst>
          </p:cNvPr>
          <p:cNvSpPr/>
          <p:nvPr/>
        </p:nvSpPr>
        <p:spPr>
          <a:xfrm>
            <a:off x="-65158" y="2523992"/>
            <a:ext cx="9818758" cy="3132129"/>
          </a:xfrm>
          <a:custGeom>
            <a:avLst/>
            <a:gdLst/>
            <a:ahLst/>
            <a:cxnLst/>
            <a:rect l="l" t="t" r="r" b="b"/>
            <a:pathLst>
              <a:path w="9818758" h="3132129">
                <a:moveTo>
                  <a:pt x="0" y="0"/>
                </a:moveTo>
                <a:lnTo>
                  <a:pt x="9818758" y="0"/>
                </a:lnTo>
                <a:lnTo>
                  <a:pt x="9818758" y="3132129"/>
                </a:lnTo>
                <a:lnTo>
                  <a:pt x="0" y="313212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EF45F69A-3411-0E26-FDA8-C3DD20943CAC}"/>
              </a:ext>
            </a:extLst>
          </p:cNvPr>
          <p:cNvSpPr/>
          <p:nvPr/>
        </p:nvSpPr>
        <p:spPr>
          <a:xfrm>
            <a:off x="126043" y="1608322"/>
            <a:ext cx="9627557" cy="156448"/>
          </a:xfrm>
          <a:custGeom>
            <a:avLst/>
            <a:gdLst/>
            <a:ahLst/>
            <a:cxnLst/>
            <a:rect l="l" t="t" r="r" b="b"/>
            <a:pathLst>
              <a:path w="9627557" h="156448">
                <a:moveTo>
                  <a:pt x="0" y="0"/>
                </a:moveTo>
                <a:lnTo>
                  <a:pt x="9627557" y="0"/>
                </a:lnTo>
                <a:lnTo>
                  <a:pt x="9627557" y="156448"/>
                </a:lnTo>
                <a:lnTo>
                  <a:pt x="0" y="1564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BF101A61-E6DC-99C2-FEED-4C1722AE3190}"/>
              </a:ext>
            </a:extLst>
          </p:cNvPr>
          <p:cNvSpPr txBox="1"/>
          <p:nvPr/>
        </p:nvSpPr>
        <p:spPr>
          <a:xfrm>
            <a:off x="3190503" y="531495"/>
            <a:ext cx="3372594" cy="958852"/>
          </a:xfrm>
          <a:prstGeom prst="rect">
            <a:avLst/>
          </a:prstGeom>
        </p:spPr>
        <p:txBody>
          <a:bodyPr lIns="0" tIns="0" rIns="0" bIns="0" rtlCol="0" anchor="t">
            <a:spAutoFit/>
          </a:bodyPr>
          <a:lstStyle/>
          <a:p>
            <a:pPr marL="0" marR="0" lvl="0" indent="0" algn="ctr" defTabSz="914400" rtl="0" eaLnBrk="1" fontAlgn="auto" latinLnBrk="0" hangingPunct="1">
              <a:lnSpc>
                <a:spcPts val="6999"/>
              </a:lnSpc>
              <a:spcBef>
                <a:spcPct val="0"/>
              </a:spcBef>
              <a:spcAft>
                <a:spcPts val="0"/>
              </a:spcAft>
              <a:buClrTx/>
              <a:buSzTx/>
              <a:buFontTx/>
              <a:buNone/>
              <a:tabLst/>
              <a:defRPr/>
            </a:pPr>
            <a:r>
              <a:rPr kumimoji="0" lang="en-US" sz="4999" b="1" i="0" u="none" strike="noStrike" kern="1200" cap="none" spc="0" normalizeH="0" baseline="0" noProof="0">
                <a:ln>
                  <a:noFill/>
                </a:ln>
                <a:solidFill>
                  <a:srgbClr val="E64824"/>
                </a:solidFill>
                <a:effectLst/>
                <a:uLnTx/>
                <a:uFillTx/>
                <a:latin typeface="Calibri (MS) Bold"/>
                <a:ea typeface="Calibri (MS) Bold"/>
                <a:cs typeface="Calibri (MS) Bold"/>
                <a:sym typeface="Calibri (MS) Bold"/>
              </a:rPr>
              <a:t>Expectations</a:t>
            </a:r>
          </a:p>
        </p:txBody>
      </p:sp>
    </p:spTree>
    <p:extLst>
      <p:ext uri="{BB962C8B-B14F-4D97-AF65-F5344CB8AC3E}">
        <p14:creationId xmlns:p14="http://schemas.microsoft.com/office/powerpoint/2010/main" val="16880453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3C9AF2-F12F-CB53-580F-2FF7072170A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AE18228-8B27-7797-A53E-9FE70116DEB5}"/>
              </a:ext>
            </a:extLst>
          </p:cNvPr>
          <p:cNvSpPr/>
          <p:nvPr/>
        </p:nvSpPr>
        <p:spPr>
          <a:xfrm>
            <a:off x="4753185" y="3124008"/>
            <a:ext cx="1478221" cy="415750"/>
          </a:xfrm>
          <a:custGeom>
            <a:avLst/>
            <a:gdLst/>
            <a:ahLst/>
            <a:cxnLst/>
            <a:rect l="l" t="t" r="r" b="b"/>
            <a:pathLst>
              <a:path w="1478221" h="415750">
                <a:moveTo>
                  <a:pt x="0" y="0"/>
                </a:moveTo>
                <a:lnTo>
                  <a:pt x="1478221" y="0"/>
                </a:lnTo>
                <a:lnTo>
                  <a:pt x="1478221" y="415749"/>
                </a:lnTo>
                <a:lnTo>
                  <a:pt x="0" y="4157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FCC8E435-7F26-ACAA-F839-53712DE23A9D}"/>
              </a:ext>
            </a:extLst>
          </p:cNvPr>
          <p:cNvSpPr/>
          <p:nvPr/>
        </p:nvSpPr>
        <p:spPr>
          <a:xfrm>
            <a:off x="4014075" y="3331882"/>
            <a:ext cx="1478221" cy="415750"/>
          </a:xfrm>
          <a:custGeom>
            <a:avLst/>
            <a:gdLst/>
            <a:ahLst/>
            <a:cxnLst/>
            <a:rect l="l" t="t" r="r" b="b"/>
            <a:pathLst>
              <a:path w="1478221" h="415750">
                <a:moveTo>
                  <a:pt x="0" y="0"/>
                </a:moveTo>
                <a:lnTo>
                  <a:pt x="1478220" y="0"/>
                </a:lnTo>
                <a:lnTo>
                  <a:pt x="1478220" y="415750"/>
                </a:lnTo>
                <a:lnTo>
                  <a:pt x="0" y="4157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857F7E77-B64E-409C-4C82-65BD4E09BF58}"/>
              </a:ext>
            </a:extLst>
          </p:cNvPr>
          <p:cNvSpPr/>
          <p:nvPr/>
        </p:nvSpPr>
        <p:spPr>
          <a:xfrm>
            <a:off x="227240" y="2032581"/>
            <a:ext cx="5462600" cy="5174500"/>
          </a:xfrm>
          <a:custGeom>
            <a:avLst/>
            <a:gdLst/>
            <a:ahLst/>
            <a:cxnLst/>
            <a:rect l="l" t="t" r="r" b="b"/>
            <a:pathLst>
              <a:path w="5462600" h="5174500">
                <a:moveTo>
                  <a:pt x="0" y="0"/>
                </a:moveTo>
                <a:lnTo>
                  <a:pt x="5462600" y="0"/>
                </a:lnTo>
                <a:lnTo>
                  <a:pt x="5462600" y="5174501"/>
                </a:lnTo>
                <a:lnTo>
                  <a:pt x="0" y="5174501"/>
                </a:lnTo>
                <a:lnTo>
                  <a:pt x="0" y="0"/>
                </a:lnTo>
                <a:close/>
              </a:path>
            </a:pathLst>
          </a:custGeom>
          <a:blipFill>
            <a:blip r:embed="rId5"/>
            <a:stretch>
              <a:fillRect/>
            </a:stretch>
          </a:blipFill>
          <a:ln w="38100" cap="sq">
            <a:solidFill>
              <a:srgbClr val="629B45"/>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ABD3C301-F889-CA5B-19F5-735A4B905B24}"/>
              </a:ext>
            </a:extLst>
          </p:cNvPr>
          <p:cNvSpPr/>
          <p:nvPr/>
        </p:nvSpPr>
        <p:spPr>
          <a:xfrm>
            <a:off x="4640180" y="2847651"/>
            <a:ext cx="1762145" cy="2409599"/>
          </a:xfrm>
          <a:custGeom>
            <a:avLst/>
            <a:gdLst/>
            <a:ahLst/>
            <a:cxnLst/>
            <a:rect l="l" t="t" r="r" b="b"/>
            <a:pathLst>
              <a:path w="1762145" h="2409599">
                <a:moveTo>
                  <a:pt x="0" y="0"/>
                </a:moveTo>
                <a:lnTo>
                  <a:pt x="1762144" y="0"/>
                </a:lnTo>
                <a:lnTo>
                  <a:pt x="1762144" y="2409599"/>
                </a:lnTo>
                <a:lnTo>
                  <a:pt x="0" y="240959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0D361B56-CA04-43D4-1908-2553AAFEF410}"/>
              </a:ext>
            </a:extLst>
          </p:cNvPr>
          <p:cNvSpPr/>
          <p:nvPr/>
        </p:nvSpPr>
        <p:spPr>
          <a:xfrm rot="2700000">
            <a:off x="5496218" y="2055323"/>
            <a:ext cx="349145" cy="802632"/>
          </a:xfrm>
          <a:custGeom>
            <a:avLst/>
            <a:gdLst/>
            <a:ahLst/>
            <a:cxnLst/>
            <a:rect l="l" t="t" r="r" b="b"/>
            <a:pathLst>
              <a:path w="349145" h="802632">
                <a:moveTo>
                  <a:pt x="0" y="0"/>
                </a:moveTo>
                <a:lnTo>
                  <a:pt x="349145" y="0"/>
                </a:lnTo>
                <a:lnTo>
                  <a:pt x="349145" y="802633"/>
                </a:lnTo>
                <a:lnTo>
                  <a:pt x="0" y="8026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5586AA1B-E6BD-D938-6880-B00ECD16596A}"/>
              </a:ext>
            </a:extLst>
          </p:cNvPr>
          <p:cNvSpPr/>
          <p:nvPr/>
        </p:nvSpPr>
        <p:spPr>
          <a:xfrm>
            <a:off x="4640180" y="3437886"/>
            <a:ext cx="1598822" cy="449669"/>
          </a:xfrm>
          <a:custGeom>
            <a:avLst/>
            <a:gdLst/>
            <a:ahLst/>
            <a:cxnLst/>
            <a:rect l="l" t="t" r="r" b="b"/>
            <a:pathLst>
              <a:path w="1598822" h="449669">
                <a:moveTo>
                  <a:pt x="0" y="0"/>
                </a:moveTo>
                <a:lnTo>
                  <a:pt x="1598822" y="0"/>
                </a:lnTo>
                <a:lnTo>
                  <a:pt x="1598822" y="449669"/>
                </a:lnTo>
                <a:lnTo>
                  <a:pt x="0" y="4496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FF2B5EF4-FFF2-40B4-BE49-F238E27FC236}">
                <a16:creationId xmlns:a16="http://schemas.microsoft.com/office/drawing/2014/main" id="{DAD9C9FA-EA8D-B17A-B196-E8CF6BC24BA9}"/>
              </a:ext>
            </a:extLst>
          </p:cNvPr>
          <p:cNvSpPr/>
          <p:nvPr/>
        </p:nvSpPr>
        <p:spPr>
          <a:xfrm>
            <a:off x="6701401" y="2847651"/>
            <a:ext cx="2899799" cy="4040408"/>
          </a:xfrm>
          <a:prstGeom prst="roundRect">
            <a:avLst/>
          </a:prstGeom>
          <a:blipFill>
            <a:blip r:embed="rId9">
              <a:extLst>
                <a:ext uri="{28A0092B-C50C-407E-A947-70E740481C1C}">
                  <a14:useLocalDpi xmlns:a14="http://schemas.microsoft.com/office/drawing/2010/main" val="0"/>
                </a:ext>
              </a:extLst>
            </a:blip>
            <a:stretch>
              <a:fillRect/>
            </a:stretch>
          </a:blipFill>
          <a:ln w="85725" cap="sq">
            <a:solidFill>
              <a:srgbClr val="629B45"/>
            </a:solidFill>
            <a:prstDash val="solid"/>
            <a:miter/>
          </a:ln>
          <a:scene3d>
            <a:camera prst="orthographicFront"/>
            <a:lightRig rig="threePt" dir="t"/>
          </a:scene3d>
          <a:sp3d>
            <a:bevelT w="165100" prst="coolSlant"/>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a:extLst>
              <a:ext uri="{FF2B5EF4-FFF2-40B4-BE49-F238E27FC236}">
                <a16:creationId xmlns:a16="http://schemas.microsoft.com/office/drawing/2014/main" id="{29F8E02B-0584-9826-F314-7B48590BB538}"/>
              </a:ext>
            </a:extLst>
          </p:cNvPr>
          <p:cNvSpPr/>
          <p:nvPr/>
        </p:nvSpPr>
        <p:spPr>
          <a:xfrm flipH="1">
            <a:off x="6477000" y="4267200"/>
            <a:ext cx="381000" cy="967178"/>
          </a:xfrm>
          <a:custGeom>
            <a:avLst/>
            <a:gdLst/>
            <a:ahLst/>
            <a:cxnLst/>
            <a:rect l="l" t="t" r="r" b="b"/>
            <a:pathLst>
              <a:path w="509338" h="1170891">
                <a:moveTo>
                  <a:pt x="509338" y="0"/>
                </a:moveTo>
                <a:lnTo>
                  <a:pt x="0" y="0"/>
                </a:lnTo>
                <a:lnTo>
                  <a:pt x="0" y="1170892"/>
                </a:lnTo>
                <a:lnTo>
                  <a:pt x="509338" y="1170892"/>
                </a:lnTo>
                <a:lnTo>
                  <a:pt x="509338"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a:extLst>
              <a:ext uri="{FF2B5EF4-FFF2-40B4-BE49-F238E27FC236}">
                <a16:creationId xmlns:a16="http://schemas.microsoft.com/office/drawing/2014/main" id="{130CEE0D-65C0-14AA-5CE8-E205318AC6CF}"/>
              </a:ext>
            </a:extLst>
          </p:cNvPr>
          <p:cNvSpPr txBox="1"/>
          <p:nvPr/>
        </p:nvSpPr>
        <p:spPr>
          <a:xfrm>
            <a:off x="1150472" y="427141"/>
            <a:ext cx="7452655" cy="1362131"/>
          </a:xfrm>
          <a:prstGeom prst="rect">
            <a:avLst/>
          </a:prstGeom>
        </p:spPr>
        <p:txBody>
          <a:bodyPr lIns="0" tIns="0" rIns="0" bIns="0" rtlCol="0" anchor="t">
            <a:spAutoFit/>
          </a:bodyPr>
          <a:lstStyle/>
          <a:p>
            <a:pPr marL="0" marR="0" lvl="0" indent="0" algn="ctr" defTabSz="914400" rtl="0" eaLnBrk="1" fontAlgn="auto" latinLnBrk="0" hangingPunct="1">
              <a:lnSpc>
                <a:spcPts val="9823"/>
              </a:lnSpc>
              <a:spcBef>
                <a:spcPts val="0"/>
              </a:spcBef>
              <a:spcAft>
                <a:spcPts val="0"/>
              </a:spcAft>
              <a:buClrTx/>
              <a:buSzTx/>
              <a:buFontTx/>
              <a:buNone/>
              <a:tabLst/>
              <a:defRPr/>
            </a:pPr>
            <a:r>
              <a:rPr kumimoji="0" lang="en-US" sz="10915" b="0" i="0" u="none" strike="noStrike" kern="1200" cap="none" spc="0" normalizeH="0" baseline="0" noProof="0">
                <a:ln>
                  <a:noFill/>
                </a:ln>
                <a:solidFill>
                  <a:srgbClr val="669D4A"/>
                </a:solidFill>
                <a:effectLst/>
                <a:uLnTx/>
                <a:uFillTx/>
                <a:latin typeface="Studly"/>
                <a:ea typeface="Studly"/>
                <a:cs typeface="Studly"/>
                <a:sym typeface="Studly"/>
              </a:rPr>
              <a:t>REGISTER</a:t>
            </a:r>
          </a:p>
        </p:txBody>
      </p:sp>
      <p:sp>
        <p:nvSpPr>
          <p:cNvPr id="11" name="Freeform 11">
            <a:extLst>
              <a:ext uri="{FF2B5EF4-FFF2-40B4-BE49-F238E27FC236}">
                <a16:creationId xmlns:a16="http://schemas.microsoft.com/office/drawing/2014/main" id="{5AFDD558-9686-E1A7-6E7A-8E565D393912}"/>
              </a:ext>
            </a:extLst>
          </p:cNvPr>
          <p:cNvSpPr/>
          <p:nvPr/>
        </p:nvSpPr>
        <p:spPr>
          <a:xfrm rot="-191465" flipH="1">
            <a:off x="1910416" y="1519729"/>
            <a:ext cx="6137255" cy="626511"/>
          </a:xfrm>
          <a:custGeom>
            <a:avLst/>
            <a:gdLst/>
            <a:ahLst/>
            <a:cxnLst/>
            <a:rect l="l" t="t" r="r" b="b"/>
            <a:pathLst>
              <a:path w="6137255" h="626511">
                <a:moveTo>
                  <a:pt x="6137255" y="0"/>
                </a:moveTo>
                <a:lnTo>
                  <a:pt x="0" y="0"/>
                </a:lnTo>
                <a:lnTo>
                  <a:pt x="0" y="626511"/>
                </a:lnTo>
                <a:lnTo>
                  <a:pt x="6137255" y="626511"/>
                </a:lnTo>
                <a:lnTo>
                  <a:pt x="6137255"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33892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624773-616A-DE73-86A7-57F6F786752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5A1DDF2-9B7F-E766-1A51-FC6D576CF59B}"/>
              </a:ext>
            </a:extLst>
          </p:cNvPr>
          <p:cNvSpPr txBox="1"/>
          <p:nvPr/>
        </p:nvSpPr>
        <p:spPr>
          <a:xfrm>
            <a:off x="476794" y="219467"/>
            <a:ext cx="8834846" cy="1198615"/>
          </a:xfrm>
          <a:prstGeom prst="rect">
            <a:avLst/>
          </a:prstGeom>
          <a:ln>
            <a:noFill/>
          </a:ln>
        </p:spPr>
        <p:txBody>
          <a:bodyPr vert="horz" lIns="91440" tIns="45720" rIns="91440" bIns="45720" rtlCol="0" anchor="b">
            <a:normAutofit fontScale="85000" lnSpcReduction="20000"/>
          </a:bodyPr>
          <a:lstStyle/>
          <a:p>
            <a:pPr marL="0" marR="0" lvl="0" indent="-228600" algn="ctr" defTabSz="914400" rtl="0" eaLnBrk="1" fontAlgn="auto" latinLnBrk="0" hangingPunct="1">
              <a:lnSpc>
                <a:spcPct val="90000"/>
              </a:lnSpc>
              <a:spcBef>
                <a:spcPct val="0"/>
              </a:spcBef>
              <a:spcAft>
                <a:spcPts val="600"/>
              </a:spcAft>
              <a:buClrTx/>
              <a:buSzTx/>
              <a:buFontTx/>
              <a:buNone/>
              <a:tabLst/>
              <a:defRPr/>
            </a:pPr>
            <a:r>
              <a:rPr kumimoji="0" lang="en-US" sz="5600" b="0"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panose="020F0502020204030204" pitchFamily="34" charset="0"/>
              </a:rPr>
              <a:t>Homework</a:t>
            </a:r>
            <a:r>
              <a:rPr kumimoji="0" lang="en-US" sz="5600" b="1"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panose="020F0502020204030204" pitchFamily="34" charset="0"/>
              </a:rPr>
              <a:t> </a:t>
            </a:r>
          </a:p>
          <a:p>
            <a:pPr marL="0" marR="0" lvl="0" indent="-228600" algn="ctr" defTabSz="914400" rtl="0" eaLnBrk="1" fontAlgn="auto" latinLnBrk="0" hangingPunct="1">
              <a:lnSpc>
                <a:spcPct val="120000"/>
              </a:lnSpc>
              <a:spcBef>
                <a:spcPct val="0"/>
              </a:spcBef>
              <a:spcAft>
                <a:spcPts val="600"/>
              </a:spcAft>
              <a:buClrTx/>
              <a:buSzTx/>
              <a:buFontTx/>
              <a:buNone/>
              <a:tabLst/>
              <a:defRPr/>
            </a:pPr>
            <a:r>
              <a:rPr kumimoji="0" lang="en-US" sz="2000" b="1" i="1" u="sng" strike="noStrike" kern="1200" cap="none" spc="0" normalizeH="0" baseline="0" noProof="0" dirty="0">
                <a:ln>
                  <a:noFill/>
                </a:ln>
                <a:solidFill>
                  <a:prstClr val="black"/>
                </a:solidFill>
                <a:effectLst/>
                <a:uLnTx/>
                <a:uFillTx/>
                <a:latin typeface="Calibri"/>
                <a:ea typeface="Calibri"/>
                <a:cs typeface="Calibri"/>
              </a:rPr>
              <a:t>Complete Session 1: Introduction, Session 2: Fathers’ Experiences as a Father, Session 3: Fathers’ Impact on Child Outcomes, and Session 4: Benefits of Father Involvement for Fathers</a:t>
            </a:r>
          </a:p>
        </p:txBody>
      </p:sp>
      <p:sp>
        <p:nvSpPr>
          <p:cNvPr id="8" name="Freeform 6">
            <a:extLst>
              <a:ext uri="{FF2B5EF4-FFF2-40B4-BE49-F238E27FC236}">
                <a16:creationId xmlns:a16="http://schemas.microsoft.com/office/drawing/2014/main" id="{865C927D-B1D3-CFD4-571C-679AABD474E6}"/>
              </a:ext>
            </a:extLst>
          </p:cNvPr>
          <p:cNvSpPr/>
          <p:nvPr/>
        </p:nvSpPr>
        <p:spPr>
          <a:xfrm>
            <a:off x="304800" y="6044237"/>
            <a:ext cx="5709420" cy="763377"/>
          </a:xfrm>
          <a:custGeom>
            <a:avLst/>
            <a:gdLst/>
            <a:ahLst/>
            <a:cxnLst/>
            <a:rect l="l" t="t" r="r" b="b"/>
            <a:pathLst>
              <a:path w="5709420" h="763377">
                <a:moveTo>
                  <a:pt x="0" y="0"/>
                </a:moveTo>
                <a:lnTo>
                  <a:pt x="5709420" y="0"/>
                </a:lnTo>
                <a:lnTo>
                  <a:pt x="5709420" y="763377"/>
                </a:lnTo>
                <a:lnTo>
                  <a:pt x="0" y="763377"/>
                </a:lnTo>
                <a:lnTo>
                  <a:pt x="0" y="0"/>
                </a:lnTo>
                <a:close/>
              </a:path>
            </a:pathLst>
          </a:custGeom>
          <a:blipFill>
            <a:blip r:embed="rId3"/>
            <a:stretch>
              <a:fillRect b="-884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29A8DFEA-9A7A-8877-F698-231F10F84DAF}"/>
              </a:ext>
            </a:extLst>
          </p:cNvPr>
          <p:cNvSpPr txBox="1"/>
          <p:nvPr/>
        </p:nvSpPr>
        <p:spPr>
          <a:xfrm>
            <a:off x="6064909" y="1981200"/>
            <a:ext cx="3722081"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Complete workbook questions</a:t>
            </a:r>
          </a:p>
        </p:txBody>
      </p:sp>
      <p:sp>
        <p:nvSpPr>
          <p:cNvPr id="11" name="TextBox 10">
            <a:extLst>
              <a:ext uri="{FF2B5EF4-FFF2-40B4-BE49-F238E27FC236}">
                <a16:creationId xmlns:a16="http://schemas.microsoft.com/office/drawing/2014/main" id="{FF974756-ACEE-FA03-5D86-83ACFA8B5BB5}"/>
              </a:ext>
            </a:extLst>
          </p:cNvPr>
          <p:cNvSpPr txBox="1"/>
          <p:nvPr/>
        </p:nvSpPr>
        <p:spPr>
          <a:xfrm>
            <a:off x="-2177" y="1992868"/>
            <a:ext cx="3409406" cy="369332"/>
          </a:xfrm>
          <a:prstGeom prst="rect">
            <a:avLst/>
          </a:prstGeom>
          <a:noFill/>
        </p:spPr>
        <p:txBody>
          <a:bodyPr wrap="square" rtlCol="0">
            <a:spAutoFit/>
          </a:bodyPr>
          <a:lstStyle/>
          <a:p>
            <a:pPr marL="285750" marR="0" lvl="0" indent="-28575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View online modules</a:t>
            </a:r>
          </a:p>
        </p:txBody>
      </p:sp>
      <p:pic>
        <p:nvPicPr>
          <p:cNvPr id="18" name="Picture 17">
            <a:extLst>
              <a:ext uri="{FF2B5EF4-FFF2-40B4-BE49-F238E27FC236}">
                <a16:creationId xmlns:a16="http://schemas.microsoft.com/office/drawing/2014/main" id="{E937094C-42F6-1307-0075-4B610A1C9620}"/>
              </a:ext>
            </a:extLst>
          </p:cNvPr>
          <p:cNvPicPr>
            <a:picLocks noChangeAspect="1"/>
          </p:cNvPicPr>
          <p:nvPr/>
        </p:nvPicPr>
        <p:blipFill>
          <a:blip r:embed="rId4">
            <a:extLst>
              <a:ext uri="{28A0092B-C50C-407E-A947-70E740481C1C}">
                <a14:useLocalDpi xmlns:a14="http://schemas.microsoft.com/office/drawing/2010/main" val="0"/>
              </a:ext>
            </a:extLst>
          </a:blip>
          <a:srcRect l="8940" r="904"/>
          <a:stretch/>
        </p:blipFill>
        <p:spPr>
          <a:xfrm>
            <a:off x="6510313" y="2618572"/>
            <a:ext cx="2938487" cy="4189042"/>
          </a:xfrm>
          <a:prstGeom prst="rect">
            <a:avLst/>
          </a:prstGeom>
          <a:ln w="38100" cap="sq">
            <a:solidFill>
              <a:schemeClr val="accent6">
                <a:lumMod val="75000"/>
              </a:schemeClr>
            </a:solidFill>
            <a:prstDash val="solid"/>
            <a:miter lim="800000"/>
          </a:ln>
          <a:effectLst>
            <a:outerShdw blurRad="50800" dist="38100" dir="2700000" algn="tl" rotWithShape="0">
              <a:srgbClr val="000000">
                <a:alpha val="43000"/>
              </a:srgbClr>
            </a:outerShdw>
          </a:effectLst>
        </p:spPr>
      </p:pic>
      <p:sp>
        <p:nvSpPr>
          <p:cNvPr id="10" name="Freeform 10">
            <a:extLst>
              <a:ext uri="{FF2B5EF4-FFF2-40B4-BE49-F238E27FC236}">
                <a16:creationId xmlns:a16="http://schemas.microsoft.com/office/drawing/2014/main" id="{3EDF7534-C9E9-49BF-E021-701565F88237}"/>
              </a:ext>
            </a:extLst>
          </p:cNvPr>
          <p:cNvSpPr/>
          <p:nvPr/>
        </p:nvSpPr>
        <p:spPr>
          <a:xfrm rot="19023252" flipV="1">
            <a:off x="5599146" y="6152576"/>
            <a:ext cx="1319231" cy="341699"/>
          </a:xfrm>
          <a:custGeom>
            <a:avLst/>
            <a:gdLst/>
            <a:ahLst/>
            <a:cxnLst/>
            <a:rect l="l" t="t" r="r" b="b"/>
            <a:pathLst>
              <a:path w="2465939" h="336264">
                <a:moveTo>
                  <a:pt x="0" y="336265"/>
                </a:moveTo>
                <a:lnTo>
                  <a:pt x="2465939" y="336265"/>
                </a:lnTo>
                <a:lnTo>
                  <a:pt x="2465939" y="0"/>
                </a:lnTo>
                <a:lnTo>
                  <a:pt x="0" y="0"/>
                </a:lnTo>
                <a:lnTo>
                  <a:pt x="0" y="336265"/>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val 12">
            <a:extLst>
              <a:ext uri="{FF2B5EF4-FFF2-40B4-BE49-F238E27FC236}">
                <a16:creationId xmlns:a16="http://schemas.microsoft.com/office/drawing/2014/main" id="{1BD20D72-74D0-CC36-4527-955744A8133D}"/>
              </a:ext>
            </a:extLst>
          </p:cNvPr>
          <p:cNvSpPr/>
          <p:nvPr/>
        </p:nvSpPr>
        <p:spPr>
          <a:xfrm>
            <a:off x="9221288" y="6542341"/>
            <a:ext cx="455023" cy="344137"/>
          </a:xfrm>
          <a:prstGeom prst="ellipse">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E7F486D9-8BD7-AE0A-DD7A-08A07404787F}"/>
              </a:ext>
            </a:extLst>
          </p:cNvPr>
          <p:cNvSpPr/>
          <p:nvPr/>
        </p:nvSpPr>
        <p:spPr>
          <a:xfrm>
            <a:off x="5621943" y="2708276"/>
            <a:ext cx="604020" cy="200828"/>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A94EA9A9-4930-412A-0DDF-3DE0A487566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828800" y="3968959"/>
            <a:ext cx="2057400" cy="431552"/>
          </a:xfrm>
          <a:prstGeom prst="rect">
            <a:avLst/>
          </a:prstGeom>
        </p:spPr>
      </p:pic>
      <p:pic>
        <p:nvPicPr>
          <p:cNvPr id="19" name="Picture 18">
            <a:extLst>
              <a:ext uri="{FF2B5EF4-FFF2-40B4-BE49-F238E27FC236}">
                <a16:creationId xmlns:a16="http://schemas.microsoft.com/office/drawing/2014/main" id="{8A600C29-9E87-3FED-0934-439EFE93302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905000" y="4343400"/>
            <a:ext cx="3638206" cy="473800"/>
          </a:xfrm>
          <a:prstGeom prst="rect">
            <a:avLst/>
          </a:prstGeom>
        </p:spPr>
      </p:pic>
      <p:sp>
        <p:nvSpPr>
          <p:cNvPr id="22" name="Freeform 6">
            <a:extLst>
              <a:ext uri="{FF2B5EF4-FFF2-40B4-BE49-F238E27FC236}">
                <a16:creationId xmlns:a16="http://schemas.microsoft.com/office/drawing/2014/main" id="{98318870-3B09-8827-6134-79C388258EAA}"/>
              </a:ext>
            </a:extLst>
          </p:cNvPr>
          <p:cNvSpPr/>
          <p:nvPr/>
        </p:nvSpPr>
        <p:spPr>
          <a:xfrm rot="11160637" flipH="1">
            <a:off x="1095262" y="3681262"/>
            <a:ext cx="665676" cy="578553"/>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9">
              <a:extLst>
                <a:ext uri="{96DAC541-7B7A-43D3-8B79-37D633B846F1}">
                  <asvg:svgBlip xmlns:asvg="http://schemas.microsoft.com/office/drawing/2016/SVG/main" r:embed="rId10"/>
                </a:ext>
              </a:extLst>
            </a:blip>
            <a:stretch>
              <a:fillRect l="3248" t="-1" b="-3297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C0880A3E-EB14-FD8F-AC5E-A6FCD54B00B6}"/>
              </a:ext>
            </a:extLst>
          </p:cNvPr>
          <p:cNvSpPr/>
          <p:nvPr/>
        </p:nvSpPr>
        <p:spPr>
          <a:xfrm rot="10416008" flipH="1">
            <a:off x="1165338" y="3900489"/>
            <a:ext cx="510270" cy="835109"/>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Picture 13" descr="A close-up of a computer screen&#10;&#10;AI-generated content may be incorrect.">
            <a:extLst>
              <a:ext uri="{FF2B5EF4-FFF2-40B4-BE49-F238E27FC236}">
                <a16:creationId xmlns:a16="http://schemas.microsoft.com/office/drawing/2014/main" id="{99E1AB4D-96D3-1CA4-C6B1-C1A33F88F4CA}"/>
              </a:ext>
            </a:extLst>
          </p:cNvPr>
          <p:cNvPicPr>
            <a:picLocks noChangeAspect="1"/>
          </p:cNvPicPr>
          <p:nvPr/>
        </p:nvPicPr>
        <p:blipFill>
          <a:blip r:embed="rId11">
            <a:extLst>
              <a:ext uri="{28A0092B-C50C-407E-A947-70E740481C1C}">
                <a14:useLocalDpi xmlns:a14="http://schemas.microsoft.com/office/drawing/2010/main" val="0"/>
              </a:ext>
            </a:extLst>
          </a:blip>
          <a:srcRect l="27349" r="2415"/>
          <a:stretch/>
        </p:blipFill>
        <p:spPr>
          <a:xfrm>
            <a:off x="1600200" y="2298162"/>
            <a:ext cx="4767938" cy="1714588"/>
          </a:xfrm>
          <a:prstGeom prst="rect">
            <a:avLst/>
          </a:prstGeom>
        </p:spPr>
      </p:pic>
      <p:pic>
        <p:nvPicPr>
          <p:cNvPr id="16" name="Picture 15" descr="A close-up of a computer screen&#10;&#10;AI-generated content may be incorrect.">
            <a:extLst>
              <a:ext uri="{FF2B5EF4-FFF2-40B4-BE49-F238E27FC236}">
                <a16:creationId xmlns:a16="http://schemas.microsoft.com/office/drawing/2014/main" id="{35F894DB-627E-7C1C-222D-4FA5820878C6}"/>
              </a:ext>
            </a:extLst>
          </p:cNvPr>
          <p:cNvPicPr>
            <a:picLocks noChangeAspect="1"/>
          </p:cNvPicPr>
          <p:nvPr/>
        </p:nvPicPr>
        <p:blipFill>
          <a:blip r:embed="rId11">
            <a:extLst>
              <a:ext uri="{28A0092B-C50C-407E-A947-70E740481C1C}">
                <a14:useLocalDpi xmlns:a14="http://schemas.microsoft.com/office/drawing/2010/main" val="0"/>
              </a:ext>
            </a:extLst>
          </a:blip>
          <a:srcRect l="5027" r="78745" b="19327"/>
          <a:stretch/>
        </p:blipFill>
        <p:spPr>
          <a:xfrm>
            <a:off x="498578" y="2388660"/>
            <a:ext cx="1101622" cy="1383197"/>
          </a:xfrm>
          <a:prstGeom prst="rect">
            <a:avLst/>
          </a:prstGeom>
        </p:spPr>
      </p:pic>
      <p:sp>
        <p:nvSpPr>
          <p:cNvPr id="17" name="Freeform 6">
            <a:extLst>
              <a:ext uri="{FF2B5EF4-FFF2-40B4-BE49-F238E27FC236}">
                <a16:creationId xmlns:a16="http://schemas.microsoft.com/office/drawing/2014/main" id="{5C42F88C-E285-C142-92A8-9D1129B0D036}"/>
              </a:ext>
            </a:extLst>
          </p:cNvPr>
          <p:cNvSpPr/>
          <p:nvPr/>
        </p:nvSpPr>
        <p:spPr>
          <a:xfrm rot="10416008" flipH="1">
            <a:off x="1198226" y="4417058"/>
            <a:ext cx="510270" cy="835109"/>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6">
            <a:extLst>
              <a:ext uri="{FF2B5EF4-FFF2-40B4-BE49-F238E27FC236}">
                <a16:creationId xmlns:a16="http://schemas.microsoft.com/office/drawing/2014/main" id="{3D759FF6-A98E-8AEC-02BA-FD944B320592}"/>
              </a:ext>
            </a:extLst>
          </p:cNvPr>
          <p:cNvSpPr/>
          <p:nvPr/>
        </p:nvSpPr>
        <p:spPr>
          <a:xfrm rot="10416008" flipH="1">
            <a:off x="1160026" y="4914577"/>
            <a:ext cx="510270" cy="835109"/>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3" name="Picture 22" descr="A black text on a white background&#10;&#10;AI-generated content may be incorrect.">
            <a:extLst>
              <a:ext uri="{FF2B5EF4-FFF2-40B4-BE49-F238E27FC236}">
                <a16:creationId xmlns:a16="http://schemas.microsoft.com/office/drawing/2014/main" id="{19D06D98-6D64-ED87-3010-AE6B7B3ABD3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28800" y="4800600"/>
            <a:ext cx="3790606" cy="518100"/>
          </a:xfrm>
          <a:prstGeom prst="rect">
            <a:avLst/>
          </a:prstGeom>
        </p:spPr>
      </p:pic>
      <p:pic>
        <p:nvPicPr>
          <p:cNvPr id="25" name="Picture 24">
            <a:extLst>
              <a:ext uri="{FF2B5EF4-FFF2-40B4-BE49-F238E27FC236}">
                <a16:creationId xmlns:a16="http://schemas.microsoft.com/office/drawing/2014/main" id="{92AA6DDE-9601-040C-E35F-BDD856CF4F5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69262" y="5304140"/>
            <a:ext cx="4074338" cy="487060"/>
          </a:xfrm>
          <a:prstGeom prst="rect">
            <a:avLst/>
          </a:prstGeom>
        </p:spPr>
      </p:pic>
      <p:sp>
        <p:nvSpPr>
          <p:cNvPr id="9" name="Freeform 9">
            <a:extLst>
              <a:ext uri="{FF2B5EF4-FFF2-40B4-BE49-F238E27FC236}">
                <a16:creationId xmlns:a16="http://schemas.microsoft.com/office/drawing/2014/main" id="{CC08A214-8BE7-80B7-C8CF-9ADDB3B453F8}"/>
              </a:ext>
            </a:extLst>
          </p:cNvPr>
          <p:cNvSpPr/>
          <p:nvPr/>
        </p:nvSpPr>
        <p:spPr>
          <a:xfrm rot="18480202" flipV="1">
            <a:off x="5124143" y="5242544"/>
            <a:ext cx="2019309" cy="260287"/>
          </a:xfrm>
          <a:custGeom>
            <a:avLst/>
            <a:gdLst/>
            <a:ahLst/>
            <a:cxnLst/>
            <a:rect l="l" t="t" r="r" b="b"/>
            <a:pathLst>
              <a:path w="2465939" h="336264">
                <a:moveTo>
                  <a:pt x="0" y="336264"/>
                </a:moveTo>
                <a:lnTo>
                  <a:pt x="2465939" y="336264"/>
                </a:lnTo>
                <a:lnTo>
                  <a:pt x="2465939" y="0"/>
                </a:lnTo>
                <a:lnTo>
                  <a:pt x="0" y="0"/>
                </a:lnTo>
                <a:lnTo>
                  <a:pt x="0" y="336264"/>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25124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99AADCAC-5320-E7EB-61DF-F1F6853B54D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988201A-5417-BEA5-BFA9-AA5D7DF17189}"/>
              </a:ext>
            </a:extLst>
          </p:cNvPr>
          <p:cNvSpPr/>
          <p:nvPr/>
        </p:nvSpPr>
        <p:spPr>
          <a:xfrm>
            <a:off x="6531" y="0"/>
            <a:ext cx="9753600" cy="7315200"/>
          </a:xfrm>
          <a:custGeom>
            <a:avLst/>
            <a:gdLst/>
            <a:ahLst/>
            <a:cxnLst/>
            <a:rect l="l" t="t" r="r" b="b"/>
            <a:pathLst>
              <a:path w="12844622" h="9111097">
                <a:moveTo>
                  <a:pt x="0" y="0"/>
                </a:moveTo>
                <a:lnTo>
                  <a:pt x="12844622" y="0"/>
                </a:lnTo>
                <a:lnTo>
                  <a:pt x="12844622" y="9111097"/>
                </a:lnTo>
                <a:lnTo>
                  <a:pt x="0" y="9111097"/>
                </a:lnTo>
                <a:lnTo>
                  <a:pt x="0" y="0"/>
                </a:lnTo>
                <a:close/>
              </a:path>
            </a:pathLst>
          </a:custGeom>
          <a:blipFill>
            <a:blip r:embed="rId3"/>
            <a:stretch>
              <a:fillRect l="-21486" t="-18672"/>
            </a:stretch>
          </a:blipFill>
        </p:spPr>
        <p:txBody>
          <a:bodyPr/>
          <a:lstStyle/>
          <a:p>
            <a:endParaRPr lang="en-US" dirty="0"/>
          </a:p>
        </p:txBody>
      </p:sp>
      <p:sp>
        <p:nvSpPr>
          <p:cNvPr id="3" name="Freeform 3">
            <a:extLst>
              <a:ext uri="{FF2B5EF4-FFF2-40B4-BE49-F238E27FC236}">
                <a16:creationId xmlns:a16="http://schemas.microsoft.com/office/drawing/2014/main" id="{A605C704-2B7F-FC84-BA47-1A7DA6F76697}"/>
              </a:ext>
            </a:extLst>
          </p:cNvPr>
          <p:cNvSpPr/>
          <p:nvPr/>
        </p:nvSpPr>
        <p:spPr>
          <a:xfrm>
            <a:off x="4253488" y="4114816"/>
            <a:ext cx="5506643" cy="3193853"/>
          </a:xfrm>
          <a:custGeom>
            <a:avLst/>
            <a:gdLst/>
            <a:ahLst/>
            <a:cxnLst/>
            <a:rect l="l" t="t" r="r" b="b"/>
            <a:pathLst>
              <a:path w="5506643" h="3193853">
                <a:moveTo>
                  <a:pt x="0" y="0"/>
                </a:moveTo>
                <a:lnTo>
                  <a:pt x="5506643" y="0"/>
                </a:lnTo>
                <a:lnTo>
                  <a:pt x="5506643" y="3193853"/>
                </a:lnTo>
                <a:lnTo>
                  <a:pt x="0" y="31938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a:extLst>
              <a:ext uri="{FF2B5EF4-FFF2-40B4-BE49-F238E27FC236}">
                <a16:creationId xmlns:a16="http://schemas.microsoft.com/office/drawing/2014/main" id="{B2B97B8B-C74B-22EE-E148-5371EB4D2589}"/>
              </a:ext>
            </a:extLst>
          </p:cNvPr>
          <p:cNvSpPr txBox="1"/>
          <p:nvPr/>
        </p:nvSpPr>
        <p:spPr>
          <a:xfrm>
            <a:off x="5207074" y="4876800"/>
            <a:ext cx="3599470" cy="1442488"/>
          </a:xfrm>
          <a:prstGeom prst="rect">
            <a:avLst/>
          </a:prstGeom>
        </p:spPr>
        <p:txBody>
          <a:bodyPr lIns="0" tIns="0" rIns="0" bIns="0" rtlCol="0" anchor="t">
            <a:spAutoFit/>
          </a:bodyPr>
          <a:lstStyle/>
          <a:p>
            <a:pPr algn="ctr">
              <a:lnSpc>
                <a:spcPts val="2803"/>
              </a:lnSpc>
            </a:pPr>
            <a:r>
              <a:rPr lang="en-US" sz="2002" b="1" dirty="0">
                <a:solidFill>
                  <a:srgbClr val="000000"/>
                </a:solidFill>
                <a:latin typeface="Calibri (MS)"/>
              </a:rPr>
              <a:t>Thank you for participating today. </a:t>
            </a:r>
          </a:p>
          <a:p>
            <a:pPr algn="ctr">
              <a:lnSpc>
                <a:spcPts val="2803"/>
              </a:lnSpc>
            </a:pPr>
            <a:r>
              <a:rPr lang="en-US" sz="2002" b="1" dirty="0">
                <a:solidFill>
                  <a:srgbClr val="000000"/>
                </a:solidFill>
                <a:latin typeface="Calibri (MS)"/>
              </a:rPr>
              <a:t>Please reach out with any questions or concerns. </a:t>
            </a:r>
          </a:p>
          <a:p>
            <a:pPr algn="ctr">
              <a:lnSpc>
                <a:spcPts val="2803"/>
              </a:lnSpc>
              <a:spcBef>
                <a:spcPct val="0"/>
              </a:spcBef>
            </a:pPr>
            <a:r>
              <a:rPr lang="en-US" sz="2002" b="1" dirty="0">
                <a:solidFill>
                  <a:srgbClr val="000000"/>
                </a:solidFill>
                <a:latin typeface="Calibri (MS)"/>
              </a:rPr>
              <a:t>See you next week!</a:t>
            </a:r>
          </a:p>
        </p:txBody>
      </p:sp>
    </p:spTree>
    <p:extLst>
      <p:ext uri="{BB962C8B-B14F-4D97-AF65-F5344CB8AC3E}">
        <p14:creationId xmlns:p14="http://schemas.microsoft.com/office/powerpoint/2010/main" val="5955014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DB5EF348-D64C-A140-9AB0-F74CAC6A011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F499A88-D426-D779-AA3C-1CCF382D93A9}"/>
              </a:ext>
            </a:extLst>
          </p:cNvPr>
          <p:cNvSpPr/>
          <p:nvPr/>
        </p:nvSpPr>
        <p:spPr>
          <a:xfrm>
            <a:off x="0" y="0"/>
            <a:ext cx="9832396" cy="7374297"/>
          </a:xfrm>
          <a:custGeom>
            <a:avLst/>
            <a:gdLst/>
            <a:ahLst/>
            <a:cxnLst/>
            <a:rect l="l" t="t" r="r" b="b"/>
            <a:pathLst>
              <a:path w="9832396" h="7374297">
                <a:moveTo>
                  <a:pt x="0" y="0"/>
                </a:moveTo>
                <a:lnTo>
                  <a:pt x="9832396" y="0"/>
                </a:lnTo>
                <a:lnTo>
                  <a:pt x="9832396" y="7374297"/>
                </a:lnTo>
                <a:lnTo>
                  <a:pt x="0" y="737429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37DE1C5E-41EC-34AC-924E-B1794D8FC8B6}"/>
              </a:ext>
            </a:extLst>
          </p:cNvPr>
          <p:cNvSpPr/>
          <p:nvPr/>
        </p:nvSpPr>
        <p:spPr>
          <a:xfrm>
            <a:off x="731520" y="3687148"/>
            <a:ext cx="6138920" cy="475766"/>
          </a:xfrm>
          <a:custGeom>
            <a:avLst/>
            <a:gdLst/>
            <a:ahLst/>
            <a:cxnLst/>
            <a:rect l="l" t="t" r="r" b="b"/>
            <a:pathLst>
              <a:path w="6138920" h="475766">
                <a:moveTo>
                  <a:pt x="0" y="0"/>
                </a:moveTo>
                <a:lnTo>
                  <a:pt x="6138920" y="0"/>
                </a:lnTo>
                <a:lnTo>
                  <a:pt x="6138920" y="475767"/>
                </a:lnTo>
                <a:lnTo>
                  <a:pt x="0" y="4757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77FD5142-9860-E9CF-2B09-A996A1E5B239}"/>
              </a:ext>
            </a:extLst>
          </p:cNvPr>
          <p:cNvGrpSpPr/>
          <p:nvPr/>
        </p:nvGrpSpPr>
        <p:grpSpPr>
          <a:xfrm>
            <a:off x="-1516631" y="4754909"/>
            <a:ext cx="6101883" cy="897410"/>
            <a:chOff x="0" y="0"/>
            <a:chExt cx="8135844" cy="1196546"/>
          </a:xfrm>
        </p:grpSpPr>
        <p:sp>
          <p:nvSpPr>
            <p:cNvPr id="8" name="Freeform 8">
              <a:extLst>
                <a:ext uri="{FF2B5EF4-FFF2-40B4-BE49-F238E27FC236}">
                  <a16:creationId xmlns:a16="http://schemas.microsoft.com/office/drawing/2014/main" id="{D17D85D9-B3AA-78F8-6C85-126BBA6FF39B}"/>
                </a:ext>
              </a:extLst>
            </p:cNvPr>
            <p:cNvSpPr/>
            <p:nvPr/>
          </p:nvSpPr>
          <p:spPr>
            <a:xfrm>
              <a:off x="2243455" y="0"/>
              <a:ext cx="3648934" cy="1196546"/>
            </a:xfrm>
            <a:custGeom>
              <a:avLst/>
              <a:gdLst/>
              <a:ahLst/>
              <a:cxnLst/>
              <a:rect l="l" t="t" r="r" b="b"/>
              <a:pathLst>
                <a:path w="3648934" h="1196546">
                  <a:moveTo>
                    <a:pt x="0" y="0"/>
                  </a:moveTo>
                  <a:lnTo>
                    <a:pt x="3648934" y="0"/>
                  </a:lnTo>
                  <a:lnTo>
                    <a:pt x="3648934" y="1196546"/>
                  </a:lnTo>
                  <a:lnTo>
                    <a:pt x="0" y="11965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BFC1A7C6-2C15-C344-AAA8-D637D81E2D1C}"/>
                </a:ext>
              </a:extLst>
            </p:cNvPr>
            <p:cNvSpPr txBox="1"/>
            <p:nvPr/>
          </p:nvSpPr>
          <p:spPr>
            <a:xfrm>
              <a:off x="0" y="159952"/>
              <a:ext cx="8135844" cy="705408"/>
            </a:xfrm>
            <a:prstGeom prst="rect">
              <a:avLst/>
            </a:prstGeom>
          </p:spPr>
          <p:txBody>
            <a:bodyPr lIns="0" tIns="0" rIns="0" bIns="0" rtlCol="0" anchor="t">
              <a:spAutoFit/>
            </a:bodyPr>
            <a:lstStyle/>
            <a:p>
              <a:pPr marL="0" marR="0" lvl="0" indent="0" algn="ctr" defTabSz="914400" rtl="0" eaLnBrk="1" fontAlgn="auto" latinLnBrk="0" hangingPunct="1">
                <a:lnSpc>
                  <a:spcPts val="4379"/>
                </a:lnSpc>
                <a:spcBef>
                  <a:spcPct val="0"/>
                </a:spcBef>
                <a:spcAft>
                  <a:spcPts val="0"/>
                </a:spcAft>
                <a:buClrTx/>
                <a:buSzTx/>
                <a:buFontTx/>
                <a:buNone/>
                <a:tabLst/>
                <a:defRPr/>
              </a:pPr>
              <a:r>
                <a:rPr lang="en-US" sz="3127" dirty="0">
                  <a:solidFill>
                    <a:srgbClr val="2C251E"/>
                  </a:solidFill>
                  <a:latin typeface="Calibri (MS) Bold"/>
                </a:rPr>
                <a:t>Meeting 1</a:t>
              </a:r>
              <a:endParaRPr kumimoji="0" lang="en-US" sz="3127" b="0" i="0" u="none" strike="noStrike" kern="1200" cap="none" spc="0" normalizeH="0" baseline="0" noProof="0" dirty="0">
                <a:ln>
                  <a:noFill/>
                </a:ln>
                <a:solidFill>
                  <a:srgbClr val="2C251E"/>
                </a:solidFill>
                <a:effectLst/>
                <a:uLnTx/>
                <a:uFillTx/>
                <a:latin typeface="Calibri (MS) Bold"/>
                <a:ea typeface="+mn-ea"/>
                <a:cs typeface="+mn-cs"/>
              </a:endParaRPr>
            </a:p>
          </p:txBody>
        </p:sp>
      </p:grpSp>
      <p:pic>
        <p:nvPicPr>
          <p:cNvPr id="4" name="Picture 3">
            <a:extLst>
              <a:ext uri="{FF2B5EF4-FFF2-40B4-BE49-F238E27FC236}">
                <a16:creationId xmlns:a16="http://schemas.microsoft.com/office/drawing/2014/main" id="{136B5255-50D2-EDF5-390C-B406D08ABFBA}"/>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17058" y="3193627"/>
            <a:ext cx="5477459" cy="927946"/>
          </a:xfrm>
          <a:prstGeom prst="rect">
            <a:avLst/>
          </a:prstGeom>
        </p:spPr>
      </p:pic>
    </p:spTree>
    <p:extLst>
      <p:ext uri="{BB962C8B-B14F-4D97-AF65-F5344CB8AC3E}">
        <p14:creationId xmlns:p14="http://schemas.microsoft.com/office/powerpoint/2010/main" val="31420050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mpty room with plant">
            <a:extLst>
              <a:ext uri="{FF2B5EF4-FFF2-40B4-BE49-F238E27FC236}">
                <a16:creationId xmlns:a16="http://schemas.microsoft.com/office/drawing/2014/main" id="{AF6FC67F-95A7-9D4F-602C-BFE7800E6CDE}"/>
              </a:ext>
            </a:extLst>
          </p:cNvPr>
          <p:cNvPicPr>
            <a:picLocks noChangeAspect="1"/>
          </p:cNvPicPr>
          <p:nvPr/>
        </p:nvPicPr>
        <p:blipFill rotWithShape="1">
          <a:blip r:embed="rId3"/>
          <a:srcRect l="25000"/>
          <a:stretch/>
        </p:blipFill>
        <p:spPr>
          <a:xfrm>
            <a:off x="-8121" y="10"/>
            <a:ext cx="9753580" cy="7315190"/>
          </a:xfrm>
          <a:prstGeom prst="rect">
            <a:avLst/>
          </a:prstGeom>
        </p:spPr>
      </p:pic>
      <p:sp>
        <p:nvSpPr>
          <p:cNvPr id="3" name="TextBox 2">
            <a:extLst>
              <a:ext uri="{FF2B5EF4-FFF2-40B4-BE49-F238E27FC236}">
                <a16:creationId xmlns:a16="http://schemas.microsoft.com/office/drawing/2014/main" id="{65FFEEDC-40E2-0D66-CF4B-52A26CC89920}"/>
              </a:ext>
            </a:extLst>
          </p:cNvPr>
          <p:cNvSpPr txBox="1"/>
          <p:nvPr/>
        </p:nvSpPr>
        <p:spPr>
          <a:xfrm>
            <a:off x="345752" y="457201"/>
            <a:ext cx="7105598" cy="3807193"/>
          </a:xfrm>
          <a:prstGeom prst="rect">
            <a:avLst/>
          </a:prstGeom>
        </p:spPr>
        <p:txBody>
          <a:bodyPr vert="horz" lIns="91440" tIns="45721" rIns="91440" bIns="45721" rtlCol="0" anchor="t">
            <a:normAutofit/>
          </a:bodyPr>
          <a:lstStyle/>
          <a:p>
            <a:pPr defTabSz="914429">
              <a:lnSpc>
                <a:spcPct val="90000"/>
              </a:lnSpc>
              <a:spcBef>
                <a:spcPct val="0"/>
              </a:spcBef>
              <a:spcAft>
                <a:spcPts val="601"/>
              </a:spcAft>
            </a:pPr>
            <a:r>
              <a:rPr lang="en-US" sz="8000" b="1" i="1" dirty="0">
                <a:ln w="22225">
                  <a:solidFill>
                    <a:srgbClr val="9BBB59">
                      <a:lumMod val="50000"/>
                    </a:srgbClr>
                  </a:solidFill>
                  <a:prstDash val="solid"/>
                </a:ln>
                <a:solidFill>
                  <a:prstClr val="white">
                    <a:lumMod val="95000"/>
                  </a:prstClr>
                </a:solidFill>
                <a:latin typeface="Calibri"/>
              </a:rPr>
              <a:t>Welcome back!</a:t>
            </a:r>
          </a:p>
          <a:p>
            <a:pPr defTabSz="914429">
              <a:lnSpc>
                <a:spcPct val="90000"/>
              </a:lnSpc>
              <a:spcBef>
                <a:spcPct val="0"/>
              </a:spcBef>
              <a:spcAft>
                <a:spcPts val="601"/>
              </a:spcAft>
            </a:pPr>
            <a:endParaRPr lang="en-US" sz="4800" dirty="0">
              <a:solidFill>
                <a:srgbClr val="FFFFFF"/>
              </a:solidFill>
              <a:latin typeface="Calibri"/>
            </a:endParaRPr>
          </a:p>
        </p:txBody>
      </p:sp>
      <p:sp>
        <p:nvSpPr>
          <p:cNvPr id="6" name="TextBox 5">
            <a:extLst>
              <a:ext uri="{FF2B5EF4-FFF2-40B4-BE49-F238E27FC236}">
                <a16:creationId xmlns:a16="http://schemas.microsoft.com/office/drawing/2014/main" id="{EF648D77-EF72-5AB5-33A8-AB291C5C1CA3}"/>
              </a:ext>
            </a:extLst>
          </p:cNvPr>
          <p:cNvSpPr txBox="1"/>
          <p:nvPr/>
        </p:nvSpPr>
        <p:spPr>
          <a:xfrm>
            <a:off x="457201" y="1905000"/>
            <a:ext cx="6019801" cy="3231782"/>
          </a:xfrm>
          <a:prstGeom prst="rect">
            <a:avLst/>
          </a:prstGeom>
          <a:solidFill>
            <a:schemeClr val="bg1">
              <a:lumMod val="95000"/>
            </a:schemeClr>
          </a:solidFill>
          <a:ln>
            <a:noFill/>
          </a:ln>
          <a:effectLst>
            <a:softEdge rad="127000"/>
          </a:effectLst>
        </p:spPr>
        <p:txBody>
          <a:bodyPr wrap="square">
            <a:spAutoFit/>
          </a:bodyPr>
          <a:lstStyle/>
          <a:p>
            <a:pPr defTabSz="914429">
              <a:lnSpc>
                <a:spcPct val="90000"/>
              </a:lnSpc>
              <a:spcAft>
                <a:spcPts val="601"/>
              </a:spcAft>
            </a:pPr>
            <a:endParaRPr lang="en-US" sz="1801" dirty="0">
              <a:solidFill>
                <a:prstClr val="black"/>
              </a:solidFill>
              <a:latin typeface="Calibri"/>
            </a:endParaRPr>
          </a:p>
          <a:p>
            <a:pPr marL="400075" indent="-342922" defTabSz="914429">
              <a:lnSpc>
                <a:spcPct val="90000"/>
              </a:lnSpc>
              <a:spcAft>
                <a:spcPts val="601"/>
              </a:spcAft>
              <a:buFont typeface="Arial" panose="020B0604020202020204" pitchFamily="34" charset="0"/>
              <a:buChar char="•"/>
            </a:pPr>
            <a:r>
              <a:rPr lang="en-US" sz="3200" dirty="0">
                <a:solidFill>
                  <a:prstClr val="black"/>
                </a:solidFill>
                <a:latin typeface="Calibri"/>
              </a:rPr>
              <a:t>Please sign in and find a seat. We will begin soon.</a:t>
            </a:r>
          </a:p>
          <a:p>
            <a:pPr marL="57154" defTabSz="914429">
              <a:lnSpc>
                <a:spcPct val="90000"/>
              </a:lnSpc>
              <a:spcAft>
                <a:spcPts val="601"/>
              </a:spcAft>
            </a:pPr>
            <a:endParaRPr lang="en-US" sz="3200" dirty="0">
              <a:solidFill>
                <a:prstClr val="black"/>
              </a:solidFill>
              <a:latin typeface="Calibri"/>
            </a:endParaRPr>
          </a:p>
          <a:p>
            <a:pPr marL="400075" indent="-342922" defTabSz="914429">
              <a:lnSpc>
                <a:spcPct val="90000"/>
              </a:lnSpc>
              <a:spcAft>
                <a:spcPts val="601"/>
              </a:spcAft>
              <a:buFont typeface="Arial" panose="020B0604020202020204" pitchFamily="34" charset="0"/>
              <a:buChar char="•"/>
            </a:pPr>
            <a:r>
              <a:rPr lang="en-US" sz="3200" dirty="0">
                <a:solidFill>
                  <a:prstClr val="black"/>
                </a:solidFill>
                <a:latin typeface="Calibri"/>
              </a:rPr>
              <a:t>If possible, please turn on your camera and enter your preferred name. We will begin soon.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285" r="-6285"/>
            </a:stretch>
          </a:blipFill>
        </p:spPr>
        <p:txBody>
          <a:bodyPr/>
          <a:lstStyle/>
          <a:p>
            <a:pPr defTabSz="914429"/>
            <a:endParaRPr lang="en-US" sz="1801">
              <a:solidFill>
                <a:prstClr val="black"/>
              </a:solidFill>
              <a:latin typeface="Calibri"/>
            </a:endParaRPr>
          </a:p>
        </p:txBody>
      </p:sp>
      <p:sp>
        <p:nvSpPr>
          <p:cNvPr id="3" name="TextBox 3"/>
          <p:cNvSpPr txBox="1"/>
          <p:nvPr/>
        </p:nvSpPr>
        <p:spPr>
          <a:xfrm>
            <a:off x="2898378" y="3633348"/>
            <a:ext cx="3245260" cy="2091022"/>
          </a:xfrm>
          <a:prstGeom prst="rect">
            <a:avLst/>
          </a:prstGeom>
        </p:spPr>
        <p:txBody>
          <a:bodyPr lIns="0" tIns="0" rIns="0" bIns="0" rtlCol="0" anchor="t">
            <a:spAutoFit/>
          </a:bodyPr>
          <a:lstStyle/>
          <a:p>
            <a:pPr marL="515467" lvl="1" indent="-257395" defTabSz="914429">
              <a:lnSpc>
                <a:spcPts val="3345"/>
              </a:lnSpc>
              <a:buFont typeface="Arial"/>
              <a:buChar char="•"/>
            </a:pPr>
            <a:r>
              <a:rPr lang="en-US" sz="2347" b="1" dirty="0">
                <a:solidFill>
                  <a:srgbClr val="000000"/>
                </a:solidFill>
                <a:latin typeface="Calibri"/>
                <a:ea typeface="Calibri"/>
                <a:cs typeface="Calibri"/>
              </a:rPr>
              <a:t>Conversation Starter</a:t>
            </a:r>
            <a:endParaRPr lang="en-US" sz="2347" b="1">
              <a:solidFill>
                <a:prstClr val="black"/>
              </a:solidFill>
              <a:latin typeface="Calibri"/>
              <a:ea typeface="Calibri"/>
              <a:cs typeface="Calibri"/>
            </a:endParaRPr>
          </a:p>
          <a:p>
            <a:pPr marL="515467" lvl="1" indent="-257395" defTabSz="914429">
              <a:lnSpc>
                <a:spcPts val="3345"/>
              </a:lnSpc>
              <a:buFont typeface="Arial"/>
              <a:buChar char="•"/>
            </a:pPr>
            <a:r>
              <a:rPr lang="en-US" sz="2347" b="1" dirty="0">
                <a:solidFill>
                  <a:srgbClr val="000000"/>
                </a:solidFill>
                <a:latin typeface="Calibri"/>
                <a:ea typeface="Calibri"/>
                <a:cs typeface="Calibri"/>
              </a:rPr>
              <a:t>Restate Ground Rules</a:t>
            </a:r>
            <a:endParaRPr lang="en-US" sz="2347" b="1">
              <a:solidFill>
                <a:srgbClr val="000000"/>
              </a:solidFill>
              <a:latin typeface="Calibri"/>
              <a:ea typeface="Calibri"/>
              <a:cs typeface="Calibri"/>
            </a:endParaRPr>
          </a:p>
          <a:p>
            <a:pPr marL="515467" lvl="1" indent="-257395" defTabSz="914429">
              <a:lnSpc>
                <a:spcPts val="3345"/>
              </a:lnSpc>
              <a:buFont typeface="Arial"/>
              <a:buChar char="•"/>
            </a:pPr>
            <a:r>
              <a:rPr lang="en-US" sz="2347" b="1" dirty="0">
                <a:solidFill>
                  <a:srgbClr val="000000"/>
                </a:solidFill>
                <a:latin typeface="Calibri"/>
                <a:ea typeface="Calibri"/>
                <a:cs typeface="Calibri"/>
              </a:rPr>
              <a:t>Group Discussion</a:t>
            </a:r>
            <a:endParaRPr lang="en-US" sz="2347" b="1">
              <a:solidFill>
                <a:srgbClr val="000000"/>
              </a:solidFill>
              <a:latin typeface="Calibri"/>
              <a:ea typeface="Calibri"/>
              <a:cs typeface="Calibri"/>
            </a:endParaRPr>
          </a:p>
          <a:p>
            <a:pPr marL="515467" lvl="1" indent="-257395" defTabSz="914429">
              <a:lnSpc>
                <a:spcPts val="3345"/>
              </a:lnSpc>
              <a:buFont typeface="Arial"/>
              <a:buChar char="•"/>
            </a:pPr>
            <a:r>
              <a:rPr lang="en-US" sz="2347" b="1" dirty="0">
                <a:solidFill>
                  <a:srgbClr val="000000"/>
                </a:solidFill>
                <a:latin typeface="Calibri"/>
                <a:ea typeface="Calibri"/>
                <a:cs typeface="Calibri"/>
              </a:rPr>
              <a:t>Homework</a:t>
            </a:r>
          </a:p>
          <a:p>
            <a:pPr defTabSz="914429">
              <a:lnSpc>
                <a:spcPts val="3345"/>
              </a:lnSpc>
            </a:pPr>
            <a:endParaRPr lang="en-US" sz="2389" b="1" dirty="0">
              <a:solidFill>
                <a:srgbClr val="000000"/>
              </a:solidFill>
              <a:latin typeface="Calibri (MS) Bold"/>
            </a:endParaRPr>
          </a:p>
        </p:txBody>
      </p:sp>
      <p:sp>
        <p:nvSpPr>
          <p:cNvPr id="4" name="Freeform 4"/>
          <p:cNvSpPr/>
          <p:nvPr/>
        </p:nvSpPr>
        <p:spPr>
          <a:xfrm>
            <a:off x="2986696" y="3076246"/>
            <a:ext cx="2700401" cy="253163"/>
          </a:xfrm>
          <a:custGeom>
            <a:avLst/>
            <a:gdLst/>
            <a:ahLst/>
            <a:cxnLst/>
            <a:rect l="l" t="t" r="r" b="b"/>
            <a:pathLst>
              <a:path w="2700401" h="253163">
                <a:moveTo>
                  <a:pt x="0" y="0"/>
                </a:moveTo>
                <a:lnTo>
                  <a:pt x="2700402" y="0"/>
                </a:lnTo>
                <a:lnTo>
                  <a:pt x="2700402" y="253162"/>
                </a:lnTo>
                <a:lnTo>
                  <a:pt x="0" y="2531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29"/>
            <a:endParaRPr lang="en-US" sz="1801">
              <a:solidFill>
                <a:prstClr val="black"/>
              </a:solidFill>
              <a:latin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060C542D-6027-96D9-ABC5-DD9F074491E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E2FBE82-C543-8643-3184-E701BA02DF76}"/>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34028" t="-2799" r="-5100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7CEE8AB6-38B1-E229-4CDC-187782F384C3}"/>
              </a:ext>
            </a:extLst>
          </p:cNvPr>
          <p:cNvSpPr/>
          <p:nvPr/>
        </p:nvSpPr>
        <p:spPr>
          <a:xfrm>
            <a:off x="5238836" y="1590538"/>
            <a:ext cx="3901440" cy="35763"/>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ABC904F6-FE1C-621F-0C3B-7286A3FF4991}"/>
              </a:ext>
            </a:extLst>
          </p:cNvPr>
          <p:cNvSpPr txBox="1"/>
          <p:nvPr/>
        </p:nvSpPr>
        <p:spPr>
          <a:xfrm>
            <a:off x="4826893" y="2125505"/>
            <a:ext cx="4604865" cy="2591350"/>
          </a:xfrm>
          <a:prstGeom prst="rect">
            <a:avLst/>
          </a:prstGeom>
        </p:spPr>
        <p:txBody>
          <a:bodyPr lIns="0" tIns="0" rIns="0" bIns="0" rtlCol="0" anchor="t">
            <a:spAutoFit/>
          </a:bodyPr>
          <a:lstStyle/>
          <a:p>
            <a:pPr marL="537508" marR="0" lvl="1" indent="-268754" algn="l" defTabSz="914400" rtl="0" eaLnBrk="1" fontAlgn="auto" latinLnBrk="0" hangingPunct="1">
              <a:lnSpc>
                <a:spcPts val="3360"/>
              </a:lnSpc>
              <a:spcBef>
                <a:spcPts val="0"/>
              </a:spcBef>
              <a:spcAft>
                <a:spcPts val="0"/>
              </a:spcAft>
              <a:buClrTx/>
              <a:buSzTx/>
              <a:buFont typeface="Arial"/>
              <a:buChar char="•"/>
              <a:tabLst/>
              <a:defRPr/>
            </a:pPr>
            <a:r>
              <a:rPr kumimoji="0" lang="en-US" sz="2489"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rPr>
              <a:t>What is one aspect of your parent-child relationship that is working well?</a:t>
            </a:r>
          </a:p>
          <a:p>
            <a:pPr marL="537508" marR="0" lvl="1" indent="-268754" algn="l" defTabSz="914400" rtl="0" eaLnBrk="1" fontAlgn="auto" latinLnBrk="0" hangingPunct="1">
              <a:lnSpc>
                <a:spcPts val="3360"/>
              </a:lnSpc>
              <a:spcBef>
                <a:spcPts val="0"/>
              </a:spcBef>
              <a:spcAft>
                <a:spcPts val="0"/>
              </a:spcAft>
              <a:buClrTx/>
              <a:buSzTx/>
              <a:buFont typeface="Arial"/>
              <a:buChar char="•"/>
              <a:tabLst/>
              <a:defRPr/>
            </a:pPr>
            <a:endParaRPr kumimoji="0" lang="en-US" sz="2489"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endParaRPr>
          </a:p>
          <a:p>
            <a:pPr marL="537508" marR="0" lvl="1" indent="-268754" algn="l" defTabSz="914400" rtl="0" eaLnBrk="1" fontAlgn="auto" latinLnBrk="0" hangingPunct="1">
              <a:lnSpc>
                <a:spcPts val="3360"/>
              </a:lnSpc>
              <a:spcBef>
                <a:spcPts val="0"/>
              </a:spcBef>
              <a:spcAft>
                <a:spcPts val="0"/>
              </a:spcAft>
              <a:buClrTx/>
              <a:buSzTx/>
              <a:buFont typeface="Arial"/>
              <a:buChar char="•"/>
              <a:tabLst/>
              <a:defRPr/>
            </a:pPr>
            <a:r>
              <a:rPr kumimoji="0" lang="en-US" sz="2489"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rPr>
              <a:t>What is a skill you use effectively in your parenting?</a:t>
            </a:r>
          </a:p>
        </p:txBody>
      </p:sp>
      <p:sp>
        <p:nvSpPr>
          <p:cNvPr id="5" name="TextBox 5">
            <a:extLst>
              <a:ext uri="{FF2B5EF4-FFF2-40B4-BE49-F238E27FC236}">
                <a16:creationId xmlns:a16="http://schemas.microsoft.com/office/drawing/2014/main" id="{DA514069-A92A-3326-5BDC-F83F73871F74}"/>
              </a:ext>
            </a:extLst>
          </p:cNvPr>
          <p:cNvSpPr txBox="1"/>
          <p:nvPr/>
        </p:nvSpPr>
        <p:spPr>
          <a:xfrm>
            <a:off x="4310393" y="122489"/>
            <a:ext cx="5758327" cy="1211844"/>
          </a:xfrm>
          <a:prstGeom prst="rect">
            <a:avLst/>
          </a:prstGeom>
        </p:spPr>
        <p:txBody>
          <a:bodyPr lIns="0" tIns="0" rIns="0" bIns="0" rtlCol="0" anchor="t">
            <a:spAutoFit/>
          </a:bodyPr>
          <a:lstStyle/>
          <a:p>
            <a:pPr marL="0" marR="0" lvl="0" indent="0" algn="ctr" defTabSz="914400" rtl="0" eaLnBrk="1" fontAlgn="auto" latinLnBrk="0" hangingPunct="1">
              <a:lnSpc>
                <a:spcPts val="4605"/>
              </a:lnSpc>
              <a:spcBef>
                <a:spcPct val="0"/>
              </a:spcBef>
              <a:spcAft>
                <a:spcPts val="0"/>
              </a:spcAft>
              <a:buClrTx/>
              <a:buSzTx/>
              <a:buFontTx/>
              <a:buNone/>
              <a:tabLst/>
              <a:defRPr/>
            </a:pPr>
            <a:r>
              <a:rPr kumimoji="0" lang="en-US" sz="3289" b="1" i="1" u="none" strike="noStrike" kern="1200" cap="none" spc="0" normalizeH="0" baseline="0" noProof="0">
                <a:ln>
                  <a:noFill/>
                </a:ln>
                <a:solidFill>
                  <a:srgbClr val="000000"/>
                </a:solidFill>
                <a:effectLst/>
                <a:uLnTx/>
                <a:uFillTx/>
                <a:latin typeface="Calibri (MS) Bold Italics"/>
                <a:ea typeface="Calibri (MS) Bold Italics"/>
                <a:cs typeface="Calibri (MS) Bold Italics"/>
                <a:sym typeface="Calibri (MS) Bold Italics"/>
              </a:rPr>
              <a:t>Please answer one of the following questions:</a:t>
            </a:r>
          </a:p>
        </p:txBody>
      </p:sp>
    </p:spTree>
    <p:extLst>
      <p:ext uri="{BB962C8B-B14F-4D97-AF65-F5344CB8AC3E}">
        <p14:creationId xmlns:p14="http://schemas.microsoft.com/office/powerpoint/2010/main" val="1579741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65158" y="2523992"/>
            <a:ext cx="9818758" cy="3132129"/>
          </a:xfrm>
          <a:custGeom>
            <a:avLst/>
            <a:gdLst/>
            <a:ahLst/>
            <a:cxnLst/>
            <a:rect l="l" t="t" r="r" b="b"/>
            <a:pathLst>
              <a:path w="9818758" h="3132129">
                <a:moveTo>
                  <a:pt x="0" y="0"/>
                </a:moveTo>
                <a:lnTo>
                  <a:pt x="9818758" y="0"/>
                </a:lnTo>
                <a:lnTo>
                  <a:pt x="9818758" y="3132129"/>
                </a:lnTo>
                <a:lnTo>
                  <a:pt x="0" y="313212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26043" y="1608322"/>
            <a:ext cx="9627557" cy="156448"/>
          </a:xfrm>
          <a:custGeom>
            <a:avLst/>
            <a:gdLst/>
            <a:ahLst/>
            <a:cxnLst/>
            <a:rect l="l" t="t" r="r" b="b"/>
            <a:pathLst>
              <a:path w="9627557" h="156448">
                <a:moveTo>
                  <a:pt x="0" y="0"/>
                </a:moveTo>
                <a:lnTo>
                  <a:pt x="9627557" y="0"/>
                </a:lnTo>
                <a:lnTo>
                  <a:pt x="9627557" y="156448"/>
                </a:lnTo>
                <a:lnTo>
                  <a:pt x="0" y="1564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3190503" y="531495"/>
            <a:ext cx="3372594" cy="958852"/>
          </a:xfrm>
          <a:prstGeom prst="rect">
            <a:avLst/>
          </a:prstGeom>
        </p:spPr>
        <p:txBody>
          <a:bodyPr lIns="0" tIns="0" rIns="0" bIns="0" rtlCol="0" anchor="t">
            <a:spAutoFit/>
          </a:bodyPr>
          <a:lstStyle/>
          <a:p>
            <a:pPr marL="0" marR="0" lvl="0" indent="0" algn="ctr" defTabSz="914400" rtl="0" eaLnBrk="1" fontAlgn="auto" latinLnBrk="0" hangingPunct="1">
              <a:lnSpc>
                <a:spcPts val="6999"/>
              </a:lnSpc>
              <a:spcBef>
                <a:spcPct val="0"/>
              </a:spcBef>
              <a:spcAft>
                <a:spcPts val="0"/>
              </a:spcAft>
              <a:buClrTx/>
              <a:buSzTx/>
              <a:buFontTx/>
              <a:buNone/>
              <a:tabLst/>
              <a:defRPr/>
            </a:pPr>
            <a:r>
              <a:rPr kumimoji="0" lang="en-US" sz="4999" b="1" i="0" u="none" strike="noStrike" kern="1200" cap="none" spc="0" normalizeH="0" baseline="0" noProof="0">
                <a:ln>
                  <a:noFill/>
                </a:ln>
                <a:solidFill>
                  <a:srgbClr val="E64824"/>
                </a:solidFill>
                <a:effectLst/>
                <a:uLnTx/>
                <a:uFillTx/>
                <a:latin typeface="Calibri (MS) Bold"/>
                <a:ea typeface="Calibri (MS) Bold"/>
                <a:cs typeface="Calibri (MS) Bold"/>
                <a:sym typeface="Calibri (MS) Bold"/>
              </a:rPr>
              <a:t>Expectations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A6977E"/>
        </a:solidFill>
        <a:effectLst/>
      </p:bgPr>
    </p:bg>
    <p:spTree>
      <p:nvGrpSpPr>
        <p:cNvPr id="1" name="">
          <a:extLst>
            <a:ext uri="{FF2B5EF4-FFF2-40B4-BE49-F238E27FC236}">
              <a16:creationId xmlns:a16="http://schemas.microsoft.com/office/drawing/2014/main" id="{D49F3F9F-48B0-68E9-A7C5-5017E65E3BC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0AB5766-7A95-D782-46CE-CC618BCF4C70}"/>
              </a:ext>
            </a:extLst>
          </p:cNvPr>
          <p:cNvSpPr/>
          <p:nvPr/>
        </p:nvSpPr>
        <p:spPr>
          <a:xfrm>
            <a:off x="-1106" y="-54027"/>
            <a:ext cx="4383625" cy="7415907"/>
          </a:xfrm>
          <a:custGeom>
            <a:avLst/>
            <a:gdLst/>
            <a:ahLst/>
            <a:cxnLst/>
            <a:rect l="l" t="t" r="r" b="b"/>
            <a:pathLst>
              <a:path w="4383625" h="7415907">
                <a:moveTo>
                  <a:pt x="0" y="0"/>
                </a:moveTo>
                <a:lnTo>
                  <a:pt x="4383626" y="0"/>
                </a:lnTo>
                <a:lnTo>
                  <a:pt x="4383626" y="7415907"/>
                </a:lnTo>
                <a:lnTo>
                  <a:pt x="0" y="7415907"/>
                </a:lnTo>
                <a:lnTo>
                  <a:pt x="0" y="0"/>
                </a:lnTo>
                <a:close/>
              </a:path>
            </a:pathLst>
          </a:custGeom>
          <a:blipFill>
            <a:blip r:embed="rId3"/>
            <a:stretch>
              <a:fillRect/>
            </a:stretch>
          </a:blipFill>
        </p:spPr>
        <p:txBody>
          <a:bodyPr/>
          <a:lstStyle/>
          <a:p>
            <a:endParaRPr lang="en-US"/>
          </a:p>
        </p:txBody>
      </p:sp>
      <p:sp>
        <p:nvSpPr>
          <p:cNvPr id="3" name="Freeform 3">
            <a:extLst>
              <a:ext uri="{FF2B5EF4-FFF2-40B4-BE49-F238E27FC236}">
                <a16:creationId xmlns:a16="http://schemas.microsoft.com/office/drawing/2014/main" id="{E6E7A0BF-8C16-2EC0-F036-32CFEEC94E4E}"/>
              </a:ext>
            </a:extLst>
          </p:cNvPr>
          <p:cNvSpPr/>
          <p:nvPr/>
        </p:nvSpPr>
        <p:spPr>
          <a:xfrm>
            <a:off x="4684233" y="-571210"/>
            <a:ext cx="6791625" cy="2023159"/>
          </a:xfrm>
          <a:custGeom>
            <a:avLst/>
            <a:gdLst/>
            <a:ahLst/>
            <a:cxnLst/>
            <a:rect l="l" t="t" r="r" b="b"/>
            <a:pathLst>
              <a:path w="6791625" h="2023159">
                <a:moveTo>
                  <a:pt x="0" y="0"/>
                </a:moveTo>
                <a:lnTo>
                  <a:pt x="6791625" y="0"/>
                </a:lnTo>
                <a:lnTo>
                  <a:pt x="6791625" y="2023160"/>
                </a:lnTo>
                <a:lnTo>
                  <a:pt x="0" y="2023160"/>
                </a:lnTo>
                <a:lnTo>
                  <a:pt x="0" y="0"/>
                </a:lnTo>
                <a:close/>
              </a:path>
            </a:pathLst>
          </a:custGeom>
          <a:blipFill>
            <a:blip r:embed="rId4"/>
            <a:stretch>
              <a:fillRect/>
            </a:stretch>
          </a:blipFill>
        </p:spPr>
        <p:txBody>
          <a:bodyPr/>
          <a:lstStyle/>
          <a:p>
            <a:endParaRPr lang="en-US"/>
          </a:p>
        </p:txBody>
      </p:sp>
      <p:sp>
        <p:nvSpPr>
          <p:cNvPr id="4" name="Freeform 4">
            <a:extLst>
              <a:ext uri="{FF2B5EF4-FFF2-40B4-BE49-F238E27FC236}">
                <a16:creationId xmlns:a16="http://schemas.microsoft.com/office/drawing/2014/main" id="{6DDC0652-A93B-24E8-4848-6CBC8D8D4DF3}"/>
              </a:ext>
            </a:extLst>
          </p:cNvPr>
          <p:cNvSpPr/>
          <p:nvPr/>
        </p:nvSpPr>
        <p:spPr>
          <a:xfrm>
            <a:off x="4974361" y="1062486"/>
            <a:ext cx="3901440" cy="35763"/>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5">
            <a:extLst>
              <a:ext uri="{FF2B5EF4-FFF2-40B4-BE49-F238E27FC236}">
                <a16:creationId xmlns:a16="http://schemas.microsoft.com/office/drawing/2014/main" id="{923F2502-B1FC-9695-B4CE-6D8BE42D1831}"/>
              </a:ext>
            </a:extLst>
          </p:cNvPr>
          <p:cNvSpPr txBox="1"/>
          <p:nvPr/>
        </p:nvSpPr>
        <p:spPr>
          <a:xfrm>
            <a:off x="4535437" y="1420319"/>
            <a:ext cx="5218163" cy="5796459"/>
          </a:xfrm>
          <a:prstGeom prst="rect">
            <a:avLst/>
          </a:prstGeom>
        </p:spPr>
        <p:txBody>
          <a:bodyPr lIns="0" tIns="0" rIns="0" bIns="0" rtlCol="0" anchor="t">
            <a:spAutoFit/>
          </a:bodyPr>
          <a:lstStyle/>
          <a:p>
            <a:pPr algn="l">
              <a:lnSpc>
                <a:spcPts val="2379"/>
              </a:lnSpc>
            </a:pPr>
            <a:r>
              <a:rPr lang="en-US" sz="1650" b="1" u="sng" dirty="0">
                <a:solidFill>
                  <a:srgbClr val="FFFFFF"/>
                </a:solidFill>
                <a:latin typeface="Calibri"/>
                <a:ea typeface="Calibri"/>
                <a:cs typeface="Calibri"/>
              </a:rPr>
              <a:t>Basic Ground Rules:</a:t>
            </a:r>
          </a:p>
          <a:p>
            <a:pPr marL="366395" lvl="1" indent="-182880" algn="l">
              <a:lnSpc>
                <a:spcPts val="2379"/>
              </a:lnSpc>
              <a:buFont typeface="Arial"/>
              <a:buChar char="•"/>
            </a:pPr>
            <a:r>
              <a:rPr lang="en-US" sz="1650" b="1" dirty="0">
                <a:solidFill>
                  <a:srgbClr val="FFFFFF"/>
                </a:solidFill>
                <a:latin typeface="Calibri"/>
                <a:ea typeface="Calibri"/>
                <a:cs typeface="Calibri"/>
              </a:rPr>
              <a:t>Always start and end sessions on time.</a:t>
            </a:r>
          </a:p>
          <a:p>
            <a:pPr marL="366395" lvl="1" indent="-182880" algn="l">
              <a:lnSpc>
                <a:spcPts val="2379"/>
              </a:lnSpc>
              <a:buFont typeface="Arial"/>
              <a:buChar char="•"/>
            </a:pPr>
            <a:r>
              <a:rPr lang="en-US" sz="1650" b="1" dirty="0">
                <a:solidFill>
                  <a:srgbClr val="FFFFFF"/>
                </a:solidFill>
                <a:latin typeface="Calibri"/>
                <a:ea typeface="Calibri"/>
                <a:cs typeface="Calibri"/>
              </a:rPr>
              <a:t>Cell phones should be on vibrate; members can quietly excuse themselves if a call must be taken.</a:t>
            </a:r>
          </a:p>
          <a:p>
            <a:pPr marL="366395" lvl="1" indent="-182880" algn="l">
              <a:lnSpc>
                <a:spcPts val="2379"/>
              </a:lnSpc>
              <a:buFont typeface="Arial"/>
              <a:buChar char="•"/>
            </a:pPr>
            <a:r>
              <a:rPr lang="en-US" sz="1650" b="1" dirty="0">
                <a:solidFill>
                  <a:srgbClr val="FFFFFF"/>
                </a:solidFill>
                <a:latin typeface="Calibri"/>
                <a:ea typeface="Calibri"/>
                <a:cs typeface="Calibri"/>
              </a:rPr>
              <a:t>In virtual sessions, participants should mute themselves when taking calls outside the session.</a:t>
            </a:r>
          </a:p>
          <a:p>
            <a:pPr algn="l">
              <a:lnSpc>
                <a:spcPts val="2379"/>
              </a:lnSpc>
            </a:pPr>
            <a:endParaRPr lang="en-US" sz="1650" b="1" dirty="0">
              <a:solidFill>
                <a:srgbClr val="FFFFFF"/>
              </a:solidFill>
              <a:latin typeface="Calibri"/>
              <a:ea typeface="Calibri"/>
              <a:cs typeface="Calibri"/>
            </a:endParaRPr>
          </a:p>
          <a:p>
            <a:pPr algn="l">
              <a:lnSpc>
                <a:spcPts val="2379"/>
              </a:lnSpc>
            </a:pPr>
            <a:r>
              <a:rPr lang="en-US" sz="1650" b="1" u="sng" dirty="0">
                <a:solidFill>
                  <a:srgbClr val="FFFFFF"/>
                </a:solidFill>
                <a:latin typeface="Calibri"/>
                <a:ea typeface="Calibri"/>
                <a:cs typeface="Calibri"/>
              </a:rPr>
              <a:t>Group-Specific Rules:</a:t>
            </a:r>
          </a:p>
          <a:p>
            <a:pPr marL="366395" lvl="1" indent="-182880" algn="l">
              <a:lnSpc>
                <a:spcPts val="2379"/>
              </a:lnSpc>
              <a:buFont typeface="Arial"/>
              <a:buChar char="•"/>
            </a:pPr>
            <a:r>
              <a:rPr lang="en-US" sz="1650" b="1" dirty="0">
                <a:solidFill>
                  <a:srgbClr val="FFFFFF"/>
                </a:solidFill>
                <a:latin typeface="Calibri"/>
                <a:ea typeface="Calibri"/>
                <a:cs typeface="Calibri"/>
              </a:rPr>
              <a:t>Avoid judgment regarding other participants' parenting practices or knowledge gaps.</a:t>
            </a:r>
          </a:p>
          <a:p>
            <a:pPr marL="366395" lvl="1" indent="-182880" algn="l">
              <a:lnSpc>
                <a:spcPts val="2379"/>
              </a:lnSpc>
              <a:buFont typeface="Arial"/>
              <a:buChar char="•"/>
            </a:pPr>
            <a:r>
              <a:rPr lang="en-US" sz="1650" b="1" dirty="0">
                <a:solidFill>
                  <a:srgbClr val="FFFFFF"/>
                </a:solidFill>
                <a:latin typeface="Calibri"/>
                <a:ea typeface="Calibri"/>
                <a:cs typeface="Calibri"/>
              </a:rPr>
              <a:t>One person speaks at a time to maintain order and clarity.</a:t>
            </a:r>
          </a:p>
          <a:p>
            <a:pPr marL="366395" lvl="1" indent="-182880" algn="l">
              <a:lnSpc>
                <a:spcPts val="2379"/>
              </a:lnSpc>
              <a:buFont typeface="Arial"/>
              <a:buChar char="•"/>
            </a:pPr>
            <a:r>
              <a:rPr lang="en-US" sz="1650" b="1" dirty="0">
                <a:solidFill>
                  <a:srgbClr val="FFFFFF"/>
                </a:solidFill>
                <a:latin typeface="Calibri"/>
                <a:ea typeface="Calibri"/>
                <a:cs typeface="Calibri"/>
              </a:rPr>
              <a:t>Assume positive intent in all interactions to foster a positive atmosphere.</a:t>
            </a:r>
          </a:p>
          <a:p>
            <a:pPr algn="l">
              <a:lnSpc>
                <a:spcPts val="2379"/>
              </a:lnSpc>
            </a:pPr>
            <a:endParaRPr lang="en-US" sz="1650" b="1" dirty="0">
              <a:solidFill>
                <a:srgbClr val="FFFFFF"/>
              </a:solidFill>
              <a:latin typeface="Calibri"/>
              <a:ea typeface="Calibri"/>
              <a:cs typeface="Calibri"/>
            </a:endParaRPr>
          </a:p>
          <a:p>
            <a:pPr algn="l">
              <a:lnSpc>
                <a:spcPts val="2379"/>
              </a:lnSpc>
            </a:pPr>
            <a:r>
              <a:rPr lang="en-US" sz="1650" b="1" u="sng" dirty="0">
                <a:solidFill>
                  <a:srgbClr val="FFFFFF"/>
                </a:solidFill>
                <a:latin typeface="Calibri"/>
                <a:ea typeface="Calibri"/>
                <a:cs typeface="Calibri"/>
              </a:rPr>
              <a:t>Confidentiality-</a:t>
            </a:r>
            <a:r>
              <a:rPr lang="en-US" sz="1650" b="1" dirty="0">
                <a:solidFill>
                  <a:srgbClr val="FFFFFF"/>
                </a:solidFill>
                <a:latin typeface="Calibri"/>
                <a:ea typeface="Calibri"/>
                <a:cs typeface="Calibri"/>
              </a:rPr>
              <a:t> Please be respectful and discrete with the personal stories being shared. This is a safe space to grow and learn.</a:t>
            </a:r>
          </a:p>
          <a:p>
            <a:pPr algn="l">
              <a:lnSpc>
                <a:spcPts val="1960"/>
              </a:lnSpc>
              <a:spcBef>
                <a:spcPct val="0"/>
              </a:spcBef>
            </a:pPr>
            <a:endParaRPr lang="en-US" sz="1699" dirty="0">
              <a:solidFill>
                <a:srgbClr val="FFFFFF"/>
              </a:solidFill>
              <a:latin typeface="Calibri (MS)"/>
            </a:endParaRPr>
          </a:p>
        </p:txBody>
      </p:sp>
    </p:spTree>
    <p:extLst>
      <p:ext uri="{BB962C8B-B14F-4D97-AF65-F5344CB8AC3E}">
        <p14:creationId xmlns:p14="http://schemas.microsoft.com/office/powerpoint/2010/main" val="13483753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E23E51"/>
        </a:solidFill>
        <a:effectLst/>
      </p:bgPr>
    </p:bg>
    <p:spTree>
      <p:nvGrpSpPr>
        <p:cNvPr id="1" name="">
          <a:extLst>
            <a:ext uri="{FF2B5EF4-FFF2-40B4-BE49-F238E27FC236}">
              <a16:creationId xmlns:a16="http://schemas.microsoft.com/office/drawing/2014/main" id="{32EAED00-50A3-1A5F-3A28-630E86F06B0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771D87F-982D-71F9-AA41-2D69B93771A0}"/>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t="-1833" b="-183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113ED453-708D-E04E-AA61-8092B202A52A}"/>
              </a:ext>
            </a:extLst>
          </p:cNvPr>
          <p:cNvSpPr/>
          <p:nvPr/>
        </p:nvSpPr>
        <p:spPr>
          <a:xfrm>
            <a:off x="2356650" y="4863140"/>
            <a:ext cx="5376339" cy="2452060"/>
          </a:xfrm>
          <a:custGeom>
            <a:avLst/>
            <a:gdLst/>
            <a:ahLst/>
            <a:cxnLst/>
            <a:rect l="l" t="t" r="r" b="b"/>
            <a:pathLst>
              <a:path w="5376339" h="2452060">
                <a:moveTo>
                  <a:pt x="0" y="0"/>
                </a:moveTo>
                <a:lnTo>
                  <a:pt x="5376339" y="0"/>
                </a:lnTo>
                <a:lnTo>
                  <a:pt x="5376339" y="2452060"/>
                </a:lnTo>
                <a:lnTo>
                  <a:pt x="0" y="2452060"/>
                </a:lnTo>
                <a:lnTo>
                  <a:pt x="0" y="0"/>
                </a:lnTo>
                <a:close/>
              </a:path>
            </a:pathLst>
          </a:custGeom>
          <a:blipFill>
            <a:blip r:embed="rId4"/>
            <a:stretch>
              <a:fillRect b="-6334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6649E1E7-1891-AD8E-571E-DD1EC597B33B}"/>
              </a:ext>
            </a:extLst>
          </p:cNvPr>
          <p:cNvSpPr/>
          <p:nvPr/>
        </p:nvSpPr>
        <p:spPr>
          <a:xfrm>
            <a:off x="0" y="0"/>
            <a:ext cx="3732227" cy="2757168"/>
          </a:xfrm>
          <a:custGeom>
            <a:avLst/>
            <a:gdLst/>
            <a:ahLst/>
            <a:cxnLst/>
            <a:rect l="l" t="t" r="r" b="b"/>
            <a:pathLst>
              <a:path w="3732227" h="2757168">
                <a:moveTo>
                  <a:pt x="0" y="0"/>
                </a:moveTo>
                <a:lnTo>
                  <a:pt x="3732227" y="0"/>
                </a:lnTo>
                <a:lnTo>
                  <a:pt x="3732227" y="2757168"/>
                </a:lnTo>
                <a:lnTo>
                  <a:pt x="0" y="2757168"/>
                </a:lnTo>
                <a:lnTo>
                  <a:pt x="0" y="0"/>
                </a:lnTo>
                <a:close/>
              </a:path>
            </a:pathLst>
          </a:custGeom>
          <a:blipFill>
            <a:blip r:embed="rId5"/>
            <a:stretch>
              <a:fillRect l="-1987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979E461B-2A7E-7CF9-C87E-ACBA503E8B9D}"/>
              </a:ext>
            </a:extLst>
          </p:cNvPr>
          <p:cNvSpPr/>
          <p:nvPr/>
        </p:nvSpPr>
        <p:spPr>
          <a:xfrm flipH="1">
            <a:off x="6051915" y="-157789"/>
            <a:ext cx="3732227" cy="2757168"/>
          </a:xfrm>
          <a:custGeom>
            <a:avLst/>
            <a:gdLst/>
            <a:ahLst/>
            <a:cxnLst/>
            <a:rect l="l" t="t" r="r" b="b"/>
            <a:pathLst>
              <a:path w="3732227" h="2757168">
                <a:moveTo>
                  <a:pt x="3732227" y="0"/>
                </a:moveTo>
                <a:lnTo>
                  <a:pt x="0" y="0"/>
                </a:lnTo>
                <a:lnTo>
                  <a:pt x="0" y="2757168"/>
                </a:lnTo>
                <a:lnTo>
                  <a:pt x="3732227" y="2757168"/>
                </a:lnTo>
                <a:lnTo>
                  <a:pt x="3732227" y="0"/>
                </a:lnTo>
                <a:close/>
              </a:path>
            </a:pathLst>
          </a:custGeom>
          <a:blipFill>
            <a:blip r:embed="rId5"/>
            <a:stretch>
              <a:fillRect l="-1987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033A57D6-AEE1-6127-8391-A40D18D01DAC}"/>
              </a:ext>
            </a:extLst>
          </p:cNvPr>
          <p:cNvSpPr txBox="1"/>
          <p:nvPr/>
        </p:nvSpPr>
        <p:spPr>
          <a:xfrm>
            <a:off x="2329387" y="3162300"/>
            <a:ext cx="5430865" cy="2397561"/>
          </a:xfrm>
          <a:prstGeom prst="rect">
            <a:avLst/>
          </a:prstGeom>
        </p:spPr>
        <p:txBody>
          <a:bodyPr lIns="0" tIns="0" rIns="0" bIns="0" rtlCol="0" anchor="t">
            <a:spAutoFit/>
          </a:bodyPr>
          <a:lstStyle/>
          <a:p>
            <a:pPr marL="0" marR="0" lvl="0" indent="0" algn="ctr" defTabSz="914400" rtl="0" eaLnBrk="1" fontAlgn="auto" latinLnBrk="0" hangingPunct="1">
              <a:lnSpc>
                <a:spcPts val="17475"/>
              </a:lnSpc>
              <a:spcBef>
                <a:spcPct val="0"/>
              </a:spcBef>
              <a:spcAft>
                <a:spcPts val="0"/>
              </a:spcAft>
              <a:buClrTx/>
              <a:buSzTx/>
              <a:buFontTx/>
              <a:buNone/>
              <a:tabLst/>
              <a:defRPr/>
            </a:pPr>
            <a:r>
              <a:rPr kumimoji="0" lang="en-US" sz="12482" b="1" i="0" u="none" strike="noStrike" kern="1200" cap="none" spc="0" normalizeH="0" baseline="0" noProof="0">
                <a:ln>
                  <a:noFill/>
                </a:ln>
                <a:solidFill>
                  <a:srgbClr val="E8EBEA"/>
                </a:solidFill>
                <a:effectLst/>
                <a:uLnTx/>
                <a:uFillTx/>
                <a:latin typeface="Calibri (MS) Bold"/>
                <a:ea typeface="Calibri (MS) Bold"/>
                <a:cs typeface="Calibri (MS) Bold"/>
                <a:sym typeface="Calibri (MS) Bold"/>
              </a:rPr>
              <a:t>FATHER</a:t>
            </a:r>
          </a:p>
        </p:txBody>
      </p:sp>
      <p:sp>
        <p:nvSpPr>
          <p:cNvPr id="7" name="TextBox 7">
            <a:extLst>
              <a:ext uri="{FF2B5EF4-FFF2-40B4-BE49-F238E27FC236}">
                <a16:creationId xmlns:a16="http://schemas.microsoft.com/office/drawing/2014/main" id="{6D7BA170-E63D-562D-B959-460739AE998F}"/>
              </a:ext>
            </a:extLst>
          </p:cNvPr>
          <p:cNvSpPr txBox="1"/>
          <p:nvPr/>
        </p:nvSpPr>
        <p:spPr>
          <a:xfrm>
            <a:off x="199144" y="645795"/>
            <a:ext cx="2664023" cy="1445026"/>
          </a:xfrm>
          <a:prstGeom prst="rect">
            <a:avLst/>
          </a:prstGeom>
        </p:spPr>
        <p:txBody>
          <a:bodyPr lIns="0" tIns="0" rIns="0" bIns="0" rtlCol="0" anchor="t">
            <a:spAutoFit/>
          </a:bodyPr>
          <a:lstStyle/>
          <a:p>
            <a:pPr marL="428392" marR="0" lvl="1" indent="-214196" algn="l" defTabSz="914400" rtl="0" eaLnBrk="1" fontAlgn="auto" latinLnBrk="0" hangingPunct="1">
              <a:lnSpc>
                <a:spcPts val="2777"/>
              </a:lnSpc>
              <a:spcBef>
                <a:spcPts val="0"/>
              </a:spcBef>
              <a:spcAft>
                <a:spcPts val="0"/>
              </a:spcAft>
              <a:buClrTx/>
              <a:buSzTx/>
              <a:buFont typeface="Arial"/>
              <a:buChar char="•"/>
              <a:tabLst/>
              <a:defRPr/>
            </a:pPr>
            <a:r>
              <a:rPr kumimoji="0" lang="en-US" sz="1984" b="1" i="0" u="none" strike="noStrike" kern="1200" cap="none" spc="0" normalizeH="0" baseline="0" noProof="0">
                <a:ln>
                  <a:noFill/>
                </a:ln>
                <a:solidFill>
                  <a:srgbClr val="43465A"/>
                </a:solidFill>
                <a:effectLst/>
                <a:uLnTx/>
                <a:uFillTx/>
                <a:latin typeface="Calibri (MS) Bold"/>
                <a:ea typeface="Calibri (MS) Bold"/>
                <a:cs typeface="Calibri (MS) Bold"/>
                <a:sym typeface="Calibri (MS) Bold"/>
              </a:rPr>
              <a:t>Influencing Factors</a:t>
            </a:r>
          </a:p>
          <a:p>
            <a:pPr marL="428392" marR="0" lvl="1" indent="-214196" algn="l" defTabSz="914400" rtl="0" eaLnBrk="1" fontAlgn="auto" latinLnBrk="0" hangingPunct="1">
              <a:lnSpc>
                <a:spcPts val="2777"/>
              </a:lnSpc>
              <a:spcBef>
                <a:spcPts val="0"/>
              </a:spcBef>
              <a:spcAft>
                <a:spcPts val="0"/>
              </a:spcAft>
              <a:buClrTx/>
              <a:buSzTx/>
              <a:buFont typeface="Arial"/>
              <a:buChar char="•"/>
              <a:tabLst/>
              <a:defRPr/>
            </a:pPr>
            <a:r>
              <a:rPr kumimoji="0" lang="en-US" sz="1984" b="1" i="0" u="none" strike="noStrike" kern="1200" cap="none" spc="0" normalizeH="0" baseline="0" noProof="0">
                <a:ln>
                  <a:noFill/>
                </a:ln>
                <a:solidFill>
                  <a:srgbClr val="43465A"/>
                </a:solidFill>
                <a:effectLst/>
                <a:uLnTx/>
                <a:uFillTx/>
                <a:latin typeface="Calibri (MS) Bold"/>
                <a:ea typeface="Calibri (MS) Bold"/>
                <a:cs typeface="Calibri (MS) Bold"/>
                <a:sym typeface="Calibri (MS) Bold"/>
              </a:rPr>
              <a:t>Child Outcomes</a:t>
            </a:r>
          </a:p>
          <a:p>
            <a:pPr marL="428392" marR="0" lvl="1" indent="-214196" algn="l" defTabSz="914400" rtl="0" eaLnBrk="1" fontAlgn="auto" latinLnBrk="0" hangingPunct="1">
              <a:lnSpc>
                <a:spcPts val="2777"/>
              </a:lnSpc>
              <a:spcBef>
                <a:spcPts val="0"/>
              </a:spcBef>
              <a:spcAft>
                <a:spcPts val="0"/>
              </a:spcAft>
              <a:buClrTx/>
              <a:buSzTx/>
              <a:buFont typeface="Arial"/>
              <a:buChar char="•"/>
              <a:tabLst/>
              <a:defRPr/>
            </a:pPr>
            <a:r>
              <a:rPr kumimoji="0" lang="en-US" sz="1984" b="1" i="0" u="none" strike="noStrike" kern="1200" cap="none" spc="0" normalizeH="0" baseline="0" noProof="0">
                <a:ln>
                  <a:noFill/>
                </a:ln>
                <a:solidFill>
                  <a:srgbClr val="43465A"/>
                </a:solidFill>
                <a:effectLst/>
                <a:uLnTx/>
                <a:uFillTx/>
                <a:latin typeface="Calibri (MS) Bold"/>
                <a:ea typeface="Calibri (MS) Bold"/>
                <a:cs typeface="Calibri (MS) Bold"/>
                <a:sym typeface="Calibri (MS) Bold"/>
              </a:rPr>
              <a:t>Involvement Benefits</a:t>
            </a:r>
          </a:p>
          <a:p>
            <a:pPr marL="428392" marR="0" lvl="1" indent="-214196" algn="l" defTabSz="914400" rtl="0" eaLnBrk="1" fontAlgn="auto" latinLnBrk="0" hangingPunct="1">
              <a:lnSpc>
                <a:spcPts val="2777"/>
              </a:lnSpc>
              <a:spcBef>
                <a:spcPts val="0"/>
              </a:spcBef>
              <a:spcAft>
                <a:spcPts val="0"/>
              </a:spcAft>
              <a:buClrTx/>
              <a:buSzTx/>
              <a:buFont typeface="Arial"/>
              <a:buChar char="•"/>
              <a:tabLst/>
              <a:defRPr/>
            </a:pPr>
            <a:r>
              <a:rPr kumimoji="0" lang="en-US" sz="1984" b="1" i="0" u="none" strike="noStrike" kern="1200" cap="none" spc="0" normalizeH="0" baseline="0" noProof="0">
                <a:ln>
                  <a:noFill/>
                </a:ln>
                <a:solidFill>
                  <a:srgbClr val="43465A"/>
                </a:solidFill>
                <a:effectLst/>
                <a:uLnTx/>
                <a:uFillTx/>
                <a:latin typeface="Calibri (MS) Bold"/>
                <a:ea typeface="Calibri (MS) Bold"/>
                <a:cs typeface="Calibri (MS) Bold"/>
                <a:sym typeface="Calibri (MS) Bold"/>
              </a:rPr>
              <a:t>Engagement Styles</a:t>
            </a:r>
          </a:p>
        </p:txBody>
      </p:sp>
      <p:sp>
        <p:nvSpPr>
          <p:cNvPr id="8" name="TextBox 8">
            <a:extLst>
              <a:ext uri="{FF2B5EF4-FFF2-40B4-BE49-F238E27FC236}">
                <a16:creationId xmlns:a16="http://schemas.microsoft.com/office/drawing/2014/main" id="{0C2091BE-F141-05B9-4DB8-A9C7AE03E6D6}"/>
              </a:ext>
            </a:extLst>
          </p:cNvPr>
          <p:cNvSpPr txBox="1"/>
          <p:nvPr/>
        </p:nvSpPr>
        <p:spPr>
          <a:xfrm>
            <a:off x="6741609" y="613209"/>
            <a:ext cx="2888456" cy="1445026"/>
          </a:xfrm>
          <a:prstGeom prst="rect">
            <a:avLst/>
          </a:prstGeom>
        </p:spPr>
        <p:txBody>
          <a:bodyPr lIns="0" tIns="0" rIns="0" bIns="0" rtlCol="0" anchor="t">
            <a:spAutoFit/>
          </a:bodyPr>
          <a:lstStyle/>
          <a:p>
            <a:pPr marL="428392" marR="0" lvl="1" indent="-214196" algn="l" defTabSz="914400" rtl="0" eaLnBrk="1" fontAlgn="auto" latinLnBrk="0" hangingPunct="1">
              <a:lnSpc>
                <a:spcPts val="2777"/>
              </a:lnSpc>
              <a:spcBef>
                <a:spcPts val="0"/>
              </a:spcBef>
              <a:spcAft>
                <a:spcPts val="0"/>
              </a:spcAft>
              <a:buClrTx/>
              <a:buSzTx/>
              <a:buFont typeface="Arial"/>
              <a:buChar char="•"/>
              <a:tabLst/>
              <a:defRPr/>
            </a:pPr>
            <a:r>
              <a:rPr kumimoji="0" lang="en-US" sz="1984" b="1" i="0" u="none" strike="noStrike" kern="1200" cap="none" spc="0" normalizeH="0" baseline="0" noProof="0">
                <a:ln>
                  <a:noFill/>
                </a:ln>
                <a:solidFill>
                  <a:srgbClr val="43465A"/>
                </a:solidFill>
                <a:effectLst/>
                <a:uLnTx/>
                <a:uFillTx/>
                <a:latin typeface="Calibri (MS) Bold"/>
                <a:ea typeface="Calibri (MS) Bold"/>
                <a:cs typeface="Calibri (MS) Bold"/>
                <a:sym typeface="Calibri (MS) Bold"/>
              </a:rPr>
              <a:t>Diverse Experiences</a:t>
            </a:r>
          </a:p>
          <a:p>
            <a:pPr marL="428392" marR="0" lvl="1" indent="-214196" algn="l" defTabSz="914400" rtl="0" eaLnBrk="1" fontAlgn="auto" latinLnBrk="0" hangingPunct="1">
              <a:lnSpc>
                <a:spcPts val="2777"/>
              </a:lnSpc>
              <a:spcBef>
                <a:spcPts val="0"/>
              </a:spcBef>
              <a:spcAft>
                <a:spcPts val="0"/>
              </a:spcAft>
              <a:buClrTx/>
              <a:buSzTx/>
              <a:buFont typeface="Arial"/>
              <a:buChar char="•"/>
              <a:tabLst/>
              <a:defRPr/>
            </a:pPr>
            <a:r>
              <a:rPr kumimoji="0" lang="en-US" sz="1984" b="1" i="0" u="none" strike="noStrike" kern="1200" cap="none" spc="0" normalizeH="0" baseline="0" noProof="0">
                <a:ln>
                  <a:noFill/>
                </a:ln>
                <a:solidFill>
                  <a:srgbClr val="43465A"/>
                </a:solidFill>
                <a:effectLst/>
                <a:uLnTx/>
                <a:uFillTx/>
                <a:latin typeface="Calibri (MS) Bold"/>
                <a:ea typeface="Calibri (MS) Bold"/>
                <a:cs typeface="Calibri (MS) Bold"/>
                <a:sym typeface="Calibri (MS) Bold"/>
              </a:rPr>
              <a:t>Parenting Absences</a:t>
            </a:r>
          </a:p>
          <a:p>
            <a:pPr marL="428392" marR="0" lvl="1" indent="-214196" algn="l" defTabSz="914400" rtl="0" eaLnBrk="1" fontAlgn="auto" latinLnBrk="0" hangingPunct="1">
              <a:lnSpc>
                <a:spcPts val="2777"/>
              </a:lnSpc>
              <a:spcBef>
                <a:spcPts val="0"/>
              </a:spcBef>
              <a:spcAft>
                <a:spcPts val="0"/>
              </a:spcAft>
              <a:buClrTx/>
              <a:buSzTx/>
              <a:buFont typeface="Arial"/>
              <a:buChar char="•"/>
              <a:tabLst/>
              <a:defRPr/>
            </a:pPr>
            <a:r>
              <a:rPr kumimoji="0" lang="en-US" sz="1984" b="1" i="0" u="none" strike="noStrike" kern="1200" cap="none" spc="0" normalizeH="0" baseline="0" noProof="0">
                <a:ln>
                  <a:noFill/>
                </a:ln>
                <a:solidFill>
                  <a:srgbClr val="43465A"/>
                </a:solidFill>
                <a:effectLst/>
                <a:uLnTx/>
                <a:uFillTx/>
                <a:latin typeface="Calibri (MS) Bold"/>
                <a:ea typeface="Calibri (MS) Bold"/>
                <a:cs typeface="Calibri (MS) Bold"/>
                <a:sym typeface="Calibri (MS) Bold"/>
              </a:rPr>
              <a:t>Challenges &amp; Strategies</a:t>
            </a:r>
          </a:p>
          <a:p>
            <a:pPr marL="428392" marR="0" lvl="1" indent="-214196" algn="l" defTabSz="914400" rtl="0" eaLnBrk="1" fontAlgn="auto" latinLnBrk="0" hangingPunct="1">
              <a:lnSpc>
                <a:spcPts val="2777"/>
              </a:lnSpc>
              <a:spcBef>
                <a:spcPts val="0"/>
              </a:spcBef>
              <a:spcAft>
                <a:spcPts val="0"/>
              </a:spcAft>
              <a:buClrTx/>
              <a:buSzTx/>
              <a:buFont typeface="Arial"/>
              <a:buChar char="•"/>
              <a:tabLst/>
              <a:defRPr/>
            </a:pPr>
            <a:r>
              <a:rPr kumimoji="0" lang="en-US" sz="1984" b="1" i="0" u="none" strike="noStrike" kern="1200" cap="none" spc="0" normalizeH="0" baseline="0" noProof="0">
                <a:ln>
                  <a:noFill/>
                </a:ln>
                <a:solidFill>
                  <a:srgbClr val="43465A"/>
                </a:solidFill>
                <a:effectLst/>
                <a:uLnTx/>
                <a:uFillTx/>
                <a:latin typeface="Calibri (MS) Bold"/>
                <a:ea typeface="Calibri (MS) Bold"/>
                <a:cs typeface="Calibri (MS) Bold"/>
                <a:sym typeface="Calibri (MS) Bold"/>
              </a:rPr>
              <a:t>Self-Care</a:t>
            </a:r>
          </a:p>
        </p:txBody>
      </p:sp>
    </p:spTree>
    <p:extLst>
      <p:ext uri="{BB962C8B-B14F-4D97-AF65-F5344CB8AC3E}">
        <p14:creationId xmlns:p14="http://schemas.microsoft.com/office/powerpoint/2010/main" val="30714577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E23E51"/>
        </a:solidFill>
        <a:effectLst/>
      </p:bgPr>
    </p:bg>
    <p:spTree>
      <p:nvGrpSpPr>
        <p:cNvPr id="1" name="">
          <a:extLst>
            <a:ext uri="{FF2B5EF4-FFF2-40B4-BE49-F238E27FC236}">
              <a16:creationId xmlns:a16="http://schemas.microsoft.com/office/drawing/2014/main" id="{2703A2D0-9791-2111-942D-3660643B1CE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3B881BF-07ED-1E45-1263-643D8EAB8ADF}"/>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461" r="-646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a:extLst>
              <a:ext uri="{FF2B5EF4-FFF2-40B4-BE49-F238E27FC236}">
                <a16:creationId xmlns:a16="http://schemas.microsoft.com/office/drawing/2014/main" id="{B16B2B6F-4741-BAB9-1D73-2B44A2608AAE}"/>
              </a:ext>
            </a:extLst>
          </p:cNvPr>
          <p:cNvSpPr txBox="1"/>
          <p:nvPr/>
        </p:nvSpPr>
        <p:spPr>
          <a:xfrm>
            <a:off x="0" y="4169644"/>
            <a:ext cx="5130182" cy="2697246"/>
          </a:xfrm>
          <a:prstGeom prst="rect">
            <a:avLst/>
          </a:prstGeom>
        </p:spPr>
        <p:txBody>
          <a:bodyPr lIns="0" tIns="0" rIns="0" bIns="0" rtlCol="0" anchor="t">
            <a:spAutoFit/>
          </a:bodyPr>
          <a:lstStyle/>
          <a:p>
            <a:pPr marL="471571" marR="0" lvl="1" indent="-235785" algn="l" defTabSz="914400" rtl="0" eaLnBrk="1" fontAlgn="auto" latinLnBrk="0" hangingPunct="1">
              <a:lnSpc>
                <a:spcPts val="3057"/>
              </a:lnSpc>
              <a:spcBef>
                <a:spcPts val="0"/>
              </a:spcBef>
              <a:spcAft>
                <a:spcPts val="0"/>
              </a:spcAft>
              <a:buClrTx/>
              <a:buSzTx/>
              <a:buFont typeface="Arial"/>
              <a:buChar char="•"/>
              <a:tabLst/>
              <a:defRPr/>
            </a:pPr>
            <a:r>
              <a:rPr kumimoji="0" lang="en-US" sz="2184" b="1" i="0" u="none" strike="noStrike" kern="1200" cap="none" spc="0" normalizeH="0" baseline="0" noProof="0">
                <a:ln>
                  <a:noFill/>
                </a:ln>
                <a:solidFill>
                  <a:srgbClr val="FEFEFE"/>
                </a:solidFill>
                <a:effectLst/>
                <a:uLnTx/>
                <a:uFillTx/>
                <a:latin typeface="Calibri (MS) Bold"/>
                <a:ea typeface="Calibri (MS) Bold"/>
                <a:cs typeface="Calibri (MS) Bold"/>
                <a:sym typeface="Calibri (MS) Bold"/>
              </a:rPr>
              <a:t>What is your role in the family?</a:t>
            </a:r>
          </a:p>
          <a:p>
            <a:pPr marL="0" marR="0" lvl="0" indent="0" algn="l" defTabSz="914400" rtl="0" eaLnBrk="1" fontAlgn="auto" latinLnBrk="0" hangingPunct="1">
              <a:lnSpc>
                <a:spcPts val="3057"/>
              </a:lnSpc>
              <a:spcBef>
                <a:spcPts val="0"/>
              </a:spcBef>
              <a:spcAft>
                <a:spcPts val="0"/>
              </a:spcAft>
              <a:buClrTx/>
              <a:buSzTx/>
              <a:buFontTx/>
              <a:buNone/>
              <a:tabLst/>
              <a:defRPr/>
            </a:pPr>
            <a:endParaRPr kumimoji="0" lang="en-US" sz="2184" b="1" i="0" u="none" strike="noStrike" kern="1200" cap="none" spc="0" normalizeH="0" baseline="0" noProof="0">
              <a:ln>
                <a:noFill/>
              </a:ln>
              <a:solidFill>
                <a:srgbClr val="FEFEFE"/>
              </a:solidFill>
              <a:effectLst/>
              <a:uLnTx/>
              <a:uFillTx/>
              <a:latin typeface="Calibri (MS) Bold"/>
              <a:ea typeface="Calibri (MS) Bold"/>
              <a:cs typeface="Calibri (MS) Bold"/>
              <a:sym typeface="Calibri (MS) Bold"/>
            </a:endParaRPr>
          </a:p>
          <a:p>
            <a:pPr marL="471571" marR="0" lvl="1" indent="-235785" algn="l" defTabSz="914400" rtl="0" eaLnBrk="1" fontAlgn="auto" latinLnBrk="0" hangingPunct="1">
              <a:lnSpc>
                <a:spcPts val="3057"/>
              </a:lnSpc>
              <a:spcBef>
                <a:spcPts val="0"/>
              </a:spcBef>
              <a:spcAft>
                <a:spcPts val="0"/>
              </a:spcAft>
              <a:buClrTx/>
              <a:buSzTx/>
              <a:buFont typeface="Arial"/>
              <a:buChar char="•"/>
              <a:tabLst/>
              <a:defRPr/>
            </a:pPr>
            <a:r>
              <a:rPr kumimoji="0" lang="en-US" sz="2184" b="1" i="0" u="none" strike="noStrike" kern="1200" cap="none" spc="0" normalizeH="0" baseline="0" noProof="0">
                <a:ln>
                  <a:noFill/>
                </a:ln>
                <a:solidFill>
                  <a:srgbClr val="FEFEFE"/>
                </a:solidFill>
                <a:effectLst/>
                <a:uLnTx/>
                <a:uFillTx/>
                <a:latin typeface="Calibri (MS) Bold"/>
                <a:ea typeface="Calibri (MS) Bold"/>
                <a:cs typeface="Calibri (MS) Bold"/>
                <a:sym typeface="Calibri (MS) Bold"/>
              </a:rPr>
              <a:t>What challenges or successes are you experiencing as a parent?</a:t>
            </a:r>
          </a:p>
          <a:p>
            <a:pPr marL="0" marR="0" lvl="0" indent="0" algn="l" defTabSz="914400" rtl="0" eaLnBrk="1" fontAlgn="auto" latinLnBrk="0" hangingPunct="1">
              <a:lnSpc>
                <a:spcPts val="3057"/>
              </a:lnSpc>
              <a:spcBef>
                <a:spcPts val="0"/>
              </a:spcBef>
              <a:spcAft>
                <a:spcPts val="0"/>
              </a:spcAft>
              <a:buClrTx/>
              <a:buSzTx/>
              <a:buFontTx/>
              <a:buNone/>
              <a:tabLst/>
              <a:defRPr/>
            </a:pPr>
            <a:endParaRPr kumimoji="0" lang="en-US" sz="2184" b="1" i="0" u="none" strike="noStrike" kern="1200" cap="none" spc="0" normalizeH="0" baseline="0" noProof="0">
              <a:ln>
                <a:noFill/>
              </a:ln>
              <a:solidFill>
                <a:srgbClr val="FEFEFE"/>
              </a:solidFill>
              <a:effectLst/>
              <a:uLnTx/>
              <a:uFillTx/>
              <a:latin typeface="Calibri (MS) Bold"/>
              <a:ea typeface="Calibri (MS) Bold"/>
              <a:cs typeface="Calibri (MS) Bold"/>
              <a:sym typeface="Calibri (MS) Bold"/>
            </a:endParaRPr>
          </a:p>
          <a:p>
            <a:pPr marL="471571" marR="0" lvl="1" indent="-235785" algn="l" defTabSz="914400" rtl="0" eaLnBrk="1" fontAlgn="auto" latinLnBrk="0" hangingPunct="1">
              <a:lnSpc>
                <a:spcPts val="3057"/>
              </a:lnSpc>
              <a:spcBef>
                <a:spcPts val="0"/>
              </a:spcBef>
              <a:spcAft>
                <a:spcPts val="0"/>
              </a:spcAft>
              <a:buClrTx/>
              <a:buSzTx/>
              <a:buFont typeface="Arial"/>
              <a:buChar char="•"/>
              <a:tabLst/>
              <a:defRPr/>
            </a:pPr>
            <a:r>
              <a:rPr kumimoji="0" lang="en-US" sz="2184" b="1" i="0" u="none" strike="noStrike" kern="1200" cap="none" spc="0" normalizeH="0" baseline="0" noProof="0">
                <a:ln>
                  <a:noFill/>
                </a:ln>
                <a:solidFill>
                  <a:srgbClr val="FEFEFE"/>
                </a:solidFill>
                <a:effectLst/>
                <a:uLnTx/>
                <a:uFillTx/>
                <a:latin typeface="Calibri (MS) Bold"/>
                <a:ea typeface="Calibri (MS) Bold"/>
                <a:cs typeface="Calibri (MS) Bold"/>
                <a:sym typeface="Calibri (MS) Bold"/>
              </a:rPr>
              <a:t>What is one goal you have for this module?</a:t>
            </a:r>
          </a:p>
        </p:txBody>
      </p:sp>
      <p:sp>
        <p:nvSpPr>
          <p:cNvPr id="4" name="Freeform 4">
            <a:extLst>
              <a:ext uri="{FF2B5EF4-FFF2-40B4-BE49-F238E27FC236}">
                <a16:creationId xmlns:a16="http://schemas.microsoft.com/office/drawing/2014/main" id="{E9B1BAB3-780D-275C-BDBF-D051008E950E}"/>
              </a:ext>
            </a:extLst>
          </p:cNvPr>
          <p:cNvSpPr/>
          <p:nvPr/>
        </p:nvSpPr>
        <p:spPr>
          <a:xfrm>
            <a:off x="216515" y="6077"/>
            <a:ext cx="1972487" cy="1355637"/>
          </a:xfrm>
          <a:custGeom>
            <a:avLst/>
            <a:gdLst/>
            <a:ahLst/>
            <a:cxnLst/>
            <a:rect l="l" t="t" r="r" b="b"/>
            <a:pathLst>
              <a:path w="1972487" h="1355637">
                <a:moveTo>
                  <a:pt x="0" y="0"/>
                </a:moveTo>
                <a:lnTo>
                  <a:pt x="1972488" y="0"/>
                </a:lnTo>
                <a:lnTo>
                  <a:pt x="1972488" y="1355636"/>
                </a:lnTo>
                <a:lnTo>
                  <a:pt x="0" y="13556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a:extLst>
              <a:ext uri="{FF2B5EF4-FFF2-40B4-BE49-F238E27FC236}">
                <a16:creationId xmlns:a16="http://schemas.microsoft.com/office/drawing/2014/main" id="{32207217-3FF1-3C14-7F82-AE6A78BA7485}"/>
              </a:ext>
            </a:extLst>
          </p:cNvPr>
          <p:cNvSpPr txBox="1"/>
          <p:nvPr/>
        </p:nvSpPr>
        <p:spPr>
          <a:xfrm>
            <a:off x="309730" y="281086"/>
            <a:ext cx="1786058" cy="729418"/>
          </a:xfrm>
          <a:prstGeom prst="rect">
            <a:avLst/>
          </a:prstGeom>
        </p:spPr>
        <p:txBody>
          <a:bodyPr lIns="0" tIns="0" rIns="0" bIns="0" rtlCol="0" anchor="t">
            <a:spAutoFit/>
          </a:bodyPr>
          <a:lstStyle/>
          <a:p>
            <a:pPr marL="0" marR="0" lvl="0" indent="0" algn="ctr" defTabSz="914400" rtl="0" eaLnBrk="1" fontAlgn="auto" latinLnBrk="0" hangingPunct="1">
              <a:lnSpc>
                <a:spcPts val="2845"/>
              </a:lnSpc>
              <a:spcBef>
                <a:spcPct val="0"/>
              </a:spcBef>
              <a:spcAft>
                <a:spcPts val="0"/>
              </a:spcAft>
              <a:buClrTx/>
              <a:buSzTx/>
              <a:buFontTx/>
              <a:buNone/>
              <a:tabLst/>
              <a:defRPr/>
            </a:pPr>
            <a:r>
              <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Introduction Questions</a:t>
            </a:r>
          </a:p>
        </p:txBody>
      </p:sp>
    </p:spTree>
    <p:extLst>
      <p:ext uri="{BB962C8B-B14F-4D97-AF65-F5344CB8AC3E}">
        <p14:creationId xmlns:p14="http://schemas.microsoft.com/office/powerpoint/2010/main" val="35376578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E23E51"/>
        </a:solidFill>
        <a:effectLst/>
      </p:bgPr>
    </p:bg>
    <p:spTree>
      <p:nvGrpSpPr>
        <p:cNvPr id="1" name="">
          <a:extLst>
            <a:ext uri="{FF2B5EF4-FFF2-40B4-BE49-F238E27FC236}">
              <a16:creationId xmlns:a16="http://schemas.microsoft.com/office/drawing/2014/main" id="{78AC7B92-01FF-CA4D-9FBC-D10750D4DE7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8DEC5F9-E061-87F4-CF17-4D6B4C16F99C}"/>
              </a:ext>
            </a:extLst>
          </p:cNvPr>
          <p:cNvSpPr/>
          <p:nvPr/>
        </p:nvSpPr>
        <p:spPr>
          <a:xfrm>
            <a:off x="0" y="6077"/>
            <a:ext cx="9753600" cy="7309123"/>
          </a:xfrm>
          <a:custGeom>
            <a:avLst/>
            <a:gdLst/>
            <a:ahLst/>
            <a:cxnLst/>
            <a:rect l="l" t="t" r="r" b="b"/>
            <a:pathLst>
              <a:path w="9753600" h="7309123">
                <a:moveTo>
                  <a:pt x="0" y="0"/>
                </a:moveTo>
                <a:lnTo>
                  <a:pt x="9753600" y="0"/>
                </a:lnTo>
                <a:lnTo>
                  <a:pt x="9753600" y="7309123"/>
                </a:lnTo>
                <a:lnTo>
                  <a:pt x="0" y="7309123"/>
                </a:lnTo>
                <a:lnTo>
                  <a:pt x="0" y="0"/>
                </a:lnTo>
                <a:close/>
              </a:path>
            </a:pathLst>
          </a:custGeom>
          <a:blipFill>
            <a:blip r:embed="rId3"/>
            <a:stretch>
              <a:fillRect l="-4755" r="-23681" b="-141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AA32E070-911E-C752-C828-61513F92056A}"/>
              </a:ext>
            </a:extLst>
          </p:cNvPr>
          <p:cNvSpPr/>
          <p:nvPr/>
        </p:nvSpPr>
        <p:spPr>
          <a:xfrm>
            <a:off x="216515" y="6077"/>
            <a:ext cx="2397641" cy="1647833"/>
          </a:xfrm>
          <a:custGeom>
            <a:avLst/>
            <a:gdLst/>
            <a:ahLst/>
            <a:cxnLst/>
            <a:rect l="l" t="t" r="r" b="b"/>
            <a:pathLst>
              <a:path w="2397641" h="1647833">
                <a:moveTo>
                  <a:pt x="0" y="0"/>
                </a:moveTo>
                <a:lnTo>
                  <a:pt x="2397641" y="0"/>
                </a:lnTo>
                <a:lnTo>
                  <a:pt x="2397641" y="1647833"/>
                </a:lnTo>
                <a:lnTo>
                  <a:pt x="0" y="16478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FBC554B1-4E84-2195-B079-0CA0E1080C5F}"/>
              </a:ext>
            </a:extLst>
          </p:cNvPr>
          <p:cNvSpPr txBox="1"/>
          <p:nvPr/>
        </p:nvSpPr>
        <p:spPr>
          <a:xfrm>
            <a:off x="4190820" y="357286"/>
            <a:ext cx="5309035" cy="2915205"/>
          </a:xfrm>
          <a:prstGeom prst="rect">
            <a:avLst/>
          </a:prstGeom>
        </p:spPr>
        <p:txBody>
          <a:bodyPr lIns="0" tIns="0" rIns="0" bIns="0" rtlCol="0" anchor="t">
            <a:spAutoFit/>
          </a:bodyPr>
          <a:lstStyle/>
          <a:p>
            <a:pPr marL="428392" marR="0" lvl="1" indent="-214196" algn="l" defTabSz="914400" rtl="0" eaLnBrk="1" fontAlgn="auto" latinLnBrk="0" hangingPunct="1">
              <a:lnSpc>
                <a:spcPts val="2301"/>
              </a:lnSpc>
              <a:spcBef>
                <a:spcPts val="0"/>
              </a:spcBef>
              <a:spcAft>
                <a:spcPts val="0"/>
              </a:spcAft>
              <a:buClrTx/>
              <a:buSzTx/>
              <a:buFont typeface="Arial"/>
              <a:buChar char="•"/>
              <a:tabLst/>
              <a:defRPr/>
            </a:pPr>
            <a:r>
              <a:rPr kumimoji="0" lang="en-US" sz="1984"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What factors most impact your experience as a father?</a:t>
            </a:r>
          </a:p>
          <a:p>
            <a:pPr marL="0" marR="0" lvl="0" indent="0" algn="l" defTabSz="914400" rtl="0" eaLnBrk="1" fontAlgn="auto" latinLnBrk="0" hangingPunct="1">
              <a:lnSpc>
                <a:spcPts val="2301"/>
              </a:lnSpc>
              <a:spcBef>
                <a:spcPts val="0"/>
              </a:spcBef>
              <a:spcAft>
                <a:spcPts val="0"/>
              </a:spcAft>
              <a:buClrTx/>
              <a:buSzTx/>
              <a:buFontTx/>
              <a:buNone/>
              <a:tabLst/>
              <a:defRPr/>
            </a:pPr>
            <a:endParaRPr kumimoji="0" lang="en-US" sz="1984"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endParaRPr>
          </a:p>
          <a:p>
            <a:pPr marL="428392" marR="0" lvl="1" indent="-214196" algn="l" defTabSz="914400" rtl="0" eaLnBrk="1" fontAlgn="auto" latinLnBrk="0" hangingPunct="1">
              <a:lnSpc>
                <a:spcPts val="2301"/>
              </a:lnSpc>
              <a:spcBef>
                <a:spcPts val="0"/>
              </a:spcBef>
              <a:spcAft>
                <a:spcPts val="0"/>
              </a:spcAft>
              <a:buClrTx/>
              <a:buSzTx/>
              <a:buFont typeface="Arial"/>
              <a:buChar char="•"/>
              <a:tabLst/>
              <a:defRPr/>
            </a:pPr>
            <a:r>
              <a:rPr kumimoji="0" lang="en-US" sz="1984"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What helps you be the father you want to be?</a:t>
            </a:r>
          </a:p>
          <a:p>
            <a:pPr marL="0" marR="0" lvl="0" indent="0" algn="l" defTabSz="914400" rtl="0" eaLnBrk="1" fontAlgn="auto" latinLnBrk="0" hangingPunct="1">
              <a:lnSpc>
                <a:spcPts val="2301"/>
              </a:lnSpc>
              <a:spcBef>
                <a:spcPts val="0"/>
              </a:spcBef>
              <a:spcAft>
                <a:spcPts val="0"/>
              </a:spcAft>
              <a:buClrTx/>
              <a:buSzTx/>
              <a:buFontTx/>
              <a:buNone/>
              <a:tabLst/>
              <a:defRPr/>
            </a:pPr>
            <a:endParaRPr kumimoji="0" lang="en-US" sz="1984"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endParaRPr>
          </a:p>
          <a:p>
            <a:pPr marL="428392" marR="0" lvl="1" indent="-214196" algn="l" defTabSz="914400" rtl="0" eaLnBrk="1" fontAlgn="auto" latinLnBrk="0" hangingPunct="1">
              <a:lnSpc>
                <a:spcPts val="2301"/>
              </a:lnSpc>
              <a:spcBef>
                <a:spcPts val="0"/>
              </a:spcBef>
              <a:spcAft>
                <a:spcPts val="0"/>
              </a:spcAft>
              <a:buClrTx/>
              <a:buSzTx/>
              <a:buFont typeface="Arial"/>
              <a:buChar char="•"/>
              <a:tabLst/>
              <a:defRPr/>
            </a:pPr>
            <a:r>
              <a:rPr kumimoji="0" lang="en-US" sz="1984"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What makes it harder to reach your parenting goals?</a:t>
            </a:r>
          </a:p>
          <a:p>
            <a:pPr marL="0" marR="0" lvl="0" indent="0" algn="l" defTabSz="914400" rtl="0" eaLnBrk="1" fontAlgn="auto" latinLnBrk="0" hangingPunct="1">
              <a:lnSpc>
                <a:spcPts val="2301"/>
              </a:lnSpc>
              <a:spcBef>
                <a:spcPts val="0"/>
              </a:spcBef>
              <a:spcAft>
                <a:spcPts val="0"/>
              </a:spcAft>
              <a:buClrTx/>
              <a:buSzTx/>
              <a:buFontTx/>
              <a:buNone/>
              <a:tabLst/>
              <a:defRPr/>
            </a:pPr>
            <a:endParaRPr kumimoji="0" lang="en-US" sz="1984"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endParaRPr>
          </a:p>
          <a:p>
            <a:pPr marL="428392" marR="0" lvl="1" indent="-214196" algn="l" defTabSz="914400" rtl="0" eaLnBrk="1" fontAlgn="auto" latinLnBrk="0" hangingPunct="1">
              <a:lnSpc>
                <a:spcPts val="2301"/>
              </a:lnSpc>
              <a:spcBef>
                <a:spcPts val="0"/>
              </a:spcBef>
              <a:spcAft>
                <a:spcPts val="0"/>
              </a:spcAft>
              <a:buClrTx/>
              <a:buSzTx/>
              <a:buFont typeface="Arial"/>
              <a:buChar char="•"/>
              <a:tabLst/>
              <a:defRPr/>
            </a:pPr>
            <a:r>
              <a:rPr kumimoji="0" lang="en-US" sz="1984"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Which scenario father do you relate to most, and why?</a:t>
            </a:r>
          </a:p>
        </p:txBody>
      </p:sp>
      <p:sp>
        <p:nvSpPr>
          <p:cNvPr id="5" name="TextBox 5">
            <a:extLst>
              <a:ext uri="{FF2B5EF4-FFF2-40B4-BE49-F238E27FC236}">
                <a16:creationId xmlns:a16="http://schemas.microsoft.com/office/drawing/2014/main" id="{0F799721-0204-8051-348D-AC72A43C06A5}"/>
              </a:ext>
            </a:extLst>
          </p:cNvPr>
          <p:cNvSpPr txBox="1"/>
          <p:nvPr/>
        </p:nvSpPr>
        <p:spPr>
          <a:xfrm>
            <a:off x="309730" y="281086"/>
            <a:ext cx="2173795" cy="1081843"/>
          </a:xfrm>
          <a:prstGeom prst="rect">
            <a:avLst/>
          </a:prstGeom>
        </p:spPr>
        <p:txBody>
          <a:bodyPr lIns="0" tIns="0" rIns="0" bIns="0" rtlCol="0" anchor="t">
            <a:spAutoFit/>
          </a:bodyPr>
          <a:lstStyle/>
          <a:p>
            <a:pPr marL="0" marR="0" lvl="0" indent="0" algn="ctr" defTabSz="914400" rtl="0" eaLnBrk="1" fontAlgn="auto" latinLnBrk="0" hangingPunct="1">
              <a:lnSpc>
                <a:spcPts val="2845"/>
              </a:lnSpc>
              <a:spcBef>
                <a:spcPct val="0"/>
              </a:spcBef>
              <a:spcAft>
                <a:spcPts val="0"/>
              </a:spcAft>
              <a:buClrTx/>
              <a:buSzTx/>
              <a:buFontTx/>
              <a:buNone/>
              <a:tabLst/>
              <a:defRPr/>
            </a:pPr>
            <a:r>
              <a:rPr kumimoji="0" lang="en-US" sz="20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Factors that Influence Fathers’ Experiences </a:t>
            </a:r>
          </a:p>
        </p:txBody>
      </p:sp>
    </p:spTree>
    <p:extLst>
      <p:ext uri="{BB962C8B-B14F-4D97-AF65-F5344CB8AC3E}">
        <p14:creationId xmlns:p14="http://schemas.microsoft.com/office/powerpoint/2010/main" val="10086625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E23E51"/>
        </a:solidFill>
        <a:effectLst/>
      </p:bgPr>
    </p:bg>
    <p:spTree>
      <p:nvGrpSpPr>
        <p:cNvPr id="1" name="">
          <a:extLst>
            <a:ext uri="{FF2B5EF4-FFF2-40B4-BE49-F238E27FC236}">
              <a16:creationId xmlns:a16="http://schemas.microsoft.com/office/drawing/2014/main" id="{5B5E56E9-2A4E-497F-107D-398F39E65B0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BB81B01-64E1-DC3E-014F-AEC423F86335}"/>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285" r="-62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13D1185D-AEF4-8978-87BC-05EAA5EBEEC2}"/>
              </a:ext>
            </a:extLst>
          </p:cNvPr>
          <p:cNvSpPr/>
          <p:nvPr/>
        </p:nvSpPr>
        <p:spPr>
          <a:xfrm>
            <a:off x="648413" y="10762"/>
            <a:ext cx="2397641" cy="1647833"/>
          </a:xfrm>
          <a:custGeom>
            <a:avLst/>
            <a:gdLst/>
            <a:ahLst/>
            <a:cxnLst/>
            <a:rect l="l" t="t" r="r" b="b"/>
            <a:pathLst>
              <a:path w="2397641" h="1647833">
                <a:moveTo>
                  <a:pt x="0" y="0"/>
                </a:moveTo>
                <a:lnTo>
                  <a:pt x="2397641" y="0"/>
                </a:lnTo>
                <a:lnTo>
                  <a:pt x="2397641" y="1647833"/>
                </a:lnTo>
                <a:lnTo>
                  <a:pt x="0" y="16478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5E0C729F-3675-72CC-C8B9-6E6F614CE61C}"/>
              </a:ext>
            </a:extLst>
          </p:cNvPr>
          <p:cNvSpPr txBox="1"/>
          <p:nvPr/>
        </p:nvSpPr>
        <p:spPr>
          <a:xfrm>
            <a:off x="279160" y="2529046"/>
            <a:ext cx="3747693" cy="1831282"/>
          </a:xfrm>
          <a:prstGeom prst="rect">
            <a:avLst/>
          </a:prstGeom>
        </p:spPr>
        <p:txBody>
          <a:bodyPr lIns="0" tIns="0" rIns="0" bIns="0" rtlCol="0" anchor="t">
            <a:spAutoFit/>
          </a:bodyPr>
          <a:lstStyle/>
          <a:p>
            <a:pPr marL="545639" marR="0" lvl="1" indent="-272819" algn="l" defTabSz="914400" rtl="0" eaLnBrk="1" fontAlgn="auto" latinLnBrk="0" hangingPunct="1">
              <a:lnSpc>
                <a:spcPts val="3538"/>
              </a:lnSpc>
              <a:spcBef>
                <a:spcPts val="0"/>
              </a:spcBef>
              <a:spcAft>
                <a:spcPts val="0"/>
              </a:spcAft>
              <a:buClrTx/>
              <a:buSzTx/>
              <a:buFont typeface="Arial"/>
              <a:buChar char="•"/>
              <a:tabLst/>
              <a:defRPr/>
            </a:pPr>
            <a:r>
              <a:rPr kumimoji="0" lang="en-US" sz="2527" b="1" i="0" u="none" strike="noStrike" kern="1200" cap="none" spc="0" normalizeH="0" baseline="0" noProof="0">
                <a:ln>
                  <a:noFill/>
                </a:ln>
                <a:solidFill>
                  <a:srgbClr val="FFEFD3"/>
                </a:solidFill>
                <a:effectLst/>
                <a:uLnTx/>
                <a:uFillTx/>
                <a:latin typeface="Calibri (MS) Bold"/>
                <a:ea typeface="Calibri (MS) Bold"/>
                <a:cs typeface="Calibri (MS) Bold"/>
                <a:sym typeface="Calibri (MS) Bold"/>
              </a:rPr>
              <a:t>How has your involvement as a father positively impacted your child(ren)?</a:t>
            </a:r>
          </a:p>
        </p:txBody>
      </p:sp>
      <p:sp>
        <p:nvSpPr>
          <p:cNvPr id="5" name="TextBox 5">
            <a:extLst>
              <a:ext uri="{FF2B5EF4-FFF2-40B4-BE49-F238E27FC236}">
                <a16:creationId xmlns:a16="http://schemas.microsoft.com/office/drawing/2014/main" id="{839A80F4-A98E-392F-D0A5-D29A494685FD}"/>
              </a:ext>
            </a:extLst>
          </p:cNvPr>
          <p:cNvSpPr txBox="1"/>
          <p:nvPr/>
        </p:nvSpPr>
        <p:spPr>
          <a:xfrm>
            <a:off x="695021" y="323872"/>
            <a:ext cx="2304426" cy="1145978"/>
          </a:xfrm>
          <a:prstGeom prst="rect">
            <a:avLst/>
          </a:prstGeom>
        </p:spPr>
        <p:txBody>
          <a:bodyPr lIns="0" tIns="0" rIns="0" bIns="0" rtlCol="0" anchor="t">
            <a:spAutoFit/>
          </a:bodyPr>
          <a:lstStyle/>
          <a:p>
            <a:pPr marL="0" marR="0" lvl="0" indent="0" algn="ctr" defTabSz="914400" rtl="0" eaLnBrk="1" fontAlgn="auto" latinLnBrk="0" hangingPunct="1">
              <a:lnSpc>
                <a:spcPts val="2985"/>
              </a:lnSpc>
              <a:spcBef>
                <a:spcPts val="0"/>
              </a:spcBef>
              <a:spcAft>
                <a:spcPts val="0"/>
              </a:spcAft>
              <a:buClrTx/>
              <a:buSzTx/>
              <a:buFontTx/>
              <a:buNone/>
              <a:tabLst/>
              <a:defRPr/>
            </a:pPr>
            <a:r>
              <a:rPr kumimoji="0" lang="en-US" sz="2132" b="1" i="0" u="none" strike="noStrike" kern="1200" cap="none" spc="0" normalizeH="0" baseline="0" noProof="0">
                <a:ln>
                  <a:noFill/>
                </a:ln>
                <a:solidFill>
                  <a:srgbClr val="FFEFD3"/>
                </a:solidFill>
                <a:effectLst/>
                <a:uLnTx/>
                <a:uFillTx/>
                <a:latin typeface="Calibri (MS) Bold"/>
                <a:ea typeface="Calibri (MS) Bold"/>
                <a:cs typeface="Calibri (MS) Bold"/>
                <a:sym typeface="Calibri (MS) Bold"/>
              </a:rPr>
              <a:t>Fathers’ Impact</a:t>
            </a:r>
          </a:p>
          <a:p>
            <a:pPr marL="0" marR="0" lvl="0" indent="0" algn="ctr" defTabSz="914400" rtl="0" eaLnBrk="1" fontAlgn="auto" latinLnBrk="0" hangingPunct="1">
              <a:lnSpc>
                <a:spcPts val="2985"/>
              </a:lnSpc>
              <a:spcBef>
                <a:spcPts val="0"/>
              </a:spcBef>
              <a:spcAft>
                <a:spcPts val="0"/>
              </a:spcAft>
              <a:buClrTx/>
              <a:buSzTx/>
              <a:buFontTx/>
              <a:buNone/>
              <a:tabLst/>
              <a:defRPr/>
            </a:pPr>
            <a:r>
              <a:rPr kumimoji="0" lang="en-US" sz="2132" b="1" i="0" u="none" strike="noStrike" kern="1200" cap="none" spc="0" normalizeH="0" baseline="0" noProof="0">
                <a:ln>
                  <a:noFill/>
                </a:ln>
                <a:solidFill>
                  <a:srgbClr val="FFEFD3"/>
                </a:solidFill>
                <a:effectLst/>
                <a:uLnTx/>
                <a:uFillTx/>
                <a:latin typeface="Calibri (MS) Bold"/>
                <a:ea typeface="Calibri (MS) Bold"/>
                <a:cs typeface="Calibri (MS) Bold"/>
                <a:sym typeface="Calibri (MS) Bold"/>
              </a:rPr>
              <a:t> on </a:t>
            </a:r>
          </a:p>
          <a:p>
            <a:pPr marL="0" marR="0" lvl="0" indent="0" algn="ctr" defTabSz="914400" rtl="0" eaLnBrk="1" fontAlgn="auto" latinLnBrk="0" hangingPunct="1">
              <a:lnSpc>
                <a:spcPts val="2985"/>
              </a:lnSpc>
              <a:spcBef>
                <a:spcPct val="0"/>
              </a:spcBef>
              <a:spcAft>
                <a:spcPts val="0"/>
              </a:spcAft>
              <a:buClrTx/>
              <a:buSzTx/>
              <a:buFontTx/>
              <a:buNone/>
              <a:tabLst/>
              <a:defRPr/>
            </a:pPr>
            <a:r>
              <a:rPr kumimoji="0" lang="en-US" sz="2132" b="1" i="0" u="none" strike="noStrike" kern="1200" cap="none" spc="0" normalizeH="0" baseline="0" noProof="0">
                <a:ln>
                  <a:noFill/>
                </a:ln>
                <a:solidFill>
                  <a:srgbClr val="FFEFD3"/>
                </a:solidFill>
                <a:effectLst/>
                <a:uLnTx/>
                <a:uFillTx/>
                <a:latin typeface="Calibri (MS) Bold"/>
                <a:ea typeface="Calibri (MS) Bold"/>
                <a:cs typeface="Calibri (MS) Bold"/>
                <a:sym typeface="Calibri (MS) Bold"/>
              </a:rPr>
              <a:t>Child Outcomes</a:t>
            </a:r>
          </a:p>
        </p:txBody>
      </p:sp>
    </p:spTree>
    <p:extLst>
      <p:ext uri="{BB962C8B-B14F-4D97-AF65-F5344CB8AC3E}">
        <p14:creationId xmlns:p14="http://schemas.microsoft.com/office/powerpoint/2010/main" val="16161321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E23E51"/>
        </a:solidFill>
        <a:effectLst/>
      </p:bgPr>
    </p:bg>
    <p:spTree>
      <p:nvGrpSpPr>
        <p:cNvPr id="1" name="">
          <a:extLst>
            <a:ext uri="{FF2B5EF4-FFF2-40B4-BE49-F238E27FC236}">
              <a16:creationId xmlns:a16="http://schemas.microsoft.com/office/drawing/2014/main" id="{BB1C107C-0D32-984F-F2C5-763C705244C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D988482-E45D-0AFA-3BC6-591A8FBBC503}"/>
              </a:ext>
            </a:extLst>
          </p:cNvPr>
          <p:cNvSpPr/>
          <p:nvPr/>
        </p:nvSpPr>
        <p:spPr>
          <a:xfrm>
            <a:off x="0" y="10762"/>
            <a:ext cx="9753600" cy="7304438"/>
          </a:xfrm>
          <a:custGeom>
            <a:avLst/>
            <a:gdLst/>
            <a:ahLst/>
            <a:cxnLst/>
            <a:rect l="l" t="t" r="r" b="b"/>
            <a:pathLst>
              <a:path w="9753600" h="7304438">
                <a:moveTo>
                  <a:pt x="0" y="0"/>
                </a:moveTo>
                <a:lnTo>
                  <a:pt x="9753600" y="0"/>
                </a:lnTo>
                <a:lnTo>
                  <a:pt x="9753600" y="7304438"/>
                </a:lnTo>
                <a:lnTo>
                  <a:pt x="0" y="7304438"/>
                </a:lnTo>
                <a:lnTo>
                  <a:pt x="0" y="0"/>
                </a:lnTo>
                <a:close/>
              </a:path>
            </a:pathLst>
          </a:custGeom>
          <a:blipFill>
            <a:blip r:embed="rId3"/>
            <a:stretch>
              <a:fillRect l="-28074" t="-10947" r="-24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6203798E-1F05-B6B2-C9CC-9D9D65C2D37F}"/>
              </a:ext>
            </a:extLst>
          </p:cNvPr>
          <p:cNvSpPr/>
          <p:nvPr/>
        </p:nvSpPr>
        <p:spPr>
          <a:xfrm>
            <a:off x="273601" y="10762"/>
            <a:ext cx="2397641" cy="1647833"/>
          </a:xfrm>
          <a:custGeom>
            <a:avLst/>
            <a:gdLst/>
            <a:ahLst/>
            <a:cxnLst/>
            <a:rect l="l" t="t" r="r" b="b"/>
            <a:pathLst>
              <a:path w="2397641" h="1647833">
                <a:moveTo>
                  <a:pt x="0" y="0"/>
                </a:moveTo>
                <a:lnTo>
                  <a:pt x="2397641" y="0"/>
                </a:lnTo>
                <a:lnTo>
                  <a:pt x="2397641" y="1647833"/>
                </a:lnTo>
                <a:lnTo>
                  <a:pt x="0" y="16478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90293926-92EA-01E5-1C25-DA277F217494}"/>
              </a:ext>
            </a:extLst>
          </p:cNvPr>
          <p:cNvSpPr/>
          <p:nvPr/>
        </p:nvSpPr>
        <p:spPr>
          <a:xfrm>
            <a:off x="6323097" y="3086234"/>
            <a:ext cx="3279091" cy="4228966"/>
          </a:xfrm>
          <a:custGeom>
            <a:avLst/>
            <a:gdLst/>
            <a:ahLst/>
            <a:cxnLst/>
            <a:rect l="l" t="t" r="r" b="b"/>
            <a:pathLst>
              <a:path w="3279091" h="4228966">
                <a:moveTo>
                  <a:pt x="0" y="0"/>
                </a:moveTo>
                <a:lnTo>
                  <a:pt x="3279091" y="0"/>
                </a:lnTo>
                <a:lnTo>
                  <a:pt x="3279091" y="4228966"/>
                </a:lnTo>
                <a:lnTo>
                  <a:pt x="0" y="4228966"/>
                </a:lnTo>
                <a:lnTo>
                  <a:pt x="0" y="0"/>
                </a:lnTo>
                <a:close/>
              </a:path>
            </a:pathLst>
          </a:custGeom>
          <a:blipFill>
            <a:blip r:embed="rId6"/>
            <a:stretch>
              <a:fillRect/>
            </a:stretch>
          </a:blipFill>
          <a:ln w="38100" cap="sq">
            <a:solidFill>
              <a:srgbClr val="74726D"/>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5FCD1543-24C5-4EFE-DF7A-0A606410AE5A}"/>
              </a:ext>
            </a:extLst>
          </p:cNvPr>
          <p:cNvSpPr/>
          <p:nvPr/>
        </p:nvSpPr>
        <p:spPr>
          <a:xfrm>
            <a:off x="6054758" y="-171930"/>
            <a:ext cx="3347318" cy="3364195"/>
          </a:xfrm>
          <a:custGeom>
            <a:avLst/>
            <a:gdLst/>
            <a:ahLst/>
            <a:cxnLst/>
            <a:rect l="l" t="t" r="r" b="b"/>
            <a:pathLst>
              <a:path w="3347318" h="3364195">
                <a:moveTo>
                  <a:pt x="0" y="0"/>
                </a:moveTo>
                <a:lnTo>
                  <a:pt x="3347318" y="0"/>
                </a:lnTo>
                <a:lnTo>
                  <a:pt x="3347318" y="3364195"/>
                </a:lnTo>
                <a:lnTo>
                  <a:pt x="0" y="33641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2C56655E-7141-7F1B-1FAB-987BEE0B60A8}"/>
              </a:ext>
            </a:extLst>
          </p:cNvPr>
          <p:cNvSpPr/>
          <p:nvPr/>
        </p:nvSpPr>
        <p:spPr>
          <a:xfrm>
            <a:off x="7181139" y="-171930"/>
            <a:ext cx="2689387" cy="3334110"/>
          </a:xfrm>
          <a:custGeom>
            <a:avLst/>
            <a:gdLst/>
            <a:ahLst/>
            <a:cxnLst/>
            <a:rect l="l" t="t" r="r" b="b"/>
            <a:pathLst>
              <a:path w="2689387" h="3334110">
                <a:moveTo>
                  <a:pt x="0" y="0"/>
                </a:moveTo>
                <a:lnTo>
                  <a:pt x="2689388" y="0"/>
                </a:lnTo>
                <a:lnTo>
                  <a:pt x="2689388" y="3334110"/>
                </a:lnTo>
                <a:lnTo>
                  <a:pt x="0" y="3334110"/>
                </a:lnTo>
                <a:lnTo>
                  <a:pt x="0" y="0"/>
                </a:lnTo>
                <a:close/>
              </a:path>
            </a:pathLst>
          </a:custGeom>
          <a:blipFill>
            <a:blip r:embed="rId7">
              <a:extLst>
                <a:ext uri="{96DAC541-7B7A-43D3-8B79-37D633B846F1}">
                  <asvg:svgBlip xmlns:asvg="http://schemas.microsoft.com/office/drawing/2016/SVG/main" r:embed="rId8"/>
                </a:ext>
              </a:extLst>
            </a:blip>
            <a:stretch>
              <a:fillRect l="-24463" b="-90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65BE17DD-9EC8-E59C-927A-5EA903526E9E}"/>
              </a:ext>
            </a:extLst>
          </p:cNvPr>
          <p:cNvSpPr/>
          <p:nvPr/>
        </p:nvSpPr>
        <p:spPr>
          <a:xfrm rot="547687" flipH="1">
            <a:off x="5948121" y="1907938"/>
            <a:ext cx="498514" cy="1146009"/>
          </a:xfrm>
          <a:custGeom>
            <a:avLst/>
            <a:gdLst/>
            <a:ahLst/>
            <a:cxnLst/>
            <a:rect l="l" t="t" r="r" b="b"/>
            <a:pathLst>
              <a:path w="498514" h="1146009">
                <a:moveTo>
                  <a:pt x="498514" y="0"/>
                </a:moveTo>
                <a:lnTo>
                  <a:pt x="0" y="0"/>
                </a:lnTo>
                <a:lnTo>
                  <a:pt x="0" y="1146010"/>
                </a:lnTo>
                <a:lnTo>
                  <a:pt x="498514" y="1146010"/>
                </a:lnTo>
                <a:lnTo>
                  <a:pt x="498514"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a:extLst>
              <a:ext uri="{FF2B5EF4-FFF2-40B4-BE49-F238E27FC236}">
                <a16:creationId xmlns:a16="http://schemas.microsoft.com/office/drawing/2014/main" id="{F5B69ECC-E73E-5886-3F38-2AFC49A3BCDB}"/>
              </a:ext>
            </a:extLst>
          </p:cNvPr>
          <p:cNvSpPr txBox="1"/>
          <p:nvPr/>
        </p:nvSpPr>
        <p:spPr>
          <a:xfrm>
            <a:off x="320208" y="480765"/>
            <a:ext cx="2304426" cy="774503"/>
          </a:xfrm>
          <a:prstGeom prst="rect">
            <a:avLst/>
          </a:prstGeom>
        </p:spPr>
        <p:txBody>
          <a:bodyPr lIns="0" tIns="0" rIns="0" bIns="0" rtlCol="0" anchor="t">
            <a:spAutoFit/>
          </a:bodyPr>
          <a:lstStyle/>
          <a:p>
            <a:pPr marL="0" marR="0" lvl="0" indent="0" algn="ctr" defTabSz="914400" rtl="0" eaLnBrk="1" fontAlgn="auto" latinLnBrk="0" hangingPunct="1">
              <a:lnSpc>
                <a:spcPts val="2985"/>
              </a:lnSpc>
              <a:spcBef>
                <a:spcPct val="0"/>
              </a:spcBef>
              <a:spcAft>
                <a:spcPts val="0"/>
              </a:spcAft>
              <a:buClrTx/>
              <a:buSzTx/>
              <a:buFontTx/>
              <a:buNone/>
              <a:tabLst/>
              <a:defRPr/>
            </a:pPr>
            <a:r>
              <a:rPr kumimoji="0" lang="en-US" sz="21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Fathers’ Support of Child’s Mother</a:t>
            </a:r>
          </a:p>
        </p:txBody>
      </p:sp>
      <p:sp>
        <p:nvSpPr>
          <p:cNvPr id="9" name="TextBox 9">
            <a:extLst>
              <a:ext uri="{FF2B5EF4-FFF2-40B4-BE49-F238E27FC236}">
                <a16:creationId xmlns:a16="http://schemas.microsoft.com/office/drawing/2014/main" id="{9710FBD0-13DC-CF32-C7C0-184387BDDA7C}"/>
              </a:ext>
            </a:extLst>
          </p:cNvPr>
          <p:cNvSpPr txBox="1"/>
          <p:nvPr/>
        </p:nvSpPr>
        <p:spPr>
          <a:xfrm>
            <a:off x="6376850" y="389901"/>
            <a:ext cx="3218553" cy="2342293"/>
          </a:xfrm>
          <a:prstGeom prst="rect">
            <a:avLst/>
          </a:prstGeom>
        </p:spPr>
        <p:txBody>
          <a:bodyPr lIns="0" tIns="0" rIns="0" bIns="0" rtlCol="0" anchor="t">
            <a:spAutoFit/>
          </a:bodyPr>
          <a:lstStyle/>
          <a:p>
            <a:pPr marL="416081" marR="0" lvl="1" indent="-208040" algn="l" defTabSz="914400" rtl="0" eaLnBrk="1" fontAlgn="auto" latinLnBrk="0" hangingPunct="1">
              <a:lnSpc>
                <a:spcPts val="1869"/>
              </a:lnSpc>
              <a:spcBef>
                <a:spcPts val="0"/>
              </a:spcBef>
              <a:spcAft>
                <a:spcPts val="0"/>
              </a:spcAft>
              <a:buClrTx/>
              <a:buSzTx/>
              <a:buFont typeface="Arial"/>
              <a:buChar char="•"/>
              <a:tabLst/>
              <a:defRPr/>
            </a:pPr>
            <a:r>
              <a:rPr kumimoji="0" lang="en-US" sz="1927" b="1" i="0" u="none" strike="noStrike" kern="1200" cap="none" spc="0" normalizeH="0" baseline="0" noProof="0">
                <a:ln>
                  <a:noFill/>
                </a:ln>
                <a:solidFill>
                  <a:srgbClr val="FEFEFE"/>
                </a:solidFill>
                <a:effectLst/>
                <a:uLnTx/>
                <a:uFillTx/>
                <a:latin typeface="Calibri (MS) Bold"/>
                <a:ea typeface="Calibri (MS) Bold"/>
                <a:cs typeface="Calibri (MS) Bold"/>
                <a:sym typeface="Calibri (MS) Bold"/>
              </a:rPr>
              <a:t>How do you currently support your child(ren)’s mother?</a:t>
            </a:r>
          </a:p>
          <a:p>
            <a:pPr marL="0" marR="0" lvl="0" indent="0" algn="l" defTabSz="914400" rtl="0" eaLnBrk="1" fontAlgn="auto" latinLnBrk="0" hangingPunct="1">
              <a:lnSpc>
                <a:spcPts val="1869"/>
              </a:lnSpc>
              <a:spcBef>
                <a:spcPts val="0"/>
              </a:spcBef>
              <a:spcAft>
                <a:spcPts val="0"/>
              </a:spcAft>
              <a:buClrTx/>
              <a:buSzTx/>
              <a:buFontTx/>
              <a:buNone/>
              <a:tabLst/>
              <a:defRPr/>
            </a:pPr>
            <a:endParaRPr kumimoji="0" lang="en-US" sz="1927" b="1" i="0" u="none" strike="noStrike" kern="1200" cap="none" spc="0" normalizeH="0" baseline="0" noProof="0">
              <a:ln>
                <a:noFill/>
              </a:ln>
              <a:solidFill>
                <a:srgbClr val="FEFEFE"/>
              </a:solidFill>
              <a:effectLst/>
              <a:uLnTx/>
              <a:uFillTx/>
              <a:latin typeface="Calibri (MS) Bold"/>
              <a:ea typeface="Calibri (MS) Bold"/>
              <a:cs typeface="Calibri (MS) Bold"/>
              <a:sym typeface="Calibri (MS) Bold"/>
            </a:endParaRPr>
          </a:p>
          <a:p>
            <a:pPr marL="416081" marR="0" lvl="1" indent="-208040" algn="l" defTabSz="914400" rtl="0" eaLnBrk="1" fontAlgn="auto" latinLnBrk="0" hangingPunct="1">
              <a:lnSpc>
                <a:spcPts val="1869"/>
              </a:lnSpc>
              <a:spcBef>
                <a:spcPts val="0"/>
              </a:spcBef>
              <a:spcAft>
                <a:spcPts val="0"/>
              </a:spcAft>
              <a:buClrTx/>
              <a:buSzTx/>
              <a:buFont typeface="Arial"/>
              <a:buChar char="•"/>
              <a:tabLst/>
              <a:defRPr/>
            </a:pPr>
            <a:r>
              <a:rPr kumimoji="0" lang="en-US" sz="1927" b="1" i="0" u="none" strike="noStrike" kern="1200" cap="none" spc="0" normalizeH="0" baseline="0" noProof="0">
                <a:ln>
                  <a:noFill/>
                </a:ln>
                <a:solidFill>
                  <a:srgbClr val="FEFEFE"/>
                </a:solidFill>
                <a:effectLst/>
                <a:uLnTx/>
                <a:uFillTx/>
                <a:latin typeface="Calibri (MS) Bold"/>
                <a:ea typeface="Calibri (MS) Bold"/>
                <a:cs typeface="Calibri (MS) Bold"/>
                <a:sym typeface="Calibri (MS) Bold"/>
              </a:rPr>
              <a:t>How might this support benefit your child(ren)?</a:t>
            </a:r>
          </a:p>
          <a:p>
            <a:pPr marL="0" marR="0" lvl="0" indent="0" algn="l" defTabSz="914400" rtl="0" eaLnBrk="1" fontAlgn="auto" latinLnBrk="0" hangingPunct="1">
              <a:lnSpc>
                <a:spcPts val="1869"/>
              </a:lnSpc>
              <a:spcBef>
                <a:spcPts val="0"/>
              </a:spcBef>
              <a:spcAft>
                <a:spcPts val="0"/>
              </a:spcAft>
              <a:buClrTx/>
              <a:buSzTx/>
              <a:buFontTx/>
              <a:buNone/>
              <a:tabLst/>
              <a:defRPr/>
            </a:pPr>
            <a:endParaRPr kumimoji="0" lang="en-US" sz="1927" b="1" i="0" u="none" strike="noStrike" kern="1200" cap="none" spc="0" normalizeH="0" baseline="0" noProof="0">
              <a:ln>
                <a:noFill/>
              </a:ln>
              <a:solidFill>
                <a:srgbClr val="FEFEFE"/>
              </a:solidFill>
              <a:effectLst/>
              <a:uLnTx/>
              <a:uFillTx/>
              <a:latin typeface="Calibri (MS) Bold"/>
              <a:ea typeface="Calibri (MS) Bold"/>
              <a:cs typeface="Calibri (MS) Bold"/>
              <a:sym typeface="Calibri (MS) Bold"/>
            </a:endParaRPr>
          </a:p>
          <a:p>
            <a:pPr marL="416081" marR="0" lvl="1" indent="-208040" algn="l" defTabSz="914400" rtl="0" eaLnBrk="1" fontAlgn="auto" latinLnBrk="0" hangingPunct="1">
              <a:lnSpc>
                <a:spcPts val="1869"/>
              </a:lnSpc>
              <a:spcBef>
                <a:spcPts val="0"/>
              </a:spcBef>
              <a:spcAft>
                <a:spcPts val="0"/>
              </a:spcAft>
              <a:buClrTx/>
              <a:buSzTx/>
              <a:buFont typeface="Arial"/>
              <a:buChar char="•"/>
              <a:tabLst/>
              <a:defRPr/>
            </a:pPr>
            <a:r>
              <a:rPr kumimoji="0" lang="en-US" sz="1927" b="1" i="0" u="none" strike="noStrike" kern="1200" cap="none" spc="0" normalizeH="0" baseline="0" noProof="0">
                <a:ln>
                  <a:noFill/>
                </a:ln>
                <a:solidFill>
                  <a:srgbClr val="FEFEFE"/>
                </a:solidFill>
                <a:effectLst/>
                <a:uLnTx/>
                <a:uFillTx/>
                <a:latin typeface="Calibri (MS) Bold"/>
                <a:ea typeface="Calibri (MS) Bold"/>
                <a:cs typeface="Calibri (MS) Bold"/>
                <a:sym typeface="Calibri (MS) Bold"/>
              </a:rPr>
              <a:t>What is one way you can offer more support this week?</a:t>
            </a:r>
          </a:p>
        </p:txBody>
      </p:sp>
    </p:spTree>
    <p:extLst>
      <p:ext uri="{BB962C8B-B14F-4D97-AF65-F5344CB8AC3E}">
        <p14:creationId xmlns:p14="http://schemas.microsoft.com/office/powerpoint/2010/main" val="14049136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E23E51"/>
        </a:solidFill>
        <a:effectLst/>
      </p:bgPr>
    </p:bg>
    <p:spTree>
      <p:nvGrpSpPr>
        <p:cNvPr id="1" name="">
          <a:extLst>
            <a:ext uri="{FF2B5EF4-FFF2-40B4-BE49-F238E27FC236}">
              <a16:creationId xmlns:a16="http://schemas.microsoft.com/office/drawing/2014/main" id="{ED77E42D-C839-8710-3F89-B974DAD3401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0EAB0FB-0618-7AB3-DBA6-B585A7037D85}"/>
              </a:ext>
            </a:extLst>
          </p:cNvPr>
          <p:cNvSpPr/>
          <p:nvPr/>
        </p:nvSpPr>
        <p:spPr>
          <a:xfrm flipH="1">
            <a:off x="0" y="0"/>
            <a:ext cx="9753600" cy="7315200"/>
          </a:xfrm>
          <a:custGeom>
            <a:avLst/>
            <a:gdLst/>
            <a:ahLst/>
            <a:cxnLst/>
            <a:rect l="l" t="t" r="r" b="b"/>
            <a:pathLst>
              <a:path w="9753600" h="7315200">
                <a:moveTo>
                  <a:pt x="9753600" y="0"/>
                </a:moveTo>
                <a:lnTo>
                  <a:pt x="0" y="0"/>
                </a:lnTo>
                <a:lnTo>
                  <a:pt x="0" y="7315200"/>
                </a:lnTo>
                <a:lnTo>
                  <a:pt x="9753600" y="7315200"/>
                </a:lnTo>
                <a:lnTo>
                  <a:pt x="9753600" y="0"/>
                </a:lnTo>
                <a:close/>
              </a:path>
            </a:pathLst>
          </a:custGeom>
          <a:blipFill>
            <a:blip r:embed="rId3"/>
            <a:stretch>
              <a:fillRect l="-6285" r="-62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3CDBAA69-BD2F-3508-11F0-926647B12B44}"/>
              </a:ext>
            </a:extLst>
          </p:cNvPr>
          <p:cNvSpPr/>
          <p:nvPr/>
        </p:nvSpPr>
        <p:spPr>
          <a:xfrm>
            <a:off x="92657" y="0"/>
            <a:ext cx="2397641" cy="1647833"/>
          </a:xfrm>
          <a:custGeom>
            <a:avLst/>
            <a:gdLst/>
            <a:ahLst/>
            <a:cxnLst/>
            <a:rect l="l" t="t" r="r" b="b"/>
            <a:pathLst>
              <a:path w="2397641" h="1647833">
                <a:moveTo>
                  <a:pt x="0" y="0"/>
                </a:moveTo>
                <a:lnTo>
                  <a:pt x="2397641" y="0"/>
                </a:lnTo>
                <a:lnTo>
                  <a:pt x="2397641" y="1647833"/>
                </a:lnTo>
                <a:lnTo>
                  <a:pt x="0" y="16478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3D831704-4FC9-4BD0-506B-3876464AB928}"/>
              </a:ext>
            </a:extLst>
          </p:cNvPr>
          <p:cNvSpPr/>
          <p:nvPr/>
        </p:nvSpPr>
        <p:spPr>
          <a:xfrm flipV="1">
            <a:off x="5756559" y="3807155"/>
            <a:ext cx="3901440" cy="2776525"/>
          </a:xfrm>
          <a:custGeom>
            <a:avLst/>
            <a:gdLst/>
            <a:ahLst/>
            <a:cxnLst/>
            <a:rect l="l" t="t" r="r" b="b"/>
            <a:pathLst>
              <a:path w="3901440" h="2776525">
                <a:moveTo>
                  <a:pt x="0" y="2776525"/>
                </a:moveTo>
                <a:lnTo>
                  <a:pt x="3901440" y="2776525"/>
                </a:lnTo>
                <a:lnTo>
                  <a:pt x="3901440" y="0"/>
                </a:lnTo>
                <a:lnTo>
                  <a:pt x="0" y="0"/>
                </a:lnTo>
                <a:lnTo>
                  <a:pt x="0" y="2776525"/>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a:extLst>
              <a:ext uri="{FF2B5EF4-FFF2-40B4-BE49-F238E27FC236}">
                <a16:creationId xmlns:a16="http://schemas.microsoft.com/office/drawing/2014/main" id="{53165FCF-106A-5672-A1D8-52C86C96738B}"/>
              </a:ext>
            </a:extLst>
          </p:cNvPr>
          <p:cNvSpPr txBox="1"/>
          <p:nvPr/>
        </p:nvSpPr>
        <p:spPr>
          <a:xfrm>
            <a:off x="6277446" y="4544124"/>
            <a:ext cx="3027684" cy="1445026"/>
          </a:xfrm>
          <a:prstGeom prst="rect">
            <a:avLst/>
          </a:prstGeom>
        </p:spPr>
        <p:txBody>
          <a:bodyPr lIns="0" tIns="0" rIns="0" bIns="0" rtlCol="0" anchor="t">
            <a:spAutoFit/>
          </a:bodyPr>
          <a:lstStyle/>
          <a:p>
            <a:pPr marL="428392" marR="0" lvl="1" indent="-214196" algn="l" defTabSz="914400" rtl="0" eaLnBrk="1" fontAlgn="auto" latinLnBrk="0" hangingPunct="1">
              <a:lnSpc>
                <a:spcPts val="2777"/>
              </a:lnSpc>
              <a:spcBef>
                <a:spcPts val="0"/>
              </a:spcBef>
              <a:spcAft>
                <a:spcPts val="0"/>
              </a:spcAft>
              <a:buClrTx/>
              <a:buSzTx/>
              <a:buFont typeface="Arial"/>
              <a:buChar char="•"/>
              <a:tabLst/>
              <a:defRPr/>
            </a:pPr>
            <a:r>
              <a:rPr kumimoji="0" lang="en-US" sz="198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How has being involved with your child(ren) benefitted you as a father?</a:t>
            </a:r>
          </a:p>
        </p:txBody>
      </p:sp>
      <p:sp>
        <p:nvSpPr>
          <p:cNvPr id="6" name="TextBox 6">
            <a:extLst>
              <a:ext uri="{FF2B5EF4-FFF2-40B4-BE49-F238E27FC236}">
                <a16:creationId xmlns:a16="http://schemas.microsoft.com/office/drawing/2014/main" id="{AE11B12D-3567-4B2E-F343-E7199957372C}"/>
              </a:ext>
            </a:extLst>
          </p:cNvPr>
          <p:cNvSpPr txBox="1"/>
          <p:nvPr/>
        </p:nvSpPr>
        <p:spPr>
          <a:xfrm>
            <a:off x="229736" y="208065"/>
            <a:ext cx="2123482" cy="1145978"/>
          </a:xfrm>
          <a:prstGeom prst="rect">
            <a:avLst/>
          </a:prstGeom>
        </p:spPr>
        <p:txBody>
          <a:bodyPr lIns="0" tIns="0" rIns="0" bIns="0" rtlCol="0" anchor="t">
            <a:spAutoFit/>
          </a:bodyPr>
          <a:lstStyle/>
          <a:p>
            <a:pPr marL="0" marR="0" lvl="0" indent="0" algn="ctr" defTabSz="914400" rtl="0" eaLnBrk="1" fontAlgn="auto" latinLnBrk="0" hangingPunct="1">
              <a:lnSpc>
                <a:spcPts val="2985"/>
              </a:lnSpc>
              <a:spcBef>
                <a:spcPts val="0"/>
              </a:spcBef>
              <a:spcAft>
                <a:spcPts val="0"/>
              </a:spcAft>
              <a:buClrTx/>
              <a:buSzTx/>
              <a:buFontTx/>
              <a:buNone/>
              <a:tabLst/>
              <a:defRPr/>
            </a:pPr>
            <a:r>
              <a:rPr kumimoji="0" lang="en-US" sz="21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Benefits of </a:t>
            </a:r>
          </a:p>
          <a:p>
            <a:pPr marL="0" marR="0" lvl="0" indent="0" algn="ctr" defTabSz="914400" rtl="0" eaLnBrk="1" fontAlgn="auto" latinLnBrk="0" hangingPunct="1">
              <a:lnSpc>
                <a:spcPts val="2985"/>
              </a:lnSpc>
              <a:spcBef>
                <a:spcPct val="0"/>
              </a:spcBef>
              <a:spcAft>
                <a:spcPts val="0"/>
              </a:spcAft>
              <a:buClrTx/>
              <a:buSzTx/>
              <a:buFontTx/>
              <a:buNone/>
              <a:tabLst/>
              <a:defRPr/>
            </a:pPr>
            <a:r>
              <a:rPr kumimoji="0" lang="en-US" sz="21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Father Involvement </a:t>
            </a:r>
          </a:p>
        </p:txBody>
      </p:sp>
    </p:spTree>
    <p:extLst>
      <p:ext uri="{BB962C8B-B14F-4D97-AF65-F5344CB8AC3E}">
        <p14:creationId xmlns:p14="http://schemas.microsoft.com/office/powerpoint/2010/main" val="38712905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3E4863"/>
        </a:solidFill>
        <a:effectLst/>
      </p:bgPr>
    </p:bg>
    <p:spTree>
      <p:nvGrpSpPr>
        <p:cNvPr id="1" name="">
          <a:extLst>
            <a:ext uri="{FF2B5EF4-FFF2-40B4-BE49-F238E27FC236}">
              <a16:creationId xmlns:a16="http://schemas.microsoft.com/office/drawing/2014/main" id="{67AD7108-E5E6-ED65-C300-914D5FA8597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A89D26A-7A3E-F138-7539-BB6944D4040A}"/>
              </a:ext>
            </a:extLst>
          </p:cNvPr>
          <p:cNvSpPr/>
          <p:nvPr/>
        </p:nvSpPr>
        <p:spPr>
          <a:xfrm>
            <a:off x="5984110" y="246165"/>
            <a:ext cx="3541712" cy="4569951"/>
          </a:xfrm>
          <a:custGeom>
            <a:avLst/>
            <a:gdLst/>
            <a:ahLst/>
            <a:cxnLst/>
            <a:rect l="l" t="t" r="r" b="b"/>
            <a:pathLst>
              <a:path w="3541712" h="4569951">
                <a:moveTo>
                  <a:pt x="0" y="0"/>
                </a:moveTo>
                <a:lnTo>
                  <a:pt x="3541712" y="0"/>
                </a:lnTo>
                <a:lnTo>
                  <a:pt x="3541712" y="4569951"/>
                </a:lnTo>
                <a:lnTo>
                  <a:pt x="0" y="4569951"/>
                </a:lnTo>
                <a:lnTo>
                  <a:pt x="0" y="0"/>
                </a:lnTo>
                <a:close/>
              </a:path>
            </a:pathLst>
          </a:custGeom>
          <a:blipFill>
            <a:blip r:embed="rId3"/>
            <a:stretch>
              <a:fillRect/>
            </a:stretch>
          </a:blipFill>
          <a:ln w="38100" cap="sq">
            <a:solidFill>
              <a:srgbClr val="B6BBC4"/>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409A9E7F-E5B4-140A-0AFF-0E24CF904676}"/>
              </a:ext>
            </a:extLst>
          </p:cNvPr>
          <p:cNvSpPr/>
          <p:nvPr/>
        </p:nvSpPr>
        <p:spPr>
          <a:xfrm>
            <a:off x="395910" y="0"/>
            <a:ext cx="2397641" cy="1647833"/>
          </a:xfrm>
          <a:custGeom>
            <a:avLst/>
            <a:gdLst/>
            <a:ahLst/>
            <a:cxnLst/>
            <a:rect l="l" t="t" r="r" b="b"/>
            <a:pathLst>
              <a:path w="2397641" h="1647833">
                <a:moveTo>
                  <a:pt x="0" y="0"/>
                </a:moveTo>
                <a:lnTo>
                  <a:pt x="2397640" y="0"/>
                </a:lnTo>
                <a:lnTo>
                  <a:pt x="2397640" y="1647833"/>
                </a:lnTo>
                <a:lnTo>
                  <a:pt x="0" y="16478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589139BD-CA43-EA29-E674-734463A5C626}"/>
              </a:ext>
            </a:extLst>
          </p:cNvPr>
          <p:cNvSpPr/>
          <p:nvPr/>
        </p:nvSpPr>
        <p:spPr>
          <a:xfrm>
            <a:off x="0" y="823916"/>
            <a:ext cx="9724769" cy="6491284"/>
          </a:xfrm>
          <a:custGeom>
            <a:avLst/>
            <a:gdLst/>
            <a:ahLst/>
            <a:cxnLst/>
            <a:rect l="l" t="t" r="r" b="b"/>
            <a:pathLst>
              <a:path w="9724769" h="6491284">
                <a:moveTo>
                  <a:pt x="0" y="0"/>
                </a:moveTo>
                <a:lnTo>
                  <a:pt x="9724769" y="0"/>
                </a:lnTo>
                <a:lnTo>
                  <a:pt x="9724769" y="6491284"/>
                </a:lnTo>
                <a:lnTo>
                  <a:pt x="0" y="6491284"/>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a:extLst>
              <a:ext uri="{FF2B5EF4-FFF2-40B4-BE49-F238E27FC236}">
                <a16:creationId xmlns:a16="http://schemas.microsoft.com/office/drawing/2014/main" id="{597339A6-1D70-8CD8-6D23-212B1E89F6D3}"/>
              </a:ext>
            </a:extLst>
          </p:cNvPr>
          <p:cNvSpPr txBox="1"/>
          <p:nvPr/>
        </p:nvSpPr>
        <p:spPr>
          <a:xfrm>
            <a:off x="440332" y="208065"/>
            <a:ext cx="2353218" cy="1145978"/>
          </a:xfrm>
          <a:prstGeom prst="rect">
            <a:avLst/>
          </a:prstGeom>
        </p:spPr>
        <p:txBody>
          <a:bodyPr lIns="0" tIns="0" rIns="0" bIns="0" rtlCol="0" anchor="t">
            <a:spAutoFit/>
          </a:bodyPr>
          <a:lstStyle/>
          <a:p>
            <a:pPr marL="0" marR="0" lvl="0" indent="0" algn="ctr" defTabSz="914400" rtl="0" eaLnBrk="1" fontAlgn="auto" latinLnBrk="0" hangingPunct="1">
              <a:lnSpc>
                <a:spcPts val="2985"/>
              </a:lnSpc>
              <a:spcBef>
                <a:spcPts val="0"/>
              </a:spcBef>
              <a:spcAft>
                <a:spcPts val="0"/>
              </a:spcAft>
              <a:buClrTx/>
              <a:buSzTx/>
              <a:buFontTx/>
              <a:buNone/>
              <a:tabLst/>
              <a:defRPr/>
            </a:pPr>
            <a:r>
              <a:rPr kumimoji="0" lang="en-US" sz="21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Types of </a:t>
            </a:r>
          </a:p>
          <a:p>
            <a:pPr marL="0" marR="0" lvl="0" indent="0" algn="ctr" defTabSz="914400" rtl="0" eaLnBrk="1" fontAlgn="auto" latinLnBrk="0" hangingPunct="1">
              <a:lnSpc>
                <a:spcPts val="2985"/>
              </a:lnSpc>
              <a:spcBef>
                <a:spcPts val="0"/>
              </a:spcBef>
              <a:spcAft>
                <a:spcPts val="0"/>
              </a:spcAft>
              <a:buClrTx/>
              <a:buSzTx/>
              <a:buFontTx/>
              <a:buNone/>
              <a:tabLst/>
              <a:defRPr/>
            </a:pPr>
            <a:r>
              <a:rPr kumimoji="0" lang="en-US" sz="21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Father Involvement </a:t>
            </a:r>
          </a:p>
          <a:p>
            <a:pPr marL="0" marR="0" lvl="0" indent="0" algn="ctr" defTabSz="914400" rtl="0" eaLnBrk="1" fontAlgn="auto" latinLnBrk="0" hangingPunct="1">
              <a:lnSpc>
                <a:spcPts val="2985"/>
              </a:lnSpc>
              <a:spcBef>
                <a:spcPct val="0"/>
              </a:spcBef>
              <a:spcAft>
                <a:spcPts val="0"/>
              </a:spcAft>
              <a:buClrTx/>
              <a:buSzTx/>
              <a:buFontTx/>
              <a:buNone/>
              <a:tabLst/>
              <a:defRPr/>
            </a:pPr>
            <a:r>
              <a:rPr kumimoji="0" lang="en-US" sz="21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(Cognitive)</a:t>
            </a:r>
          </a:p>
        </p:txBody>
      </p:sp>
      <p:sp>
        <p:nvSpPr>
          <p:cNvPr id="6" name="TextBox 6">
            <a:extLst>
              <a:ext uri="{FF2B5EF4-FFF2-40B4-BE49-F238E27FC236}">
                <a16:creationId xmlns:a16="http://schemas.microsoft.com/office/drawing/2014/main" id="{B39EBD43-61CB-2FAD-11CB-48C8E9997530}"/>
              </a:ext>
            </a:extLst>
          </p:cNvPr>
          <p:cNvSpPr txBox="1"/>
          <p:nvPr/>
        </p:nvSpPr>
        <p:spPr>
          <a:xfrm>
            <a:off x="92657" y="2113061"/>
            <a:ext cx="3004146" cy="3003353"/>
          </a:xfrm>
          <a:prstGeom prst="rect">
            <a:avLst/>
          </a:prstGeom>
        </p:spPr>
        <p:txBody>
          <a:bodyPr lIns="0" tIns="0" rIns="0" bIns="0" rtlCol="0" anchor="t">
            <a:spAutoFit/>
          </a:bodyPr>
          <a:lstStyle/>
          <a:p>
            <a:pPr marL="460465" marR="0" lvl="1" indent="-230232" algn="l" defTabSz="914400" rtl="0" eaLnBrk="1" fontAlgn="auto" latinLnBrk="0" hangingPunct="1">
              <a:lnSpc>
                <a:spcPts val="2985"/>
              </a:lnSpc>
              <a:spcBef>
                <a:spcPts val="0"/>
              </a:spcBef>
              <a:spcAft>
                <a:spcPts val="0"/>
              </a:spcAft>
              <a:buClrTx/>
              <a:buSzTx/>
              <a:buFont typeface="Arial"/>
              <a:buChar char="•"/>
              <a:tabLst/>
              <a:defRPr/>
            </a:pPr>
            <a:r>
              <a:rPr kumimoji="0" lang="en-US" sz="2132"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How are you involved in your child(ren)’s thinking and learning?</a:t>
            </a:r>
          </a:p>
          <a:p>
            <a:pPr marL="0" marR="0" lvl="0" indent="0" algn="l" defTabSz="914400" rtl="0" eaLnBrk="1" fontAlgn="auto" latinLnBrk="0" hangingPunct="1">
              <a:lnSpc>
                <a:spcPts val="2985"/>
              </a:lnSpc>
              <a:spcBef>
                <a:spcPts val="0"/>
              </a:spcBef>
              <a:spcAft>
                <a:spcPts val="0"/>
              </a:spcAft>
              <a:buClrTx/>
              <a:buSzTx/>
              <a:buFontTx/>
              <a:buNone/>
              <a:tabLst/>
              <a:defRPr/>
            </a:pPr>
            <a:endParaRPr kumimoji="0" lang="en-US" sz="2132"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endParaRPr>
          </a:p>
          <a:p>
            <a:pPr marL="460465" marR="0" lvl="1" indent="-230232" algn="l" defTabSz="914400" rtl="0" eaLnBrk="1" fontAlgn="auto" latinLnBrk="0" hangingPunct="1">
              <a:lnSpc>
                <a:spcPts val="2985"/>
              </a:lnSpc>
              <a:spcBef>
                <a:spcPts val="0"/>
              </a:spcBef>
              <a:spcAft>
                <a:spcPts val="0"/>
              </a:spcAft>
              <a:buClrTx/>
              <a:buSzTx/>
              <a:buFont typeface="Arial"/>
              <a:buChar char="•"/>
              <a:tabLst/>
              <a:defRPr/>
            </a:pPr>
            <a:r>
              <a:rPr kumimoji="0" lang="en-US" sz="2132"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How could you increase your involvement in this area?</a:t>
            </a:r>
          </a:p>
        </p:txBody>
      </p:sp>
    </p:spTree>
    <p:extLst>
      <p:ext uri="{BB962C8B-B14F-4D97-AF65-F5344CB8AC3E}">
        <p14:creationId xmlns:p14="http://schemas.microsoft.com/office/powerpoint/2010/main" val="10698342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E23E51"/>
        </a:solidFill>
        <a:effectLst/>
      </p:bgPr>
    </p:bg>
    <p:spTree>
      <p:nvGrpSpPr>
        <p:cNvPr id="1" name="">
          <a:extLst>
            <a:ext uri="{FF2B5EF4-FFF2-40B4-BE49-F238E27FC236}">
              <a16:creationId xmlns:a16="http://schemas.microsoft.com/office/drawing/2014/main" id="{5A924665-91DE-88E2-0E4F-4A468173966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D1236F0-B151-B152-44EC-ACB383F22E69}"/>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t="-37" r="-12655" b="-3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6698A755-8CC4-9AD7-501A-D581B2939E62}"/>
              </a:ext>
            </a:extLst>
          </p:cNvPr>
          <p:cNvSpPr/>
          <p:nvPr/>
        </p:nvSpPr>
        <p:spPr>
          <a:xfrm>
            <a:off x="81956" y="1878067"/>
            <a:ext cx="3630044" cy="4705613"/>
          </a:xfrm>
          <a:custGeom>
            <a:avLst/>
            <a:gdLst/>
            <a:ahLst/>
            <a:cxnLst/>
            <a:rect l="l" t="t" r="r" b="b"/>
            <a:pathLst>
              <a:path w="3630044" h="4705613">
                <a:moveTo>
                  <a:pt x="0" y="0"/>
                </a:moveTo>
                <a:lnTo>
                  <a:pt x="3630044" y="0"/>
                </a:lnTo>
                <a:lnTo>
                  <a:pt x="3630044" y="4705613"/>
                </a:lnTo>
                <a:lnTo>
                  <a:pt x="0" y="4705613"/>
                </a:lnTo>
                <a:lnTo>
                  <a:pt x="0" y="0"/>
                </a:lnTo>
                <a:close/>
              </a:path>
            </a:pathLst>
          </a:custGeom>
          <a:blipFill>
            <a:blip r:embed="rId4"/>
            <a:stretch>
              <a:fillRect/>
            </a:stretch>
          </a:blipFill>
          <a:ln w="38100" cap="sq">
            <a:solidFill>
              <a:srgbClr val="88995B"/>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8CA709CA-A711-D6BC-C37F-72D2F26A4084}"/>
              </a:ext>
            </a:extLst>
          </p:cNvPr>
          <p:cNvSpPr/>
          <p:nvPr/>
        </p:nvSpPr>
        <p:spPr>
          <a:xfrm>
            <a:off x="469339" y="0"/>
            <a:ext cx="2397641" cy="1647833"/>
          </a:xfrm>
          <a:custGeom>
            <a:avLst/>
            <a:gdLst/>
            <a:ahLst/>
            <a:cxnLst/>
            <a:rect l="l" t="t" r="r" b="b"/>
            <a:pathLst>
              <a:path w="2397641" h="1647833">
                <a:moveTo>
                  <a:pt x="0" y="0"/>
                </a:moveTo>
                <a:lnTo>
                  <a:pt x="2397640" y="0"/>
                </a:lnTo>
                <a:lnTo>
                  <a:pt x="2397640" y="1647833"/>
                </a:lnTo>
                <a:lnTo>
                  <a:pt x="0" y="16478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EAA12E4D-E0E3-C861-75F3-907DB26F96B6}"/>
              </a:ext>
            </a:extLst>
          </p:cNvPr>
          <p:cNvSpPr/>
          <p:nvPr/>
        </p:nvSpPr>
        <p:spPr>
          <a:xfrm>
            <a:off x="2783910" y="5169824"/>
            <a:ext cx="3895866" cy="2145376"/>
          </a:xfrm>
          <a:custGeom>
            <a:avLst/>
            <a:gdLst/>
            <a:ahLst/>
            <a:cxnLst/>
            <a:rect l="l" t="t" r="r" b="b"/>
            <a:pathLst>
              <a:path w="3895866" h="2145376">
                <a:moveTo>
                  <a:pt x="0" y="0"/>
                </a:moveTo>
                <a:lnTo>
                  <a:pt x="3895866" y="0"/>
                </a:lnTo>
                <a:lnTo>
                  <a:pt x="3895866" y="2145376"/>
                </a:lnTo>
                <a:lnTo>
                  <a:pt x="0" y="2145376"/>
                </a:lnTo>
                <a:lnTo>
                  <a:pt x="0" y="0"/>
                </a:lnTo>
                <a:close/>
              </a:path>
            </a:pathLst>
          </a:custGeom>
          <a:blipFill>
            <a:blip r:embed="rId7">
              <a:extLst>
                <a:ext uri="{96DAC541-7B7A-43D3-8B79-37D633B846F1}">
                  <asvg:svgBlip xmlns:asvg="http://schemas.microsoft.com/office/drawing/2016/SVG/main" r:embed="rId8"/>
                </a:ext>
              </a:extLst>
            </a:blip>
            <a:stretch>
              <a:fillRect t="-9678" r="-715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87AF173E-EFE5-AE1D-6D46-76CADA7C618B}"/>
              </a:ext>
            </a:extLst>
          </p:cNvPr>
          <p:cNvSpPr txBox="1"/>
          <p:nvPr/>
        </p:nvSpPr>
        <p:spPr>
          <a:xfrm>
            <a:off x="469339" y="208065"/>
            <a:ext cx="2397641" cy="1517453"/>
          </a:xfrm>
          <a:prstGeom prst="rect">
            <a:avLst/>
          </a:prstGeom>
        </p:spPr>
        <p:txBody>
          <a:bodyPr lIns="0" tIns="0" rIns="0" bIns="0" rtlCol="0" anchor="t">
            <a:spAutoFit/>
          </a:bodyPr>
          <a:lstStyle/>
          <a:p>
            <a:pPr marL="0" marR="0" lvl="0" indent="0" algn="ctr" defTabSz="914400" rtl="0" eaLnBrk="1" fontAlgn="auto" latinLnBrk="0" hangingPunct="1">
              <a:lnSpc>
                <a:spcPts val="2985"/>
              </a:lnSpc>
              <a:spcBef>
                <a:spcPts val="0"/>
              </a:spcBef>
              <a:spcAft>
                <a:spcPts val="0"/>
              </a:spcAft>
              <a:buClrTx/>
              <a:buSzTx/>
              <a:buFontTx/>
              <a:buNone/>
              <a:tabLst/>
              <a:defRPr/>
            </a:pPr>
            <a:r>
              <a:rPr kumimoji="0" lang="en-US" sz="21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Types of </a:t>
            </a:r>
          </a:p>
          <a:p>
            <a:pPr marL="0" marR="0" lvl="0" indent="0" algn="ctr" defTabSz="914400" rtl="0" eaLnBrk="1" fontAlgn="auto" latinLnBrk="0" hangingPunct="1">
              <a:lnSpc>
                <a:spcPts val="2985"/>
              </a:lnSpc>
              <a:spcBef>
                <a:spcPts val="0"/>
              </a:spcBef>
              <a:spcAft>
                <a:spcPts val="0"/>
              </a:spcAft>
              <a:buClrTx/>
              <a:buSzTx/>
              <a:buFontTx/>
              <a:buNone/>
              <a:tabLst/>
              <a:defRPr/>
            </a:pPr>
            <a:r>
              <a:rPr kumimoji="0" lang="en-US" sz="21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Father Involvement </a:t>
            </a:r>
          </a:p>
          <a:p>
            <a:pPr marL="0" marR="0" lvl="0" indent="0" algn="ctr" defTabSz="914400" rtl="0" eaLnBrk="1" fontAlgn="auto" latinLnBrk="0" hangingPunct="1">
              <a:lnSpc>
                <a:spcPts val="2985"/>
              </a:lnSpc>
              <a:spcBef>
                <a:spcPts val="0"/>
              </a:spcBef>
              <a:spcAft>
                <a:spcPts val="0"/>
              </a:spcAft>
              <a:buClrTx/>
              <a:buSzTx/>
              <a:buFontTx/>
              <a:buNone/>
              <a:tabLst/>
              <a:defRPr/>
            </a:pPr>
            <a:r>
              <a:rPr kumimoji="0" lang="en-US" sz="21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(Affective)</a:t>
            </a:r>
          </a:p>
          <a:p>
            <a:pPr marL="0" marR="0" lvl="0" indent="0" algn="ctr" defTabSz="914400" rtl="0" eaLnBrk="1" fontAlgn="auto" latinLnBrk="0" hangingPunct="1">
              <a:lnSpc>
                <a:spcPts val="2985"/>
              </a:lnSpc>
              <a:spcBef>
                <a:spcPct val="0"/>
              </a:spcBef>
              <a:spcAft>
                <a:spcPts val="0"/>
              </a:spcAft>
              <a:buClrTx/>
              <a:buSzTx/>
              <a:buFontTx/>
              <a:buNone/>
              <a:tabLst/>
              <a:defRPr/>
            </a:pPr>
            <a:endParaRPr kumimoji="0" lang="en-US" sz="21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p:txBody>
      </p:sp>
      <p:sp>
        <p:nvSpPr>
          <p:cNvPr id="7" name="Freeform 7">
            <a:extLst>
              <a:ext uri="{FF2B5EF4-FFF2-40B4-BE49-F238E27FC236}">
                <a16:creationId xmlns:a16="http://schemas.microsoft.com/office/drawing/2014/main" id="{5A155F62-1447-D3D7-FEA9-D128F409A500}"/>
              </a:ext>
            </a:extLst>
          </p:cNvPr>
          <p:cNvSpPr/>
          <p:nvPr/>
        </p:nvSpPr>
        <p:spPr>
          <a:xfrm>
            <a:off x="6676071" y="4962174"/>
            <a:ext cx="2777430" cy="2120485"/>
          </a:xfrm>
          <a:custGeom>
            <a:avLst/>
            <a:gdLst/>
            <a:ahLst/>
            <a:cxnLst/>
            <a:rect l="l" t="t" r="r" b="b"/>
            <a:pathLst>
              <a:path w="2777430" h="2120485">
                <a:moveTo>
                  <a:pt x="0" y="0"/>
                </a:moveTo>
                <a:lnTo>
                  <a:pt x="2777430" y="0"/>
                </a:lnTo>
                <a:lnTo>
                  <a:pt x="2777430" y="2120485"/>
                </a:lnTo>
                <a:lnTo>
                  <a:pt x="0" y="2120485"/>
                </a:lnTo>
                <a:lnTo>
                  <a:pt x="0" y="0"/>
                </a:lnTo>
                <a:close/>
              </a:path>
            </a:pathLst>
          </a:custGeom>
          <a:blipFill>
            <a:blip r:embed="rId7">
              <a:extLst>
                <a:ext uri="{96DAC541-7B7A-43D3-8B79-37D633B846F1}">
                  <asvg:svgBlip xmlns:asvg="http://schemas.microsoft.com/office/drawing/2016/SVG/main" r:embed="rId8"/>
                </a:ext>
              </a:extLst>
            </a:blip>
            <a:stretch>
              <a:fillRect l="-50308" b="-109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a:extLst>
              <a:ext uri="{FF2B5EF4-FFF2-40B4-BE49-F238E27FC236}">
                <a16:creationId xmlns:a16="http://schemas.microsoft.com/office/drawing/2014/main" id="{46B2E4AC-B8A6-8D0D-4E81-FF0C22F53CE2}"/>
              </a:ext>
            </a:extLst>
          </p:cNvPr>
          <p:cNvSpPr txBox="1"/>
          <p:nvPr/>
        </p:nvSpPr>
        <p:spPr>
          <a:xfrm>
            <a:off x="2863059" y="5429129"/>
            <a:ext cx="6748371" cy="1535172"/>
          </a:xfrm>
          <a:prstGeom prst="rect">
            <a:avLst/>
          </a:prstGeom>
        </p:spPr>
        <p:txBody>
          <a:bodyPr lIns="0" tIns="0" rIns="0" bIns="0" rtlCol="0" anchor="t">
            <a:spAutoFit/>
          </a:bodyPr>
          <a:lstStyle/>
          <a:p>
            <a:pPr marL="492718" marR="0" lvl="1" indent="-246359" algn="l" defTabSz="914400" rtl="0" eaLnBrk="1" fontAlgn="auto" latinLnBrk="0" hangingPunct="1">
              <a:lnSpc>
                <a:spcPts val="2350"/>
              </a:lnSpc>
              <a:spcBef>
                <a:spcPts val="0"/>
              </a:spcBef>
              <a:spcAft>
                <a:spcPts val="0"/>
              </a:spcAft>
              <a:buClrTx/>
              <a:buSzTx/>
              <a:buFont typeface="Arial"/>
              <a:buChar char="•"/>
              <a:tabLst/>
              <a:defRPr/>
            </a:pPr>
            <a:r>
              <a:rPr kumimoji="0" lang="en-US" sz="2282" b="1" i="0" u="none" strike="noStrike" kern="1200" cap="none" spc="0" normalizeH="0" baseline="0" noProof="0">
                <a:ln>
                  <a:noFill/>
                </a:ln>
                <a:solidFill>
                  <a:srgbClr val="FCFDFA"/>
                </a:solidFill>
                <a:effectLst/>
                <a:uLnTx/>
                <a:uFillTx/>
                <a:latin typeface="Calibri (MS) Bold"/>
                <a:ea typeface="Calibri (MS) Bold"/>
                <a:cs typeface="Calibri (MS) Bold"/>
                <a:sym typeface="Calibri (MS) Bold"/>
              </a:rPr>
              <a:t>How do you currently show love and affection to your child(ren)?</a:t>
            </a:r>
          </a:p>
          <a:p>
            <a:pPr marL="0" marR="0" lvl="0" indent="0" algn="l" defTabSz="914400" rtl="0" eaLnBrk="1" fontAlgn="auto" latinLnBrk="0" hangingPunct="1">
              <a:lnSpc>
                <a:spcPts val="2350"/>
              </a:lnSpc>
              <a:spcBef>
                <a:spcPts val="0"/>
              </a:spcBef>
              <a:spcAft>
                <a:spcPts val="0"/>
              </a:spcAft>
              <a:buClrTx/>
              <a:buSzTx/>
              <a:buFontTx/>
              <a:buNone/>
              <a:tabLst/>
              <a:defRPr/>
            </a:pPr>
            <a:endParaRPr kumimoji="0" lang="en-US" sz="2282" b="1" i="0" u="none" strike="noStrike" kern="1200" cap="none" spc="0" normalizeH="0" baseline="0" noProof="0">
              <a:ln>
                <a:noFill/>
              </a:ln>
              <a:solidFill>
                <a:srgbClr val="FCFDFA"/>
              </a:solidFill>
              <a:effectLst/>
              <a:uLnTx/>
              <a:uFillTx/>
              <a:latin typeface="Calibri (MS) Bold"/>
              <a:ea typeface="Calibri (MS) Bold"/>
              <a:cs typeface="Calibri (MS) Bold"/>
              <a:sym typeface="Calibri (MS) Bold"/>
            </a:endParaRPr>
          </a:p>
          <a:p>
            <a:pPr marL="492718" marR="0" lvl="1" indent="-246359" algn="l" defTabSz="914400" rtl="0" eaLnBrk="1" fontAlgn="auto" latinLnBrk="0" hangingPunct="1">
              <a:lnSpc>
                <a:spcPts val="2350"/>
              </a:lnSpc>
              <a:spcBef>
                <a:spcPts val="0"/>
              </a:spcBef>
              <a:spcAft>
                <a:spcPts val="0"/>
              </a:spcAft>
              <a:buClrTx/>
              <a:buSzTx/>
              <a:buFont typeface="Arial"/>
              <a:buChar char="•"/>
              <a:tabLst/>
              <a:defRPr/>
            </a:pPr>
            <a:r>
              <a:rPr kumimoji="0" lang="en-US" sz="2282" b="1" i="0" u="none" strike="noStrike" kern="1200" cap="none" spc="0" normalizeH="0" baseline="0" noProof="0">
                <a:ln>
                  <a:noFill/>
                </a:ln>
                <a:solidFill>
                  <a:srgbClr val="FCFDFA"/>
                </a:solidFill>
                <a:effectLst/>
                <a:uLnTx/>
                <a:uFillTx/>
                <a:latin typeface="Calibri (MS) Bold"/>
                <a:ea typeface="Calibri (MS) Bold"/>
                <a:cs typeface="Calibri (MS) Bold"/>
                <a:sym typeface="Calibri (MS) Bold"/>
              </a:rPr>
              <a:t>What are some new or different ways you could express it?</a:t>
            </a:r>
          </a:p>
        </p:txBody>
      </p:sp>
    </p:spTree>
    <p:extLst>
      <p:ext uri="{BB962C8B-B14F-4D97-AF65-F5344CB8AC3E}">
        <p14:creationId xmlns:p14="http://schemas.microsoft.com/office/powerpoint/2010/main" val="22102741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37231E"/>
        </a:solidFill>
        <a:effectLst/>
      </p:bgPr>
    </p:bg>
    <p:spTree>
      <p:nvGrpSpPr>
        <p:cNvPr id="1" name="">
          <a:extLst>
            <a:ext uri="{FF2B5EF4-FFF2-40B4-BE49-F238E27FC236}">
              <a16:creationId xmlns:a16="http://schemas.microsoft.com/office/drawing/2014/main" id="{BBDB6AF0-143D-0029-B502-A058F58D5ED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6036C96-5251-E0B7-BA44-41685A22AD2D}"/>
              </a:ext>
            </a:extLst>
          </p:cNvPr>
          <p:cNvSpPr/>
          <p:nvPr/>
        </p:nvSpPr>
        <p:spPr>
          <a:xfrm>
            <a:off x="6054211" y="2562900"/>
            <a:ext cx="3564627" cy="4567519"/>
          </a:xfrm>
          <a:custGeom>
            <a:avLst/>
            <a:gdLst/>
            <a:ahLst/>
            <a:cxnLst/>
            <a:rect l="l" t="t" r="r" b="b"/>
            <a:pathLst>
              <a:path w="3564627" h="4567519">
                <a:moveTo>
                  <a:pt x="0" y="0"/>
                </a:moveTo>
                <a:lnTo>
                  <a:pt x="3564627" y="0"/>
                </a:lnTo>
                <a:lnTo>
                  <a:pt x="3564627" y="4567519"/>
                </a:lnTo>
                <a:lnTo>
                  <a:pt x="0" y="4567519"/>
                </a:lnTo>
                <a:lnTo>
                  <a:pt x="0" y="0"/>
                </a:lnTo>
                <a:close/>
              </a:path>
            </a:pathLst>
          </a:custGeom>
          <a:blipFill>
            <a:blip r:embed="rId3"/>
            <a:stretch>
              <a:fillRect/>
            </a:stretch>
          </a:blipFill>
          <a:ln w="38100" cap="sq">
            <a:solidFill>
              <a:srgbClr val="B72929"/>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38E3EB09-F8FB-F17D-8F91-F4F8C91863B1}"/>
              </a:ext>
            </a:extLst>
          </p:cNvPr>
          <p:cNvSpPr/>
          <p:nvPr/>
        </p:nvSpPr>
        <p:spPr>
          <a:xfrm>
            <a:off x="92657" y="0"/>
            <a:ext cx="2397641" cy="1647833"/>
          </a:xfrm>
          <a:custGeom>
            <a:avLst/>
            <a:gdLst/>
            <a:ahLst/>
            <a:cxnLst/>
            <a:rect l="l" t="t" r="r" b="b"/>
            <a:pathLst>
              <a:path w="2397641" h="1647833">
                <a:moveTo>
                  <a:pt x="0" y="0"/>
                </a:moveTo>
                <a:lnTo>
                  <a:pt x="2397641" y="0"/>
                </a:lnTo>
                <a:lnTo>
                  <a:pt x="2397641" y="1647833"/>
                </a:lnTo>
                <a:lnTo>
                  <a:pt x="0" y="16478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08198732-2B9E-0516-A1F2-3A343CA64FC4}"/>
              </a:ext>
            </a:extLst>
          </p:cNvPr>
          <p:cNvSpPr/>
          <p:nvPr/>
        </p:nvSpPr>
        <p:spPr>
          <a:xfrm>
            <a:off x="0" y="1647833"/>
            <a:ext cx="6054211" cy="5667367"/>
          </a:xfrm>
          <a:custGeom>
            <a:avLst/>
            <a:gdLst/>
            <a:ahLst/>
            <a:cxnLst/>
            <a:rect l="l" t="t" r="r" b="b"/>
            <a:pathLst>
              <a:path w="6054211" h="5667367">
                <a:moveTo>
                  <a:pt x="0" y="0"/>
                </a:moveTo>
                <a:lnTo>
                  <a:pt x="6054211" y="0"/>
                </a:lnTo>
                <a:lnTo>
                  <a:pt x="6054211" y="5667367"/>
                </a:lnTo>
                <a:lnTo>
                  <a:pt x="0" y="5667367"/>
                </a:lnTo>
                <a:lnTo>
                  <a:pt x="0" y="0"/>
                </a:lnTo>
                <a:close/>
              </a:path>
            </a:pathLst>
          </a:custGeom>
          <a:blipFill>
            <a:blip r:embed="rId6"/>
            <a:stretch>
              <a:fillRect l="-11744" r="-2849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a:extLst>
              <a:ext uri="{FF2B5EF4-FFF2-40B4-BE49-F238E27FC236}">
                <a16:creationId xmlns:a16="http://schemas.microsoft.com/office/drawing/2014/main" id="{90ABDBC9-FA70-4538-B164-7CB2516684D1}"/>
              </a:ext>
            </a:extLst>
          </p:cNvPr>
          <p:cNvSpPr txBox="1"/>
          <p:nvPr/>
        </p:nvSpPr>
        <p:spPr>
          <a:xfrm>
            <a:off x="92657" y="227863"/>
            <a:ext cx="2397641" cy="1145978"/>
          </a:xfrm>
          <a:prstGeom prst="rect">
            <a:avLst/>
          </a:prstGeom>
        </p:spPr>
        <p:txBody>
          <a:bodyPr lIns="0" tIns="0" rIns="0" bIns="0" rtlCol="0" anchor="t">
            <a:spAutoFit/>
          </a:bodyPr>
          <a:lstStyle/>
          <a:p>
            <a:pPr marL="0" marR="0" lvl="0" indent="0" algn="ctr" defTabSz="914400" rtl="0" eaLnBrk="1" fontAlgn="auto" latinLnBrk="0" hangingPunct="1">
              <a:lnSpc>
                <a:spcPts val="2985"/>
              </a:lnSpc>
              <a:spcBef>
                <a:spcPct val="0"/>
              </a:spcBef>
              <a:spcAft>
                <a:spcPts val="0"/>
              </a:spcAft>
              <a:buClrTx/>
              <a:buSzTx/>
              <a:buFontTx/>
              <a:buNone/>
              <a:tabLst/>
              <a:defRPr/>
            </a:pPr>
            <a:r>
              <a:rPr kumimoji="0" lang="en-US" sz="21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Types of </a:t>
            </a:r>
          </a:p>
          <a:p>
            <a:pPr marL="0" marR="0" lvl="0" indent="0" algn="ctr" defTabSz="914400" rtl="0" eaLnBrk="1" fontAlgn="auto" latinLnBrk="0" hangingPunct="1">
              <a:lnSpc>
                <a:spcPts val="2985"/>
              </a:lnSpc>
              <a:spcBef>
                <a:spcPct val="0"/>
              </a:spcBef>
              <a:spcAft>
                <a:spcPts val="0"/>
              </a:spcAft>
              <a:buClrTx/>
              <a:buSzTx/>
              <a:buFontTx/>
              <a:buNone/>
              <a:tabLst/>
              <a:defRPr/>
            </a:pPr>
            <a:r>
              <a:rPr kumimoji="0" lang="en-US" sz="21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Father Involvement </a:t>
            </a:r>
          </a:p>
          <a:p>
            <a:pPr marL="0" marR="0" lvl="0" indent="0" algn="ctr" defTabSz="914400" rtl="0" eaLnBrk="1" fontAlgn="auto" latinLnBrk="0" hangingPunct="1">
              <a:lnSpc>
                <a:spcPts val="2985"/>
              </a:lnSpc>
              <a:spcBef>
                <a:spcPct val="0"/>
              </a:spcBef>
              <a:spcAft>
                <a:spcPts val="0"/>
              </a:spcAft>
              <a:buClrTx/>
              <a:buSzTx/>
              <a:buFontTx/>
              <a:buNone/>
              <a:tabLst/>
              <a:defRPr/>
            </a:pPr>
            <a:r>
              <a:rPr kumimoji="0" lang="en-US" sz="21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(Behavioral)</a:t>
            </a:r>
          </a:p>
        </p:txBody>
      </p:sp>
      <p:sp>
        <p:nvSpPr>
          <p:cNvPr id="6" name="TextBox 6">
            <a:extLst>
              <a:ext uri="{FF2B5EF4-FFF2-40B4-BE49-F238E27FC236}">
                <a16:creationId xmlns:a16="http://schemas.microsoft.com/office/drawing/2014/main" id="{5562A033-E950-58A8-7648-2706AEF6204F}"/>
              </a:ext>
            </a:extLst>
          </p:cNvPr>
          <p:cNvSpPr txBox="1"/>
          <p:nvPr/>
        </p:nvSpPr>
        <p:spPr>
          <a:xfrm>
            <a:off x="4357805" y="302497"/>
            <a:ext cx="5261033" cy="2260403"/>
          </a:xfrm>
          <a:prstGeom prst="rect">
            <a:avLst/>
          </a:prstGeom>
        </p:spPr>
        <p:txBody>
          <a:bodyPr lIns="0" tIns="0" rIns="0" bIns="0" rtlCol="0" anchor="t">
            <a:spAutoFit/>
          </a:bodyPr>
          <a:lstStyle/>
          <a:p>
            <a:pPr marL="460465" marR="0" lvl="1" indent="-230232" algn="l" defTabSz="914400" rtl="0" eaLnBrk="1" fontAlgn="auto" latinLnBrk="0" hangingPunct="1">
              <a:lnSpc>
                <a:spcPts val="2985"/>
              </a:lnSpc>
              <a:spcBef>
                <a:spcPts val="0"/>
              </a:spcBef>
              <a:spcAft>
                <a:spcPts val="0"/>
              </a:spcAft>
              <a:buClrTx/>
              <a:buSzTx/>
              <a:buFont typeface="Arial"/>
              <a:buChar char="•"/>
              <a:tabLst/>
              <a:defRPr/>
            </a:pPr>
            <a:r>
              <a:rPr kumimoji="0" lang="en-US" sz="2132" b="1" i="0" u="none" strike="noStrike" kern="1200" cap="none" spc="0" normalizeH="0" baseline="0" noProof="0">
                <a:ln>
                  <a:noFill/>
                </a:ln>
                <a:solidFill>
                  <a:srgbClr val="FFFFFE"/>
                </a:solidFill>
                <a:effectLst/>
                <a:uLnTx/>
                <a:uFillTx/>
                <a:latin typeface="Calibri (MS) Bold"/>
                <a:ea typeface="Calibri (MS) Bold"/>
                <a:cs typeface="Calibri (MS) Bold"/>
                <a:sym typeface="Calibri (MS) Bold"/>
              </a:rPr>
              <a:t>How do you currently provide nurturing care to your child(ren)?</a:t>
            </a:r>
          </a:p>
          <a:p>
            <a:pPr marL="0" marR="0" lvl="0" indent="0" algn="l" defTabSz="914400" rtl="0" eaLnBrk="1" fontAlgn="auto" latinLnBrk="0" hangingPunct="1">
              <a:lnSpc>
                <a:spcPts val="2985"/>
              </a:lnSpc>
              <a:spcBef>
                <a:spcPts val="0"/>
              </a:spcBef>
              <a:spcAft>
                <a:spcPts val="0"/>
              </a:spcAft>
              <a:buClrTx/>
              <a:buSzTx/>
              <a:buFontTx/>
              <a:buNone/>
              <a:tabLst/>
              <a:defRPr/>
            </a:pPr>
            <a:endParaRPr kumimoji="0" lang="en-US" sz="2132" b="1" i="0" u="none" strike="noStrike" kern="1200" cap="none" spc="0" normalizeH="0" baseline="0" noProof="0">
              <a:ln>
                <a:noFill/>
              </a:ln>
              <a:solidFill>
                <a:srgbClr val="FFFFFE"/>
              </a:solidFill>
              <a:effectLst/>
              <a:uLnTx/>
              <a:uFillTx/>
              <a:latin typeface="Calibri (MS) Bold"/>
              <a:ea typeface="Calibri (MS) Bold"/>
              <a:cs typeface="Calibri (MS) Bold"/>
              <a:sym typeface="Calibri (MS) Bold"/>
            </a:endParaRPr>
          </a:p>
          <a:p>
            <a:pPr marL="460465" marR="0" lvl="1" indent="-230232" algn="l" defTabSz="914400" rtl="0" eaLnBrk="1" fontAlgn="auto" latinLnBrk="0" hangingPunct="1">
              <a:lnSpc>
                <a:spcPts val="2985"/>
              </a:lnSpc>
              <a:spcBef>
                <a:spcPts val="0"/>
              </a:spcBef>
              <a:spcAft>
                <a:spcPts val="0"/>
              </a:spcAft>
              <a:buClrTx/>
              <a:buSzTx/>
              <a:buFont typeface="Arial"/>
              <a:buChar char="•"/>
              <a:tabLst/>
              <a:defRPr/>
            </a:pPr>
            <a:r>
              <a:rPr kumimoji="0" lang="en-US" sz="2132" b="1" i="0" u="none" strike="noStrike" kern="1200" cap="none" spc="0" normalizeH="0" baseline="0" noProof="0">
                <a:ln>
                  <a:noFill/>
                </a:ln>
                <a:solidFill>
                  <a:srgbClr val="FFFFFE"/>
                </a:solidFill>
                <a:effectLst/>
                <a:uLnTx/>
                <a:uFillTx/>
                <a:latin typeface="Calibri (MS) Bold"/>
                <a:ea typeface="Calibri (MS) Bold"/>
                <a:cs typeface="Calibri (MS) Bold"/>
                <a:sym typeface="Calibri (MS) Bold"/>
              </a:rPr>
              <a:t>Have you discovered any new ways to offer nurturing care since starting this module?</a:t>
            </a:r>
          </a:p>
        </p:txBody>
      </p:sp>
    </p:spTree>
    <p:extLst>
      <p:ext uri="{BB962C8B-B14F-4D97-AF65-F5344CB8AC3E}">
        <p14:creationId xmlns:p14="http://schemas.microsoft.com/office/powerpoint/2010/main" val="1417162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753185" y="3124008"/>
            <a:ext cx="1478221" cy="415750"/>
          </a:xfrm>
          <a:custGeom>
            <a:avLst/>
            <a:gdLst/>
            <a:ahLst/>
            <a:cxnLst/>
            <a:rect l="l" t="t" r="r" b="b"/>
            <a:pathLst>
              <a:path w="1478221" h="415750">
                <a:moveTo>
                  <a:pt x="0" y="0"/>
                </a:moveTo>
                <a:lnTo>
                  <a:pt x="1478221" y="0"/>
                </a:lnTo>
                <a:lnTo>
                  <a:pt x="1478221" y="415749"/>
                </a:lnTo>
                <a:lnTo>
                  <a:pt x="0" y="4157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4014075" y="3331882"/>
            <a:ext cx="1478221" cy="415750"/>
          </a:xfrm>
          <a:custGeom>
            <a:avLst/>
            <a:gdLst/>
            <a:ahLst/>
            <a:cxnLst/>
            <a:rect l="l" t="t" r="r" b="b"/>
            <a:pathLst>
              <a:path w="1478221" h="415750">
                <a:moveTo>
                  <a:pt x="0" y="0"/>
                </a:moveTo>
                <a:lnTo>
                  <a:pt x="1478220" y="0"/>
                </a:lnTo>
                <a:lnTo>
                  <a:pt x="1478220" y="415750"/>
                </a:lnTo>
                <a:lnTo>
                  <a:pt x="0" y="4157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227240" y="2032581"/>
            <a:ext cx="5462600" cy="5174500"/>
          </a:xfrm>
          <a:custGeom>
            <a:avLst/>
            <a:gdLst/>
            <a:ahLst/>
            <a:cxnLst/>
            <a:rect l="l" t="t" r="r" b="b"/>
            <a:pathLst>
              <a:path w="5462600" h="5174500">
                <a:moveTo>
                  <a:pt x="0" y="0"/>
                </a:moveTo>
                <a:lnTo>
                  <a:pt x="5462600" y="0"/>
                </a:lnTo>
                <a:lnTo>
                  <a:pt x="5462600" y="5174501"/>
                </a:lnTo>
                <a:lnTo>
                  <a:pt x="0" y="5174501"/>
                </a:lnTo>
                <a:lnTo>
                  <a:pt x="0" y="0"/>
                </a:lnTo>
                <a:close/>
              </a:path>
            </a:pathLst>
          </a:custGeom>
          <a:blipFill>
            <a:blip r:embed="rId5"/>
            <a:stretch>
              <a:fillRect/>
            </a:stretch>
          </a:blipFill>
          <a:ln w="38100" cap="sq">
            <a:solidFill>
              <a:srgbClr val="629B45"/>
            </a:solidFill>
            <a:prstDash val="solid"/>
            <a:miter/>
          </a:ln>
        </p:spPr>
        <p:txBody>
          <a:bodyPr/>
          <a:lstStyle/>
          <a:p>
            <a:endParaRPr lang="en-US"/>
          </a:p>
        </p:txBody>
      </p:sp>
      <p:sp>
        <p:nvSpPr>
          <p:cNvPr id="5" name="Freeform 5"/>
          <p:cNvSpPr/>
          <p:nvPr/>
        </p:nvSpPr>
        <p:spPr>
          <a:xfrm>
            <a:off x="4640180" y="2847651"/>
            <a:ext cx="1762145" cy="2409599"/>
          </a:xfrm>
          <a:custGeom>
            <a:avLst/>
            <a:gdLst/>
            <a:ahLst/>
            <a:cxnLst/>
            <a:rect l="l" t="t" r="r" b="b"/>
            <a:pathLst>
              <a:path w="1762145" h="2409599">
                <a:moveTo>
                  <a:pt x="0" y="0"/>
                </a:moveTo>
                <a:lnTo>
                  <a:pt x="1762144" y="0"/>
                </a:lnTo>
                <a:lnTo>
                  <a:pt x="1762144" y="2409599"/>
                </a:lnTo>
                <a:lnTo>
                  <a:pt x="0" y="2409599"/>
                </a:lnTo>
                <a:lnTo>
                  <a:pt x="0" y="0"/>
                </a:lnTo>
                <a:close/>
              </a:path>
            </a:pathLst>
          </a:custGeom>
          <a:blipFill>
            <a:blip r:embed="rId6"/>
            <a:stretch>
              <a:fillRect/>
            </a:stretch>
          </a:blipFill>
        </p:spPr>
        <p:txBody>
          <a:bodyPr/>
          <a:lstStyle/>
          <a:p>
            <a:endParaRPr lang="en-US"/>
          </a:p>
        </p:txBody>
      </p:sp>
      <p:sp>
        <p:nvSpPr>
          <p:cNvPr id="6" name="Freeform 6"/>
          <p:cNvSpPr/>
          <p:nvPr/>
        </p:nvSpPr>
        <p:spPr>
          <a:xfrm rot="2700000">
            <a:off x="5496218" y="2055323"/>
            <a:ext cx="349145" cy="802632"/>
          </a:xfrm>
          <a:custGeom>
            <a:avLst/>
            <a:gdLst/>
            <a:ahLst/>
            <a:cxnLst/>
            <a:rect l="l" t="t" r="r" b="b"/>
            <a:pathLst>
              <a:path w="349145" h="802632">
                <a:moveTo>
                  <a:pt x="0" y="0"/>
                </a:moveTo>
                <a:lnTo>
                  <a:pt x="349145" y="0"/>
                </a:lnTo>
                <a:lnTo>
                  <a:pt x="349145" y="802633"/>
                </a:lnTo>
                <a:lnTo>
                  <a:pt x="0" y="8026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4640180" y="3437886"/>
            <a:ext cx="1598822" cy="449669"/>
          </a:xfrm>
          <a:custGeom>
            <a:avLst/>
            <a:gdLst/>
            <a:ahLst/>
            <a:cxnLst/>
            <a:rect l="l" t="t" r="r" b="b"/>
            <a:pathLst>
              <a:path w="1598822" h="449669">
                <a:moveTo>
                  <a:pt x="0" y="0"/>
                </a:moveTo>
                <a:lnTo>
                  <a:pt x="1598822" y="0"/>
                </a:lnTo>
                <a:lnTo>
                  <a:pt x="1598822" y="449669"/>
                </a:lnTo>
                <a:lnTo>
                  <a:pt x="0" y="4496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6701401" y="2847651"/>
            <a:ext cx="2899799" cy="4040408"/>
          </a:xfrm>
          <a:prstGeom prst="roundRect">
            <a:avLst/>
          </a:prstGeom>
          <a:blipFill>
            <a:blip r:embed="rId9">
              <a:extLst>
                <a:ext uri="{28A0092B-C50C-407E-A947-70E740481C1C}">
                  <a14:useLocalDpi xmlns:a14="http://schemas.microsoft.com/office/drawing/2010/main" val="0"/>
                </a:ext>
              </a:extLst>
            </a:blip>
            <a:stretch>
              <a:fillRect/>
            </a:stretch>
          </a:blipFill>
          <a:ln w="85725" cap="sq">
            <a:solidFill>
              <a:srgbClr val="629B45"/>
            </a:solidFill>
            <a:prstDash val="solid"/>
            <a:miter/>
          </a:ln>
          <a:scene3d>
            <a:camera prst="orthographicFront"/>
            <a:lightRig rig="threePt" dir="t"/>
          </a:scene3d>
          <a:sp3d>
            <a:bevelT w="165100" prst="coolSlant"/>
          </a:sp3d>
        </p:spPr>
        <p:txBody>
          <a:bodyPr/>
          <a:lstStyle/>
          <a:p>
            <a:endParaRPr lang="en-US"/>
          </a:p>
        </p:txBody>
      </p:sp>
      <p:sp>
        <p:nvSpPr>
          <p:cNvPr id="9" name="Freeform 9"/>
          <p:cNvSpPr/>
          <p:nvPr/>
        </p:nvSpPr>
        <p:spPr>
          <a:xfrm flipH="1">
            <a:off x="6477000" y="4267200"/>
            <a:ext cx="381000" cy="967178"/>
          </a:xfrm>
          <a:custGeom>
            <a:avLst/>
            <a:gdLst/>
            <a:ahLst/>
            <a:cxnLst/>
            <a:rect l="l" t="t" r="r" b="b"/>
            <a:pathLst>
              <a:path w="509338" h="1170891">
                <a:moveTo>
                  <a:pt x="509338" y="0"/>
                </a:moveTo>
                <a:lnTo>
                  <a:pt x="0" y="0"/>
                </a:lnTo>
                <a:lnTo>
                  <a:pt x="0" y="1170892"/>
                </a:lnTo>
                <a:lnTo>
                  <a:pt x="509338" y="1170892"/>
                </a:lnTo>
                <a:lnTo>
                  <a:pt x="509338"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p:cNvSpPr txBox="1"/>
          <p:nvPr/>
        </p:nvSpPr>
        <p:spPr>
          <a:xfrm>
            <a:off x="1150472" y="427141"/>
            <a:ext cx="7452655" cy="1362131"/>
          </a:xfrm>
          <a:prstGeom prst="rect">
            <a:avLst/>
          </a:prstGeom>
        </p:spPr>
        <p:txBody>
          <a:bodyPr lIns="0" tIns="0" rIns="0" bIns="0" rtlCol="0" anchor="t">
            <a:spAutoFit/>
          </a:bodyPr>
          <a:lstStyle/>
          <a:p>
            <a:pPr algn="ctr">
              <a:lnSpc>
                <a:spcPts val="9823"/>
              </a:lnSpc>
            </a:pPr>
            <a:r>
              <a:rPr lang="en-US" sz="10915">
                <a:solidFill>
                  <a:srgbClr val="669D4A"/>
                </a:solidFill>
                <a:latin typeface="Studly"/>
                <a:ea typeface="Studly"/>
                <a:cs typeface="Studly"/>
                <a:sym typeface="Studly"/>
              </a:rPr>
              <a:t>REGISTER</a:t>
            </a:r>
          </a:p>
        </p:txBody>
      </p:sp>
      <p:sp>
        <p:nvSpPr>
          <p:cNvPr id="11" name="Freeform 11"/>
          <p:cNvSpPr/>
          <p:nvPr/>
        </p:nvSpPr>
        <p:spPr>
          <a:xfrm rot="-191465" flipH="1">
            <a:off x="1910416" y="1519729"/>
            <a:ext cx="6137255" cy="626511"/>
          </a:xfrm>
          <a:custGeom>
            <a:avLst/>
            <a:gdLst/>
            <a:ahLst/>
            <a:cxnLst/>
            <a:rect l="l" t="t" r="r" b="b"/>
            <a:pathLst>
              <a:path w="6137255" h="626511">
                <a:moveTo>
                  <a:pt x="6137255" y="0"/>
                </a:moveTo>
                <a:lnTo>
                  <a:pt x="0" y="0"/>
                </a:lnTo>
                <a:lnTo>
                  <a:pt x="0" y="626511"/>
                </a:lnTo>
                <a:lnTo>
                  <a:pt x="6137255" y="626511"/>
                </a:lnTo>
                <a:lnTo>
                  <a:pt x="6137255"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extLst>
      <p:ext uri="{BB962C8B-B14F-4D97-AF65-F5344CB8AC3E}">
        <p14:creationId xmlns:p14="http://schemas.microsoft.com/office/powerpoint/2010/main" val="20535643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E23E51"/>
        </a:solidFill>
        <a:effectLst/>
      </p:bgPr>
    </p:bg>
    <p:spTree>
      <p:nvGrpSpPr>
        <p:cNvPr id="1" name="">
          <a:extLst>
            <a:ext uri="{FF2B5EF4-FFF2-40B4-BE49-F238E27FC236}">
              <a16:creationId xmlns:a16="http://schemas.microsoft.com/office/drawing/2014/main" id="{F8D7A026-7F72-0A5B-64EF-C0FA292BC09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EBD8B3E-8B32-9018-D552-956E264F9A65}"/>
              </a:ext>
            </a:extLst>
          </p:cNvPr>
          <p:cNvSpPr/>
          <p:nvPr/>
        </p:nvSpPr>
        <p:spPr>
          <a:xfrm flipH="1">
            <a:off x="0" y="0"/>
            <a:ext cx="9753600" cy="7315200"/>
          </a:xfrm>
          <a:custGeom>
            <a:avLst/>
            <a:gdLst/>
            <a:ahLst/>
            <a:cxnLst/>
            <a:rect l="l" t="t" r="r" b="b"/>
            <a:pathLst>
              <a:path w="9753600" h="7315200">
                <a:moveTo>
                  <a:pt x="9753600" y="0"/>
                </a:moveTo>
                <a:lnTo>
                  <a:pt x="0" y="0"/>
                </a:lnTo>
                <a:lnTo>
                  <a:pt x="0" y="7315200"/>
                </a:lnTo>
                <a:lnTo>
                  <a:pt x="9753600" y="7315200"/>
                </a:lnTo>
                <a:lnTo>
                  <a:pt x="9753600" y="0"/>
                </a:lnTo>
                <a:close/>
              </a:path>
            </a:pathLst>
          </a:custGeom>
          <a:blipFill>
            <a:blip r:embed="rId3"/>
            <a:stretch>
              <a:fillRect t="-668" r="-13862" b="-66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C9135C94-30A0-D915-8D18-29D6F06D3372}"/>
              </a:ext>
            </a:extLst>
          </p:cNvPr>
          <p:cNvSpPr/>
          <p:nvPr/>
        </p:nvSpPr>
        <p:spPr>
          <a:xfrm>
            <a:off x="6244332" y="155095"/>
            <a:ext cx="3407663" cy="4400033"/>
          </a:xfrm>
          <a:custGeom>
            <a:avLst/>
            <a:gdLst/>
            <a:ahLst/>
            <a:cxnLst/>
            <a:rect l="l" t="t" r="r" b="b"/>
            <a:pathLst>
              <a:path w="3407663" h="4400033">
                <a:moveTo>
                  <a:pt x="0" y="0"/>
                </a:moveTo>
                <a:lnTo>
                  <a:pt x="3407663" y="0"/>
                </a:lnTo>
                <a:lnTo>
                  <a:pt x="3407663" y="4400033"/>
                </a:lnTo>
                <a:lnTo>
                  <a:pt x="0" y="4400033"/>
                </a:lnTo>
                <a:lnTo>
                  <a:pt x="0" y="0"/>
                </a:lnTo>
                <a:close/>
              </a:path>
            </a:pathLst>
          </a:custGeom>
          <a:blipFill>
            <a:blip r:embed="rId4"/>
            <a:stretch>
              <a:fillRect/>
            </a:stretch>
          </a:blipFill>
          <a:ln w="38100" cap="sq">
            <a:solidFill>
              <a:srgbClr val="DCA552"/>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FC0BE7B1-A80D-9F0E-03CF-7271DB835C2C}"/>
              </a:ext>
            </a:extLst>
          </p:cNvPr>
          <p:cNvSpPr/>
          <p:nvPr/>
        </p:nvSpPr>
        <p:spPr>
          <a:xfrm>
            <a:off x="92657" y="0"/>
            <a:ext cx="2133241" cy="1466118"/>
          </a:xfrm>
          <a:custGeom>
            <a:avLst/>
            <a:gdLst/>
            <a:ahLst/>
            <a:cxnLst/>
            <a:rect l="l" t="t" r="r" b="b"/>
            <a:pathLst>
              <a:path w="2133241" h="1466118">
                <a:moveTo>
                  <a:pt x="0" y="0"/>
                </a:moveTo>
                <a:lnTo>
                  <a:pt x="2133241" y="0"/>
                </a:lnTo>
                <a:lnTo>
                  <a:pt x="2133241" y="1466118"/>
                </a:lnTo>
                <a:lnTo>
                  <a:pt x="0" y="14661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F12F3D55-C819-F888-1A11-3D87878A207B}"/>
              </a:ext>
            </a:extLst>
          </p:cNvPr>
          <p:cNvSpPr/>
          <p:nvPr/>
        </p:nvSpPr>
        <p:spPr>
          <a:xfrm>
            <a:off x="5120640" y="6240592"/>
            <a:ext cx="3901440" cy="970483"/>
          </a:xfrm>
          <a:custGeom>
            <a:avLst/>
            <a:gdLst/>
            <a:ahLst/>
            <a:cxnLst/>
            <a:rect l="l" t="t" r="r" b="b"/>
            <a:pathLst>
              <a:path w="3901440" h="970483">
                <a:moveTo>
                  <a:pt x="0" y="0"/>
                </a:moveTo>
                <a:lnTo>
                  <a:pt x="3901440" y="0"/>
                </a:lnTo>
                <a:lnTo>
                  <a:pt x="3901440" y="970483"/>
                </a:lnTo>
                <a:lnTo>
                  <a:pt x="0" y="9704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43E508AB-9EFE-FE5D-665B-C7C01545D497}"/>
              </a:ext>
            </a:extLst>
          </p:cNvPr>
          <p:cNvSpPr/>
          <p:nvPr/>
        </p:nvSpPr>
        <p:spPr>
          <a:xfrm rot="-5999" flipH="1">
            <a:off x="1875652" y="6237188"/>
            <a:ext cx="3903128" cy="977291"/>
          </a:xfrm>
          <a:custGeom>
            <a:avLst/>
            <a:gdLst/>
            <a:ahLst/>
            <a:cxnLst/>
            <a:rect l="l" t="t" r="r" b="b"/>
            <a:pathLst>
              <a:path w="3903128" h="977291">
                <a:moveTo>
                  <a:pt x="3901434" y="0"/>
                </a:moveTo>
                <a:lnTo>
                  <a:pt x="0" y="6810"/>
                </a:lnTo>
                <a:lnTo>
                  <a:pt x="1694" y="977291"/>
                </a:lnTo>
                <a:lnTo>
                  <a:pt x="3903128" y="970482"/>
                </a:lnTo>
                <a:lnTo>
                  <a:pt x="3901434" y="0"/>
                </a:lnTo>
                <a:close/>
              </a:path>
            </a:pathLst>
          </a:custGeom>
          <a:blipFill>
            <a:blip r:embed="rId9">
              <a:extLst>
                <a:ext uri="{96DAC541-7B7A-43D3-8B79-37D633B846F1}">
                  <asvg:svgBlip xmlns:asvg="http://schemas.microsoft.com/office/drawing/2016/SVG/main" r:embed="rId10"/>
                </a:ext>
              </a:extLst>
            </a:blip>
            <a:stretch>
              <a:fillRect l="-830" t="-149" r="2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1DE0DCFD-D348-6668-C841-81621205426B}"/>
              </a:ext>
            </a:extLst>
          </p:cNvPr>
          <p:cNvSpPr/>
          <p:nvPr/>
        </p:nvSpPr>
        <p:spPr>
          <a:xfrm flipV="1">
            <a:off x="6541622" y="4678270"/>
            <a:ext cx="1772280" cy="1577330"/>
          </a:xfrm>
          <a:custGeom>
            <a:avLst/>
            <a:gdLst/>
            <a:ahLst/>
            <a:cxnLst/>
            <a:rect l="l" t="t" r="r" b="b"/>
            <a:pathLst>
              <a:path w="1772280" h="1577330">
                <a:moveTo>
                  <a:pt x="0" y="1577329"/>
                </a:moveTo>
                <a:lnTo>
                  <a:pt x="1772281" y="1577329"/>
                </a:lnTo>
                <a:lnTo>
                  <a:pt x="1772281" y="0"/>
                </a:lnTo>
                <a:lnTo>
                  <a:pt x="0" y="0"/>
                </a:lnTo>
                <a:lnTo>
                  <a:pt x="0" y="1577329"/>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a:extLst>
              <a:ext uri="{FF2B5EF4-FFF2-40B4-BE49-F238E27FC236}">
                <a16:creationId xmlns:a16="http://schemas.microsoft.com/office/drawing/2014/main" id="{C541A33B-D7DD-0A41-8E99-E518D838A903}"/>
              </a:ext>
            </a:extLst>
          </p:cNvPr>
          <p:cNvSpPr txBox="1"/>
          <p:nvPr/>
        </p:nvSpPr>
        <p:spPr>
          <a:xfrm>
            <a:off x="2117024" y="6397791"/>
            <a:ext cx="6718932" cy="756134"/>
          </a:xfrm>
          <a:prstGeom prst="rect">
            <a:avLst/>
          </a:prstGeom>
        </p:spPr>
        <p:txBody>
          <a:bodyPr lIns="0" tIns="0" rIns="0" bIns="0" rtlCol="0" anchor="t">
            <a:spAutoFit/>
          </a:bodyPr>
          <a:lstStyle/>
          <a:p>
            <a:pPr marL="460465" marR="0" lvl="1" indent="-230232" algn="l" defTabSz="914400" rtl="0" eaLnBrk="1" fontAlgn="auto" latinLnBrk="0" hangingPunct="1">
              <a:lnSpc>
                <a:spcPts val="1855"/>
              </a:lnSpc>
              <a:spcBef>
                <a:spcPts val="0"/>
              </a:spcBef>
              <a:spcAft>
                <a:spcPts val="0"/>
              </a:spcAft>
              <a:buClrTx/>
              <a:buSzTx/>
              <a:buFont typeface="Arial"/>
              <a:buChar char="•"/>
              <a:tabLst/>
              <a:defRPr/>
            </a:pPr>
            <a:r>
              <a:rPr kumimoji="0" lang="en-US" sz="21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new activities could you do with your child(ren)?</a:t>
            </a:r>
          </a:p>
          <a:p>
            <a:pPr marL="0" marR="0" lvl="0" indent="0" algn="l" defTabSz="914400" rtl="0" eaLnBrk="1" fontAlgn="auto" latinLnBrk="0" hangingPunct="1">
              <a:lnSpc>
                <a:spcPts val="1855"/>
              </a:lnSpc>
              <a:spcBef>
                <a:spcPts val="0"/>
              </a:spcBef>
              <a:spcAft>
                <a:spcPts val="0"/>
              </a:spcAft>
              <a:buClrTx/>
              <a:buSzTx/>
              <a:buFontTx/>
              <a:buNone/>
              <a:tabLst/>
              <a:defRPr/>
            </a:pPr>
            <a:endParaRPr kumimoji="0" lang="en-US" sz="21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60465" marR="0" lvl="1" indent="-230232" algn="l" defTabSz="914400" rtl="0" eaLnBrk="1" fontAlgn="auto" latinLnBrk="0" hangingPunct="1">
              <a:lnSpc>
                <a:spcPts val="1855"/>
              </a:lnSpc>
              <a:spcBef>
                <a:spcPts val="0"/>
              </a:spcBef>
              <a:spcAft>
                <a:spcPts val="0"/>
              </a:spcAft>
              <a:buClrTx/>
              <a:buSzTx/>
              <a:buFont typeface="Arial"/>
              <a:buChar char="•"/>
              <a:tabLst/>
              <a:defRPr/>
            </a:pPr>
            <a:r>
              <a:rPr kumimoji="0" lang="en-US" sz="21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Has anyone tried a new activity they’d like to share?</a:t>
            </a:r>
          </a:p>
        </p:txBody>
      </p:sp>
      <p:sp>
        <p:nvSpPr>
          <p:cNvPr id="9" name="TextBox 9">
            <a:extLst>
              <a:ext uri="{FF2B5EF4-FFF2-40B4-BE49-F238E27FC236}">
                <a16:creationId xmlns:a16="http://schemas.microsoft.com/office/drawing/2014/main" id="{F3F7369C-8467-CD6A-AFDA-C155E5221AD4}"/>
              </a:ext>
            </a:extLst>
          </p:cNvPr>
          <p:cNvSpPr txBox="1"/>
          <p:nvPr/>
        </p:nvSpPr>
        <p:spPr>
          <a:xfrm>
            <a:off x="76778" y="302945"/>
            <a:ext cx="2164998" cy="774503"/>
          </a:xfrm>
          <a:prstGeom prst="rect">
            <a:avLst/>
          </a:prstGeom>
        </p:spPr>
        <p:txBody>
          <a:bodyPr lIns="0" tIns="0" rIns="0" bIns="0" rtlCol="0" anchor="t">
            <a:spAutoFit/>
          </a:bodyPr>
          <a:lstStyle/>
          <a:p>
            <a:pPr marL="0" marR="0" lvl="0" indent="0" algn="ctr" defTabSz="914400" rtl="0" eaLnBrk="1" fontAlgn="auto" latinLnBrk="0" hangingPunct="1">
              <a:lnSpc>
                <a:spcPts val="2985"/>
              </a:lnSpc>
              <a:spcBef>
                <a:spcPct val="0"/>
              </a:spcBef>
              <a:spcAft>
                <a:spcPts val="0"/>
              </a:spcAft>
              <a:buClrTx/>
              <a:buSzTx/>
              <a:buFontTx/>
              <a:buNone/>
              <a:tabLst/>
              <a:defRPr/>
            </a:pPr>
            <a:r>
              <a:rPr kumimoji="0" lang="en-US" sz="21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Spending Time with my Child</a:t>
            </a:r>
          </a:p>
        </p:txBody>
      </p:sp>
    </p:spTree>
    <p:extLst>
      <p:ext uri="{BB962C8B-B14F-4D97-AF65-F5344CB8AC3E}">
        <p14:creationId xmlns:p14="http://schemas.microsoft.com/office/powerpoint/2010/main" val="25018424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BBA10-CC2E-B374-36BD-91228568A1B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571ECA2-EE9A-AB9E-6C30-FB3510CD93D6}"/>
              </a:ext>
            </a:extLst>
          </p:cNvPr>
          <p:cNvSpPr txBox="1"/>
          <p:nvPr/>
        </p:nvSpPr>
        <p:spPr>
          <a:xfrm>
            <a:off x="476794" y="219467"/>
            <a:ext cx="8834846" cy="1198615"/>
          </a:xfrm>
          <a:prstGeom prst="rect">
            <a:avLst/>
          </a:prstGeom>
          <a:ln>
            <a:noFill/>
          </a:ln>
        </p:spPr>
        <p:txBody>
          <a:bodyPr vert="horz" lIns="91440" tIns="45720" rIns="91440" bIns="45720" rtlCol="0" anchor="b">
            <a:normAutofit fontScale="85000" lnSpcReduction="20000"/>
          </a:bodyPr>
          <a:lstStyle/>
          <a:p>
            <a:pPr marL="0" marR="0" lvl="0" indent="-228600" algn="ctr" defTabSz="914400" rtl="0" eaLnBrk="1" fontAlgn="auto" latinLnBrk="0" hangingPunct="1">
              <a:lnSpc>
                <a:spcPct val="90000"/>
              </a:lnSpc>
              <a:spcBef>
                <a:spcPct val="0"/>
              </a:spcBef>
              <a:spcAft>
                <a:spcPts val="600"/>
              </a:spcAft>
              <a:buClrTx/>
              <a:buSzTx/>
              <a:buFontTx/>
              <a:buNone/>
              <a:tabLst/>
              <a:defRPr/>
            </a:pPr>
            <a:r>
              <a:rPr kumimoji="0" lang="en-US" sz="5600" b="0"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panose="020F0502020204030204" pitchFamily="34" charset="0"/>
              </a:rPr>
              <a:t>Homework</a:t>
            </a:r>
            <a:r>
              <a:rPr kumimoji="0" lang="en-US" sz="5600" b="1"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panose="020F0502020204030204" pitchFamily="34" charset="0"/>
              </a:rPr>
              <a:t> </a:t>
            </a:r>
          </a:p>
          <a:p>
            <a:pPr marL="0" marR="0" lvl="0" indent="-228600" algn="ctr" defTabSz="914400" rtl="0" eaLnBrk="1" fontAlgn="auto" latinLnBrk="0" hangingPunct="1">
              <a:lnSpc>
                <a:spcPct val="120000"/>
              </a:lnSpc>
              <a:spcBef>
                <a:spcPct val="0"/>
              </a:spcBef>
              <a:spcAft>
                <a:spcPts val="600"/>
              </a:spcAft>
              <a:buClrTx/>
              <a:buSzTx/>
              <a:buFontTx/>
              <a:buNone/>
              <a:tabLst/>
              <a:defRPr/>
            </a:pPr>
            <a:r>
              <a:rPr kumimoji="0" lang="en-US" sz="2000" b="1" i="1" u="sng" strike="noStrike" kern="1200" cap="none" spc="0" normalizeH="0" baseline="0" noProof="0" dirty="0">
                <a:ln>
                  <a:noFill/>
                </a:ln>
                <a:solidFill>
                  <a:prstClr val="black"/>
                </a:solidFill>
                <a:effectLst/>
                <a:uLnTx/>
                <a:uFillTx/>
                <a:latin typeface="Calibri"/>
                <a:ea typeface="Calibri"/>
                <a:cs typeface="Calibri"/>
              </a:rPr>
              <a:t>Complete Session 5: Divorced and Unmarried Fathers, Session 6: Parental Absence, Session 7: Challenges Fathers May Face, Session 8: Self-care for Fathers, and Session 9: Wrap-up</a:t>
            </a:r>
          </a:p>
        </p:txBody>
      </p:sp>
      <p:sp>
        <p:nvSpPr>
          <p:cNvPr id="8" name="Freeform 6">
            <a:extLst>
              <a:ext uri="{FF2B5EF4-FFF2-40B4-BE49-F238E27FC236}">
                <a16:creationId xmlns:a16="http://schemas.microsoft.com/office/drawing/2014/main" id="{C36D6DB3-3D23-264C-3A7A-6C59F14B7D56}"/>
              </a:ext>
            </a:extLst>
          </p:cNvPr>
          <p:cNvSpPr/>
          <p:nvPr/>
        </p:nvSpPr>
        <p:spPr>
          <a:xfrm>
            <a:off x="304800" y="6044237"/>
            <a:ext cx="5709420" cy="763377"/>
          </a:xfrm>
          <a:custGeom>
            <a:avLst/>
            <a:gdLst/>
            <a:ahLst/>
            <a:cxnLst/>
            <a:rect l="l" t="t" r="r" b="b"/>
            <a:pathLst>
              <a:path w="5709420" h="763377">
                <a:moveTo>
                  <a:pt x="0" y="0"/>
                </a:moveTo>
                <a:lnTo>
                  <a:pt x="5709420" y="0"/>
                </a:lnTo>
                <a:lnTo>
                  <a:pt x="5709420" y="763377"/>
                </a:lnTo>
                <a:lnTo>
                  <a:pt x="0" y="763377"/>
                </a:lnTo>
                <a:lnTo>
                  <a:pt x="0" y="0"/>
                </a:lnTo>
                <a:close/>
              </a:path>
            </a:pathLst>
          </a:custGeom>
          <a:blipFill>
            <a:blip r:embed="rId3"/>
            <a:stretch>
              <a:fillRect b="-884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3FCBF932-54A4-5340-BE77-9198228CC19D}"/>
              </a:ext>
            </a:extLst>
          </p:cNvPr>
          <p:cNvSpPr txBox="1"/>
          <p:nvPr/>
        </p:nvSpPr>
        <p:spPr>
          <a:xfrm>
            <a:off x="6064909" y="2170376"/>
            <a:ext cx="3722081"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Complete workbook questions</a:t>
            </a:r>
          </a:p>
        </p:txBody>
      </p:sp>
      <p:sp>
        <p:nvSpPr>
          <p:cNvPr id="11" name="TextBox 10">
            <a:extLst>
              <a:ext uri="{FF2B5EF4-FFF2-40B4-BE49-F238E27FC236}">
                <a16:creationId xmlns:a16="http://schemas.microsoft.com/office/drawing/2014/main" id="{934B5CC8-35B5-0A98-9E77-55C75318794F}"/>
              </a:ext>
            </a:extLst>
          </p:cNvPr>
          <p:cNvSpPr txBox="1"/>
          <p:nvPr/>
        </p:nvSpPr>
        <p:spPr>
          <a:xfrm>
            <a:off x="-2177" y="1916668"/>
            <a:ext cx="3409406" cy="369332"/>
          </a:xfrm>
          <a:prstGeom prst="rect">
            <a:avLst/>
          </a:prstGeom>
          <a:noFill/>
        </p:spPr>
        <p:txBody>
          <a:bodyPr wrap="square" rtlCol="0">
            <a:spAutoFit/>
          </a:bodyPr>
          <a:lstStyle/>
          <a:p>
            <a:pPr marL="285750" marR="0" lvl="0" indent="-28575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View online modules</a:t>
            </a:r>
          </a:p>
        </p:txBody>
      </p:sp>
      <p:pic>
        <p:nvPicPr>
          <p:cNvPr id="18" name="Picture 17">
            <a:extLst>
              <a:ext uri="{FF2B5EF4-FFF2-40B4-BE49-F238E27FC236}">
                <a16:creationId xmlns:a16="http://schemas.microsoft.com/office/drawing/2014/main" id="{AA09F0F6-1510-AC46-F5A2-B9B75C672C8D}"/>
              </a:ext>
            </a:extLst>
          </p:cNvPr>
          <p:cNvPicPr>
            <a:picLocks noChangeAspect="1"/>
          </p:cNvPicPr>
          <p:nvPr/>
        </p:nvPicPr>
        <p:blipFill>
          <a:blip r:embed="rId4">
            <a:extLst>
              <a:ext uri="{28A0092B-C50C-407E-A947-70E740481C1C}">
                <a14:useLocalDpi xmlns:a14="http://schemas.microsoft.com/office/drawing/2010/main" val="0"/>
              </a:ext>
            </a:extLst>
          </a:blip>
          <a:srcRect l="-245" t="-12" r="9844" b="12"/>
          <a:stretch/>
        </p:blipFill>
        <p:spPr>
          <a:xfrm>
            <a:off x="6455750" y="2612973"/>
            <a:ext cx="2834652" cy="4065501"/>
          </a:xfrm>
          <a:prstGeom prst="rect">
            <a:avLst/>
          </a:prstGeom>
          <a:ln w="38100" cap="sq">
            <a:solidFill>
              <a:schemeClr val="accent6">
                <a:lumMod val="75000"/>
              </a:schemeClr>
            </a:solidFill>
            <a:prstDash val="solid"/>
            <a:miter lim="800000"/>
          </a:ln>
          <a:effectLst>
            <a:outerShdw blurRad="50800" dist="38100" dir="2700000" algn="tl" rotWithShape="0">
              <a:srgbClr val="000000">
                <a:alpha val="43000"/>
              </a:srgbClr>
            </a:outerShdw>
          </a:effectLst>
        </p:spPr>
      </p:pic>
      <p:sp>
        <p:nvSpPr>
          <p:cNvPr id="10" name="Freeform 10">
            <a:extLst>
              <a:ext uri="{FF2B5EF4-FFF2-40B4-BE49-F238E27FC236}">
                <a16:creationId xmlns:a16="http://schemas.microsoft.com/office/drawing/2014/main" id="{3CC4E736-45E3-A947-5A5C-0DDBD44DBE97}"/>
              </a:ext>
            </a:extLst>
          </p:cNvPr>
          <p:cNvSpPr/>
          <p:nvPr/>
        </p:nvSpPr>
        <p:spPr>
          <a:xfrm rot="19023252" flipV="1">
            <a:off x="5500397" y="6152576"/>
            <a:ext cx="1319231" cy="341699"/>
          </a:xfrm>
          <a:custGeom>
            <a:avLst/>
            <a:gdLst/>
            <a:ahLst/>
            <a:cxnLst/>
            <a:rect l="l" t="t" r="r" b="b"/>
            <a:pathLst>
              <a:path w="2465939" h="336264">
                <a:moveTo>
                  <a:pt x="0" y="336265"/>
                </a:moveTo>
                <a:lnTo>
                  <a:pt x="2465939" y="336265"/>
                </a:lnTo>
                <a:lnTo>
                  <a:pt x="2465939" y="0"/>
                </a:lnTo>
                <a:lnTo>
                  <a:pt x="0" y="0"/>
                </a:lnTo>
                <a:lnTo>
                  <a:pt x="0" y="336265"/>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a:extLst>
              <a:ext uri="{FF2B5EF4-FFF2-40B4-BE49-F238E27FC236}">
                <a16:creationId xmlns:a16="http://schemas.microsoft.com/office/drawing/2014/main" id="{0B790445-3DB3-6E75-D75D-AF0A9AC6DFDE}"/>
              </a:ext>
            </a:extLst>
          </p:cNvPr>
          <p:cNvSpPr/>
          <p:nvPr/>
        </p:nvSpPr>
        <p:spPr>
          <a:xfrm rot="18480202" flipV="1">
            <a:off x="5037838" y="5242544"/>
            <a:ext cx="2019309" cy="260287"/>
          </a:xfrm>
          <a:custGeom>
            <a:avLst/>
            <a:gdLst/>
            <a:ahLst/>
            <a:cxnLst/>
            <a:rect l="l" t="t" r="r" b="b"/>
            <a:pathLst>
              <a:path w="2465939" h="336264">
                <a:moveTo>
                  <a:pt x="0" y="336264"/>
                </a:moveTo>
                <a:lnTo>
                  <a:pt x="2465939" y="336264"/>
                </a:lnTo>
                <a:lnTo>
                  <a:pt x="2465939" y="0"/>
                </a:lnTo>
                <a:lnTo>
                  <a:pt x="0" y="0"/>
                </a:lnTo>
                <a:lnTo>
                  <a:pt x="0" y="336264"/>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val 12">
            <a:extLst>
              <a:ext uri="{FF2B5EF4-FFF2-40B4-BE49-F238E27FC236}">
                <a16:creationId xmlns:a16="http://schemas.microsoft.com/office/drawing/2014/main" id="{41CDAB7E-4D84-B955-E3C0-B8F7ADADCC51}"/>
              </a:ext>
            </a:extLst>
          </p:cNvPr>
          <p:cNvSpPr/>
          <p:nvPr/>
        </p:nvSpPr>
        <p:spPr>
          <a:xfrm>
            <a:off x="6326777" y="6513863"/>
            <a:ext cx="455023" cy="344137"/>
          </a:xfrm>
          <a:prstGeom prst="ellipse">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476ACA8F-71CB-F33B-1059-B5EA215B5D9A}"/>
              </a:ext>
            </a:extLst>
          </p:cNvPr>
          <p:cNvSpPr/>
          <p:nvPr/>
        </p:nvSpPr>
        <p:spPr>
          <a:xfrm>
            <a:off x="2258812" y="3828521"/>
            <a:ext cx="1413293" cy="3009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6CE70013-849E-986B-06B2-6CC17193315B}"/>
              </a:ext>
            </a:extLst>
          </p:cNvPr>
          <p:cNvSpPr/>
          <p:nvPr/>
        </p:nvSpPr>
        <p:spPr>
          <a:xfrm>
            <a:off x="5475831" y="2908934"/>
            <a:ext cx="729319" cy="3036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6E08AD9D-A5B9-019C-D20B-3834E6CD769F}"/>
              </a:ext>
            </a:extLst>
          </p:cNvPr>
          <p:cNvSpPr/>
          <p:nvPr/>
        </p:nvSpPr>
        <p:spPr>
          <a:xfrm>
            <a:off x="5787244" y="2849778"/>
            <a:ext cx="604020" cy="200828"/>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B56D2C9A-F91F-EEB3-F35F-C8C2A1A14C1C}"/>
              </a:ext>
            </a:extLst>
          </p:cNvPr>
          <p:cNvSpPr/>
          <p:nvPr/>
        </p:nvSpPr>
        <p:spPr>
          <a:xfrm>
            <a:off x="2108765" y="3812692"/>
            <a:ext cx="658834" cy="193250"/>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CC202DFC-2298-3EE6-FD62-E274F79E7AC1}"/>
              </a:ext>
            </a:extLst>
          </p:cNvPr>
          <p:cNvSpPr/>
          <p:nvPr/>
        </p:nvSpPr>
        <p:spPr>
          <a:xfrm>
            <a:off x="5638800" y="2698090"/>
            <a:ext cx="604020" cy="200828"/>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0E5E3536-4F15-8811-FC5C-1FA94BC34C9A}"/>
              </a:ext>
            </a:extLst>
          </p:cNvPr>
          <p:cNvSpPr/>
          <p:nvPr/>
        </p:nvSpPr>
        <p:spPr>
          <a:xfrm>
            <a:off x="1981200" y="3581400"/>
            <a:ext cx="1644690" cy="732478"/>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Freeform 6">
            <a:extLst>
              <a:ext uri="{FF2B5EF4-FFF2-40B4-BE49-F238E27FC236}">
                <a16:creationId xmlns:a16="http://schemas.microsoft.com/office/drawing/2014/main" id="{679B09A6-E0BD-E4FA-F330-F800C450BC72}"/>
              </a:ext>
            </a:extLst>
          </p:cNvPr>
          <p:cNvSpPr/>
          <p:nvPr/>
        </p:nvSpPr>
        <p:spPr>
          <a:xfrm rot="11160637" flipH="1">
            <a:off x="1129808" y="3767402"/>
            <a:ext cx="546612" cy="427216"/>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7">
              <a:extLst>
                <a:ext uri="{96DAC541-7B7A-43D3-8B79-37D633B846F1}">
                  <asvg:svgBlip xmlns:asvg="http://schemas.microsoft.com/office/drawing/2016/SVG/main" r:embed="rId8"/>
                </a:ext>
              </a:extLst>
            </a:blip>
            <a:stretch>
              <a:fillRect l="3248" t="-1" b="-3297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6">
            <a:extLst>
              <a:ext uri="{FF2B5EF4-FFF2-40B4-BE49-F238E27FC236}">
                <a16:creationId xmlns:a16="http://schemas.microsoft.com/office/drawing/2014/main" id="{A2990250-7177-F23E-787E-F9FC7416835B}"/>
              </a:ext>
            </a:extLst>
          </p:cNvPr>
          <p:cNvSpPr/>
          <p:nvPr/>
        </p:nvSpPr>
        <p:spPr>
          <a:xfrm rot="10416008" flipH="1">
            <a:off x="1218925" y="4042074"/>
            <a:ext cx="419002" cy="616663"/>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5" name="Picture 24" descr="A close-up of a computer screen&#10;&#10;AI-generated content may be incorrect.">
            <a:extLst>
              <a:ext uri="{FF2B5EF4-FFF2-40B4-BE49-F238E27FC236}">
                <a16:creationId xmlns:a16="http://schemas.microsoft.com/office/drawing/2014/main" id="{0D562ACA-BE90-682B-F492-90AB1C59FAB1}"/>
              </a:ext>
            </a:extLst>
          </p:cNvPr>
          <p:cNvPicPr>
            <a:picLocks noChangeAspect="1"/>
          </p:cNvPicPr>
          <p:nvPr/>
        </p:nvPicPr>
        <p:blipFill>
          <a:blip r:embed="rId9">
            <a:extLst>
              <a:ext uri="{28A0092B-C50C-407E-A947-70E740481C1C}">
                <a14:useLocalDpi xmlns:a14="http://schemas.microsoft.com/office/drawing/2010/main" val="0"/>
              </a:ext>
            </a:extLst>
          </a:blip>
          <a:srcRect l="27349" r="2415"/>
          <a:stretch/>
        </p:blipFill>
        <p:spPr>
          <a:xfrm>
            <a:off x="1600200" y="2209800"/>
            <a:ext cx="4767938" cy="1714588"/>
          </a:xfrm>
          <a:prstGeom prst="rect">
            <a:avLst/>
          </a:prstGeom>
        </p:spPr>
      </p:pic>
      <p:pic>
        <p:nvPicPr>
          <p:cNvPr id="27" name="Picture 26" descr="A close-up of a computer screen&#10;&#10;AI-generated content may be incorrect.">
            <a:extLst>
              <a:ext uri="{FF2B5EF4-FFF2-40B4-BE49-F238E27FC236}">
                <a16:creationId xmlns:a16="http://schemas.microsoft.com/office/drawing/2014/main" id="{0A2541EB-1DBC-12BB-7843-DA3760650A63}"/>
              </a:ext>
            </a:extLst>
          </p:cNvPr>
          <p:cNvPicPr>
            <a:picLocks noChangeAspect="1"/>
          </p:cNvPicPr>
          <p:nvPr/>
        </p:nvPicPr>
        <p:blipFill>
          <a:blip r:embed="rId9">
            <a:extLst>
              <a:ext uri="{28A0092B-C50C-407E-A947-70E740481C1C}">
                <a14:useLocalDpi xmlns:a14="http://schemas.microsoft.com/office/drawing/2010/main" val="0"/>
              </a:ext>
            </a:extLst>
          </a:blip>
          <a:srcRect l="5027" r="78745" b="19327"/>
          <a:stretch/>
        </p:blipFill>
        <p:spPr>
          <a:xfrm>
            <a:off x="498578" y="2388660"/>
            <a:ext cx="1101622" cy="1383197"/>
          </a:xfrm>
          <a:prstGeom prst="rect">
            <a:avLst/>
          </a:prstGeom>
        </p:spPr>
      </p:pic>
      <p:sp>
        <p:nvSpPr>
          <p:cNvPr id="28" name="Freeform 6">
            <a:extLst>
              <a:ext uri="{FF2B5EF4-FFF2-40B4-BE49-F238E27FC236}">
                <a16:creationId xmlns:a16="http://schemas.microsoft.com/office/drawing/2014/main" id="{94CD5908-1E39-41BB-54B6-08E28C9878C8}"/>
              </a:ext>
            </a:extLst>
          </p:cNvPr>
          <p:cNvSpPr/>
          <p:nvPr/>
        </p:nvSpPr>
        <p:spPr>
          <a:xfrm rot="10416008" flipH="1">
            <a:off x="1186336" y="4422824"/>
            <a:ext cx="419002" cy="616663"/>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6">
            <a:extLst>
              <a:ext uri="{FF2B5EF4-FFF2-40B4-BE49-F238E27FC236}">
                <a16:creationId xmlns:a16="http://schemas.microsoft.com/office/drawing/2014/main" id="{88A6B5B1-A4B0-C329-8781-3487A164A87F}"/>
              </a:ext>
            </a:extLst>
          </p:cNvPr>
          <p:cNvSpPr/>
          <p:nvPr/>
        </p:nvSpPr>
        <p:spPr>
          <a:xfrm rot="10416008" flipH="1">
            <a:off x="1181024" y="4828183"/>
            <a:ext cx="419002" cy="616663"/>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1" name="Picture 30">
            <a:extLst>
              <a:ext uri="{FF2B5EF4-FFF2-40B4-BE49-F238E27FC236}">
                <a16:creationId xmlns:a16="http://schemas.microsoft.com/office/drawing/2014/main" id="{6A2D0678-4454-446B-C9ED-1AF876D79B9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34650" y="3895844"/>
            <a:ext cx="3049720" cy="337919"/>
          </a:xfrm>
          <a:prstGeom prst="rect">
            <a:avLst/>
          </a:prstGeom>
        </p:spPr>
      </p:pic>
      <p:pic>
        <p:nvPicPr>
          <p:cNvPr id="33" name="Picture 32">
            <a:extLst>
              <a:ext uri="{FF2B5EF4-FFF2-40B4-BE49-F238E27FC236}">
                <a16:creationId xmlns:a16="http://schemas.microsoft.com/office/drawing/2014/main" id="{E564B840-A4DE-47B3-9E52-854E6D89C9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06737" y="4276020"/>
            <a:ext cx="2062473" cy="370188"/>
          </a:xfrm>
          <a:prstGeom prst="rect">
            <a:avLst/>
          </a:prstGeom>
        </p:spPr>
      </p:pic>
      <p:pic>
        <p:nvPicPr>
          <p:cNvPr id="35" name="Picture 34">
            <a:extLst>
              <a:ext uri="{FF2B5EF4-FFF2-40B4-BE49-F238E27FC236}">
                <a16:creationId xmlns:a16="http://schemas.microsoft.com/office/drawing/2014/main" id="{F35B6CDD-99D2-D9A8-9342-A1793A05A572}"/>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734487" y="4785918"/>
            <a:ext cx="2770936" cy="292583"/>
          </a:xfrm>
          <a:prstGeom prst="rect">
            <a:avLst/>
          </a:prstGeom>
        </p:spPr>
      </p:pic>
      <p:pic>
        <p:nvPicPr>
          <p:cNvPr id="37" name="Picture 36">
            <a:extLst>
              <a:ext uri="{FF2B5EF4-FFF2-40B4-BE49-F238E27FC236}">
                <a16:creationId xmlns:a16="http://schemas.microsoft.com/office/drawing/2014/main" id="{FC36D74F-3BC9-75AC-0AFC-429C23132145}"/>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729174" y="5233444"/>
            <a:ext cx="2369872" cy="305210"/>
          </a:xfrm>
          <a:prstGeom prst="rect">
            <a:avLst/>
          </a:prstGeom>
        </p:spPr>
      </p:pic>
      <p:pic>
        <p:nvPicPr>
          <p:cNvPr id="39" name="Picture 38">
            <a:extLst>
              <a:ext uri="{FF2B5EF4-FFF2-40B4-BE49-F238E27FC236}">
                <a16:creationId xmlns:a16="http://schemas.microsoft.com/office/drawing/2014/main" id="{332D25BA-3FEC-ABEC-8A5A-D5DC027E78A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718873" y="5601815"/>
            <a:ext cx="1293894" cy="306885"/>
          </a:xfrm>
          <a:prstGeom prst="rect">
            <a:avLst/>
          </a:prstGeom>
        </p:spPr>
      </p:pic>
      <p:sp>
        <p:nvSpPr>
          <p:cNvPr id="40" name="Freeform 6">
            <a:extLst>
              <a:ext uri="{FF2B5EF4-FFF2-40B4-BE49-F238E27FC236}">
                <a16:creationId xmlns:a16="http://schemas.microsoft.com/office/drawing/2014/main" id="{AAE1EF12-C918-E28F-387E-C8167D7CB498}"/>
              </a:ext>
            </a:extLst>
          </p:cNvPr>
          <p:cNvSpPr/>
          <p:nvPr/>
        </p:nvSpPr>
        <p:spPr>
          <a:xfrm rot="10416008" flipH="1">
            <a:off x="1186335" y="5258507"/>
            <a:ext cx="419002" cy="616663"/>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23513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98ED1528-DD33-D2EF-F7ED-73E8CD835F7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856C062-A361-72A3-2A95-78FAC1127BE6}"/>
              </a:ext>
            </a:extLst>
          </p:cNvPr>
          <p:cNvSpPr/>
          <p:nvPr/>
        </p:nvSpPr>
        <p:spPr>
          <a:xfrm>
            <a:off x="6531" y="0"/>
            <a:ext cx="9753600" cy="7315200"/>
          </a:xfrm>
          <a:custGeom>
            <a:avLst/>
            <a:gdLst/>
            <a:ahLst/>
            <a:cxnLst/>
            <a:rect l="l" t="t" r="r" b="b"/>
            <a:pathLst>
              <a:path w="12844622" h="9111097">
                <a:moveTo>
                  <a:pt x="0" y="0"/>
                </a:moveTo>
                <a:lnTo>
                  <a:pt x="12844622" y="0"/>
                </a:lnTo>
                <a:lnTo>
                  <a:pt x="12844622" y="9111097"/>
                </a:lnTo>
                <a:lnTo>
                  <a:pt x="0" y="9111097"/>
                </a:lnTo>
                <a:lnTo>
                  <a:pt x="0" y="0"/>
                </a:lnTo>
                <a:close/>
              </a:path>
            </a:pathLst>
          </a:custGeom>
          <a:blipFill>
            <a:blip r:embed="rId3"/>
            <a:stretch>
              <a:fillRect l="-21486" t="-18672"/>
            </a:stretch>
          </a:blipFill>
        </p:spPr>
        <p:txBody>
          <a:bodyPr/>
          <a:lstStyle/>
          <a:p>
            <a:endParaRPr lang="en-US" dirty="0"/>
          </a:p>
        </p:txBody>
      </p:sp>
      <p:sp>
        <p:nvSpPr>
          <p:cNvPr id="3" name="Freeform 3">
            <a:extLst>
              <a:ext uri="{FF2B5EF4-FFF2-40B4-BE49-F238E27FC236}">
                <a16:creationId xmlns:a16="http://schemas.microsoft.com/office/drawing/2014/main" id="{93DF6BA6-0ABA-54B4-CDD0-650C0AD2319F}"/>
              </a:ext>
            </a:extLst>
          </p:cNvPr>
          <p:cNvSpPr/>
          <p:nvPr/>
        </p:nvSpPr>
        <p:spPr>
          <a:xfrm>
            <a:off x="4253488" y="4114816"/>
            <a:ext cx="5506643" cy="3193853"/>
          </a:xfrm>
          <a:custGeom>
            <a:avLst/>
            <a:gdLst/>
            <a:ahLst/>
            <a:cxnLst/>
            <a:rect l="l" t="t" r="r" b="b"/>
            <a:pathLst>
              <a:path w="5506643" h="3193853">
                <a:moveTo>
                  <a:pt x="0" y="0"/>
                </a:moveTo>
                <a:lnTo>
                  <a:pt x="5506643" y="0"/>
                </a:lnTo>
                <a:lnTo>
                  <a:pt x="5506643" y="3193853"/>
                </a:lnTo>
                <a:lnTo>
                  <a:pt x="0" y="31938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a:extLst>
              <a:ext uri="{FF2B5EF4-FFF2-40B4-BE49-F238E27FC236}">
                <a16:creationId xmlns:a16="http://schemas.microsoft.com/office/drawing/2014/main" id="{23554D3E-FC5E-8F02-A19E-61A2D9AF1B85}"/>
              </a:ext>
            </a:extLst>
          </p:cNvPr>
          <p:cNvSpPr txBox="1"/>
          <p:nvPr/>
        </p:nvSpPr>
        <p:spPr>
          <a:xfrm>
            <a:off x="5207074" y="4876800"/>
            <a:ext cx="3599470" cy="1442488"/>
          </a:xfrm>
          <a:prstGeom prst="rect">
            <a:avLst/>
          </a:prstGeom>
        </p:spPr>
        <p:txBody>
          <a:bodyPr lIns="0" tIns="0" rIns="0" bIns="0" rtlCol="0" anchor="t">
            <a:spAutoFit/>
          </a:bodyPr>
          <a:lstStyle/>
          <a:p>
            <a:pPr algn="ctr">
              <a:lnSpc>
                <a:spcPts val="2803"/>
              </a:lnSpc>
            </a:pPr>
            <a:r>
              <a:rPr lang="en-US" sz="2002" b="1" dirty="0">
                <a:solidFill>
                  <a:srgbClr val="000000"/>
                </a:solidFill>
                <a:latin typeface="Calibri (MS)"/>
              </a:rPr>
              <a:t>Thank you for participating today. </a:t>
            </a:r>
          </a:p>
          <a:p>
            <a:pPr algn="ctr">
              <a:lnSpc>
                <a:spcPts val="2803"/>
              </a:lnSpc>
            </a:pPr>
            <a:r>
              <a:rPr lang="en-US" sz="2002" b="1" dirty="0">
                <a:solidFill>
                  <a:srgbClr val="000000"/>
                </a:solidFill>
                <a:latin typeface="Calibri (MS)"/>
              </a:rPr>
              <a:t>Please reach out with any questions or concerns. </a:t>
            </a:r>
          </a:p>
          <a:p>
            <a:pPr algn="ctr">
              <a:lnSpc>
                <a:spcPts val="2803"/>
              </a:lnSpc>
              <a:spcBef>
                <a:spcPct val="0"/>
              </a:spcBef>
            </a:pPr>
            <a:r>
              <a:rPr lang="en-US" sz="2002" b="1" dirty="0">
                <a:solidFill>
                  <a:srgbClr val="000000"/>
                </a:solidFill>
                <a:latin typeface="Calibri (MS)"/>
              </a:rPr>
              <a:t>See you next week!</a:t>
            </a:r>
          </a:p>
        </p:txBody>
      </p:sp>
    </p:spTree>
    <p:extLst>
      <p:ext uri="{BB962C8B-B14F-4D97-AF65-F5344CB8AC3E}">
        <p14:creationId xmlns:p14="http://schemas.microsoft.com/office/powerpoint/2010/main" val="238084372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2BDC0406-6BAF-8DA9-ED5B-8B414A9CA97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C92D0AD-A9DC-D2A2-F084-8230D55A5650}"/>
              </a:ext>
            </a:extLst>
          </p:cNvPr>
          <p:cNvSpPr/>
          <p:nvPr/>
        </p:nvSpPr>
        <p:spPr>
          <a:xfrm>
            <a:off x="0" y="0"/>
            <a:ext cx="9832396" cy="7374297"/>
          </a:xfrm>
          <a:custGeom>
            <a:avLst/>
            <a:gdLst/>
            <a:ahLst/>
            <a:cxnLst/>
            <a:rect l="l" t="t" r="r" b="b"/>
            <a:pathLst>
              <a:path w="9832396" h="7374297">
                <a:moveTo>
                  <a:pt x="0" y="0"/>
                </a:moveTo>
                <a:lnTo>
                  <a:pt x="9832396" y="0"/>
                </a:lnTo>
                <a:lnTo>
                  <a:pt x="9832396" y="7374297"/>
                </a:lnTo>
                <a:lnTo>
                  <a:pt x="0" y="737429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3A3C9387-4A4D-9E96-B790-18BC345A99D6}"/>
              </a:ext>
            </a:extLst>
          </p:cNvPr>
          <p:cNvSpPr/>
          <p:nvPr/>
        </p:nvSpPr>
        <p:spPr>
          <a:xfrm>
            <a:off x="731520" y="3687148"/>
            <a:ext cx="6138920" cy="475766"/>
          </a:xfrm>
          <a:custGeom>
            <a:avLst/>
            <a:gdLst/>
            <a:ahLst/>
            <a:cxnLst/>
            <a:rect l="l" t="t" r="r" b="b"/>
            <a:pathLst>
              <a:path w="6138920" h="475766">
                <a:moveTo>
                  <a:pt x="0" y="0"/>
                </a:moveTo>
                <a:lnTo>
                  <a:pt x="6138920" y="0"/>
                </a:lnTo>
                <a:lnTo>
                  <a:pt x="6138920" y="475767"/>
                </a:lnTo>
                <a:lnTo>
                  <a:pt x="0" y="4757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2F306B30-8B19-1B2B-9E21-A8BF5428B183}"/>
              </a:ext>
            </a:extLst>
          </p:cNvPr>
          <p:cNvGrpSpPr/>
          <p:nvPr/>
        </p:nvGrpSpPr>
        <p:grpSpPr>
          <a:xfrm>
            <a:off x="-1516631" y="4754909"/>
            <a:ext cx="6101883" cy="897410"/>
            <a:chOff x="0" y="0"/>
            <a:chExt cx="8135844" cy="1196546"/>
          </a:xfrm>
        </p:grpSpPr>
        <p:sp>
          <p:nvSpPr>
            <p:cNvPr id="8" name="Freeform 8">
              <a:extLst>
                <a:ext uri="{FF2B5EF4-FFF2-40B4-BE49-F238E27FC236}">
                  <a16:creationId xmlns:a16="http://schemas.microsoft.com/office/drawing/2014/main" id="{B73C886B-6E2D-11A6-472F-4613C16E1CA3}"/>
                </a:ext>
              </a:extLst>
            </p:cNvPr>
            <p:cNvSpPr/>
            <p:nvPr/>
          </p:nvSpPr>
          <p:spPr>
            <a:xfrm>
              <a:off x="2243455" y="0"/>
              <a:ext cx="3648934" cy="1196546"/>
            </a:xfrm>
            <a:custGeom>
              <a:avLst/>
              <a:gdLst/>
              <a:ahLst/>
              <a:cxnLst/>
              <a:rect l="l" t="t" r="r" b="b"/>
              <a:pathLst>
                <a:path w="3648934" h="1196546">
                  <a:moveTo>
                    <a:pt x="0" y="0"/>
                  </a:moveTo>
                  <a:lnTo>
                    <a:pt x="3648934" y="0"/>
                  </a:lnTo>
                  <a:lnTo>
                    <a:pt x="3648934" y="1196546"/>
                  </a:lnTo>
                  <a:lnTo>
                    <a:pt x="0" y="11965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F8BB9599-EA51-A728-EA59-91BE7C767684}"/>
                </a:ext>
              </a:extLst>
            </p:cNvPr>
            <p:cNvSpPr txBox="1"/>
            <p:nvPr/>
          </p:nvSpPr>
          <p:spPr>
            <a:xfrm>
              <a:off x="0" y="159952"/>
              <a:ext cx="8135844" cy="705408"/>
            </a:xfrm>
            <a:prstGeom prst="rect">
              <a:avLst/>
            </a:prstGeom>
          </p:spPr>
          <p:txBody>
            <a:bodyPr lIns="0" tIns="0" rIns="0" bIns="0" rtlCol="0" anchor="t">
              <a:spAutoFit/>
            </a:bodyPr>
            <a:lstStyle/>
            <a:p>
              <a:pPr marL="0" marR="0" lvl="0" indent="0" algn="ctr" defTabSz="914400" rtl="0" eaLnBrk="1" fontAlgn="auto" latinLnBrk="0" hangingPunct="1">
                <a:lnSpc>
                  <a:spcPts val="4379"/>
                </a:lnSpc>
                <a:spcBef>
                  <a:spcPct val="0"/>
                </a:spcBef>
                <a:spcAft>
                  <a:spcPts val="0"/>
                </a:spcAft>
                <a:buClrTx/>
                <a:buSzTx/>
                <a:buFontTx/>
                <a:buNone/>
                <a:tabLst/>
                <a:defRPr/>
              </a:pPr>
              <a:r>
                <a:rPr lang="en-US" sz="3127" b="1" dirty="0">
                  <a:solidFill>
                    <a:srgbClr val="2C251E"/>
                  </a:solidFill>
                  <a:latin typeface="Calibri" panose="020F0502020204030204" pitchFamily="34" charset="0"/>
                  <a:ea typeface="Calibri" panose="020F0502020204030204" pitchFamily="34" charset="0"/>
                  <a:cs typeface="Calibri" panose="020F0502020204030204" pitchFamily="34" charset="0"/>
                </a:rPr>
                <a:t>Meeting 2</a:t>
              </a:r>
              <a:endParaRPr kumimoji="0" lang="en-US" sz="3127" b="1" i="0" u="none" strike="noStrike" kern="1200" cap="none" spc="0" normalizeH="0" baseline="0" noProof="0" dirty="0">
                <a:ln>
                  <a:noFill/>
                </a:ln>
                <a:solidFill>
                  <a:srgbClr val="2C251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4" name="Picture 3">
            <a:extLst>
              <a:ext uri="{FF2B5EF4-FFF2-40B4-BE49-F238E27FC236}">
                <a16:creationId xmlns:a16="http://schemas.microsoft.com/office/drawing/2014/main" id="{2FB93982-6B73-D580-8579-39570C369C40}"/>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17058" y="3193627"/>
            <a:ext cx="5477459" cy="927946"/>
          </a:xfrm>
          <a:prstGeom prst="rect">
            <a:avLst/>
          </a:prstGeom>
        </p:spPr>
      </p:pic>
    </p:spTree>
    <p:extLst>
      <p:ext uri="{BB962C8B-B14F-4D97-AF65-F5344CB8AC3E}">
        <p14:creationId xmlns:p14="http://schemas.microsoft.com/office/powerpoint/2010/main" val="26353809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a:stretch>
          </a:blipFill>
        </p:spPr>
        <p:txBody>
          <a:bodyPr/>
          <a:lstStyle/>
          <a:p>
            <a:pPr defTabSz="914429"/>
            <a:endParaRPr lang="en-US" sz="1801">
              <a:solidFill>
                <a:prstClr val="black"/>
              </a:solidFill>
              <a:latin typeface="Calibri"/>
            </a:endParaRPr>
          </a:p>
        </p:txBody>
      </p:sp>
      <p:sp>
        <p:nvSpPr>
          <p:cNvPr id="3" name="TextBox 3"/>
          <p:cNvSpPr txBox="1"/>
          <p:nvPr/>
        </p:nvSpPr>
        <p:spPr>
          <a:xfrm>
            <a:off x="2535696" y="4847935"/>
            <a:ext cx="4277057" cy="821443"/>
          </a:xfrm>
          <a:prstGeom prst="rect">
            <a:avLst/>
          </a:prstGeom>
        </p:spPr>
        <p:txBody>
          <a:bodyPr lIns="0" tIns="0" rIns="0" bIns="0" rtlCol="0" anchor="t">
            <a:spAutoFit/>
          </a:bodyPr>
          <a:lstStyle/>
          <a:p>
            <a:pPr algn="ctr" defTabSz="914429">
              <a:lnSpc>
                <a:spcPts val="3345"/>
              </a:lnSpc>
              <a:spcBef>
                <a:spcPct val="0"/>
              </a:spcBef>
            </a:pPr>
            <a:r>
              <a:rPr lang="en-US" sz="2389" b="1" dirty="0">
                <a:solidFill>
                  <a:srgbClr val="000000"/>
                </a:solidFill>
                <a:latin typeface="Calibri"/>
                <a:ea typeface="Calibri"/>
                <a:cs typeface="Calibri"/>
              </a:rPr>
              <a:t>Please sign in and find a seat. </a:t>
            </a:r>
          </a:p>
          <a:p>
            <a:pPr algn="ctr" defTabSz="914429">
              <a:lnSpc>
                <a:spcPts val="3345"/>
              </a:lnSpc>
              <a:spcBef>
                <a:spcPct val="0"/>
              </a:spcBef>
            </a:pPr>
            <a:r>
              <a:rPr lang="en-US" sz="2389" b="1" dirty="0">
                <a:solidFill>
                  <a:srgbClr val="000000"/>
                </a:solidFill>
                <a:latin typeface="Calibri"/>
                <a:ea typeface="Calibri"/>
                <a:cs typeface="Calibri"/>
              </a:rPr>
              <a:t>We will begin soon.</a:t>
            </a:r>
          </a:p>
        </p:txBody>
      </p:sp>
      <p:sp>
        <p:nvSpPr>
          <p:cNvPr id="4" name="TextBox 4"/>
          <p:cNvSpPr txBox="1"/>
          <p:nvPr/>
        </p:nvSpPr>
        <p:spPr>
          <a:xfrm>
            <a:off x="3511347" y="6195723"/>
            <a:ext cx="5510733" cy="821443"/>
          </a:xfrm>
          <a:prstGeom prst="rect">
            <a:avLst/>
          </a:prstGeom>
        </p:spPr>
        <p:txBody>
          <a:bodyPr lIns="0" tIns="0" rIns="0" bIns="0" rtlCol="0" anchor="t">
            <a:spAutoFit/>
          </a:bodyPr>
          <a:lstStyle/>
          <a:p>
            <a:pPr algn="ctr" defTabSz="914429">
              <a:lnSpc>
                <a:spcPts val="3345"/>
              </a:lnSpc>
              <a:spcBef>
                <a:spcPct val="0"/>
              </a:spcBef>
            </a:pPr>
            <a:r>
              <a:rPr lang="en-US" sz="2389" b="1" dirty="0">
                <a:solidFill>
                  <a:srgbClr val="000000"/>
                </a:solidFill>
                <a:latin typeface="Calibri"/>
                <a:ea typeface="Calibri"/>
                <a:cs typeface="Calibri"/>
              </a:rPr>
              <a:t>If possible, please turn on your camera. </a:t>
            </a:r>
          </a:p>
          <a:p>
            <a:pPr algn="ctr" defTabSz="914429">
              <a:lnSpc>
                <a:spcPts val="3345"/>
              </a:lnSpc>
              <a:spcBef>
                <a:spcPct val="0"/>
              </a:spcBef>
            </a:pPr>
            <a:r>
              <a:rPr lang="en-US" sz="2389" b="1" dirty="0">
                <a:solidFill>
                  <a:srgbClr val="000000"/>
                </a:solidFill>
                <a:latin typeface="Calibri"/>
                <a:ea typeface="Calibri"/>
                <a:cs typeface="Calibri"/>
              </a:rPr>
              <a:t>We will begin soon.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B9D2E2"/>
        </a:solidFill>
        <a:effectLst/>
      </p:bgPr>
    </p:bg>
    <p:spTree>
      <p:nvGrpSpPr>
        <p:cNvPr id="1" name="">
          <a:extLst>
            <a:ext uri="{FF2B5EF4-FFF2-40B4-BE49-F238E27FC236}">
              <a16:creationId xmlns:a16="http://schemas.microsoft.com/office/drawing/2014/main" id="{E56CA91C-7B84-EFE8-0A3F-F53A7F20DE8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9A4B065-0770-A275-3BC9-6152A46D1FDB}"/>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285" r="-6285"/>
            </a:stretch>
          </a:blipFill>
        </p:spPr>
        <p:txBody>
          <a:bodyPr/>
          <a:lstStyle/>
          <a:p>
            <a:pPr defTabSz="914429">
              <a:defRPr/>
            </a:pPr>
            <a:endParaRPr lang="en-US" sz="1801">
              <a:solidFill>
                <a:prstClr val="black"/>
              </a:solidFill>
              <a:latin typeface="Calibri"/>
            </a:endParaRPr>
          </a:p>
        </p:txBody>
      </p:sp>
      <p:sp>
        <p:nvSpPr>
          <p:cNvPr id="3" name="TextBox 3">
            <a:extLst>
              <a:ext uri="{FF2B5EF4-FFF2-40B4-BE49-F238E27FC236}">
                <a16:creationId xmlns:a16="http://schemas.microsoft.com/office/drawing/2014/main" id="{0CC1FC30-86B0-8541-BCF7-4C29166C18EA}"/>
              </a:ext>
            </a:extLst>
          </p:cNvPr>
          <p:cNvSpPr txBox="1"/>
          <p:nvPr/>
        </p:nvSpPr>
        <p:spPr>
          <a:xfrm rot="-863616">
            <a:off x="2552445" y="2369484"/>
            <a:ext cx="4942794" cy="722570"/>
          </a:xfrm>
          <a:prstGeom prst="rect">
            <a:avLst/>
          </a:prstGeom>
        </p:spPr>
        <p:txBody>
          <a:bodyPr lIns="0" tIns="0" rIns="0" bIns="0" rtlCol="0" anchor="t">
            <a:spAutoFit/>
          </a:bodyPr>
          <a:lstStyle/>
          <a:p>
            <a:pPr algn="ctr" defTabSz="914429">
              <a:lnSpc>
                <a:spcPts val="6016"/>
              </a:lnSpc>
              <a:spcBef>
                <a:spcPct val="0"/>
              </a:spcBef>
              <a:defRPr/>
            </a:pPr>
            <a:r>
              <a:rPr lang="en-US" sz="4297" b="1">
                <a:solidFill>
                  <a:srgbClr val="F7AE15"/>
                </a:solidFill>
                <a:latin typeface="Calibri"/>
                <a:ea typeface="Calibri"/>
                <a:cs typeface="Calibri"/>
                <a:sym typeface="Calibri (MS) Bold"/>
              </a:rPr>
              <a:t>Conversation Starters</a:t>
            </a:r>
          </a:p>
        </p:txBody>
      </p:sp>
      <p:sp>
        <p:nvSpPr>
          <p:cNvPr id="4" name="TextBox 4">
            <a:extLst>
              <a:ext uri="{FF2B5EF4-FFF2-40B4-BE49-F238E27FC236}">
                <a16:creationId xmlns:a16="http://schemas.microsoft.com/office/drawing/2014/main" id="{271842F7-46BD-0FC6-DED1-76A145DD165A}"/>
              </a:ext>
            </a:extLst>
          </p:cNvPr>
          <p:cNvSpPr txBox="1"/>
          <p:nvPr/>
        </p:nvSpPr>
        <p:spPr>
          <a:xfrm rot="-863616">
            <a:off x="3065157" y="3720223"/>
            <a:ext cx="4425196" cy="709553"/>
          </a:xfrm>
          <a:prstGeom prst="rect">
            <a:avLst/>
          </a:prstGeom>
        </p:spPr>
        <p:txBody>
          <a:bodyPr lIns="0" tIns="0" rIns="0" bIns="0" rtlCol="0" anchor="t">
            <a:spAutoFit/>
          </a:bodyPr>
          <a:lstStyle/>
          <a:p>
            <a:pPr algn="ctr" defTabSz="914429">
              <a:lnSpc>
                <a:spcPts val="5876"/>
              </a:lnSpc>
              <a:spcBef>
                <a:spcPct val="0"/>
              </a:spcBef>
              <a:defRPr/>
            </a:pPr>
            <a:r>
              <a:rPr lang="en-US" sz="4197" b="1">
                <a:solidFill>
                  <a:srgbClr val="F7AE15"/>
                </a:solidFill>
                <a:latin typeface="Calibri"/>
                <a:ea typeface="Calibri"/>
                <a:cs typeface="Calibri"/>
                <a:sym typeface="Calibri (MS) Bold"/>
              </a:rPr>
              <a:t>Group Discussion</a:t>
            </a:r>
          </a:p>
        </p:txBody>
      </p:sp>
      <p:sp>
        <p:nvSpPr>
          <p:cNvPr id="5" name="TextBox 5">
            <a:extLst>
              <a:ext uri="{FF2B5EF4-FFF2-40B4-BE49-F238E27FC236}">
                <a16:creationId xmlns:a16="http://schemas.microsoft.com/office/drawing/2014/main" id="{6860D84D-3D19-0733-1C77-3470ADB7FDD6}"/>
              </a:ext>
            </a:extLst>
          </p:cNvPr>
          <p:cNvSpPr txBox="1"/>
          <p:nvPr/>
        </p:nvSpPr>
        <p:spPr>
          <a:xfrm rot="-863616">
            <a:off x="3668372" y="5213588"/>
            <a:ext cx="4897924" cy="709553"/>
          </a:xfrm>
          <a:prstGeom prst="rect">
            <a:avLst/>
          </a:prstGeom>
        </p:spPr>
        <p:txBody>
          <a:bodyPr lIns="0" tIns="0" rIns="0" bIns="0" rtlCol="0" anchor="t">
            <a:spAutoFit/>
          </a:bodyPr>
          <a:lstStyle/>
          <a:p>
            <a:pPr algn="ctr" defTabSz="914429">
              <a:lnSpc>
                <a:spcPts val="5876"/>
              </a:lnSpc>
              <a:spcBef>
                <a:spcPct val="0"/>
              </a:spcBef>
              <a:defRPr/>
            </a:pPr>
            <a:r>
              <a:rPr lang="en-US" sz="4197" b="1">
                <a:solidFill>
                  <a:srgbClr val="F7AE15"/>
                </a:solidFill>
                <a:latin typeface="Calibri"/>
                <a:ea typeface="Calibri"/>
                <a:cs typeface="Calibri"/>
                <a:sym typeface="Calibri (MS) Bold"/>
              </a:rPr>
              <a:t>Thrive Programming</a:t>
            </a:r>
          </a:p>
        </p:txBody>
      </p:sp>
    </p:spTree>
    <p:extLst>
      <p:ext uri="{BB962C8B-B14F-4D97-AF65-F5344CB8AC3E}">
        <p14:creationId xmlns:p14="http://schemas.microsoft.com/office/powerpoint/2010/main" val="385848251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0D0DC7E3-19B0-1452-4A15-F007B8DFA8A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2514BC7-47CF-9D39-A975-22AE6B595EE5}"/>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34028" t="-2799" r="-5100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58DE2495-9B4F-EDE8-7FF2-C471E19A4D65}"/>
              </a:ext>
            </a:extLst>
          </p:cNvPr>
          <p:cNvSpPr/>
          <p:nvPr/>
        </p:nvSpPr>
        <p:spPr>
          <a:xfrm>
            <a:off x="5238836" y="1590538"/>
            <a:ext cx="3901440" cy="35763"/>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F6EEF546-1153-940F-8C25-AEBF98C92869}"/>
              </a:ext>
            </a:extLst>
          </p:cNvPr>
          <p:cNvSpPr txBox="1"/>
          <p:nvPr/>
        </p:nvSpPr>
        <p:spPr>
          <a:xfrm>
            <a:off x="5032864" y="2440863"/>
            <a:ext cx="4313383" cy="2588337"/>
          </a:xfrm>
          <a:prstGeom prst="rect">
            <a:avLst/>
          </a:prstGeom>
        </p:spPr>
        <p:txBody>
          <a:bodyPr wrap="square" lIns="0" tIns="0" rIns="0" bIns="0" rtlCol="0" anchor="t">
            <a:spAutoFit/>
          </a:bodyPr>
          <a:lstStyle/>
          <a:p>
            <a:pPr marL="342900" marR="0" lvl="0" indent="-342900" algn="l" defTabSz="914400" rtl="0" eaLnBrk="1" fontAlgn="auto" latinLnBrk="0" hangingPunct="1">
              <a:lnSpc>
                <a:spcPts val="336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What is </a:t>
            </a:r>
            <a:r>
              <a:rPr lang="en-US" sz="2400" b="1" dirty="0"/>
              <a:t>an activity you enjoy doing with your child?</a:t>
            </a:r>
          </a:p>
          <a:p>
            <a:pPr marR="0" lvl="0" algn="l" defTabSz="914400" rtl="0" eaLnBrk="1" fontAlgn="auto" latinLnBrk="0" hangingPunct="1">
              <a:lnSpc>
                <a:spcPts val="3360"/>
              </a:lnSpc>
              <a:spcBef>
                <a:spcPts val="0"/>
              </a:spcBef>
              <a:spcAft>
                <a:spcPts val="0"/>
              </a:spcAft>
              <a:buClrTx/>
              <a:buSzTx/>
              <a:tabLst/>
              <a:defRPr/>
            </a:pPr>
            <a:endParaRPr lang="en-US" sz="2400" b="1" dirty="0"/>
          </a:p>
          <a:p>
            <a:pPr marL="342900" marR="0" lvl="0" indent="-342900" algn="l" defTabSz="914400" rtl="0" eaLnBrk="1" fontAlgn="auto" latinLnBrk="0" hangingPunct="1">
              <a:lnSpc>
                <a:spcPts val="336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If you </a:t>
            </a:r>
            <a:r>
              <a:rPr lang="en-US" sz="2400" b="1" dirty="0"/>
              <a:t>could relive one moment with your child, what would it be?</a:t>
            </a:r>
            <a:endParaRPr kumimoji="0" lang="en-US" sz="2400" b="1" i="0" u="none" strike="noStrike" kern="1200" cap="none" spc="0" normalizeH="0" baseline="0" noProof="0" dirty="0">
              <a:ln>
                <a:noFill/>
              </a:ln>
              <a:solidFill>
                <a:srgbClr val="000000"/>
              </a:solidFill>
              <a:effectLst/>
              <a:uLnTx/>
              <a:uFillTx/>
              <a:latin typeface="Calibri (MS) Bold"/>
              <a:ea typeface="Calibri (MS) Bold"/>
              <a:cs typeface="Calibri (MS) Bold"/>
              <a:sym typeface="Calibri (MS) Bold"/>
            </a:endParaRPr>
          </a:p>
        </p:txBody>
      </p:sp>
      <p:sp>
        <p:nvSpPr>
          <p:cNvPr id="5" name="TextBox 5">
            <a:extLst>
              <a:ext uri="{FF2B5EF4-FFF2-40B4-BE49-F238E27FC236}">
                <a16:creationId xmlns:a16="http://schemas.microsoft.com/office/drawing/2014/main" id="{E8163E6B-1294-CF55-EF27-54E47C63727F}"/>
              </a:ext>
            </a:extLst>
          </p:cNvPr>
          <p:cNvSpPr txBox="1"/>
          <p:nvPr/>
        </p:nvSpPr>
        <p:spPr>
          <a:xfrm>
            <a:off x="4310393" y="122489"/>
            <a:ext cx="5758327" cy="1211844"/>
          </a:xfrm>
          <a:prstGeom prst="rect">
            <a:avLst/>
          </a:prstGeom>
        </p:spPr>
        <p:txBody>
          <a:bodyPr lIns="0" tIns="0" rIns="0" bIns="0" rtlCol="0" anchor="t">
            <a:spAutoFit/>
          </a:bodyPr>
          <a:lstStyle/>
          <a:p>
            <a:pPr marL="0" marR="0" lvl="0" indent="0" algn="ctr" defTabSz="914400" rtl="0" eaLnBrk="1" fontAlgn="auto" latinLnBrk="0" hangingPunct="1">
              <a:lnSpc>
                <a:spcPts val="4605"/>
              </a:lnSpc>
              <a:spcBef>
                <a:spcPct val="0"/>
              </a:spcBef>
              <a:spcAft>
                <a:spcPts val="0"/>
              </a:spcAft>
              <a:buClrTx/>
              <a:buSzTx/>
              <a:buFontTx/>
              <a:buNone/>
              <a:tabLst/>
              <a:defRPr/>
            </a:pPr>
            <a:r>
              <a:rPr kumimoji="0" lang="en-US" sz="3289" b="1" i="1" u="none" strike="noStrike" kern="1200" cap="none" spc="0" normalizeH="0" baseline="0" noProof="0">
                <a:ln>
                  <a:noFill/>
                </a:ln>
                <a:solidFill>
                  <a:srgbClr val="000000"/>
                </a:solidFill>
                <a:effectLst/>
                <a:uLnTx/>
                <a:uFillTx/>
                <a:latin typeface="Calibri (MS) Bold Italics"/>
                <a:ea typeface="Calibri (MS) Bold Italics"/>
                <a:cs typeface="Calibri (MS) Bold Italics"/>
                <a:sym typeface="Calibri (MS) Bold Italics"/>
              </a:rPr>
              <a:t>Please answer one of the following questions:</a:t>
            </a:r>
          </a:p>
        </p:txBody>
      </p:sp>
    </p:spTree>
    <p:extLst>
      <p:ext uri="{BB962C8B-B14F-4D97-AF65-F5344CB8AC3E}">
        <p14:creationId xmlns:p14="http://schemas.microsoft.com/office/powerpoint/2010/main" val="419472274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A6977E"/>
        </a:solidFill>
        <a:effectLst/>
      </p:bgPr>
    </p:bg>
    <p:spTree>
      <p:nvGrpSpPr>
        <p:cNvPr id="1" name="">
          <a:extLst>
            <a:ext uri="{FF2B5EF4-FFF2-40B4-BE49-F238E27FC236}">
              <a16:creationId xmlns:a16="http://schemas.microsoft.com/office/drawing/2014/main" id="{127D2B85-8A90-8A3E-1497-3B2F5C6ED95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EE564B5-D87C-175E-4E51-F82803E99F4E}"/>
              </a:ext>
            </a:extLst>
          </p:cNvPr>
          <p:cNvSpPr/>
          <p:nvPr/>
        </p:nvSpPr>
        <p:spPr>
          <a:xfrm>
            <a:off x="-1106" y="-54027"/>
            <a:ext cx="4383625" cy="7415907"/>
          </a:xfrm>
          <a:custGeom>
            <a:avLst/>
            <a:gdLst/>
            <a:ahLst/>
            <a:cxnLst/>
            <a:rect l="l" t="t" r="r" b="b"/>
            <a:pathLst>
              <a:path w="4383625" h="7415907">
                <a:moveTo>
                  <a:pt x="0" y="0"/>
                </a:moveTo>
                <a:lnTo>
                  <a:pt x="4383626" y="0"/>
                </a:lnTo>
                <a:lnTo>
                  <a:pt x="4383626" y="7415907"/>
                </a:lnTo>
                <a:lnTo>
                  <a:pt x="0" y="741590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45474056-874B-157D-1352-E99575AD05AE}"/>
              </a:ext>
            </a:extLst>
          </p:cNvPr>
          <p:cNvSpPr/>
          <p:nvPr/>
        </p:nvSpPr>
        <p:spPr>
          <a:xfrm>
            <a:off x="4684233" y="-571210"/>
            <a:ext cx="6791625" cy="2023159"/>
          </a:xfrm>
          <a:custGeom>
            <a:avLst/>
            <a:gdLst/>
            <a:ahLst/>
            <a:cxnLst/>
            <a:rect l="l" t="t" r="r" b="b"/>
            <a:pathLst>
              <a:path w="6791625" h="2023159">
                <a:moveTo>
                  <a:pt x="0" y="0"/>
                </a:moveTo>
                <a:lnTo>
                  <a:pt x="6791625" y="0"/>
                </a:lnTo>
                <a:lnTo>
                  <a:pt x="6791625" y="2023160"/>
                </a:lnTo>
                <a:lnTo>
                  <a:pt x="0" y="202316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768DE6B5-011A-90F0-1A97-B68C7F2DEDF6}"/>
              </a:ext>
            </a:extLst>
          </p:cNvPr>
          <p:cNvSpPr/>
          <p:nvPr/>
        </p:nvSpPr>
        <p:spPr>
          <a:xfrm>
            <a:off x="4974361" y="1062486"/>
            <a:ext cx="3901440" cy="35763"/>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a:extLst>
              <a:ext uri="{FF2B5EF4-FFF2-40B4-BE49-F238E27FC236}">
                <a16:creationId xmlns:a16="http://schemas.microsoft.com/office/drawing/2014/main" id="{0459A5E6-5623-42CF-9AF7-98193737FD73}"/>
              </a:ext>
            </a:extLst>
          </p:cNvPr>
          <p:cNvSpPr txBox="1"/>
          <p:nvPr/>
        </p:nvSpPr>
        <p:spPr>
          <a:xfrm>
            <a:off x="4535437" y="1420319"/>
            <a:ext cx="5218163" cy="5796459"/>
          </a:xfrm>
          <a:prstGeom prst="rect">
            <a:avLst/>
          </a:prstGeom>
        </p:spPr>
        <p:txBody>
          <a:bodyPr lIns="0" tIns="0" rIns="0" bIns="0" rtlCol="0" anchor="t">
            <a:spAutoFit/>
          </a:bodyPr>
          <a:lstStyle/>
          <a:p>
            <a:pPr marL="0" marR="0" lvl="0" indent="0" algn="l" defTabSz="914400" rtl="0" eaLnBrk="1" fontAlgn="auto" latinLnBrk="0" hangingPunct="1">
              <a:lnSpc>
                <a:spcPts val="2379"/>
              </a:lnSpc>
              <a:spcBef>
                <a:spcPts val="0"/>
              </a:spcBef>
              <a:spcAft>
                <a:spcPts val="0"/>
              </a:spcAft>
              <a:buClrTx/>
              <a:buSzTx/>
              <a:buFontTx/>
              <a:buNone/>
              <a:tabLst/>
              <a:defRPr/>
            </a:pPr>
            <a:r>
              <a:rPr kumimoji="0" lang="en-US" sz="1650" b="1" i="0" u="sng" strike="noStrike" kern="1200" cap="none" spc="0" normalizeH="0" baseline="0" noProof="0" dirty="0">
                <a:ln>
                  <a:noFill/>
                </a:ln>
                <a:solidFill>
                  <a:srgbClr val="FFFFFF"/>
                </a:solidFill>
                <a:effectLst/>
                <a:uLnTx/>
                <a:uFillTx/>
                <a:latin typeface="Calibri"/>
                <a:ea typeface="Calibri"/>
                <a:cs typeface="Calibri"/>
              </a:rPr>
              <a:t>Basic Ground Rules:</a:t>
            </a:r>
          </a:p>
          <a:p>
            <a:pPr marL="366395" marR="0" lvl="1" indent="-182880" algn="l" defTabSz="914400" rtl="0" eaLnBrk="1" fontAlgn="auto" latinLnBrk="0" hangingPunct="1">
              <a:lnSpc>
                <a:spcPts val="2379"/>
              </a:lnSpc>
              <a:spcBef>
                <a:spcPts val="0"/>
              </a:spcBef>
              <a:spcAft>
                <a:spcPts val="0"/>
              </a:spcAft>
              <a:buClrTx/>
              <a:buSzTx/>
              <a:buFont typeface="Arial"/>
              <a:buChar char="•"/>
              <a:tabLst/>
              <a:defRPr/>
            </a:pPr>
            <a:r>
              <a:rPr kumimoji="0" lang="en-US" sz="1650" b="1" i="0" u="none" strike="noStrike" kern="1200" cap="none" spc="0" normalizeH="0" baseline="0" noProof="0" dirty="0">
                <a:ln>
                  <a:noFill/>
                </a:ln>
                <a:solidFill>
                  <a:srgbClr val="FFFFFF"/>
                </a:solidFill>
                <a:effectLst/>
                <a:uLnTx/>
                <a:uFillTx/>
                <a:latin typeface="Calibri"/>
                <a:ea typeface="Calibri"/>
                <a:cs typeface="Calibri"/>
              </a:rPr>
              <a:t>Always start and end sessions on time.</a:t>
            </a:r>
          </a:p>
          <a:p>
            <a:pPr marL="366395" marR="0" lvl="1" indent="-182880" algn="l" defTabSz="914400" rtl="0" eaLnBrk="1" fontAlgn="auto" latinLnBrk="0" hangingPunct="1">
              <a:lnSpc>
                <a:spcPts val="2379"/>
              </a:lnSpc>
              <a:spcBef>
                <a:spcPts val="0"/>
              </a:spcBef>
              <a:spcAft>
                <a:spcPts val="0"/>
              </a:spcAft>
              <a:buClrTx/>
              <a:buSzTx/>
              <a:buFont typeface="Arial"/>
              <a:buChar char="•"/>
              <a:tabLst/>
              <a:defRPr/>
            </a:pPr>
            <a:r>
              <a:rPr kumimoji="0" lang="en-US" sz="1650" b="1" i="0" u="none" strike="noStrike" kern="1200" cap="none" spc="0" normalizeH="0" baseline="0" noProof="0" dirty="0">
                <a:ln>
                  <a:noFill/>
                </a:ln>
                <a:solidFill>
                  <a:srgbClr val="FFFFFF"/>
                </a:solidFill>
                <a:effectLst/>
                <a:uLnTx/>
                <a:uFillTx/>
                <a:latin typeface="Calibri"/>
                <a:ea typeface="Calibri"/>
                <a:cs typeface="Calibri"/>
              </a:rPr>
              <a:t>Cell phones should be on vibrate; members can quietly excuse themselves if a call must be taken.</a:t>
            </a:r>
          </a:p>
          <a:p>
            <a:pPr marL="366395" marR="0" lvl="1" indent="-182880" algn="l" defTabSz="914400" rtl="0" eaLnBrk="1" fontAlgn="auto" latinLnBrk="0" hangingPunct="1">
              <a:lnSpc>
                <a:spcPts val="2379"/>
              </a:lnSpc>
              <a:spcBef>
                <a:spcPts val="0"/>
              </a:spcBef>
              <a:spcAft>
                <a:spcPts val="0"/>
              </a:spcAft>
              <a:buClrTx/>
              <a:buSzTx/>
              <a:buFont typeface="Arial"/>
              <a:buChar char="•"/>
              <a:tabLst/>
              <a:defRPr/>
            </a:pPr>
            <a:r>
              <a:rPr kumimoji="0" lang="en-US" sz="1650" b="1" i="0" u="none" strike="noStrike" kern="1200" cap="none" spc="0" normalizeH="0" baseline="0" noProof="0" dirty="0">
                <a:ln>
                  <a:noFill/>
                </a:ln>
                <a:solidFill>
                  <a:srgbClr val="FFFFFF"/>
                </a:solidFill>
                <a:effectLst/>
                <a:uLnTx/>
                <a:uFillTx/>
                <a:latin typeface="Calibri"/>
                <a:ea typeface="Calibri"/>
                <a:cs typeface="Calibri"/>
              </a:rPr>
              <a:t>In virtual sessions, participants should mute themselves when taking calls outside the session.</a:t>
            </a:r>
          </a:p>
          <a:p>
            <a:pPr marL="0" marR="0" lvl="0" indent="0" algn="l" defTabSz="914400" rtl="0" eaLnBrk="1" fontAlgn="auto" latinLnBrk="0" hangingPunct="1">
              <a:lnSpc>
                <a:spcPts val="2379"/>
              </a:lnSpc>
              <a:spcBef>
                <a:spcPts val="0"/>
              </a:spcBef>
              <a:spcAft>
                <a:spcPts val="0"/>
              </a:spcAft>
              <a:buClrTx/>
              <a:buSzTx/>
              <a:buFontTx/>
              <a:buNone/>
              <a:tabLst/>
              <a:defRPr/>
            </a:pPr>
            <a:endParaRPr kumimoji="0" lang="en-US" sz="1650" b="1" i="0" u="none" strike="noStrike" kern="1200" cap="none" spc="0" normalizeH="0" baseline="0" noProof="0" dirty="0">
              <a:ln>
                <a:noFill/>
              </a:ln>
              <a:solidFill>
                <a:srgbClr val="FFFFFF"/>
              </a:solidFill>
              <a:effectLst/>
              <a:uLnTx/>
              <a:uFillTx/>
              <a:latin typeface="Calibri"/>
              <a:ea typeface="Calibri"/>
              <a:cs typeface="Calibri"/>
            </a:endParaRPr>
          </a:p>
          <a:p>
            <a:pPr marL="0" marR="0" lvl="0" indent="0" algn="l" defTabSz="914400" rtl="0" eaLnBrk="1" fontAlgn="auto" latinLnBrk="0" hangingPunct="1">
              <a:lnSpc>
                <a:spcPts val="2379"/>
              </a:lnSpc>
              <a:spcBef>
                <a:spcPts val="0"/>
              </a:spcBef>
              <a:spcAft>
                <a:spcPts val="0"/>
              </a:spcAft>
              <a:buClrTx/>
              <a:buSzTx/>
              <a:buFontTx/>
              <a:buNone/>
              <a:tabLst/>
              <a:defRPr/>
            </a:pPr>
            <a:r>
              <a:rPr kumimoji="0" lang="en-US" sz="1650" b="1" i="0" u="sng" strike="noStrike" kern="1200" cap="none" spc="0" normalizeH="0" baseline="0" noProof="0" dirty="0">
                <a:ln>
                  <a:noFill/>
                </a:ln>
                <a:solidFill>
                  <a:srgbClr val="FFFFFF"/>
                </a:solidFill>
                <a:effectLst/>
                <a:uLnTx/>
                <a:uFillTx/>
                <a:latin typeface="Calibri"/>
                <a:ea typeface="Calibri"/>
                <a:cs typeface="Calibri"/>
              </a:rPr>
              <a:t>Group-Specific Rules:</a:t>
            </a:r>
          </a:p>
          <a:p>
            <a:pPr marL="366395" marR="0" lvl="1" indent="-182880" algn="l" defTabSz="914400" rtl="0" eaLnBrk="1" fontAlgn="auto" latinLnBrk="0" hangingPunct="1">
              <a:lnSpc>
                <a:spcPts val="2379"/>
              </a:lnSpc>
              <a:spcBef>
                <a:spcPts val="0"/>
              </a:spcBef>
              <a:spcAft>
                <a:spcPts val="0"/>
              </a:spcAft>
              <a:buClrTx/>
              <a:buSzTx/>
              <a:buFont typeface="Arial"/>
              <a:buChar char="•"/>
              <a:tabLst/>
              <a:defRPr/>
            </a:pPr>
            <a:r>
              <a:rPr kumimoji="0" lang="en-US" sz="1650" b="1" i="0" u="none" strike="noStrike" kern="1200" cap="none" spc="0" normalizeH="0" baseline="0" noProof="0" dirty="0">
                <a:ln>
                  <a:noFill/>
                </a:ln>
                <a:solidFill>
                  <a:srgbClr val="FFFFFF"/>
                </a:solidFill>
                <a:effectLst/>
                <a:uLnTx/>
                <a:uFillTx/>
                <a:latin typeface="Calibri"/>
                <a:ea typeface="Calibri"/>
                <a:cs typeface="Calibri"/>
              </a:rPr>
              <a:t>Avoid judgment regarding other participants' parenting practices or knowledge gaps.</a:t>
            </a:r>
          </a:p>
          <a:p>
            <a:pPr marL="366395" marR="0" lvl="1" indent="-182880" algn="l" defTabSz="914400" rtl="0" eaLnBrk="1" fontAlgn="auto" latinLnBrk="0" hangingPunct="1">
              <a:lnSpc>
                <a:spcPts val="2379"/>
              </a:lnSpc>
              <a:spcBef>
                <a:spcPts val="0"/>
              </a:spcBef>
              <a:spcAft>
                <a:spcPts val="0"/>
              </a:spcAft>
              <a:buClrTx/>
              <a:buSzTx/>
              <a:buFont typeface="Arial"/>
              <a:buChar char="•"/>
              <a:tabLst/>
              <a:defRPr/>
            </a:pPr>
            <a:r>
              <a:rPr kumimoji="0" lang="en-US" sz="1650" b="1" i="0" u="none" strike="noStrike" kern="1200" cap="none" spc="0" normalizeH="0" baseline="0" noProof="0" dirty="0">
                <a:ln>
                  <a:noFill/>
                </a:ln>
                <a:solidFill>
                  <a:srgbClr val="FFFFFF"/>
                </a:solidFill>
                <a:effectLst/>
                <a:uLnTx/>
                <a:uFillTx/>
                <a:latin typeface="Calibri"/>
                <a:ea typeface="Calibri"/>
                <a:cs typeface="Calibri"/>
              </a:rPr>
              <a:t>One person speaks at a time to maintain order and clarity.</a:t>
            </a:r>
          </a:p>
          <a:p>
            <a:pPr marL="366395" marR="0" lvl="1" indent="-182880" algn="l" defTabSz="914400" rtl="0" eaLnBrk="1" fontAlgn="auto" latinLnBrk="0" hangingPunct="1">
              <a:lnSpc>
                <a:spcPts val="2379"/>
              </a:lnSpc>
              <a:spcBef>
                <a:spcPts val="0"/>
              </a:spcBef>
              <a:spcAft>
                <a:spcPts val="0"/>
              </a:spcAft>
              <a:buClrTx/>
              <a:buSzTx/>
              <a:buFont typeface="Arial"/>
              <a:buChar char="•"/>
              <a:tabLst/>
              <a:defRPr/>
            </a:pPr>
            <a:r>
              <a:rPr kumimoji="0" lang="en-US" sz="1650" b="1" i="0" u="none" strike="noStrike" kern="1200" cap="none" spc="0" normalizeH="0" baseline="0" noProof="0" dirty="0">
                <a:ln>
                  <a:noFill/>
                </a:ln>
                <a:solidFill>
                  <a:srgbClr val="FFFFFF"/>
                </a:solidFill>
                <a:effectLst/>
                <a:uLnTx/>
                <a:uFillTx/>
                <a:latin typeface="Calibri"/>
                <a:ea typeface="Calibri"/>
                <a:cs typeface="Calibri"/>
              </a:rPr>
              <a:t>Assume positive intent in all interactions to foster a positive atmosphere.</a:t>
            </a:r>
          </a:p>
          <a:p>
            <a:pPr marL="0" marR="0" lvl="0" indent="0" algn="l" defTabSz="914400" rtl="0" eaLnBrk="1" fontAlgn="auto" latinLnBrk="0" hangingPunct="1">
              <a:lnSpc>
                <a:spcPts val="2379"/>
              </a:lnSpc>
              <a:spcBef>
                <a:spcPts val="0"/>
              </a:spcBef>
              <a:spcAft>
                <a:spcPts val="0"/>
              </a:spcAft>
              <a:buClrTx/>
              <a:buSzTx/>
              <a:buFontTx/>
              <a:buNone/>
              <a:tabLst/>
              <a:defRPr/>
            </a:pPr>
            <a:endParaRPr kumimoji="0" lang="en-US" sz="1650" b="1" i="0" u="none" strike="noStrike" kern="1200" cap="none" spc="0" normalizeH="0" baseline="0" noProof="0" dirty="0">
              <a:ln>
                <a:noFill/>
              </a:ln>
              <a:solidFill>
                <a:srgbClr val="FFFFFF"/>
              </a:solidFill>
              <a:effectLst/>
              <a:uLnTx/>
              <a:uFillTx/>
              <a:latin typeface="Calibri"/>
              <a:ea typeface="Calibri"/>
              <a:cs typeface="Calibri"/>
            </a:endParaRPr>
          </a:p>
          <a:p>
            <a:pPr marL="0" marR="0" lvl="0" indent="0" algn="l" defTabSz="914400" rtl="0" eaLnBrk="1" fontAlgn="auto" latinLnBrk="0" hangingPunct="1">
              <a:lnSpc>
                <a:spcPts val="2379"/>
              </a:lnSpc>
              <a:spcBef>
                <a:spcPts val="0"/>
              </a:spcBef>
              <a:spcAft>
                <a:spcPts val="0"/>
              </a:spcAft>
              <a:buClrTx/>
              <a:buSzTx/>
              <a:buFontTx/>
              <a:buNone/>
              <a:tabLst/>
              <a:defRPr/>
            </a:pPr>
            <a:r>
              <a:rPr kumimoji="0" lang="en-US" sz="1650" b="1" i="0" u="sng" strike="noStrike" kern="1200" cap="none" spc="0" normalizeH="0" baseline="0" noProof="0" dirty="0">
                <a:ln>
                  <a:noFill/>
                </a:ln>
                <a:solidFill>
                  <a:srgbClr val="FFFFFF"/>
                </a:solidFill>
                <a:effectLst/>
                <a:uLnTx/>
                <a:uFillTx/>
                <a:latin typeface="Calibri"/>
                <a:ea typeface="Calibri"/>
                <a:cs typeface="Calibri"/>
              </a:rPr>
              <a:t>Confidentiality-</a:t>
            </a:r>
            <a:r>
              <a:rPr kumimoji="0" lang="en-US" sz="1650" b="1" i="0" u="none" strike="noStrike" kern="1200" cap="none" spc="0" normalizeH="0" baseline="0" noProof="0" dirty="0">
                <a:ln>
                  <a:noFill/>
                </a:ln>
                <a:solidFill>
                  <a:srgbClr val="FFFFFF"/>
                </a:solidFill>
                <a:effectLst/>
                <a:uLnTx/>
                <a:uFillTx/>
                <a:latin typeface="Calibri"/>
                <a:ea typeface="Calibri"/>
                <a:cs typeface="Calibri"/>
              </a:rPr>
              <a:t> Please be respectful and discrete with the personal stories being shared. This is a safe space to grow and learn.</a:t>
            </a:r>
          </a:p>
          <a:p>
            <a:pPr marL="0" marR="0" lvl="0" indent="0" algn="l" defTabSz="914400" rtl="0" eaLnBrk="1" fontAlgn="auto" latinLnBrk="0" hangingPunct="1">
              <a:lnSpc>
                <a:spcPts val="1960"/>
              </a:lnSpc>
              <a:spcBef>
                <a:spcPct val="0"/>
              </a:spcBef>
              <a:spcAft>
                <a:spcPts val="0"/>
              </a:spcAft>
              <a:buClrTx/>
              <a:buSzTx/>
              <a:buFontTx/>
              <a:buNone/>
              <a:tabLst/>
              <a:defRPr/>
            </a:pPr>
            <a:endParaRPr kumimoji="0" lang="en-US" sz="1699" b="0" i="0" u="none" strike="noStrike" kern="1200" cap="none" spc="0" normalizeH="0" baseline="0" noProof="0" dirty="0">
              <a:ln>
                <a:noFill/>
              </a:ln>
              <a:solidFill>
                <a:srgbClr val="FFFFFF"/>
              </a:solidFill>
              <a:effectLst/>
              <a:uLnTx/>
              <a:uFillTx/>
              <a:latin typeface="Calibri (MS)"/>
              <a:ea typeface="+mn-ea"/>
              <a:cs typeface="+mn-cs"/>
            </a:endParaRPr>
          </a:p>
        </p:txBody>
      </p:sp>
    </p:spTree>
    <p:extLst>
      <p:ext uri="{BB962C8B-B14F-4D97-AF65-F5344CB8AC3E}">
        <p14:creationId xmlns:p14="http://schemas.microsoft.com/office/powerpoint/2010/main" val="343331582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E23E51"/>
        </a:solidFill>
        <a:effectLst/>
      </p:bgPr>
    </p:bg>
    <p:spTree>
      <p:nvGrpSpPr>
        <p:cNvPr id="1" name="">
          <a:extLst>
            <a:ext uri="{FF2B5EF4-FFF2-40B4-BE49-F238E27FC236}">
              <a16:creationId xmlns:a16="http://schemas.microsoft.com/office/drawing/2014/main" id="{116A573B-A8F4-F3B7-3EAC-64BA24FD9AA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2652775-F18D-6C8F-9CEB-6AAA650B10E7}"/>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3058" r="-13058" b="-2065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A12EBC29-EC83-8874-A9A5-3D267F0138C0}"/>
              </a:ext>
            </a:extLst>
          </p:cNvPr>
          <p:cNvSpPr/>
          <p:nvPr/>
        </p:nvSpPr>
        <p:spPr>
          <a:xfrm>
            <a:off x="3931694" y="0"/>
            <a:ext cx="1890212" cy="1299091"/>
          </a:xfrm>
          <a:custGeom>
            <a:avLst/>
            <a:gdLst/>
            <a:ahLst/>
            <a:cxnLst/>
            <a:rect l="l" t="t" r="r" b="b"/>
            <a:pathLst>
              <a:path w="1890212" h="1299091">
                <a:moveTo>
                  <a:pt x="0" y="0"/>
                </a:moveTo>
                <a:lnTo>
                  <a:pt x="1890212" y="0"/>
                </a:lnTo>
                <a:lnTo>
                  <a:pt x="1890212" y="1299091"/>
                </a:lnTo>
                <a:lnTo>
                  <a:pt x="0" y="12990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692F42F7-A8A4-680E-DF54-A117A36018AD}"/>
              </a:ext>
            </a:extLst>
          </p:cNvPr>
          <p:cNvSpPr txBox="1"/>
          <p:nvPr/>
        </p:nvSpPr>
        <p:spPr>
          <a:xfrm>
            <a:off x="731520" y="1770966"/>
            <a:ext cx="2960461" cy="1517453"/>
          </a:xfrm>
          <a:prstGeom prst="rect">
            <a:avLst/>
          </a:prstGeom>
        </p:spPr>
        <p:txBody>
          <a:bodyPr lIns="0" tIns="0" rIns="0" bIns="0" rtlCol="0" anchor="t">
            <a:spAutoFit/>
          </a:bodyPr>
          <a:lstStyle/>
          <a:p>
            <a:pPr marL="0" marR="0" lvl="0" indent="0" algn="l" defTabSz="914400" rtl="0" eaLnBrk="1" fontAlgn="auto" latinLnBrk="0" hangingPunct="1">
              <a:lnSpc>
                <a:spcPts val="2985"/>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a:p>
            <a:pPr marL="460465" marR="0" lvl="1" indent="-230232" algn="l" defTabSz="914400" rtl="0" eaLnBrk="1" fontAlgn="auto" latinLnBrk="0" hangingPunct="1">
              <a:lnSpc>
                <a:spcPts val="2985"/>
              </a:lnSpc>
              <a:spcBef>
                <a:spcPts val="0"/>
              </a:spcBef>
              <a:spcAft>
                <a:spcPts val="0"/>
              </a:spcAft>
              <a:buClrTx/>
              <a:buSzTx/>
              <a:buFont typeface="Arial"/>
              <a:buChar char="•"/>
              <a:tabLst/>
              <a:defRPr/>
            </a:pPr>
            <a:r>
              <a:rPr kumimoji="0" lang="en-US" sz="2132"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As a stepfather, how are you involved with your stepchild(ren)?</a:t>
            </a:r>
          </a:p>
        </p:txBody>
      </p:sp>
      <p:sp>
        <p:nvSpPr>
          <p:cNvPr id="5" name="TextBox 5">
            <a:extLst>
              <a:ext uri="{FF2B5EF4-FFF2-40B4-BE49-F238E27FC236}">
                <a16:creationId xmlns:a16="http://schemas.microsoft.com/office/drawing/2014/main" id="{0EA6207F-6A4A-5BCA-C3F2-68E399241BE7}"/>
              </a:ext>
            </a:extLst>
          </p:cNvPr>
          <p:cNvSpPr txBox="1"/>
          <p:nvPr/>
        </p:nvSpPr>
        <p:spPr>
          <a:xfrm>
            <a:off x="3917624" y="200672"/>
            <a:ext cx="1918352" cy="1015664"/>
          </a:xfrm>
          <a:prstGeom prst="rect">
            <a:avLst/>
          </a:prstGeom>
        </p:spPr>
        <p:txBody>
          <a:bodyPr lIns="0" tIns="0" rIns="0" bIns="0" rtlCol="0" anchor="t">
            <a:spAutoFit/>
          </a:bodyPr>
          <a:lstStyle/>
          <a:p>
            <a:pPr marL="0" marR="0" lvl="0" indent="0" algn="ctr" defTabSz="914400" rtl="0" eaLnBrk="1" fontAlgn="auto" latinLnBrk="0" hangingPunct="1">
              <a:lnSpc>
                <a:spcPts val="2645"/>
              </a:lnSpc>
              <a:spcBef>
                <a:spcPts val="0"/>
              </a:spcBef>
              <a:spcAft>
                <a:spcPts val="0"/>
              </a:spcAft>
              <a:buClrTx/>
              <a:buSzTx/>
              <a:buFontTx/>
              <a:buNone/>
              <a:tabLst/>
              <a:defRPr/>
            </a:pPr>
            <a:r>
              <a:rPr kumimoji="0" lang="en-US" sz="188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Divorced and Unmarried </a:t>
            </a:r>
          </a:p>
          <a:p>
            <a:pPr marL="0" marR="0" lvl="0" indent="0" algn="ctr" defTabSz="914400" rtl="0" eaLnBrk="1" fontAlgn="auto" latinLnBrk="0" hangingPunct="1">
              <a:lnSpc>
                <a:spcPts val="2645"/>
              </a:lnSpc>
              <a:spcBef>
                <a:spcPct val="0"/>
              </a:spcBef>
              <a:spcAft>
                <a:spcPts val="0"/>
              </a:spcAft>
              <a:buClrTx/>
              <a:buSzTx/>
              <a:buFontTx/>
              <a:buNone/>
              <a:tabLst/>
              <a:defRPr/>
            </a:pPr>
            <a:r>
              <a:rPr kumimoji="0" lang="en-US" sz="1889"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Fathers</a:t>
            </a:r>
          </a:p>
        </p:txBody>
      </p:sp>
      <p:sp>
        <p:nvSpPr>
          <p:cNvPr id="6" name="TextBox 6">
            <a:extLst>
              <a:ext uri="{FF2B5EF4-FFF2-40B4-BE49-F238E27FC236}">
                <a16:creationId xmlns:a16="http://schemas.microsoft.com/office/drawing/2014/main" id="{0F21A06B-7890-D02F-C520-D92FBF21F5CA}"/>
              </a:ext>
            </a:extLst>
          </p:cNvPr>
          <p:cNvSpPr txBox="1"/>
          <p:nvPr/>
        </p:nvSpPr>
        <p:spPr>
          <a:xfrm>
            <a:off x="6308303" y="1296523"/>
            <a:ext cx="3240561" cy="1434268"/>
          </a:xfrm>
          <a:prstGeom prst="rect">
            <a:avLst/>
          </a:prstGeom>
        </p:spPr>
        <p:txBody>
          <a:bodyPr lIns="0" tIns="0" rIns="0" bIns="0" rtlCol="0" anchor="t">
            <a:spAutoFit/>
          </a:bodyPr>
          <a:lstStyle/>
          <a:p>
            <a:pPr marL="438875" marR="0" lvl="1" indent="-219438" algn="l" defTabSz="914400" rtl="0" eaLnBrk="1" fontAlgn="auto" latinLnBrk="0" hangingPunct="1">
              <a:lnSpc>
                <a:spcPts val="2845"/>
              </a:lnSpc>
              <a:spcBef>
                <a:spcPts val="0"/>
              </a:spcBef>
              <a:spcAft>
                <a:spcPts val="0"/>
              </a:spcAft>
              <a:buClrTx/>
              <a:buSzTx/>
              <a:buFont typeface="Arial"/>
              <a:buChar char="•"/>
              <a:tabLst/>
              <a:defRPr/>
            </a:pPr>
            <a:r>
              <a:rPr kumimoji="0" lang="en-US" sz="2032"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As a non-resident father, how do you stay involved when your child(ren) aren’t with you?</a:t>
            </a:r>
          </a:p>
        </p:txBody>
      </p:sp>
    </p:spTree>
    <p:extLst>
      <p:ext uri="{BB962C8B-B14F-4D97-AF65-F5344CB8AC3E}">
        <p14:creationId xmlns:p14="http://schemas.microsoft.com/office/powerpoint/2010/main" val="106438039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75798E"/>
        </a:solidFill>
        <a:effectLst/>
      </p:bgPr>
    </p:bg>
    <p:spTree>
      <p:nvGrpSpPr>
        <p:cNvPr id="1" name="">
          <a:extLst>
            <a:ext uri="{FF2B5EF4-FFF2-40B4-BE49-F238E27FC236}">
              <a16:creationId xmlns:a16="http://schemas.microsoft.com/office/drawing/2014/main" id="{5FD49380-916B-5E7A-5697-64D69EC75A1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CBDE0DB-21F8-31FA-D5D4-317C160E45C9}"/>
              </a:ext>
            </a:extLst>
          </p:cNvPr>
          <p:cNvSpPr/>
          <p:nvPr/>
        </p:nvSpPr>
        <p:spPr>
          <a:xfrm>
            <a:off x="4862103" y="328930"/>
            <a:ext cx="4159977" cy="5393578"/>
          </a:xfrm>
          <a:custGeom>
            <a:avLst/>
            <a:gdLst/>
            <a:ahLst/>
            <a:cxnLst/>
            <a:rect l="l" t="t" r="r" b="b"/>
            <a:pathLst>
              <a:path w="4159977" h="5393578">
                <a:moveTo>
                  <a:pt x="0" y="0"/>
                </a:moveTo>
                <a:lnTo>
                  <a:pt x="4159977" y="0"/>
                </a:lnTo>
                <a:lnTo>
                  <a:pt x="4159977" y="5393578"/>
                </a:lnTo>
                <a:lnTo>
                  <a:pt x="0" y="5393578"/>
                </a:lnTo>
                <a:lnTo>
                  <a:pt x="0" y="0"/>
                </a:lnTo>
                <a:close/>
              </a:path>
            </a:pathLst>
          </a:custGeom>
          <a:blipFill>
            <a:blip r:embed="rId3"/>
            <a:stretch>
              <a:fillRect/>
            </a:stretch>
          </a:blipFill>
          <a:ln w="38100" cap="sq">
            <a:solidFill>
              <a:srgbClr val="9FA2A6"/>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E395FD62-4A1C-1E8A-755D-82E3FB2F3763}"/>
              </a:ext>
            </a:extLst>
          </p:cNvPr>
          <p:cNvSpPr/>
          <p:nvPr/>
        </p:nvSpPr>
        <p:spPr>
          <a:xfrm>
            <a:off x="1189862" y="0"/>
            <a:ext cx="1967378" cy="1352125"/>
          </a:xfrm>
          <a:custGeom>
            <a:avLst/>
            <a:gdLst/>
            <a:ahLst/>
            <a:cxnLst/>
            <a:rect l="l" t="t" r="r" b="b"/>
            <a:pathLst>
              <a:path w="1967378" h="1352125">
                <a:moveTo>
                  <a:pt x="0" y="0"/>
                </a:moveTo>
                <a:lnTo>
                  <a:pt x="1967378" y="0"/>
                </a:lnTo>
                <a:lnTo>
                  <a:pt x="1967378" y="1352125"/>
                </a:lnTo>
                <a:lnTo>
                  <a:pt x="0" y="13521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8D25289D-5BEB-97AF-CE22-213838C58D29}"/>
              </a:ext>
            </a:extLst>
          </p:cNvPr>
          <p:cNvSpPr/>
          <p:nvPr/>
        </p:nvSpPr>
        <p:spPr>
          <a:xfrm flipH="1">
            <a:off x="7601393" y="2412350"/>
            <a:ext cx="2152207" cy="4902850"/>
          </a:xfrm>
          <a:custGeom>
            <a:avLst/>
            <a:gdLst/>
            <a:ahLst/>
            <a:cxnLst/>
            <a:rect l="l" t="t" r="r" b="b"/>
            <a:pathLst>
              <a:path w="2152207" h="4902850">
                <a:moveTo>
                  <a:pt x="2152207" y="0"/>
                </a:moveTo>
                <a:lnTo>
                  <a:pt x="0" y="0"/>
                </a:lnTo>
                <a:lnTo>
                  <a:pt x="0" y="4902850"/>
                </a:lnTo>
                <a:lnTo>
                  <a:pt x="2152207" y="4902850"/>
                </a:lnTo>
                <a:lnTo>
                  <a:pt x="2152207" y="0"/>
                </a:lnTo>
                <a:close/>
              </a:path>
            </a:pathLst>
          </a:custGeom>
          <a:blipFill>
            <a:blip r:embed="rId6"/>
            <a:stretch>
              <a:fillRect l="-49598" r="-203904" b="-338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E4DC7FFD-D094-B5EF-5FBE-E62E6437D193}"/>
              </a:ext>
            </a:extLst>
          </p:cNvPr>
          <p:cNvSpPr/>
          <p:nvPr/>
        </p:nvSpPr>
        <p:spPr>
          <a:xfrm rot="5400000">
            <a:off x="-442756" y="2264762"/>
            <a:ext cx="5589849" cy="4339120"/>
          </a:xfrm>
          <a:custGeom>
            <a:avLst/>
            <a:gdLst/>
            <a:ahLst/>
            <a:cxnLst/>
            <a:rect l="l" t="t" r="r" b="b"/>
            <a:pathLst>
              <a:path w="5589849" h="4339120">
                <a:moveTo>
                  <a:pt x="0" y="0"/>
                </a:moveTo>
                <a:lnTo>
                  <a:pt x="5589849" y="0"/>
                </a:lnTo>
                <a:lnTo>
                  <a:pt x="5589849" y="4339120"/>
                </a:lnTo>
                <a:lnTo>
                  <a:pt x="0" y="43391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7FEB45BB-E838-2C43-674B-14132AB51E28}"/>
              </a:ext>
            </a:extLst>
          </p:cNvPr>
          <p:cNvSpPr txBox="1"/>
          <p:nvPr/>
        </p:nvSpPr>
        <p:spPr>
          <a:xfrm>
            <a:off x="301725" y="2218720"/>
            <a:ext cx="3912609" cy="4393104"/>
          </a:xfrm>
          <a:prstGeom prst="rect">
            <a:avLst/>
          </a:prstGeom>
        </p:spPr>
        <p:txBody>
          <a:bodyPr lIns="0" tIns="0" rIns="0" bIns="0" rtlCol="0" anchor="t">
            <a:spAutoFit/>
          </a:bodyPr>
          <a:lstStyle/>
          <a:p>
            <a:pPr marL="513121" marR="0" lvl="1" indent="-256560" algn="l" defTabSz="914400" rtl="0" eaLnBrk="1" fontAlgn="auto" latinLnBrk="0" hangingPunct="1">
              <a:lnSpc>
                <a:spcPts val="2685"/>
              </a:lnSpc>
              <a:spcBef>
                <a:spcPts val="0"/>
              </a:spcBef>
              <a:spcAft>
                <a:spcPts val="0"/>
              </a:spcAft>
              <a:buClrTx/>
              <a:buSzTx/>
              <a:buFont typeface="Arial"/>
              <a:buChar char="•"/>
              <a:tabLst/>
              <a:defRPr/>
            </a:pPr>
            <a:r>
              <a:rPr kumimoji="0" lang="en-US" sz="2376" b="1" i="0" u="none" strike="noStrike" kern="1200" cap="none" spc="0" normalizeH="0" baseline="0" noProof="0">
                <a:ln>
                  <a:noFill/>
                </a:ln>
                <a:solidFill>
                  <a:srgbClr val="FFFBFD"/>
                </a:solidFill>
                <a:effectLst/>
                <a:uLnTx/>
                <a:uFillTx/>
                <a:latin typeface="Calibri (MS) Bold"/>
                <a:ea typeface="Calibri (MS) Bold"/>
                <a:cs typeface="Calibri (MS) Bold"/>
                <a:sym typeface="Calibri (MS) Bold"/>
              </a:rPr>
              <a:t>Have you experienced time away from your child(ren)?</a:t>
            </a:r>
          </a:p>
          <a:p>
            <a:pPr marL="0" marR="0" lvl="0" indent="0" algn="l" defTabSz="914400" rtl="0" eaLnBrk="1" fontAlgn="auto" latinLnBrk="0" hangingPunct="1">
              <a:lnSpc>
                <a:spcPts val="2685"/>
              </a:lnSpc>
              <a:spcBef>
                <a:spcPts val="0"/>
              </a:spcBef>
              <a:spcAft>
                <a:spcPts val="0"/>
              </a:spcAft>
              <a:buClrTx/>
              <a:buSzTx/>
              <a:buFontTx/>
              <a:buNone/>
              <a:tabLst/>
              <a:defRPr/>
            </a:pPr>
            <a:endParaRPr kumimoji="0" lang="en-US" sz="2376" b="1" i="0" u="none" strike="noStrike" kern="1200" cap="none" spc="0" normalizeH="0" baseline="0" noProof="0">
              <a:ln>
                <a:noFill/>
              </a:ln>
              <a:solidFill>
                <a:srgbClr val="FFFBFD"/>
              </a:solidFill>
              <a:effectLst/>
              <a:uLnTx/>
              <a:uFillTx/>
              <a:latin typeface="Calibri (MS) Bold"/>
              <a:ea typeface="Calibri (MS) Bold"/>
              <a:cs typeface="Calibri (MS) Bold"/>
              <a:sym typeface="Calibri (MS) Bold"/>
            </a:endParaRPr>
          </a:p>
          <a:p>
            <a:pPr marL="513121" marR="0" lvl="1" indent="-256560" algn="l" defTabSz="914400" rtl="0" eaLnBrk="1" fontAlgn="auto" latinLnBrk="0" hangingPunct="1">
              <a:lnSpc>
                <a:spcPts val="2685"/>
              </a:lnSpc>
              <a:spcBef>
                <a:spcPts val="0"/>
              </a:spcBef>
              <a:spcAft>
                <a:spcPts val="0"/>
              </a:spcAft>
              <a:buClrTx/>
              <a:buSzTx/>
              <a:buFont typeface="Arial"/>
              <a:buChar char="•"/>
              <a:tabLst/>
              <a:defRPr/>
            </a:pPr>
            <a:r>
              <a:rPr kumimoji="0" lang="en-US" sz="2376" b="1" i="0" u="none" strike="noStrike" kern="1200" cap="none" spc="0" normalizeH="0" baseline="0" noProof="0">
                <a:ln>
                  <a:noFill/>
                </a:ln>
                <a:solidFill>
                  <a:srgbClr val="FFFBFD"/>
                </a:solidFill>
                <a:effectLst/>
                <a:uLnTx/>
                <a:uFillTx/>
                <a:latin typeface="Calibri (MS) Bold"/>
                <a:ea typeface="Calibri (MS) Bold"/>
                <a:cs typeface="Calibri (MS) Bold"/>
                <a:sym typeface="Calibri (MS) Bold"/>
              </a:rPr>
              <a:t>If deployed, how did you stay involved during that time?</a:t>
            </a:r>
          </a:p>
          <a:p>
            <a:pPr marL="0" marR="0" lvl="0" indent="0" algn="l" defTabSz="914400" rtl="0" eaLnBrk="1" fontAlgn="auto" latinLnBrk="0" hangingPunct="1">
              <a:lnSpc>
                <a:spcPts val="2685"/>
              </a:lnSpc>
              <a:spcBef>
                <a:spcPts val="0"/>
              </a:spcBef>
              <a:spcAft>
                <a:spcPts val="0"/>
              </a:spcAft>
              <a:buClrTx/>
              <a:buSzTx/>
              <a:buFontTx/>
              <a:buNone/>
              <a:tabLst/>
              <a:defRPr/>
            </a:pPr>
            <a:endParaRPr kumimoji="0" lang="en-US" sz="2376" b="1" i="0" u="none" strike="noStrike" kern="1200" cap="none" spc="0" normalizeH="0" baseline="0" noProof="0">
              <a:ln>
                <a:noFill/>
              </a:ln>
              <a:solidFill>
                <a:srgbClr val="FFFBFD"/>
              </a:solidFill>
              <a:effectLst/>
              <a:uLnTx/>
              <a:uFillTx/>
              <a:latin typeface="Calibri (MS) Bold"/>
              <a:ea typeface="Calibri (MS) Bold"/>
              <a:cs typeface="Calibri (MS) Bold"/>
              <a:sym typeface="Calibri (MS) Bold"/>
            </a:endParaRPr>
          </a:p>
          <a:p>
            <a:pPr marL="513121" marR="0" lvl="1" indent="-256560" algn="l" defTabSz="914400" rtl="0" eaLnBrk="1" fontAlgn="auto" latinLnBrk="0" hangingPunct="1">
              <a:lnSpc>
                <a:spcPts val="2685"/>
              </a:lnSpc>
              <a:spcBef>
                <a:spcPts val="0"/>
              </a:spcBef>
              <a:spcAft>
                <a:spcPts val="0"/>
              </a:spcAft>
              <a:buClrTx/>
              <a:buSzTx/>
              <a:buFont typeface="Arial"/>
              <a:buChar char="•"/>
              <a:tabLst/>
              <a:defRPr/>
            </a:pPr>
            <a:r>
              <a:rPr kumimoji="0" lang="en-US" sz="2376" b="1" i="0" u="none" strike="noStrike" kern="1200" cap="none" spc="0" normalizeH="0" baseline="0" noProof="0">
                <a:ln>
                  <a:noFill/>
                </a:ln>
                <a:solidFill>
                  <a:srgbClr val="FFFBFD"/>
                </a:solidFill>
                <a:effectLst/>
                <a:uLnTx/>
                <a:uFillTx/>
                <a:latin typeface="Calibri (MS) Bold"/>
                <a:ea typeface="Calibri (MS) Bold"/>
                <a:cs typeface="Calibri (MS) Bold"/>
                <a:sym typeface="Calibri (MS) Bold"/>
              </a:rPr>
              <a:t>What strategies have you used during absences?</a:t>
            </a:r>
          </a:p>
          <a:p>
            <a:pPr marL="0" marR="0" lvl="0" indent="0" algn="l" defTabSz="914400" rtl="0" eaLnBrk="1" fontAlgn="auto" latinLnBrk="0" hangingPunct="1">
              <a:lnSpc>
                <a:spcPts val="2685"/>
              </a:lnSpc>
              <a:spcBef>
                <a:spcPts val="0"/>
              </a:spcBef>
              <a:spcAft>
                <a:spcPts val="0"/>
              </a:spcAft>
              <a:buClrTx/>
              <a:buSzTx/>
              <a:buFontTx/>
              <a:buNone/>
              <a:tabLst/>
              <a:defRPr/>
            </a:pPr>
            <a:endParaRPr kumimoji="0" lang="en-US" sz="2376" b="1" i="0" u="none" strike="noStrike" kern="1200" cap="none" spc="0" normalizeH="0" baseline="0" noProof="0">
              <a:ln>
                <a:noFill/>
              </a:ln>
              <a:solidFill>
                <a:srgbClr val="FFFBFD"/>
              </a:solidFill>
              <a:effectLst/>
              <a:uLnTx/>
              <a:uFillTx/>
              <a:latin typeface="Calibri (MS) Bold"/>
              <a:ea typeface="Calibri (MS) Bold"/>
              <a:cs typeface="Calibri (MS) Bold"/>
              <a:sym typeface="Calibri (MS) Bold"/>
            </a:endParaRPr>
          </a:p>
          <a:p>
            <a:pPr marL="513121" marR="0" lvl="1" indent="-256560" algn="l" defTabSz="914400" rtl="0" eaLnBrk="1" fontAlgn="auto" latinLnBrk="0" hangingPunct="1">
              <a:lnSpc>
                <a:spcPts val="2685"/>
              </a:lnSpc>
              <a:spcBef>
                <a:spcPts val="0"/>
              </a:spcBef>
              <a:spcAft>
                <a:spcPts val="0"/>
              </a:spcAft>
              <a:buClrTx/>
              <a:buSzTx/>
              <a:buFont typeface="Arial"/>
              <a:buChar char="•"/>
              <a:tabLst/>
              <a:defRPr/>
            </a:pPr>
            <a:r>
              <a:rPr kumimoji="0" lang="en-US" sz="2376" b="1" i="0" u="none" strike="noStrike" kern="1200" cap="none" spc="0" normalizeH="0" baseline="0" noProof="0">
                <a:ln>
                  <a:noFill/>
                </a:ln>
                <a:solidFill>
                  <a:srgbClr val="FFFBFD"/>
                </a:solidFill>
                <a:effectLst/>
                <a:uLnTx/>
                <a:uFillTx/>
                <a:latin typeface="Calibri (MS) Bold"/>
                <a:ea typeface="Calibri (MS) Bold"/>
                <a:cs typeface="Calibri (MS) Bold"/>
                <a:sym typeface="Calibri (MS) Bold"/>
              </a:rPr>
              <a:t>What new strategies could you try in the future?</a:t>
            </a:r>
          </a:p>
        </p:txBody>
      </p:sp>
      <p:sp>
        <p:nvSpPr>
          <p:cNvPr id="7" name="TextBox 7">
            <a:extLst>
              <a:ext uri="{FF2B5EF4-FFF2-40B4-BE49-F238E27FC236}">
                <a16:creationId xmlns:a16="http://schemas.microsoft.com/office/drawing/2014/main" id="{7C765DD6-BFBB-23D7-F28A-31B4E5819464}"/>
              </a:ext>
            </a:extLst>
          </p:cNvPr>
          <p:cNvSpPr txBox="1"/>
          <p:nvPr/>
        </p:nvSpPr>
        <p:spPr>
          <a:xfrm>
            <a:off x="1089482" y="254974"/>
            <a:ext cx="2168139" cy="765977"/>
          </a:xfrm>
          <a:prstGeom prst="rect">
            <a:avLst/>
          </a:prstGeom>
        </p:spPr>
        <p:txBody>
          <a:bodyPr lIns="0" tIns="0" rIns="0" bIns="0" rtlCol="0" anchor="t">
            <a:spAutoFit/>
          </a:bodyPr>
          <a:lstStyle/>
          <a:p>
            <a:pPr marL="0" marR="0" lvl="0" indent="0" algn="ctr" defTabSz="914400" rtl="0" eaLnBrk="1" fontAlgn="auto" latinLnBrk="0" hangingPunct="1">
              <a:lnSpc>
                <a:spcPts val="2990"/>
              </a:lnSpc>
              <a:spcBef>
                <a:spcPts val="0"/>
              </a:spcBef>
              <a:spcAft>
                <a:spcPts val="0"/>
              </a:spcAft>
              <a:buClrTx/>
              <a:buSzTx/>
              <a:buFontTx/>
              <a:buNone/>
              <a:tabLst/>
              <a:defRPr/>
            </a:pPr>
            <a:r>
              <a:rPr kumimoji="0" lang="en-US" sz="2135"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Parental </a:t>
            </a:r>
          </a:p>
          <a:p>
            <a:pPr marL="0" marR="0" lvl="0" indent="0" algn="ctr" defTabSz="914400" rtl="0" eaLnBrk="1" fontAlgn="auto" latinLnBrk="0" hangingPunct="1">
              <a:lnSpc>
                <a:spcPts val="2990"/>
              </a:lnSpc>
              <a:spcBef>
                <a:spcPct val="0"/>
              </a:spcBef>
              <a:spcAft>
                <a:spcPts val="0"/>
              </a:spcAft>
              <a:buClrTx/>
              <a:buSzTx/>
              <a:buFontTx/>
              <a:buNone/>
              <a:tabLst/>
              <a:defRPr/>
            </a:pPr>
            <a:r>
              <a:rPr kumimoji="0" lang="en-US" sz="2135"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Absence</a:t>
            </a:r>
          </a:p>
        </p:txBody>
      </p:sp>
    </p:spTree>
    <p:extLst>
      <p:ext uri="{BB962C8B-B14F-4D97-AF65-F5344CB8AC3E}">
        <p14:creationId xmlns:p14="http://schemas.microsoft.com/office/powerpoint/2010/main" val="10006269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E8B6731-602E-EA83-6136-BF6CE0070375}"/>
              </a:ext>
            </a:extLst>
          </p:cNvPr>
          <p:cNvSpPr txBox="1"/>
          <p:nvPr/>
        </p:nvSpPr>
        <p:spPr>
          <a:xfrm>
            <a:off x="476794" y="219467"/>
            <a:ext cx="8834846" cy="1198615"/>
          </a:xfrm>
          <a:prstGeom prst="rect">
            <a:avLst/>
          </a:prstGeom>
          <a:ln>
            <a:noFill/>
          </a:ln>
        </p:spPr>
        <p:txBody>
          <a:bodyPr vert="horz" lIns="91440" tIns="45720" rIns="91440" bIns="45720" rtlCol="0" anchor="b">
            <a:normAutofit fontScale="85000" lnSpcReduction="20000"/>
          </a:bodyPr>
          <a:lstStyle/>
          <a:p>
            <a:pPr indent="-228600" algn="ctr">
              <a:lnSpc>
                <a:spcPct val="90000"/>
              </a:lnSpc>
              <a:spcBef>
                <a:spcPct val="0"/>
              </a:spcBef>
              <a:spcAft>
                <a:spcPts val="600"/>
              </a:spcAft>
            </a:pPr>
            <a:r>
              <a:rPr lang="en-US" sz="5600" dirty="0">
                <a:ea typeface="Calibri" panose="020F0502020204030204" pitchFamily="34" charset="0"/>
                <a:cs typeface="Calibri" panose="020F0502020204030204" pitchFamily="34" charset="0"/>
              </a:rPr>
              <a:t>Homework</a:t>
            </a:r>
            <a:r>
              <a:rPr lang="en-US" sz="5600" b="1" dirty="0">
                <a:ea typeface="Calibri" panose="020F0502020204030204" pitchFamily="34" charset="0"/>
                <a:cs typeface="Calibri" panose="020F0502020204030204" pitchFamily="34" charset="0"/>
              </a:rPr>
              <a:t> </a:t>
            </a:r>
          </a:p>
          <a:p>
            <a:pPr indent="-228600" algn="ctr">
              <a:lnSpc>
                <a:spcPct val="120000"/>
              </a:lnSpc>
              <a:spcBef>
                <a:spcPct val="0"/>
              </a:spcBef>
              <a:spcAft>
                <a:spcPts val="600"/>
              </a:spcAft>
            </a:pPr>
            <a:r>
              <a:rPr lang="en-US" sz="2000" b="1" i="1" u="sng" dirty="0">
                <a:ea typeface="Calibri"/>
                <a:cs typeface="Calibri"/>
              </a:rPr>
              <a:t>Complete Session 1: Introduction, Session 2: Fathers’ Experiences as a Father, Session 3: Fathers’ Impact on Child Outcomes, and Session 4: Benefits of Father Involvement for Fathers</a:t>
            </a:r>
          </a:p>
        </p:txBody>
      </p:sp>
      <p:sp>
        <p:nvSpPr>
          <p:cNvPr id="8" name="Freeform 6">
            <a:extLst>
              <a:ext uri="{FF2B5EF4-FFF2-40B4-BE49-F238E27FC236}">
                <a16:creationId xmlns:a16="http://schemas.microsoft.com/office/drawing/2014/main" id="{15BF4778-A445-A399-2E40-CA677622D06B}"/>
              </a:ext>
            </a:extLst>
          </p:cNvPr>
          <p:cNvSpPr/>
          <p:nvPr/>
        </p:nvSpPr>
        <p:spPr>
          <a:xfrm>
            <a:off x="304800" y="6044237"/>
            <a:ext cx="5709420" cy="763377"/>
          </a:xfrm>
          <a:custGeom>
            <a:avLst/>
            <a:gdLst/>
            <a:ahLst/>
            <a:cxnLst/>
            <a:rect l="l" t="t" r="r" b="b"/>
            <a:pathLst>
              <a:path w="5709420" h="763377">
                <a:moveTo>
                  <a:pt x="0" y="0"/>
                </a:moveTo>
                <a:lnTo>
                  <a:pt x="5709420" y="0"/>
                </a:lnTo>
                <a:lnTo>
                  <a:pt x="5709420" y="763377"/>
                </a:lnTo>
                <a:lnTo>
                  <a:pt x="0" y="763377"/>
                </a:lnTo>
                <a:lnTo>
                  <a:pt x="0" y="0"/>
                </a:lnTo>
                <a:close/>
              </a:path>
            </a:pathLst>
          </a:custGeom>
          <a:blipFill>
            <a:blip r:embed="rId3"/>
            <a:stretch>
              <a:fillRect b="-8845"/>
            </a:stretch>
          </a:blipFill>
        </p:spPr>
        <p:txBody>
          <a:bodyPr/>
          <a:lstStyle/>
          <a:p>
            <a:endParaRPr lang="en-US"/>
          </a:p>
        </p:txBody>
      </p:sp>
      <p:sp>
        <p:nvSpPr>
          <p:cNvPr id="12" name="TextBox 11">
            <a:extLst>
              <a:ext uri="{FF2B5EF4-FFF2-40B4-BE49-F238E27FC236}">
                <a16:creationId xmlns:a16="http://schemas.microsoft.com/office/drawing/2014/main" id="{C9ACF2D8-2F0D-C7CB-75D7-2D82AE6523CA}"/>
              </a:ext>
            </a:extLst>
          </p:cNvPr>
          <p:cNvSpPr txBox="1"/>
          <p:nvPr/>
        </p:nvSpPr>
        <p:spPr>
          <a:xfrm>
            <a:off x="6064909" y="1981200"/>
            <a:ext cx="3722081" cy="369332"/>
          </a:xfrm>
          <a:prstGeom prst="rect">
            <a:avLst/>
          </a:prstGeom>
          <a:noFill/>
        </p:spPr>
        <p:txBody>
          <a:bodyPr wrap="square" rtlCol="0">
            <a:spAutoFit/>
          </a:bodyPr>
          <a:lstStyle/>
          <a:p>
            <a:pPr marL="285750" indent="-285750">
              <a:buFont typeface="Wingdings" panose="05000000000000000000" pitchFamily="2" charset="2"/>
              <a:buChar char="Ø"/>
            </a:pPr>
            <a:r>
              <a:rPr lang="en-US" b="1" dirty="0"/>
              <a:t>Complete workbook questions</a:t>
            </a:r>
          </a:p>
        </p:txBody>
      </p:sp>
      <p:sp>
        <p:nvSpPr>
          <p:cNvPr id="11" name="TextBox 10">
            <a:extLst>
              <a:ext uri="{FF2B5EF4-FFF2-40B4-BE49-F238E27FC236}">
                <a16:creationId xmlns:a16="http://schemas.microsoft.com/office/drawing/2014/main" id="{2E7DD637-70B5-C48B-6D5C-D5C33D54810A}"/>
              </a:ext>
            </a:extLst>
          </p:cNvPr>
          <p:cNvSpPr txBox="1"/>
          <p:nvPr/>
        </p:nvSpPr>
        <p:spPr>
          <a:xfrm>
            <a:off x="-2177" y="1992868"/>
            <a:ext cx="3409406" cy="369332"/>
          </a:xfrm>
          <a:prstGeom prst="rect">
            <a:avLst/>
          </a:prstGeom>
          <a:noFill/>
        </p:spPr>
        <p:txBody>
          <a:bodyPr wrap="square" rtlCol="0">
            <a:spAutoFit/>
          </a:bodyPr>
          <a:lstStyle/>
          <a:p>
            <a:pPr marL="285750" indent="-285750" algn="ctr">
              <a:buFont typeface="Wingdings" panose="05000000000000000000" pitchFamily="2" charset="2"/>
              <a:buChar char="Ø"/>
            </a:pPr>
            <a:r>
              <a:rPr lang="en-US" b="1" dirty="0"/>
              <a:t>View online modules</a:t>
            </a:r>
          </a:p>
        </p:txBody>
      </p:sp>
      <p:pic>
        <p:nvPicPr>
          <p:cNvPr id="18" name="Picture 17">
            <a:extLst>
              <a:ext uri="{FF2B5EF4-FFF2-40B4-BE49-F238E27FC236}">
                <a16:creationId xmlns:a16="http://schemas.microsoft.com/office/drawing/2014/main" id="{CF59CBEB-7D56-A89F-7772-05C3401E6515}"/>
              </a:ext>
            </a:extLst>
          </p:cNvPr>
          <p:cNvPicPr>
            <a:picLocks noChangeAspect="1"/>
          </p:cNvPicPr>
          <p:nvPr/>
        </p:nvPicPr>
        <p:blipFill>
          <a:blip r:embed="rId4">
            <a:extLst>
              <a:ext uri="{28A0092B-C50C-407E-A947-70E740481C1C}">
                <a14:useLocalDpi xmlns:a14="http://schemas.microsoft.com/office/drawing/2010/main" val="0"/>
              </a:ext>
            </a:extLst>
          </a:blip>
          <a:srcRect l="8705" t="505" r="1337" b="-505"/>
          <a:stretch/>
        </p:blipFill>
        <p:spPr>
          <a:xfrm>
            <a:off x="6510313" y="2618572"/>
            <a:ext cx="2938487" cy="4189042"/>
          </a:xfrm>
          <a:prstGeom prst="rect">
            <a:avLst/>
          </a:prstGeom>
          <a:ln w="38100" cap="sq">
            <a:solidFill>
              <a:schemeClr val="accent6">
                <a:lumMod val="75000"/>
              </a:schemeClr>
            </a:solidFill>
            <a:prstDash val="solid"/>
            <a:miter lim="800000"/>
          </a:ln>
          <a:effectLst>
            <a:outerShdw blurRad="50800" dist="38100" dir="2700000" algn="tl" rotWithShape="0">
              <a:srgbClr val="000000">
                <a:alpha val="43000"/>
              </a:srgbClr>
            </a:outerShdw>
          </a:effectLst>
        </p:spPr>
      </p:pic>
      <p:sp>
        <p:nvSpPr>
          <p:cNvPr id="10" name="Freeform 10">
            <a:extLst>
              <a:ext uri="{FF2B5EF4-FFF2-40B4-BE49-F238E27FC236}">
                <a16:creationId xmlns:a16="http://schemas.microsoft.com/office/drawing/2014/main" id="{B7B5D630-DF9D-48D2-C4B2-136F2CD4B7D9}"/>
              </a:ext>
            </a:extLst>
          </p:cNvPr>
          <p:cNvSpPr/>
          <p:nvPr/>
        </p:nvSpPr>
        <p:spPr>
          <a:xfrm rot="19023252" flipV="1">
            <a:off x="5599146" y="6152576"/>
            <a:ext cx="1319231" cy="341699"/>
          </a:xfrm>
          <a:custGeom>
            <a:avLst/>
            <a:gdLst/>
            <a:ahLst/>
            <a:cxnLst/>
            <a:rect l="l" t="t" r="r" b="b"/>
            <a:pathLst>
              <a:path w="2465939" h="336264">
                <a:moveTo>
                  <a:pt x="0" y="336265"/>
                </a:moveTo>
                <a:lnTo>
                  <a:pt x="2465939" y="336265"/>
                </a:lnTo>
                <a:lnTo>
                  <a:pt x="2465939" y="0"/>
                </a:lnTo>
                <a:lnTo>
                  <a:pt x="0" y="0"/>
                </a:lnTo>
                <a:lnTo>
                  <a:pt x="0" y="336265"/>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Oval 12">
            <a:extLst>
              <a:ext uri="{FF2B5EF4-FFF2-40B4-BE49-F238E27FC236}">
                <a16:creationId xmlns:a16="http://schemas.microsoft.com/office/drawing/2014/main" id="{0097D697-02F5-6A7B-EAED-F59633610CE2}"/>
              </a:ext>
            </a:extLst>
          </p:cNvPr>
          <p:cNvSpPr/>
          <p:nvPr/>
        </p:nvSpPr>
        <p:spPr>
          <a:xfrm>
            <a:off x="9221288" y="6542341"/>
            <a:ext cx="455023" cy="344137"/>
          </a:xfrm>
          <a:prstGeom prst="ellipse">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EC0CEA6-BF5A-1560-02D5-0E8D6A50CF0A}"/>
              </a:ext>
            </a:extLst>
          </p:cNvPr>
          <p:cNvSpPr/>
          <p:nvPr/>
        </p:nvSpPr>
        <p:spPr>
          <a:xfrm>
            <a:off x="5621943" y="2708276"/>
            <a:ext cx="604020" cy="200828"/>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AE198B81-088E-552B-981A-CD47ACBE6C3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828800" y="3968959"/>
            <a:ext cx="2057400" cy="431552"/>
          </a:xfrm>
          <a:prstGeom prst="rect">
            <a:avLst/>
          </a:prstGeom>
        </p:spPr>
      </p:pic>
      <p:pic>
        <p:nvPicPr>
          <p:cNvPr id="19" name="Picture 18">
            <a:extLst>
              <a:ext uri="{FF2B5EF4-FFF2-40B4-BE49-F238E27FC236}">
                <a16:creationId xmlns:a16="http://schemas.microsoft.com/office/drawing/2014/main" id="{FA166A43-5402-6F17-8187-326CA62BD1B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905000" y="4343400"/>
            <a:ext cx="3638206" cy="473800"/>
          </a:xfrm>
          <a:prstGeom prst="rect">
            <a:avLst/>
          </a:prstGeom>
        </p:spPr>
      </p:pic>
      <p:sp>
        <p:nvSpPr>
          <p:cNvPr id="22" name="Freeform 6">
            <a:extLst>
              <a:ext uri="{FF2B5EF4-FFF2-40B4-BE49-F238E27FC236}">
                <a16:creationId xmlns:a16="http://schemas.microsoft.com/office/drawing/2014/main" id="{72F3F404-91FF-051E-5C23-402D29FFA326}"/>
              </a:ext>
            </a:extLst>
          </p:cNvPr>
          <p:cNvSpPr/>
          <p:nvPr/>
        </p:nvSpPr>
        <p:spPr>
          <a:xfrm rot="11160637" flipH="1">
            <a:off x="1095262" y="3681262"/>
            <a:ext cx="665676" cy="578553"/>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9">
              <a:extLst>
                <a:ext uri="{96DAC541-7B7A-43D3-8B79-37D633B846F1}">
                  <asvg:svgBlip xmlns:asvg="http://schemas.microsoft.com/office/drawing/2016/SVG/main" r:embed="rId10"/>
                </a:ext>
              </a:extLst>
            </a:blip>
            <a:stretch>
              <a:fillRect l="3248" t="-1" b="-32972"/>
            </a:stretch>
          </a:blipFill>
        </p:spPr>
        <p:txBody>
          <a:bodyPr/>
          <a:lstStyle/>
          <a:p>
            <a:endParaRPr lang="en-US"/>
          </a:p>
        </p:txBody>
      </p:sp>
      <p:sp>
        <p:nvSpPr>
          <p:cNvPr id="6" name="Freeform 6">
            <a:extLst>
              <a:ext uri="{FF2B5EF4-FFF2-40B4-BE49-F238E27FC236}">
                <a16:creationId xmlns:a16="http://schemas.microsoft.com/office/drawing/2014/main" id="{5086F123-88C8-A35C-1C8D-DDC30D36C413}"/>
              </a:ext>
            </a:extLst>
          </p:cNvPr>
          <p:cNvSpPr/>
          <p:nvPr/>
        </p:nvSpPr>
        <p:spPr>
          <a:xfrm rot="10416008" flipH="1">
            <a:off x="1165338" y="3900489"/>
            <a:ext cx="510270" cy="835109"/>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14" name="Picture 13" descr="A close-up of a computer screen&#10;&#10;AI-generated content may be incorrect.">
            <a:extLst>
              <a:ext uri="{FF2B5EF4-FFF2-40B4-BE49-F238E27FC236}">
                <a16:creationId xmlns:a16="http://schemas.microsoft.com/office/drawing/2014/main" id="{1CA95CCD-8E13-5579-4034-2D83044CAC65}"/>
              </a:ext>
            </a:extLst>
          </p:cNvPr>
          <p:cNvPicPr>
            <a:picLocks noChangeAspect="1"/>
          </p:cNvPicPr>
          <p:nvPr/>
        </p:nvPicPr>
        <p:blipFill>
          <a:blip r:embed="rId11">
            <a:extLst>
              <a:ext uri="{28A0092B-C50C-407E-A947-70E740481C1C}">
                <a14:useLocalDpi xmlns:a14="http://schemas.microsoft.com/office/drawing/2010/main" val="0"/>
              </a:ext>
            </a:extLst>
          </a:blip>
          <a:srcRect l="27349" r="2415"/>
          <a:stretch/>
        </p:blipFill>
        <p:spPr>
          <a:xfrm>
            <a:off x="1600200" y="2298162"/>
            <a:ext cx="4767938" cy="1714588"/>
          </a:xfrm>
          <a:prstGeom prst="rect">
            <a:avLst/>
          </a:prstGeom>
        </p:spPr>
      </p:pic>
      <p:pic>
        <p:nvPicPr>
          <p:cNvPr id="16" name="Picture 15" descr="A close-up of a computer screen&#10;&#10;AI-generated content may be incorrect.">
            <a:extLst>
              <a:ext uri="{FF2B5EF4-FFF2-40B4-BE49-F238E27FC236}">
                <a16:creationId xmlns:a16="http://schemas.microsoft.com/office/drawing/2014/main" id="{8BB1F6C7-C171-CBD7-F7CB-54FDE2F68BBC}"/>
              </a:ext>
            </a:extLst>
          </p:cNvPr>
          <p:cNvPicPr>
            <a:picLocks noChangeAspect="1"/>
          </p:cNvPicPr>
          <p:nvPr/>
        </p:nvPicPr>
        <p:blipFill>
          <a:blip r:embed="rId11">
            <a:extLst>
              <a:ext uri="{28A0092B-C50C-407E-A947-70E740481C1C}">
                <a14:useLocalDpi xmlns:a14="http://schemas.microsoft.com/office/drawing/2010/main" val="0"/>
              </a:ext>
            </a:extLst>
          </a:blip>
          <a:srcRect l="5027" r="78745" b="19327"/>
          <a:stretch/>
        </p:blipFill>
        <p:spPr>
          <a:xfrm>
            <a:off x="498578" y="2388660"/>
            <a:ext cx="1101622" cy="1383197"/>
          </a:xfrm>
          <a:prstGeom prst="rect">
            <a:avLst/>
          </a:prstGeom>
        </p:spPr>
      </p:pic>
      <p:sp>
        <p:nvSpPr>
          <p:cNvPr id="17" name="Freeform 6">
            <a:extLst>
              <a:ext uri="{FF2B5EF4-FFF2-40B4-BE49-F238E27FC236}">
                <a16:creationId xmlns:a16="http://schemas.microsoft.com/office/drawing/2014/main" id="{F9C981C2-72ED-A9A5-41A2-FEBC299A26B9}"/>
              </a:ext>
            </a:extLst>
          </p:cNvPr>
          <p:cNvSpPr/>
          <p:nvPr/>
        </p:nvSpPr>
        <p:spPr>
          <a:xfrm rot="10416008" flipH="1">
            <a:off x="1198226" y="4417058"/>
            <a:ext cx="510270" cy="835109"/>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0" name="Freeform 6">
            <a:extLst>
              <a:ext uri="{FF2B5EF4-FFF2-40B4-BE49-F238E27FC236}">
                <a16:creationId xmlns:a16="http://schemas.microsoft.com/office/drawing/2014/main" id="{8BB7FA77-25E5-ED62-B030-80F861C6FC2E}"/>
              </a:ext>
            </a:extLst>
          </p:cNvPr>
          <p:cNvSpPr/>
          <p:nvPr/>
        </p:nvSpPr>
        <p:spPr>
          <a:xfrm rot="10416008" flipH="1">
            <a:off x="1160026" y="4914577"/>
            <a:ext cx="510270" cy="835109"/>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23" name="Picture 22" descr="A black text on a white background&#10;&#10;AI-generated content may be incorrect.">
            <a:extLst>
              <a:ext uri="{FF2B5EF4-FFF2-40B4-BE49-F238E27FC236}">
                <a16:creationId xmlns:a16="http://schemas.microsoft.com/office/drawing/2014/main" id="{B5CCE3E6-BCB4-1482-88B5-CCF9A75EF81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28800" y="4800600"/>
            <a:ext cx="3790606" cy="518100"/>
          </a:xfrm>
          <a:prstGeom prst="rect">
            <a:avLst/>
          </a:prstGeom>
        </p:spPr>
      </p:pic>
      <p:pic>
        <p:nvPicPr>
          <p:cNvPr id="25" name="Picture 24">
            <a:extLst>
              <a:ext uri="{FF2B5EF4-FFF2-40B4-BE49-F238E27FC236}">
                <a16:creationId xmlns:a16="http://schemas.microsoft.com/office/drawing/2014/main" id="{89FB233E-4F47-397B-5B21-3506A094575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69262" y="5304140"/>
            <a:ext cx="4074338" cy="487060"/>
          </a:xfrm>
          <a:prstGeom prst="rect">
            <a:avLst/>
          </a:prstGeom>
        </p:spPr>
      </p:pic>
      <p:sp>
        <p:nvSpPr>
          <p:cNvPr id="9" name="Freeform 9">
            <a:extLst>
              <a:ext uri="{FF2B5EF4-FFF2-40B4-BE49-F238E27FC236}">
                <a16:creationId xmlns:a16="http://schemas.microsoft.com/office/drawing/2014/main" id="{BABB8CCB-2404-B109-ACBC-A1114EA2B73A}"/>
              </a:ext>
            </a:extLst>
          </p:cNvPr>
          <p:cNvSpPr/>
          <p:nvPr/>
        </p:nvSpPr>
        <p:spPr>
          <a:xfrm rot="18480202" flipV="1">
            <a:off x="5124143" y="5242544"/>
            <a:ext cx="2019309" cy="260287"/>
          </a:xfrm>
          <a:custGeom>
            <a:avLst/>
            <a:gdLst/>
            <a:ahLst/>
            <a:cxnLst/>
            <a:rect l="l" t="t" r="r" b="b"/>
            <a:pathLst>
              <a:path w="2465939" h="336264">
                <a:moveTo>
                  <a:pt x="0" y="336264"/>
                </a:moveTo>
                <a:lnTo>
                  <a:pt x="2465939" y="336264"/>
                </a:lnTo>
                <a:lnTo>
                  <a:pt x="2465939" y="0"/>
                </a:lnTo>
                <a:lnTo>
                  <a:pt x="0" y="0"/>
                </a:lnTo>
                <a:lnTo>
                  <a:pt x="0" y="336264"/>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133752602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75798E"/>
        </a:solidFill>
        <a:effectLst/>
      </p:bgPr>
    </p:bg>
    <p:spTree>
      <p:nvGrpSpPr>
        <p:cNvPr id="1" name="">
          <a:extLst>
            <a:ext uri="{FF2B5EF4-FFF2-40B4-BE49-F238E27FC236}">
              <a16:creationId xmlns:a16="http://schemas.microsoft.com/office/drawing/2014/main" id="{83FFEF99-1F0D-DC23-CD37-8C39C70913D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0DE14B5-2D69-0BAA-6240-84A66B76D41E}"/>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t="-9519" r="-33751" b="-951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B73AE6EE-85D1-F6C8-95E2-77EA0B0C0F4C}"/>
              </a:ext>
            </a:extLst>
          </p:cNvPr>
          <p:cNvSpPr/>
          <p:nvPr/>
        </p:nvSpPr>
        <p:spPr>
          <a:xfrm>
            <a:off x="239212" y="55457"/>
            <a:ext cx="2060260" cy="1415960"/>
          </a:xfrm>
          <a:custGeom>
            <a:avLst/>
            <a:gdLst/>
            <a:ahLst/>
            <a:cxnLst/>
            <a:rect l="l" t="t" r="r" b="b"/>
            <a:pathLst>
              <a:path w="2060260" h="1415960">
                <a:moveTo>
                  <a:pt x="0" y="0"/>
                </a:moveTo>
                <a:lnTo>
                  <a:pt x="2060260" y="0"/>
                </a:lnTo>
                <a:lnTo>
                  <a:pt x="2060260" y="1415961"/>
                </a:lnTo>
                <a:lnTo>
                  <a:pt x="0" y="14159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A31F6970-2795-BC72-FEEB-77FD0D11C4E9}"/>
              </a:ext>
            </a:extLst>
          </p:cNvPr>
          <p:cNvSpPr/>
          <p:nvPr/>
        </p:nvSpPr>
        <p:spPr>
          <a:xfrm rot="5400000">
            <a:off x="-775162" y="2855576"/>
            <a:ext cx="4828228" cy="3047819"/>
          </a:xfrm>
          <a:custGeom>
            <a:avLst/>
            <a:gdLst/>
            <a:ahLst/>
            <a:cxnLst/>
            <a:rect l="l" t="t" r="r" b="b"/>
            <a:pathLst>
              <a:path w="4828228" h="3047819">
                <a:moveTo>
                  <a:pt x="0" y="0"/>
                </a:moveTo>
                <a:lnTo>
                  <a:pt x="4828228" y="0"/>
                </a:lnTo>
                <a:lnTo>
                  <a:pt x="4828228" y="3047819"/>
                </a:lnTo>
                <a:lnTo>
                  <a:pt x="0" y="30478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a:extLst>
              <a:ext uri="{FF2B5EF4-FFF2-40B4-BE49-F238E27FC236}">
                <a16:creationId xmlns:a16="http://schemas.microsoft.com/office/drawing/2014/main" id="{A66C231F-D39A-1CB1-6FBB-F24F948B401D}"/>
              </a:ext>
            </a:extLst>
          </p:cNvPr>
          <p:cNvSpPr txBox="1"/>
          <p:nvPr/>
        </p:nvSpPr>
        <p:spPr>
          <a:xfrm>
            <a:off x="57893" y="2447184"/>
            <a:ext cx="2888930" cy="3836026"/>
          </a:xfrm>
          <a:prstGeom prst="rect">
            <a:avLst/>
          </a:prstGeom>
        </p:spPr>
        <p:txBody>
          <a:bodyPr lIns="0" tIns="0" rIns="0" bIns="0" rtlCol="0" anchor="t">
            <a:spAutoFit/>
          </a:bodyPr>
          <a:lstStyle/>
          <a:p>
            <a:pPr marL="503643" marR="0" lvl="1" indent="-251822" algn="l" defTabSz="914400" rtl="0" eaLnBrk="1" fontAlgn="auto" latinLnBrk="0" hangingPunct="1">
              <a:lnSpc>
                <a:spcPts val="2519"/>
              </a:lnSpc>
              <a:spcBef>
                <a:spcPts val="0"/>
              </a:spcBef>
              <a:spcAft>
                <a:spcPts val="0"/>
              </a:spcAft>
              <a:buClrTx/>
              <a:buSzTx/>
              <a:buFont typeface="Arial"/>
              <a:buChar char="•"/>
              <a:tabLst/>
              <a:defRPr/>
            </a:pPr>
            <a:r>
              <a:rPr kumimoji="0" lang="en-US" sz="23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How did you reconnect with your child(ren) after a time away?</a:t>
            </a:r>
          </a:p>
          <a:p>
            <a:pPr marL="0" marR="0" lvl="0" indent="0" algn="l" defTabSz="914400" rtl="0" eaLnBrk="1" fontAlgn="auto" latinLnBrk="0" hangingPunct="1">
              <a:lnSpc>
                <a:spcPts val="2519"/>
              </a:lnSpc>
              <a:spcBef>
                <a:spcPts val="0"/>
              </a:spcBef>
              <a:spcAft>
                <a:spcPts val="0"/>
              </a:spcAft>
              <a:buClrTx/>
              <a:buSzTx/>
              <a:buFontTx/>
              <a:buNone/>
              <a:tabLst/>
              <a:defRPr/>
            </a:pPr>
            <a:endParaRPr kumimoji="0" lang="en-US" sz="23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503643" marR="0" lvl="1" indent="-251822" algn="l" defTabSz="914400" rtl="0" eaLnBrk="1" fontAlgn="auto" latinLnBrk="0" hangingPunct="1">
              <a:lnSpc>
                <a:spcPts val="2519"/>
              </a:lnSpc>
              <a:spcBef>
                <a:spcPts val="0"/>
              </a:spcBef>
              <a:spcAft>
                <a:spcPts val="0"/>
              </a:spcAft>
              <a:buClrTx/>
              <a:buSzTx/>
              <a:buFont typeface="Arial"/>
              <a:buChar char="•"/>
              <a:tabLst/>
              <a:defRPr/>
            </a:pPr>
            <a:r>
              <a:rPr kumimoji="0" lang="en-US" sz="23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challenges did you face during reintegration?</a:t>
            </a:r>
          </a:p>
          <a:p>
            <a:pPr marL="0" marR="0" lvl="0" indent="0" algn="l" defTabSz="914400" rtl="0" eaLnBrk="1" fontAlgn="auto" latinLnBrk="0" hangingPunct="1">
              <a:lnSpc>
                <a:spcPts val="2519"/>
              </a:lnSpc>
              <a:spcBef>
                <a:spcPts val="0"/>
              </a:spcBef>
              <a:spcAft>
                <a:spcPts val="0"/>
              </a:spcAft>
              <a:buClrTx/>
              <a:buSzTx/>
              <a:buFontTx/>
              <a:buNone/>
              <a:tabLst/>
              <a:defRPr/>
            </a:pPr>
            <a:endParaRPr kumimoji="0" lang="en-US" sz="23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503643" marR="0" lvl="1" indent="-251822" algn="l" defTabSz="914400" rtl="0" eaLnBrk="1" fontAlgn="auto" latinLnBrk="0" hangingPunct="1">
              <a:lnSpc>
                <a:spcPts val="2519"/>
              </a:lnSpc>
              <a:spcBef>
                <a:spcPts val="0"/>
              </a:spcBef>
              <a:spcAft>
                <a:spcPts val="0"/>
              </a:spcAft>
              <a:buClrTx/>
              <a:buSzTx/>
              <a:buFont typeface="Arial"/>
              <a:buChar char="•"/>
              <a:tabLst/>
              <a:defRPr/>
            </a:pPr>
            <a:r>
              <a:rPr kumimoji="0" lang="en-US" sz="23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strategies or supports helped you adjust?</a:t>
            </a:r>
          </a:p>
        </p:txBody>
      </p:sp>
      <p:sp>
        <p:nvSpPr>
          <p:cNvPr id="6" name="TextBox 6">
            <a:extLst>
              <a:ext uri="{FF2B5EF4-FFF2-40B4-BE49-F238E27FC236}">
                <a16:creationId xmlns:a16="http://schemas.microsoft.com/office/drawing/2014/main" id="{04ABF282-FEAF-52CD-5A42-1CD207F7A383}"/>
              </a:ext>
            </a:extLst>
          </p:cNvPr>
          <p:cNvSpPr txBox="1"/>
          <p:nvPr/>
        </p:nvSpPr>
        <p:spPr>
          <a:xfrm>
            <a:off x="115043" y="354642"/>
            <a:ext cx="2270499" cy="817592"/>
          </a:xfrm>
          <a:prstGeom prst="rect">
            <a:avLst/>
          </a:prstGeom>
        </p:spPr>
        <p:txBody>
          <a:bodyPr lIns="0" tIns="0" rIns="0" bIns="0" rtlCol="0" anchor="t">
            <a:spAutoFit/>
          </a:bodyPr>
          <a:lstStyle/>
          <a:p>
            <a:pPr marL="0" marR="0" lvl="0" indent="0" algn="ctr" defTabSz="914400" rtl="0" eaLnBrk="1" fontAlgn="auto" latinLnBrk="0" hangingPunct="1">
              <a:lnSpc>
                <a:spcPts val="3131"/>
              </a:lnSpc>
              <a:spcBef>
                <a:spcPct val="0"/>
              </a:spcBef>
              <a:spcAft>
                <a:spcPts val="0"/>
              </a:spcAft>
              <a:buClrTx/>
              <a:buSzTx/>
              <a:buFontTx/>
              <a:buNone/>
              <a:tabLst/>
              <a:defRPr/>
            </a:pPr>
            <a:r>
              <a:rPr kumimoji="0" lang="en-US" sz="22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Returning from Deployment</a:t>
            </a:r>
          </a:p>
        </p:txBody>
      </p:sp>
    </p:spTree>
    <p:extLst>
      <p:ext uri="{BB962C8B-B14F-4D97-AF65-F5344CB8AC3E}">
        <p14:creationId xmlns:p14="http://schemas.microsoft.com/office/powerpoint/2010/main" val="39549680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897058"/>
        </a:solidFill>
        <a:effectLst/>
      </p:bgPr>
    </p:bg>
    <p:spTree>
      <p:nvGrpSpPr>
        <p:cNvPr id="1" name="">
          <a:extLst>
            <a:ext uri="{FF2B5EF4-FFF2-40B4-BE49-F238E27FC236}">
              <a16:creationId xmlns:a16="http://schemas.microsoft.com/office/drawing/2014/main" id="{C449DAD8-3B02-3AAE-2FF7-51DEA7D2A51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738E9EC-C016-AA93-796F-5B708DA9CDEB}"/>
              </a:ext>
            </a:extLst>
          </p:cNvPr>
          <p:cNvSpPr/>
          <p:nvPr/>
        </p:nvSpPr>
        <p:spPr>
          <a:xfrm>
            <a:off x="3351565" y="322953"/>
            <a:ext cx="6265674" cy="4194062"/>
          </a:xfrm>
          <a:custGeom>
            <a:avLst/>
            <a:gdLst/>
            <a:ahLst/>
            <a:cxnLst/>
            <a:rect l="l" t="t" r="r" b="b"/>
            <a:pathLst>
              <a:path w="6265674" h="4194062">
                <a:moveTo>
                  <a:pt x="0" y="0"/>
                </a:moveTo>
                <a:lnTo>
                  <a:pt x="6265675" y="0"/>
                </a:lnTo>
                <a:lnTo>
                  <a:pt x="6265675" y="4194062"/>
                </a:lnTo>
                <a:lnTo>
                  <a:pt x="0" y="419406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4FEE3905-6EC4-3AC1-04D5-EBD4C2729E8E}"/>
              </a:ext>
            </a:extLst>
          </p:cNvPr>
          <p:cNvSpPr/>
          <p:nvPr/>
        </p:nvSpPr>
        <p:spPr>
          <a:xfrm>
            <a:off x="80746" y="4212215"/>
            <a:ext cx="6001994" cy="2985992"/>
          </a:xfrm>
          <a:custGeom>
            <a:avLst/>
            <a:gdLst/>
            <a:ahLst/>
            <a:cxnLst/>
            <a:rect l="l" t="t" r="r" b="b"/>
            <a:pathLst>
              <a:path w="6001994" h="2985992">
                <a:moveTo>
                  <a:pt x="0" y="0"/>
                </a:moveTo>
                <a:lnTo>
                  <a:pt x="6001994" y="0"/>
                </a:lnTo>
                <a:lnTo>
                  <a:pt x="6001994" y="2985992"/>
                </a:lnTo>
                <a:lnTo>
                  <a:pt x="0" y="29859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AC051F72-F222-7CA8-2EEF-D41D8480BC48}"/>
              </a:ext>
            </a:extLst>
          </p:cNvPr>
          <p:cNvSpPr/>
          <p:nvPr/>
        </p:nvSpPr>
        <p:spPr>
          <a:xfrm>
            <a:off x="4482601" y="4212215"/>
            <a:ext cx="5151699" cy="2985992"/>
          </a:xfrm>
          <a:custGeom>
            <a:avLst/>
            <a:gdLst/>
            <a:ahLst/>
            <a:cxnLst/>
            <a:rect l="l" t="t" r="r" b="b"/>
            <a:pathLst>
              <a:path w="5151699" h="2985992">
                <a:moveTo>
                  <a:pt x="0" y="0"/>
                </a:moveTo>
                <a:lnTo>
                  <a:pt x="5151699" y="0"/>
                </a:lnTo>
                <a:lnTo>
                  <a:pt x="5151699" y="2985992"/>
                </a:lnTo>
                <a:lnTo>
                  <a:pt x="0" y="2985992"/>
                </a:lnTo>
                <a:lnTo>
                  <a:pt x="0" y="0"/>
                </a:lnTo>
                <a:close/>
              </a:path>
            </a:pathLst>
          </a:custGeom>
          <a:blipFill>
            <a:blip r:embed="rId4">
              <a:extLst>
                <a:ext uri="{96DAC541-7B7A-43D3-8B79-37D633B846F1}">
                  <asvg:svgBlip xmlns:asvg="http://schemas.microsoft.com/office/drawing/2016/SVG/main" r:embed="rId5"/>
                </a:ext>
              </a:extLst>
            </a:blip>
            <a:stretch>
              <a:fillRect l="-1650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9272B80F-2C8F-7E90-E2A6-84D5D3ED1214}"/>
              </a:ext>
            </a:extLst>
          </p:cNvPr>
          <p:cNvSpPr/>
          <p:nvPr/>
        </p:nvSpPr>
        <p:spPr>
          <a:xfrm>
            <a:off x="239212" y="55457"/>
            <a:ext cx="2060260" cy="1415960"/>
          </a:xfrm>
          <a:custGeom>
            <a:avLst/>
            <a:gdLst/>
            <a:ahLst/>
            <a:cxnLst/>
            <a:rect l="l" t="t" r="r" b="b"/>
            <a:pathLst>
              <a:path w="2060260" h="1415960">
                <a:moveTo>
                  <a:pt x="0" y="0"/>
                </a:moveTo>
                <a:lnTo>
                  <a:pt x="2060260" y="0"/>
                </a:lnTo>
                <a:lnTo>
                  <a:pt x="2060260" y="1415961"/>
                </a:lnTo>
                <a:lnTo>
                  <a:pt x="0" y="14159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2B99D971-A1E9-266D-851D-724CE54AF1B7}"/>
              </a:ext>
            </a:extLst>
          </p:cNvPr>
          <p:cNvSpPr/>
          <p:nvPr/>
        </p:nvSpPr>
        <p:spPr>
          <a:xfrm rot="-5580862" flipH="1">
            <a:off x="435968" y="2004205"/>
            <a:ext cx="2955424" cy="3066587"/>
          </a:xfrm>
          <a:custGeom>
            <a:avLst/>
            <a:gdLst/>
            <a:ahLst/>
            <a:cxnLst/>
            <a:rect l="l" t="t" r="r" b="b"/>
            <a:pathLst>
              <a:path w="2955424" h="3066587">
                <a:moveTo>
                  <a:pt x="2955423" y="0"/>
                </a:moveTo>
                <a:lnTo>
                  <a:pt x="0" y="0"/>
                </a:lnTo>
                <a:lnTo>
                  <a:pt x="0" y="3066588"/>
                </a:lnTo>
                <a:lnTo>
                  <a:pt x="2955423" y="3066588"/>
                </a:lnTo>
                <a:lnTo>
                  <a:pt x="2955423"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a:extLst>
              <a:ext uri="{FF2B5EF4-FFF2-40B4-BE49-F238E27FC236}">
                <a16:creationId xmlns:a16="http://schemas.microsoft.com/office/drawing/2014/main" id="{66DC5EB7-8B5A-B96C-B67A-A536277DB65D}"/>
              </a:ext>
            </a:extLst>
          </p:cNvPr>
          <p:cNvSpPr txBox="1"/>
          <p:nvPr/>
        </p:nvSpPr>
        <p:spPr>
          <a:xfrm>
            <a:off x="471271" y="4618552"/>
            <a:ext cx="9491879" cy="2260403"/>
          </a:xfrm>
          <a:prstGeom prst="rect">
            <a:avLst/>
          </a:prstGeom>
        </p:spPr>
        <p:txBody>
          <a:bodyPr lIns="0" tIns="0" rIns="0" bIns="0" rtlCol="0" anchor="t">
            <a:spAutoFit/>
          </a:bodyPr>
          <a:lstStyle/>
          <a:p>
            <a:pPr marL="460465" marR="0" lvl="1" indent="-230232" algn="l" defTabSz="914400" rtl="0" eaLnBrk="1" fontAlgn="auto" latinLnBrk="0" hangingPunct="1">
              <a:lnSpc>
                <a:spcPts val="2985"/>
              </a:lnSpc>
              <a:spcBef>
                <a:spcPts val="0"/>
              </a:spcBef>
              <a:spcAft>
                <a:spcPts val="0"/>
              </a:spcAft>
              <a:buClrTx/>
              <a:buSzTx/>
              <a:buFont typeface="Arial"/>
              <a:buChar char="•"/>
              <a:tabLst/>
              <a:defRPr/>
            </a:pPr>
            <a:r>
              <a:rPr kumimoji="0" lang="en-US" sz="21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How did pre-deployment activities help prepare your family?</a:t>
            </a:r>
          </a:p>
          <a:p>
            <a:pPr marL="0" marR="0" lvl="0" indent="0" algn="l" defTabSz="914400" rtl="0" eaLnBrk="1" fontAlgn="auto" latinLnBrk="0" hangingPunct="1">
              <a:lnSpc>
                <a:spcPts val="2985"/>
              </a:lnSpc>
              <a:spcBef>
                <a:spcPts val="0"/>
              </a:spcBef>
              <a:spcAft>
                <a:spcPts val="0"/>
              </a:spcAft>
              <a:buClrTx/>
              <a:buSzTx/>
              <a:buFontTx/>
              <a:buNone/>
              <a:tabLst/>
              <a:defRPr/>
            </a:pPr>
            <a:endParaRPr kumimoji="0" lang="en-US" sz="21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60465" marR="0" lvl="1" indent="-230232" algn="l" defTabSz="914400" rtl="0" eaLnBrk="1" fontAlgn="auto" latinLnBrk="0" hangingPunct="1">
              <a:lnSpc>
                <a:spcPts val="2985"/>
              </a:lnSpc>
              <a:spcBef>
                <a:spcPts val="0"/>
              </a:spcBef>
              <a:spcAft>
                <a:spcPts val="0"/>
              </a:spcAft>
              <a:buClrTx/>
              <a:buSzTx/>
              <a:buFont typeface="Arial"/>
              <a:buChar char="•"/>
              <a:tabLst/>
              <a:defRPr/>
            </a:pPr>
            <a:r>
              <a:rPr kumimoji="0" lang="en-US" sz="21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parts of Ronald and Karissa’s story did you relate to?</a:t>
            </a:r>
          </a:p>
          <a:p>
            <a:pPr marL="0" marR="0" lvl="0" indent="0" algn="l" defTabSz="914400" rtl="0" eaLnBrk="1" fontAlgn="auto" latinLnBrk="0" hangingPunct="1">
              <a:lnSpc>
                <a:spcPts val="2985"/>
              </a:lnSpc>
              <a:spcBef>
                <a:spcPts val="0"/>
              </a:spcBef>
              <a:spcAft>
                <a:spcPts val="0"/>
              </a:spcAft>
              <a:buClrTx/>
              <a:buSzTx/>
              <a:buFontTx/>
              <a:buNone/>
              <a:tabLst/>
              <a:defRPr/>
            </a:pPr>
            <a:endParaRPr kumimoji="0" lang="en-US" sz="21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60465" marR="0" lvl="1" indent="-230232" algn="l" defTabSz="914400" rtl="0" eaLnBrk="1" fontAlgn="auto" latinLnBrk="0" hangingPunct="1">
              <a:lnSpc>
                <a:spcPts val="2985"/>
              </a:lnSpc>
              <a:spcBef>
                <a:spcPts val="0"/>
              </a:spcBef>
              <a:spcAft>
                <a:spcPts val="0"/>
              </a:spcAft>
              <a:buClrTx/>
              <a:buSzTx/>
              <a:buFont typeface="Arial"/>
              <a:buChar char="•"/>
              <a:tabLst/>
              <a:defRPr/>
            </a:pPr>
            <a:r>
              <a:rPr kumimoji="0" lang="en-US" sz="21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Are there any strategies they used that you could apply during a future absence?</a:t>
            </a:r>
          </a:p>
        </p:txBody>
      </p:sp>
      <p:sp>
        <p:nvSpPr>
          <p:cNvPr id="8" name="TextBox 8">
            <a:extLst>
              <a:ext uri="{FF2B5EF4-FFF2-40B4-BE49-F238E27FC236}">
                <a16:creationId xmlns:a16="http://schemas.microsoft.com/office/drawing/2014/main" id="{EF72F8E2-874F-8CCC-8EB9-32EE3C3AC69C}"/>
              </a:ext>
            </a:extLst>
          </p:cNvPr>
          <p:cNvSpPr txBox="1"/>
          <p:nvPr/>
        </p:nvSpPr>
        <p:spPr>
          <a:xfrm>
            <a:off x="115043" y="354642"/>
            <a:ext cx="2270499" cy="817592"/>
          </a:xfrm>
          <a:prstGeom prst="rect">
            <a:avLst/>
          </a:prstGeom>
        </p:spPr>
        <p:txBody>
          <a:bodyPr lIns="0" tIns="0" rIns="0" bIns="0" rtlCol="0" anchor="t">
            <a:spAutoFit/>
          </a:bodyPr>
          <a:lstStyle/>
          <a:p>
            <a:pPr marL="0" marR="0" lvl="0" indent="0" algn="ctr" defTabSz="914400" rtl="0" eaLnBrk="1" fontAlgn="auto" latinLnBrk="0" hangingPunct="1">
              <a:lnSpc>
                <a:spcPts val="3131"/>
              </a:lnSpc>
              <a:spcBef>
                <a:spcPct val="0"/>
              </a:spcBef>
              <a:spcAft>
                <a:spcPts val="0"/>
              </a:spcAft>
              <a:buClrTx/>
              <a:buSzTx/>
              <a:buFontTx/>
              <a:buNone/>
              <a:tabLst/>
              <a:defRPr/>
            </a:pPr>
            <a:r>
              <a:rPr kumimoji="0" lang="en-US" sz="22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Military Father’s Perspective</a:t>
            </a:r>
          </a:p>
        </p:txBody>
      </p:sp>
    </p:spTree>
    <p:extLst>
      <p:ext uri="{BB962C8B-B14F-4D97-AF65-F5344CB8AC3E}">
        <p14:creationId xmlns:p14="http://schemas.microsoft.com/office/powerpoint/2010/main" val="137339198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1166C-5E86-752E-C36C-478D9CD93D9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E9BE675-79E5-35F8-F821-F936C4B9EDF5}"/>
              </a:ext>
            </a:extLst>
          </p:cNvPr>
          <p:cNvSpPr/>
          <p:nvPr/>
        </p:nvSpPr>
        <p:spPr>
          <a:xfrm flipH="1">
            <a:off x="0" y="0"/>
            <a:ext cx="9753600" cy="7315200"/>
          </a:xfrm>
          <a:custGeom>
            <a:avLst/>
            <a:gdLst/>
            <a:ahLst/>
            <a:cxnLst/>
            <a:rect l="l" t="t" r="r" b="b"/>
            <a:pathLst>
              <a:path w="9753600" h="7315200">
                <a:moveTo>
                  <a:pt x="9753600" y="0"/>
                </a:moveTo>
                <a:lnTo>
                  <a:pt x="0" y="0"/>
                </a:lnTo>
                <a:lnTo>
                  <a:pt x="0" y="7315200"/>
                </a:lnTo>
                <a:lnTo>
                  <a:pt x="9753600" y="7315200"/>
                </a:lnTo>
                <a:lnTo>
                  <a:pt x="9753600" y="0"/>
                </a:lnTo>
                <a:close/>
              </a:path>
            </a:pathLst>
          </a:custGeom>
          <a:blipFill>
            <a:blip r:embed="rId3"/>
            <a:stretch>
              <a:fillRect l="-15217" r="-1521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39221A3C-1D03-9062-504E-6AA528ACA496}"/>
              </a:ext>
            </a:extLst>
          </p:cNvPr>
          <p:cNvSpPr/>
          <p:nvPr/>
        </p:nvSpPr>
        <p:spPr>
          <a:xfrm>
            <a:off x="133694" y="0"/>
            <a:ext cx="2060260" cy="1415960"/>
          </a:xfrm>
          <a:custGeom>
            <a:avLst/>
            <a:gdLst/>
            <a:ahLst/>
            <a:cxnLst/>
            <a:rect l="l" t="t" r="r" b="b"/>
            <a:pathLst>
              <a:path w="2060260" h="1415960">
                <a:moveTo>
                  <a:pt x="0" y="0"/>
                </a:moveTo>
                <a:lnTo>
                  <a:pt x="2060260" y="0"/>
                </a:lnTo>
                <a:lnTo>
                  <a:pt x="2060260" y="1415960"/>
                </a:lnTo>
                <a:lnTo>
                  <a:pt x="0" y="14159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A98D9FAF-4114-E3ED-030C-09A8A55DFAE1}"/>
              </a:ext>
            </a:extLst>
          </p:cNvPr>
          <p:cNvSpPr/>
          <p:nvPr/>
        </p:nvSpPr>
        <p:spPr>
          <a:xfrm>
            <a:off x="-8146" y="2369765"/>
            <a:ext cx="5481516" cy="4213915"/>
          </a:xfrm>
          <a:custGeom>
            <a:avLst/>
            <a:gdLst/>
            <a:ahLst/>
            <a:cxnLst/>
            <a:rect l="l" t="t" r="r" b="b"/>
            <a:pathLst>
              <a:path w="5481516" h="4213915">
                <a:moveTo>
                  <a:pt x="0" y="0"/>
                </a:moveTo>
                <a:lnTo>
                  <a:pt x="5481515" y="0"/>
                </a:lnTo>
                <a:lnTo>
                  <a:pt x="5481515" y="4213915"/>
                </a:lnTo>
                <a:lnTo>
                  <a:pt x="0" y="42139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a:extLst>
              <a:ext uri="{FF2B5EF4-FFF2-40B4-BE49-F238E27FC236}">
                <a16:creationId xmlns:a16="http://schemas.microsoft.com/office/drawing/2014/main" id="{12B5F560-3425-D4AC-FC8D-10AF9D740A96}"/>
              </a:ext>
            </a:extLst>
          </p:cNvPr>
          <p:cNvSpPr txBox="1"/>
          <p:nvPr/>
        </p:nvSpPr>
        <p:spPr>
          <a:xfrm>
            <a:off x="491240" y="2954003"/>
            <a:ext cx="4696378" cy="2492752"/>
          </a:xfrm>
          <a:prstGeom prst="rect">
            <a:avLst/>
          </a:prstGeom>
        </p:spPr>
        <p:txBody>
          <a:bodyPr lIns="0" tIns="0" rIns="0" bIns="0" rtlCol="0" anchor="t">
            <a:spAutoFit/>
          </a:bodyPr>
          <a:lstStyle/>
          <a:p>
            <a:pPr marL="460465" marR="0" lvl="1" indent="-230232" algn="l" defTabSz="914400" rtl="0" eaLnBrk="1" fontAlgn="auto" latinLnBrk="0" hangingPunct="1">
              <a:lnSpc>
                <a:spcPts val="2431"/>
              </a:lnSpc>
              <a:spcBef>
                <a:spcPts val="0"/>
              </a:spcBef>
              <a:spcAft>
                <a:spcPts val="0"/>
              </a:spcAft>
              <a:buClrTx/>
              <a:buSzTx/>
              <a:buFont typeface="Arial"/>
              <a:buChar char="•"/>
              <a:tabLst/>
              <a:defRPr/>
            </a:pPr>
            <a:r>
              <a:rPr kumimoji="0" lang="en-US" sz="21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Have you faced any challenges related to gender expectations?</a:t>
            </a:r>
          </a:p>
          <a:p>
            <a:pPr marL="0" marR="0" lvl="0" indent="0" algn="l" defTabSz="914400" rtl="0" eaLnBrk="1" fontAlgn="auto" latinLnBrk="0" hangingPunct="1">
              <a:lnSpc>
                <a:spcPts val="2431"/>
              </a:lnSpc>
              <a:spcBef>
                <a:spcPts val="0"/>
              </a:spcBef>
              <a:spcAft>
                <a:spcPts val="0"/>
              </a:spcAft>
              <a:buClrTx/>
              <a:buSzTx/>
              <a:buFontTx/>
              <a:buNone/>
              <a:tabLst/>
              <a:defRPr/>
            </a:pPr>
            <a:endParaRPr kumimoji="0" lang="en-US" sz="21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60465" marR="0" lvl="1" indent="-230232" algn="l" defTabSz="914400" rtl="0" eaLnBrk="1" fontAlgn="auto" latinLnBrk="0" hangingPunct="1">
              <a:lnSpc>
                <a:spcPts val="2431"/>
              </a:lnSpc>
              <a:spcBef>
                <a:spcPts val="0"/>
              </a:spcBef>
              <a:spcAft>
                <a:spcPts val="0"/>
              </a:spcAft>
              <a:buClrTx/>
              <a:buSzTx/>
              <a:buFont typeface="Arial"/>
              <a:buChar char="•"/>
              <a:tabLst/>
              <a:defRPr/>
            </a:pPr>
            <a:r>
              <a:rPr kumimoji="0" lang="en-US" sz="21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Have you ever struggled to respond to a gender-based comment?</a:t>
            </a:r>
          </a:p>
          <a:p>
            <a:pPr marL="0" marR="0" lvl="0" indent="0" algn="l" defTabSz="914400" rtl="0" eaLnBrk="1" fontAlgn="auto" latinLnBrk="0" hangingPunct="1">
              <a:lnSpc>
                <a:spcPts val="2431"/>
              </a:lnSpc>
              <a:spcBef>
                <a:spcPts val="0"/>
              </a:spcBef>
              <a:spcAft>
                <a:spcPts val="0"/>
              </a:spcAft>
              <a:buClrTx/>
              <a:buSzTx/>
              <a:buFontTx/>
              <a:buNone/>
              <a:tabLst/>
              <a:defRPr/>
            </a:pPr>
            <a:endParaRPr kumimoji="0" lang="en-US" sz="21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60465" marR="0" lvl="1" indent="-230232" algn="l" defTabSz="914400" rtl="0" eaLnBrk="1" fontAlgn="auto" latinLnBrk="0" hangingPunct="1">
              <a:lnSpc>
                <a:spcPts val="2431"/>
              </a:lnSpc>
              <a:spcBef>
                <a:spcPts val="0"/>
              </a:spcBef>
              <a:spcAft>
                <a:spcPts val="0"/>
              </a:spcAft>
              <a:buClrTx/>
              <a:buSzTx/>
              <a:buFont typeface="Arial"/>
              <a:buChar char="•"/>
              <a:tabLst/>
              <a:defRPr/>
            </a:pPr>
            <a:r>
              <a:rPr kumimoji="0" lang="en-US" sz="2132"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Did the activity help you think through how to respond?</a:t>
            </a:r>
          </a:p>
        </p:txBody>
      </p:sp>
      <p:sp>
        <p:nvSpPr>
          <p:cNvPr id="6" name="TextBox 6">
            <a:extLst>
              <a:ext uri="{FF2B5EF4-FFF2-40B4-BE49-F238E27FC236}">
                <a16:creationId xmlns:a16="http://schemas.microsoft.com/office/drawing/2014/main" id="{660A3890-E7EF-792D-6B0E-7662C53AED1D}"/>
              </a:ext>
            </a:extLst>
          </p:cNvPr>
          <p:cNvSpPr txBox="1"/>
          <p:nvPr/>
        </p:nvSpPr>
        <p:spPr>
          <a:xfrm>
            <a:off x="0" y="318234"/>
            <a:ext cx="2270499" cy="817592"/>
          </a:xfrm>
          <a:prstGeom prst="rect">
            <a:avLst/>
          </a:prstGeom>
        </p:spPr>
        <p:txBody>
          <a:bodyPr lIns="0" tIns="0" rIns="0" bIns="0" rtlCol="0" anchor="t">
            <a:spAutoFit/>
          </a:bodyPr>
          <a:lstStyle/>
          <a:p>
            <a:pPr marL="0" marR="0" lvl="0" indent="0" algn="ctr" defTabSz="914400" rtl="0" eaLnBrk="1" fontAlgn="auto" latinLnBrk="0" hangingPunct="1">
              <a:lnSpc>
                <a:spcPts val="3131"/>
              </a:lnSpc>
              <a:spcBef>
                <a:spcPct val="0"/>
              </a:spcBef>
              <a:spcAft>
                <a:spcPts val="0"/>
              </a:spcAft>
              <a:buClrTx/>
              <a:buSzTx/>
              <a:buFontTx/>
              <a:buNone/>
              <a:tabLst/>
              <a:defRPr/>
            </a:pPr>
            <a:r>
              <a:rPr kumimoji="0" lang="en-US" sz="22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Gender-Based Expectations</a:t>
            </a:r>
          </a:p>
        </p:txBody>
      </p:sp>
    </p:spTree>
    <p:extLst>
      <p:ext uri="{BB962C8B-B14F-4D97-AF65-F5344CB8AC3E}">
        <p14:creationId xmlns:p14="http://schemas.microsoft.com/office/powerpoint/2010/main" val="234592244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575A50"/>
        </a:solidFill>
        <a:effectLst/>
      </p:bgPr>
    </p:bg>
    <p:spTree>
      <p:nvGrpSpPr>
        <p:cNvPr id="1" name="">
          <a:extLst>
            <a:ext uri="{FF2B5EF4-FFF2-40B4-BE49-F238E27FC236}">
              <a16:creationId xmlns:a16="http://schemas.microsoft.com/office/drawing/2014/main" id="{79EB0E6C-F77D-564D-EBBB-5E41A5C3B54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FDA0C0A-A56B-0B13-8FAD-09A9A1BB1D13}"/>
              </a:ext>
            </a:extLst>
          </p:cNvPr>
          <p:cNvSpPr/>
          <p:nvPr/>
        </p:nvSpPr>
        <p:spPr>
          <a:xfrm>
            <a:off x="4823204" y="243882"/>
            <a:ext cx="4762393" cy="6120846"/>
          </a:xfrm>
          <a:custGeom>
            <a:avLst/>
            <a:gdLst/>
            <a:ahLst/>
            <a:cxnLst/>
            <a:rect l="l" t="t" r="r" b="b"/>
            <a:pathLst>
              <a:path w="4762393" h="6120846">
                <a:moveTo>
                  <a:pt x="0" y="0"/>
                </a:moveTo>
                <a:lnTo>
                  <a:pt x="4762393" y="0"/>
                </a:lnTo>
                <a:lnTo>
                  <a:pt x="4762393" y="6120846"/>
                </a:lnTo>
                <a:lnTo>
                  <a:pt x="0" y="6120846"/>
                </a:lnTo>
                <a:lnTo>
                  <a:pt x="0" y="0"/>
                </a:lnTo>
                <a:close/>
              </a:path>
            </a:pathLst>
          </a:custGeom>
          <a:blipFill>
            <a:blip r:embed="rId3"/>
            <a:stretch>
              <a:fillRect/>
            </a:stretch>
          </a:blipFill>
          <a:ln w="38100" cap="sq">
            <a:solidFill>
              <a:srgbClr val="B49A74"/>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ACD3A574-F57C-5DA3-E078-FC26FD8F87C2}"/>
              </a:ext>
            </a:extLst>
          </p:cNvPr>
          <p:cNvSpPr/>
          <p:nvPr/>
        </p:nvSpPr>
        <p:spPr>
          <a:xfrm>
            <a:off x="731520" y="0"/>
            <a:ext cx="2453588" cy="1686284"/>
          </a:xfrm>
          <a:custGeom>
            <a:avLst/>
            <a:gdLst/>
            <a:ahLst/>
            <a:cxnLst/>
            <a:rect l="l" t="t" r="r" b="b"/>
            <a:pathLst>
              <a:path w="2453588" h="1686284">
                <a:moveTo>
                  <a:pt x="0" y="0"/>
                </a:moveTo>
                <a:lnTo>
                  <a:pt x="2453588" y="0"/>
                </a:lnTo>
                <a:lnTo>
                  <a:pt x="2453588" y="1686284"/>
                </a:lnTo>
                <a:lnTo>
                  <a:pt x="0" y="16862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F9513131-32D6-5AFB-97D1-C0F537CBFEBB}"/>
              </a:ext>
            </a:extLst>
          </p:cNvPr>
          <p:cNvSpPr/>
          <p:nvPr/>
        </p:nvSpPr>
        <p:spPr>
          <a:xfrm flipH="1">
            <a:off x="4033766" y="3162479"/>
            <a:ext cx="1090089" cy="4152721"/>
          </a:xfrm>
          <a:custGeom>
            <a:avLst/>
            <a:gdLst/>
            <a:ahLst/>
            <a:cxnLst/>
            <a:rect l="l" t="t" r="r" b="b"/>
            <a:pathLst>
              <a:path w="1090089" h="4152721">
                <a:moveTo>
                  <a:pt x="1090089" y="0"/>
                </a:moveTo>
                <a:lnTo>
                  <a:pt x="0" y="0"/>
                </a:lnTo>
                <a:lnTo>
                  <a:pt x="0" y="4152721"/>
                </a:lnTo>
                <a:lnTo>
                  <a:pt x="1090089" y="4152721"/>
                </a:lnTo>
                <a:lnTo>
                  <a:pt x="1090089"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a:extLst>
              <a:ext uri="{FF2B5EF4-FFF2-40B4-BE49-F238E27FC236}">
                <a16:creationId xmlns:a16="http://schemas.microsoft.com/office/drawing/2014/main" id="{9B1D6086-BF6C-BF67-2591-C457CB7E06A0}"/>
              </a:ext>
            </a:extLst>
          </p:cNvPr>
          <p:cNvSpPr txBox="1"/>
          <p:nvPr/>
        </p:nvSpPr>
        <p:spPr>
          <a:xfrm>
            <a:off x="225239" y="2327985"/>
            <a:ext cx="3557089" cy="4117778"/>
          </a:xfrm>
          <a:prstGeom prst="rect">
            <a:avLst/>
          </a:prstGeom>
        </p:spPr>
        <p:txBody>
          <a:bodyPr lIns="0" tIns="0" rIns="0" bIns="0" rtlCol="0" anchor="t">
            <a:spAutoFit/>
          </a:bodyPr>
          <a:lstStyle/>
          <a:p>
            <a:pPr marL="460465" marR="0" lvl="1" indent="-230232" algn="l" defTabSz="914400" rtl="0" eaLnBrk="1" fontAlgn="auto" latinLnBrk="0" hangingPunct="1">
              <a:lnSpc>
                <a:spcPts val="2985"/>
              </a:lnSpc>
              <a:spcBef>
                <a:spcPts val="0"/>
              </a:spcBef>
              <a:spcAft>
                <a:spcPts val="0"/>
              </a:spcAft>
              <a:buClrTx/>
              <a:buSzTx/>
              <a:buFont typeface="Arial"/>
              <a:buChar char="•"/>
              <a:tabLst/>
              <a:defRPr/>
            </a:pPr>
            <a:r>
              <a:rPr kumimoji="0" lang="en-US" sz="2132"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Were you eligible for parental leave, and did you use it? Why or why not?</a:t>
            </a:r>
          </a:p>
          <a:p>
            <a:pPr marL="0" marR="0" lvl="0" indent="0" algn="l" defTabSz="914400" rtl="0" eaLnBrk="1" fontAlgn="auto" latinLnBrk="0" hangingPunct="1">
              <a:lnSpc>
                <a:spcPts val="2985"/>
              </a:lnSpc>
              <a:spcBef>
                <a:spcPts val="0"/>
              </a:spcBef>
              <a:spcAft>
                <a:spcPts val="0"/>
              </a:spcAft>
              <a:buClrTx/>
              <a:buSzTx/>
              <a:buFontTx/>
              <a:buNone/>
              <a:tabLst/>
              <a:defRPr/>
            </a:pPr>
            <a:endParaRPr kumimoji="0" lang="en-US" sz="2132"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endParaRPr>
          </a:p>
          <a:p>
            <a:pPr marL="460465" marR="0" lvl="1" indent="-230232" algn="l" defTabSz="914400" rtl="0" eaLnBrk="1" fontAlgn="auto" latinLnBrk="0" hangingPunct="1">
              <a:lnSpc>
                <a:spcPts val="2985"/>
              </a:lnSpc>
              <a:spcBef>
                <a:spcPts val="0"/>
              </a:spcBef>
              <a:spcAft>
                <a:spcPts val="0"/>
              </a:spcAft>
              <a:buClrTx/>
              <a:buSzTx/>
              <a:buFont typeface="Arial"/>
              <a:buChar char="•"/>
              <a:tabLst/>
              <a:defRPr/>
            </a:pPr>
            <a:r>
              <a:rPr kumimoji="0" lang="en-US" sz="2132"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Have you ever felt excluded from an event or program as a father?</a:t>
            </a:r>
          </a:p>
          <a:p>
            <a:pPr marL="0" marR="0" lvl="0" indent="0" algn="l" defTabSz="914400" rtl="0" eaLnBrk="1" fontAlgn="auto" latinLnBrk="0" hangingPunct="1">
              <a:lnSpc>
                <a:spcPts val="2985"/>
              </a:lnSpc>
              <a:spcBef>
                <a:spcPts val="0"/>
              </a:spcBef>
              <a:spcAft>
                <a:spcPts val="0"/>
              </a:spcAft>
              <a:buClrTx/>
              <a:buSzTx/>
              <a:buFontTx/>
              <a:buNone/>
              <a:tabLst/>
              <a:defRPr/>
            </a:pPr>
            <a:endParaRPr kumimoji="0" lang="en-US" sz="2132"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endParaRPr>
          </a:p>
          <a:p>
            <a:pPr marL="460465" marR="0" lvl="1" indent="-230232" algn="l" defTabSz="914400" rtl="0" eaLnBrk="1" fontAlgn="auto" latinLnBrk="0" hangingPunct="1">
              <a:lnSpc>
                <a:spcPts val="2985"/>
              </a:lnSpc>
              <a:spcBef>
                <a:spcPts val="0"/>
              </a:spcBef>
              <a:spcAft>
                <a:spcPts val="0"/>
              </a:spcAft>
              <a:buClrTx/>
              <a:buSzTx/>
              <a:buFont typeface="Arial"/>
              <a:buChar char="•"/>
              <a:tabLst/>
              <a:defRPr/>
            </a:pPr>
            <a:r>
              <a:rPr kumimoji="0" lang="en-US" sz="2132"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What changes could have made it feel more inclusive?</a:t>
            </a:r>
          </a:p>
        </p:txBody>
      </p:sp>
      <p:sp>
        <p:nvSpPr>
          <p:cNvPr id="6" name="TextBox 6">
            <a:extLst>
              <a:ext uri="{FF2B5EF4-FFF2-40B4-BE49-F238E27FC236}">
                <a16:creationId xmlns:a16="http://schemas.microsoft.com/office/drawing/2014/main" id="{BDD034C7-B058-87C8-519E-50AD7E7987C9}"/>
              </a:ext>
            </a:extLst>
          </p:cNvPr>
          <p:cNvSpPr txBox="1"/>
          <p:nvPr/>
        </p:nvSpPr>
        <p:spPr>
          <a:xfrm>
            <a:off x="823065" y="386721"/>
            <a:ext cx="2270499" cy="817592"/>
          </a:xfrm>
          <a:prstGeom prst="rect">
            <a:avLst/>
          </a:prstGeom>
        </p:spPr>
        <p:txBody>
          <a:bodyPr lIns="0" tIns="0" rIns="0" bIns="0" rtlCol="0" anchor="t">
            <a:spAutoFit/>
          </a:bodyPr>
          <a:lstStyle/>
          <a:p>
            <a:pPr marL="0" marR="0" lvl="0" indent="0" algn="ctr" defTabSz="914400" rtl="0" eaLnBrk="1" fontAlgn="auto" latinLnBrk="0" hangingPunct="1">
              <a:lnSpc>
                <a:spcPts val="3131"/>
              </a:lnSpc>
              <a:spcBef>
                <a:spcPct val="0"/>
              </a:spcBef>
              <a:spcAft>
                <a:spcPts val="0"/>
              </a:spcAft>
              <a:buClrTx/>
              <a:buSzTx/>
              <a:buFontTx/>
              <a:buNone/>
              <a:tabLst/>
              <a:defRPr/>
            </a:pPr>
            <a:r>
              <a:rPr kumimoji="0" lang="en-US" sz="22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Paternal Leave and Represenatation</a:t>
            </a:r>
          </a:p>
        </p:txBody>
      </p:sp>
    </p:spTree>
    <p:extLst>
      <p:ext uri="{BB962C8B-B14F-4D97-AF65-F5344CB8AC3E}">
        <p14:creationId xmlns:p14="http://schemas.microsoft.com/office/powerpoint/2010/main" val="229415715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575A50"/>
        </a:solidFill>
        <a:effectLst/>
      </p:bgPr>
    </p:bg>
    <p:spTree>
      <p:nvGrpSpPr>
        <p:cNvPr id="1" name="">
          <a:extLst>
            <a:ext uri="{FF2B5EF4-FFF2-40B4-BE49-F238E27FC236}">
              <a16:creationId xmlns:a16="http://schemas.microsoft.com/office/drawing/2014/main" id="{34C6AEC5-57CE-C439-816E-E03DED44DEA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0B12FC6-231C-8B64-4DE0-05ECFDBFA519}"/>
              </a:ext>
            </a:extLst>
          </p:cNvPr>
          <p:cNvSpPr/>
          <p:nvPr/>
        </p:nvSpPr>
        <p:spPr>
          <a:xfrm flipH="1">
            <a:off x="0" y="0"/>
            <a:ext cx="9753600" cy="7315200"/>
          </a:xfrm>
          <a:custGeom>
            <a:avLst/>
            <a:gdLst/>
            <a:ahLst/>
            <a:cxnLst/>
            <a:rect l="l" t="t" r="r" b="b"/>
            <a:pathLst>
              <a:path w="9753600" h="7315200">
                <a:moveTo>
                  <a:pt x="9753600" y="0"/>
                </a:moveTo>
                <a:lnTo>
                  <a:pt x="0" y="0"/>
                </a:lnTo>
                <a:lnTo>
                  <a:pt x="0" y="7315200"/>
                </a:lnTo>
                <a:lnTo>
                  <a:pt x="9753600" y="7315200"/>
                </a:lnTo>
                <a:lnTo>
                  <a:pt x="9753600" y="0"/>
                </a:lnTo>
                <a:close/>
              </a:path>
            </a:pathLst>
          </a:custGeom>
          <a:blipFill>
            <a:blip r:embed="rId3"/>
            <a:stretch>
              <a:fillRect l="-12539" t="-11111" r="-1253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61493EE8-FF0A-BD67-F55D-CEA95D81ADF2}"/>
              </a:ext>
            </a:extLst>
          </p:cNvPr>
          <p:cNvSpPr/>
          <p:nvPr/>
        </p:nvSpPr>
        <p:spPr>
          <a:xfrm>
            <a:off x="527659" y="5598472"/>
            <a:ext cx="6417675" cy="1716728"/>
          </a:xfrm>
          <a:custGeom>
            <a:avLst/>
            <a:gdLst/>
            <a:ahLst/>
            <a:cxnLst/>
            <a:rect l="l" t="t" r="r" b="b"/>
            <a:pathLst>
              <a:path w="6417675" h="1716728">
                <a:moveTo>
                  <a:pt x="0" y="0"/>
                </a:moveTo>
                <a:lnTo>
                  <a:pt x="6417675" y="0"/>
                </a:lnTo>
                <a:lnTo>
                  <a:pt x="6417675" y="1716728"/>
                </a:lnTo>
                <a:lnTo>
                  <a:pt x="0" y="1716728"/>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0D405E52-A6D5-86F1-D90B-BF62AB07C80D}"/>
              </a:ext>
            </a:extLst>
          </p:cNvPr>
          <p:cNvSpPr/>
          <p:nvPr/>
        </p:nvSpPr>
        <p:spPr>
          <a:xfrm>
            <a:off x="5606779" y="5627230"/>
            <a:ext cx="3619162" cy="1687970"/>
          </a:xfrm>
          <a:custGeom>
            <a:avLst/>
            <a:gdLst/>
            <a:ahLst/>
            <a:cxnLst/>
            <a:rect l="l" t="t" r="r" b="b"/>
            <a:pathLst>
              <a:path w="3619162" h="1687970">
                <a:moveTo>
                  <a:pt x="0" y="0"/>
                </a:moveTo>
                <a:lnTo>
                  <a:pt x="3619162" y="0"/>
                </a:lnTo>
                <a:lnTo>
                  <a:pt x="3619162" y="1687970"/>
                </a:lnTo>
                <a:lnTo>
                  <a:pt x="0" y="1687970"/>
                </a:lnTo>
                <a:lnTo>
                  <a:pt x="0" y="0"/>
                </a:lnTo>
                <a:close/>
              </a:path>
            </a:pathLst>
          </a:custGeom>
          <a:blipFill>
            <a:blip r:embed="rId4"/>
            <a:stretch>
              <a:fillRect l="-77324" t="-170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a:extLst>
              <a:ext uri="{FF2B5EF4-FFF2-40B4-BE49-F238E27FC236}">
                <a16:creationId xmlns:a16="http://schemas.microsoft.com/office/drawing/2014/main" id="{7EDA72FD-BA7E-81E7-C945-C05CA7F57385}"/>
              </a:ext>
            </a:extLst>
          </p:cNvPr>
          <p:cNvSpPr txBox="1"/>
          <p:nvPr/>
        </p:nvSpPr>
        <p:spPr>
          <a:xfrm>
            <a:off x="1029255" y="5761581"/>
            <a:ext cx="7603058" cy="1443833"/>
          </a:xfrm>
          <a:prstGeom prst="rect">
            <a:avLst/>
          </a:prstGeom>
        </p:spPr>
        <p:txBody>
          <a:bodyPr lIns="0" tIns="0" rIns="0" bIns="0" rtlCol="0" anchor="t">
            <a:spAutoFit/>
          </a:bodyPr>
          <a:lstStyle/>
          <a:p>
            <a:pPr marL="475847" marR="0" lvl="1" indent="-237924" algn="l" defTabSz="914400" rtl="0" eaLnBrk="1" fontAlgn="auto" latinLnBrk="0" hangingPunct="1">
              <a:lnSpc>
                <a:spcPts val="2226"/>
              </a:lnSpc>
              <a:spcBef>
                <a:spcPts val="0"/>
              </a:spcBef>
              <a:spcAft>
                <a:spcPts val="0"/>
              </a:spcAft>
              <a:buClrTx/>
              <a:buSzTx/>
              <a:buFont typeface="Arial"/>
              <a:buChar char="•"/>
              <a:tabLst/>
              <a:defRPr/>
            </a:pPr>
            <a:r>
              <a:rPr kumimoji="0" lang="en-US" sz="220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Have you experienced maternal gatekeeping? How did it affect your confidence as a parent?</a:t>
            </a:r>
          </a:p>
          <a:p>
            <a:pPr marL="0" marR="0" lvl="0" indent="0" algn="l" defTabSz="914400" rtl="0" eaLnBrk="1" fontAlgn="auto" latinLnBrk="0" hangingPunct="1">
              <a:lnSpc>
                <a:spcPts val="2226"/>
              </a:lnSpc>
              <a:spcBef>
                <a:spcPts val="0"/>
              </a:spcBef>
              <a:spcAft>
                <a:spcPts val="0"/>
              </a:spcAft>
              <a:buClrTx/>
              <a:buSzTx/>
              <a:buFontTx/>
              <a:buNone/>
              <a:tabLst/>
              <a:defRPr/>
            </a:pPr>
            <a:endParaRPr kumimoji="0" lang="en-US" sz="220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75847" marR="0" lvl="1" indent="-237924" algn="l" defTabSz="914400" rtl="0" eaLnBrk="1" fontAlgn="auto" latinLnBrk="0" hangingPunct="1">
              <a:lnSpc>
                <a:spcPts val="2226"/>
              </a:lnSpc>
              <a:spcBef>
                <a:spcPts val="0"/>
              </a:spcBef>
              <a:spcAft>
                <a:spcPts val="0"/>
              </a:spcAft>
              <a:buClrTx/>
              <a:buSzTx/>
              <a:buFont typeface="Arial"/>
              <a:buChar char="•"/>
              <a:tabLst/>
              <a:defRPr/>
            </a:pPr>
            <a:r>
              <a:rPr kumimoji="0" lang="en-US" sz="2204"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Have you experienced maternal gate-opening? How did it support your parenting confidence?</a:t>
            </a:r>
          </a:p>
        </p:txBody>
      </p:sp>
      <p:sp>
        <p:nvSpPr>
          <p:cNvPr id="6" name="Freeform 6">
            <a:extLst>
              <a:ext uri="{FF2B5EF4-FFF2-40B4-BE49-F238E27FC236}">
                <a16:creationId xmlns:a16="http://schemas.microsoft.com/office/drawing/2014/main" id="{A07BEDC8-A768-89B6-2C4E-22DF8AFE0D3E}"/>
              </a:ext>
            </a:extLst>
          </p:cNvPr>
          <p:cNvSpPr/>
          <p:nvPr/>
        </p:nvSpPr>
        <p:spPr>
          <a:xfrm>
            <a:off x="731520" y="0"/>
            <a:ext cx="2139264" cy="1470258"/>
          </a:xfrm>
          <a:custGeom>
            <a:avLst/>
            <a:gdLst/>
            <a:ahLst/>
            <a:cxnLst/>
            <a:rect l="l" t="t" r="r" b="b"/>
            <a:pathLst>
              <a:path w="2139264" h="1470258">
                <a:moveTo>
                  <a:pt x="0" y="0"/>
                </a:moveTo>
                <a:lnTo>
                  <a:pt x="2139264" y="0"/>
                </a:lnTo>
                <a:lnTo>
                  <a:pt x="2139264" y="1470258"/>
                </a:lnTo>
                <a:lnTo>
                  <a:pt x="0" y="147025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a:extLst>
              <a:ext uri="{FF2B5EF4-FFF2-40B4-BE49-F238E27FC236}">
                <a16:creationId xmlns:a16="http://schemas.microsoft.com/office/drawing/2014/main" id="{2B25858E-4099-BEF6-088F-EC2B715A5531}"/>
              </a:ext>
            </a:extLst>
          </p:cNvPr>
          <p:cNvSpPr txBox="1"/>
          <p:nvPr/>
        </p:nvSpPr>
        <p:spPr>
          <a:xfrm>
            <a:off x="665903" y="278708"/>
            <a:ext cx="2270499" cy="817592"/>
          </a:xfrm>
          <a:prstGeom prst="rect">
            <a:avLst/>
          </a:prstGeom>
        </p:spPr>
        <p:txBody>
          <a:bodyPr lIns="0" tIns="0" rIns="0" bIns="0" rtlCol="0" anchor="t">
            <a:spAutoFit/>
          </a:bodyPr>
          <a:lstStyle/>
          <a:p>
            <a:pPr marL="0" marR="0" lvl="0" indent="0" algn="ctr" defTabSz="914400" rtl="0" eaLnBrk="1" fontAlgn="auto" latinLnBrk="0" hangingPunct="1">
              <a:lnSpc>
                <a:spcPts val="3131"/>
              </a:lnSpc>
              <a:spcBef>
                <a:spcPct val="0"/>
              </a:spcBef>
              <a:spcAft>
                <a:spcPts val="0"/>
              </a:spcAft>
              <a:buClrTx/>
              <a:buSzTx/>
              <a:buFontTx/>
              <a:buNone/>
              <a:tabLst/>
              <a:defRPr/>
            </a:pPr>
            <a:r>
              <a:rPr kumimoji="0" lang="en-US" sz="22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Maternal Gatekeeping</a:t>
            </a:r>
          </a:p>
        </p:txBody>
      </p:sp>
    </p:spTree>
    <p:extLst>
      <p:ext uri="{BB962C8B-B14F-4D97-AF65-F5344CB8AC3E}">
        <p14:creationId xmlns:p14="http://schemas.microsoft.com/office/powerpoint/2010/main" val="376909318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575A50"/>
        </a:solidFill>
        <a:effectLst/>
      </p:bgPr>
    </p:bg>
    <p:spTree>
      <p:nvGrpSpPr>
        <p:cNvPr id="1" name="">
          <a:extLst>
            <a:ext uri="{FF2B5EF4-FFF2-40B4-BE49-F238E27FC236}">
              <a16:creationId xmlns:a16="http://schemas.microsoft.com/office/drawing/2014/main" id="{3022C30B-7661-92F6-71C1-A393C97772D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EA80317-5DC0-FC09-6730-EB8C2C966751}"/>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285" r="-62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B17E3DA5-E810-4591-64DC-64A913AAA847}"/>
              </a:ext>
            </a:extLst>
          </p:cNvPr>
          <p:cNvSpPr/>
          <p:nvPr/>
        </p:nvSpPr>
        <p:spPr>
          <a:xfrm>
            <a:off x="5706986" y="620490"/>
            <a:ext cx="3769044" cy="4840635"/>
          </a:xfrm>
          <a:custGeom>
            <a:avLst/>
            <a:gdLst/>
            <a:ahLst/>
            <a:cxnLst/>
            <a:rect l="l" t="t" r="r" b="b"/>
            <a:pathLst>
              <a:path w="3769044" h="4840635">
                <a:moveTo>
                  <a:pt x="0" y="0"/>
                </a:moveTo>
                <a:lnTo>
                  <a:pt x="3769043" y="0"/>
                </a:lnTo>
                <a:lnTo>
                  <a:pt x="3769043" y="4840635"/>
                </a:lnTo>
                <a:lnTo>
                  <a:pt x="0" y="4840635"/>
                </a:lnTo>
                <a:lnTo>
                  <a:pt x="0" y="0"/>
                </a:lnTo>
                <a:close/>
              </a:path>
            </a:pathLst>
          </a:custGeom>
          <a:blipFill>
            <a:blip r:embed="rId4"/>
            <a:stretch>
              <a:fillRect/>
            </a:stretch>
          </a:blipFill>
          <a:ln w="38100" cap="sq">
            <a:solidFill>
              <a:srgbClr val="41634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BB3808E4-5341-8CA1-930D-E6E489C3DEDF}"/>
              </a:ext>
            </a:extLst>
          </p:cNvPr>
          <p:cNvSpPr/>
          <p:nvPr/>
        </p:nvSpPr>
        <p:spPr>
          <a:xfrm>
            <a:off x="130240" y="0"/>
            <a:ext cx="1816162" cy="1248198"/>
          </a:xfrm>
          <a:custGeom>
            <a:avLst/>
            <a:gdLst/>
            <a:ahLst/>
            <a:cxnLst/>
            <a:rect l="l" t="t" r="r" b="b"/>
            <a:pathLst>
              <a:path w="1816162" h="1248198">
                <a:moveTo>
                  <a:pt x="0" y="0"/>
                </a:moveTo>
                <a:lnTo>
                  <a:pt x="1816162" y="0"/>
                </a:lnTo>
                <a:lnTo>
                  <a:pt x="1816162" y="1248198"/>
                </a:lnTo>
                <a:lnTo>
                  <a:pt x="0" y="12481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8C9A1556-9859-58E7-86ED-1B46F8661D40}"/>
              </a:ext>
            </a:extLst>
          </p:cNvPr>
          <p:cNvSpPr/>
          <p:nvPr/>
        </p:nvSpPr>
        <p:spPr>
          <a:xfrm rot="-1976243">
            <a:off x="5852297" y="4914356"/>
            <a:ext cx="854326" cy="1093538"/>
          </a:xfrm>
          <a:custGeom>
            <a:avLst/>
            <a:gdLst/>
            <a:ahLst/>
            <a:cxnLst/>
            <a:rect l="l" t="t" r="r" b="b"/>
            <a:pathLst>
              <a:path w="854326" h="1093538">
                <a:moveTo>
                  <a:pt x="0" y="0"/>
                </a:moveTo>
                <a:lnTo>
                  <a:pt x="854326" y="0"/>
                </a:lnTo>
                <a:lnTo>
                  <a:pt x="854326" y="1093538"/>
                </a:lnTo>
                <a:lnTo>
                  <a:pt x="0" y="109353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2C7B5135-29E5-49AB-D720-1C87ABA0BBCE}"/>
              </a:ext>
            </a:extLst>
          </p:cNvPr>
          <p:cNvSpPr txBox="1"/>
          <p:nvPr/>
        </p:nvSpPr>
        <p:spPr>
          <a:xfrm>
            <a:off x="0" y="5977106"/>
            <a:ext cx="3593765" cy="1210013"/>
          </a:xfrm>
          <a:prstGeom prst="rect">
            <a:avLst/>
          </a:prstGeom>
        </p:spPr>
        <p:txBody>
          <a:bodyPr lIns="0" tIns="0" rIns="0" bIns="0" rtlCol="0" anchor="t">
            <a:spAutoFit/>
          </a:bodyPr>
          <a:lstStyle/>
          <a:p>
            <a:pPr marL="482902" marR="0" lvl="1" indent="-241451" algn="l" defTabSz="914400" rtl="0" eaLnBrk="1" fontAlgn="auto" latinLnBrk="0" hangingPunct="1">
              <a:lnSpc>
                <a:spcPts val="3131"/>
              </a:lnSpc>
              <a:spcBef>
                <a:spcPts val="0"/>
              </a:spcBef>
              <a:spcAft>
                <a:spcPts val="0"/>
              </a:spcAft>
              <a:buClrTx/>
              <a:buSzTx/>
              <a:buFont typeface="Arial"/>
              <a:buChar char="•"/>
              <a:tabLst/>
              <a:defRPr/>
            </a:pPr>
            <a:r>
              <a:rPr kumimoji="0" lang="en-US" sz="22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When was your last physical or mental health check-up?</a:t>
            </a:r>
          </a:p>
        </p:txBody>
      </p:sp>
      <p:sp>
        <p:nvSpPr>
          <p:cNvPr id="7" name="TextBox 7">
            <a:extLst>
              <a:ext uri="{FF2B5EF4-FFF2-40B4-BE49-F238E27FC236}">
                <a16:creationId xmlns:a16="http://schemas.microsoft.com/office/drawing/2014/main" id="{7EDCAF9D-F3C2-9DE2-09E2-FA7686E21532}"/>
              </a:ext>
            </a:extLst>
          </p:cNvPr>
          <p:cNvSpPr txBox="1"/>
          <p:nvPr/>
        </p:nvSpPr>
        <p:spPr>
          <a:xfrm>
            <a:off x="-96928" y="166730"/>
            <a:ext cx="2270499" cy="819488"/>
          </a:xfrm>
          <a:prstGeom prst="rect">
            <a:avLst/>
          </a:prstGeom>
        </p:spPr>
        <p:txBody>
          <a:bodyPr lIns="0" tIns="0" rIns="0" bIns="0" rtlCol="0" anchor="t">
            <a:spAutoFit/>
          </a:bodyPr>
          <a:lstStyle/>
          <a:p>
            <a:pPr marL="0" marR="0" lvl="0" indent="0" algn="ctr" defTabSz="914400" rtl="0" eaLnBrk="1" fontAlgn="auto" latinLnBrk="0" hangingPunct="1">
              <a:lnSpc>
                <a:spcPts val="3131"/>
              </a:lnSpc>
              <a:spcBef>
                <a:spcPts val="0"/>
              </a:spcBef>
              <a:spcAft>
                <a:spcPts val="0"/>
              </a:spcAft>
              <a:buClrTx/>
              <a:buSzTx/>
              <a:buFontTx/>
              <a:buNone/>
              <a:tabLst/>
              <a:defRPr/>
            </a:pPr>
            <a:r>
              <a:rPr kumimoji="0" lang="en-US" sz="2236"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Mental </a:t>
            </a:r>
          </a:p>
          <a:p>
            <a:pPr marL="0" marR="0" lvl="0" indent="0" algn="ctr" defTabSz="914400" rtl="0" eaLnBrk="1" fontAlgn="auto" latinLnBrk="0" hangingPunct="1">
              <a:lnSpc>
                <a:spcPts val="3131"/>
              </a:lnSpc>
              <a:spcBef>
                <a:spcPct val="0"/>
              </a:spcBef>
              <a:spcAft>
                <a:spcPts val="0"/>
              </a:spcAft>
              <a:buClrTx/>
              <a:buSzTx/>
              <a:buFontTx/>
              <a:buNone/>
              <a:tabLst/>
              <a:defRPr/>
            </a:pPr>
            <a:r>
              <a:rPr kumimoji="0" lang="en-US" sz="2236" b="1" i="0" u="none" strike="noStrike" kern="1200" cap="none" spc="0" normalizeH="0" baseline="0" noProof="0">
                <a:ln>
                  <a:noFill/>
                </a:ln>
                <a:solidFill>
                  <a:srgbClr val="FFFFFF"/>
                </a:solidFill>
                <a:effectLst/>
                <a:uLnTx/>
                <a:uFillTx/>
                <a:latin typeface="Calibri (MS) Bold"/>
                <a:ea typeface="Calibri (MS) Bold"/>
                <a:cs typeface="Calibri (MS) Bold"/>
                <a:sym typeface="Calibri (MS) Bold"/>
              </a:rPr>
              <a:t>Health</a:t>
            </a:r>
          </a:p>
        </p:txBody>
      </p:sp>
      <p:sp>
        <p:nvSpPr>
          <p:cNvPr id="8" name="TextBox 8">
            <a:extLst>
              <a:ext uri="{FF2B5EF4-FFF2-40B4-BE49-F238E27FC236}">
                <a16:creationId xmlns:a16="http://schemas.microsoft.com/office/drawing/2014/main" id="{799986AC-2AB5-05F7-9787-6EBE86894FF6}"/>
              </a:ext>
            </a:extLst>
          </p:cNvPr>
          <p:cNvSpPr txBox="1"/>
          <p:nvPr/>
        </p:nvSpPr>
        <p:spPr>
          <a:xfrm>
            <a:off x="6141873" y="5931049"/>
            <a:ext cx="3611727" cy="1210013"/>
          </a:xfrm>
          <a:prstGeom prst="rect">
            <a:avLst/>
          </a:prstGeom>
        </p:spPr>
        <p:txBody>
          <a:bodyPr lIns="0" tIns="0" rIns="0" bIns="0" rtlCol="0" anchor="t">
            <a:spAutoFit/>
          </a:bodyPr>
          <a:lstStyle/>
          <a:p>
            <a:pPr marL="482902" marR="0" lvl="1" indent="-241451" algn="l" defTabSz="914400" rtl="0" eaLnBrk="1" fontAlgn="auto" latinLnBrk="0" hangingPunct="1">
              <a:lnSpc>
                <a:spcPts val="3131"/>
              </a:lnSpc>
              <a:spcBef>
                <a:spcPts val="0"/>
              </a:spcBef>
              <a:spcAft>
                <a:spcPts val="0"/>
              </a:spcAft>
              <a:buClrTx/>
              <a:buSzTx/>
              <a:buFont typeface="Arial"/>
              <a:buChar char="•"/>
              <a:tabLst/>
              <a:defRPr/>
            </a:pPr>
            <a:r>
              <a:rPr kumimoji="0" lang="en-US" sz="22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How might your well-being be impacting your child?</a:t>
            </a:r>
          </a:p>
        </p:txBody>
      </p:sp>
    </p:spTree>
    <p:extLst>
      <p:ext uri="{BB962C8B-B14F-4D97-AF65-F5344CB8AC3E}">
        <p14:creationId xmlns:p14="http://schemas.microsoft.com/office/powerpoint/2010/main" val="24487690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604134"/>
        </a:solidFill>
        <a:effectLst/>
      </p:bgPr>
    </p:bg>
    <p:spTree>
      <p:nvGrpSpPr>
        <p:cNvPr id="1" name="">
          <a:extLst>
            <a:ext uri="{FF2B5EF4-FFF2-40B4-BE49-F238E27FC236}">
              <a16:creationId xmlns:a16="http://schemas.microsoft.com/office/drawing/2014/main" id="{38C2C7AA-F6FD-A0F5-C29F-91F5D7D0A46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630148E-1D33-FCE9-CE85-A1914157D777}"/>
              </a:ext>
            </a:extLst>
          </p:cNvPr>
          <p:cNvSpPr/>
          <p:nvPr/>
        </p:nvSpPr>
        <p:spPr>
          <a:xfrm>
            <a:off x="5415583" y="99897"/>
            <a:ext cx="4212019" cy="5483966"/>
          </a:xfrm>
          <a:custGeom>
            <a:avLst/>
            <a:gdLst/>
            <a:ahLst/>
            <a:cxnLst/>
            <a:rect l="l" t="t" r="r" b="b"/>
            <a:pathLst>
              <a:path w="4212019" h="5483966">
                <a:moveTo>
                  <a:pt x="0" y="0"/>
                </a:moveTo>
                <a:lnTo>
                  <a:pt x="4212019" y="0"/>
                </a:lnTo>
                <a:lnTo>
                  <a:pt x="4212019" y="5483965"/>
                </a:lnTo>
                <a:lnTo>
                  <a:pt x="0" y="5483965"/>
                </a:lnTo>
                <a:lnTo>
                  <a:pt x="0" y="0"/>
                </a:lnTo>
                <a:close/>
              </a:path>
            </a:pathLst>
          </a:custGeom>
          <a:blipFill>
            <a:blip r:embed="rId3"/>
            <a:stretch>
              <a:fillRect/>
            </a:stretch>
          </a:blipFill>
          <a:ln w="38100" cap="sq">
            <a:solidFill>
              <a:srgbClr val="EDCAA5"/>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31A253FD-9C8E-A8A7-B6DA-870175DACDAE}"/>
              </a:ext>
            </a:extLst>
          </p:cNvPr>
          <p:cNvSpPr/>
          <p:nvPr/>
        </p:nvSpPr>
        <p:spPr>
          <a:xfrm>
            <a:off x="1052982" y="31862"/>
            <a:ext cx="2036043" cy="1399317"/>
          </a:xfrm>
          <a:custGeom>
            <a:avLst/>
            <a:gdLst/>
            <a:ahLst/>
            <a:cxnLst/>
            <a:rect l="l" t="t" r="r" b="b"/>
            <a:pathLst>
              <a:path w="2036043" h="1399317">
                <a:moveTo>
                  <a:pt x="0" y="0"/>
                </a:moveTo>
                <a:lnTo>
                  <a:pt x="2036042" y="0"/>
                </a:lnTo>
                <a:lnTo>
                  <a:pt x="2036042" y="1399316"/>
                </a:lnTo>
                <a:lnTo>
                  <a:pt x="0" y="13993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D371E8BB-F0E0-415A-B1DB-A7EB18EF11C8}"/>
              </a:ext>
            </a:extLst>
          </p:cNvPr>
          <p:cNvSpPr/>
          <p:nvPr/>
        </p:nvSpPr>
        <p:spPr>
          <a:xfrm>
            <a:off x="2955729" y="4691719"/>
            <a:ext cx="3575443" cy="2623481"/>
          </a:xfrm>
          <a:custGeom>
            <a:avLst/>
            <a:gdLst/>
            <a:ahLst/>
            <a:cxnLst/>
            <a:rect l="l" t="t" r="r" b="b"/>
            <a:pathLst>
              <a:path w="3575443" h="2623481">
                <a:moveTo>
                  <a:pt x="0" y="0"/>
                </a:moveTo>
                <a:lnTo>
                  <a:pt x="3575442" y="0"/>
                </a:lnTo>
                <a:lnTo>
                  <a:pt x="3575442" y="2623481"/>
                </a:lnTo>
                <a:lnTo>
                  <a:pt x="0" y="2623481"/>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A60D2EFC-9048-00F3-9F03-9C8E12563079}"/>
              </a:ext>
            </a:extLst>
          </p:cNvPr>
          <p:cNvSpPr/>
          <p:nvPr/>
        </p:nvSpPr>
        <p:spPr>
          <a:xfrm flipH="1">
            <a:off x="-40946" y="2175199"/>
            <a:ext cx="4469464" cy="3771110"/>
          </a:xfrm>
          <a:custGeom>
            <a:avLst/>
            <a:gdLst/>
            <a:ahLst/>
            <a:cxnLst/>
            <a:rect l="l" t="t" r="r" b="b"/>
            <a:pathLst>
              <a:path w="4469464" h="3771110">
                <a:moveTo>
                  <a:pt x="4469464" y="0"/>
                </a:moveTo>
                <a:lnTo>
                  <a:pt x="0" y="0"/>
                </a:lnTo>
                <a:lnTo>
                  <a:pt x="0" y="3771110"/>
                </a:lnTo>
                <a:lnTo>
                  <a:pt x="4469464" y="3771110"/>
                </a:lnTo>
                <a:lnTo>
                  <a:pt x="446946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6FEA8EBA-336B-E845-4F7F-5BB958FC7446}"/>
              </a:ext>
            </a:extLst>
          </p:cNvPr>
          <p:cNvSpPr/>
          <p:nvPr/>
        </p:nvSpPr>
        <p:spPr>
          <a:xfrm>
            <a:off x="6737960" y="5265418"/>
            <a:ext cx="1567266" cy="1849282"/>
          </a:xfrm>
          <a:custGeom>
            <a:avLst/>
            <a:gdLst/>
            <a:ahLst/>
            <a:cxnLst/>
            <a:rect l="l" t="t" r="r" b="b"/>
            <a:pathLst>
              <a:path w="1567266" h="1849282">
                <a:moveTo>
                  <a:pt x="0" y="0"/>
                </a:moveTo>
                <a:lnTo>
                  <a:pt x="1567266" y="0"/>
                </a:lnTo>
                <a:lnTo>
                  <a:pt x="1567266" y="1849282"/>
                </a:lnTo>
                <a:lnTo>
                  <a:pt x="0" y="18492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a:extLst>
              <a:ext uri="{FF2B5EF4-FFF2-40B4-BE49-F238E27FC236}">
                <a16:creationId xmlns:a16="http://schemas.microsoft.com/office/drawing/2014/main" id="{F63DA25E-EBB2-AA97-D6E3-1B342FE65928}"/>
              </a:ext>
            </a:extLst>
          </p:cNvPr>
          <p:cNvSpPr txBox="1"/>
          <p:nvPr/>
        </p:nvSpPr>
        <p:spPr>
          <a:xfrm>
            <a:off x="345689" y="2561668"/>
            <a:ext cx="3450627" cy="2902923"/>
          </a:xfrm>
          <a:prstGeom prst="rect">
            <a:avLst/>
          </a:prstGeom>
        </p:spPr>
        <p:txBody>
          <a:bodyPr lIns="0" tIns="0" rIns="0" bIns="0" rtlCol="0" anchor="t">
            <a:spAutoFit/>
          </a:bodyPr>
          <a:lstStyle/>
          <a:p>
            <a:pPr marL="504492" marR="0" lvl="1" indent="-252246" algn="l" defTabSz="914400" rtl="0" eaLnBrk="1" fontAlgn="auto" latinLnBrk="0" hangingPunct="1">
              <a:lnSpc>
                <a:spcPts val="3271"/>
              </a:lnSpc>
              <a:spcBef>
                <a:spcPts val="0"/>
              </a:spcBef>
              <a:spcAft>
                <a:spcPts val="0"/>
              </a:spcAft>
              <a:buClrTx/>
              <a:buSzTx/>
              <a:buFont typeface="Arial"/>
              <a:buChar char="•"/>
              <a:tabLst/>
              <a:defRPr/>
            </a:pPr>
            <a:r>
              <a:rPr kumimoji="0" lang="en-US" sz="23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self-care activities do you currently practice?</a:t>
            </a:r>
          </a:p>
          <a:p>
            <a:pPr marL="0" marR="0" lvl="0" indent="0" algn="l" defTabSz="914400" rtl="0" eaLnBrk="1" fontAlgn="auto" latinLnBrk="0" hangingPunct="1">
              <a:lnSpc>
                <a:spcPts val="3271"/>
              </a:lnSpc>
              <a:spcBef>
                <a:spcPts val="0"/>
              </a:spcBef>
              <a:spcAft>
                <a:spcPts val="0"/>
              </a:spcAft>
              <a:buClrTx/>
              <a:buSzTx/>
              <a:buFontTx/>
              <a:buNone/>
              <a:tabLst/>
              <a:defRPr/>
            </a:pPr>
            <a:endParaRPr kumimoji="0" lang="en-US" sz="23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504492" marR="0" lvl="1" indent="-252246" algn="l" defTabSz="914400" rtl="0" eaLnBrk="1" fontAlgn="auto" latinLnBrk="0" hangingPunct="1">
              <a:lnSpc>
                <a:spcPts val="3271"/>
              </a:lnSpc>
              <a:spcBef>
                <a:spcPts val="0"/>
              </a:spcBef>
              <a:spcAft>
                <a:spcPts val="0"/>
              </a:spcAft>
              <a:buClrTx/>
              <a:buSzTx/>
              <a:buFont typeface="Arial"/>
              <a:buChar char="•"/>
              <a:tabLst/>
              <a:defRPr/>
            </a:pPr>
            <a:r>
              <a:rPr kumimoji="0" lang="en-US" sz="23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How did the breathing or visualization exercise make you feel?</a:t>
            </a:r>
          </a:p>
        </p:txBody>
      </p:sp>
      <p:sp>
        <p:nvSpPr>
          <p:cNvPr id="8" name="TextBox 8">
            <a:extLst>
              <a:ext uri="{FF2B5EF4-FFF2-40B4-BE49-F238E27FC236}">
                <a16:creationId xmlns:a16="http://schemas.microsoft.com/office/drawing/2014/main" id="{AF3DEFB3-2561-F7A0-0589-1125D3D6DD2B}"/>
              </a:ext>
            </a:extLst>
          </p:cNvPr>
          <p:cNvSpPr txBox="1"/>
          <p:nvPr/>
        </p:nvSpPr>
        <p:spPr>
          <a:xfrm>
            <a:off x="1325460" y="257270"/>
            <a:ext cx="1491086" cy="862775"/>
          </a:xfrm>
          <a:prstGeom prst="rect">
            <a:avLst/>
          </a:prstGeom>
        </p:spPr>
        <p:txBody>
          <a:bodyPr lIns="0" tIns="0" rIns="0" bIns="0" rtlCol="0" anchor="t">
            <a:spAutoFit/>
          </a:bodyPr>
          <a:lstStyle/>
          <a:p>
            <a:pPr marL="0" marR="0" lvl="0" indent="0" algn="ctr" defTabSz="914400" rtl="0" eaLnBrk="1" fontAlgn="auto" latinLnBrk="0" hangingPunct="1">
              <a:lnSpc>
                <a:spcPts val="3370"/>
              </a:lnSpc>
              <a:spcBef>
                <a:spcPct val="0"/>
              </a:spcBef>
              <a:spcAft>
                <a:spcPts val="0"/>
              </a:spcAft>
              <a:buClrTx/>
              <a:buSzTx/>
              <a:buFontTx/>
              <a:buNone/>
              <a:tabLst/>
              <a:defRPr/>
            </a:pPr>
            <a:r>
              <a:rPr kumimoji="0" lang="en-US" sz="2407" b="1" i="0" u="none" strike="noStrike" kern="1200" cap="none" spc="0" normalizeH="0" baseline="0" noProof="0">
                <a:ln>
                  <a:noFill/>
                </a:ln>
                <a:solidFill>
                  <a:srgbClr val="FBFAF9"/>
                </a:solidFill>
                <a:effectLst/>
                <a:uLnTx/>
                <a:uFillTx/>
                <a:latin typeface="Calibri (MS) Bold"/>
                <a:ea typeface="Calibri (MS) Bold"/>
                <a:cs typeface="Calibri (MS) Bold"/>
                <a:sym typeface="Calibri (MS) Bold"/>
              </a:rPr>
              <a:t>Self-care for Fathers</a:t>
            </a:r>
          </a:p>
        </p:txBody>
      </p:sp>
    </p:spTree>
    <p:extLst>
      <p:ext uri="{BB962C8B-B14F-4D97-AF65-F5344CB8AC3E}">
        <p14:creationId xmlns:p14="http://schemas.microsoft.com/office/powerpoint/2010/main" val="176255051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575A50"/>
        </a:solidFill>
        <a:effectLst/>
      </p:bgPr>
    </p:bg>
    <p:spTree>
      <p:nvGrpSpPr>
        <p:cNvPr id="1" name="">
          <a:extLst>
            <a:ext uri="{FF2B5EF4-FFF2-40B4-BE49-F238E27FC236}">
              <a16:creationId xmlns:a16="http://schemas.microsoft.com/office/drawing/2014/main" id="{5DDB3ACB-1152-F45F-E517-5D3D93BB441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0428EC8-DD9A-6E33-13AC-1F94DBA4B342}"/>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t="-25417" b="-4124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a:extLst>
              <a:ext uri="{FF2B5EF4-FFF2-40B4-BE49-F238E27FC236}">
                <a16:creationId xmlns:a16="http://schemas.microsoft.com/office/drawing/2014/main" id="{246A802F-99E2-0712-3586-23AAFF736C45}"/>
              </a:ext>
            </a:extLst>
          </p:cNvPr>
          <p:cNvGrpSpPr/>
          <p:nvPr/>
        </p:nvGrpSpPr>
        <p:grpSpPr>
          <a:xfrm>
            <a:off x="4821385" y="394799"/>
            <a:ext cx="3901440" cy="828570"/>
            <a:chOff x="0" y="0"/>
            <a:chExt cx="5201920" cy="1104760"/>
          </a:xfrm>
        </p:grpSpPr>
        <p:sp>
          <p:nvSpPr>
            <p:cNvPr id="4" name="Freeform 4">
              <a:extLst>
                <a:ext uri="{FF2B5EF4-FFF2-40B4-BE49-F238E27FC236}">
                  <a16:creationId xmlns:a16="http://schemas.microsoft.com/office/drawing/2014/main" id="{1E1643E1-BAC1-D757-8592-44FA9799C15A}"/>
                </a:ext>
              </a:extLst>
            </p:cNvPr>
            <p:cNvSpPr/>
            <p:nvPr/>
          </p:nvSpPr>
          <p:spPr>
            <a:xfrm>
              <a:off x="249187" y="0"/>
              <a:ext cx="4648495" cy="897922"/>
            </a:xfrm>
            <a:custGeom>
              <a:avLst/>
              <a:gdLst/>
              <a:ahLst/>
              <a:cxnLst/>
              <a:rect l="l" t="t" r="r" b="b"/>
              <a:pathLst>
                <a:path w="4648495" h="897922">
                  <a:moveTo>
                    <a:pt x="0" y="0"/>
                  </a:moveTo>
                  <a:lnTo>
                    <a:pt x="4648495" y="0"/>
                  </a:lnTo>
                  <a:lnTo>
                    <a:pt x="4648495" y="897922"/>
                  </a:lnTo>
                  <a:lnTo>
                    <a:pt x="0" y="897922"/>
                  </a:lnTo>
                  <a:lnTo>
                    <a:pt x="0" y="0"/>
                  </a:lnTo>
                  <a:close/>
                </a:path>
              </a:pathLst>
            </a:custGeom>
            <a:blipFill>
              <a:blip r:embed="rId4"/>
              <a:stretch>
                <a:fillRect l="-21422" t="-266168" r="-23226" b="-13368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5A1F13D7-3BF7-7E07-8B90-9E2EC1DE4B79}"/>
                </a:ext>
              </a:extLst>
            </p:cNvPr>
            <p:cNvSpPr/>
            <p:nvPr/>
          </p:nvSpPr>
          <p:spPr>
            <a:xfrm>
              <a:off x="0" y="792644"/>
              <a:ext cx="5201920" cy="312115"/>
            </a:xfrm>
            <a:custGeom>
              <a:avLst/>
              <a:gdLst/>
              <a:ahLst/>
              <a:cxnLst/>
              <a:rect l="l" t="t" r="r" b="b"/>
              <a:pathLst>
                <a:path w="5201920" h="312115">
                  <a:moveTo>
                    <a:pt x="0" y="0"/>
                  </a:moveTo>
                  <a:lnTo>
                    <a:pt x="5201920" y="0"/>
                  </a:lnTo>
                  <a:lnTo>
                    <a:pt x="5201920" y="312116"/>
                  </a:lnTo>
                  <a:lnTo>
                    <a:pt x="0" y="3121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6">
            <a:extLst>
              <a:ext uri="{FF2B5EF4-FFF2-40B4-BE49-F238E27FC236}">
                <a16:creationId xmlns:a16="http://schemas.microsoft.com/office/drawing/2014/main" id="{8259CBE6-FC36-46B2-3D47-DBCDC7095393}"/>
              </a:ext>
            </a:extLst>
          </p:cNvPr>
          <p:cNvSpPr txBox="1"/>
          <p:nvPr/>
        </p:nvSpPr>
        <p:spPr>
          <a:xfrm>
            <a:off x="4174633" y="1413869"/>
            <a:ext cx="5493675" cy="3415462"/>
          </a:xfrm>
          <a:prstGeom prst="rect">
            <a:avLst/>
          </a:prstGeom>
        </p:spPr>
        <p:txBody>
          <a:bodyPr lIns="0" tIns="0" rIns="0" bIns="0" rtlCol="0" anchor="t">
            <a:spAutoFit/>
          </a:bodyPr>
          <a:lstStyle/>
          <a:p>
            <a:pPr marL="482902" marR="0" lvl="1" indent="-241451" algn="l" defTabSz="914400" rtl="0" eaLnBrk="1" fontAlgn="auto" latinLnBrk="0" hangingPunct="1">
              <a:lnSpc>
                <a:spcPts val="2415"/>
              </a:lnSpc>
              <a:spcBef>
                <a:spcPts val="0"/>
              </a:spcBef>
              <a:spcAft>
                <a:spcPts val="0"/>
              </a:spcAft>
              <a:buClrTx/>
              <a:buSzTx/>
              <a:buFont typeface="Arial"/>
              <a:buChar char="•"/>
              <a:tabLst/>
              <a:defRPr/>
            </a:pPr>
            <a:r>
              <a:rPr kumimoji="0" lang="en-US" sz="22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topic in the module was most helpful to you, and why?</a:t>
            </a:r>
          </a:p>
          <a:p>
            <a:pPr marL="0" marR="0" lvl="0" indent="0" algn="l" defTabSz="914400" rtl="0" eaLnBrk="1" fontAlgn="auto" latinLnBrk="0" hangingPunct="1">
              <a:lnSpc>
                <a:spcPts val="2415"/>
              </a:lnSpc>
              <a:spcBef>
                <a:spcPts val="0"/>
              </a:spcBef>
              <a:spcAft>
                <a:spcPts val="0"/>
              </a:spcAft>
              <a:buClrTx/>
              <a:buSzTx/>
              <a:buFontTx/>
              <a:buNone/>
              <a:tabLst/>
              <a:defRPr/>
            </a:pPr>
            <a:endParaRPr kumimoji="0" lang="en-US" sz="22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82902" marR="0" lvl="1" indent="-241451" algn="l" defTabSz="914400" rtl="0" eaLnBrk="1" fontAlgn="auto" latinLnBrk="0" hangingPunct="1">
              <a:lnSpc>
                <a:spcPts val="2415"/>
              </a:lnSpc>
              <a:spcBef>
                <a:spcPts val="0"/>
              </a:spcBef>
              <a:spcAft>
                <a:spcPts val="0"/>
              </a:spcAft>
              <a:buClrTx/>
              <a:buSzTx/>
              <a:buFont typeface="Arial"/>
              <a:buChar char="•"/>
              <a:tabLst/>
              <a:defRPr/>
            </a:pPr>
            <a:r>
              <a:rPr kumimoji="0" lang="en-US" sz="22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strategies or skills will help you reach your goals as a father or caregiver?</a:t>
            </a:r>
          </a:p>
          <a:p>
            <a:pPr marL="0" marR="0" lvl="0" indent="0" algn="l" defTabSz="914400" rtl="0" eaLnBrk="1" fontAlgn="auto" latinLnBrk="0" hangingPunct="1">
              <a:lnSpc>
                <a:spcPts val="2415"/>
              </a:lnSpc>
              <a:spcBef>
                <a:spcPts val="0"/>
              </a:spcBef>
              <a:spcAft>
                <a:spcPts val="0"/>
              </a:spcAft>
              <a:buClrTx/>
              <a:buSzTx/>
              <a:buFontTx/>
              <a:buNone/>
              <a:tabLst/>
              <a:defRPr/>
            </a:pPr>
            <a:endParaRPr kumimoji="0" lang="en-US" sz="22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82902" marR="0" lvl="1" indent="-241451" algn="l" defTabSz="914400" rtl="0" eaLnBrk="1" fontAlgn="auto" latinLnBrk="0" hangingPunct="1">
              <a:lnSpc>
                <a:spcPts val="2415"/>
              </a:lnSpc>
              <a:spcBef>
                <a:spcPts val="0"/>
              </a:spcBef>
              <a:spcAft>
                <a:spcPts val="0"/>
              </a:spcAft>
              <a:buClrTx/>
              <a:buSzTx/>
              <a:buFont typeface="Arial"/>
              <a:buChar char="•"/>
              <a:tabLst/>
              <a:defRPr/>
            </a:pPr>
            <a:r>
              <a:rPr kumimoji="0" lang="en-US" sz="22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What has changed in your interactions with your child or family?</a:t>
            </a:r>
          </a:p>
          <a:p>
            <a:pPr marL="0" marR="0" lvl="0" indent="0" algn="l" defTabSz="914400" rtl="0" eaLnBrk="1" fontAlgn="auto" latinLnBrk="0" hangingPunct="1">
              <a:lnSpc>
                <a:spcPts val="2415"/>
              </a:lnSpc>
              <a:spcBef>
                <a:spcPts val="0"/>
              </a:spcBef>
              <a:spcAft>
                <a:spcPts val="0"/>
              </a:spcAft>
              <a:buClrTx/>
              <a:buSzTx/>
              <a:buFontTx/>
              <a:buNone/>
              <a:tabLst/>
              <a:defRPr/>
            </a:pPr>
            <a:endParaRPr kumimoji="0" lang="en-US" sz="22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endParaRPr>
          </a:p>
          <a:p>
            <a:pPr marL="482902" marR="0" lvl="1" indent="-241451" algn="l" defTabSz="914400" rtl="0" eaLnBrk="1" fontAlgn="auto" latinLnBrk="0" hangingPunct="1">
              <a:lnSpc>
                <a:spcPts val="2415"/>
              </a:lnSpc>
              <a:spcBef>
                <a:spcPts val="0"/>
              </a:spcBef>
              <a:spcAft>
                <a:spcPts val="0"/>
              </a:spcAft>
              <a:buClrTx/>
              <a:buSzTx/>
              <a:buFont typeface="Arial"/>
              <a:buChar char="•"/>
              <a:tabLst/>
              <a:defRPr/>
            </a:pPr>
            <a:r>
              <a:rPr kumimoji="0" lang="en-US" sz="2236" b="1" i="0" u="none" strike="noStrike" kern="1200" cap="none" spc="0" normalizeH="0" baseline="0" noProof="0">
                <a:ln>
                  <a:noFill/>
                </a:ln>
                <a:solidFill>
                  <a:srgbClr val="000000"/>
                </a:solidFill>
                <a:effectLst/>
                <a:uLnTx/>
                <a:uFillTx/>
                <a:latin typeface="Calibri (MS) Bold"/>
                <a:ea typeface="Calibri (MS) Bold"/>
                <a:cs typeface="Calibri (MS) Bold"/>
                <a:sym typeface="Calibri (MS) Bold"/>
              </a:rPr>
              <a:t>Have you noticed a change in how your child responds to you?</a:t>
            </a:r>
          </a:p>
        </p:txBody>
      </p:sp>
    </p:spTree>
    <p:extLst>
      <p:ext uri="{BB962C8B-B14F-4D97-AF65-F5344CB8AC3E}">
        <p14:creationId xmlns:p14="http://schemas.microsoft.com/office/powerpoint/2010/main" val="212538269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79630" y="1050150"/>
            <a:ext cx="1702549" cy="1248499"/>
          </a:xfrm>
          <a:custGeom>
            <a:avLst/>
            <a:gdLst/>
            <a:ahLst/>
            <a:cxnLst/>
            <a:rect l="l" t="t" r="r" b="b"/>
            <a:pathLst>
              <a:path w="1702549" h="1248499">
                <a:moveTo>
                  <a:pt x="0" y="0"/>
                </a:moveTo>
                <a:lnTo>
                  <a:pt x="1702549" y="0"/>
                </a:lnTo>
                <a:lnTo>
                  <a:pt x="1702549" y="1248499"/>
                </a:lnTo>
                <a:lnTo>
                  <a:pt x="0" y="1248499"/>
                </a:lnTo>
                <a:lnTo>
                  <a:pt x="0" y="0"/>
                </a:lnTo>
                <a:close/>
              </a:path>
            </a:pathLst>
          </a:custGeom>
          <a:blipFill>
            <a:blip r:embed="rId3"/>
            <a:stretch>
              <a:fillRect r="-99188" b="-98889"/>
            </a:stretch>
          </a:blipFill>
          <a:ln w="104775" cap="sq">
            <a:solidFill>
              <a:srgbClr val="AF404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979630" y="4236550"/>
            <a:ext cx="1702549" cy="1210367"/>
          </a:xfrm>
          <a:custGeom>
            <a:avLst/>
            <a:gdLst/>
            <a:ahLst/>
            <a:cxnLst/>
            <a:rect l="l" t="t" r="r" b="b"/>
            <a:pathLst>
              <a:path w="1702549" h="1210367">
                <a:moveTo>
                  <a:pt x="0" y="0"/>
                </a:moveTo>
                <a:lnTo>
                  <a:pt x="1702549" y="0"/>
                </a:lnTo>
                <a:lnTo>
                  <a:pt x="1702549" y="1210366"/>
                </a:lnTo>
                <a:lnTo>
                  <a:pt x="0" y="1210366"/>
                </a:lnTo>
                <a:lnTo>
                  <a:pt x="0" y="0"/>
                </a:lnTo>
                <a:close/>
              </a:path>
            </a:pathLst>
          </a:custGeom>
          <a:blipFill>
            <a:blip r:embed="rId3"/>
            <a:stretch>
              <a:fillRect t="-104508" r="-98560"/>
            </a:stretch>
          </a:blipFill>
          <a:ln w="104775" cap="sq">
            <a:solidFill>
              <a:srgbClr val="AF404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731520" y="712470"/>
            <a:ext cx="7919647" cy="178192"/>
          </a:xfrm>
          <a:custGeom>
            <a:avLst/>
            <a:gdLst/>
            <a:ahLst/>
            <a:cxnLst/>
            <a:rect l="l" t="t" r="r" b="b"/>
            <a:pathLst>
              <a:path w="7919647" h="178192">
                <a:moveTo>
                  <a:pt x="0" y="0"/>
                </a:moveTo>
                <a:lnTo>
                  <a:pt x="7919647" y="0"/>
                </a:lnTo>
                <a:lnTo>
                  <a:pt x="7919647" y="178192"/>
                </a:lnTo>
                <a:lnTo>
                  <a:pt x="0" y="1781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1415762" y="-563"/>
            <a:ext cx="6922093" cy="661591"/>
          </a:xfrm>
          <a:prstGeom prst="rect">
            <a:avLst/>
          </a:prstGeom>
        </p:spPr>
        <p:txBody>
          <a:bodyPr wrap="square" lIns="0" tIns="0" rIns="0" bIns="0" rtlCol="0" anchor="t">
            <a:spAutoFit/>
          </a:bodyPr>
          <a:lstStyle/>
          <a:p>
            <a:pPr marL="0" marR="0" lvl="0" indent="0" algn="ctr" defTabSz="914400" rtl="0" eaLnBrk="1" fontAlgn="auto" latinLnBrk="0" hangingPunct="1">
              <a:lnSpc>
                <a:spcPts val="5485"/>
              </a:lnSpc>
              <a:spcBef>
                <a:spcPct val="0"/>
              </a:spcBef>
              <a:spcAft>
                <a:spcPts val="0"/>
              </a:spcAft>
              <a:buClrTx/>
              <a:buSzTx/>
              <a:buFontTx/>
              <a:buNone/>
              <a:tabLst/>
              <a:defRPr/>
            </a:pPr>
            <a:r>
              <a:rPr kumimoji="0" lang="en-US" sz="3918" b="1" i="0" u="none" strike="noStrike" kern="1200" cap="none" spc="0" normalizeH="0" baseline="0" noProof="0" dirty="0">
                <a:ln>
                  <a:noFill/>
                </a:ln>
                <a:solidFill>
                  <a:srgbClr val="303B71"/>
                </a:solidFill>
                <a:effectLst/>
                <a:uLnTx/>
                <a:uFillTx/>
                <a:latin typeface="Calibri (MS) Bold"/>
                <a:ea typeface="Calibri (MS) Bold"/>
                <a:cs typeface="Calibri (MS) Bold"/>
                <a:sym typeface="Calibri (MS) Bold"/>
              </a:rPr>
              <a:t>Additional Thrive Programs</a:t>
            </a:r>
          </a:p>
        </p:txBody>
      </p:sp>
      <p:sp>
        <p:nvSpPr>
          <p:cNvPr id="6" name="TextBox 6"/>
          <p:cNvSpPr txBox="1"/>
          <p:nvPr/>
        </p:nvSpPr>
        <p:spPr>
          <a:xfrm>
            <a:off x="3055182" y="1358622"/>
            <a:ext cx="5251180" cy="695268"/>
          </a:xfrm>
          <a:prstGeom prst="rect">
            <a:avLst/>
          </a:prstGeom>
        </p:spPr>
        <p:txBody>
          <a:bodyPr lIns="0" tIns="0" rIns="0" bIns="0" rtlCol="0" anchor="t">
            <a:spAutoFit/>
          </a:bodyPr>
          <a:lstStyle/>
          <a:p>
            <a:pPr marL="405300" marR="0" lvl="1" indent="-202650" algn="l" defTabSz="914400" rtl="0" eaLnBrk="1" fontAlgn="auto" latinLnBrk="0" hangingPunct="1">
              <a:lnSpc>
                <a:spcPts val="2628"/>
              </a:lnSpc>
              <a:spcBef>
                <a:spcPts val="0"/>
              </a:spcBef>
              <a:spcAft>
                <a:spcPts val="0"/>
              </a:spcAft>
              <a:buClrTx/>
              <a:buSzTx/>
              <a:buFont typeface="Arial"/>
              <a:buChar char="•"/>
              <a:tabLst/>
              <a:defRPr/>
            </a:pPr>
            <a:r>
              <a:rPr kumimoji="0" lang="en-US" sz="1877" b="1" i="0" u="none" strike="noStrike" kern="1200" cap="none" spc="0" normalizeH="0" baseline="0" noProof="0">
                <a:ln>
                  <a:noFill/>
                </a:ln>
                <a:solidFill>
                  <a:srgbClr val="303B71"/>
                </a:solidFill>
                <a:effectLst/>
                <a:uLnTx/>
                <a:uFillTx/>
                <a:latin typeface="Calibri (MS) Bold"/>
                <a:ea typeface="Calibri (MS) Bold"/>
                <a:cs typeface="Calibri (MS) Bold"/>
                <a:sym typeface="Calibri (MS) Bold"/>
              </a:rPr>
              <a:t>Take Root is available for parents and caregivers of children who are between 0 and 3 years old.</a:t>
            </a:r>
          </a:p>
        </p:txBody>
      </p:sp>
      <p:sp>
        <p:nvSpPr>
          <p:cNvPr id="7" name="TextBox 7"/>
          <p:cNvSpPr txBox="1"/>
          <p:nvPr/>
        </p:nvSpPr>
        <p:spPr>
          <a:xfrm>
            <a:off x="3055182" y="4525955"/>
            <a:ext cx="5472827" cy="695268"/>
          </a:xfrm>
          <a:prstGeom prst="rect">
            <a:avLst/>
          </a:prstGeom>
        </p:spPr>
        <p:txBody>
          <a:bodyPr lIns="0" tIns="0" rIns="0" bIns="0" rtlCol="0" anchor="t">
            <a:spAutoFit/>
          </a:bodyPr>
          <a:lstStyle/>
          <a:p>
            <a:pPr marL="405300" marR="0" lvl="1" indent="-202650" algn="l" defTabSz="914400" rtl="0" eaLnBrk="1" fontAlgn="auto" latinLnBrk="0" hangingPunct="1">
              <a:lnSpc>
                <a:spcPts val="2628"/>
              </a:lnSpc>
              <a:spcBef>
                <a:spcPts val="0"/>
              </a:spcBef>
              <a:spcAft>
                <a:spcPts val="0"/>
              </a:spcAft>
              <a:buClrTx/>
              <a:buSzTx/>
              <a:buFont typeface="Arial"/>
              <a:buChar char="•"/>
              <a:tabLst/>
              <a:defRPr/>
            </a:pPr>
            <a:r>
              <a:rPr kumimoji="0" lang="en-US" sz="1877" b="1" i="0" u="none" strike="noStrike" kern="1200" cap="none" spc="0" normalizeH="0" baseline="0" noProof="0">
                <a:ln>
                  <a:noFill/>
                </a:ln>
                <a:solidFill>
                  <a:srgbClr val="303B71"/>
                </a:solidFill>
                <a:effectLst/>
                <a:uLnTx/>
                <a:uFillTx/>
                <a:latin typeface="Calibri (MS) Bold"/>
                <a:ea typeface="Calibri (MS) Bold"/>
                <a:cs typeface="Calibri (MS) Bold"/>
                <a:sym typeface="Calibri (MS) Bold"/>
              </a:rPr>
              <a:t>Grow is available for parents and caregivers of children who are between 5 and 10 years old.</a:t>
            </a:r>
          </a:p>
        </p:txBody>
      </p:sp>
      <p:sp>
        <p:nvSpPr>
          <p:cNvPr id="8" name="Freeform 8"/>
          <p:cNvSpPr/>
          <p:nvPr/>
        </p:nvSpPr>
        <p:spPr>
          <a:xfrm>
            <a:off x="979630" y="5793417"/>
            <a:ext cx="1702549" cy="1262012"/>
          </a:xfrm>
          <a:custGeom>
            <a:avLst/>
            <a:gdLst/>
            <a:ahLst/>
            <a:cxnLst/>
            <a:rect l="l" t="t" r="r" b="b"/>
            <a:pathLst>
              <a:path w="1702549" h="1262012">
                <a:moveTo>
                  <a:pt x="0" y="0"/>
                </a:moveTo>
                <a:lnTo>
                  <a:pt x="1702549" y="0"/>
                </a:lnTo>
                <a:lnTo>
                  <a:pt x="1702549" y="1262012"/>
                </a:lnTo>
                <a:lnTo>
                  <a:pt x="0" y="1262012"/>
                </a:lnTo>
                <a:lnTo>
                  <a:pt x="0" y="0"/>
                </a:lnTo>
                <a:close/>
              </a:path>
            </a:pathLst>
          </a:custGeom>
          <a:blipFill>
            <a:blip r:embed="rId3"/>
            <a:stretch>
              <a:fillRect l="-101925" t="-99463"/>
            </a:stretch>
          </a:blipFill>
          <a:ln w="104775" cap="sq">
            <a:solidFill>
              <a:srgbClr val="AF404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3055182" y="6108645"/>
            <a:ext cx="5472827" cy="695268"/>
          </a:xfrm>
          <a:prstGeom prst="rect">
            <a:avLst/>
          </a:prstGeom>
        </p:spPr>
        <p:txBody>
          <a:bodyPr lIns="0" tIns="0" rIns="0" bIns="0" rtlCol="0" anchor="t">
            <a:spAutoFit/>
          </a:bodyPr>
          <a:lstStyle/>
          <a:p>
            <a:pPr marL="405300" marR="0" lvl="1" indent="-202650" algn="l" defTabSz="914400" rtl="0" eaLnBrk="1" fontAlgn="auto" latinLnBrk="0" hangingPunct="1">
              <a:lnSpc>
                <a:spcPts val="2628"/>
              </a:lnSpc>
              <a:spcBef>
                <a:spcPts val="0"/>
              </a:spcBef>
              <a:spcAft>
                <a:spcPts val="0"/>
              </a:spcAft>
              <a:buClrTx/>
              <a:buSzTx/>
              <a:buFont typeface="Arial"/>
              <a:buChar char="•"/>
              <a:tabLst/>
              <a:defRPr/>
            </a:pPr>
            <a:r>
              <a:rPr kumimoji="0" lang="en-US" sz="1877" b="1" i="0" u="none" strike="noStrike" kern="1200" cap="none" spc="0" normalizeH="0" baseline="0" noProof="0">
                <a:ln>
                  <a:noFill/>
                </a:ln>
                <a:solidFill>
                  <a:srgbClr val="303B71"/>
                </a:solidFill>
                <a:effectLst/>
                <a:uLnTx/>
                <a:uFillTx/>
                <a:latin typeface="Calibri (MS) Bold"/>
                <a:ea typeface="Calibri (MS) Bold"/>
                <a:cs typeface="Calibri (MS) Bold"/>
                <a:sym typeface="Calibri (MS) Bold"/>
              </a:rPr>
              <a:t>Branch Out is available for parents and caregivers of children who are between 10 and 18 years old.</a:t>
            </a:r>
          </a:p>
        </p:txBody>
      </p:sp>
      <p:sp>
        <p:nvSpPr>
          <p:cNvPr id="10" name="Freeform 10"/>
          <p:cNvSpPr/>
          <p:nvPr/>
        </p:nvSpPr>
        <p:spPr>
          <a:xfrm>
            <a:off x="979630" y="2641549"/>
            <a:ext cx="1702549" cy="1248499"/>
          </a:xfrm>
          <a:custGeom>
            <a:avLst/>
            <a:gdLst/>
            <a:ahLst/>
            <a:cxnLst/>
            <a:rect l="l" t="t" r="r" b="b"/>
            <a:pathLst>
              <a:path w="1702549" h="1248499">
                <a:moveTo>
                  <a:pt x="0" y="0"/>
                </a:moveTo>
                <a:lnTo>
                  <a:pt x="1702549" y="0"/>
                </a:lnTo>
                <a:lnTo>
                  <a:pt x="1702549" y="1248500"/>
                </a:lnTo>
                <a:lnTo>
                  <a:pt x="0" y="1248500"/>
                </a:lnTo>
                <a:lnTo>
                  <a:pt x="0" y="0"/>
                </a:lnTo>
                <a:close/>
              </a:path>
            </a:pathLst>
          </a:custGeom>
          <a:blipFill>
            <a:blip r:embed="rId6"/>
            <a:stretch>
              <a:fillRect l="-279" r="-279"/>
            </a:stretch>
          </a:blipFill>
          <a:ln w="104775" cap="sq">
            <a:solidFill>
              <a:srgbClr val="AF4047"/>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3055182" y="2906189"/>
            <a:ext cx="5472827" cy="695268"/>
          </a:xfrm>
          <a:prstGeom prst="rect">
            <a:avLst/>
          </a:prstGeom>
        </p:spPr>
        <p:txBody>
          <a:bodyPr lIns="0" tIns="0" rIns="0" bIns="0" rtlCol="0" anchor="t">
            <a:spAutoFit/>
          </a:bodyPr>
          <a:lstStyle/>
          <a:p>
            <a:pPr marL="405300" marR="0" lvl="1" indent="-202650" algn="l" defTabSz="914400" rtl="0" eaLnBrk="1" fontAlgn="auto" latinLnBrk="0" hangingPunct="1">
              <a:lnSpc>
                <a:spcPts val="2628"/>
              </a:lnSpc>
              <a:spcBef>
                <a:spcPts val="0"/>
              </a:spcBef>
              <a:spcAft>
                <a:spcPts val="0"/>
              </a:spcAft>
              <a:buClrTx/>
              <a:buSzTx/>
              <a:buFont typeface="Arial"/>
              <a:buChar char="•"/>
              <a:tabLst/>
              <a:defRPr/>
            </a:pPr>
            <a:r>
              <a:rPr kumimoji="0" lang="en-US" sz="1877" b="1" i="0" u="none" strike="noStrike" kern="1200" cap="none" spc="0" normalizeH="0" baseline="0" noProof="0">
                <a:ln>
                  <a:noFill/>
                </a:ln>
                <a:solidFill>
                  <a:srgbClr val="303B71"/>
                </a:solidFill>
                <a:effectLst/>
                <a:uLnTx/>
                <a:uFillTx/>
                <a:latin typeface="Calibri (MS) Bold"/>
                <a:ea typeface="Calibri (MS) Bold"/>
                <a:cs typeface="Calibri (MS) Bold"/>
                <a:sym typeface="Calibri (MS) Bold"/>
              </a:rPr>
              <a:t>Sprout is available for parents and caregivers of children who are between 3 and 5 years old.</a:t>
            </a:r>
          </a:p>
        </p:txBody>
      </p:sp>
    </p:spTree>
    <p:extLst>
      <p:ext uri="{BB962C8B-B14F-4D97-AF65-F5344CB8AC3E}">
        <p14:creationId xmlns:p14="http://schemas.microsoft.com/office/powerpoint/2010/main" val="375056301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93ED861-9C9E-8D14-F7B7-5BD371DC52D2}"/>
            </a:ext>
          </a:extLst>
        </p:cNvPr>
        <p:cNvGrpSpPr/>
        <p:nvPr/>
      </p:nvGrpSpPr>
      <p:grpSpPr>
        <a:xfrm>
          <a:off x="0" y="0"/>
          <a:ext cx="0" cy="0"/>
          <a:chOff x="0" y="0"/>
          <a:chExt cx="0" cy="0"/>
        </a:xfrm>
      </p:grpSpPr>
      <p:pic>
        <p:nvPicPr>
          <p:cNvPr id="3" name="Picture 2" descr="A family sitting on stairs&#10;&#10;AI-generated content may be incorrect.">
            <a:extLst>
              <a:ext uri="{FF2B5EF4-FFF2-40B4-BE49-F238E27FC236}">
                <a16:creationId xmlns:a16="http://schemas.microsoft.com/office/drawing/2014/main" id="{3DD794FE-DDFA-CAA0-C7F7-9A4802A7ED8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 y="11"/>
            <a:ext cx="9753578" cy="7315187"/>
          </a:xfrm>
          <a:prstGeom prst="rect">
            <a:avLst/>
          </a:prstGeom>
          <a:effectLst>
            <a:outerShdw blurRad="596900" dist="330200" dir="8820000" sx="87000" sy="87000" algn="ctr" rotWithShape="0">
              <a:srgbClr val="000000">
                <a:alpha val="29000"/>
              </a:srgbClr>
            </a:outerShdw>
          </a:effectLst>
        </p:spPr>
      </p:pic>
    </p:spTree>
    <p:extLst>
      <p:ext uri="{BB962C8B-B14F-4D97-AF65-F5344CB8AC3E}">
        <p14:creationId xmlns:p14="http://schemas.microsoft.com/office/powerpoint/2010/main" val="2456645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6531" y="0"/>
            <a:ext cx="9753600" cy="7315200"/>
          </a:xfrm>
          <a:custGeom>
            <a:avLst/>
            <a:gdLst/>
            <a:ahLst/>
            <a:cxnLst/>
            <a:rect l="l" t="t" r="r" b="b"/>
            <a:pathLst>
              <a:path w="12844622" h="9111097">
                <a:moveTo>
                  <a:pt x="0" y="0"/>
                </a:moveTo>
                <a:lnTo>
                  <a:pt x="12844622" y="0"/>
                </a:lnTo>
                <a:lnTo>
                  <a:pt x="12844622" y="9111097"/>
                </a:lnTo>
                <a:lnTo>
                  <a:pt x="0" y="9111097"/>
                </a:lnTo>
                <a:lnTo>
                  <a:pt x="0" y="0"/>
                </a:lnTo>
                <a:close/>
              </a:path>
            </a:pathLst>
          </a:custGeom>
          <a:blipFill>
            <a:blip r:embed="rId3"/>
            <a:stretch>
              <a:fillRect l="-21486" t="-18672"/>
            </a:stretch>
          </a:blipFill>
        </p:spPr>
        <p:txBody>
          <a:bodyPr/>
          <a:lstStyle/>
          <a:p>
            <a:endParaRPr lang="en-US" dirty="0"/>
          </a:p>
        </p:txBody>
      </p:sp>
      <p:sp>
        <p:nvSpPr>
          <p:cNvPr id="3" name="Freeform 3"/>
          <p:cNvSpPr/>
          <p:nvPr/>
        </p:nvSpPr>
        <p:spPr>
          <a:xfrm>
            <a:off x="4253488" y="4114816"/>
            <a:ext cx="5506643" cy="3193853"/>
          </a:xfrm>
          <a:custGeom>
            <a:avLst/>
            <a:gdLst/>
            <a:ahLst/>
            <a:cxnLst/>
            <a:rect l="l" t="t" r="r" b="b"/>
            <a:pathLst>
              <a:path w="5506643" h="3193853">
                <a:moveTo>
                  <a:pt x="0" y="0"/>
                </a:moveTo>
                <a:lnTo>
                  <a:pt x="5506643" y="0"/>
                </a:lnTo>
                <a:lnTo>
                  <a:pt x="5506643" y="3193853"/>
                </a:lnTo>
                <a:lnTo>
                  <a:pt x="0" y="31938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5207074" y="4876800"/>
            <a:ext cx="3599470" cy="1442488"/>
          </a:xfrm>
          <a:prstGeom prst="rect">
            <a:avLst/>
          </a:prstGeom>
        </p:spPr>
        <p:txBody>
          <a:bodyPr lIns="0" tIns="0" rIns="0" bIns="0" rtlCol="0" anchor="t">
            <a:spAutoFit/>
          </a:bodyPr>
          <a:lstStyle/>
          <a:p>
            <a:pPr algn="ctr">
              <a:lnSpc>
                <a:spcPts val="2803"/>
              </a:lnSpc>
            </a:pPr>
            <a:r>
              <a:rPr lang="en-US" sz="2002" b="1" dirty="0">
                <a:solidFill>
                  <a:srgbClr val="000000"/>
                </a:solidFill>
                <a:latin typeface="Calibri (MS)"/>
              </a:rPr>
              <a:t>Thank you for participating today. </a:t>
            </a:r>
          </a:p>
          <a:p>
            <a:pPr algn="ctr">
              <a:lnSpc>
                <a:spcPts val="2803"/>
              </a:lnSpc>
            </a:pPr>
            <a:r>
              <a:rPr lang="en-US" sz="2002" b="1" dirty="0">
                <a:solidFill>
                  <a:srgbClr val="000000"/>
                </a:solidFill>
                <a:latin typeface="Calibri (MS)"/>
              </a:rPr>
              <a:t>Please reach out with any questions or concerns. </a:t>
            </a:r>
          </a:p>
          <a:p>
            <a:pPr algn="ctr">
              <a:lnSpc>
                <a:spcPts val="2803"/>
              </a:lnSpc>
              <a:spcBef>
                <a:spcPct val="0"/>
              </a:spcBef>
            </a:pPr>
            <a:r>
              <a:rPr lang="en-US" sz="2002" b="1" dirty="0">
                <a:solidFill>
                  <a:srgbClr val="000000"/>
                </a:solidFill>
                <a:latin typeface="Calibri (MS)"/>
              </a:rPr>
              <a:t>See you next week!</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4071B2-F4AA-7F24-19D7-634DA36A58B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751C4E0-A69B-9CC7-D4E1-18E6A0D73E35}"/>
              </a:ext>
            </a:extLst>
          </p:cNvPr>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r="-19909" b="-6619"/>
            </a:stretch>
          </a:blipFill>
        </p:spPr>
        <p:txBody>
          <a:bodyPr/>
          <a:lstStyle/>
          <a:p>
            <a:pPr defTabSz="914457">
              <a:defRPr/>
            </a:pPr>
            <a:endParaRPr lang="en-US" sz="1801">
              <a:solidFill>
                <a:prstClr val="black"/>
              </a:solidFill>
              <a:latin typeface="Calibri"/>
            </a:endParaRPr>
          </a:p>
        </p:txBody>
      </p:sp>
      <p:sp>
        <p:nvSpPr>
          <p:cNvPr id="3" name="Freeform 3">
            <a:extLst>
              <a:ext uri="{FF2B5EF4-FFF2-40B4-BE49-F238E27FC236}">
                <a16:creationId xmlns:a16="http://schemas.microsoft.com/office/drawing/2014/main" id="{C10C32CE-012E-FF01-6D37-34F3A66CF262}"/>
              </a:ext>
            </a:extLst>
          </p:cNvPr>
          <p:cNvSpPr/>
          <p:nvPr/>
        </p:nvSpPr>
        <p:spPr>
          <a:xfrm>
            <a:off x="168779" y="2198164"/>
            <a:ext cx="3901440" cy="2623718"/>
          </a:xfrm>
          <a:custGeom>
            <a:avLst/>
            <a:gdLst/>
            <a:ahLst/>
            <a:cxnLst/>
            <a:rect l="l" t="t" r="r" b="b"/>
            <a:pathLst>
              <a:path w="3901440" h="2623718">
                <a:moveTo>
                  <a:pt x="0" y="0"/>
                </a:moveTo>
                <a:lnTo>
                  <a:pt x="3901440" y="0"/>
                </a:lnTo>
                <a:lnTo>
                  <a:pt x="3901440" y="2623718"/>
                </a:lnTo>
                <a:lnTo>
                  <a:pt x="0" y="26237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57">
              <a:defRPr/>
            </a:pPr>
            <a:endParaRPr lang="en-US" sz="1801">
              <a:solidFill>
                <a:prstClr val="black"/>
              </a:solidFill>
              <a:latin typeface="Calibri"/>
            </a:endParaRPr>
          </a:p>
        </p:txBody>
      </p:sp>
      <p:sp>
        <p:nvSpPr>
          <p:cNvPr id="4" name="TextBox 4">
            <a:extLst>
              <a:ext uri="{FF2B5EF4-FFF2-40B4-BE49-F238E27FC236}">
                <a16:creationId xmlns:a16="http://schemas.microsoft.com/office/drawing/2014/main" id="{99E69C78-D84B-E8B2-C267-6EF664642A69}"/>
              </a:ext>
            </a:extLst>
          </p:cNvPr>
          <p:cNvSpPr txBox="1"/>
          <p:nvPr/>
        </p:nvSpPr>
        <p:spPr>
          <a:xfrm>
            <a:off x="491076" y="2308738"/>
            <a:ext cx="3076782" cy="2284343"/>
          </a:xfrm>
          <a:prstGeom prst="rect">
            <a:avLst/>
          </a:prstGeom>
        </p:spPr>
        <p:txBody>
          <a:bodyPr lIns="0" tIns="0" rIns="0" bIns="0" rtlCol="0" anchor="t">
            <a:spAutoFit/>
          </a:bodyPr>
          <a:lstStyle/>
          <a:p>
            <a:pPr algn="ctr" defTabSz="914457">
              <a:lnSpc>
                <a:spcPts val="3024"/>
              </a:lnSpc>
              <a:spcBef>
                <a:spcPct val="0"/>
              </a:spcBef>
              <a:defRPr/>
            </a:pPr>
            <a:r>
              <a:rPr lang="en-US" sz="2133" b="1" dirty="0">
                <a:solidFill>
                  <a:srgbClr val="000000"/>
                </a:solidFill>
                <a:latin typeface="Calibri"/>
                <a:ea typeface="Calibri"/>
                <a:cs typeface="Calibri"/>
              </a:rPr>
              <a:t> Thank you all for your dedication and participation. Every effort you make significantly impacts your child's future success.</a:t>
            </a:r>
          </a:p>
        </p:txBody>
      </p:sp>
    </p:spTree>
    <p:extLst>
      <p:ext uri="{BB962C8B-B14F-4D97-AF65-F5344CB8AC3E}">
        <p14:creationId xmlns:p14="http://schemas.microsoft.com/office/powerpoint/2010/main" val="1425272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7cf48d45-3ddb-4389-a9c1-c115526eb52e}" enabled="0" method="" siteId="{7cf48d45-3ddb-4389-a9c1-c115526eb52e}" removed="1"/>
</clbl:labelList>
</file>

<file path=docProps/app.xml><?xml version="1.0" encoding="utf-8"?>
<Properties xmlns="http://schemas.openxmlformats.org/officeDocument/2006/extended-properties" xmlns:vt="http://schemas.openxmlformats.org/officeDocument/2006/docPropsVTypes">
  <TotalTime>14557</TotalTime>
  <Words>18532</Words>
  <Application>Microsoft Office PowerPoint</Application>
  <PresentationFormat>Custom</PresentationFormat>
  <Paragraphs>1623</Paragraphs>
  <Slides>90</Slides>
  <Notes>90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90</vt:i4>
      </vt:variant>
    </vt:vector>
  </HeadingPairs>
  <TitlesOfParts>
    <vt:vector size="101" baseType="lpstr">
      <vt:lpstr>Calibri (MS) Bold Italics</vt:lpstr>
      <vt:lpstr>Calibri (MS)</vt:lpstr>
      <vt:lpstr>Bahnschrift SemiBold Condensed</vt:lpstr>
      <vt:lpstr>Avenir Medium</vt:lpstr>
      <vt:lpstr>Aptos</vt:lpstr>
      <vt:lpstr>Arial</vt:lpstr>
      <vt:lpstr>Studly</vt:lpstr>
      <vt:lpstr>Wingdings</vt:lpstr>
      <vt:lpstr>Calibri</vt:lpstr>
      <vt:lpstr>Calibri (MS)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Untitled (Presentation (4:3))</dc:title>
  <dc:creator>Evie</dc:creator>
  <cp:lastModifiedBy>Wolbert, Evie Diane</cp:lastModifiedBy>
  <cp:revision>133</cp:revision>
  <dcterms:created xsi:type="dcterms:W3CDTF">2006-08-16T00:00:00Z</dcterms:created>
  <dcterms:modified xsi:type="dcterms:W3CDTF">2025-04-11T18:08:06Z</dcterms:modified>
  <dc:identifier>DAGHMrpNIvI</dc:identifier>
</cp:coreProperties>
</file>