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37_0.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2"/>
  </p:notesMasterIdLst>
  <p:sldIdLst>
    <p:sldId id="272" r:id="rId2"/>
    <p:sldId id="273" r:id="rId3"/>
    <p:sldId id="257" r:id="rId4"/>
    <p:sldId id="258" r:id="rId5"/>
    <p:sldId id="259" r:id="rId6"/>
    <p:sldId id="260" r:id="rId7"/>
    <p:sldId id="261" r:id="rId8"/>
    <p:sldId id="262" r:id="rId9"/>
    <p:sldId id="270" r:id="rId10"/>
    <p:sldId id="265" r:id="rId11"/>
    <p:sldId id="274" r:id="rId12"/>
    <p:sldId id="269" r:id="rId13"/>
    <p:sldId id="275" r:id="rId14"/>
    <p:sldId id="271" r:id="rId15"/>
    <p:sldId id="276" r:id="rId16"/>
    <p:sldId id="277" r:id="rId17"/>
    <p:sldId id="292" r:id="rId18"/>
    <p:sldId id="333" r:id="rId19"/>
    <p:sldId id="293" r:id="rId20"/>
    <p:sldId id="334" r:id="rId21"/>
    <p:sldId id="295" r:id="rId22"/>
    <p:sldId id="296" r:id="rId23"/>
    <p:sldId id="256" r:id="rId24"/>
    <p:sldId id="297" r:id="rId25"/>
    <p:sldId id="298" r:id="rId26"/>
    <p:sldId id="299" r:id="rId27"/>
    <p:sldId id="300" r:id="rId28"/>
    <p:sldId id="301" r:id="rId29"/>
    <p:sldId id="335" r:id="rId30"/>
    <p:sldId id="336" r:id="rId31"/>
    <p:sldId id="337" r:id="rId32"/>
    <p:sldId id="305" r:id="rId33"/>
    <p:sldId id="342" r:id="rId34"/>
    <p:sldId id="281" r:id="rId35"/>
    <p:sldId id="306" r:id="rId36"/>
    <p:sldId id="307" r:id="rId37"/>
    <p:sldId id="308" r:id="rId38"/>
    <p:sldId id="309" r:id="rId39"/>
    <p:sldId id="310" r:id="rId40"/>
    <p:sldId id="311" r:id="rId41"/>
    <p:sldId id="312" r:id="rId42"/>
    <p:sldId id="313" r:id="rId43"/>
    <p:sldId id="340" r:id="rId44"/>
    <p:sldId id="315" r:id="rId45"/>
    <p:sldId id="341" r:id="rId46"/>
    <p:sldId id="263" r:id="rId47"/>
    <p:sldId id="264" r:id="rId48"/>
    <p:sldId id="319" r:id="rId49"/>
    <p:sldId id="331" r:id="rId50"/>
    <p:sldId id="321" r:id="rId51"/>
    <p:sldId id="322" r:id="rId52"/>
    <p:sldId id="323" r:id="rId53"/>
    <p:sldId id="324" r:id="rId54"/>
    <p:sldId id="325" r:id="rId55"/>
    <p:sldId id="326" r:id="rId56"/>
    <p:sldId id="327" r:id="rId57"/>
    <p:sldId id="328" r:id="rId58"/>
    <p:sldId id="329" r:id="rId59"/>
    <p:sldId id="332" r:id="rId60"/>
    <p:sldId id="330"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28477-2D99-2C26-174B-29C020A798E2}" name="Rudy, Terri L." initials="RL" userId="S::tlr141@psu.edu::6fd1c2fc-f639-44d7-bfe6-7cc1c5da32dc" providerId="AD"/>
  <p188:author id="{C1749FDE-6C31-C0B2-0117-B2F119AA57C5}" name="Wolbert, Evie Diane" initials="EW" userId="S::edj114@psu.edu::102f0402-31d0-4b21-b106-54d95bb4d9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264FDF-F183-31AB-77CD-2E0F4ABAE3C8}" v="95" dt="2025-05-27T19:03:23.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modernComment_137_0.xml><?xml version="1.0" encoding="utf-8"?>
<p188:cmLst xmlns:a="http://schemas.openxmlformats.org/drawingml/2006/main" xmlns:r="http://schemas.openxmlformats.org/officeDocument/2006/relationships" xmlns:p188="http://schemas.microsoft.com/office/powerpoint/2018/8/main">
  <p188:cm id="{49376B05-F5BC-47CD-8A99-67948DFA7D2B}" authorId="{16328477-2D99-2C26-174B-29C020A798E2}" status="resolved" created="2024-06-24T17:47:01.882" complete="100000">
    <pc:sldMkLst xmlns:pc="http://schemas.microsoft.com/office/powerpoint/2013/main/command">
      <pc:docMk/>
      <pc:sldMk cId="0" sldId="271"/>
    </pc:sldMkLst>
    <p188:txBody>
      <a:bodyPr/>
      <a:lstStyle/>
      <a:p>
        <a:r>
          <a:rPr lang="en-US"/>
          <a:t>Same as previous comments.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DBF29-D00E-4F6C-BBC0-083392859755}" type="datetimeFigureOut">
              <a:rPr lang="en-US" smtClean="0"/>
              <a:t>5/27/2025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8AC7FD-52B8-4962-B5CF-397013EAA52A}" type="slidenum">
              <a:rPr lang="en-US" smtClean="0"/>
              <a:t>‹#›</a:t>
            </a:fld>
            <a:endParaRPr lang="en-US"/>
          </a:p>
        </p:txBody>
      </p:sp>
    </p:spTree>
    <p:extLst>
      <p:ext uri="{BB962C8B-B14F-4D97-AF65-F5344CB8AC3E}">
        <p14:creationId xmlns:p14="http://schemas.microsoft.com/office/powerpoint/2010/main" val="2222385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thrive.psu.edu/supplemental-module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2437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r>
              <a:rPr lang="en-US" i="1"/>
              <a:t>Welcome back, families! We’re glad to see for our second meeting. </a:t>
            </a:r>
          </a:p>
          <a:p>
            <a:endParaRPr lang="en-US" i="1"/>
          </a:p>
          <a:p>
            <a:r>
              <a:rPr lang="en-US" b="1"/>
              <a:t>Review Meeting 2 Agenda:</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endParaRPr lang="en-US"/>
          </a:p>
          <a:p>
            <a:pPr lvl="1"/>
            <a:r>
              <a:rPr lang="en-US" b="1"/>
              <a:t>Consistency is key: </a:t>
            </a:r>
            <a:r>
              <a:rPr lang="en-US"/>
              <a:t>Regularly applying the strategies ensures the best chance for success. </a:t>
            </a:r>
          </a:p>
          <a:p>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Everyday Moments: Morning Routine Discussion Questions:</a:t>
            </a:r>
          </a:p>
          <a:p>
            <a:endParaRPr lang="en-US" b="1"/>
          </a:p>
          <a:p>
            <a:pPr marL="171450" indent="-171450">
              <a:buFont typeface="Arial" panose="020B0604020202020204" pitchFamily="34" charset="0"/>
              <a:buChar char="•"/>
            </a:pPr>
            <a:r>
              <a:rPr lang="en-US" b="0"/>
              <a:t>Which family’s Everyday Moment most closely mimics your morning? How or why? </a:t>
            </a:r>
          </a:p>
          <a:p>
            <a:pPr marL="0" indent="0">
              <a:buFont typeface="Arial" panose="020B0604020202020204" pitchFamily="34" charset="0"/>
              <a:buNone/>
            </a:pPr>
            <a:endParaRPr lang="en-US" b="0"/>
          </a:p>
          <a:p>
            <a:pPr marL="171450" indent="-171450">
              <a:buFont typeface="Arial" panose="020B0604020202020204" pitchFamily="34" charset="0"/>
              <a:buChar char="•"/>
            </a:pPr>
            <a:r>
              <a:rPr lang="en-US" b="0"/>
              <a:t>Do you have any morning routines that you are already using in your everyday family life? If yes, what are they?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1456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Did any of the suggestions provided throughout the family’s Everyday Moments seem like they would work for you? </a:t>
            </a:r>
          </a:p>
          <a:p>
            <a:endParaRPr lang="en-US"/>
          </a:p>
          <a:p>
            <a:pPr marL="171450" indent="-171450">
              <a:buFont typeface="Arial" panose="020B0604020202020204" pitchFamily="34" charset="0"/>
              <a:buChar char="•"/>
            </a:pPr>
            <a:r>
              <a:rPr lang="en-US"/>
              <a:t>Examples include the following:</a:t>
            </a:r>
          </a:p>
          <a:p>
            <a:pPr marL="628650" lvl="1" indent="-171450">
              <a:buFont typeface="Arial" panose="020B0604020202020204" pitchFamily="34" charset="0"/>
              <a:buChar char="•"/>
            </a:pPr>
            <a:r>
              <a:rPr lang="en-US"/>
              <a:t>Providing structure with a routine using a visual chart;</a:t>
            </a:r>
          </a:p>
          <a:p>
            <a:pPr marL="628650" lvl="1" indent="-171450">
              <a:buFont typeface="Arial" panose="020B0604020202020204" pitchFamily="34" charset="0"/>
              <a:buChar char="•"/>
            </a:pPr>
            <a:r>
              <a:rPr lang="en-US"/>
              <a:t>Offering appropriate choices for the division of responsibility in feeding;</a:t>
            </a:r>
          </a:p>
          <a:p>
            <a:pPr marL="628650" lvl="1" indent="-171450">
              <a:buFont typeface="Arial" panose="020B0604020202020204" pitchFamily="34" charset="0"/>
              <a:buChar char="•"/>
            </a:pPr>
            <a:r>
              <a:rPr lang="en-US"/>
              <a:t>Providing one or two clear, concise, and developmentally appropriate tasks at a time;</a:t>
            </a:r>
          </a:p>
          <a:p>
            <a:pPr marL="628650" lvl="1" indent="-171450">
              <a:buFont typeface="Arial" panose="020B0604020202020204" pitchFamily="34" charset="0"/>
              <a:buChar char="•"/>
            </a:pPr>
            <a:r>
              <a:rPr lang="en-US"/>
              <a:t>Practicing active listening.</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Did you try any of these suggestions or strategies? </a:t>
            </a:r>
          </a:p>
          <a:p>
            <a:pPr marL="171450" lvl="0" indent="-171450">
              <a:buFont typeface="Arial" panose="020B0604020202020204" pitchFamily="34" charset="0"/>
              <a:buChar char="•"/>
            </a:pPr>
            <a:r>
              <a:rPr lang="en-US"/>
              <a:t>What was the outcome? </a:t>
            </a:r>
          </a:p>
          <a:p>
            <a:pPr marL="171450" lvl="0" indent="-171450">
              <a:buFont typeface="Arial" panose="020B0604020202020204" pitchFamily="34" charset="0"/>
              <a:buChar char="•"/>
            </a:pPr>
            <a:r>
              <a:rPr lang="en-US"/>
              <a:t>Do you plan to try any other strategies or suggestions?</a:t>
            </a:r>
          </a:p>
          <a:p>
            <a:endParaRPr lang="en-US"/>
          </a:p>
        </p:txBody>
      </p:sp>
      <p:sp>
        <p:nvSpPr>
          <p:cNvPr id="4" name="Slide Number Placeholder 3"/>
          <p:cNvSpPr>
            <a:spLocks noGrp="1"/>
          </p:cNvSpPr>
          <p:nvPr>
            <p:ph type="sldNum" sz="quarter" idx="5"/>
          </p:nvPr>
        </p:nvSpPr>
        <p:spPr/>
        <p:txBody>
          <a:bodyPr/>
          <a:lstStyle/>
          <a:p>
            <a:fld id="{7D8AC7FD-52B8-4962-B5CF-397013EAA52A}" type="slidenum">
              <a:rPr lang="en-US" smtClean="0"/>
              <a:t>18</a:t>
            </a:fld>
            <a:endParaRPr lang="en-US"/>
          </a:p>
        </p:txBody>
      </p:sp>
    </p:spTree>
    <p:extLst>
      <p:ext uri="{BB962C8B-B14F-4D97-AF65-F5344CB8AC3E}">
        <p14:creationId xmlns:p14="http://schemas.microsoft.com/office/powerpoint/2010/main" val="3018259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Everyday Moments: Bedtime Routine Discussion Questions</a:t>
            </a:r>
          </a:p>
          <a:p>
            <a:endParaRPr lang="en-US" b="1"/>
          </a:p>
          <a:p>
            <a:pPr marL="171450" indent="-171450">
              <a:buFont typeface="Arial" panose="020B0604020202020204" pitchFamily="34" charset="0"/>
              <a:buChar char="•"/>
            </a:pPr>
            <a:r>
              <a:rPr lang="en-US"/>
              <a:t>Which family’s Everyday Moment most closely mimics your bedtime or nighttime routine? How or why?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Do you have any nighttime routines that you are already using in your everyday family life? If yes, what are they?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1395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Did any of the suggestions provided throughout the family’s Everyday Moments seem like they would work for you?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Examples include the following: </a:t>
            </a:r>
          </a:p>
          <a:p>
            <a:pPr marL="628650" lvl="1" indent="-171450">
              <a:buFont typeface="Arial" panose="020B0604020202020204" pitchFamily="34" charset="0"/>
              <a:buChar char="•"/>
            </a:pPr>
            <a:r>
              <a:rPr lang="en-US"/>
              <a:t>Limiting screen time, co-viewing shows or videos, and providing time between screen time and bedtime;</a:t>
            </a:r>
          </a:p>
          <a:p>
            <a:pPr marL="628650" lvl="1" indent="-171450">
              <a:buFont typeface="Arial" panose="020B0604020202020204" pitchFamily="34" charset="0"/>
              <a:buChar char="•"/>
            </a:pPr>
            <a:r>
              <a:rPr lang="en-US"/>
              <a:t>Sticking with a bedtime routine, including hygiene or story time; </a:t>
            </a:r>
          </a:p>
          <a:p>
            <a:pPr marL="628650" lvl="1" indent="-171450">
              <a:buFont typeface="Arial" panose="020B0604020202020204" pitchFamily="34" charset="0"/>
              <a:buChar char="•"/>
            </a:pPr>
            <a:r>
              <a:rPr lang="en-US"/>
              <a:t>Practicing a stress management technique, such as deep breathing? </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Did you try any of these suggestions or strategies? </a:t>
            </a:r>
          </a:p>
          <a:p>
            <a:pPr marL="171450" lvl="0" indent="-171450">
              <a:buFont typeface="Arial" panose="020B0604020202020204" pitchFamily="34" charset="0"/>
              <a:buChar char="•"/>
            </a:pPr>
            <a:r>
              <a:rPr lang="en-US"/>
              <a:t>What was the outcome? </a:t>
            </a:r>
          </a:p>
          <a:p>
            <a:pPr marL="171450" lvl="0" indent="-171450">
              <a:buFont typeface="Arial" panose="020B0604020202020204" pitchFamily="34" charset="0"/>
              <a:buChar char="•"/>
            </a:pPr>
            <a:r>
              <a:rPr lang="en-US"/>
              <a:t>Do you plan to try any other strategies or suggestions?</a:t>
            </a:r>
          </a:p>
          <a:p>
            <a:pPr marL="171450" lvl="0" indent="-171450">
              <a:buFont typeface="Arial" panose="020B0604020202020204" pitchFamily="34" charset="0"/>
              <a:buChar char="•"/>
            </a:pPr>
            <a:endParaRPr lang="en-US" b="1" i="1" u="sng"/>
          </a:p>
          <a:p>
            <a:pPr marL="171450" lvl="0" indent="-171450">
              <a:buFont typeface="Arial" panose="020B0604020202020204" pitchFamily="34" charset="0"/>
              <a:buChar char="•"/>
            </a:pPr>
            <a:endParaRPr lang="en-US" b="1" i="1" u="sng"/>
          </a:p>
          <a:p>
            <a:pPr marL="171450" lvl="0" indent="-171450">
              <a:buFont typeface="Arial" panose="020B0604020202020204" pitchFamily="34" charset="0"/>
              <a:buChar char="•"/>
            </a:pPr>
            <a:endParaRPr lang="en-US" b="1" i="1" u="sng"/>
          </a:p>
          <a:p>
            <a:r>
              <a:rPr lang="en-US" b="1" i="1" u="sng"/>
              <a:t>*Remind parents about the downloadable files (handouts pictured on screen) that supplement the videos and curriculum. </a:t>
            </a:r>
          </a:p>
          <a:p>
            <a:endParaRPr lang="en-US"/>
          </a:p>
        </p:txBody>
      </p:sp>
      <p:sp>
        <p:nvSpPr>
          <p:cNvPr id="4" name="Slide Number Placeholder 3"/>
          <p:cNvSpPr>
            <a:spLocks noGrp="1"/>
          </p:cNvSpPr>
          <p:nvPr>
            <p:ph type="sldNum" sz="quarter" idx="5"/>
          </p:nvPr>
        </p:nvSpPr>
        <p:spPr/>
        <p:txBody>
          <a:bodyPr/>
          <a:lstStyle/>
          <a:p>
            <a:fld id="{7D8AC7FD-52B8-4962-B5CF-397013EAA52A}" type="slidenum">
              <a:rPr lang="en-US" smtClean="0"/>
              <a:t>20</a:t>
            </a:fld>
            <a:endParaRPr lang="en-US"/>
          </a:p>
        </p:txBody>
      </p:sp>
    </p:spTree>
    <p:extLst>
      <p:ext uri="{BB962C8B-B14F-4D97-AF65-F5344CB8AC3E}">
        <p14:creationId xmlns:p14="http://schemas.microsoft.com/office/powerpoint/2010/main" val="2284950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"Everyday Moments: Shopping and Play Date"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Sprout Parent Workbook and Syllabus related to these topics</a:t>
            </a:r>
          </a:p>
          <a:p>
            <a:endParaRPr lang="en-US"/>
          </a:p>
          <a:p>
            <a:r>
              <a:rPr lang="en-US" b="1"/>
              <a:t>Step 3 Clarification</a:t>
            </a:r>
            <a:r>
              <a:rPr lang="en-US"/>
              <a:t>: Assign workbook discussion questions . Remind participants that there are two modules to complete (Shopping and Play Date).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3931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Welcome</a:t>
            </a:r>
            <a:r>
              <a:rPr lang="en-US"/>
              <a:t>: Introduce yourself and thank participants for choosing to be a part of the Sprout Parenting Program. Explain that Meeting 1 will provide an overview of the program, who is in the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participants to ask questions as they arise or to jot them down and ask at the end of the meeting.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2662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third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and review of ground rules are optional for today's session. If you prefer to skip these, simply remove the first bullet points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also outline and assign the homework for our next meeting, ensuring everyone is prepared and clear on the expectations.</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Today's Agenda</a:t>
            </a:r>
            <a:r>
              <a:rPr lang="en-US"/>
              <a:t>: </a:t>
            </a:r>
            <a:r>
              <a:rPr lang="en-US" i="1"/>
              <a:t>After our initial activities, we will discuss the workbook questions based on your experiences with the last set of homework followed by an explanation of the homework for our next meeting. Let’s get started!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4273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u="sng"/>
              <a:t>Example language:</a:t>
            </a:r>
          </a:p>
          <a:p>
            <a:endParaRPr lang="en-US" i="1"/>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b="1" i="1"/>
              <a:t>Everyday Moment: Shopping Discussion Questions</a:t>
            </a:r>
          </a:p>
          <a:p>
            <a:pPr>
              <a:buFont typeface="Arial" panose="020B0604020202020204" pitchFamily="34" charset="0"/>
              <a:buNone/>
            </a:pPr>
            <a:endParaRPr lang="en-US" b="1" i="1"/>
          </a:p>
          <a:p>
            <a:pPr marL="171450" indent="-171450">
              <a:buFont typeface="Arial" panose="020B0604020202020204" pitchFamily="34" charset="0"/>
              <a:buChar char="•"/>
            </a:pPr>
            <a:r>
              <a:rPr lang="en-US"/>
              <a:t>Have you had any experiences at a store or other location outside of your home that are like the experiences of the Sprout families? For example, has your child been unagreeable, has your child experienced a temper tantrum or other strong emotions, or has your child acted in a way that led you to use errand time as your alone time?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Do you have any routines that you are already using in your everyday family life for shopping-style events or other related activities outside of the home? What were they, and were they successful?</a:t>
            </a:r>
          </a:p>
          <a:p>
            <a:endParaRPr lang="en-US"/>
          </a:p>
        </p:txBody>
      </p:sp>
      <p:sp>
        <p:nvSpPr>
          <p:cNvPr id="4" name="Slide Number Placeholder 3"/>
          <p:cNvSpPr>
            <a:spLocks noGrp="1"/>
          </p:cNvSpPr>
          <p:nvPr>
            <p:ph type="sldNum" sz="quarter" idx="5"/>
          </p:nvPr>
        </p:nvSpPr>
        <p:spPr/>
        <p:txBody>
          <a:bodyPr/>
          <a:lstStyle/>
          <a:p>
            <a:fld id="{7D8AC7FD-52B8-4962-B5CF-397013EAA52A}" type="slidenum">
              <a:rPr lang="en-US" smtClean="0"/>
              <a:t>29</a:t>
            </a:fld>
            <a:endParaRPr lang="en-US"/>
          </a:p>
        </p:txBody>
      </p:sp>
    </p:spTree>
    <p:extLst>
      <p:ext uri="{BB962C8B-B14F-4D97-AF65-F5344CB8AC3E}">
        <p14:creationId xmlns:p14="http://schemas.microsoft.com/office/powerpoint/2010/main" val="1045473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Did any of the suggestions provided throughout the family’s Everyday Moments seem like they would work for you? </a:t>
            </a:r>
          </a:p>
          <a:p>
            <a:pPr>
              <a:buFont typeface="Arial" panose="020B0604020202020204" pitchFamily="34" charset="0"/>
              <a:buNone/>
            </a:pPr>
            <a:endParaRPr lang="en-US"/>
          </a:p>
          <a:p>
            <a:pPr marL="171450" indent="-171450">
              <a:buFont typeface="Arial" panose="020B0604020202020204" pitchFamily="34" charset="0"/>
              <a:buChar char="•"/>
            </a:pPr>
            <a:r>
              <a:rPr lang="en-US"/>
              <a:t>Examples include the following: </a:t>
            </a:r>
          </a:p>
          <a:p>
            <a:pPr marL="628650" lvl="1" indent="-171450">
              <a:buFont typeface="Arial" panose="020B0604020202020204" pitchFamily="34" charset="0"/>
              <a:buChar char="•"/>
            </a:pPr>
            <a:r>
              <a:rPr lang="en-US"/>
              <a:t>Assessing whether your child is Hungry, Angry, Lonely, or Tired and then addressing the need;</a:t>
            </a:r>
          </a:p>
          <a:p>
            <a:pPr marL="628650" lvl="1" indent="-171450">
              <a:buFont typeface="Arial" panose="020B0604020202020204" pitchFamily="34" charset="0"/>
              <a:buChar char="•"/>
            </a:pPr>
            <a:r>
              <a:rPr lang="en-US"/>
              <a:t>Providing other appropriate choices for your child;</a:t>
            </a:r>
          </a:p>
          <a:p>
            <a:pPr marL="628650" lvl="1" indent="-171450">
              <a:buFont typeface="Arial" panose="020B0604020202020204" pitchFamily="34" charset="0"/>
              <a:buChar char="•"/>
            </a:pPr>
            <a:r>
              <a:rPr lang="en-US"/>
              <a:t>Communicating with clear, positive, concise, and developmentally appropriate language;</a:t>
            </a:r>
          </a:p>
          <a:p>
            <a:pPr marL="628650" lvl="1" indent="-171450">
              <a:buFont typeface="Arial" panose="020B0604020202020204" pitchFamily="34" charset="0"/>
              <a:buChar char="•"/>
            </a:pPr>
            <a:r>
              <a:rPr lang="en-US"/>
              <a:t>Practicing self-care or stress management techniques; </a:t>
            </a:r>
          </a:p>
          <a:p>
            <a:pPr marL="628650" lvl="1" indent="-171450">
              <a:buFont typeface="Arial" panose="020B0604020202020204" pitchFamily="34" charset="0"/>
              <a:buChar char="•"/>
            </a:pPr>
            <a:r>
              <a:rPr lang="en-US"/>
              <a:t>Carving out time for yourself, even if you use the time to do errands.</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Did you try any of these suggestions or strategies? What was the outcome? Do you pan to try any other strategies or suggestions?</a:t>
            </a:r>
          </a:p>
        </p:txBody>
      </p:sp>
      <p:sp>
        <p:nvSpPr>
          <p:cNvPr id="4" name="Slide Number Placeholder 3"/>
          <p:cNvSpPr>
            <a:spLocks noGrp="1"/>
          </p:cNvSpPr>
          <p:nvPr>
            <p:ph type="sldNum" sz="quarter" idx="5"/>
          </p:nvPr>
        </p:nvSpPr>
        <p:spPr/>
        <p:txBody>
          <a:bodyPr/>
          <a:lstStyle/>
          <a:p>
            <a:fld id="{7D8AC7FD-52B8-4962-B5CF-397013EAA52A}" type="slidenum">
              <a:rPr lang="en-US" smtClean="0"/>
              <a:t>30</a:t>
            </a:fld>
            <a:endParaRPr lang="en-US"/>
          </a:p>
        </p:txBody>
      </p:sp>
    </p:spTree>
    <p:extLst>
      <p:ext uri="{BB962C8B-B14F-4D97-AF65-F5344CB8AC3E}">
        <p14:creationId xmlns:p14="http://schemas.microsoft.com/office/powerpoint/2010/main" val="2099565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Avenir Heavy"/>
              </a:rPr>
              <a:t>As you complete your Wellness Wheel, consider these additional uses for the activity: </a:t>
            </a:r>
          </a:p>
          <a:p>
            <a:endParaRPr lang="en-US" sz="1200" b="0" i="0" u="none" strike="noStrike" baseline="0">
              <a:solidFill>
                <a:srgbClr val="000000"/>
              </a:solidFill>
              <a:latin typeface="Avenir Heavy"/>
            </a:endParaRPr>
          </a:p>
          <a:p>
            <a:pPr marL="285750" indent="-285750">
              <a:buFont typeface="Arial" panose="020B0604020202020204" pitchFamily="34" charset="0"/>
              <a:buChar char="•"/>
            </a:pPr>
            <a:r>
              <a:rPr lang="en-US" sz="1200" b="0" i="0" u="none" strike="noStrike" baseline="0">
                <a:solidFill>
                  <a:srgbClr val="000000"/>
                </a:solidFill>
                <a:latin typeface="Avenir Heavy"/>
              </a:rPr>
              <a:t>If you are co-parenting or receiving help from another family member as you raise your child(ren), what do their Wellness Wheels look like? </a:t>
            </a:r>
          </a:p>
          <a:p>
            <a:pPr marL="285750" indent="-285750">
              <a:buFont typeface="Arial" panose="020B0604020202020204" pitchFamily="34" charset="0"/>
              <a:buChar char="•"/>
            </a:pPr>
            <a:endParaRPr lang="en-US" sz="1200" b="0" i="0" u="none" strike="noStrike" baseline="0">
              <a:solidFill>
                <a:srgbClr val="000000"/>
              </a:solidFill>
              <a:latin typeface="Avenir Heavy"/>
            </a:endParaRPr>
          </a:p>
          <a:p>
            <a:pPr marL="285750" indent="-285750">
              <a:buFont typeface="Arial" panose="020B0604020202020204" pitchFamily="34" charset="0"/>
              <a:buChar char="•"/>
            </a:pPr>
            <a:r>
              <a:rPr lang="en-US" sz="1200" b="0" i="0" u="none" strike="noStrike" baseline="0">
                <a:solidFill>
                  <a:srgbClr val="000000"/>
                </a:solidFill>
                <a:latin typeface="Avenir Heavy"/>
              </a:rPr>
              <a:t>Is there anything you can do within your family unit to increase areas that need attention? </a:t>
            </a:r>
          </a:p>
          <a:p>
            <a:pPr marL="285750" indent="-285750">
              <a:buFont typeface="Arial" panose="020B0604020202020204" pitchFamily="34" charset="0"/>
              <a:buChar char="•"/>
            </a:pPr>
            <a:endParaRPr lang="en-US" sz="1200" b="0" i="0" u="none" strike="noStrike" baseline="0">
              <a:solidFill>
                <a:srgbClr val="000000"/>
              </a:solidFill>
              <a:latin typeface="Avenir Heavy"/>
            </a:endParaRPr>
          </a:p>
          <a:p>
            <a:pPr marL="285750" indent="-285750">
              <a:buFont typeface="Arial" panose="020B0604020202020204" pitchFamily="34" charset="0"/>
              <a:buChar char="•"/>
            </a:pPr>
            <a:r>
              <a:rPr lang="en-US" sz="1200" b="0" i="0" u="none" strike="noStrike" baseline="0">
                <a:solidFill>
                  <a:srgbClr val="000000"/>
                </a:solidFill>
                <a:latin typeface="Avenir Heavy"/>
              </a:rPr>
              <a:t>Are there any additional resources that can help you increase your wellness in areas where you perceive it to be lacking? </a:t>
            </a:r>
          </a:p>
          <a:p>
            <a:pPr marL="285750" indent="-285750">
              <a:buFont typeface="Arial" panose="020B0604020202020204" pitchFamily="34" charset="0"/>
              <a:buChar char="•"/>
            </a:pPr>
            <a:endParaRPr lang="en-US" sz="1200" b="0" i="0" u="none" strike="noStrike" baseline="0">
              <a:solidFill>
                <a:srgbClr val="000000"/>
              </a:solidFill>
              <a:latin typeface="Avenir Heavy"/>
            </a:endParaRPr>
          </a:p>
          <a:p>
            <a:pPr marL="285750" indent="-285750">
              <a:buFont typeface="Arial" panose="020B0604020202020204" pitchFamily="34" charset="0"/>
              <a:buChar char="•"/>
            </a:pPr>
            <a:endParaRPr lang="en-US" sz="1200" b="0" i="0" u="none" strike="noStrike" baseline="0">
              <a:solidFill>
                <a:srgbClr val="000000"/>
              </a:solidFill>
              <a:latin typeface="Avenir Heavy"/>
            </a:endParaRPr>
          </a:p>
          <a:p>
            <a:pPr marL="0" indent="0">
              <a:buFont typeface="Arial" panose="020B0604020202020204" pitchFamily="34" charset="0"/>
              <a:buNone/>
            </a:pPr>
            <a:r>
              <a:rPr lang="en-US" sz="1200" b="1" i="1" u="sng" strike="noStrike" baseline="0">
                <a:solidFill>
                  <a:srgbClr val="000000"/>
                </a:solidFill>
                <a:latin typeface="Avenir Heavy"/>
              </a:rPr>
              <a:t>Note to facilitator- </a:t>
            </a:r>
            <a:r>
              <a:rPr lang="en-US" sz="1400" b="1" i="1" u="sng" strike="noStrike" baseline="0">
                <a:solidFill>
                  <a:srgbClr val="000000"/>
                </a:solidFill>
                <a:latin typeface="Avenir Heavy"/>
              </a:rPr>
              <a:t>I</a:t>
            </a:r>
            <a:r>
              <a:rPr lang="en-US" sz="1400" b="1" i="1" u="sng" strike="noStrike" baseline="0">
                <a:solidFill>
                  <a:srgbClr val="000000"/>
                </a:solidFill>
                <a:latin typeface="Avenir Medium"/>
              </a:rPr>
              <a:t>f the family identifies a need, try to provide a resource in follow-up or during the Wrap-Up.</a:t>
            </a:r>
            <a:endParaRPr lang="en-US" sz="1400" b="1" i="1" u="sng"/>
          </a:p>
          <a:p>
            <a:endParaRPr lang="en-US"/>
          </a:p>
        </p:txBody>
      </p:sp>
      <p:sp>
        <p:nvSpPr>
          <p:cNvPr id="4" name="Slide Number Placeholder 3"/>
          <p:cNvSpPr>
            <a:spLocks noGrp="1"/>
          </p:cNvSpPr>
          <p:nvPr>
            <p:ph type="sldNum" sz="quarter" idx="5"/>
          </p:nvPr>
        </p:nvSpPr>
        <p:spPr/>
        <p:txBody>
          <a:bodyPr/>
          <a:lstStyle/>
          <a:p>
            <a:fld id="{7D8AC7FD-52B8-4962-B5CF-397013EAA52A}" type="slidenum">
              <a:rPr lang="en-US" smtClean="0"/>
              <a:t>31</a:t>
            </a:fld>
            <a:endParaRPr lang="en-US"/>
          </a:p>
        </p:txBody>
      </p:sp>
    </p:spTree>
    <p:extLst>
      <p:ext uri="{BB962C8B-B14F-4D97-AF65-F5344CB8AC3E}">
        <p14:creationId xmlns:p14="http://schemas.microsoft.com/office/powerpoint/2010/main" val="4206863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Everyday Moment: Shopping Discussion Questions</a:t>
            </a:r>
          </a:p>
          <a:p>
            <a:endParaRPr lang="en-US"/>
          </a:p>
          <a:p>
            <a:pPr marL="171450" indent="-171450">
              <a:buFont typeface="Arial" panose="020B0604020202020204" pitchFamily="34" charset="0"/>
              <a:buChar char="•"/>
            </a:pPr>
            <a:r>
              <a:rPr lang="en-US"/>
              <a:t>Have you experienced any play date or play-related woes like the Sprout families did in these Everyday Moments? </a:t>
            </a:r>
          </a:p>
          <a:p>
            <a:pPr marL="171450" indent="-171450">
              <a:buFont typeface="Arial" panose="020B0604020202020204" pitchFamily="34" charset="0"/>
              <a:buChar char="•"/>
            </a:pPr>
            <a:r>
              <a:rPr lang="en-US"/>
              <a:t>If yes, what are they?</a:t>
            </a:r>
          </a:p>
        </p:txBody>
      </p:sp>
      <p:sp>
        <p:nvSpPr>
          <p:cNvPr id="4" name="Slide Number Placeholder 3"/>
          <p:cNvSpPr>
            <a:spLocks noGrp="1"/>
          </p:cNvSpPr>
          <p:nvPr>
            <p:ph type="sldNum" sz="quarter" idx="5"/>
          </p:nvPr>
        </p:nvSpPr>
        <p:spPr/>
        <p:txBody>
          <a:bodyPr/>
          <a:lstStyle/>
          <a:p>
            <a:fld id="{7D8AC7FD-52B8-4962-B5CF-397013EAA52A}" type="slidenum">
              <a:rPr lang="en-US" smtClean="0"/>
              <a:t>32</a:t>
            </a:fld>
            <a:endParaRPr lang="en-US"/>
          </a:p>
        </p:txBody>
      </p:sp>
    </p:spTree>
    <p:extLst>
      <p:ext uri="{BB962C8B-B14F-4D97-AF65-F5344CB8AC3E}">
        <p14:creationId xmlns:p14="http://schemas.microsoft.com/office/powerpoint/2010/main" val="241292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Take time to discuss the following topics with your participants</a:t>
            </a:r>
            <a:r>
              <a:rPr lang="en-US"/>
              <a:t>: </a:t>
            </a:r>
          </a:p>
          <a:p>
            <a:endParaRPr lang="en-US"/>
          </a:p>
          <a:p>
            <a:pPr marL="171450" indent="-171450">
              <a:buFont typeface="Arial" panose="020B0604020202020204" pitchFamily="34" charset="0"/>
              <a:buChar char="•"/>
            </a:pPr>
            <a:r>
              <a:rPr lang="en-US"/>
              <a:t>Sprout is an online parenting program for parents and caregivers of children who are 3 to 5 years old.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Sprout features four families in the Everyday Moments. Participants share moments in these families' everyday lives, such as mealtimes; morning and bedtime routines; and activities that take them out of the house, such as play dates or shopping at the grocery store. </a:t>
            </a:r>
          </a:p>
          <a:p>
            <a:pPr marL="171450" indent="-171450">
              <a:buFont typeface="Arial" panose="020B0604020202020204" pitchFamily="34" charset="0"/>
              <a:buChar char="•"/>
            </a:pPr>
            <a:endParaRPr lang="en-US"/>
          </a:p>
          <a:p>
            <a:pPr marL="628650" lvl="1" indent="-171450">
              <a:buFont typeface="Arial" panose="020B0604020202020204" pitchFamily="34" charset="0"/>
              <a:buChar char="•"/>
            </a:pPr>
            <a:r>
              <a:rPr lang="en-US"/>
              <a:t>By reading the featured families’ Everyday Moments, parents and caregivers will gain information about holding developmentally appropriate expectations for their child and will explore ways in which each family uses different strategies to make these moments more enjoyable. One great aspect of Sprout is that the lessons learned throughout the 6 Everyday Moments can be generalized across various daily happenings in a family’s life. </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After participants complete sessions independently, your group will meet and discuss some questions related to the content.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7593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Did any of the suggestions provided throughout the family’s Everyday Moments seem like they would work for you?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Examples include the following: </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Allowing children to resolve the conflict with appropriate support and guidance</a:t>
            </a:r>
          </a:p>
          <a:p>
            <a:pPr marL="628650" lvl="1" indent="-171450">
              <a:buFont typeface="Arial" panose="020B0604020202020204" pitchFamily="34" charset="0"/>
              <a:buChar char="•"/>
            </a:pPr>
            <a:r>
              <a:rPr lang="en-US"/>
              <a:t>Providing praise that is specific, in the moment, and about the effort</a:t>
            </a:r>
          </a:p>
          <a:p>
            <a:pPr marL="628650" lvl="1" indent="-171450">
              <a:buFont typeface="Arial" panose="020B0604020202020204" pitchFamily="34" charset="0"/>
              <a:buChar char="•"/>
            </a:pPr>
            <a:r>
              <a:rPr lang="en-US"/>
              <a:t>Making physical activity a priority</a:t>
            </a:r>
          </a:p>
          <a:p>
            <a:pPr lvl="1"/>
            <a:endParaRPr lang="en-US"/>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Did you try any of these suggestions or strategies? What was the outcome?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Do you plan to try any other strategies or suggestions?</a:t>
            </a:r>
          </a:p>
          <a:p>
            <a:endParaRPr lang="en-US"/>
          </a:p>
        </p:txBody>
      </p:sp>
      <p:sp>
        <p:nvSpPr>
          <p:cNvPr id="4" name="Slide Number Placeholder 3"/>
          <p:cNvSpPr>
            <a:spLocks noGrp="1"/>
          </p:cNvSpPr>
          <p:nvPr>
            <p:ph type="sldNum" sz="quarter" idx="5"/>
          </p:nvPr>
        </p:nvSpPr>
        <p:spPr/>
        <p:txBody>
          <a:bodyPr/>
          <a:lstStyle/>
          <a:p>
            <a:fld id="{7D8AC7FD-52B8-4962-B5CF-397013EAA52A}" type="slidenum">
              <a:rPr lang="en-US" smtClean="0"/>
              <a:t>33</a:t>
            </a:fld>
            <a:endParaRPr lang="en-US"/>
          </a:p>
        </p:txBody>
      </p:sp>
    </p:spTree>
    <p:extLst>
      <p:ext uri="{BB962C8B-B14F-4D97-AF65-F5344CB8AC3E}">
        <p14:creationId xmlns:p14="http://schemas.microsoft.com/office/powerpoint/2010/main" val="666256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a:t>
            </a:r>
          </a:p>
          <a:p>
            <a:r>
              <a:rPr lang="en-US" b="1" i="1"/>
              <a:t>The 5210 program </a:t>
            </a:r>
            <a:r>
              <a:rPr lang="en-US" i="1"/>
              <a:t>is a public health initiative designed to promote healthy lifestyles among children. The numbers in 5210 stand for daily health goals. Can anyone tell me what the numbers represent? </a:t>
            </a:r>
          </a:p>
          <a:p>
            <a:endParaRPr lang="en-US"/>
          </a:p>
          <a:p>
            <a:pPr>
              <a:buFont typeface="Arial" panose="020B0604020202020204" pitchFamily="34" charset="0"/>
              <a:buChar char="•"/>
            </a:pPr>
            <a:r>
              <a:rPr lang="en-US" b="1"/>
              <a:t>5</a:t>
            </a:r>
            <a:r>
              <a:rPr lang="en-US"/>
              <a:t> stands for eating at least five servings of fruits and vegetables.</a:t>
            </a:r>
          </a:p>
          <a:p>
            <a:pPr>
              <a:buFont typeface="Arial" panose="020B0604020202020204" pitchFamily="34" charset="0"/>
              <a:buChar char="•"/>
            </a:pPr>
            <a:r>
              <a:rPr lang="en-US" b="1"/>
              <a:t>2</a:t>
            </a:r>
            <a:r>
              <a:rPr lang="en-US"/>
              <a:t> encourages limiting recreational screen time to no more than two hours.</a:t>
            </a:r>
          </a:p>
          <a:p>
            <a:pPr>
              <a:buFont typeface="Arial" panose="020B0604020202020204" pitchFamily="34" charset="0"/>
              <a:buChar char="•"/>
            </a:pPr>
            <a:r>
              <a:rPr lang="en-US" b="1"/>
              <a:t>1</a:t>
            </a:r>
            <a:r>
              <a:rPr lang="en-US"/>
              <a:t> represents engaging in at least one hour of physical activity.</a:t>
            </a:r>
          </a:p>
          <a:p>
            <a:pPr>
              <a:buFont typeface="Arial" panose="020B0604020202020204" pitchFamily="34" charset="0"/>
              <a:buChar char="•"/>
            </a:pPr>
            <a:r>
              <a:rPr lang="en-US" b="1"/>
              <a:t>0</a:t>
            </a:r>
            <a:r>
              <a:rPr lang="en-US"/>
              <a:t> advises consuming zero sweetened beverages.</a:t>
            </a:r>
          </a:p>
          <a:p>
            <a:pPr>
              <a:buFont typeface="Arial" panose="020B0604020202020204" pitchFamily="34" charset="0"/>
              <a:buNone/>
            </a:pPr>
            <a:endParaRPr lang="en-US"/>
          </a:p>
          <a:p>
            <a:r>
              <a:rPr lang="en-US" i="1"/>
              <a:t>This simple framework aims to make it easier for families to adopt healthier habits in their daily lives.</a:t>
            </a:r>
          </a:p>
          <a:p>
            <a:endParaRPr lang="en-US" i="1"/>
          </a:p>
          <a:p>
            <a:r>
              <a:rPr lang="en-US" i="1"/>
              <a:t>For more information and resources, please visit, 5210.psu.edu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8710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"Everyday Moments: Rainy Day and Dinnertime"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Sprout Parent Workbook and Syllabus related to these topics </a:t>
            </a:r>
          </a:p>
          <a:p>
            <a:endParaRPr lang="en-US"/>
          </a:p>
          <a:p>
            <a:r>
              <a:rPr lang="en-US" b="1"/>
              <a:t>Step 3 Clarification</a:t>
            </a:r>
            <a:r>
              <a:rPr lang="en-US"/>
              <a:t>: Assign workbook discussion questions. Remind participants that there are two modules to complete (Rainy Day and Dinnertime).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3931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Replace text on screen with : </a:t>
            </a:r>
            <a:r>
              <a:rPr lang="en-US" sz="1200" b="1"/>
              <a:t>If possible, please turn on your camera and enter your preferred name. We will begin soon.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5823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fourth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and review of ground rules are optional for today's session. If you prefer to skip these, simply remove the first bullet points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also outline and assign the homework for our next meeting, ensuring everyone is prepared and clear on the expectations.</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0436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Everyday Moment: Rainy Day Discussion Questions</a:t>
            </a:r>
          </a:p>
          <a:p>
            <a:endParaRPr lang="en-US" b="1" i="1"/>
          </a:p>
          <a:p>
            <a:pPr marL="171450" indent="-171450">
              <a:buFont typeface="Arial" panose="020B0604020202020204" pitchFamily="34" charset="0"/>
              <a:buChar char="•"/>
            </a:pPr>
            <a:r>
              <a:rPr lang="en-US"/>
              <a:t>Have you had any experiences on a rainy day or during a time when you were in your home for an extended period that are similar to what the Sprout families experienced?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For example, has your child asked for extra screen time, shown frustration while playing a game or completing a task, had excessive energy to burn, or misbehaved intentionally to get attention from you?</a:t>
            </a:r>
          </a:p>
        </p:txBody>
      </p:sp>
      <p:sp>
        <p:nvSpPr>
          <p:cNvPr id="4" name="Slide Number Placeholder 3"/>
          <p:cNvSpPr>
            <a:spLocks noGrp="1"/>
          </p:cNvSpPr>
          <p:nvPr>
            <p:ph type="sldNum" sz="quarter" idx="5"/>
          </p:nvPr>
        </p:nvSpPr>
        <p:spPr/>
        <p:txBody>
          <a:bodyPr/>
          <a:lstStyle/>
          <a:p>
            <a:fld id="{7D8AC7FD-52B8-4962-B5CF-397013EAA52A}" type="slidenum">
              <a:rPr lang="en-US" smtClean="0"/>
              <a:t>43</a:t>
            </a:fld>
            <a:endParaRPr lang="en-US"/>
          </a:p>
        </p:txBody>
      </p:sp>
    </p:spTree>
    <p:extLst>
      <p:ext uri="{BB962C8B-B14F-4D97-AF65-F5344CB8AC3E}">
        <p14:creationId xmlns:p14="http://schemas.microsoft.com/office/powerpoint/2010/main" val="44261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Personal Introduction</a:t>
            </a:r>
            <a:r>
              <a:rPr lang="en-US"/>
              <a:t>: Start with a brief introduction of yourself, highlighting your expertise in child development and any personal affiliations (e.g., community, organization, military) that connect you to the audience.</a:t>
            </a:r>
          </a:p>
          <a:p>
            <a:pPr>
              <a:buFont typeface="Arial" panose="020B0604020202020204" pitchFamily="34" charset="0"/>
              <a:buChar char="•"/>
            </a:pPr>
            <a:endParaRPr lang="en-US" b="1"/>
          </a:p>
          <a:p>
            <a:pPr>
              <a:buFont typeface="Arial" panose="020B0604020202020204" pitchFamily="34" charset="0"/>
              <a:buChar char="•"/>
            </a:pPr>
            <a:r>
              <a:rPr lang="en-US" b="1"/>
              <a:t>Combining Introductions</a:t>
            </a:r>
            <a:r>
              <a:rPr lang="en-US"/>
              <a:t>: Merge the participants' introductions with an icebreaker activity to create a more engaging and efficient session.</a:t>
            </a:r>
          </a:p>
          <a:p>
            <a:pPr>
              <a:buFont typeface="Arial" panose="020B0604020202020204" pitchFamily="34" charset="0"/>
              <a:buChar char="•"/>
            </a:pPr>
            <a:endParaRPr lang="en-US" b="1"/>
          </a:p>
          <a:p>
            <a:pPr>
              <a:buFont typeface="Arial" panose="020B0604020202020204" pitchFamily="34" charset="0"/>
              <a:buChar char="•"/>
            </a:pPr>
            <a:r>
              <a:rPr lang="en-US" b="1"/>
              <a:t>Icebreaker Questions</a:t>
            </a:r>
            <a:r>
              <a:rPr lang="en-US"/>
              <a:t>: Ask each participant to share their name, their partner’s name, their child’s name, and age. Consider also asking one of the additional questions:</a:t>
            </a:r>
          </a:p>
          <a:p>
            <a:pPr>
              <a:buFont typeface="Arial" panose="020B0604020202020204" pitchFamily="34" charset="0"/>
              <a:buChar char="•"/>
            </a:pPr>
            <a:endParaRPr lang="en-US"/>
          </a:p>
          <a:p>
            <a:pPr lvl="4">
              <a:buFont typeface="Arial" panose="020B0604020202020204" pitchFamily="34" charset="0"/>
              <a:buChar char="•"/>
            </a:pPr>
            <a:r>
              <a:rPr lang="en-US"/>
              <a:t>The location of their child’s birth (hospital/state/country), </a:t>
            </a:r>
          </a:p>
          <a:p>
            <a:pPr lvl="4">
              <a:buFont typeface="Arial" panose="020B0604020202020204" pitchFamily="34" charset="0"/>
              <a:buChar char="•"/>
            </a:pPr>
            <a:r>
              <a:rPr lang="en-US"/>
              <a:t>child’s birthday, </a:t>
            </a:r>
          </a:p>
          <a:p>
            <a:pPr lvl="4">
              <a:buFont typeface="Arial" panose="020B0604020202020204" pitchFamily="34" charset="0"/>
              <a:buChar char="•"/>
            </a:pPr>
            <a:r>
              <a:rPr lang="en-US"/>
              <a:t>child’s favorite book, </a:t>
            </a:r>
          </a:p>
          <a:p>
            <a:pPr lvl="4">
              <a:buFont typeface="Arial" panose="020B0604020202020204" pitchFamily="34" charset="0"/>
              <a:buChar char="•"/>
            </a:pPr>
            <a:r>
              <a:rPr lang="en-US"/>
              <a:t>or a favorite thing about their child.</a:t>
            </a:r>
          </a:p>
          <a:p>
            <a:pPr lvl="4">
              <a:buFont typeface="Arial" panose="020B0604020202020204" pitchFamily="34" charset="0"/>
              <a:buChar char="•"/>
            </a:pPr>
            <a:endParaRPr lang="en-US"/>
          </a:p>
          <a:p>
            <a:r>
              <a:rPr lang="en-US" b="1"/>
              <a:t>Future Use</a:t>
            </a:r>
            <a:r>
              <a:rPr lang="en-US"/>
              <a:t>: Note the icebreaker questions used; consider revisiting unused questions in future sessions as needed.</a:t>
            </a:r>
          </a:p>
          <a:p>
            <a:endParaRPr lang="en-US"/>
          </a:p>
          <a:p>
            <a:r>
              <a:rPr lang="en-US"/>
              <a:t>Additional icebreaker questions: </a:t>
            </a:r>
          </a:p>
          <a:p>
            <a:pPr marL="285750" indent="-285750">
              <a:buFont typeface="Arial" panose="020B0604020202020204" pitchFamily="34" charset="0"/>
              <a:buChar char="•"/>
            </a:pPr>
            <a:r>
              <a:rPr lang="en-US" sz="1800" b="0" i="0" u="none" strike="noStrike" baseline="0">
                <a:solidFill>
                  <a:srgbClr val="000000"/>
                </a:solidFill>
                <a:latin typeface="Avenir Medium"/>
              </a:rPr>
              <a:t>What was your least favorite food as a child? Do you still dislike it? </a:t>
            </a:r>
          </a:p>
          <a:p>
            <a:pPr marL="285750" indent="-285750">
              <a:buFont typeface="Arial" panose="020B0604020202020204" pitchFamily="34" charset="0"/>
              <a:buChar char="•"/>
            </a:pPr>
            <a:r>
              <a:rPr lang="en-US" sz="1800" b="0" i="0" u="none" strike="noStrike" baseline="0">
                <a:solidFill>
                  <a:srgbClr val="000000"/>
                </a:solidFill>
                <a:latin typeface="Avenir Medium"/>
              </a:rPr>
              <a:t>What’s the best piece of advice you’ve ever been given? </a:t>
            </a:r>
          </a:p>
          <a:p>
            <a:pPr marL="285750" indent="-285750">
              <a:buFont typeface="Arial" panose="020B0604020202020204" pitchFamily="34" charset="0"/>
              <a:buChar char="•"/>
            </a:pPr>
            <a:r>
              <a:rPr lang="en-US" sz="1800" b="0" i="0" u="none" strike="noStrike" baseline="0">
                <a:solidFill>
                  <a:srgbClr val="000000"/>
                </a:solidFill>
                <a:latin typeface="Avenir Medium"/>
              </a:rPr>
              <a:t>What is your favorite item that you’ve purchased this year? </a:t>
            </a:r>
          </a:p>
          <a:p>
            <a:pPr marL="285750" indent="-285750">
              <a:buFont typeface="Arial" panose="020B0604020202020204" pitchFamily="34" charset="0"/>
              <a:buChar char="•"/>
            </a:pPr>
            <a:r>
              <a:rPr lang="en-US" sz="1800" b="0" i="0" u="none" strike="noStrike" baseline="0">
                <a:solidFill>
                  <a:srgbClr val="000000"/>
                </a:solidFill>
                <a:latin typeface="Avenir Medium"/>
              </a:rPr>
              <a:t>What fictional family would you like to be a member of? </a:t>
            </a:r>
          </a:p>
          <a:p>
            <a:pPr marL="285750" indent="-285750">
              <a:buFont typeface="Arial" panose="020B0604020202020204" pitchFamily="34" charset="0"/>
              <a:buChar char="•"/>
            </a:pPr>
            <a:r>
              <a:rPr lang="en-US" sz="1800" b="0" i="0" u="none" strike="noStrike" baseline="0">
                <a:solidFill>
                  <a:srgbClr val="000000"/>
                </a:solidFill>
                <a:latin typeface="Avenir Medium"/>
              </a:rPr>
              <a:t>What’s your favorite tradition or holiday? </a:t>
            </a:r>
          </a:p>
          <a:p>
            <a:pPr marL="285750" indent="-285750">
              <a:buFont typeface="Arial" panose="020B0604020202020204" pitchFamily="34" charset="0"/>
              <a:buChar char="•"/>
            </a:pPr>
            <a:r>
              <a:rPr lang="en-US" sz="1800" b="0" i="0" u="none" strike="noStrike" baseline="0">
                <a:solidFill>
                  <a:srgbClr val="000000"/>
                </a:solidFill>
                <a:latin typeface="Avenir Medium"/>
              </a:rPr>
              <a:t>What was your favorite game to play as a child? </a:t>
            </a:r>
          </a:p>
          <a:p>
            <a:pPr marL="285750" indent="-285750">
              <a:buFont typeface="Arial" panose="020B0604020202020204" pitchFamily="34" charset="0"/>
              <a:buChar char="•"/>
            </a:pPr>
            <a:r>
              <a:rPr lang="en-US" sz="1800" b="0" i="0" u="none" strike="noStrike" baseline="0">
                <a:solidFill>
                  <a:srgbClr val="000000"/>
                </a:solidFill>
                <a:latin typeface="Avenir Medium"/>
              </a:rPr>
              <a:t>If you could rename yourself, what name would you pick? </a:t>
            </a:r>
          </a:p>
          <a:p>
            <a:pPr marL="285750" marR="3600" indent="-285750">
              <a:buFont typeface="Arial" panose="020B0604020202020204" pitchFamily="34" charset="0"/>
              <a:buChar char="•"/>
            </a:pPr>
            <a:r>
              <a:rPr lang="en-US" sz="1800" b="0" i="0" u="none" strike="noStrike" baseline="0">
                <a:solidFill>
                  <a:srgbClr val="000000"/>
                </a:solidFill>
                <a:latin typeface="Avenir Medium"/>
              </a:rPr>
              <a:t>Would you rather be able to run at 100 miles per hour or fly at 10 miles per hour? </a:t>
            </a:r>
          </a:p>
          <a:p>
            <a:pPr marL="285750" indent="-285750">
              <a:buFont typeface="Arial" panose="020B0604020202020204" pitchFamily="34" charset="0"/>
              <a:buChar char="•"/>
            </a:pPr>
            <a:r>
              <a:rPr lang="en-US" sz="1800" b="0" i="0" u="none" strike="noStrike" baseline="0">
                <a:solidFill>
                  <a:srgbClr val="000000"/>
                </a:solidFill>
                <a:latin typeface="Avenir Medium"/>
              </a:rPr>
              <a:t>What are you most excited about this year? </a:t>
            </a:r>
          </a:p>
          <a:p>
            <a:endParaRPr lang="en-US" sz="1800" b="0" i="0" u="none" strike="noStrike" baseline="0">
              <a:solidFill>
                <a:srgbClr val="000000"/>
              </a:solidFill>
              <a:latin typeface="Avenir Medium"/>
            </a:endParaRPr>
          </a:p>
          <a:p>
            <a:r>
              <a:rPr lang="en-US" sz="4800" b="1" i="0" u="none" strike="noStrike" baseline="0">
                <a:solidFill>
                  <a:srgbClr val="000000"/>
                </a:solidFill>
                <a:latin typeface="Avenir Medium"/>
              </a:rPr>
              <a:t>You can also start each meeting with an icebreaker if you find your group is reserved. Use your judgment and </a:t>
            </a:r>
            <a:r>
              <a:rPr lang="en-US" sz="4800" b="1" i="1" u="sng" strike="noStrike" baseline="0">
                <a:solidFill>
                  <a:srgbClr val="000000"/>
                </a:solidFill>
                <a:latin typeface="Avenir Medium"/>
              </a:rPr>
              <a:t>avoid controversial topics.</a:t>
            </a:r>
            <a:endParaRPr lang="en-US" sz="4800" b="1" i="1" u="sng"/>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6242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were two resources shared to create a Family-Media Action Plan, one from Thrive and one from the American Academy of Pediatrics.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Do you anticipate using either of these resources to create a family-media plan?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are your thoughts about the family-media plan?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How do you think your child react?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174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Did any of the suggestions provided throughout the family’s Everyday Moments seem like they would work for you?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Examples include the following:</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Monitoring screen time or developing a Family-Media Action Plan</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Providing emotion coaching during a time of struggle</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Providing physical activities that are safe and appropriate for inside or a small environment</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Acknowledging and validating your child’s feelings and providing attention and support.</a:t>
            </a:r>
          </a:p>
        </p:txBody>
      </p:sp>
      <p:sp>
        <p:nvSpPr>
          <p:cNvPr id="4" name="Slide Number Placeholder 3"/>
          <p:cNvSpPr>
            <a:spLocks noGrp="1"/>
          </p:cNvSpPr>
          <p:nvPr>
            <p:ph type="sldNum" sz="quarter" idx="5"/>
          </p:nvPr>
        </p:nvSpPr>
        <p:spPr/>
        <p:txBody>
          <a:bodyPr/>
          <a:lstStyle/>
          <a:p>
            <a:fld id="{7D8AC7FD-52B8-4962-B5CF-397013EAA52A}" type="slidenum">
              <a:rPr lang="en-US" smtClean="0"/>
              <a:t>45</a:t>
            </a:fld>
            <a:endParaRPr lang="en-US"/>
          </a:p>
        </p:txBody>
      </p:sp>
    </p:spTree>
    <p:extLst>
      <p:ext uri="{BB962C8B-B14F-4D97-AF65-F5344CB8AC3E}">
        <p14:creationId xmlns:p14="http://schemas.microsoft.com/office/powerpoint/2010/main" val="2616741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Have you experienced similar dinnertime- or family mealtime-related woes like the Sprout families did in these Everyday Moments?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For example, do you like your child to clean their plate before being excused, or do you allow them to determine when they feel full?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Is your child resistant to trying new foods, or do they want to help with meal preparation?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happens when you serve your child a non-preferred meal?</a:t>
            </a:r>
          </a:p>
        </p:txBody>
      </p:sp>
      <p:sp>
        <p:nvSpPr>
          <p:cNvPr id="4" name="Slide Number Placeholder 3"/>
          <p:cNvSpPr>
            <a:spLocks noGrp="1"/>
          </p:cNvSpPr>
          <p:nvPr>
            <p:ph type="sldNum" sz="quarter" idx="5"/>
          </p:nvPr>
        </p:nvSpPr>
        <p:spPr/>
        <p:txBody>
          <a:bodyPr/>
          <a:lstStyle/>
          <a:p>
            <a:fld id="{7D8AC7FD-52B8-4962-B5CF-397013EAA52A}" type="slidenum">
              <a:rPr lang="en-US" smtClean="0"/>
              <a:t>46</a:t>
            </a:fld>
            <a:endParaRPr lang="en-US"/>
          </a:p>
        </p:txBody>
      </p:sp>
    </p:spTree>
    <p:extLst>
      <p:ext uri="{BB962C8B-B14F-4D97-AF65-F5344CB8AC3E}">
        <p14:creationId xmlns:p14="http://schemas.microsoft.com/office/powerpoint/2010/main" val="2367885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Did any of the suggestions provided throughout the family’s Everyday Moments seem like they would work for you?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Examples include the following:</a:t>
            </a:r>
          </a:p>
          <a:p>
            <a:pPr marL="171450" indent="-171450">
              <a:buFont typeface="Arial" panose="020B0604020202020204" pitchFamily="34" charset="0"/>
              <a:buChar char="•"/>
            </a:pPr>
            <a:endParaRPr lang="en-US"/>
          </a:p>
          <a:p>
            <a:pPr marL="628650" lvl="1" indent="-171450">
              <a:buFont typeface="Arial" panose="020B0604020202020204" pitchFamily="34" charset="0"/>
              <a:buChar char="•"/>
            </a:pPr>
            <a:r>
              <a:rPr lang="en-US"/>
              <a:t>Using what you know about the Division of Responsibility in Feeding to communicate with your child</a:t>
            </a:r>
          </a:p>
          <a:p>
            <a:pPr marL="628650" lvl="1" indent="-171450">
              <a:buFont typeface="Arial" panose="020B0604020202020204" pitchFamily="34" charset="0"/>
              <a:buChar char="•"/>
            </a:pPr>
            <a:r>
              <a:rPr lang="en-US"/>
              <a:t>Establishing consistent mealtimes; </a:t>
            </a:r>
            <a:r>
              <a:rPr lang="en-US" err="1"/>
              <a:t>oModeling</a:t>
            </a:r>
            <a:r>
              <a:rPr lang="en-US"/>
              <a:t> healthy eating behaviors</a:t>
            </a:r>
          </a:p>
          <a:p>
            <a:pPr marL="628650" lvl="1" indent="-171450">
              <a:buFont typeface="Arial" panose="020B0604020202020204" pitchFamily="34" charset="0"/>
              <a:buChar char="•"/>
            </a:pPr>
            <a:r>
              <a:rPr lang="en-US"/>
              <a:t>Offering a new food with a preferred food; </a:t>
            </a:r>
            <a:r>
              <a:rPr lang="en-US" err="1"/>
              <a:t>oProviding</a:t>
            </a:r>
            <a:r>
              <a:rPr lang="en-US"/>
              <a:t> praise or encouragement for trying new foods</a:t>
            </a:r>
          </a:p>
          <a:p>
            <a:pPr marL="628650" lvl="1" indent="-171450">
              <a:buFont typeface="Arial" panose="020B0604020202020204" pitchFamily="34" charset="0"/>
              <a:buChar char="•"/>
            </a:pPr>
            <a:r>
              <a:rPr lang="en-US"/>
              <a:t>Providing opportunities to learn life skills related to food preparation</a:t>
            </a:r>
          </a:p>
          <a:p>
            <a:pPr marL="628650" lvl="1" indent="-171450">
              <a:buFont typeface="Arial" panose="020B0604020202020204" pitchFamily="34" charset="0"/>
              <a:buChar char="•"/>
            </a:pPr>
            <a:r>
              <a:rPr lang="en-US"/>
              <a:t>Analyzing a troublesome situation using the ABC Method. </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Did you try any of these suggestions or strategies? </a:t>
            </a:r>
          </a:p>
          <a:p>
            <a:pPr marL="171450" lvl="0" indent="-171450">
              <a:buFont typeface="Arial" panose="020B0604020202020204" pitchFamily="34" charset="0"/>
              <a:buChar char="•"/>
            </a:pPr>
            <a:r>
              <a:rPr lang="en-US"/>
              <a:t>What was the outcome? </a:t>
            </a:r>
          </a:p>
          <a:p>
            <a:pPr marL="171450" lvl="0" indent="-171450">
              <a:buFont typeface="Arial" panose="020B0604020202020204" pitchFamily="34" charset="0"/>
              <a:buChar char="•"/>
            </a:pPr>
            <a:r>
              <a:rPr lang="en-US"/>
              <a:t>Do you plan to try any other strategies or suggestions?</a:t>
            </a:r>
          </a:p>
        </p:txBody>
      </p:sp>
      <p:sp>
        <p:nvSpPr>
          <p:cNvPr id="4" name="Slide Number Placeholder 3"/>
          <p:cNvSpPr>
            <a:spLocks noGrp="1"/>
          </p:cNvSpPr>
          <p:nvPr>
            <p:ph type="sldNum" sz="quarter" idx="5"/>
          </p:nvPr>
        </p:nvSpPr>
        <p:spPr/>
        <p:txBody>
          <a:bodyPr/>
          <a:lstStyle/>
          <a:p>
            <a:fld id="{7D8AC7FD-52B8-4962-B5CF-397013EAA52A}" type="slidenum">
              <a:rPr lang="en-US" smtClean="0"/>
              <a:t>47</a:t>
            </a:fld>
            <a:endParaRPr lang="en-US"/>
          </a:p>
        </p:txBody>
      </p:sp>
    </p:spTree>
    <p:extLst>
      <p:ext uri="{BB962C8B-B14F-4D97-AF65-F5344CB8AC3E}">
        <p14:creationId xmlns:p14="http://schemas.microsoft.com/office/powerpoint/2010/main" val="4128104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“Sprout: Wrap Up"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Sprout Parent Workbook and Syllabus related to these topics</a:t>
            </a:r>
          </a:p>
          <a:p>
            <a:endParaRPr lang="en-US"/>
          </a:p>
          <a:p>
            <a:r>
              <a:rPr lang="en-US" b="1"/>
              <a:t>Step 3 Clarification</a:t>
            </a:r>
            <a:r>
              <a:rPr lang="en-US"/>
              <a:t>: Assign workbook discussion questions. Remind participants that there is only one module to complete (Wrap Up).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3931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Website Walkthrough:</a:t>
            </a:r>
            <a:r>
              <a:rPr lang="en-US"/>
              <a:t> Guide participants through the Thrive website, highlighting key resources like mini video modules, supplemental modules, and additional program options.</a:t>
            </a:r>
          </a:p>
          <a:p>
            <a:endParaRPr lang="en-US"/>
          </a:p>
          <a:p>
            <a:r>
              <a:rPr lang="en-US" b="1"/>
              <a:t>Program Exploration:</a:t>
            </a:r>
            <a:r>
              <a:rPr lang="en-US"/>
              <a:t> Encourage parents to explore other programs that may benefit another child or support different age groups.</a:t>
            </a:r>
          </a:p>
          <a:p>
            <a:endParaRPr lang="en-US"/>
          </a:p>
          <a:p>
            <a:r>
              <a:rPr lang="en-US" b="1"/>
              <a:t>Planning for Growth:</a:t>
            </a:r>
            <a:r>
              <a:rPr lang="en-US"/>
              <a:t> Emphasize the value of these resources for ongoing planning in their child’s development.</a:t>
            </a:r>
          </a:p>
          <a:p>
            <a:endParaRPr lang="en-US"/>
          </a:p>
          <a:p>
            <a:r>
              <a:rPr lang="en-US" b="1"/>
              <a:t>Adolescent Focus:</a:t>
            </a:r>
            <a:r>
              <a:rPr lang="en-US"/>
              <a:t> Point out supplemental modules specific to teens and adolescents and suggest families review these for targeted support.</a:t>
            </a:r>
          </a:p>
          <a:p>
            <a:endParaRPr lang="en-US"/>
          </a:p>
        </p:txBody>
      </p:sp>
      <p:sp>
        <p:nvSpPr>
          <p:cNvPr id="4" name="Slide Number Placeholder 3"/>
          <p:cNvSpPr>
            <a:spLocks noGrp="1"/>
          </p:cNvSpPr>
          <p:nvPr>
            <p:ph type="sldNum" sz="quarter" idx="5"/>
          </p:nvPr>
        </p:nvSpPr>
        <p:spPr/>
        <p:txBody>
          <a:bodyPr/>
          <a:lstStyle/>
          <a:p>
            <a:fld id="{D29876BA-FE99-434D-A671-82C7C6D8C61B}" type="slidenum">
              <a:rPr lang="en-US" smtClean="0"/>
              <a:t>49</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Replace text on screen with : </a:t>
            </a:r>
            <a:r>
              <a:rPr lang="en-US" sz="1200" b="1"/>
              <a:t>If possible, please turn on your camera and enter your preferred name. We will begin soon.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99676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fifth and final meeting.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are optional. If you prefer to skip these, simply remove the first bullet point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wrap up with a discussion on additional Thrive programs that may interest you. </a:t>
            </a:r>
          </a:p>
          <a:p>
            <a:pPr>
              <a:buFont typeface="Arial" panose="020B0604020202020204" pitchFamily="34" charset="0"/>
              <a:buChar char="•"/>
            </a:pPr>
            <a:endParaRPr lang="en-US" i="1"/>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Char char="•"/>
            </a:pPr>
            <a:r>
              <a:rPr lang="en-US" b="1"/>
              <a:t>Discussion</a:t>
            </a:r>
            <a:r>
              <a:rPr lang="en-US"/>
              <a:t>: </a:t>
            </a:r>
            <a:r>
              <a:rPr lang="en-US" i="1"/>
              <a:t>After our initial activities, we will discuss the workbook questions based on your experiences with the last set of homework followed by an explanation of</a:t>
            </a:r>
            <a:r>
              <a:rPr lang="en-US"/>
              <a:t> </a:t>
            </a:r>
            <a:r>
              <a:rPr lang="en-US" i="1"/>
              <a:t>additional Thrive programs that may interest you. </a:t>
            </a:r>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1171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themselves when not talking or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Example language: </a:t>
            </a:r>
            <a:r>
              <a:rPr lang="en-US" i="1"/>
              <a:t>Let's take a moment to reflect on the strategies we’ve learned these past few weeks. I’d love to hear about the specific topic each of you chose to focus on. Can you share one strategy you revisited and describe a scenario where you can imagine applying this strategy? For example, if you chose the Division of Responsibility in Feeding, tell us how you might apply this approach during different mealtimes or settings.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41914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Changes in Interactions</a:t>
            </a:r>
            <a:r>
              <a:rPr lang="en-US"/>
              <a:t>: Ask participants to share any changes in how they interact with their child since starting the Sprout program.</a:t>
            </a:r>
          </a:p>
          <a:p>
            <a:pPr lvl="1">
              <a:buFont typeface="Arial" panose="020B0604020202020204" pitchFamily="34" charset="0"/>
              <a:buChar char="•"/>
            </a:pPr>
            <a:r>
              <a:rPr lang="en-US"/>
              <a:t>Do they see a difference in their responses to their child’s behaviors?</a:t>
            </a:r>
          </a:p>
          <a:p>
            <a:pPr>
              <a:buFont typeface="Arial" panose="020B0604020202020204" pitchFamily="34" charset="0"/>
              <a:buChar char="•"/>
            </a:pPr>
            <a:endParaRPr lang="en-US" b="1"/>
          </a:p>
          <a:p>
            <a:pPr>
              <a:buFont typeface="Arial" panose="020B0604020202020204" pitchFamily="34" charset="0"/>
              <a:buChar char="•"/>
            </a:pPr>
            <a:r>
              <a:rPr lang="en-US" b="1"/>
              <a:t>Sharing Success Stories</a:t>
            </a:r>
            <a:r>
              <a:rPr lang="en-US"/>
              <a:t>: Invite participants to share a specific instance where they applied a Sprout strategy.</a:t>
            </a:r>
          </a:p>
          <a:p>
            <a:pPr lvl="1">
              <a:buFont typeface="Arial" panose="020B0604020202020204" pitchFamily="34" charset="0"/>
              <a:buChar char="•"/>
            </a:pPr>
            <a:r>
              <a:rPr lang="en-US"/>
              <a:t>Discuss how this reaction differed from prior approaches before the training.</a:t>
            </a:r>
          </a:p>
          <a:p>
            <a:pPr lvl="1">
              <a:buFont typeface="Arial" panose="020B0604020202020204" pitchFamily="34" charset="0"/>
              <a:buChar char="•"/>
            </a:pPr>
            <a:r>
              <a:rPr lang="en-US"/>
              <a:t>What was different in their approach?</a:t>
            </a:r>
          </a:p>
          <a:p>
            <a:pPr lvl="1">
              <a:buFont typeface="Arial" panose="020B0604020202020204" pitchFamily="34" charset="0"/>
              <a:buChar char="•"/>
            </a:pPr>
            <a:r>
              <a:rPr lang="en-US"/>
              <a:t>How did their child respond to this new way of handling the situation?</a:t>
            </a:r>
          </a:p>
          <a:p>
            <a:endParaRPr lang="en-US"/>
          </a:p>
          <a:p>
            <a:r>
              <a:rPr lang="en-US"/>
              <a:t>Example language: </a:t>
            </a:r>
            <a:r>
              <a:rPr lang="en-US" i="1"/>
              <a:t>Would anyone like to share a moment when they used a strategy learned in Sprout and discuss how their current reaction compares to how they may have reacted prior to engaging in the Sprout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54366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Additional Thrive Program Options for Different Ages</a:t>
            </a:r>
            <a:r>
              <a:rPr lang="en-US"/>
              <a:t>:</a:t>
            </a:r>
          </a:p>
          <a:p>
            <a:pPr>
              <a:buFont typeface="Arial" panose="020B0604020202020204" pitchFamily="34" charset="0"/>
              <a:buChar char="•"/>
            </a:pPr>
            <a:endParaRPr lang="en-US"/>
          </a:p>
          <a:p>
            <a:pPr marL="742950" lvl="1" indent="-285750">
              <a:buFont typeface="Arial" panose="020B0604020202020204" pitchFamily="34" charset="0"/>
              <a:buChar char="•"/>
            </a:pPr>
            <a:r>
              <a:rPr lang="en-US" b="1"/>
              <a:t>Take Root</a:t>
            </a:r>
            <a:r>
              <a:rPr lang="en-US"/>
              <a:t>: For parents and caregivers of children aged 0 to 3 years.</a:t>
            </a:r>
          </a:p>
          <a:p>
            <a:pPr marL="742950" lvl="1" indent="-285750">
              <a:buFont typeface="Arial" panose="020B0604020202020204" pitchFamily="34" charset="0"/>
              <a:buChar char="•"/>
            </a:pPr>
            <a:r>
              <a:rPr lang="en-US" b="1"/>
              <a:t>Grow</a:t>
            </a:r>
            <a:r>
              <a:rPr lang="en-US"/>
              <a:t>: Designed for parents and caregivers of children aged 5 to 10 years.</a:t>
            </a:r>
          </a:p>
          <a:p>
            <a:pPr marL="742950" lvl="1" indent="-285750">
              <a:buFont typeface="Arial" panose="020B0604020202020204" pitchFamily="34" charset="0"/>
              <a:buChar char="•"/>
            </a:pPr>
            <a:r>
              <a:rPr lang="en-US" b="1"/>
              <a:t>Branch Out</a:t>
            </a:r>
            <a:r>
              <a:rPr lang="en-US"/>
              <a:t>: Suitable for parents and caregivers of children aged 10 to 18 years.</a:t>
            </a:r>
          </a:p>
          <a:p>
            <a:pPr marL="457200" lvl="1" indent="0">
              <a:buFont typeface="Arial" panose="020B0604020202020204" pitchFamily="34" charset="0"/>
              <a:buNone/>
            </a:pPr>
            <a:endParaRPr lang="en-US"/>
          </a:p>
          <a:p>
            <a:pPr>
              <a:buFont typeface="Arial" panose="020B0604020202020204" pitchFamily="34" charset="0"/>
              <a:buChar char="•"/>
            </a:pPr>
            <a:r>
              <a:rPr lang="en-US" b="1"/>
              <a:t>Next Steps</a:t>
            </a:r>
            <a:r>
              <a:rPr lang="en-US"/>
              <a:t>: Encourage participants to explore these programs to continue supporting their children's development at various stages.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8112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Thrive Website</a:t>
            </a:r>
            <a:r>
              <a:rPr lang="en-US"/>
              <a:t>: Encourage participants to visit the Thrive website for additional resources.</a:t>
            </a:r>
          </a:p>
          <a:p>
            <a:endParaRPr lang="en-US"/>
          </a:p>
          <a:p>
            <a:r>
              <a:rPr lang="en-US" b="1"/>
              <a:t>Program Exploration</a:t>
            </a:r>
            <a:r>
              <a:rPr lang="en-US"/>
              <a:t>: Suggest exploring other programs that may be beneficial for another child.</a:t>
            </a:r>
          </a:p>
          <a:p>
            <a:endParaRPr lang="en-US"/>
          </a:p>
          <a:p>
            <a:r>
              <a:rPr lang="en-US" b="1"/>
              <a:t>Continued Growth</a:t>
            </a:r>
            <a:r>
              <a:rPr lang="en-US"/>
              <a:t>: Encourage using these resources to plan the next steps in their child’s growth and development.</a:t>
            </a:r>
          </a:p>
          <a:p>
            <a:endParaRPr lang="en-US"/>
          </a:p>
          <a:p>
            <a:r>
              <a:rPr lang="en-US"/>
              <a:t>For an in-depth exploration of specified topics related to teens and adolescents, suggest families visit the Thrive website (</a:t>
            </a:r>
            <a:r>
              <a:rPr lang="en-US" u="sng">
                <a:hlinkClick r:id="rId3"/>
              </a:rPr>
              <a:t>https://thrive.psu.edu/supplemental-modules/</a:t>
            </a:r>
            <a:r>
              <a:rPr lang="en-US"/>
              <a:t>), and review the supplemental module content for the most up-to-date offerings. </a:t>
            </a:r>
          </a:p>
          <a:p>
            <a:endParaRPr lang="en-US"/>
          </a:p>
        </p:txBody>
      </p:sp>
      <p:sp>
        <p:nvSpPr>
          <p:cNvPr id="4" name="Slide Number Placeholder 3"/>
          <p:cNvSpPr>
            <a:spLocks noGrp="1"/>
          </p:cNvSpPr>
          <p:nvPr>
            <p:ph type="sldNum" sz="quarter" idx="5"/>
          </p:nvPr>
        </p:nvSpPr>
        <p:spPr/>
        <p:txBody>
          <a:bodyPr/>
          <a:lstStyle/>
          <a:p>
            <a:fld id="{D29876BA-FE99-434D-A671-82C7C6D8C61B}" type="slidenum">
              <a:rPr lang="en-US" smtClean="0"/>
              <a:t>59</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p>
          <a:p>
            <a:r>
              <a:rPr lang="en-US" i="1"/>
              <a:t>Thank you, parents and caregivers, for your active participation. Please continue to visit the Thrive website as your child develops and grows—it's a valuable resource that can support you through every stage of their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714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Expectations</a:t>
            </a:r>
            <a:r>
              <a:rPr lang="en-US"/>
              <a:t>: Clearly define what is expected of participants in the Sprout program.</a:t>
            </a:r>
          </a:p>
          <a:p>
            <a:endParaRPr lang="en-US" b="1"/>
          </a:p>
          <a:p>
            <a:pPr lvl="1"/>
            <a:r>
              <a:rPr lang="en-US" b="1"/>
              <a:t>Independent Completion</a:t>
            </a:r>
            <a:r>
              <a:rPr lang="en-US"/>
              <a:t>: Inform families that they are expected to independently complete the online sessions of the Sprout program, titled 'Everyday Moments.’</a:t>
            </a:r>
          </a:p>
          <a:p>
            <a:endParaRPr lang="en-US"/>
          </a:p>
          <a:p>
            <a:pPr lvl="1"/>
            <a:r>
              <a:rPr lang="en-US" b="1"/>
              <a:t>Full Engagement Required</a:t>
            </a:r>
            <a:r>
              <a:rPr lang="en-US"/>
              <a:t>: Emphasize the importance of completing each Everyday Moment session in full to maximize learning and benefit from the program.</a:t>
            </a:r>
          </a:p>
          <a:p>
            <a:endParaRPr lang="en-US"/>
          </a:p>
          <a:p>
            <a:pPr lvl="1"/>
            <a:r>
              <a:rPr lang="en-US" b="1"/>
              <a:t>Purpose of Meetings</a:t>
            </a:r>
            <a:r>
              <a:rPr lang="en-US"/>
              <a:t>: Clarify that the in-person meetings are not for revisiting session content but for making connections with the content via community building, reflecting on experiences, and discussing insights with other parents and caregivers of children aged 3 to 5.</a:t>
            </a:r>
          </a:p>
          <a:p>
            <a:endParaRPr lang="en-US"/>
          </a:p>
          <a:p>
            <a:pPr lvl="1"/>
            <a:r>
              <a:rPr lang="en-US" b="1"/>
              <a:t>Preparation for Discussions</a:t>
            </a:r>
            <a:r>
              <a:rPr lang="en-US"/>
              <a:t>: Encourage participants to come to meetings prepared to share their thoughts and engage in discussions based on the content they've learned online.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0990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Distribute Materials</a:t>
            </a:r>
            <a:r>
              <a:rPr lang="en-US"/>
              <a:t>: Provide copies or screen share the Sprout Parent Workbook and Syllabus to all participants.</a:t>
            </a:r>
          </a:p>
          <a:p>
            <a:endParaRPr lang="en-US"/>
          </a:p>
          <a:p>
            <a:r>
              <a:rPr lang="en-US" b="1"/>
              <a:t>Syllabus Overview</a:t>
            </a:r>
            <a:r>
              <a:rPr lang="en-US"/>
              <a:t>: Review the Summary of Training, focusing on sections with pertinent information for families (homework due dates, meeting dates, times, and location).</a:t>
            </a:r>
          </a:p>
          <a:p>
            <a:endParaRPr lang="en-US"/>
          </a:p>
          <a:p>
            <a:r>
              <a:rPr lang="en-US" b="1"/>
              <a:t>Engagement Encouragement</a:t>
            </a:r>
            <a:r>
              <a:rPr lang="en-US"/>
              <a:t>: Encourage families to complete all exercises and discussion questions provided for each meeting session.</a:t>
            </a:r>
          </a:p>
          <a:p>
            <a:endParaRPr lang="en-US"/>
          </a:p>
          <a:p>
            <a:r>
              <a:rPr lang="en-US"/>
              <a:t>Example language: </a:t>
            </a:r>
            <a:r>
              <a:rPr lang="en-US" i="1"/>
              <a:t>I encourage everyone to complete all the exercises and discussion questions in your workbooks before each session. These activities are designed to deepen your understanding and enhance our group discussions. Active participation is essential for maximizing the benefits of our meetings. Please do your best to come prepared to share and learn from each other’s experiences!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4893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"Everyday Moments: Overview, Morning Routine and Bedtime Routine"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Sprout Parent Workbook and Syllabus related to these topics.</a:t>
            </a:r>
          </a:p>
          <a:p>
            <a:endParaRPr lang="en-US"/>
          </a:p>
          <a:p>
            <a:r>
              <a:rPr lang="en-US" b="1"/>
              <a:t>Step 3 Clarification</a:t>
            </a:r>
            <a:r>
              <a:rPr lang="en-US"/>
              <a:t>: Assign workbook discussion questions.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a:p>
            <a:r>
              <a:rPr lang="en-US" b="0" i="1"/>
              <a:t>*</a:t>
            </a:r>
            <a:r>
              <a:rPr lang="en-US" i="1"/>
              <a:t>If any of your participants are not registered, walk them through the process. Ensure they can log in and find the information they need to get started. Detailed instructions for creating a Thrive account and registering for Sprout are in Appendix D: Sprout Parent Workbook and Syllabus.</a:t>
            </a:r>
            <a:endParaRPr lang="en-US" b="0"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7831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11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4442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582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558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160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560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98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368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4940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0824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5/27/2025</a:t>
            </a:fld>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690845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s>
</file>

<file path=ppt/slides/_rels/slide19.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svg"/><Relationship Id="rId10" Type="http://schemas.openxmlformats.org/officeDocument/2006/relationships/image" Target="../media/image97.png"/><Relationship Id="rId4" Type="http://schemas.openxmlformats.org/officeDocument/2006/relationships/image" Target="../media/image91.svg"/><Relationship Id="rId9" Type="http://schemas.openxmlformats.org/officeDocument/2006/relationships/image" Target="../media/image96.svg"/><Relationship Id="rId14" Type="http://schemas.openxmlformats.org/officeDocument/2006/relationships/image" Target="../media/image101.png"/></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8.svg"/><Relationship Id="rId5" Type="http://schemas.openxmlformats.org/officeDocument/2006/relationships/image" Target="../media/image104.sv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9.sv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112.png"/><Relationship Id="rId7"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18.svg"/><Relationship Id="rId5" Type="http://schemas.openxmlformats.org/officeDocument/2006/relationships/image" Target="../media/image114.png"/><Relationship Id="rId10" Type="http://schemas.openxmlformats.org/officeDocument/2006/relationships/image" Target="../media/image117.png"/><Relationship Id="rId4" Type="http://schemas.openxmlformats.org/officeDocument/2006/relationships/image" Target="../media/image113.png"/><Relationship Id="rId9"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svg"/><Relationship Id="rId9" Type="http://schemas.openxmlformats.org/officeDocument/2006/relationships/image" Target="../media/image125.png"/></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31.svg"/><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40.sv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33.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svg"/></Relationships>
</file>

<file path=ppt/slides/_rels/slide34.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3" Type="http://schemas.openxmlformats.org/officeDocument/2006/relationships/image" Target="../media/image146.jpeg"/><Relationship Id="rId7" Type="http://schemas.openxmlformats.org/officeDocument/2006/relationships/image" Target="../media/image150.png"/><Relationship Id="rId12" Type="http://schemas.openxmlformats.org/officeDocument/2006/relationships/image" Target="../media/image155.svg"/><Relationship Id="rId17" Type="http://schemas.openxmlformats.org/officeDocument/2006/relationships/image" Target="../media/image160.png"/><Relationship Id="rId2" Type="http://schemas.openxmlformats.org/officeDocument/2006/relationships/notesSlide" Target="../notesSlides/notesSlide31.xml"/><Relationship Id="rId16" Type="http://schemas.openxmlformats.org/officeDocument/2006/relationships/image" Target="../media/image159.svg"/><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5" Type="http://schemas.openxmlformats.org/officeDocument/2006/relationships/image" Target="../media/image15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svg"/><Relationship Id="rId14" Type="http://schemas.openxmlformats.org/officeDocument/2006/relationships/image" Target="../media/image157.svg"/></Relationships>
</file>

<file path=ppt/slides/_rels/slide3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35.png"/><Relationship Id="rId7" Type="http://schemas.openxmlformats.org/officeDocument/2006/relationships/image" Target="../media/image16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38.png"/><Relationship Id="rId10" Type="http://schemas.openxmlformats.org/officeDocument/2006/relationships/image" Target="../media/image108.svg"/><Relationship Id="rId4" Type="http://schemas.openxmlformats.org/officeDocument/2006/relationships/image" Target="../media/image161.png"/><Relationship Id="rId9"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09.sv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67.svg"/><Relationship Id="rId4" Type="http://schemas.openxmlformats.org/officeDocument/2006/relationships/image" Target="../media/image16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137_0.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svg"/><Relationship Id="rId3" Type="http://schemas.openxmlformats.org/officeDocument/2006/relationships/image" Target="../media/image168.jpeg"/><Relationship Id="rId7" Type="http://schemas.openxmlformats.org/officeDocument/2006/relationships/image" Target="../media/image172.png"/><Relationship Id="rId12" Type="http://schemas.openxmlformats.org/officeDocument/2006/relationships/image" Target="../media/image177.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71.png"/><Relationship Id="rId11" Type="http://schemas.openxmlformats.org/officeDocument/2006/relationships/image" Target="../media/image176.svg"/><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svg"/><Relationship Id="rId14" Type="http://schemas.openxmlformats.org/officeDocument/2006/relationships/image" Target="../media/image179.png"/></Relationships>
</file>

<file path=ppt/slides/_rels/slide44.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svg"/><Relationship Id="rId4" Type="http://schemas.openxmlformats.org/officeDocument/2006/relationships/image" Target="../media/image181.png"/></Relationships>
</file>

<file path=ppt/slides/_rels/slide45.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8.png"/><Relationship Id="rId10" Type="http://schemas.openxmlformats.org/officeDocument/2006/relationships/image" Target="../media/image193.svg"/><Relationship Id="rId4" Type="http://schemas.openxmlformats.org/officeDocument/2006/relationships/image" Target="../media/image187.png"/><Relationship Id="rId9" Type="http://schemas.openxmlformats.org/officeDocument/2006/relationships/image" Target="../media/image192.png"/></Relationships>
</file>

<file path=ppt/slides/_rels/slide46.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94.png"/><Relationship Id="rId7" Type="http://schemas.openxmlformats.org/officeDocument/2006/relationships/image" Target="../media/image136.png"/><Relationship Id="rId12" Type="http://schemas.openxmlformats.org/officeDocument/2006/relationships/image" Target="../media/image201.sv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97.png"/><Relationship Id="rId11" Type="http://schemas.openxmlformats.org/officeDocument/2006/relationships/image" Target="../media/image200.png"/><Relationship Id="rId5" Type="http://schemas.openxmlformats.org/officeDocument/2006/relationships/image" Target="../media/image196.png"/><Relationship Id="rId10" Type="http://schemas.openxmlformats.org/officeDocument/2006/relationships/image" Target="../media/image199.png"/><Relationship Id="rId4" Type="http://schemas.openxmlformats.org/officeDocument/2006/relationships/image" Target="../media/image195.png"/><Relationship Id="rId9" Type="http://schemas.openxmlformats.org/officeDocument/2006/relationships/image" Target="../media/image198.png"/></Relationships>
</file>

<file path=ppt/slides/_rels/slide47.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12" Type="http://schemas.openxmlformats.org/officeDocument/2006/relationships/image" Target="../media/image211.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05.png"/><Relationship Id="rId11" Type="http://schemas.openxmlformats.org/officeDocument/2006/relationships/image" Target="../media/image210.png"/><Relationship Id="rId5" Type="http://schemas.openxmlformats.org/officeDocument/2006/relationships/image" Target="../media/image204.png"/><Relationship Id="rId10" Type="http://schemas.openxmlformats.org/officeDocument/2006/relationships/image" Target="../media/image209.svg"/><Relationship Id="rId4" Type="http://schemas.openxmlformats.org/officeDocument/2006/relationships/image" Target="../media/image203.png"/><Relationship Id="rId9" Type="http://schemas.openxmlformats.org/officeDocument/2006/relationships/image" Target="../media/image208.png"/></Relationships>
</file>

<file path=ppt/slides/_rels/slide48.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212.png"/><Relationship Id="rId7"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104.svg"/><Relationship Id="rId4" Type="http://schemas.openxmlformats.org/officeDocument/2006/relationships/image" Target="../media/image38.png"/><Relationship Id="rId9"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09.sv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3" Type="http://schemas.openxmlformats.org/officeDocument/2006/relationships/image" Target="../media/image217.png"/><Relationship Id="rId7" Type="http://schemas.openxmlformats.org/officeDocument/2006/relationships/image" Target="../media/image221.png"/><Relationship Id="rId12" Type="http://schemas.openxmlformats.org/officeDocument/2006/relationships/image" Target="../media/image226.png"/><Relationship Id="rId17" Type="http://schemas.openxmlformats.org/officeDocument/2006/relationships/image" Target="../media/image231.png"/><Relationship Id="rId2" Type="http://schemas.openxmlformats.org/officeDocument/2006/relationships/notesSlide" Target="../notesSlides/notesSlide51.xml"/><Relationship Id="rId16"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5" Type="http://schemas.openxmlformats.org/officeDocument/2006/relationships/image" Target="../media/image229.png"/><Relationship Id="rId10" Type="http://schemas.openxmlformats.org/officeDocument/2006/relationships/image" Target="../media/image224.png"/><Relationship Id="rId4" Type="http://schemas.openxmlformats.org/officeDocument/2006/relationships/image" Target="../media/image218.svg"/><Relationship Id="rId9" Type="http://schemas.openxmlformats.org/officeDocument/2006/relationships/image" Target="../media/image223.png"/><Relationship Id="rId14" Type="http://schemas.openxmlformats.org/officeDocument/2006/relationships/image" Target="../media/image228.png"/></Relationships>
</file>

<file path=ppt/slides/_rels/slide5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235.svg"/><Relationship Id="rId4" Type="http://schemas.openxmlformats.org/officeDocument/2006/relationships/image" Target="../media/image234.png"/></Relationships>
</file>

<file path=ppt/slides/_rels/slide5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238.svg"/><Relationship Id="rId4" Type="http://schemas.openxmlformats.org/officeDocument/2006/relationships/image" Target="../media/image237.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2"/>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86881" y="3998742"/>
            <a:ext cx="7289228" cy="294311"/>
          </a:xfrm>
          <a:prstGeom prst="rect">
            <a:avLst/>
          </a:prstGeom>
        </p:spPr>
        <p:txBody>
          <a:bodyPr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Universal Parenting Program for Parents of Children Ages 3-5  </a:t>
            </a:r>
          </a:p>
        </p:txBody>
      </p:sp>
      <p:grpSp>
        <p:nvGrpSpPr>
          <p:cNvPr id="7" name="Group 7"/>
          <p:cNvGrpSpPr/>
          <p:nvPr/>
        </p:nvGrpSpPr>
        <p:grpSpPr>
          <a:xfrm>
            <a:off x="155588" y="4623828"/>
            <a:ext cx="2565657" cy="841322"/>
            <a:chOff x="2243455" y="0"/>
            <a:chExt cx="364893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2672039" y="159952"/>
              <a:ext cx="2515349" cy="714953"/>
            </a:xfrm>
            <a:prstGeom prst="rect">
              <a:avLst/>
            </a:prstGeom>
          </p:spPr>
          <p:txBody>
            <a:bodyPr wrap="square" lIns="0" tIns="0" rIns="0" bIns="0" rtlCol="0" anchor="t">
              <a:spAutoFit/>
            </a:bodyPr>
            <a:lstStyle/>
            <a:p>
              <a:pPr algn="ctr" defTabSz="857250">
                <a:lnSpc>
                  <a:spcPts val="4105"/>
                </a:lnSpc>
                <a:spcBef>
                  <a:spcPct val="0"/>
                </a:spcBef>
                <a:defRPr/>
              </a:pPr>
              <a:r>
                <a:rPr lang="en-US" sz="2800" b="1">
                  <a:latin typeface="Calibri"/>
                  <a:cs typeface="Calibri"/>
                </a:rPr>
                <a:t>Meeting 1</a:t>
              </a:r>
            </a:p>
          </p:txBody>
        </p:sp>
      </p:grpSp>
      <p:pic>
        <p:nvPicPr>
          <p:cNvPr id="10" name="Picture 9" descr="A green text on a black background&#10;&#10;Description automatically generated">
            <a:extLst>
              <a:ext uri="{FF2B5EF4-FFF2-40B4-BE49-F238E27FC236}">
                <a16:creationId xmlns:a16="http://schemas.microsoft.com/office/drawing/2014/main" id="{68805E90-E395-1058-34F6-AF718D521CE0}"/>
              </a:ext>
            </a:extLst>
          </p:cNvPr>
          <p:cNvPicPr>
            <a:picLocks noChangeAspect="1"/>
          </p:cNvPicPr>
          <p:nvPr/>
        </p:nvPicPr>
        <p:blipFill>
          <a:blip r:embed="rId7"/>
          <a:stretch>
            <a:fillRect/>
          </a:stretch>
        </p:blipFill>
        <p:spPr>
          <a:xfrm>
            <a:off x="-114690" y="2473895"/>
            <a:ext cx="5728304" cy="1670503"/>
          </a:xfrm>
          <a:prstGeom prst="rect">
            <a:avLst/>
          </a:prstGeom>
        </p:spPr>
      </p:pic>
      <p:sp>
        <p:nvSpPr>
          <p:cNvPr id="4" name="TextBox 3">
            <a:extLst>
              <a:ext uri="{FF2B5EF4-FFF2-40B4-BE49-F238E27FC236}">
                <a16:creationId xmlns:a16="http://schemas.microsoft.com/office/drawing/2014/main" id="{027F4EBB-E4FC-8A48-8898-36E85449EA51}"/>
              </a:ext>
            </a:extLst>
          </p:cNvPr>
          <p:cNvSpPr txBox="1"/>
          <p:nvPr/>
        </p:nvSpPr>
        <p:spPr>
          <a:xfrm>
            <a:off x="-8373" y="-1"/>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a:solidFill>
                  <a:schemeClr val="accent1">
                    <a:lumMod val="49000"/>
                  </a:schemeClr>
                </a:solidFill>
                <a:ea typeface="Calibri"/>
                <a:cs typeface="Calibri"/>
              </a:rPr>
              <a:t>As of February 24,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4881632" y="4572000"/>
            <a:ext cx="3374503" cy="1313886"/>
          </a:xfrm>
          <a:prstGeom prst="rect">
            <a:avLst/>
          </a:prstGeom>
        </p:spPr>
        <p:txBody>
          <a:bodyPr lIns="0" tIns="0" rIns="0" bIns="0" rtlCol="0" anchor="t">
            <a:spAutoFit/>
          </a:bodyPr>
          <a:lstStyle/>
          <a:p>
            <a:pPr algn="ctr" defTabSz="857250">
              <a:lnSpc>
                <a:spcPts val="2628"/>
              </a:lnSpc>
            </a:pPr>
            <a:r>
              <a:rPr lang="en-US" sz="1877" b="1">
                <a:solidFill>
                  <a:srgbClr val="000000"/>
                </a:solidFill>
                <a:latin typeface="Calibri (MS)"/>
              </a:rPr>
              <a:t>Thank you for participating today. </a:t>
            </a:r>
          </a:p>
          <a:p>
            <a:pPr algn="ctr" defTabSz="857250">
              <a:lnSpc>
                <a:spcPts val="2628"/>
              </a:lnSpc>
            </a:pPr>
            <a:r>
              <a:rPr lang="en-US" sz="1877" b="1">
                <a:solidFill>
                  <a:srgbClr val="000000"/>
                </a:solidFill>
                <a:latin typeface="Calibri (MS)"/>
              </a:rPr>
              <a:t>Please reach out with any questions or concerns. </a:t>
            </a:r>
          </a:p>
          <a:p>
            <a:pPr algn="ctr" defTabSz="857250">
              <a:lnSpc>
                <a:spcPts val="2628"/>
              </a:lnSpc>
              <a:spcBef>
                <a:spcPct val="0"/>
              </a:spcBef>
            </a:pPr>
            <a:r>
              <a:rPr lang="en-US" sz="1877" b="1">
                <a:solidFill>
                  <a:srgbClr val="000000"/>
                </a:solidFill>
                <a:latin typeface="Calibri (MS)"/>
              </a:rPr>
              <a:t>See you next week!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2"/>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pPr>
            <a:r>
              <a:rPr lang="en-US" sz="1875" b="1" i="1">
                <a:solidFill>
                  <a:srgbClr val="375830"/>
                </a:solidFill>
                <a:latin typeface="Calibri"/>
              </a:rPr>
              <a:t>A Universal Parenting Program for Parents of Children Ages 3-5  </a:t>
            </a: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pPr>
              <a:r>
                <a:rPr lang="en-US" sz="2932" b="1">
                  <a:solidFill>
                    <a:srgbClr val="2C251E"/>
                  </a:solidFill>
                  <a:latin typeface="Calibri (MS) Bold"/>
                </a:rPr>
                <a:t>Meeting</a:t>
              </a:r>
              <a:r>
                <a:rPr lang="en-US" sz="2932">
                  <a:solidFill>
                    <a:srgbClr val="2C251E"/>
                  </a:solidFill>
                  <a:latin typeface="Calibri (MS) Bold"/>
                </a:rPr>
                <a:t> </a:t>
              </a:r>
              <a:r>
                <a:rPr lang="en-US" sz="2932" b="1">
                  <a:solidFill>
                    <a:srgbClr val="2C251E"/>
                  </a:solidFill>
                  <a:latin typeface="Calibri (MS) Bold"/>
                </a:rPr>
                <a:t>2</a:t>
              </a:r>
            </a:p>
          </p:txBody>
        </p:sp>
      </p:grpSp>
      <p:pic>
        <p:nvPicPr>
          <p:cNvPr id="10" name="Picture 9" descr="A green text on a black background&#10;&#10;Description automatically generated">
            <a:extLst>
              <a:ext uri="{FF2B5EF4-FFF2-40B4-BE49-F238E27FC236}">
                <a16:creationId xmlns:a16="http://schemas.microsoft.com/office/drawing/2014/main" id="{50B7DBE0-E4A6-1D83-908D-9A0FDD23E60C}"/>
              </a:ext>
            </a:extLst>
          </p:cNvPr>
          <p:cNvPicPr>
            <a:picLocks noChangeAspect="1"/>
          </p:cNvPicPr>
          <p:nvPr/>
        </p:nvPicPr>
        <p:blipFill>
          <a:blip r:embed="rId7"/>
          <a:stretch>
            <a:fillRect/>
          </a:stretch>
        </p:blipFill>
        <p:spPr>
          <a:xfrm>
            <a:off x="-3957" y="2261575"/>
            <a:ext cx="5857875" cy="165199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7614" y="9"/>
            <a:ext cx="9143981" cy="6857991"/>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24143" y="428626"/>
            <a:ext cx="6661498" cy="3569243"/>
          </a:xfrm>
          <a:prstGeom prst="rect">
            <a:avLst/>
          </a:prstGeom>
        </p:spPr>
        <p:txBody>
          <a:bodyPr vert="horz" lIns="85725" tIns="42863" rIns="85725" bIns="42863" rtlCol="0" anchor="t">
            <a:normAutofit/>
          </a:bodyPr>
          <a:lstStyle/>
          <a:p>
            <a:pPr defTabSz="857250">
              <a:lnSpc>
                <a:spcPct val="90000"/>
              </a:lnSpc>
              <a:spcBef>
                <a:spcPct val="0"/>
              </a:spcBef>
              <a:spcAft>
                <a:spcPts val="563"/>
              </a:spcAft>
            </a:pPr>
            <a:r>
              <a:rPr lang="en-US" sz="7500" b="1" i="1">
                <a:ln w="22225">
                  <a:solidFill>
                    <a:srgbClr val="9BBB59">
                      <a:lumMod val="50000"/>
                    </a:srgbClr>
                  </a:solidFill>
                  <a:prstDash val="solid"/>
                </a:ln>
                <a:solidFill>
                  <a:prstClr val="white">
                    <a:lumMod val="95000"/>
                  </a:prstClr>
                </a:solidFill>
                <a:latin typeface="Calibri"/>
              </a:rPr>
              <a:t>Welcome back!</a:t>
            </a:r>
          </a:p>
          <a:p>
            <a:pPr defTabSz="857250">
              <a:lnSpc>
                <a:spcPct val="90000"/>
              </a:lnSpc>
              <a:spcBef>
                <a:spcPct val="0"/>
              </a:spcBef>
              <a:spcAft>
                <a:spcPts val="563"/>
              </a:spcAft>
            </a:pPr>
            <a:endParaRPr lang="en-US" sz="450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28626" y="1785938"/>
            <a:ext cx="5643563" cy="3049937"/>
          </a:xfrm>
          <a:prstGeom prst="rect">
            <a:avLst/>
          </a:prstGeom>
          <a:solidFill>
            <a:schemeClr val="bg1">
              <a:lumMod val="95000"/>
            </a:schemeClr>
          </a:solidFill>
          <a:ln>
            <a:noFill/>
          </a:ln>
          <a:effectLst>
            <a:softEdge rad="127000"/>
          </a:effectLst>
        </p:spPr>
        <p:txBody>
          <a:bodyPr wrap="square">
            <a:spAutoFit/>
          </a:bodyPr>
          <a:lstStyle/>
          <a:p>
            <a:pPr defTabSz="857250">
              <a:lnSpc>
                <a:spcPct val="90000"/>
              </a:lnSpc>
              <a:spcAft>
                <a:spcPts val="563"/>
              </a:spcAft>
            </a:pPr>
            <a:endParaRPr lang="en-US" sz="1688">
              <a:solidFill>
                <a:prstClr val="black"/>
              </a:solidFill>
              <a:latin typeface="Calibri"/>
            </a:endParaRPr>
          </a:p>
          <a:p>
            <a:pPr marL="375059" indent="-321479" defTabSz="857250">
              <a:lnSpc>
                <a:spcPct val="90000"/>
              </a:lnSpc>
              <a:spcAft>
                <a:spcPts val="563"/>
              </a:spcAft>
              <a:buFont typeface="Arial" panose="020B0604020202020204" pitchFamily="34" charset="0"/>
              <a:buChar char="•"/>
            </a:pPr>
            <a:r>
              <a:rPr lang="en-US" sz="3000">
                <a:solidFill>
                  <a:prstClr val="black"/>
                </a:solidFill>
                <a:latin typeface="Calibri"/>
              </a:rPr>
              <a:t>Please sign in and find a seat. We will begin soon.</a:t>
            </a:r>
          </a:p>
          <a:p>
            <a:pPr marL="53580" defTabSz="857250">
              <a:lnSpc>
                <a:spcPct val="90000"/>
              </a:lnSpc>
              <a:spcAft>
                <a:spcPts val="563"/>
              </a:spcAft>
            </a:pPr>
            <a:endParaRPr lang="en-US" sz="3000">
              <a:solidFill>
                <a:prstClr val="black"/>
              </a:solidFill>
              <a:latin typeface="Calibri"/>
            </a:endParaRPr>
          </a:p>
          <a:p>
            <a:pPr marL="375059" indent="-321479" defTabSz="857250">
              <a:lnSpc>
                <a:spcPct val="90000"/>
              </a:lnSpc>
              <a:spcAft>
                <a:spcPts val="563"/>
              </a:spcAft>
              <a:buFont typeface="Arial" panose="020B0604020202020204" pitchFamily="34" charset="0"/>
              <a:buChar char="•"/>
            </a:pPr>
            <a:r>
              <a:rPr lang="en-US" sz="3000">
                <a:solidFill>
                  <a:prstClr val="black"/>
                </a:solidFill>
                <a:latin typeface="Calibri"/>
              </a:rPr>
              <a:t>If possible, please turn on your camera and enter your preferred name. We will begin soon.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857250"/>
            <a:endParaRPr lang="en-US" sz="1688">
              <a:solidFill>
                <a:prstClr val="black"/>
              </a:solidFill>
              <a:latin typeface="Calibri"/>
            </a:endParaRPr>
          </a:p>
        </p:txBody>
      </p:sp>
      <p:sp>
        <p:nvSpPr>
          <p:cNvPr id="3" name="TextBox 3"/>
          <p:cNvSpPr txBox="1"/>
          <p:nvPr/>
        </p:nvSpPr>
        <p:spPr>
          <a:xfrm>
            <a:off x="2717229" y="3427429"/>
            <a:ext cx="3127097" cy="1964192"/>
          </a:xfrm>
          <a:prstGeom prst="rect">
            <a:avLst/>
          </a:prstGeom>
        </p:spPr>
        <p:txBody>
          <a:bodyPr wrap="square" lIns="0" tIns="0" rIns="0" bIns="0" rtlCol="0" anchor="t">
            <a:spAutoFit/>
          </a:bodyPr>
          <a:lstStyle/>
          <a:p>
            <a:pPr marL="483235" lvl="1" indent="-241300" defTabSz="857250">
              <a:lnSpc>
                <a:spcPts val="3136"/>
              </a:lnSpc>
              <a:buFont typeface="Arial"/>
              <a:buChar char="•"/>
            </a:pPr>
            <a:r>
              <a:rPr lang="en-US" sz="2200" b="1">
                <a:solidFill>
                  <a:srgbClr val="000000"/>
                </a:solidFill>
                <a:latin typeface="Calibri"/>
                <a:ea typeface="Calibri"/>
                <a:cs typeface="Calibri"/>
              </a:rPr>
              <a:t>Conversation Starter</a:t>
            </a:r>
            <a:endParaRPr lang="en-US" sz="2200" b="1">
              <a:solidFill>
                <a:prstClr val="black"/>
              </a:solidFill>
              <a:latin typeface="Calibri"/>
              <a:ea typeface="Calibri"/>
              <a:cs typeface="Calibri"/>
            </a:endParaRPr>
          </a:p>
          <a:p>
            <a:pPr marL="483235" lvl="1" indent="-241300" defTabSz="857250">
              <a:lnSpc>
                <a:spcPts val="3136"/>
              </a:lnSpc>
              <a:buFont typeface="Arial"/>
              <a:buChar char="•"/>
            </a:pPr>
            <a:r>
              <a:rPr lang="en-US" sz="2200" b="1">
                <a:solidFill>
                  <a:srgbClr val="000000"/>
                </a:solidFill>
                <a:latin typeface="Calibri"/>
                <a:ea typeface="Calibri"/>
                <a:cs typeface="Calibri"/>
              </a:rPr>
              <a:t>Restate Ground Rules</a:t>
            </a:r>
          </a:p>
          <a:p>
            <a:pPr marL="483235" lvl="1" indent="-241300" defTabSz="857250">
              <a:lnSpc>
                <a:spcPts val="3136"/>
              </a:lnSpc>
              <a:buFont typeface="Arial"/>
              <a:buChar char="•"/>
            </a:pPr>
            <a:r>
              <a:rPr lang="en-US" sz="2200" b="1">
                <a:solidFill>
                  <a:srgbClr val="000000"/>
                </a:solidFill>
                <a:latin typeface="Calibri"/>
                <a:ea typeface="Calibri"/>
                <a:cs typeface="Calibri"/>
              </a:rPr>
              <a:t>Group Discussion</a:t>
            </a:r>
          </a:p>
          <a:p>
            <a:pPr marL="483235" lvl="1" indent="-241300" defTabSz="857250">
              <a:lnSpc>
                <a:spcPts val="3136"/>
              </a:lnSpc>
              <a:buFont typeface="Arial"/>
              <a:buChar char="•"/>
            </a:pPr>
            <a:r>
              <a:rPr lang="en-US" sz="2200" b="1">
                <a:solidFill>
                  <a:srgbClr val="000000"/>
                </a:solidFill>
                <a:latin typeface="Calibri"/>
                <a:ea typeface="Calibri"/>
                <a:cs typeface="Calibri"/>
              </a:rPr>
              <a:t>Homework</a:t>
            </a:r>
          </a:p>
          <a:p>
            <a:pPr defTabSz="857250">
              <a:lnSpc>
                <a:spcPts val="3136"/>
              </a:lnSpc>
            </a:pPr>
            <a:endParaRPr lang="en-US" sz="2240">
              <a:solidFill>
                <a:srgbClr val="000000"/>
              </a:solidFill>
              <a:latin typeface="Calibri (MS) Bold"/>
            </a:endParaRPr>
          </a:p>
        </p:txBody>
      </p:sp>
      <p:sp>
        <p:nvSpPr>
          <p:cNvPr id="4" name="Freeform 4"/>
          <p:cNvSpPr/>
          <p:nvPr/>
        </p:nvSpPr>
        <p:spPr>
          <a:xfrm>
            <a:off x="2800027" y="2883981"/>
            <a:ext cx="2531626" cy="237340"/>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4611268" y="1324636"/>
            <a:ext cx="4004840" cy="5090304"/>
          </a:xfrm>
          <a:prstGeom prst="rect">
            <a:avLst/>
          </a:prstGeom>
        </p:spPr>
        <p:txBody>
          <a:bodyPr wrap="square" lIns="0" tIns="0" rIns="0" bIns="0" rtlCol="0" anchor="t">
            <a:spAutoFit/>
          </a:bodyPr>
          <a:lstStyle/>
          <a:p>
            <a:pPr defTabSz="857250">
              <a:defRPr/>
            </a:pPr>
            <a:endParaRPr lang="en-US" sz="2625" b="1">
              <a:solidFill>
                <a:prstClr val="black"/>
              </a:solidFill>
              <a:latin typeface="Calibri"/>
              <a:cs typeface="Calibri"/>
            </a:endParaRPr>
          </a:p>
          <a:p>
            <a:pPr marL="321469" lvl="1" indent="-160734" defTabSz="857250">
              <a:buFont typeface="Arial"/>
              <a:buChar char="•"/>
              <a:defRPr/>
            </a:pPr>
            <a:r>
              <a:rPr lang="en-US" sz="2625" b="1">
                <a:solidFill>
                  <a:srgbClr val="000000"/>
                </a:solidFill>
                <a:latin typeface="Calibri"/>
                <a:cs typeface="Calibri"/>
              </a:rPr>
              <a:t>What was your least favorite food as a child? Do you still dislike it?</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What’s the best piece of advice you’ve ever been given?</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is your favorite item that you’ve purchased this year?</a:t>
            </a:r>
          </a:p>
          <a:p>
            <a:pPr defTabSz="857250">
              <a:lnSpc>
                <a:spcPts val="2012"/>
              </a:lnSpc>
              <a:defRPr/>
            </a:pPr>
            <a:endParaRPr lang="en-US" sz="1490">
              <a:solidFill>
                <a:srgbClr val="000000"/>
              </a:solidFill>
              <a:latin typeface="Calibri (MS) Bold"/>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83" b="1" i="1">
                <a:solidFill>
                  <a:srgbClr val="000000"/>
                </a:solidFill>
                <a:latin typeface="Calibri (MS) Bold Italics"/>
              </a:rPr>
              <a:t>Please answer one of the following questions: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251973" y="1331550"/>
            <a:ext cx="4676367" cy="5309146"/>
          </a:xfrm>
          <a:prstGeom prst="rect">
            <a:avLst/>
          </a:prstGeom>
        </p:spPr>
        <p:txBody>
          <a:bodyPr wrap="square" lIns="0" tIns="0" rIns="0" bIns="0" rtlCol="0" anchor="t">
            <a:spAutoFit/>
          </a:bodyPr>
          <a:lstStyle/>
          <a:p>
            <a:pPr defTabSz="857250">
              <a:lnSpc>
                <a:spcPts val="2230"/>
              </a:lnSpc>
              <a:defRPr/>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defRPr/>
            </a:pPr>
            <a:endParaRPr lang="en-US" sz="1593">
              <a:solidFill>
                <a:srgbClr val="FFFFFF"/>
              </a:solidFill>
              <a:latin typeface="Calibri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EDE9"/>
        </a:solidFill>
        <a:effectLst/>
      </p:bgPr>
    </p:bg>
    <p:spTree>
      <p:nvGrpSpPr>
        <p:cNvPr id="1" name=""/>
        <p:cNvGrpSpPr/>
        <p:nvPr/>
      </p:nvGrpSpPr>
      <p:grpSpPr>
        <a:xfrm>
          <a:off x="0" y="0"/>
          <a:ext cx="0" cy="0"/>
          <a:chOff x="0" y="0"/>
          <a:chExt cx="0" cy="0"/>
        </a:xfrm>
      </p:grpSpPr>
      <p:sp>
        <p:nvSpPr>
          <p:cNvPr id="2" name="TextBox 2"/>
          <p:cNvSpPr txBox="1"/>
          <p:nvPr/>
        </p:nvSpPr>
        <p:spPr>
          <a:xfrm>
            <a:off x="148292" y="-3656"/>
            <a:ext cx="8574251" cy="649152"/>
          </a:xfrm>
          <a:prstGeom prst="rect">
            <a:avLst/>
          </a:prstGeom>
        </p:spPr>
        <p:txBody>
          <a:bodyPr lIns="0" tIns="0" rIns="0" bIns="0" rtlCol="0" anchor="t">
            <a:spAutoFit/>
          </a:bodyPr>
          <a:lstStyle/>
          <a:p>
            <a:pPr algn="ctr" defTabSz="857250">
              <a:lnSpc>
                <a:spcPts val="5367"/>
              </a:lnSpc>
              <a:spcBef>
                <a:spcPct val="0"/>
              </a:spcBef>
              <a:defRPr/>
            </a:pPr>
            <a:r>
              <a:rPr lang="en-US" sz="3800" b="1" u="sng">
                <a:solidFill>
                  <a:srgbClr val="9B3214"/>
                </a:solidFill>
                <a:latin typeface="Calibri"/>
                <a:ea typeface="Calibri"/>
                <a:cs typeface="Calibri"/>
              </a:rPr>
              <a:t>Morning Routine Discussion Questions</a:t>
            </a:r>
          </a:p>
        </p:txBody>
      </p:sp>
      <p:grpSp>
        <p:nvGrpSpPr>
          <p:cNvPr id="3" name="Group 3"/>
          <p:cNvGrpSpPr>
            <a:grpSpLocks noChangeAspect="1"/>
          </p:cNvGrpSpPr>
          <p:nvPr/>
        </p:nvGrpSpPr>
        <p:grpSpPr>
          <a:xfrm>
            <a:off x="235765" y="911337"/>
            <a:ext cx="1925497" cy="1925497"/>
            <a:chOff x="0" y="0"/>
            <a:chExt cx="8909050" cy="8909050"/>
          </a:xfrm>
        </p:grpSpPr>
        <p:sp>
          <p:nvSpPr>
            <p:cNvPr id="4" name="Freeform 4"/>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000000"/>
            </a:solidFill>
          </p:spPr>
          <p:txBody>
            <a:bodyPr/>
            <a:lstStyle/>
            <a:p>
              <a:pPr defTabSz="857250">
                <a:defRPr/>
              </a:pPr>
              <a:endParaRPr lang="en-US" sz="1688">
                <a:solidFill>
                  <a:prstClr val="black"/>
                </a:solidFill>
                <a:latin typeface="Calibri"/>
              </a:endParaRPr>
            </a:p>
          </p:txBody>
        </p:sp>
        <p:sp>
          <p:nvSpPr>
            <p:cNvPr id="5" name="Freeform 5"/>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3"/>
              <a:stretch>
                <a:fillRect t="-6732" b="-6732"/>
              </a:stretch>
            </a:blipFill>
          </p:spPr>
          <p:txBody>
            <a:bodyPr/>
            <a:lstStyle/>
            <a:p>
              <a:pPr defTabSz="857250">
                <a:defRPr/>
              </a:pPr>
              <a:endParaRPr lang="en-US" sz="1688">
                <a:solidFill>
                  <a:prstClr val="black"/>
                </a:solidFill>
                <a:latin typeface="Calibri"/>
              </a:endParaRPr>
            </a:p>
          </p:txBody>
        </p:sp>
        <p:sp>
          <p:nvSpPr>
            <p:cNvPr id="6" name="Freeform 6"/>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defRPr/>
              </a:pPr>
              <a:endParaRPr lang="en-US" sz="1688">
                <a:solidFill>
                  <a:prstClr val="black"/>
                </a:solidFill>
                <a:latin typeface="Calibri"/>
              </a:endParaRPr>
            </a:p>
          </p:txBody>
        </p:sp>
      </p:grpSp>
      <p:grpSp>
        <p:nvGrpSpPr>
          <p:cNvPr id="7" name="Group 7"/>
          <p:cNvGrpSpPr>
            <a:grpSpLocks noChangeAspect="1"/>
          </p:cNvGrpSpPr>
          <p:nvPr/>
        </p:nvGrpSpPr>
        <p:grpSpPr>
          <a:xfrm>
            <a:off x="4583709" y="911337"/>
            <a:ext cx="1925497" cy="1925497"/>
            <a:chOff x="0" y="0"/>
            <a:chExt cx="8909050" cy="8909050"/>
          </a:xfrm>
        </p:grpSpPr>
        <p:sp>
          <p:nvSpPr>
            <p:cNvPr id="8" name="Freeform 8"/>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000000"/>
            </a:solidFill>
          </p:spPr>
          <p:txBody>
            <a:bodyPr/>
            <a:lstStyle/>
            <a:p>
              <a:pPr defTabSz="857250">
                <a:defRPr/>
              </a:pPr>
              <a:endParaRPr lang="en-US" sz="1688">
                <a:solidFill>
                  <a:prstClr val="black"/>
                </a:solidFill>
                <a:latin typeface="Calibri"/>
              </a:endParaRPr>
            </a:p>
          </p:txBody>
        </p:sp>
        <p:sp>
          <p:nvSpPr>
            <p:cNvPr id="9" name="Freeform 9"/>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4"/>
              <a:stretch>
                <a:fillRect t="-3095" b="-3095"/>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defRPr/>
              </a:pPr>
              <a:endParaRPr lang="en-US" sz="1688">
                <a:solidFill>
                  <a:prstClr val="black"/>
                </a:solidFill>
                <a:latin typeface="Calibri"/>
              </a:endParaRPr>
            </a:p>
          </p:txBody>
        </p:sp>
      </p:grpSp>
      <p:grpSp>
        <p:nvGrpSpPr>
          <p:cNvPr id="11" name="Group 11"/>
          <p:cNvGrpSpPr>
            <a:grpSpLocks noChangeAspect="1"/>
          </p:cNvGrpSpPr>
          <p:nvPr/>
        </p:nvGrpSpPr>
        <p:grpSpPr>
          <a:xfrm>
            <a:off x="6836149" y="862569"/>
            <a:ext cx="1964063" cy="1964063"/>
            <a:chOff x="0" y="0"/>
            <a:chExt cx="8909050" cy="8909050"/>
          </a:xfrm>
        </p:grpSpPr>
        <p:sp>
          <p:nvSpPr>
            <p:cNvPr id="12" name="Freeform 12"/>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000000"/>
            </a:solidFill>
          </p:spPr>
          <p:txBody>
            <a:bodyPr/>
            <a:lstStyle/>
            <a:p>
              <a:pPr defTabSz="857250">
                <a:defRPr/>
              </a:pPr>
              <a:endParaRPr lang="en-US" sz="1688">
                <a:solidFill>
                  <a:prstClr val="black"/>
                </a:solidFill>
                <a:latin typeface="Calibri"/>
              </a:endParaRPr>
            </a:p>
          </p:txBody>
        </p:sp>
        <p:sp>
          <p:nvSpPr>
            <p:cNvPr id="13" name="Freeform 13"/>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5"/>
              <a:stretch>
                <a:fillRect t="-12067" b="-47409"/>
              </a:stretch>
            </a:blipFill>
          </p:spPr>
          <p:txBody>
            <a:bodyPr/>
            <a:lstStyle/>
            <a:p>
              <a:pPr defTabSz="857250">
                <a:defRPr/>
              </a:pPr>
              <a:endParaRPr lang="en-US" sz="1688">
                <a:solidFill>
                  <a:prstClr val="black"/>
                </a:solidFill>
                <a:latin typeface="Calibri"/>
              </a:endParaRPr>
            </a:p>
          </p:txBody>
        </p:sp>
        <p:sp>
          <p:nvSpPr>
            <p:cNvPr id="14" name="Freeform 14"/>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defRPr/>
              </a:pPr>
              <a:endParaRPr lang="en-US" sz="1688">
                <a:solidFill>
                  <a:prstClr val="black"/>
                </a:solidFill>
                <a:latin typeface="Calibri"/>
              </a:endParaRPr>
            </a:p>
          </p:txBody>
        </p:sp>
      </p:grpSp>
      <p:grpSp>
        <p:nvGrpSpPr>
          <p:cNvPr id="15" name="Group 15"/>
          <p:cNvGrpSpPr>
            <a:grpSpLocks noChangeAspect="1"/>
          </p:cNvGrpSpPr>
          <p:nvPr/>
        </p:nvGrpSpPr>
        <p:grpSpPr>
          <a:xfrm>
            <a:off x="2376615" y="911337"/>
            <a:ext cx="1925497" cy="1925497"/>
            <a:chOff x="0" y="0"/>
            <a:chExt cx="8909050" cy="8909050"/>
          </a:xfrm>
        </p:grpSpPr>
        <p:sp>
          <p:nvSpPr>
            <p:cNvPr id="16" name="Freeform 16"/>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000000"/>
            </a:solidFill>
          </p:spPr>
          <p:txBody>
            <a:bodyPr/>
            <a:lstStyle/>
            <a:p>
              <a:pPr defTabSz="857250">
                <a:defRPr/>
              </a:pPr>
              <a:endParaRPr lang="en-US" sz="1688">
                <a:solidFill>
                  <a:prstClr val="black"/>
                </a:solidFill>
                <a:latin typeface="Calibri"/>
              </a:endParaRPr>
            </a:p>
          </p:txBody>
        </p:sp>
        <p:sp>
          <p:nvSpPr>
            <p:cNvPr id="17" name="Freeform 17"/>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6"/>
              <a:stretch>
                <a:fillRect t="-7528" b="-7528"/>
              </a:stretch>
            </a:blipFill>
          </p:spPr>
          <p:txBody>
            <a:bodyPr/>
            <a:lstStyle/>
            <a:p>
              <a:pPr defTabSz="857250">
                <a:defRPr/>
              </a:pPr>
              <a:endParaRPr lang="en-US" sz="1688">
                <a:solidFill>
                  <a:prstClr val="black"/>
                </a:solidFill>
                <a:latin typeface="Calibri"/>
              </a:endParaRPr>
            </a:p>
          </p:txBody>
        </p:sp>
        <p:sp>
          <p:nvSpPr>
            <p:cNvPr id="18" name="Freeform 18"/>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defRPr/>
              </a:pPr>
              <a:endParaRPr lang="en-US" sz="1688">
                <a:solidFill>
                  <a:prstClr val="black"/>
                </a:solidFill>
                <a:latin typeface="Calibri"/>
              </a:endParaRPr>
            </a:p>
          </p:txBody>
        </p:sp>
      </p:grpSp>
      <p:grpSp>
        <p:nvGrpSpPr>
          <p:cNvPr id="19" name="Group 19"/>
          <p:cNvGrpSpPr/>
          <p:nvPr/>
        </p:nvGrpSpPr>
        <p:grpSpPr>
          <a:xfrm rot="-2785609">
            <a:off x="6684863" y="850086"/>
            <a:ext cx="885628" cy="662007"/>
            <a:chOff x="116435" y="174789"/>
            <a:chExt cx="1259560" cy="941521"/>
          </a:xfrm>
        </p:grpSpPr>
        <p:sp>
          <p:nvSpPr>
            <p:cNvPr id="20" name="Freeform 20"/>
            <p:cNvSpPr/>
            <p:nvPr/>
          </p:nvSpPr>
          <p:spPr>
            <a:xfrm rot="1104513">
              <a:off x="116435" y="174789"/>
              <a:ext cx="1259560" cy="941521"/>
            </a:xfrm>
            <a:custGeom>
              <a:avLst/>
              <a:gdLst/>
              <a:ahLst/>
              <a:cxnLst/>
              <a:rect l="l" t="t" r="r" b="b"/>
              <a:pathLst>
                <a:path w="1259560" h="941521">
                  <a:moveTo>
                    <a:pt x="0" y="0"/>
                  </a:moveTo>
                  <a:lnTo>
                    <a:pt x="1259561" y="0"/>
                  </a:lnTo>
                  <a:lnTo>
                    <a:pt x="1259561" y="941522"/>
                  </a:lnTo>
                  <a:lnTo>
                    <a:pt x="0" y="9415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21" name="TextBox 21"/>
            <p:cNvSpPr txBox="1"/>
            <p:nvPr/>
          </p:nvSpPr>
          <p:spPr>
            <a:xfrm rot="1104513">
              <a:off x="246811" y="416912"/>
              <a:ext cx="974214" cy="389851"/>
            </a:xfrm>
            <a:prstGeom prst="rect">
              <a:avLst/>
            </a:prstGeom>
          </p:spPr>
          <p:txBody>
            <a:bodyPr wrap="square" lIns="0" tIns="0" rIns="0" bIns="0" rtlCol="0" anchor="t">
              <a:spAutoFit/>
            </a:bodyPr>
            <a:lstStyle/>
            <a:p>
              <a:pPr algn="ctr" defTabSz="857250">
                <a:lnSpc>
                  <a:spcPts val="1127"/>
                </a:lnSpc>
                <a:spcBef>
                  <a:spcPct val="0"/>
                </a:spcBef>
                <a:defRPr/>
              </a:pPr>
              <a:r>
                <a:rPr lang="en-US" sz="804" b="1">
                  <a:solidFill>
                    <a:srgbClr val="312716"/>
                  </a:solidFill>
                  <a:latin typeface="Calibri (MS) Bold"/>
                </a:rPr>
                <a:t>The Smith Family</a:t>
              </a:r>
            </a:p>
          </p:txBody>
        </p:sp>
      </p:grpSp>
      <p:grpSp>
        <p:nvGrpSpPr>
          <p:cNvPr id="22" name="Group 22"/>
          <p:cNvGrpSpPr/>
          <p:nvPr/>
        </p:nvGrpSpPr>
        <p:grpSpPr>
          <a:xfrm>
            <a:off x="2182675" y="847661"/>
            <a:ext cx="1044515" cy="780775"/>
            <a:chOff x="159536" y="249586"/>
            <a:chExt cx="1485532" cy="1110435"/>
          </a:xfrm>
        </p:grpSpPr>
        <p:sp>
          <p:nvSpPr>
            <p:cNvPr id="23" name="Freeform 23"/>
            <p:cNvSpPr/>
            <p:nvPr/>
          </p:nvSpPr>
          <p:spPr>
            <a:xfrm rot="-1405951">
              <a:off x="159536" y="249586"/>
              <a:ext cx="1485532" cy="1110435"/>
            </a:xfrm>
            <a:custGeom>
              <a:avLst/>
              <a:gdLst/>
              <a:ahLst/>
              <a:cxnLst/>
              <a:rect l="l" t="t" r="r" b="b"/>
              <a:pathLst>
                <a:path w="1485532" h="1110435">
                  <a:moveTo>
                    <a:pt x="0" y="0"/>
                  </a:moveTo>
                  <a:lnTo>
                    <a:pt x="1485532" y="0"/>
                  </a:lnTo>
                  <a:lnTo>
                    <a:pt x="1485532" y="1110435"/>
                  </a:lnTo>
                  <a:lnTo>
                    <a:pt x="0" y="1110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24" name="TextBox 24"/>
            <p:cNvSpPr txBox="1"/>
            <p:nvPr/>
          </p:nvSpPr>
          <p:spPr>
            <a:xfrm rot="20237399">
              <a:off x="469294" y="608320"/>
              <a:ext cx="945637" cy="458611"/>
            </a:xfrm>
            <a:prstGeom prst="rect">
              <a:avLst/>
            </a:prstGeom>
          </p:spPr>
          <p:txBody>
            <a:bodyPr lIns="0" tIns="0" rIns="0" bIns="0" rtlCol="0" anchor="t">
              <a:spAutoFit/>
            </a:bodyPr>
            <a:lstStyle/>
            <a:p>
              <a:pPr algn="ctr" defTabSz="857250">
                <a:lnSpc>
                  <a:spcPts val="1269"/>
                </a:lnSpc>
                <a:spcBef>
                  <a:spcPct val="0"/>
                </a:spcBef>
                <a:defRPr/>
              </a:pPr>
              <a:r>
                <a:rPr lang="en-US" sz="907" b="1">
                  <a:solidFill>
                    <a:srgbClr val="312716"/>
                  </a:solidFill>
                  <a:latin typeface="Calibri (MS) Bold"/>
                </a:rPr>
                <a:t>The Jackson Family</a:t>
              </a:r>
            </a:p>
          </p:txBody>
        </p:sp>
      </p:grpSp>
      <p:grpSp>
        <p:nvGrpSpPr>
          <p:cNvPr id="25" name="Group 25"/>
          <p:cNvGrpSpPr/>
          <p:nvPr/>
        </p:nvGrpSpPr>
        <p:grpSpPr>
          <a:xfrm rot="-602965">
            <a:off x="4442032" y="849289"/>
            <a:ext cx="897125" cy="670601"/>
            <a:chOff x="101271" y="148176"/>
            <a:chExt cx="1275910" cy="953743"/>
          </a:xfrm>
        </p:grpSpPr>
        <p:sp>
          <p:nvSpPr>
            <p:cNvPr id="26" name="Freeform 26"/>
            <p:cNvSpPr/>
            <p:nvPr/>
          </p:nvSpPr>
          <p:spPr>
            <a:xfrm rot="-895190">
              <a:off x="101271" y="148176"/>
              <a:ext cx="1275910" cy="953743"/>
            </a:xfrm>
            <a:custGeom>
              <a:avLst/>
              <a:gdLst/>
              <a:ahLst/>
              <a:cxnLst/>
              <a:rect l="l" t="t" r="r" b="b"/>
              <a:pathLst>
                <a:path w="1275910" h="953743">
                  <a:moveTo>
                    <a:pt x="0" y="0"/>
                  </a:moveTo>
                  <a:lnTo>
                    <a:pt x="1275910" y="0"/>
                  </a:lnTo>
                  <a:lnTo>
                    <a:pt x="1275910" y="953743"/>
                  </a:lnTo>
                  <a:lnTo>
                    <a:pt x="0" y="9537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27" name="TextBox 27"/>
            <p:cNvSpPr txBox="1"/>
            <p:nvPr/>
          </p:nvSpPr>
          <p:spPr>
            <a:xfrm rot="20596338">
              <a:off x="250853" y="394576"/>
              <a:ext cx="966246" cy="424321"/>
            </a:xfrm>
            <a:prstGeom prst="rect">
              <a:avLst/>
            </a:prstGeom>
          </p:spPr>
          <p:txBody>
            <a:bodyPr lIns="0" tIns="0" rIns="0" bIns="0" rtlCol="0" anchor="t">
              <a:spAutoFit/>
            </a:bodyPr>
            <a:lstStyle/>
            <a:p>
              <a:pPr algn="ctr" defTabSz="857250">
                <a:lnSpc>
                  <a:spcPts val="1201"/>
                </a:lnSpc>
                <a:spcBef>
                  <a:spcPct val="0"/>
                </a:spcBef>
                <a:defRPr/>
              </a:pPr>
              <a:r>
                <a:rPr lang="en-US" sz="858" b="1">
                  <a:solidFill>
                    <a:srgbClr val="312716"/>
                  </a:solidFill>
                  <a:latin typeface="Calibri (MS) Bold"/>
                </a:rPr>
                <a:t>The Kym Family</a:t>
              </a:r>
            </a:p>
          </p:txBody>
        </p:sp>
      </p:grpSp>
      <p:grpSp>
        <p:nvGrpSpPr>
          <p:cNvPr id="28" name="Group 28"/>
          <p:cNvGrpSpPr/>
          <p:nvPr/>
        </p:nvGrpSpPr>
        <p:grpSpPr>
          <a:xfrm>
            <a:off x="59899" y="909502"/>
            <a:ext cx="1058134" cy="790955"/>
            <a:chOff x="114462" y="166541"/>
            <a:chExt cx="1504901" cy="1124914"/>
          </a:xfrm>
        </p:grpSpPr>
        <p:sp>
          <p:nvSpPr>
            <p:cNvPr id="29" name="Freeform 29"/>
            <p:cNvSpPr/>
            <p:nvPr/>
          </p:nvSpPr>
          <p:spPr>
            <a:xfrm rot="-847032">
              <a:off x="114462" y="166541"/>
              <a:ext cx="1504901" cy="1124914"/>
            </a:xfrm>
            <a:custGeom>
              <a:avLst/>
              <a:gdLst/>
              <a:ahLst/>
              <a:cxnLst/>
              <a:rect l="l" t="t" r="r" b="b"/>
              <a:pathLst>
                <a:path w="1504901" h="1124914">
                  <a:moveTo>
                    <a:pt x="0" y="0"/>
                  </a:moveTo>
                  <a:lnTo>
                    <a:pt x="1504901" y="0"/>
                  </a:lnTo>
                  <a:lnTo>
                    <a:pt x="1504901" y="1124913"/>
                  </a:lnTo>
                  <a:lnTo>
                    <a:pt x="0" y="11249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30" name="TextBox 30"/>
            <p:cNvSpPr txBox="1"/>
            <p:nvPr/>
          </p:nvSpPr>
          <p:spPr>
            <a:xfrm rot="20264008">
              <a:off x="393626" y="517299"/>
              <a:ext cx="931932" cy="458611"/>
            </a:xfrm>
            <a:prstGeom prst="rect">
              <a:avLst/>
            </a:prstGeom>
          </p:spPr>
          <p:txBody>
            <a:bodyPr lIns="0" tIns="0" rIns="0" bIns="0" rtlCol="0" anchor="t">
              <a:spAutoFit/>
            </a:bodyPr>
            <a:lstStyle/>
            <a:p>
              <a:pPr algn="ctr" defTabSz="857250">
                <a:lnSpc>
                  <a:spcPts val="1270"/>
                </a:lnSpc>
                <a:spcBef>
                  <a:spcPct val="0"/>
                </a:spcBef>
                <a:defRPr/>
              </a:pPr>
              <a:r>
                <a:rPr lang="en-US" sz="907" b="1">
                  <a:solidFill>
                    <a:srgbClr val="312716"/>
                  </a:solidFill>
                  <a:latin typeface="Calibri (MS) Bold"/>
                </a:rPr>
                <a:t>The Jones Family</a:t>
              </a:r>
            </a:p>
          </p:txBody>
        </p:sp>
      </p:grpSp>
      <p:sp>
        <p:nvSpPr>
          <p:cNvPr id="31" name="Freeform 31"/>
          <p:cNvSpPr/>
          <p:nvPr/>
        </p:nvSpPr>
        <p:spPr>
          <a:xfrm>
            <a:off x="157909" y="3682361"/>
            <a:ext cx="8914917" cy="267447"/>
          </a:xfrm>
          <a:custGeom>
            <a:avLst/>
            <a:gdLst/>
            <a:ahLst/>
            <a:cxnLst/>
            <a:rect l="l" t="t" r="r" b="b"/>
            <a:pathLst>
              <a:path w="9509245" h="285277">
                <a:moveTo>
                  <a:pt x="0" y="0"/>
                </a:moveTo>
                <a:lnTo>
                  <a:pt x="9509245" y="0"/>
                </a:lnTo>
                <a:lnTo>
                  <a:pt x="9509245" y="285277"/>
                </a:lnTo>
                <a:lnTo>
                  <a:pt x="0" y="2852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32" name="Freeform 32"/>
          <p:cNvSpPr/>
          <p:nvPr/>
        </p:nvSpPr>
        <p:spPr>
          <a:xfrm>
            <a:off x="5838789" y="4967792"/>
            <a:ext cx="3305211" cy="2202097"/>
          </a:xfrm>
          <a:custGeom>
            <a:avLst/>
            <a:gdLst/>
            <a:ahLst/>
            <a:cxnLst/>
            <a:rect l="l" t="t" r="r" b="b"/>
            <a:pathLst>
              <a:path w="3525558" h="2348903">
                <a:moveTo>
                  <a:pt x="0" y="0"/>
                </a:moveTo>
                <a:lnTo>
                  <a:pt x="3525558" y="0"/>
                </a:lnTo>
                <a:lnTo>
                  <a:pt x="3525558" y="2348903"/>
                </a:lnTo>
                <a:lnTo>
                  <a:pt x="0" y="2348903"/>
                </a:lnTo>
                <a:lnTo>
                  <a:pt x="0" y="0"/>
                </a:lnTo>
                <a:close/>
              </a:path>
            </a:pathLst>
          </a:custGeom>
          <a:blipFill>
            <a:blip r:embed="rId11"/>
            <a:stretch>
              <a:fillRect/>
            </a:stretch>
          </a:blipFill>
        </p:spPr>
        <p:txBody>
          <a:bodyPr/>
          <a:lstStyle/>
          <a:p>
            <a:pPr defTabSz="857250">
              <a:defRPr/>
            </a:pPr>
            <a:endParaRPr lang="en-US" sz="1688">
              <a:solidFill>
                <a:prstClr val="black"/>
              </a:solidFill>
              <a:latin typeface="Calibri"/>
            </a:endParaRPr>
          </a:p>
        </p:txBody>
      </p:sp>
      <p:sp>
        <p:nvSpPr>
          <p:cNvPr id="33" name="TextBox 33"/>
          <p:cNvSpPr txBox="1"/>
          <p:nvPr/>
        </p:nvSpPr>
        <p:spPr>
          <a:xfrm>
            <a:off x="6932254" y="2836421"/>
            <a:ext cx="1867958" cy="252698"/>
          </a:xfrm>
          <a:prstGeom prst="rect">
            <a:avLst/>
          </a:prstGeom>
        </p:spPr>
        <p:txBody>
          <a:bodyPr lIns="0" tIns="0" rIns="0" bIns="0" rtlCol="0" anchor="t">
            <a:spAutoFit/>
          </a:bodyPr>
          <a:lstStyle/>
          <a:p>
            <a:pPr algn="ctr" defTabSz="857250">
              <a:lnSpc>
                <a:spcPts val="2099"/>
              </a:lnSpc>
              <a:spcBef>
                <a:spcPct val="0"/>
              </a:spcBef>
              <a:defRPr/>
            </a:pPr>
            <a:r>
              <a:rPr lang="en-US" sz="1499" b="1" i="1">
                <a:solidFill>
                  <a:srgbClr val="000000"/>
                </a:solidFill>
                <a:latin typeface="Calibri"/>
              </a:rPr>
              <a:t>But I want to come too!</a:t>
            </a:r>
          </a:p>
        </p:txBody>
      </p:sp>
      <p:sp>
        <p:nvSpPr>
          <p:cNvPr id="34" name="TextBox 34"/>
          <p:cNvSpPr txBox="1"/>
          <p:nvPr/>
        </p:nvSpPr>
        <p:spPr>
          <a:xfrm>
            <a:off x="409521" y="2836360"/>
            <a:ext cx="1619150" cy="252633"/>
          </a:xfrm>
          <a:prstGeom prst="rect">
            <a:avLst/>
          </a:prstGeom>
        </p:spPr>
        <p:txBody>
          <a:bodyPr lIns="0" tIns="0" rIns="0" bIns="0" rtlCol="0" anchor="t">
            <a:spAutoFit/>
          </a:bodyPr>
          <a:lstStyle/>
          <a:p>
            <a:pPr algn="ctr" defTabSz="857250">
              <a:lnSpc>
                <a:spcPts val="2096"/>
              </a:lnSpc>
              <a:spcBef>
                <a:spcPct val="0"/>
              </a:spcBef>
              <a:defRPr/>
            </a:pPr>
            <a:r>
              <a:rPr lang="en-US" sz="1497" b="1" i="1">
                <a:solidFill>
                  <a:srgbClr val="000000"/>
                </a:solidFill>
                <a:latin typeface="Calibri"/>
              </a:rPr>
              <a:t>Why didn’t you...</a:t>
            </a:r>
          </a:p>
        </p:txBody>
      </p:sp>
      <p:sp>
        <p:nvSpPr>
          <p:cNvPr id="35" name="TextBox 35"/>
          <p:cNvSpPr txBox="1"/>
          <p:nvPr/>
        </p:nvSpPr>
        <p:spPr>
          <a:xfrm>
            <a:off x="4615368" y="2836359"/>
            <a:ext cx="1967693" cy="521938"/>
          </a:xfrm>
          <a:prstGeom prst="rect">
            <a:avLst/>
          </a:prstGeom>
        </p:spPr>
        <p:txBody>
          <a:bodyPr lIns="0" tIns="0" rIns="0" bIns="0" rtlCol="0" anchor="t">
            <a:spAutoFit/>
          </a:bodyPr>
          <a:lstStyle/>
          <a:p>
            <a:pPr algn="ctr" defTabSz="857250">
              <a:lnSpc>
                <a:spcPts val="2096"/>
              </a:lnSpc>
              <a:spcBef>
                <a:spcPct val="0"/>
              </a:spcBef>
              <a:defRPr/>
            </a:pPr>
            <a:r>
              <a:rPr lang="en-US" sz="1497" b="1" i="1">
                <a:solidFill>
                  <a:srgbClr val="000000"/>
                </a:solidFill>
                <a:latin typeface="Calibri"/>
              </a:rPr>
              <a:t>Why does it take so long to get out the door?</a:t>
            </a:r>
          </a:p>
        </p:txBody>
      </p:sp>
      <p:sp>
        <p:nvSpPr>
          <p:cNvPr id="36" name="TextBox 36"/>
          <p:cNvSpPr txBox="1"/>
          <p:nvPr/>
        </p:nvSpPr>
        <p:spPr>
          <a:xfrm>
            <a:off x="2628929" y="2836359"/>
            <a:ext cx="1357812" cy="521938"/>
          </a:xfrm>
          <a:prstGeom prst="rect">
            <a:avLst/>
          </a:prstGeom>
        </p:spPr>
        <p:txBody>
          <a:bodyPr lIns="0" tIns="0" rIns="0" bIns="0" rtlCol="0" anchor="t">
            <a:spAutoFit/>
          </a:bodyPr>
          <a:lstStyle/>
          <a:p>
            <a:pPr algn="ctr" defTabSz="857250">
              <a:lnSpc>
                <a:spcPts val="2096"/>
              </a:lnSpc>
              <a:spcBef>
                <a:spcPct val="0"/>
              </a:spcBef>
              <a:defRPr/>
            </a:pPr>
            <a:r>
              <a:rPr lang="en-US" sz="1497" b="1" i="1">
                <a:solidFill>
                  <a:srgbClr val="000000"/>
                </a:solidFill>
                <a:latin typeface="Calibri"/>
              </a:rPr>
              <a:t>Let’s have cake for every meal!</a:t>
            </a:r>
          </a:p>
        </p:txBody>
      </p:sp>
      <p:sp>
        <p:nvSpPr>
          <p:cNvPr id="37" name="TextBox 37"/>
          <p:cNvSpPr txBox="1"/>
          <p:nvPr/>
        </p:nvSpPr>
        <p:spPr>
          <a:xfrm>
            <a:off x="148292" y="4102055"/>
            <a:ext cx="8787966" cy="2283574"/>
          </a:xfrm>
          <a:prstGeom prst="rect">
            <a:avLst/>
          </a:prstGeom>
        </p:spPr>
        <p:txBody>
          <a:bodyPr lIns="0" tIns="0" rIns="0" bIns="0" rtlCol="0" anchor="t">
            <a:spAutoFit/>
          </a:bodyPr>
          <a:lstStyle/>
          <a:p>
            <a:pPr marL="462915" lvl="1" indent="-231140" defTabSz="857250">
              <a:lnSpc>
                <a:spcPts val="3005"/>
              </a:lnSpc>
              <a:buFont typeface="Arial"/>
              <a:buChar char="•"/>
              <a:defRPr/>
            </a:pPr>
            <a:r>
              <a:rPr lang="en-US" sz="2100" b="1">
                <a:solidFill>
                  <a:srgbClr val="312716"/>
                </a:solidFill>
                <a:latin typeface="Calibri"/>
                <a:ea typeface="Calibri"/>
                <a:cs typeface="Calibri"/>
              </a:rPr>
              <a:t>Which family’s Everyday Moment most closely mimics your morning? How or why?</a:t>
            </a:r>
            <a:endParaRPr lang="en-US" sz="2100" b="1">
              <a:solidFill>
                <a:prstClr val="black"/>
              </a:solidFill>
              <a:latin typeface="Calibri"/>
              <a:ea typeface="Calibri"/>
              <a:cs typeface="Calibri"/>
            </a:endParaRPr>
          </a:p>
          <a:p>
            <a:pPr defTabSz="857250">
              <a:lnSpc>
                <a:spcPts val="3005"/>
              </a:lnSpc>
              <a:defRPr/>
            </a:pPr>
            <a:r>
              <a:rPr lang="en-US" sz="2100" b="1">
                <a:solidFill>
                  <a:srgbClr val="312716"/>
                </a:solidFill>
                <a:latin typeface="Calibri"/>
                <a:ea typeface="Calibri"/>
                <a:cs typeface="Calibri"/>
              </a:rPr>
              <a:t> </a:t>
            </a:r>
          </a:p>
          <a:p>
            <a:pPr marL="462915" lvl="1" indent="-231140" defTabSz="857250">
              <a:lnSpc>
                <a:spcPts val="3005"/>
              </a:lnSpc>
              <a:buFont typeface="Arial"/>
              <a:buChar char="•"/>
              <a:defRPr/>
            </a:pPr>
            <a:r>
              <a:rPr lang="en-US" sz="2100" b="1">
                <a:solidFill>
                  <a:srgbClr val="312716"/>
                </a:solidFill>
                <a:latin typeface="Calibri"/>
                <a:ea typeface="Calibri"/>
                <a:cs typeface="Calibri"/>
              </a:rPr>
              <a:t>Do you have any morning routines that you are already using in your everyday family life? </a:t>
            </a:r>
          </a:p>
          <a:p>
            <a:pPr marL="891540" lvl="2" indent="-231140" defTabSz="857250">
              <a:lnSpc>
                <a:spcPts val="3004"/>
              </a:lnSpc>
              <a:buFont typeface="Wingdings"/>
              <a:buChar char="§"/>
              <a:defRPr/>
            </a:pPr>
            <a:r>
              <a:rPr lang="en-US" sz="2100" b="1">
                <a:solidFill>
                  <a:srgbClr val="312716"/>
                </a:solidFill>
                <a:latin typeface="Calibri"/>
                <a:ea typeface="Calibri"/>
                <a:cs typeface="Calibri"/>
              </a:rPr>
              <a:t>If yes, what are they?</a:t>
            </a:r>
            <a:r>
              <a:rPr lang="en-US" sz="2100" b="1">
                <a:solidFill>
                  <a:srgbClr val="312716"/>
                </a:solidFill>
                <a:latin typeface="Calibri (MS) Bold"/>
              </a:rPr>
              <a:t> </a:t>
            </a:r>
            <a:endParaRPr lang="en-US" sz="2100" b="1">
              <a:solidFill>
                <a:srgbClr val="312716"/>
              </a:solidFill>
              <a:latin typeface="Calibri (MS) Bold"/>
              <a:cs typeface="Calibri (MS)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9F9"/>
        </a:solidFill>
        <a:effectLst/>
      </p:bgPr>
    </p:bg>
    <p:spTree>
      <p:nvGrpSpPr>
        <p:cNvPr id="1" name=""/>
        <p:cNvGrpSpPr/>
        <p:nvPr/>
      </p:nvGrpSpPr>
      <p:grpSpPr>
        <a:xfrm>
          <a:off x="0" y="0"/>
          <a:ext cx="0" cy="0"/>
          <a:chOff x="0" y="0"/>
          <a:chExt cx="0" cy="0"/>
        </a:xfrm>
      </p:grpSpPr>
      <p:sp>
        <p:nvSpPr>
          <p:cNvPr id="2" name="Freeform 2"/>
          <p:cNvSpPr/>
          <p:nvPr/>
        </p:nvSpPr>
        <p:spPr>
          <a:xfrm>
            <a:off x="0" y="4614962"/>
            <a:ext cx="3882991" cy="2187418"/>
          </a:xfrm>
          <a:custGeom>
            <a:avLst/>
            <a:gdLst/>
            <a:ahLst/>
            <a:cxnLst/>
            <a:rect l="l" t="t" r="r" b="b"/>
            <a:pathLst>
              <a:path w="4141857" h="2333246">
                <a:moveTo>
                  <a:pt x="0" y="0"/>
                </a:moveTo>
                <a:lnTo>
                  <a:pt x="4141857" y="0"/>
                </a:lnTo>
                <a:lnTo>
                  <a:pt x="4141857" y="2333246"/>
                </a:lnTo>
                <a:lnTo>
                  <a:pt x="0" y="2333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endParaRPr lang="en-US" sz="1688">
              <a:solidFill>
                <a:prstClr val="black"/>
              </a:solidFill>
            </a:endParaRPr>
          </a:p>
        </p:txBody>
      </p:sp>
      <p:sp>
        <p:nvSpPr>
          <p:cNvPr id="3" name="TextBox 3"/>
          <p:cNvSpPr txBox="1"/>
          <p:nvPr/>
        </p:nvSpPr>
        <p:spPr>
          <a:xfrm>
            <a:off x="333003" y="4900082"/>
            <a:ext cx="3216985" cy="621517"/>
          </a:xfrm>
          <a:prstGeom prst="rect">
            <a:avLst/>
          </a:prstGeom>
        </p:spPr>
        <p:txBody>
          <a:bodyPr lIns="0" tIns="0" rIns="0" bIns="0" rtlCol="0" anchor="t">
            <a:spAutoFit/>
          </a:bodyPr>
          <a:lstStyle/>
          <a:p>
            <a:pPr algn="ctr" defTabSz="857250">
              <a:lnSpc>
                <a:spcPts val="2498"/>
              </a:lnSpc>
              <a:spcBef>
                <a:spcPct val="0"/>
              </a:spcBef>
            </a:pPr>
            <a:r>
              <a:rPr lang="en-US" sz="1785" b="1" i="1">
                <a:solidFill>
                  <a:srgbClr val="303437"/>
                </a:solidFill>
                <a:ea typeface="Calibri (MS) Bold Italics"/>
                <a:cs typeface="Calibri (MS) Bold Italics"/>
                <a:sym typeface="Calibri (MS) Bold Italics"/>
              </a:rPr>
              <a:t>Did you </a:t>
            </a:r>
            <a:r>
              <a:rPr lang="en-US" sz="1785" b="1" i="1" u="sng">
                <a:solidFill>
                  <a:srgbClr val="303437"/>
                </a:solidFill>
                <a:ea typeface="Calibri (MS) Bold Italics"/>
                <a:cs typeface="Calibri (MS) Bold Italics"/>
                <a:sym typeface="Calibri (MS) Bold Italics"/>
              </a:rPr>
              <a:t>try</a:t>
            </a:r>
            <a:r>
              <a:rPr lang="en-US" sz="1785" b="1" i="1">
                <a:solidFill>
                  <a:srgbClr val="303437"/>
                </a:solidFill>
                <a:ea typeface="Calibri (MS) Bold Italics"/>
                <a:cs typeface="Calibri (MS) Bold Italics"/>
                <a:sym typeface="Calibri (MS) Bold Italics"/>
              </a:rPr>
              <a:t> any of these suggestions or strategies?</a:t>
            </a:r>
          </a:p>
        </p:txBody>
      </p:sp>
      <p:sp>
        <p:nvSpPr>
          <p:cNvPr id="4" name="Freeform 4"/>
          <p:cNvSpPr/>
          <p:nvPr/>
        </p:nvSpPr>
        <p:spPr>
          <a:xfrm>
            <a:off x="636060" y="1044815"/>
            <a:ext cx="1931533" cy="2490661"/>
          </a:xfrm>
          <a:custGeom>
            <a:avLst/>
            <a:gdLst/>
            <a:ahLst/>
            <a:cxnLst/>
            <a:rect l="l" t="t" r="r" b="b"/>
            <a:pathLst>
              <a:path w="2060302" h="2656705">
                <a:moveTo>
                  <a:pt x="0" y="0"/>
                </a:moveTo>
                <a:lnTo>
                  <a:pt x="2060302" y="0"/>
                </a:lnTo>
                <a:lnTo>
                  <a:pt x="2060302" y="2656705"/>
                </a:lnTo>
                <a:lnTo>
                  <a:pt x="0" y="2656705"/>
                </a:lnTo>
                <a:lnTo>
                  <a:pt x="0" y="0"/>
                </a:lnTo>
                <a:close/>
              </a:path>
            </a:pathLst>
          </a:custGeom>
          <a:blipFill>
            <a:blip r:embed="rId5"/>
            <a:stretch>
              <a:fillRect/>
            </a:stretch>
          </a:blipFill>
          <a:ln w="38100" cap="sq">
            <a:solidFill>
              <a:srgbClr val="474A87"/>
            </a:solidFill>
            <a:prstDash val="solid"/>
            <a:miter/>
          </a:ln>
        </p:spPr>
        <p:txBody>
          <a:bodyPr/>
          <a:lstStyle/>
          <a:p>
            <a:pPr defTabSz="857250"/>
            <a:endParaRPr lang="en-US" sz="1688">
              <a:solidFill>
                <a:prstClr val="black"/>
              </a:solidFill>
            </a:endParaRPr>
          </a:p>
        </p:txBody>
      </p:sp>
      <p:sp>
        <p:nvSpPr>
          <p:cNvPr id="5" name="Freeform 5"/>
          <p:cNvSpPr/>
          <p:nvPr/>
        </p:nvSpPr>
        <p:spPr>
          <a:xfrm>
            <a:off x="1832402" y="1937050"/>
            <a:ext cx="1969330" cy="2543583"/>
          </a:xfrm>
          <a:custGeom>
            <a:avLst/>
            <a:gdLst/>
            <a:ahLst/>
            <a:cxnLst/>
            <a:rect l="l" t="t" r="r" b="b"/>
            <a:pathLst>
              <a:path w="2100619" h="2713155">
                <a:moveTo>
                  <a:pt x="0" y="0"/>
                </a:moveTo>
                <a:lnTo>
                  <a:pt x="2100619" y="0"/>
                </a:lnTo>
                <a:lnTo>
                  <a:pt x="2100619" y="2713154"/>
                </a:lnTo>
                <a:lnTo>
                  <a:pt x="0" y="2713154"/>
                </a:lnTo>
                <a:lnTo>
                  <a:pt x="0" y="0"/>
                </a:lnTo>
                <a:close/>
              </a:path>
            </a:pathLst>
          </a:custGeom>
          <a:blipFill>
            <a:blip r:embed="rId6"/>
            <a:stretch>
              <a:fillRect/>
            </a:stretch>
          </a:blipFill>
          <a:ln w="38100" cap="sq">
            <a:solidFill>
              <a:srgbClr val="474A87"/>
            </a:solidFill>
            <a:prstDash val="solid"/>
            <a:miter/>
          </a:ln>
        </p:spPr>
        <p:txBody>
          <a:bodyPr/>
          <a:lstStyle/>
          <a:p>
            <a:pPr defTabSz="857250"/>
            <a:endParaRPr lang="en-US" sz="1688">
              <a:solidFill>
                <a:prstClr val="black"/>
              </a:solidFill>
            </a:endParaRPr>
          </a:p>
        </p:txBody>
      </p:sp>
      <p:grpSp>
        <p:nvGrpSpPr>
          <p:cNvPr id="6" name="Group 6"/>
          <p:cNvGrpSpPr/>
          <p:nvPr/>
        </p:nvGrpSpPr>
        <p:grpSpPr>
          <a:xfrm>
            <a:off x="2567594" y="963706"/>
            <a:ext cx="4250337" cy="809585"/>
            <a:chOff x="0" y="0"/>
            <a:chExt cx="6044924" cy="1151410"/>
          </a:xfrm>
        </p:grpSpPr>
        <p:sp>
          <p:nvSpPr>
            <p:cNvPr id="7" name="Freeform 7"/>
            <p:cNvSpPr/>
            <p:nvPr/>
          </p:nvSpPr>
          <p:spPr>
            <a:xfrm>
              <a:off x="2407673" y="0"/>
              <a:ext cx="1357876" cy="1151410"/>
            </a:xfrm>
            <a:custGeom>
              <a:avLst/>
              <a:gdLst/>
              <a:ahLst/>
              <a:cxnLst/>
              <a:rect l="l" t="t" r="r" b="b"/>
              <a:pathLst>
                <a:path w="1357876" h="1151410">
                  <a:moveTo>
                    <a:pt x="0" y="0"/>
                  </a:moveTo>
                  <a:lnTo>
                    <a:pt x="1357877" y="0"/>
                  </a:lnTo>
                  <a:lnTo>
                    <a:pt x="1357877" y="1151410"/>
                  </a:lnTo>
                  <a:lnTo>
                    <a:pt x="0" y="1151410"/>
                  </a:lnTo>
                  <a:lnTo>
                    <a:pt x="0" y="0"/>
                  </a:lnTo>
                  <a:close/>
                </a:path>
              </a:pathLst>
            </a:custGeom>
            <a:blipFill>
              <a:blip r:embed="rId7">
                <a:extLst>
                  <a:ext uri="{96DAC541-7B7A-43D3-8B79-37D633B846F1}">
                    <asvg:svgBlip xmlns:asvg="http://schemas.microsoft.com/office/drawing/2016/SVG/main" r:embed="rId8"/>
                  </a:ext>
                </a:extLst>
              </a:blip>
              <a:stretch>
                <a:fillRect l="-104942"/>
              </a:stretch>
            </a:blipFill>
          </p:spPr>
          <p:txBody>
            <a:bodyPr/>
            <a:lstStyle/>
            <a:p>
              <a:pPr defTabSz="857250"/>
              <a:endParaRPr lang="en-US" sz="1688">
                <a:solidFill>
                  <a:prstClr val="black"/>
                </a:solidFill>
              </a:endParaRPr>
            </a:p>
          </p:txBody>
        </p:sp>
        <p:sp>
          <p:nvSpPr>
            <p:cNvPr id="8" name="Freeform 8"/>
            <p:cNvSpPr/>
            <p:nvPr/>
          </p:nvSpPr>
          <p:spPr>
            <a:xfrm>
              <a:off x="0" y="0"/>
              <a:ext cx="2433742" cy="1151410"/>
            </a:xfrm>
            <a:custGeom>
              <a:avLst/>
              <a:gdLst/>
              <a:ahLst/>
              <a:cxnLst/>
              <a:rect l="l" t="t" r="r" b="b"/>
              <a:pathLst>
                <a:path w="2433742" h="1151410">
                  <a:moveTo>
                    <a:pt x="0" y="0"/>
                  </a:moveTo>
                  <a:lnTo>
                    <a:pt x="2433742" y="0"/>
                  </a:lnTo>
                  <a:lnTo>
                    <a:pt x="2433742" y="1151410"/>
                  </a:lnTo>
                  <a:lnTo>
                    <a:pt x="0" y="1151410"/>
                  </a:lnTo>
                  <a:lnTo>
                    <a:pt x="0" y="0"/>
                  </a:lnTo>
                  <a:close/>
                </a:path>
              </a:pathLst>
            </a:custGeom>
            <a:blipFill>
              <a:blip r:embed="rId7">
                <a:extLst>
                  <a:ext uri="{96DAC541-7B7A-43D3-8B79-37D633B846F1}">
                    <asvg:svgBlip xmlns:asvg="http://schemas.microsoft.com/office/drawing/2016/SVG/main" r:embed="rId8"/>
                  </a:ext>
                </a:extLst>
              </a:blip>
              <a:stretch>
                <a:fillRect r="-14345"/>
              </a:stretch>
            </a:blipFill>
          </p:spPr>
          <p:txBody>
            <a:bodyPr/>
            <a:lstStyle/>
            <a:p>
              <a:pPr defTabSz="857250"/>
              <a:endParaRPr lang="en-US" sz="1688">
                <a:solidFill>
                  <a:prstClr val="black"/>
                </a:solidFill>
              </a:endParaRPr>
            </a:p>
          </p:txBody>
        </p:sp>
        <p:sp>
          <p:nvSpPr>
            <p:cNvPr id="9" name="Freeform 9"/>
            <p:cNvSpPr/>
            <p:nvPr/>
          </p:nvSpPr>
          <p:spPr>
            <a:xfrm>
              <a:off x="3196763" y="0"/>
              <a:ext cx="1357876" cy="1151410"/>
            </a:xfrm>
            <a:custGeom>
              <a:avLst/>
              <a:gdLst/>
              <a:ahLst/>
              <a:cxnLst/>
              <a:rect l="l" t="t" r="r" b="b"/>
              <a:pathLst>
                <a:path w="1357876" h="1151410">
                  <a:moveTo>
                    <a:pt x="0" y="0"/>
                  </a:moveTo>
                  <a:lnTo>
                    <a:pt x="1357877" y="0"/>
                  </a:lnTo>
                  <a:lnTo>
                    <a:pt x="1357877" y="1151410"/>
                  </a:lnTo>
                  <a:lnTo>
                    <a:pt x="0" y="1151410"/>
                  </a:lnTo>
                  <a:lnTo>
                    <a:pt x="0" y="0"/>
                  </a:lnTo>
                  <a:close/>
                </a:path>
              </a:pathLst>
            </a:custGeom>
            <a:blipFill>
              <a:blip r:embed="rId7">
                <a:extLst>
                  <a:ext uri="{96DAC541-7B7A-43D3-8B79-37D633B846F1}">
                    <asvg:svgBlip xmlns:asvg="http://schemas.microsoft.com/office/drawing/2016/SVG/main" r:embed="rId8"/>
                  </a:ext>
                </a:extLst>
              </a:blip>
              <a:stretch>
                <a:fillRect l="-104942"/>
              </a:stretch>
            </a:blipFill>
          </p:spPr>
          <p:txBody>
            <a:bodyPr/>
            <a:lstStyle/>
            <a:p>
              <a:pPr defTabSz="857250"/>
              <a:endParaRPr lang="en-US" sz="1688">
                <a:solidFill>
                  <a:prstClr val="black"/>
                </a:solidFill>
              </a:endParaRPr>
            </a:p>
          </p:txBody>
        </p:sp>
        <p:sp>
          <p:nvSpPr>
            <p:cNvPr id="10" name="Freeform 10"/>
            <p:cNvSpPr/>
            <p:nvPr/>
          </p:nvSpPr>
          <p:spPr>
            <a:xfrm>
              <a:off x="3858874" y="0"/>
              <a:ext cx="1357876" cy="1151410"/>
            </a:xfrm>
            <a:custGeom>
              <a:avLst/>
              <a:gdLst/>
              <a:ahLst/>
              <a:cxnLst/>
              <a:rect l="l" t="t" r="r" b="b"/>
              <a:pathLst>
                <a:path w="1357876" h="1151410">
                  <a:moveTo>
                    <a:pt x="0" y="0"/>
                  </a:moveTo>
                  <a:lnTo>
                    <a:pt x="1357877" y="0"/>
                  </a:lnTo>
                  <a:lnTo>
                    <a:pt x="1357877" y="1151410"/>
                  </a:lnTo>
                  <a:lnTo>
                    <a:pt x="0" y="1151410"/>
                  </a:lnTo>
                  <a:lnTo>
                    <a:pt x="0" y="0"/>
                  </a:lnTo>
                  <a:close/>
                </a:path>
              </a:pathLst>
            </a:custGeom>
            <a:blipFill>
              <a:blip r:embed="rId7">
                <a:extLst>
                  <a:ext uri="{96DAC541-7B7A-43D3-8B79-37D633B846F1}">
                    <asvg:svgBlip xmlns:asvg="http://schemas.microsoft.com/office/drawing/2016/SVG/main" r:embed="rId8"/>
                  </a:ext>
                </a:extLst>
              </a:blip>
              <a:stretch>
                <a:fillRect l="-104942"/>
              </a:stretch>
            </a:blipFill>
          </p:spPr>
          <p:txBody>
            <a:bodyPr/>
            <a:lstStyle/>
            <a:p>
              <a:pPr defTabSz="857250"/>
              <a:endParaRPr lang="en-US" sz="1688">
                <a:solidFill>
                  <a:prstClr val="black"/>
                </a:solidFill>
              </a:endParaRPr>
            </a:p>
          </p:txBody>
        </p:sp>
        <p:sp>
          <p:nvSpPr>
            <p:cNvPr id="11" name="Freeform 11"/>
            <p:cNvSpPr/>
            <p:nvPr/>
          </p:nvSpPr>
          <p:spPr>
            <a:xfrm>
              <a:off x="4687048" y="0"/>
              <a:ext cx="1357876" cy="1151410"/>
            </a:xfrm>
            <a:custGeom>
              <a:avLst/>
              <a:gdLst/>
              <a:ahLst/>
              <a:cxnLst/>
              <a:rect l="l" t="t" r="r" b="b"/>
              <a:pathLst>
                <a:path w="1357876" h="1151410">
                  <a:moveTo>
                    <a:pt x="0" y="0"/>
                  </a:moveTo>
                  <a:lnTo>
                    <a:pt x="1357876" y="0"/>
                  </a:lnTo>
                  <a:lnTo>
                    <a:pt x="1357876" y="1151410"/>
                  </a:lnTo>
                  <a:lnTo>
                    <a:pt x="0" y="1151410"/>
                  </a:lnTo>
                  <a:lnTo>
                    <a:pt x="0" y="0"/>
                  </a:lnTo>
                  <a:close/>
                </a:path>
              </a:pathLst>
            </a:custGeom>
            <a:blipFill>
              <a:blip r:embed="rId7">
                <a:extLst>
                  <a:ext uri="{96DAC541-7B7A-43D3-8B79-37D633B846F1}">
                    <asvg:svgBlip xmlns:asvg="http://schemas.microsoft.com/office/drawing/2016/SVG/main" r:embed="rId8"/>
                  </a:ext>
                </a:extLst>
              </a:blip>
              <a:stretch>
                <a:fillRect l="-104942"/>
              </a:stretch>
            </a:blipFill>
          </p:spPr>
          <p:txBody>
            <a:bodyPr/>
            <a:lstStyle/>
            <a:p>
              <a:pPr defTabSz="857250"/>
              <a:endParaRPr lang="en-US" sz="1688">
                <a:solidFill>
                  <a:prstClr val="black"/>
                </a:solidFill>
              </a:endParaRPr>
            </a:p>
          </p:txBody>
        </p:sp>
        <p:sp>
          <p:nvSpPr>
            <p:cNvPr id="12" name="TextBox 12"/>
            <p:cNvSpPr txBox="1"/>
            <p:nvPr/>
          </p:nvSpPr>
          <p:spPr>
            <a:xfrm>
              <a:off x="630565" y="189301"/>
              <a:ext cx="5281360" cy="426876"/>
            </a:xfrm>
            <a:prstGeom prst="rect">
              <a:avLst/>
            </a:prstGeom>
          </p:spPr>
          <p:txBody>
            <a:bodyPr lIns="0" tIns="0" rIns="0" bIns="0" rtlCol="0" anchor="t">
              <a:spAutoFit/>
            </a:bodyPr>
            <a:lstStyle/>
            <a:p>
              <a:pPr defTabSz="857250">
                <a:lnSpc>
                  <a:spcPts val="2469"/>
                </a:lnSpc>
              </a:pPr>
              <a:r>
                <a:rPr lang="en-US" sz="1764" b="1">
                  <a:solidFill>
                    <a:srgbClr val="303437"/>
                  </a:solidFill>
                  <a:ea typeface="Calibri (MS) Bold"/>
                  <a:cs typeface="Calibri (MS) Bold"/>
                  <a:sym typeface="Calibri (MS) Bold"/>
                </a:rPr>
                <a:t>Use a visual chart to support routines</a:t>
              </a:r>
            </a:p>
          </p:txBody>
        </p:sp>
      </p:grpSp>
      <p:sp>
        <p:nvSpPr>
          <p:cNvPr id="13" name="Freeform 13"/>
          <p:cNvSpPr/>
          <p:nvPr/>
        </p:nvSpPr>
        <p:spPr>
          <a:xfrm>
            <a:off x="5494627" y="1979257"/>
            <a:ext cx="954757" cy="809585"/>
          </a:xfrm>
          <a:custGeom>
            <a:avLst/>
            <a:gdLst/>
            <a:ahLst/>
            <a:cxnLst/>
            <a:rect l="l" t="t" r="r" b="b"/>
            <a:pathLst>
              <a:path w="1018407" h="863557">
                <a:moveTo>
                  <a:pt x="0" y="0"/>
                </a:moveTo>
                <a:lnTo>
                  <a:pt x="1018407" y="0"/>
                </a:lnTo>
                <a:lnTo>
                  <a:pt x="1018407" y="863558"/>
                </a:lnTo>
                <a:lnTo>
                  <a:pt x="0" y="863558"/>
                </a:lnTo>
                <a:lnTo>
                  <a:pt x="0" y="0"/>
                </a:lnTo>
                <a:close/>
              </a:path>
            </a:pathLst>
          </a:custGeom>
          <a:blipFill>
            <a:blip r:embed="rId7">
              <a:extLst>
                <a:ext uri="{96DAC541-7B7A-43D3-8B79-37D633B846F1}">
                  <asvg:svgBlip xmlns:asvg="http://schemas.microsoft.com/office/drawing/2016/SVG/main" r:embed="rId8"/>
                </a:ext>
              </a:extLst>
            </a:blip>
            <a:stretch>
              <a:fillRect l="-104942"/>
            </a:stretch>
          </a:blipFill>
        </p:spPr>
        <p:txBody>
          <a:bodyPr/>
          <a:lstStyle/>
          <a:p>
            <a:pPr defTabSz="857250"/>
            <a:endParaRPr lang="en-US" sz="1688">
              <a:solidFill>
                <a:prstClr val="black"/>
              </a:solidFill>
            </a:endParaRPr>
          </a:p>
        </p:txBody>
      </p:sp>
      <p:sp>
        <p:nvSpPr>
          <p:cNvPr id="14" name="Freeform 14"/>
          <p:cNvSpPr/>
          <p:nvPr/>
        </p:nvSpPr>
        <p:spPr>
          <a:xfrm>
            <a:off x="3801731" y="1979257"/>
            <a:ext cx="1711224" cy="809585"/>
          </a:xfrm>
          <a:custGeom>
            <a:avLst/>
            <a:gdLst/>
            <a:ahLst/>
            <a:cxnLst/>
            <a:rect l="l" t="t" r="r" b="b"/>
            <a:pathLst>
              <a:path w="1825306" h="863557">
                <a:moveTo>
                  <a:pt x="0" y="0"/>
                </a:moveTo>
                <a:lnTo>
                  <a:pt x="1825306" y="0"/>
                </a:lnTo>
                <a:lnTo>
                  <a:pt x="1825306" y="863558"/>
                </a:lnTo>
                <a:lnTo>
                  <a:pt x="0" y="863558"/>
                </a:lnTo>
                <a:lnTo>
                  <a:pt x="0" y="0"/>
                </a:lnTo>
                <a:close/>
              </a:path>
            </a:pathLst>
          </a:custGeom>
          <a:blipFill>
            <a:blip r:embed="rId7">
              <a:extLst>
                <a:ext uri="{96DAC541-7B7A-43D3-8B79-37D633B846F1}">
                  <asvg:svgBlip xmlns:asvg="http://schemas.microsoft.com/office/drawing/2016/SVG/main" r:embed="rId8"/>
                </a:ext>
              </a:extLst>
            </a:blip>
            <a:stretch>
              <a:fillRect r="-14345"/>
            </a:stretch>
          </a:blipFill>
        </p:spPr>
        <p:txBody>
          <a:bodyPr/>
          <a:lstStyle/>
          <a:p>
            <a:pPr defTabSz="857250"/>
            <a:endParaRPr lang="en-US" sz="1688">
              <a:solidFill>
                <a:prstClr val="black"/>
              </a:solidFill>
            </a:endParaRPr>
          </a:p>
        </p:txBody>
      </p:sp>
      <p:sp>
        <p:nvSpPr>
          <p:cNvPr id="15" name="Freeform 15"/>
          <p:cNvSpPr/>
          <p:nvPr/>
        </p:nvSpPr>
        <p:spPr>
          <a:xfrm>
            <a:off x="6049455" y="1979257"/>
            <a:ext cx="954757" cy="809585"/>
          </a:xfrm>
          <a:custGeom>
            <a:avLst/>
            <a:gdLst/>
            <a:ahLst/>
            <a:cxnLst/>
            <a:rect l="l" t="t" r="r" b="b"/>
            <a:pathLst>
              <a:path w="1018407" h="863557">
                <a:moveTo>
                  <a:pt x="0" y="0"/>
                </a:moveTo>
                <a:lnTo>
                  <a:pt x="1018407" y="0"/>
                </a:lnTo>
                <a:lnTo>
                  <a:pt x="1018407" y="863558"/>
                </a:lnTo>
                <a:lnTo>
                  <a:pt x="0" y="863558"/>
                </a:lnTo>
                <a:lnTo>
                  <a:pt x="0" y="0"/>
                </a:lnTo>
                <a:close/>
              </a:path>
            </a:pathLst>
          </a:custGeom>
          <a:blipFill>
            <a:blip r:embed="rId7">
              <a:extLst>
                <a:ext uri="{96DAC541-7B7A-43D3-8B79-37D633B846F1}">
                  <asvg:svgBlip xmlns:asvg="http://schemas.microsoft.com/office/drawing/2016/SVG/main" r:embed="rId8"/>
                </a:ext>
              </a:extLst>
            </a:blip>
            <a:stretch>
              <a:fillRect l="-104942"/>
            </a:stretch>
          </a:blipFill>
        </p:spPr>
        <p:txBody>
          <a:bodyPr/>
          <a:lstStyle/>
          <a:p>
            <a:pPr defTabSz="857250"/>
            <a:endParaRPr lang="en-US" sz="1688">
              <a:solidFill>
                <a:prstClr val="black"/>
              </a:solidFill>
            </a:endParaRPr>
          </a:p>
        </p:txBody>
      </p:sp>
      <p:sp>
        <p:nvSpPr>
          <p:cNvPr id="16" name="Freeform 16"/>
          <p:cNvSpPr/>
          <p:nvPr/>
        </p:nvSpPr>
        <p:spPr>
          <a:xfrm>
            <a:off x="6515002" y="1979257"/>
            <a:ext cx="954757" cy="809585"/>
          </a:xfrm>
          <a:custGeom>
            <a:avLst/>
            <a:gdLst/>
            <a:ahLst/>
            <a:cxnLst/>
            <a:rect l="l" t="t" r="r" b="b"/>
            <a:pathLst>
              <a:path w="1018407" h="863557">
                <a:moveTo>
                  <a:pt x="0" y="0"/>
                </a:moveTo>
                <a:lnTo>
                  <a:pt x="1018408" y="0"/>
                </a:lnTo>
                <a:lnTo>
                  <a:pt x="1018408" y="863558"/>
                </a:lnTo>
                <a:lnTo>
                  <a:pt x="0" y="863558"/>
                </a:lnTo>
                <a:lnTo>
                  <a:pt x="0" y="0"/>
                </a:lnTo>
                <a:close/>
              </a:path>
            </a:pathLst>
          </a:custGeom>
          <a:blipFill>
            <a:blip r:embed="rId7">
              <a:extLst>
                <a:ext uri="{96DAC541-7B7A-43D3-8B79-37D633B846F1}">
                  <asvg:svgBlip xmlns:asvg="http://schemas.microsoft.com/office/drawing/2016/SVG/main" r:embed="rId8"/>
                </a:ext>
              </a:extLst>
            </a:blip>
            <a:stretch>
              <a:fillRect l="-104942"/>
            </a:stretch>
          </a:blipFill>
        </p:spPr>
        <p:txBody>
          <a:bodyPr/>
          <a:lstStyle/>
          <a:p>
            <a:pPr defTabSz="857250"/>
            <a:endParaRPr lang="en-US" sz="1688">
              <a:solidFill>
                <a:prstClr val="black"/>
              </a:solidFill>
            </a:endParaRPr>
          </a:p>
        </p:txBody>
      </p:sp>
      <p:sp>
        <p:nvSpPr>
          <p:cNvPr id="17" name="Freeform 17"/>
          <p:cNvSpPr/>
          <p:nvPr/>
        </p:nvSpPr>
        <p:spPr>
          <a:xfrm>
            <a:off x="7097311" y="1979257"/>
            <a:ext cx="954757" cy="809585"/>
          </a:xfrm>
          <a:custGeom>
            <a:avLst/>
            <a:gdLst/>
            <a:ahLst/>
            <a:cxnLst/>
            <a:rect l="l" t="t" r="r" b="b"/>
            <a:pathLst>
              <a:path w="1018407" h="863557">
                <a:moveTo>
                  <a:pt x="0" y="0"/>
                </a:moveTo>
                <a:lnTo>
                  <a:pt x="1018408" y="0"/>
                </a:lnTo>
                <a:lnTo>
                  <a:pt x="1018408" y="863558"/>
                </a:lnTo>
                <a:lnTo>
                  <a:pt x="0" y="863558"/>
                </a:lnTo>
                <a:lnTo>
                  <a:pt x="0" y="0"/>
                </a:lnTo>
                <a:close/>
              </a:path>
            </a:pathLst>
          </a:custGeom>
          <a:blipFill>
            <a:blip r:embed="rId7">
              <a:extLst>
                <a:ext uri="{96DAC541-7B7A-43D3-8B79-37D633B846F1}">
                  <asvg:svgBlip xmlns:asvg="http://schemas.microsoft.com/office/drawing/2016/SVG/main" r:embed="rId8"/>
                </a:ext>
              </a:extLst>
            </a:blip>
            <a:stretch>
              <a:fillRect l="-104942"/>
            </a:stretch>
          </a:blipFill>
        </p:spPr>
        <p:txBody>
          <a:bodyPr/>
          <a:lstStyle/>
          <a:p>
            <a:pPr defTabSz="857250"/>
            <a:endParaRPr lang="en-US" sz="1688">
              <a:solidFill>
                <a:prstClr val="black"/>
              </a:solidFill>
            </a:endParaRPr>
          </a:p>
        </p:txBody>
      </p:sp>
      <p:sp>
        <p:nvSpPr>
          <p:cNvPr id="18" name="TextBox 18"/>
          <p:cNvSpPr txBox="1"/>
          <p:nvPr/>
        </p:nvSpPr>
        <p:spPr>
          <a:xfrm>
            <a:off x="4204482" y="2113199"/>
            <a:ext cx="3903321" cy="300147"/>
          </a:xfrm>
          <a:prstGeom prst="rect">
            <a:avLst/>
          </a:prstGeom>
        </p:spPr>
        <p:txBody>
          <a:bodyPr lIns="0" tIns="0" rIns="0" bIns="0" rtlCol="0" anchor="t">
            <a:spAutoFit/>
          </a:bodyPr>
          <a:lstStyle/>
          <a:p>
            <a:pPr defTabSz="857250">
              <a:lnSpc>
                <a:spcPts val="2469"/>
              </a:lnSpc>
            </a:pPr>
            <a:r>
              <a:rPr lang="en-US" sz="1764" b="1">
                <a:solidFill>
                  <a:srgbClr val="303437"/>
                </a:solidFill>
                <a:ea typeface="Calibri (MS) Bold"/>
                <a:cs typeface="Calibri (MS) Bold"/>
                <a:sym typeface="Calibri (MS) Bold"/>
              </a:rPr>
              <a:t>Offer choices to support feeding roles</a:t>
            </a:r>
          </a:p>
        </p:txBody>
      </p:sp>
      <p:sp>
        <p:nvSpPr>
          <p:cNvPr id="19" name="Freeform 19"/>
          <p:cNvSpPr/>
          <p:nvPr/>
        </p:nvSpPr>
        <p:spPr>
          <a:xfrm>
            <a:off x="3313969" y="2994808"/>
            <a:ext cx="2064457" cy="2644132"/>
          </a:xfrm>
          <a:custGeom>
            <a:avLst/>
            <a:gdLst/>
            <a:ahLst/>
            <a:cxnLst/>
            <a:rect l="l" t="t" r="r" b="b"/>
            <a:pathLst>
              <a:path w="2202087" h="2820407">
                <a:moveTo>
                  <a:pt x="0" y="0"/>
                </a:moveTo>
                <a:lnTo>
                  <a:pt x="2202087" y="0"/>
                </a:lnTo>
                <a:lnTo>
                  <a:pt x="2202087" y="2820407"/>
                </a:lnTo>
                <a:lnTo>
                  <a:pt x="0" y="2820407"/>
                </a:lnTo>
                <a:lnTo>
                  <a:pt x="0" y="0"/>
                </a:lnTo>
                <a:close/>
              </a:path>
            </a:pathLst>
          </a:custGeom>
          <a:blipFill>
            <a:blip r:embed="rId9"/>
            <a:stretch>
              <a:fillRect/>
            </a:stretch>
          </a:blipFill>
          <a:ln w="38100" cap="sq">
            <a:solidFill>
              <a:srgbClr val="474A87"/>
            </a:solidFill>
            <a:prstDash val="solid"/>
            <a:miter/>
          </a:ln>
        </p:spPr>
        <p:txBody>
          <a:bodyPr/>
          <a:lstStyle/>
          <a:p>
            <a:pPr defTabSz="857250"/>
            <a:endParaRPr lang="en-US" sz="1688">
              <a:solidFill>
                <a:prstClr val="black"/>
              </a:solidFill>
            </a:endParaRPr>
          </a:p>
        </p:txBody>
      </p:sp>
      <p:sp>
        <p:nvSpPr>
          <p:cNvPr id="20" name="Freeform 20"/>
          <p:cNvSpPr/>
          <p:nvPr/>
        </p:nvSpPr>
        <p:spPr>
          <a:xfrm>
            <a:off x="4756543" y="4233225"/>
            <a:ext cx="2011635" cy="2569155"/>
          </a:xfrm>
          <a:custGeom>
            <a:avLst/>
            <a:gdLst/>
            <a:ahLst/>
            <a:cxnLst/>
            <a:rect l="l" t="t" r="r" b="b"/>
            <a:pathLst>
              <a:path w="2145744" h="2740432">
                <a:moveTo>
                  <a:pt x="0" y="0"/>
                </a:moveTo>
                <a:lnTo>
                  <a:pt x="2145744" y="0"/>
                </a:lnTo>
                <a:lnTo>
                  <a:pt x="2145744" y="2740432"/>
                </a:lnTo>
                <a:lnTo>
                  <a:pt x="0" y="2740432"/>
                </a:lnTo>
                <a:lnTo>
                  <a:pt x="0" y="0"/>
                </a:lnTo>
                <a:close/>
              </a:path>
            </a:pathLst>
          </a:custGeom>
          <a:blipFill>
            <a:blip r:embed="rId10"/>
            <a:stretch>
              <a:fillRect/>
            </a:stretch>
          </a:blipFill>
          <a:ln w="38100" cap="sq">
            <a:solidFill>
              <a:srgbClr val="474A87"/>
            </a:solidFill>
            <a:prstDash val="solid"/>
            <a:miter/>
          </a:ln>
        </p:spPr>
        <p:txBody>
          <a:bodyPr/>
          <a:lstStyle/>
          <a:p>
            <a:pPr defTabSz="857250"/>
            <a:endParaRPr lang="en-US" sz="1688">
              <a:solidFill>
                <a:prstClr val="black"/>
              </a:solidFill>
            </a:endParaRPr>
          </a:p>
        </p:txBody>
      </p:sp>
      <p:sp>
        <p:nvSpPr>
          <p:cNvPr id="21" name="Freeform 21"/>
          <p:cNvSpPr/>
          <p:nvPr/>
        </p:nvSpPr>
        <p:spPr>
          <a:xfrm>
            <a:off x="372513" y="667141"/>
            <a:ext cx="8398975" cy="73491"/>
          </a:xfrm>
          <a:custGeom>
            <a:avLst/>
            <a:gdLst/>
            <a:ahLst/>
            <a:cxnLst/>
            <a:rect l="l" t="t" r="r" b="b"/>
            <a:pathLst>
              <a:path w="8958907" h="78390">
                <a:moveTo>
                  <a:pt x="0" y="0"/>
                </a:moveTo>
                <a:lnTo>
                  <a:pt x="8958908" y="0"/>
                </a:lnTo>
                <a:lnTo>
                  <a:pt x="8958908" y="78391"/>
                </a:lnTo>
                <a:lnTo>
                  <a:pt x="0" y="783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endParaRPr lang="en-US" sz="1688">
              <a:solidFill>
                <a:prstClr val="black"/>
              </a:solidFill>
            </a:endParaRPr>
          </a:p>
        </p:txBody>
      </p:sp>
      <p:sp>
        <p:nvSpPr>
          <p:cNvPr id="22" name="TextBox 22"/>
          <p:cNvSpPr txBox="1"/>
          <p:nvPr/>
        </p:nvSpPr>
        <p:spPr>
          <a:xfrm>
            <a:off x="511791" y="5582599"/>
            <a:ext cx="3371201" cy="820674"/>
          </a:xfrm>
          <a:prstGeom prst="rect">
            <a:avLst/>
          </a:prstGeom>
        </p:spPr>
        <p:txBody>
          <a:bodyPr lIns="0" tIns="0" rIns="0" bIns="0" rtlCol="0" anchor="t">
            <a:spAutoFit/>
          </a:bodyPr>
          <a:lstStyle/>
          <a:p>
            <a:pPr marL="331738" lvl="1" indent="-165869" defTabSz="857250">
              <a:lnSpc>
                <a:spcPts val="2151"/>
              </a:lnSpc>
              <a:buFont typeface="Arial"/>
              <a:buChar char="•"/>
            </a:pPr>
            <a:r>
              <a:rPr lang="en-US" sz="1536" b="1">
                <a:solidFill>
                  <a:srgbClr val="303437"/>
                </a:solidFill>
                <a:ea typeface="Calibri (MS) Bold"/>
                <a:cs typeface="Calibri (MS) Bold"/>
                <a:sym typeface="Calibri (MS) Bold"/>
              </a:rPr>
              <a:t>What was the outcome?</a:t>
            </a:r>
          </a:p>
          <a:p>
            <a:pPr marL="331738" lvl="1" indent="-165869" defTabSz="857250">
              <a:lnSpc>
                <a:spcPts val="2151"/>
              </a:lnSpc>
              <a:buFont typeface="Arial"/>
              <a:buChar char="•"/>
            </a:pPr>
            <a:r>
              <a:rPr lang="en-US" sz="1536" b="1">
                <a:solidFill>
                  <a:srgbClr val="303437"/>
                </a:solidFill>
                <a:ea typeface="Calibri (MS) Bold"/>
                <a:cs typeface="Calibri (MS) Bold"/>
                <a:sym typeface="Calibri (MS) Bold"/>
              </a:rPr>
              <a:t>Do you plan to try any other strategies or suggestions?</a:t>
            </a:r>
          </a:p>
        </p:txBody>
      </p:sp>
      <p:sp>
        <p:nvSpPr>
          <p:cNvPr id="23" name="TextBox 23"/>
          <p:cNvSpPr txBox="1"/>
          <p:nvPr/>
        </p:nvSpPr>
        <p:spPr>
          <a:xfrm>
            <a:off x="413914" y="106110"/>
            <a:ext cx="8316173" cy="421975"/>
          </a:xfrm>
          <a:prstGeom prst="rect">
            <a:avLst/>
          </a:prstGeom>
        </p:spPr>
        <p:txBody>
          <a:bodyPr lIns="0" tIns="0" rIns="0" bIns="0" rtlCol="0" anchor="t">
            <a:spAutoFit/>
          </a:bodyPr>
          <a:lstStyle/>
          <a:p>
            <a:pPr algn="ctr" defTabSz="857250">
              <a:lnSpc>
                <a:spcPts val="3530"/>
              </a:lnSpc>
              <a:spcBef>
                <a:spcPct val="0"/>
              </a:spcBef>
            </a:pPr>
            <a:r>
              <a:rPr lang="en-US" sz="2521" b="1" i="1">
                <a:solidFill>
                  <a:srgbClr val="474A87"/>
                </a:solidFill>
                <a:ea typeface="Calibri (MS) Bold Italics"/>
                <a:cs typeface="Calibri (MS) Bold Italics"/>
                <a:sym typeface="Calibri (MS) Bold Italics"/>
              </a:rPr>
              <a:t>Did any of these strategies seem like they would work for you?</a:t>
            </a:r>
          </a:p>
        </p:txBody>
      </p:sp>
      <p:sp>
        <p:nvSpPr>
          <p:cNvPr id="24" name="Freeform 24"/>
          <p:cNvSpPr/>
          <p:nvPr/>
        </p:nvSpPr>
        <p:spPr>
          <a:xfrm>
            <a:off x="6768178" y="4761599"/>
            <a:ext cx="2065905" cy="854768"/>
          </a:xfrm>
          <a:custGeom>
            <a:avLst/>
            <a:gdLst/>
            <a:ahLst/>
            <a:cxnLst/>
            <a:rect l="l" t="t" r="r" b="b"/>
            <a:pathLst>
              <a:path w="2203632" h="911753">
                <a:moveTo>
                  <a:pt x="0" y="0"/>
                </a:moveTo>
                <a:lnTo>
                  <a:pt x="2203632" y="0"/>
                </a:lnTo>
                <a:lnTo>
                  <a:pt x="2203632" y="911753"/>
                </a:lnTo>
                <a:lnTo>
                  <a:pt x="0" y="9117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endParaRPr>
          </a:p>
        </p:txBody>
      </p:sp>
      <p:sp>
        <p:nvSpPr>
          <p:cNvPr id="25" name="TextBox 25"/>
          <p:cNvSpPr txBox="1"/>
          <p:nvPr/>
        </p:nvSpPr>
        <p:spPr>
          <a:xfrm>
            <a:off x="7097311" y="4907727"/>
            <a:ext cx="1529270" cy="300147"/>
          </a:xfrm>
          <a:prstGeom prst="rect">
            <a:avLst/>
          </a:prstGeom>
        </p:spPr>
        <p:txBody>
          <a:bodyPr lIns="0" tIns="0" rIns="0" bIns="0" rtlCol="0" anchor="t">
            <a:spAutoFit/>
          </a:bodyPr>
          <a:lstStyle/>
          <a:p>
            <a:pPr algn="ctr" defTabSz="857250">
              <a:lnSpc>
                <a:spcPts val="2469"/>
              </a:lnSpc>
            </a:pPr>
            <a:r>
              <a:rPr lang="en-US" sz="1764" b="1">
                <a:solidFill>
                  <a:srgbClr val="303437"/>
                </a:solidFill>
                <a:ea typeface="Calibri (MS) Bold"/>
                <a:cs typeface="Calibri (MS) Bold"/>
                <a:sym typeface="Calibri (MS) Bold"/>
              </a:rPr>
              <a:t>Active listening</a:t>
            </a:r>
          </a:p>
        </p:txBody>
      </p:sp>
      <p:sp>
        <p:nvSpPr>
          <p:cNvPr id="26" name="Freeform 26"/>
          <p:cNvSpPr/>
          <p:nvPr/>
        </p:nvSpPr>
        <p:spPr>
          <a:xfrm>
            <a:off x="5378426" y="3174561"/>
            <a:ext cx="2084769" cy="862573"/>
          </a:xfrm>
          <a:custGeom>
            <a:avLst/>
            <a:gdLst/>
            <a:ahLst/>
            <a:cxnLst/>
            <a:rect l="l" t="t" r="r" b="b"/>
            <a:pathLst>
              <a:path w="2223754" h="920078">
                <a:moveTo>
                  <a:pt x="0" y="0"/>
                </a:moveTo>
                <a:lnTo>
                  <a:pt x="2223753" y="0"/>
                </a:lnTo>
                <a:lnTo>
                  <a:pt x="2223753" y="920078"/>
                </a:lnTo>
                <a:lnTo>
                  <a:pt x="0" y="9200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endParaRPr>
          </a:p>
        </p:txBody>
      </p:sp>
      <p:sp>
        <p:nvSpPr>
          <p:cNvPr id="27" name="Freeform 27"/>
          <p:cNvSpPr/>
          <p:nvPr/>
        </p:nvSpPr>
        <p:spPr>
          <a:xfrm>
            <a:off x="6838684" y="3174561"/>
            <a:ext cx="971800" cy="822466"/>
          </a:xfrm>
          <a:custGeom>
            <a:avLst/>
            <a:gdLst/>
            <a:ahLst/>
            <a:cxnLst/>
            <a:rect l="l" t="t" r="r" b="b"/>
            <a:pathLst>
              <a:path w="1036587" h="877297">
                <a:moveTo>
                  <a:pt x="0" y="0"/>
                </a:moveTo>
                <a:lnTo>
                  <a:pt x="1036588" y="0"/>
                </a:lnTo>
                <a:lnTo>
                  <a:pt x="1036588" y="877297"/>
                </a:lnTo>
                <a:lnTo>
                  <a:pt x="0" y="877297"/>
                </a:lnTo>
                <a:lnTo>
                  <a:pt x="0" y="0"/>
                </a:lnTo>
                <a:close/>
              </a:path>
            </a:pathLst>
          </a:custGeom>
          <a:blipFill>
            <a:blip r:embed="rId13">
              <a:extLst>
                <a:ext uri="{96DAC541-7B7A-43D3-8B79-37D633B846F1}">
                  <asvg:svgBlip xmlns:asvg="http://schemas.microsoft.com/office/drawing/2016/SVG/main" r:embed="rId14"/>
                </a:ext>
              </a:extLst>
            </a:blip>
            <a:stretch>
              <a:fillRect l="-114526" b="-4876"/>
            </a:stretch>
          </a:blipFill>
        </p:spPr>
        <p:txBody>
          <a:bodyPr/>
          <a:lstStyle/>
          <a:p>
            <a:pPr defTabSz="857250"/>
            <a:endParaRPr lang="en-US" sz="1688">
              <a:solidFill>
                <a:prstClr val="black"/>
              </a:solidFill>
            </a:endParaRPr>
          </a:p>
        </p:txBody>
      </p:sp>
      <p:sp>
        <p:nvSpPr>
          <p:cNvPr id="28" name="Freeform 28"/>
          <p:cNvSpPr/>
          <p:nvPr/>
        </p:nvSpPr>
        <p:spPr>
          <a:xfrm>
            <a:off x="7463194" y="3174561"/>
            <a:ext cx="971800" cy="822466"/>
          </a:xfrm>
          <a:custGeom>
            <a:avLst/>
            <a:gdLst/>
            <a:ahLst/>
            <a:cxnLst/>
            <a:rect l="l" t="t" r="r" b="b"/>
            <a:pathLst>
              <a:path w="1036587" h="877297">
                <a:moveTo>
                  <a:pt x="0" y="0"/>
                </a:moveTo>
                <a:lnTo>
                  <a:pt x="1036588" y="0"/>
                </a:lnTo>
                <a:lnTo>
                  <a:pt x="1036588" y="877297"/>
                </a:lnTo>
                <a:lnTo>
                  <a:pt x="0" y="877297"/>
                </a:lnTo>
                <a:lnTo>
                  <a:pt x="0" y="0"/>
                </a:lnTo>
                <a:close/>
              </a:path>
            </a:pathLst>
          </a:custGeom>
          <a:blipFill>
            <a:blip r:embed="rId7">
              <a:extLst>
                <a:ext uri="{96DAC541-7B7A-43D3-8B79-37D633B846F1}">
                  <asvg:svgBlip xmlns:asvg="http://schemas.microsoft.com/office/drawing/2016/SVG/main" r:embed="rId8"/>
                </a:ext>
              </a:extLst>
            </a:blip>
            <a:stretch>
              <a:fillRect l="-114526" b="-4876"/>
            </a:stretch>
          </a:blipFill>
        </p:spPr>
        <p:txBody>
          <a:bodyPr/>
          <a:lstStyle/>
          <a:p>
            <a:pPr defTabSz="857250"/>
            <a:endParaRPr lang="en-US" sz="1688">
              <a:solidFill>
                <a:prstClr val="black"/>
              </a:solidFill>
            </a:endParaRPr>
          </a:p>
        </p:txBody>
      </p:sp>
      <p:sp>
        <p:nvSpPr>
          <p:cNvPr id="29" name="Freeform 29"/>
          <p:cNvSpPr/>
          <p:nvPr/>
        </p:nvSpPr>
        <p:spPr>
          <a:xfrm>
            <a:off x="7949095" y="3174561"/>
            <a:ext cx="971800" cy="822466"/>
          </a:xfrm>
          <a:custGeom>
            <a:avLst/>
            <a:gdLst/>
            <a:ahLst/>
            <a:cxnLst/>
            <a:rect l="l" t="t" r="r" b="b"/>
            <a:pathLst>
              <a:path w="1036587" h="877297">
                <a:moveTo>
                  <a:pt x="0" y="0"/>
                </a:moveTo>
                <a:lnTo>
                  <a:pt x="1036587" y="0"/>
                </a:lnTo>
                <a:lnTo>
                  <a:pt x="1036587" y="877297"/>
                </a:lnTo>
                <a:lnTo>
                  <a:pt x="0" y="877297"/>
                </a:lnTo>
                <a:lnTo>
                  <a:pt x="0" y="0"/>
                </a:lnTo>
                <a:close/>
              </a:path>
            </a:pathLst>
          </a:custGeom>
          <a:blipFill>
            <a:blip r:embed="rId7">
              <a:extLst>
                <a:ext uri="{96DAC541-7B7A-43D3-8B79-37D633B846F1}">
                  <asvg:svgBlip xmlns:asvg="http://schemas.microsoft.com/office/drawing/2016/SVG/main" r:embed="rId8"/>
                </a:ext>
              </a:extLst>
            </a:blip>
            <a:stretch>
              <a:fillRect l="-114526" b="-4876"/>
            </a:stretch>
          </a:blipFill>
        </p:spPr>
        <p:txBody>
          <a:bodyPr/>
          <a:lstStyle/>
          <a:p>
            <a:pPr defTabSz="857250"/>
            <a:endParaRPr lang="en-US" sz="1688">
              <a:solidFill>
                <a:prstClr val="black"/>
              </a:solidFill>
            </a:endParaRPr>
          </a:p>
        </p:txBody>
      </p:sp>
      <p:sp>
        <p:nvSpPr>
          <p:cNvPr id="30" name="TextBox 30"/>
          <p:cNvSpPr txBox="1"/>
          <p:nvPr/>
        </p:nvSpPr>
        <p:spPr>
          <a:xfrm>
            <a:off x="5932305" y="3315313"/>
            <a:ext cx="2597333" cy="300147"/>
          </a:xfrm>
          <a:prstGeom prst="rect">
            <a:avLst/>
          </a:prstGeom>
        </p:spPr>
        <p:txBody>
          <a:bodyPr lIns="0" tIns="0" rIns="0" bIns="0" rtlCol="0" anchor="t">
            <a:spAutoFit/>
          </a:bodyPr>
          <a:lstStyle/>
          <a:p>
            <a:pPr defTabSz="857250">
              <a:lnSpc>
                <a:spcPts val="2469"/>
              </a:lnSpc>
            </a:pPr>
            <a:r>
              <a:rPr lang="en-US" sz="1764" b="1">
                <a:solidFill>
                  <a:srgbClr val="303437"/>
                </a:solidFill>
                <a:ea typeface="Calibri (MS) Bold"/>
                <a:cs typeface="Calibri (MS) Bold"/>
                <a:sym typeface="Calibri (MS) Bold"/>
              </a:rPr>
              <a:t>Give age-appropriate tasks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30C08"/>
        </a:solidFill>
        <a:effectLst/>
      </p:bgPr>
    </p:bg>
    <p:spTree>
      <p:nvGrpSpPr>
        <p:cNvPr id="1" name=""/>
        <p:cNvGrpSpPr/>
        <p:nvPr/>
      </p:nvGrpSpPr>
      <p:grpSpPr>
        <a:xfrm>
          <a:off x="0" y="0"/>
          <a:ext cx="0" cy="0"/>
          <a:chOff x="0" y="0"/>
          <a:chExt cx="0" cy="0"/>
        </a:xfrm>
      </p:grpSpPr>
      <p:sp>
        <p:nvSpPr>
          <p:cNvPr id="2" name="TextBox 2"/>
          <p:cNvSpPr txBox="1"/>
          <p:nvPr/>
        </p:nvSpPr>
        <p:spPr>
          <a:xfrm>
            <a:off x="148292" y="-3656"/>
            <a:ext cx="8574251" cy="649152"/>
          </a:xfrm>
          <a:prstGeom prst="rect">
            <a:avLst/>
          </a:prstGeom>
        </p:spPr>
        <p:txBody>
          <a:bodyPr lIns="0" tIns="0" rIns="0" bIns="0" rtlCol="0" anchor="t">
            <a:spAutoFit/>
          </a:bodyPr>
          <a:lstStyle/>
          <a:p>
            <a:pPr algn="ctr" defTabSz="857250">
              <a:lnSpc>
                <a:spcPts val="5367"/>
              </a:lnSpc>
              <a:spcBef>
                <a:spcPct val="0"/>
              </a:spcBef>
              <a:defRPr/>
            </a:pPr>
            <a:r>
              <a:rPr lang="en-US" sz="3800" b="1" u="sng">
                <a:solidFill>
                  <a:srgbClr val="FFFFFF"/>
                </a:solidFill>
                <a:latin typeface="Calibri"/>
                <a:ea typeface="Calibri"/>
                <a:cs typeface="Calibri"/>
              </a:rPr>
              <a:t>Bedtime Routine Discussion Questions</a:t>
            </a:r>
          </a:p>
        </p:txBody>
      </p:sp>
      <p:grpSp>
        <p:nvGrpSpPr>
          <p:cNvPr id="3" name="Group 3"/>
          <p:cNvGrpSpPr>
            <a:grpSpLocks noChangeAspect="1"/>
          </p:cNvGrpSpPr>
          <p:nvPr/>
        </p:nvGrpSpPr>
        <p:grpSpPr>
          <a:xfrm>
            <a:off x="235765" y="911337"/>
            <a:ext cx="1925497" cy="1925497"/>
            <a:chOff x="0" y="0"/>
            <a:chExt cx="8909050" cy="8909050"/>
          </a:xfrm>
        </p:grpSpPr>
        <p:sp>
          <p:nvSpPr>
            <p:cNvPr id="4" name="Freeform 4"/>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F76A8E"/>
            </a:solidFill>
          </p:spPr>
          <p:txBody>
            <a:bodyPr/>
            <a:lstStyle/>
            <a:p>
              <a:pPr defTabSz="857250"/>
              <a:endParaRPr lang="en-US" sz="1688">
                <a:solidFill>
                  <a:prstClr val="black"/>
                </a:solidFill>
                <a:latin typeface="Calibri"/>
              </a:endParaRPr>
            </a:p>
          </p:txBody>
        </p:sp>
        <p:sp>
          <p:nvSpPr>
            <p:cNvPr id="5" name="Freeform 5"/>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3"/>
              <a:stretch>
                <a:fillRect t="-8577" b="-8577"/>
              </a:stretch>
            </a:blipFill>
          </p:spPr>
          <p:txBody>
            <a:bodyPr/>
            <a:lstStyle/>
            <a:p>
              <a:pPr defTabSz="857250"/>
              <a:endParaRPr lang="en-US" sz="1688">
                <a:solidFill>
                  <a:prstClr val="black"/>
                </a:solidFill>
                <a:latin typeface="Calibri"/>
              </a:endParaRPr>
            </a:p>
          </p:txBody>
        </p:sp>
        <p:sp>
          <p:nvSpPr>
            <p:cNvPr id="6" name="Freeform 6"/>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a:solidFill>
                  <a:prstClr val="black"/>
                </a:solidFill>
                <a:latin typeface="Calibri"/>
              </a:endParaRPr>
            </a:p>
          </p:txBody>
        </p:sp>
      </p:grpSp>
      <p:grpSp>
        <p:nvGrpSpPr>
          <p:cNvPr id="7" name="Group 7"/>
          <p:cNvGrpSpPr>
            <a:grpSpLocks noChangeAspect="1"/>
          </p:cNvGrpSpPr>
          <p:nvPr/>
        </p:nvGrpSpPr>
        <p:grpSpPr>
          <a:xfrm>
            <a:off x="4583709" y="911337"/>
            <a:ext cx="1925497" cy="1925497"/>
            <a:chOff x="0" y="0"/>
            <a:chExt cx="8909050" cy="8909050"/>
          </a:xfrm>
        </p:grpSpPr>
        <p:sp>
          <p:nvSpPr>
            <p:cNvPr id="8" name="Freeform 8"/>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F76A8E"/>
            </a:solidFill>
          </p:spPr>
          <p:txBody>
            <a:bodyPr/>
            <a:lstStyle/>
            <a:p>
              <a:pPr defTabSz="857250"/>
              <a:endParaRPr lang="en-US" sz="1688">
                <a:solidFill>
                  <a:prstClr val="black"/>
                </a:solidFill>
                <a:latin typeface="Calibri"/>
              </a:endParaRPr>
            </a:p>
          </p:txBody>
        </p:sp>
        <p:sp>
          <p:nvSpPr>
            <p:cNvPr id="9" name="Freeform 9"/>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4"/>
              <a:stretch>
                <a:fillRect t="-8597" b="-8597"/>
              </a:stretch>
            </a:blipFill>
          </p:spPr>
          <p:txBody>
            <a:bodyPr/>
            <a:lstStyle/>
            <a:p>
              <a:pPr defTabSz="857250"/>
              <a:endParaRPr lang="en-US" sz="1688">
                <a:solidFill>
                  <a:prstClr val="black"/>
                </a:solidFill>
                <a:latin typeface="Calibri"/>
              </a:endParaRPr>
            </a:p>
          </p:txBody>
        </p:sp>
        <p:sp>
          <p:nvSpPr>
            <p:cNvPr id="10" name="Freeform 10"/>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a:solidFill>
                  <a:prstClr val="black"/>
                </a:solidFill>
                <a:latin typeface="Calibri"/>
              </a:endParaRPr>
            </a:p>
          </p:txBody>
        </p:sp>
      </p:grpSp>
      <p:grpSp>
        <p:nvGrpSpPr>
          <p:cNvPr id="11" name="Group 11"/>
          <p:cNvGrpSpPr>
            <a:grpSpLocks noChangeAspect="1"/>
          </p:cNvGrpSpPr>
          <p:nvPr/>
        </p:nvGrpSpPr>
        <p:grpSpPr>
          <a:xfrm>
            <a:off x="6836149" y="862569"/>
            <a:ext cx="1964063" cy="1964063"/>
            <a:chOff x="0" y="0"/>
            <a:chExt cx="8909050" cy="8909050"/>
          </a:xfrm>
        </p:grpSpPr>
        <p:sp>
          <p:nvSpPr>
            <p:cNvPr id="12" name="Freeform 12"/>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F8F7F6"/>
            </a:solidFill>
          </p:spPr>
          <p:txBody>
            <a:bodyPr/>
            <a:lstStyle/>
            <a:p>
              <a:pPr defTabSz="857250"/>
              <a:endParaRPr lang="en-US" sz="1688">
                <a:solidFill>
                  <a:prstClr val="black"/>
                </a:solidFill>
                <a:latin typeface="Calibri"/>
              </a:endParaRPr>
            </a:p>
          </p:txBody>
        </p:sp>
        <p:sp>
          <p:nvSpPr>
            <p:cNvPr id="13" name="Freeform 13"/>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5"/>
              <a:stretch>
                <a:fillRect t="-10800" b="-10800"/>
              </a:stretch>
            </a:blipFill>
          </p:spPr>
          <p:txBody>
            <a:bodyPr/>
            <a:lstStyle/>
            <a:p>
              <a:pPr defTabSz="857250"/>
              <a:endParaRPr lang="en-US" sz="1688">
                <a:solidFill>
                  <a:prstClr val="black"/>
                </a:solidFill>
                <a:latin typeface="Calibri"/>
              </a:endParaRPr>
            </a:p>
          </p:txBody>
        </p:sp>
        <p:sp>
          <p:nvSpPr>
            <p:cNvPr id="14" name="Freeform 14"/>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a:solidFill>
                  <a:prstClr val="black"/>
                </a:solidFill>
                <a:latin typeface="Calibri"/>
              </a:endParaRPr>
            </a:p>
          </p:txBody>
        </p:sp>
      </p:grpSp>
      <p:grpSp>
        <p:nvGrpSpPr>
          <p:cNvPr id="15" name="Group 15"/>
          <p:cNvGrpSpPr>
            <a:grpSpLocks noChangeAspect="1"/>
          </p:cNvGrpSpPr>
          <p:nvPr/>
        </p:nvGrpSpPr>
        <p:grpSpPr>
          <a:xfrm>
            <a:off x="2376615" y="911337"/>
            <a:ext cx="1925497" cy="1925497"/>
            <a:chOff x="0" y="0"/>
            <a:chExt cx="8909050" cy="8909050"/>
          </a:xfrm>
        </p:grpSpPr>
        <p:sp>
          <p:nvSpPr>
            <p:cNvPr id="16" name="Freeform 16"/>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F8F7F6"/>
            </a:solidFill>
          </p:spPr>
          <p:txBody>
            <a:bodyPr/>
            <a:lstStyle/>
            <a:p>
              <a:pPr defTabSz="857250"/>
              <a:endParaRPr lang="en-US" sz="1688">
                <a:solidFill>
                  <a:prstClr val="black"/>
                </a:solidFill>
                <a:latin typeface="Calibri"/>
              </a:endParaRPr>
            </a:p>
          </p:txBody>
        </p:sp>
        <p:sp>
          <p:nvSpPr>
            <p:cNvPr id="17" name="Freeform 17"/>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6"/>
              <a:stretch>
                <a:fillRect t="-10106" b="-10106"/>
              </a:stretch>
            </a:blipFill>
          </p:spPr>
          <p:txBody>
            <a:bodyPr/>
            <a:lstStyle/>
            <a:p>
              <a:pPr defTabSz="857250"/>
              <a:endParaRPr lang="en-US" sz="1688">
                <a:solidFill>
                  <a:prstClr val="black"/>
                </a:solidFill>
                <a:latin typeface="Calibri"/>
              </a:endParaRPr>
            </a:p>
          </p:txBody>
        </p:sp>
        <p:sp>
          <p:nvSpPr>
            <p:cNvPr id="18" name="Freeform 18"/>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a:solidFill>
                  <a:prstClr val="black"/>
                </a:solidFill>
                <a:latin typeface="Calibri"/>
              </a:endParaRPr>
            </a:p>
          </p:txBody>
        </p:sp>
      </p:grpSp>
      <p:grpSp>
        <p:nvGrpSpPr>
          <p:cNvPr id="19" name="Group 19"/>
          <p:cNvGrpSpPr/>
          <p:nvPr/>
        </p:nvGrpSpPr>
        <p:grpSpPr>
          <a:xfrm rot="-2785609">
            <a:off x="2174516" y="785447"/>
            <a:ext cx="885628" cy="662007"/>
            <a:chOff x="116435" y="174789"/>
            <a:chExt cx="1259560" cy="941521"/>
          </a:xfrm>
        </p:grpSpPr>
        <p:sp>
          <p:nvSpPr>
            <p:cNvPr id="20" name="Freeform 20"/>
            <p:cNvSpPr/>
            <p:nvPr/>
          </p:nvSpPr>
          <p:spPr>
            <a:xfrm rot="1104513">
              <a:off x="116435" y="174789"/>
              <a:ext cx="1259560" cy="941521"/>
            </a:xfrm>
            <a:custGeom>
              <a:avLst/>
              <a:gdLst/>
              <a:ahLst/>
              <a:cxnLst/>
              <a:rect l="l" t="t" r="r" b="b"/>
              <a:pathLst>
                <a:path w="1259560" h="941521">
                  <a:moveTo>
                    <a:pt x="0" y="0"/>
                  </a:moveTo>
                  <a:lnTo>
                    <a:pt x="1259561" y="0"/>
                  </a:lnTo>
                  <a:lnTo>
                    <a:pt x="1259561" y="941522"/>
                  </a:lnTo>
                  <a:lnTo>
                    <a:pt x="0" y="9415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latin typeface="Calibri"/>
              </a:endParaRPr>
            </a:p>
          </p:txBody>
        </p:sp>
        <p:sp>
          <p:nvSpPr>
            <p:cNvPr id="21" name="TextBox 21"/>
            <p:cNvSpPr txBox="1"/>
            <p:nvPr/>
          </p:nvSpPr>
          <p:spPr>
            <a:xfrm rot="1104513">
              <a:off x="233035" y="461899"/>
              <a:ext cx="1018574" cy="389851"/>
            </a:xfrm>
            <a:prstGeom prst="rect">
              <a:avLst/>
            </a:prstGeom>
          </p:spPr>
          <p:txBody>
            <a:bodyPr lIns="0" tIns="0" rIns="0" bIns="0" rtlCol="0" anchor="t">
              <a:spAutoFit/>
            </a:bodyPr>
            <a:lstStyle/>
            <a:p>
              <a:pPr algn="ctr" defTabSz="857250">
                <a:lnSpc>
                  <a:spcPts val="1127"/>
                </a:lnSpc>
                <a:spcBef>
                  <a:spcPct val="0"/>
                </a:spcBef>
                <a:defRPr/>
              </a:pPr>
              <a:r>
                <a:rPr lang="en-US" sz="804" b="1">
                  <a:solidFill>
                    <a:srgbClr val="312716"/>
                  </a:solidFill>
                  <a:latin typeface="Calibri (MS) Bold"/>
                </a:rPr>
                <a:t>The Smith Family</a:t>
              </a:r>
            </a:p>
          </p:txBody>
        </p:sp>
      </p:grpSp>
      <p:grpSp>
        <p:nvGrpSpPr>
          <p:cNvPr id="22" name="Group 22"/>
          <p:cNvGrpSpPr/>
          <p:nvPr/>
        </p:nvGrpSpPr>
        <p:grpSpPr>
          <a:xfrm>
            <a:off x="41825" y="751768"/>
            <a:ext cx="1044515" cy="780775"/>
            <a:chOff x="159536" y="249586"/>
            <a:chExt cx="1485532" cy="1110435"/>
          </a:xfrm>
        </p:grpSpPr>
        <p:sp>
          <p:nvSpPr>
            <p:cNvPr id="23" name="Freeform 23"/>
            <p:cNvSpPr/>
            <p:nvPr/>
          </p:nvSpPr>
          <p:spPr>
            <a:xfrm rot="-1405951">
              <a:off x="159536" y="249586"/>
              <a:ext cx="1485532" cy="1110435"/>
            </a:xfrm>
            <a:custGeom>
              <a:avLst/>
              <a:gdLst/>
              <a:ahLst/>
              <a:cxnLst/>
              <a:rect l="l" t="t" r="r" b="b"/>
              <a:pathLst>
                <a:path w="1485532" h="1110435">
                  <a:moveTo>
                    <a:pt x="0" y="0"/>
                  </a:moveTo>
                  <a:lnTo>
                    <a:pt x="1485532" y="0"/>
                  </a:lnTo>
                  <a:lnTo>
                    <a:pt x="1485532" y="1110435"/>
                  </a:lnTo>
                  <a:lnTo>
                    <a:pt x="0" y="11104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endParaRPr lang="en-US" sz="1688">
                <a:solidFill>
                  <a:prstClr val="black"/>
                </a:solidFill>
                <a:latin typeface="Calibri"/>
              </a:endParaRPr>
            </a:p>
          </p:txBody>
        </p:sp>
        <p:sp>
          <p:nvSpPr>
            <p:cNvPr id="24" name="TextBox 24"/>
            <p:cNvSpPr txBox="1"/>
            <p:nvPr/>
          </p:nvSpPr>
          <p:spPr>
            <a:xfrm rot="20237399">
              <a:off x="469294" y="608320"/>
              <a:ext cx="945637" cy="458611"/>
            </a:xfrm>
            <a:prstGeom prst="rect">
              <a:avLst/>
            </a:prstGeom>
          </p:spPr>
          <p:txBody>
            <a:bodyPr lIns="0" tIns="0" rIns="0" bIns="0" rtlCol="0" anchor="t">
              <a:spAutoFit/>
            </a:bodyPr>
            <a:lstStyle/>
            <a:p>
              <a:pPr algn="ctr" defTabSz="857250">
                <a:lnSpc>
                  <a:spcPts val="1269"/>
                </a:lnSpc>
                <a:spcBef>
                  <a:spcPct val="0"/>
                </a:spcBef>
                <a:defRPr/>
              </a:pPr>
              <a:r>
                <a:rPr lang="en-US" sz="907" b="1">
                  <a:solidFill>
                    <a:srgbClr val="312716"/>
                  </a:solidFill>
                  <a:latin typeface="Calibri (MS) Bold"/>
                </a:rPr>
                <a:t>The Jackson Family</a:t>
              </a:r>
            </a:p>
          </p:txBody>
        </p:sp>
      </p:grpSp>
      <p:grpSp>
        <p:nvGrpSpPr>
          <p:cNvPr id="25" name="Group 25"/>
          <p:cNvGrpSpPr/>
          <p:nvPr/>
        </p:nvGrpSpPr>
        <p:grpSpPr>
          <a:xfrm rot="-602965">
            <a:off x="4442032" y="849289"/>
            <a:ext cx="897125" cy="670601"/>
            <a:chOff x="101271" y="148176"/>
            <a:chExt cx="1275910" cy="953743"/>
          </a:xfrm>
        </p:grpSpPr>
        <p:sp>
          <p:nvSpPr>
            <p:cNvPr id="26" name="Freeform 26"/>
            <p:cNvSpPr/>
            <p:nvPr/>
          </p:nvSpPr>
          <p:spPr>
            <a:xfrm rot="-895190">
              <a:off x="101271" y="148176"/>
              <a:ext cx="1275910" cy="953743"/>
            </a:xfrm>
            <a:custGeom>
              <a:avLst/>
              <a:gdLst/>
              <a:ahLst/>
              <a:cxnLst/>
              <a:rect l="l" t="t" r="r" b="b"/>
              <a:pathLst>
                <a:path w="1275910" h="953743">
                  <a:moveTo>
                    <a:pt x="0" y="0"/>
                  </a:moveTo>
                  <a:lnTo>
                    <a:pt x="1275910" y="0"/>
                  </a:lnTo>
                  <a:lnTo>
                    <a:pt x="1275910" y="953743"/>
                  </a:lnTo>
                  <a:lnTo>
                    <a:pt x="0" y="9537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endParaRPr lang="en-US" sz="1688">
                <a:solidFill>
                  <a:prstClr val="black"/>
                </a:solidFill>
                <a:latin typeface="Calibri"/>
              </a:endParaRPr>
            </a:p>
          </p:txBody>
        </p:sp>
        <p:sp>
          <p:nvSpPr>
            <p:cNvPr id="27" name="TextBox 27"/>
            <p:cNvSpPr txBox="1"/>
            <p:nvPr/>
          </p:nvSpPr>
          <p:spPr>
            <a:xfrm rot="20596338">
              <a:off x="250853" y="394576"/>
              <a:ext cx="966246" cy="424321"/>
            </a:xfrm>
            <a:prstGeom prst="rect">
              <a:avLst/>
            </a:prstGeom>
          </p:spPr>
          <p:txBody>
            <a:bodyPr lIns="0" tIns="0" rIns="0" bIns="0" rtlCol="0" anchor="t">
              <a:spAutoFit/>
            </a:bodyPr>
            <a:lstStyle/>
            <a:p>
              <a:pPr algn="ctr" defTabSz="857250">
                <a:lnSpc>
                  <a:spcPts val="1201"/>
                </a:lnSpc>
                <a:spcBef>
                  <a:spcPct val="0"/>
                </a:spcBef>
                <a:defRPr/>
              </a:pPr>
              <a:r>
                <a:rPr lang="en-US" sz="858" b="1">
                  <a:solidFill>
                    <a:srgbClr val="312716"/>
                  </a:solidFill>
                  <a:latin typeface="Calibri (MS) Bold"/>
                </a:rPr>
                <a:t>The Kym Family</a:t>
              </a:r>
            </a:p>
          </p:txBody>
        </p:sp>
      </p:grpSp>
      <p:grpSp>
        <p:nvGrpSpPr>
          <p:cNvPr id="28" name="Group 28"/>
          <p:cNvGrpSpPr/>
          <p:nvPr/>
        </p:nvGrpSpPr>
        <p:grpSpPr>
          <a:xfrm>
            <a:off x="6589686" y="846522"/>
            <a:ext cx="1058134" cy="790955"/>
            <a:chOff x="114462" y="166541"/>
            <a:chExt cx="1504901" cy="1124914"/>
          </a:xfrm>
        </p:grpSpPr>
        <p:sp>
          <p:nvSpPr>
            <p:cNvPr id="29" name="Freeform 29"/>
            <p:cNvSpPr/>
            <p:nvPr/>
          </p:nvSpPr>
          <p:spPr>
            <a:xfrm rot="-847032">
              <a:off x="114462" y="166541"/>
              <a:ext cx="1504901" cy="1124914"/>
            </a:xfrm>
            <a:custGeom>
              <a:avLst/>
              <a:gdLst/>
              <a:ahLst/>
              <a:cxnLst/>
              <a:rect l="l" t="t" r="r" b="b"/>
              <a:pathLst>
                <a:path w="1504901" h="1124914">
                  <a:moveTo>
                    <a:pt x="0" y="0"/>
                  </a:moveTo>
                  <a:lnTo>
                    <a:pt x="1504901" y="0"/>
                  </a:lnTo>
                  <a:lnTo>
                    <a:pt x="1504901" y="1124913"/>
                  </a:lnTo>
                  <a:lnTo>
                    <a:pt x="0" y="11249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latin typeface="Calibri"/>
              </a:endParaRPr>
            </a:p>
          </p:txBody>
        </p:sp>
        <p:sp>
          <p:nvSpPr>
            <p:cNvPr id="30" name="TextBox 30"/>
            <p:cNvSpPr txBox="1"/>
            <p:nvPr/>
          </p:nvSpPr>
          <p:spPr>
            <a:xfrm rot="20264008">
              <a:off x="393626" y="517299"/>
              <a:ext cx="931932" cy="458611"/>
            </a:xfrm>
            <a:prstGeom prst="rect">
              <a:avLst/>
            </a:prstGeom>
          </p:spPr>
          <p:txBody>
            <a:bodyPr lIns="0" tIns="0" rIns="0" bIns="0" rtlCol="0" anchor="t">
              <a:spAutoFit/>
            </a:bodyPr>
            <a:lstStyle/>
            <a:p>
              <a:pPr algn="ctr" defTabSz="857250">
                <a:lnSpc>
                  <a:spcPts val="1270"/>
                </a:lnSpc>
                <a:spcBef>
                  <a:spcPct val="0"/>
                </a:spcBef>
                <a:defRPr/>
              </a:pPr>
              <a:r>
                <a:rPr lang="en-US" sz="907" b="1">
                  <a:solidFill>
                    <a:srgbClr val="312716"/>
                  </a:solidFill>
                  <a:latin typeface="Calibri (MS) Bold"/>
                </a:rPr>
                <a:t>The Jones Family</a:t>
              </a:r>
            </a:p>
          </p:txBody>
        </p:sp>
      </p:grpSp>
      <p:sp>
        <p:nvSpPr>
          <p:cNvPr id="31" name="Freeform 31"/>
          <p:cNvSpPr/>
          <p:nvPr/>
        </p:nvSpPr>
        <p:spPr>
          <a:xfrm>
            <a:off x="7143750" y="4686126"/>
            <a:ext cx="2376066" cy="2171874"/>
          </a:xfrm>
          <a:custGeom>
            <a:avLst/>
            <a:gdLst/>
            <a:ahLst/>
            <a:cxnLst/>
            <a:rect l="l" t="t" r="r" b="b"/>
            <a:pathLst>
              <a:path w="2534470" h="2316666">
                <a:moveTo>
                  <a:pt x="0" y="0"/>
                </a:moveTo>
                <a:lnTo>
                  <a:pt x="2534470" y="0"/>
                </a:lnTo>
                <a:lnTo>
                  <a:pt x="2534470" y="2316666"/>
                </a:lnTo>
                <a:lnTo>
                  <a:pt x="0" y="2316666"/>
                </a:lnTo>
                <a:lnTo>
                  <a:pt x="0" y="0"/>
                </a:lnTo>
                <a:close/>
              </a:path>
            </a:pathLst>
          </a:custGeom>
          <a:blipFill>
            <a:blip r:embed="rId11"/>
            <a:stretch>
              <a:fillRect r="-73605" b="-26776"/>
            </a:stretch>
          </a:blipFill>
        </p:spPr>
        <p:txBody>
          <a:bodyPr/>
          <a:lstStyle/>
          <a:p>
            <a:pPr defTabSz="857250"/>
            <a:endParaRPr lang="en-US" sz="1688">
              <a:solidFill>
                <a:prstClr val="black"/>
              </a:solidFill>
              <a:latin typeface="Calibri"/>
            </a:endParaRPr>
          </a:p>
        </p:txBody>
      </p:sp>
      <p:sp>
        <p:nvSpPr>
          <p:cNvPr id="32" name="TextBox 32"/>
          <p:cNvSpPr txBox="1"/>
          <p:nvPr/>
        </p:nvSpPr>
        <p:spPr>
          <a:xfrm>
            <a:off x="6932254" y="2818562"/>
            <a:ext cx="1867958" cy="522002"/>
          </a:xfrm>
          <a:prstGeom prst="rect">
            <a:avLst/>
          </a:prstGeom>
        </p:spPr>
        <p:txBody>
          <a:bodyPr lIns="0" tIns="0" rIns="0" bIns="0" rtlCol="0" anchor="t">
            <a:spAutoFit/>
          </a:bodyPr>
          <a:lstStyle/>
          <a:p>
            <a:pPr algn="ctr" defTabSz="857250">
              <a:lnSpc>
                <a:spcPts val="2099"/>
              </a:lnSpc>
              <a:spcBef>
                <a:spcPct val="0"/>
              </a:spcBef>
              <a:defRPr/>
            </a:pPr>
            <a:r>
              <a:rPr lang="en-US" sz="1499" b="1" i="1">
                <a:solidFill>
                  <a:srgbClr val="FFFFFF"/>
                </a:solidFill>
                <a:latin typeface="Calibri"/>
              </a:rPr>
              <a:t>Let’s go, it’s time for bed!</a:t>
            </a:r>
          </a:p>
        </p:txBody>
      </p:sp>
      <p:sp>
        <p:nvSpPr>
          <p:cNvPr id="33" name="TextBox 33"/>
          <p:cNvSpPr txBox="1"/>
          <p:nvPr/>
        </p:nvSpPr>
        <p:spPr>
          <a:xfrm>
            <a:off x="4615368" y="2818501"/>
            <a:ext cx="1967693" cy="252633"/>
          </a:xfrm>
          <a:prstGeom prst="rect">
            <a:avLst/>
          </a:prstGeom>
        </p:spPr>
        <p:txBody>
          <a:bodyPr wrap="square" lIns="0" tIns="0" rIns="0" bIns="0" rtlCol="0" anchor="t">
            <a:spAutoFit/>
          </a:bodyPr>
          <a:lstStyle/>
          <a:p>
            <a:pPr algn="ctr" defTabSz="857250">
              <a:lnSpc>
                <a:spcPts val="2096"/>
              </a:lnSpc>
              <a:spcBef>
                <a:spcPct val="0"/>
              </a:spcBef>
              <a:defRPr/>
            </a:pPr>
            <a:r>
              <a:rPr lang="en-US" sz="1497" b="1" i="1">
                <a:solidFill>
                  <a:srgbClr val="FFFFFF"/>
                </a:solidFill>
                <a:latin typeface="Calibri"/>
              </a:rPr>
              <a:t>Not again?!</a:t>
            </a:r>
          </a:p>
        </p:txBody>
      </p:sp>
      <p:sp>
        <p:nvSpPr>
          <p:cNvPr id="34" name="TextBox 34"/>
          <p:cNvSpPr txBox="1"/>
          <p:nvPr/>
        </p:nvSpPr>
        <p:spPr>
          <a:xfrm>
            <a:off x="2520272" y="2818500"/>
            <a:ext cx="1638181" cy="521938"/>
          </a:xfrm>
          <a:prstGeom prst="rect">
            <a:avLst/>
          </a:prstGeom>
        </p:spPr>
        <p:txBody>
          <a:bodyPr lIns="0" tIns="0" rIns="0" bIns="0" rtlCol="0" anchor="t">
            <a:spAutoFit/>
          </a:bodyPr>
          <a:lstStyle/>
          <a:p>
            <a:pPr algn="ctr" defTabSz="857250">
              <a:lnSpc>
                <a:spcPts val="2096"/>
              </a:lnSpc>
              <a:spcBef>
                <a:spcPct val="0"/>
              </a:spcBef>
              <a:defRPr/>
            </a:pPr>
            <a:r>
              <a:rPr lang="en-US" sz="1497" b="1" i="1">
                <a:solidFill>
                  <a:srgbClr val="FFFFFF"/>
                </a:solidFill>
                <a:latin typeface="Calibri"/>
              </a:rPr>
              <a:t>I’m thirsty, I have to pee, I see a bug...</a:t>
            </a:r>
          </a:p>
        </p:txBody>
      </p:sp>
      <p:sp>
        <p:nvSpPr>
          <p:cNvPr id="35" name="TextBox 35"/>
          <p:cNvSpPr txBox="1"/>
          <p:nvPr/>
        </p:nvSpPr>
        <p:spPr>
          <a:xfrm>
            <a:off x="409521" y="2818500"/>
            <a:ext cx="1619150" cy="521938"/>
          </a:xfrm>
          <a:prstGeom prst="rect">
            <a:avLst/>
          </a:prstGeom>
        </p:spPr>
        <p:txBody>
          <a:bodyPr lIns="0" tIns="0" rIns="0" bIns="0" rtlCol="0" anchor="t">
            <a:spAutoFit/>
          </a:bodyPr>
          <a:lstStyle/>
          <a:p>
            <a:pPr algn="ctr" defTabSz="857250">
              <a:lnSpc>
                <a:spcPts val="2096"/>
              </a:lnSpc>
              <a:spcBef>
                <a:spcPct val="0"/>
              </a:spcBef>
              <a:defRPr/>
            </a:pPr>
            <a:r>
              <a:rPr lang="en-US" sz="1497" b="1" i="1">
                <a:solidFill>
                  <a:srgbClr val="FFFFFF"/>
                </a:solidFill>
                <a:latin typeface="Calibri"/>
              </a:rPr>
              <a:t>I don’t want to go to bed!</a:t>
            </a:r>
          </a:p>
        </p:txBody>
      </p:sp>
      <p:sp>
        <p:nvSpPr>
          <p:cNvPr id="36" name="TextBox 36"/>
          <p:cNvSpPr txBox="1"/>
          <p:nvPr/>
        </p:nvSpPr>
        <p:spPr>
          <a:xfrm>
            <a:off x="210563" y="4441159"/>
            <a:ext cx="6894074" cy="2361865"/>
          </a:xfrm>
          <a:prstGeom prst="rect">
            <a:avLst/>
          </a:prstGeom>
        </p:spPr>
        <p:txBody>
          <a:bodyPr lIns="0" tIns="0" rIns="0" bIns="0" rtlCol="0" anchor="t">
            <a:spAutoFit/>
          </a:bodyPr>
          <a:lstStyle/>
          <a:p>
            <a:pPr defTabSz="857250">
              <a:lnSpc>
                <a:spcPts val="3139"/>
              </a:lnSpc>
              <a:defRPr/>
            </a:pPr>
            <a:endParaRPr lang="en-US" sz="1650" b="1">
              <a:solidFill>
                <a:prstClr val="black"/>
              </a:solidFill>
              <a:latin typeface="Calibri"/>
              <a:ea typeface="Calibri"/>
              <a:cs typeface="Calibri"/>
            </a:endParaRPr>
          </a:p>
          <a:p>
            <a:pPr defTabSz="857250">
              <a:lnSpc>
                <a:spcPts val="3139"/>
              </a:lnSpc>
              <a:defRPr/>
            </a:pPr>
            <a:endParaRPr lang="en-US" sz="2200" b="1">
              <a:solidFill>
                <a:srgbClr val="FFFFFF"/>
              </a:solidFill>
              <a:latin typeface="Calibri"/>
              <a:ea typeface="Calibri"/>
              <a:cs typeface="Calibri (MS) Bold"/>
            </a:endParaRPr>
          </a:p>
          <a:p>
            <a:pPr marL="483870" lvl="1" indent="-241300" defTabSz="857250">
              <a:lnSpc>
                <a:spcPts val="3139"/>
              </a:lnSpc>
              <a:buFont typeface="Arial"/>
              <a:buChar char="•"/>
              <a:defRPr/>
            </a:pPr>
            <a:r>
              <a:rPr lang="en-US" sz="2200" b="1">
                <a:solidFill>
                  <a:srgbClr val="FFFFFF"/>
                </a:solidFill>
                <a:latin typeface="Calibri"/>
                <a:ea typeface="Calibri"/>
                <a:cs typeface="Calibri"/>
              </a:rPr>
              <a:t>Do you have any nighttime routines that you are already using in your everyday family life? </a:t>
            </a:r>
          </a:p>
          <a:p>
            <a:pPr marL="912495" lvl="2" indent="-241300" defTabSz="857250">
              <a:lnSpc>
                <a:spcPts val="3138"/>
              </a:lnSpc>
              <a:buFont typeface="Wingdings"/>
              <a:buChar char="§"/>
              <a:defRPr/>
            </a:pPr>
            <a:r>
              <a:rPr lang="en-US" sz="2200" b="1">
                <a:solidFill>
                  <a:srgbClr val="FFFFFF"/>
                </a:solidFill>
                <a:latin typeface="Calibri"/>
                <a:ea typeface="Calibri"/>
                <a:cs typeface="Calibri"/>
              </a:rPr>
              <a:t>If yes, what are they?</a:t>
            </a:r>
            <a:endParaRPr lang="en-US" sz="2200" b="1">
              <a:solidFill>
                <a:prstClr val="black"/>
              </a:solidFill>
              <a:latin typeface="Calibri"/>
              <a:ea typeface="Calibri"/>
              <a:cs typeface="Calibri"/>
            </a:endParaRPr>
          </a:p>
          <a:p>
            <a:pPr defTabSz="857250">
              <a:lnSpc>
                <a:spcPts val="3139"/>
              </a:lnSpc>
              <a:defRPr/>
            </a:pPr>
            <a:endParaRPr lang="en-US" sz="2243">
              <a:solidFill>
                <a:srgbClr val="FFFFFF"/>
              </a:solidFill>
              <a:latin typeface="Calibri (MS) Bold"/>
            </a:endParaRPr>
          </a:p>
        </p:txBody>
      </p:sp>
      <p:sp>
        <p:nvSpPr>
          <p:cNvPr id="37" name="TextBox 37"/>
          <p:cNvSpPr txBox="1"/>
          <p:nvPr/>
        </p:nvSpPr>
        <p:spPr>
          <a:xfrm>
            <a:off x="210563" y="3848402"/>
            <a:ext cx="8564448" cy="1566647"/>
          </a:xfrm>
          <a:prstGeom prst="rect">
            <a:avLst/>
          </a:prstGeom>
        </p:spPr>
        <p:txBody>
          <a:bodyPr lIns="0" tIns="0" rIns="0" bIns="0" rtlCol="0" anchor="t">
            <a:spAutoFit/>
          </a:bodyPr>
          <a:lstStyle/>
          <a:p>
            <a:pPr marL="483235" lvl="1" indent="-241300" defTabSz="857250">
              <a:lnSpc>
                <a:spcPts val="3137"/>
              </a:lnSpc>
              <a:spcBef>
                <a:spcPct val="0"/>
              </a:spcBef>
              <a:buFont typeface="Arial"/>
              <a:buChar char="•"/>
              <a:defRPr/>
            </a:pPr>
            <a:r>
              <a:rPr lang="en-US" sz="2200" b="1">
                <a:solidFill>
                  <a:srgbClr val="FFFFFF"/>
                </a:solidFill>
                <a:latin typeface="Calibri"/>
                <a:ea typeface="Calibri"/>
                <a:cs typeface="Calibri"/>
              </a:rPr>
              <a:t>Which family’s Everyday Moment most closely mimics your bedtime or nighttime routine? </a:t>
            </a:r>
            <a:endParaRPr lang="en-US" sz="2200" b="1">
              <a:solidFill>
                <a:prstClr val="black"/>
              </a:solidFill>
              <a:latin typeface="Calibri"/>
              <a:ea typeface="Calibri"/>
              <a:cs typeface="Calibri"/>
            </a:endParaRPr>
          </a:p>
          <a:p>
            <a:pPr marL="967105" lvl="2" indent="-321945" defTabSz="857250">
              <a:lnSpc>
                <a:spcPts val="3137"/>
              </a:lnSpc>
              <a:spcBef>
                <a:spcPct val="0"/>
              </a:spcBef>
              <a:buFont typeface="Wingdings"/>
              <a:buChar char="§"/>
              <a:defRPr/>
            </a:pPr>
            <a:r>
              <a:rPr lang="en-US" sz="2200" b="1">
                <a:solidFill>
                  <a:srgbClr val="FFFFFF"/>
                </a:solidFill>
                <a:latin typeface="Calibri"/>
                <a:ea typeface="Calibri"/>
                <a:cs typeface="Calibri"/>
              </a:rPr>
              <a:t>How or why?</a:t>
            </a:r>
          </a:p>
          <a:p>
            <a:pPr defTabSz="857250">
              <a:lnSpc>
                <a:spcPts val="3137"/>
              </a:lnSpc>
              <a:spcBef>
                <a:spcPct val="0"/>
              </a:spcBef>
              <a:defRPr/>
            </a:pPr>
            <a:endParaRPr lang="en-US" sz="2241">
              <a:solidFill>
                <a:srgbClr val="FFFFFF"/>
              </a:solidFill>
              <a:latin typeface="Calibri (MS) Bold"/>
            </a:endParaRPr>
          </a:p>
        </p:txBody>
      </p:sp>
      <p:grpSp>
        <p:nvGrpSpPr>
          <p:cNvPr id="38" name="Group 38"/>
          <p:cNvGrpSpPr/>
          <p:nvPr/>
        </p:nvGrpSpPr>
        <p:grpSpPr>
          <a:xfrm>
            <a:off x="0" y="3503766"/>
            <a:ext cx="9144000" cy="170119"/>
            <a:chOff x="0" y="0"/>
            <a:chExt cx="13004800" cy="241946"/>
          </a:xfrm>
        </p:grpSpPr>
        <p:sp>
          <p:nvSpPr>
            <p:cNvPr id="39" name="Freeform 39"/>
            <p:cNvSpPr/>
            <p:nvPr/>
          </p:nvSpPr>
          <p:spPr>
            <a:xfrm>
              <a:off x="11549486" y="0"/>
              <a:ext cx="1455314" cy="241946"/>
            </a:xfrm>
            <a:custGeom>
              <a:avLst/>
              <a:gdLst/>
              <a:ahLst/>
              <a:cxnLst/>
              <a:rect l="l" t="t" r="r" b="b"/>
              <a:pathLst>
                <a:path w="1455314" h="241946">
                  <a:moveTo>
                    <a:pt x="0" y="0"/>
                  </a:moveTo>
                  <a:lnTo>
                    <a:pt x="1455314" y="0"/>
                  </a:lnTo>
                  <a:lnTo>
                    <a:pt x="1455314" y="241946"/>
                  </a:lnTo>
                  <a:lnTo>
                    <a:pt x="0" y="241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latin typeface="Calibri"/>
              </a:endParaRPr>
            </a:p>
          </p:txBody>
        </p:sp>
        <p:sp>
          <p:nvSpPr>
            <p:cNvPr id="40" name="Freeform 40"/>
            <p:cNvSpPr/>
            <p:nvPr/>
          </p:nvSpPr>
          <p:spPr>
            <a:xfrm>
              <a:off x="10094171" y="0"/>
              <a:ext cx="1455314" cy="241946"/>
            </a:xfrm>
            <a:custGeom>
              <a:avLst/>
              <a:gdLst/>
              <a:ahLst/>
              <a:cxnLst/>
              <a:rect l="l" t="t" r="r" b="b"/>
              <a:pathLst>
                <a:path w="1455314" h="241946">
                  <a:moveTo>
                    <a:pt x="0" y="0"/>
                  </a:moveTo>
                  <a:lnTo>
                    <a:pt x="1455315" y="0"/>
                  </a:lnTo>
                  <a:lnTo>
                    <a:pt x="1455315" y="241946"/>
                  </a:lnTo>
                  <a:lnTo>
                    <a:pt x="0" y="241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latin typeface="Calibri"/>
              </a:endParaRPr>
            </a:p>
          </p:txBody>
        </p:sp>
        <p:sp>
          <p:nvSpPr>
            <p:cNvPr id="41" name="Freeform 41"/>
            <p:cNvSpPr/>
            <p:nvPr/>
          </p:nvSpPr>
          <p:spPr>
            <a:xfrm>
              <a:off x="8638857" y="0"/>
              <a:ext cx="1455314" cy="241946"/>
            </a:xfrm>
            <a:custGeom>
              <a:avLst/>
              <a:gdLst/>
              <a:ahLst/>
              <a:cxnLst/>
              <a:rect l="l" t="t" r="r" b="b"/>
              <a:pathLst>
                <a:path w="1455314" h="241946">
                  <a:moveTo>
                    <a:pt x="0" y="0"/>
                  </a:moveTo>
                  <a:lnTo>
                    <a:pt x="1455314" y="0"/>
                  </a:lnTo>
                  <a:lnTo>
                    <a:pt x="1455314" y="241946"/>
                  </a:lnTo>
                  <a:lnTo>
                    <a:pt x="0" y="241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latin typeface="Calibri"/>
              </a:endParaRPr>
            </a:p>
          </p:txBody>
        </p:sp>
        <p:sp>
          <p:nvSpPr>
            <p:cNvPr id="42" name="Freeform 42"/>
            <p:cNvSpPr/>
            <p:nvPr/>
          </p:nvSpPr>
          <p:spPr>
            <a:xfrm>
              <a:off x="7183542" y="0"/>
              <a:ext cx="1455314" cy="241946"/>
            </a:xfrm>
            <a:custGeom>
              <a:avLst/>
              <a:gdLst/>
              <a:ahLst/>
              <a:cxnLst/>
              <a:rect l="l" t="t" r="r" b="b"/>
              <a:pathLst>
                <a:path w="1455314" h="241946">
                  <a:moveTo>
                    <a:pt x="0" y="0"/>
                  </a:moveTo>
                  <a:lnTo>
                    <a:pt x="1455315" y="0"/>
                  </a:lnTo>
                  <a:lnTo>
                    <a:pt x="1455315" y="241946"/>
                  </a:lnTo>
                  <a:lnTo>
                    <a:pt x="0" y="241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latin typeface="Calibri"/>
              </a:endParaRPr>
            </a:p>
          </p:txBody>
        </p:sp>
        <p:sp>
          <p:nvSpPr>
            <p:cNvPr id="43" name="Freeform 43"/>
            <p:cNvSpPr/>
            <p:nvPr/>
          </p:nvSpPr>
          <p:spPr>
            <a:xfrm>
              <a:off x="5735609" y="0"/>
              <a:ext cx="1455314" cy="241946"/>
            </a:xfrm>
            <a:custGeom>
              <a:avLst/>
              <a:gdLst/>
              <a:ahLst/>
              <a:cxnLst/>
              <a:rect l="l" t="t" r="r" b="b"/>
              <a:pathLst>
                <a:path w="1455314" h="241946">
                  <a:moveTo>
                    <a:pt x="0" y="0"/>
                  </a:moveTo>
                  <a:lnTo>
                    <a:pt x="1455314" y="0"/>
                  </a:lnTo>
                  <a:lnTo>
                    <a:pt x="1455314" y="241946"/>
                  </a:lnTo>
                  <a:lnTo>
                    <a:pt x="0" y="241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latin typeface="Calibri"/>
              </a:endParaRPr>
            </a:p>
          </p:txBody>
        </p:sp>
        <p:sp>
          <p:nvSpPr>
            <p:cNvPr id="44" name="Freeform 44"/>
            <p:cNvSpPr/>
            <p:nvPr/>
          </p:nvSpPr>
          <p:spPr>
            <a:xfrm>
              <a:off x="4280294" y="0"/>
              <a:ext cx="1455314" cy="241946"/>
            </a:xfrm>
            <a:custGeom>
              <a:avLst/>
              <a:gdLst/>
              <a:ahLst/>
              <a:cxnLst/>
              <a:rect l="l" t="t" r="r" b="b"/>
              <a:pathLst>
                <a:path w="1455314" h="241946">
                  <a:moveTo>
                    <a:pt x="0" y="0"/>
                  </a:moveTo>
                  <a:lnTo>
                    <a:pt x="1455315" y="0"/>
                  </a:lnTo>
                  <a:lnTo>
                    <a:pt x="1455315" y="241946"/>
                  </a:lnTo>
                  <a:lnTo>
                    <a:pt x="0" y="241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latin typeface="Calibri"/>
              </a:endParaRPr>
            </a:p>
          </p:txBody>
        </p:sp>
        <p:sp>
          <p:nvSpPr>
            <p:cNvPr id="45" name="Freeform 45"/>
            <p:cNvSpPr/>
            <p:nvPr/>
          </p:nvSpPr>
          <p:spPr>
            <a:xfrm>
              <a:off x="2831006" y="0"/>
              <a:ext cx="1455314" cy="241946"/>
            </a:xfrm>
            <a:custGeom>
              <a:avLst/>
              <a:gdLst/>
              <a:ahLst/>
              <a:cxnLst/>
              <a:rect l="l" t="t" r="r" b="b"/>
              <a:pathLst>
                <a:path w="1455314" h="241946">
                  <a:moveTo>
                    <a:pt x="0" y="0"/>
                  </a:moveTo>
                  <a:lnTo>
                    <a:pt x="1455314" y="0"/>
                  </a:lnTo>
                  <a:lnTo>
                    <a:pt x="1455314" y="241946"/>
                  </a:lnTo>
                  <a:lnTo>
                    <a:pt x="0" y="241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latin typeface="Calibri"/>
              </a:endParaRPr>
            </a:p>
          </p:txBody>
        </p:sp>
        <p:sp>
          <p:nvSpPr>
            <p:cNvPr id="46" name="Freeform 46"/>
            <p:cNvSpPr/>
            <p:nvPr/>
          </p:nvSpPr>
          <p:spPr>
            <a:xfrm>
              <a:off x="1437790" y="0"/>
              <a:ext cx="1455314" cy="241946"/>
            </a:xfrm>
            <a:custGeom>
              <a:avLst/>
              <a:gdLst/>
              <a:ahLst/>
              <a:cxnLst/>
              <a:rect l="l" t="t" r="r" b="b"/>
              <a:pathLst>
                <a:path w="1455314" h="241946">
                  <a:moveTo>
                    <a:pt x="0" y="0"/>
                  </a:moveTo>
                  <a:lnTo>
                    <a:pt x="1455314" y="0"/>
                  </a:lnTo>
                  <a:lnTo>
                    <a:pt x="1455314" y="241946"/>
                  </a:lnTo>
                  <a:lnTo>
                    <a:pt x="0" y="241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latin typeface="Calibri"/>
              </a:endParaRPr>
            </a:p>
          </p:txBody>
        </p:sp>
        <p:sp>
          <p:nvSpPr>
            <p:cNvPr id="47" name="Freeform 47"/>
            <p:cNvSpPr/>
            <p:nvPr/>
          </p:nvSpPr>
          <p:spPr>
            <a:xfrm>
              <a:off x="0" y="0"/>
              <a:ext cx="1455314" cy="241946"/>
            </a:xfrm>
            <a:custGeom>
              <a:avLst/>
              <a:gdLst/>
              <a:ahLst/>
              <a:cxnLst/>
              <a:rect l="l" t="t" r="r" b="b"/>
              <a:pathLst>
                <a:path w="1455314" h="241946">
                  <a:moveTo>
                    <a:pt x="0" y="0"/>
                  </a:moveTo>
                  <a:lnTo>
                    <a:pt x="1455314" y="0"/>
                  </a:lnTo>
                  <a:lnTo>
                    <a:pt x="1455314" y="241946"/>
                  </a:lnTo>
                  <a:lnTo>
                    <a:pt x="0" y="241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latin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045" y="10824"/>
            <a:ext cx="5887194" cy="4509125"/>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7" name="Freeform 7"/>
          <p:cNvSpPr/>
          <p:nvPr/>
        </p:nvSpPr>
        <p:spPr>
          <a:xfrm rot="-1552229">
            <a:off x="6621239" y="73832"/>
            <a:ext cx="2506599" cy="274320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8" name="TextBox 7">
            <a:extLst>
              <a:ext uri="{FF2B5EF4-FFF2-40B4-BE49-F238E27FC236}">
                <a16:creationId xmlns:a16="http://schemas.microsoft.com/office/drawing/2014/main" id="{DDAB27DF-A331-DFB7-0776-84217B183D55}"/>
              </a:ext>
            </a:extLst>
          </p:cNvPr>
          <p:cNvSpPr txBox="1"/>
          <p:nvPr/>
        </p:nvSpPr>
        <p:spPr>
          <a:xfrm>
            <a:off x="4929187" y="3813897"/>
            <a:ext cx="3929063" cy="3074496"/>
          </a:xfrm>
          <a:prstGeom prst="rect">
            <a:avLst/>
          </a:prstGeom>
          <a:noFill/>
        </p:spPr>
        <p:txBody>
          <a:bodyPr wrap="square" rtlCol="0">
            <a:spAutoFit/>
          </a:bodyPr>
          <a:lstStyle/>
          <a:p>
            <a:pPr algn="ctr" defTabSz="857250">
              <a:lnSpc>
                <a:spcPct val="90000"/>
              </a:lnSpc>
              <a:spcAft>
                <a:spcPts val="563"/>
              </a:spcAft>
            </a:pPr>
            <a:r>
              <a:rPr lang="en-US" sz="5063" b="1">
                <a:solidFill>
                  <a:prstClr val="black"/>
                </a:solidFill>
                <a:latin typeface="Calibri" panose="020F0502020204030204" pitchFamily="34" charset="0"/>
                <a:ea typeface="Calibri" panose="020F0502020204030204" pitchFamily="34" charset="0"/>
                <a:cs typeface="Calibri" panose="020F0502020204030204" pitchFamily="34" charset="0"/>
              </a:rPr>
              <a:t>Welcome!</a:t>
            </a:r>
          </a:p>
          <a:p>
            <a:pPr indent="-214313" defTabSz="857250">
              <a:lnSpc>
                <a:spcPct val="90000"/>
              </a:lnSpc>
              <a:spcAft>
                <a:spcPts val="563"/>
              </a:spcAft>
              <a:buFont typeface="Arial" panose="020B0604020202020204" pitchFamily="34" charset="0"/>
              <a:buChar char="•"/>
            </a:pPr>
            <a:endParaRPr lang="en-US" sz="1688">
              <a:solidFill>
                <a:prstClr val="black"/>
              </a:solidFill>
              <a:latin typeface="Calibri"/>
            </a:endParaRPr>
          </a:p>
          <a:p>
            <a:pPr marL="267891" indent="-214313" defTabSz="857250">
              <a:lnSpc>
                <a:spcPct val="90000"/>
              </a:lnSpc>
              <a:spcAft>
                <a:spcPts val="563"/>
              </a:spcAft>
              <a:buFont typeface="Arial" panose="020B0604020202020204" pitchFamily="34" charset="0"/>
              <a:buChar char="•"/>
            </a:pPr>
            <a:r>
              <a:rPr lang="en-US" sz="1688">
                <a:solidFill>
                  <a:prstClr val="black"/>
                </a:solidFill>
                <a:latin typeface="Calibri"/>
              </a:rPr>
              <a:t>Please sign in and find a seat. We will begin soon.</a:t>
            </a:r>
          </a:p>
          <a:p>
            <a:pPr marL="267891" indent="-214313" defTabSz="857250">
              <a:lnSpc>
                <a:spcPct val="90000"/>
              </a:lnSpc>
              <a:spcAft>
                <a:spcPts val="563"/>
              </a:spcAft>
              <a:buFont typeface="Arial" panose="020B0604020202020204" pitchFamily="34" charset="0"/>
              <a:buChar char="•"/>
            </a:pPr>
            <a:endParaRPr lang="en-US" sz="1688">
              <a:solidFill>
                <a:prstClr val="black"/>
              </a:solidFill>
              <a:latin typeface="Calibri"/>
            </a:endParaRPr>
          </a:p>
          <a:p>
            <a:pPr marL="267891" indent="-214313" defTabSz="857250">
              <a:lnSpc>
                <a:spcPct val="90000"/>
              </a:lnSpc>
              <a:spcAft>
                <a:spcPts val="563"/>
              </a:spcAft>
              <a:buFont typeface="Arial" panose="020B0604020202020204" pitchFamily="34" charset="0"/>
              <a:buChar char="•"/>
            </a:pPr>
            <a:r>
              <a:rPr lang="en-US" sz="1688">
                <a:solidFill>
                  <a:prstClr val="black"/>
                </a:solidFill>
                <a:latin typeface="Calibri"/>
              </a:rPr>
              <a:t>If possible, please turn on your camera and enter your preferred name. We will begin soon. </a:t>
            </a:r>
          </a:p>
          <a:p>
            <a:pPr defTabSz="857250"/>
            <a:endParaRPr lang="en-US" sz="1688">
              <a:solidFill>
                <a:prstClr val="black"/>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84B4A"/>
        </a:solidFill>
        <a:effectLst/>
      </p:bgPr>
    </p:bg>
    <p:spTree>
      <p:nvGrpSpPr>
        <p:cNvPr id="1" name=""/>
        <p:cNvGrpSpPr/>
        <p:nvPr/>
      </p:nvGrpSpPr>
      <p:grpSpPr>
        <a:xfrm>
          <a:off x="0" y="0"/>
          <a:ext cx="0" cy="0"/>
          <a:chOff x="0" y="0"/>
          <a:chExt cx="0" cy="0"/>
        </a:xfrm>
      </p:grpSpPr>
      <p:sp>
        <p:nvSpPr>
          <p:cNvPr id="2" name="Freeform 2"/>
          <p:cNvSpPr/>
          <p:nvPr/>
        </p:nvSpPr>
        <p:spPr>
          <a:xfrm>
            <a:off x="1578082" y="3177654"/>
            <a:ext cx="87293" cy="1995285"/>
          </a:xfrm>
          <a:custGeom>
            <a:avLst/>
            <a:gdLst/>
            <a:ahLst/>
            <a:cxnLst/>
            <a:rect l="l" t="t" r="r" b="b"/>
            <a:pathLst>
              <a:path w="93113" h="2128304">
                <a:moveTo>
                  <a:pt x="0" y="0"/>
                </a:moveTo>
                <a:lnTo>
                  <a:pt x="93114" y="0"/>
                </a:lnTo>
                <a:lnTo>
                  <a:pt x="93114" y="2128304"/>
                </a:lnTo>
                <a:lnTo>
                  <a:pt x="0" y="21283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endParaRPr lang="en-US" sz="1688">
              <a:solidFill>
                <a:prstClr val="black"/>
              </a:solidFill>
            </a:endParaRPr>
          </a:p>
        </p:txBody>
      </p:sp>
      <p:sp>
        <p:nvSpPr>
          <p:cNvPr id="3" name="Freeform 3"/>
          <p:cNvSpPr/>
          <p:nvPr/>
        </p:nvSpPr>
        <p:spPr>
          <a:xfrm>
            <a:off x="344679" y="3332081"/>
            <a:ext cx="2466807" cy="3227095"/>
          </a:xfrm>
          <a:custGeom>
            <a:avLst/>
            <a:gdLst/>
            <a:ahLst/>
            <a:cxnLst/>
            <a:rect l="l" t="t" r="r" b="b"/>
            <a:pathLst>
              <a:path w="2631261" h="3442235">
                <a:moveTo>
                  <a:pt x="0" y="0"/>
                </a:moveTo>
                <a:lnTo>
                  <a:pt x="2631261" y="0"/>
                </a:lnTo>
                <a:lnTo>
                  <a:pt x="2631261" y="3442236"/>
                </a:lnTo>
                <a:lnTo>
                  <a:pt x="0" y="3442236"/>
                </a:lnTo>
                <a:lnTo>
                  <a:pt x="0" y="0"/>
                </a:lnTo>
                <a:close/>
              </a:path>
            </a:pathLst>
          </a:custGeom>
          <a:blipFill>
            <a:blip r:embed="rId5"/>
            <a:stretch>
              <a:fillRect/>
            </a:stretch>
          </a:blipFill>
          <a:ln w="38100" cap="sq">
            <a:solidFill>
              <a:srgbClr val="CD964B"/>
            </a:solidFill>
            <a:prstDash val="solid"/>
            <a:miter/>
          </a:ln>
        </p:spPr>
        <p:txBody>
          <a:bodyPr/>
          <a:lstStyle/>
          <a:p>
            <a:pPr defTabSz="857250"/>
            <a:endParaRPr lang="en-US" sz="1688">
              <a:solidFill>
                <a:prstClr val="black"/>
              </a:solidFill>
            </a:endParaRPr>
          </a:p>
        </p:txBody>
      </p:sp>
      <p:sp>
        <p:nvSpPr>
          <p:cNvPr id="4" name="Freeform 4"/>
          <p:cNvSpPr/>
          <p:nvPr/>
        </p:nvSpPr>
        <p:spPr>
          <a:xfrm>
            <a:off x="7638104" y="892748"/>
            <a:ext cx="87293" cy="1995285"/>
          </a:xfrm>
          <a:custGeom>
            <a:avLst/>
            <a:gdLst/>
            <a:ahLst/>
            <a:cxnLst/>
            <a:rect l="l" t="t" r="r" b="b"/>
            <a:pathLst>
              <a:path w="93113" h="2128304">
                <a:moveTo>
                  <a:pt x="0" y="0"/>
                </a:moveTo>
                <a:lnTo>
                  <a:pt x="93113" y="0"/>
                </a:lnTo>
                <a:lnTo>
                  <a:pt x="93113" y="2128304"/>
                </a:lnTo>
                <a:lnTo>
                  <a:pt x="0" y="2128304"/>
                </a:lnTo>
                <a:lnTo>
                  <a:pt x="0" y="0"/>
                </a:lnTo>
                <a:close/>
              </a:path>
            </a:pathLst>
          </a:custGeom>
          <a:blipFill>
            <a:blip r:embed="rId3">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endParaRPr>
          </a:p>
        </p:txBody>
      </p:sp>
      <p:sp>
        <p:nvSpPr>
          <p:cNvPr id="5" name="Freeform 5"/>
          <p:cNvSpPr/>
          <p:nvPr/>
        </p:nvSpPr>
        <p:spPr>
          <a:xfrm>
            <a:off x="6351920" y="1168145"/>
            <a:ext cx="2659660" cy="3181162"/>
          </a:xfrm>
          <a:custGeom>
            <a:avLst/>
            <a:gdLst/>
            <a:ahLst/>
            <a:cxnLst/>
            <a:rect l="l" t="t" r="r" b="b"/>
            <a:pathLst>
              <a:path w="2836971" h="3393239">
                <a:moveTo>
                  <a:pt x="0" y="0"/>
                </a:moveTo>
                <a:lnTo>
                  <a:pt x="2836971" y="0"/>
                </a:lnTo>
                <a:lnTo>
                  <a:pt x="2836971" y="3393239"/>
                </a:lnTo>
                <a:lnTo>
                  <a:pt x="0" y="3393239"/>
                </a:lnTo>
                <a:lnTo>
                  <a:pt x="0" y="0"/>
                </a:lnTo>
                <a:close/>
              </a:path>
            </a:pathLst>
          </a:custGeom>
          <a:blipFill>
            <a:blip r:embed="rId7"/>
            <a:stretch>
              <a:fillRect/>
            </a:stretch>
          </a:blipFill>
          <a:ln w="38100" cap="sq">
            <a:solidFill>
              <a:srgbClr val="CD964B"/>
            </a:solidFill>
            <a:prstDash val="solid"/>
            <a:miter/>
          </a:ln>
        </p:spPr>
        <p:txBody>
          <a:bodyPr/>
          <a:lstStyle/>
          <a:p>
            <a:pPr defTabSz="857250"/>
            <a:endParaRPr lang="en-US" sz="1688">
              <a:solidFill>
                <a:prstClr val="black"/>
              </a:solidFill>
            </a:endParaRPr>
          </a:p>
        </p:txBody>
      </p:sp>
      <p:grpSp>
        <p:nvGrpSpPr>
          <p:cNvPr id="6" name="Group 6"/>
          <p:cNvGrpSpPr/>
          <p:nvPr/>
        </p:nvGrpSpPr>
        <p:grpSpPr>
          <a:xfrm>
            <a:off x="5915542" y="4772102"/>
            <a:ext cx="3371148" cy="1851571"/>
            <a:chOff x="0" y="0"/>
            <a:chExt cx="4794522" cy="2633345"/>
          </a:xfrm>
        </p:grpSpPr>
        <p:sp>
          <p:nvSpPr>
            <p:cNvPr id="7" name="Freeform 7"/>
            <p:cNvSpPr/>
            <p:nvPr/>
          </p:nvSpPr>
          <p:spPr>
            <a:xfrm>
              <a:off x="0" y="0"/>
              <a:ext cx="4370698" cy="2633345"/>
            </a:xfrm>
            <a:custGeom>
              <a:avLst/>
              <a:gdLst/>
              <a:ahLst/>
              <a:cxnLst/>
              <a:rect l="l" t="t" r="r" b="b"/>
              <a:pathLst>
                <a:path w="4370698" h="2633345">
                  <a:moveTo>
                    <a:pt x="0" y="0"/>
                  </a:moveTo>
                  <a:lnTo>
                    <a:pt x="4370698" y="0"/>
                  </a:lnTo>
                  <a:lnTo>
                    <a:pt x="4370698" y="2633345"/>
                  </a:lnTo>
                  <a:lnTo>
                    <a:pt x="0" y="2633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endParaRPr lang="en-US" sz="1688">
                <a:solidFill>
                  <a:prstClr val="black"/>
                </a:solidFill>
              </a:endParaRPr>
            </a:p>
          </p:txBody>
        </p:sp>
        <p:sp>
          <p:nvSpPr>
            <p:cNvPr id="8" name="TextBox 8"/>
            <p:cNvSpPr txBox="1"/>
            <p:nvPr/>
          </p:nvSpPr>
          <p:spPr>
            <a:xfrm>
              <a:off x="220341" y="347904"/>
              <a:ext cx="4078501" cy="778789"/>
            </a:xfrm>
            <a:prstGeom prst="rect">
              <a:avLst/>
            </a:prstGeom>
          </p:spPr>
          <p:txBody>
            <a:bodyPr lIns="0" tIns="0" rIns="0" bIns="0" rtlCol="0" anchor="t">
              <a:spAutoFit/>
            </a:bodyPr>
            <a:lstStyle/>
            <a:p>
              <a:pPr algn="ctr" defTabSz="857250">
                <a:lnSpc>
                  <a:spcPts val="2228"/>
                </a:lnSpc>
                <a:spcBef>
                  <a:spcPct val="0"/>
                </a:spcBef>
              </a:pPr>
              <a:r>
                <a:rPr lang="en-US" sz="1591" b="1" i="1">
                  <a:solidFill>
                    <a:srgbClr val="303437"/>
                  </a:solidFill>
                  <a:ea typeface="Calibri (MS) Bold Italics"/>
                  <a:cs typeface="Calibri (MS) Bold Italics"/>
                  <a:sym typeface="Calibri (MS) Bold Italics"/>
                </a:rPr>
                <a:t>Did you </a:t>
              </a:r>
              <a:r>
                <a:rPr lang="en-US" sz="1591" b="1" i="1" u="sng">
                  <a:solidFill>
                    <a:srgbClr val="303437"/>
                  </a:solidFill>
                  <a:ea typeface="Calibri (MS) Bold Italics"/>
                  <a:cs typeface="Calibri (MS) Bold Italics"/>
                  <a:sym typeface="Calibri (MS) Bold Italics"/>
                </a:rPr>
                <a:t>try</a:t>
              </a:r>
              <a:r>
                <a:rPr lang="en-US" sz="1591" b="1" i="1">
                  <a:solidFill>
                    <a:srgbClr val="303437"/>
                  </a:solidFill>
                  <a:ea typeface="Calibri (MS) Bold Italics"/>
                  <a:cs typeface="Calibri (MS) Bold Italics"/>
                  <a:sym typeface="Calibri (MS) Bold Italics"/>
                </a:rPr>
                <a:t> any of these suggestions or strategies?</a:t>
              </a:r>
            </a:p>
          </p:txBody>
        </p:sp>
        <p:sp>
          <p:nvSpPr>
            <p:cNvPr id="9" name="TextBox 9"/>
            <p:cNvSpPr txBox="1"/>
            <p:nvPr/>
          </p:nvSpPr>
          <p:spPr>
            <a:xfrm>
              <a:off x="520505" y="1348794"/>
              <a:ext cx="4274017" cy="1009871"/>
            </a:xfrm>
            <a:prstGeom prst="rect">
              <a:avLst/>
            </a:prstGeom>
          </p:spPr>
          <p:txBody>
            <a:bodyPr lIns="0" tIns="0" rIns="0" bIns="0" rtlCol="0" anchor="t">
              <a:spAutoFit/>
            </a:bodyPr>
            <a:lstStyle/>
            <a:p>
              <a:pPr marL="295719" lvl="1" indent="-147860" defTabSz="857250">
                <a:lnSpc>
                  <a:spcPts val="1917"/>
                </a:lnSpc>
                <a:buFont typeface="Arial"/>
                <a:buChar char="•"/>
              </a:pPr>
              <a:r>
                <a:rPr lang="en-US" sz="1370" b="1">
                  <a:solidFill>
                    <a:srgbClr val="303437"/>
                  </a:solidFill>
                  <a:ea typeface="Calibri (MS) Bold"/>
                  <a:cs typeface="Calibri (MS) Bold"/>
                  <a:sym typeface="Calibri (MS) Bold"/>
                </a:rPr>
                <a:t>What was the outcome?</a:t>
              </a:r>
            </a:p>
            <a:p>
              <a:pPr marL="295719" lvl="1" indent="-147860" defTabSz="857250">
                <a:lnSpc>
                  <a:spcPts val="1917"/>
                </a:lnSpc>
                <a:buFont typeface="Arial"/>
                <a:buChar char="•"/>
              </a:pPr>
              <a:r>
                <a:rPr lang="en-US" sz="1370" b="1">
                  <a:solidFill>
                    <a:srgbClr val="303437"/>
                  </a:solidFill>
                  <a:ea typeface="Calibri (MS) Bold"/>
                  <a:cs typeface="Calibri (MS) Bold"/>
                  <a:sym typeface="Calibri (MS) Bold"/>
                </a:rPr>
                <a:t>Do you plan to try any other strategies or suggestions?</a:t>
              </a:r>
            </a:p>
          </p:txBody>
        </p:sp>
      </p:grpSp>
      <p:sp>
        <p:nvSpPr>
          <p:cNvPr id="10" name="Freeform 10"/>
          <p:cNvSpPr/>
          <p:nvPr/>
        </p:nvSpPr>
        <p:spPr>
          <a:xfrm>
            <a:off x="4536061" y="2070499"/>
            <a:ext cx="87293" cy="1995285"/>
          </a:xfrm>
          <a:custGeom>
            <a:avLst/>
            <a:gdLst/>
            <a:ahLst/>
            <a:cxnLst/>
            <a:rect l="l" t="t" r="r" b="b"/>
            <a:pathLst>
              <a:path w="93113" h="2128304">
                <a:moveTo>
                  <a:pt x="0" y="0"/>
                </a:moveTo>
                <a:lnTo>
                  <a:pt x="93113" y="0"/>
                </a:lnTo>
                <a:lnTo>
                  <a:pt x="93113" y="2128304"/>
                </a:lnTo>
                <a:lnTo>
                  <a:pt x="0" y="2128304"/>
                </a:lnTo>
                <a:lnTo>
                  <a:pt x="0" y="0"/>
                </a:lnTo>
                <a:close/>
              </a:path>
            </a:pathLst>
          </a:custGeom>
          <a:blipFill>
            <a:blip r:embed="rId3">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endParaRPr>
          </a:p>
        </p:txBody>
      </p:sp>
      <p:sp>
        <p:nvSpPr>
          <p:cNvPr id="11" name="Freeform 11"/>
          <p:cNvSpPr/>
          <p:nvPr/>
        </p:nvSpPr>
        <p:spPr>
          <a:xfrm>
            <a:off x="3369126" y="2193526"/>
            <a:ext cx="2462815" cy="3231674"/>
          </a:xfrm>
          <a:custGeom>
            <a:avLst/>
            <a:gdLst/>
            <a:ahLst/>
            <a:cxnLst/>
            <a:rect l="l" t="t" r="r" b="b"/>
            <a:pathLst>
              <a:path w="2627003" h="3447119">
                <a:moveTo>
                  <a:pt x="0" y="0"/>
                </a:moveTo>
                <a:lnTo>
                  <a:pt x="2627003" y="0"/>
                </a:lnTo>
                <a:lnTo>
                  <a:pt x="2627003" y="3447119"/>
                </a:lnTo>
                <a:lnTo>
                  <a:pt x="0" y="3447119"/>
                </a:lnTo>
                <a:lnTo>
                  <a:pt x="0" y="0"/>
                </a:lnTo>
                <a:close/>
              </a:path>
            </a:pathLst>
          </a:custGeom>
          <a:blipFill>
            <a:blip r:embed="rId10"/>
            <a:stretch>
              <a:fillRect/>
            </a:stretch>
          </a:blipFill>
          <a:ln w="38100" cap="sq">
            <a:solidFill>
              <a:srgbClr val="CD964B"/>
            </a:solidFill>
            <a:prstDash val="solid"/>
            <a:miter/>
          </a:ln>
        </p:spPr>
        <p:txBody>
          <a:bodyPr/>
          <a:lstStyle/>
          <a:p>
            <a:pPr defTabSz="857250"/>
            <a:endParaRPr lang="en-US" sz="1688">
              <a:solidFill>
                <a:prstClr val="black"/>
              </a:solidFill>
            </a:endParaRPr>
          </a:p>
        </p:txBody>
      </p:sp>
      <p:sp>
        <p:nvSpPr>
          <p:cNvPr id="12" name="Freeform 12"/>
          <p:cNvSpPr/>
          <p:nvPr/>
        </p:nvSpPr>
        <p:spPr>
          <a:xfrm flipH="1">
            <a:off x="1859637" y="4294298"/>
            <a:ext cx="2575041" cy="2520946"/>
          </a:xfrm>
          <a:custGeom>
            <a:avLst/>
            <a:gdLst/>
            <a:ahLst/>
            <a:cxnLst/>
            <a:rect l="l" t="t" r="r" b="b"/>
            <a:pathLst>
              <a:path w="2746710" h="2689009">
                <a:moveTo>
                  <a:pt x="2746710" y="0"/>
                </a:moveTo>
                <a:lnTo>
                  <a:pt x="0" y="0"/>
                </a:lnTo>
                <a:lnTo>
                  <a:pt x="0" y="2689009"/>
                </a:lnTo>
                <a:lnTo>
                  <a:pt x="2746710" y="2689009"/>
                </a:lnTo>
                <a:lnTo>
                  <a:pt x="2746710" y="0"/>
                </a:lnTo>
                <a:close/>
              </a:path>
            </a:pathLst>
          </a:custGeom>
          <a:blipFill>
            <a:blip r:embed="rId11"/>
            <a:stretch>
              <a:fillRect l="-120781" t="-42809" b="-7442"/>
            </a:stretch>
          </a:blipFill>
        </p:spPr>
        <p:txBody>
          <a:bodyPr/>
          <a:lstStyle/>
          <a:p>
            <a:pPr defTabSz="857250"/>
            <a:endParaRPr lang="en-US" sz="1688">
              <a:solidFill>
                <a:prstClr val="black"/>
              </a:solidFill>
            </a:endParaRPr>
          </a:p>
        </p:txBody>
      </p:sp>
      <p:grpSp>
        <p:nvGrpSpPr>
          <p:cNvPr id="13" name="Group 13"/>
          <p:cNvGrpSpPr/>
          <p:nvPr/>
        </p:nvGrpSpPr>
        <p:grpSpPr>
          <a:xfrm>
            <a:off x="3327472" y="1232640"/>
            <a:ext cx="2504468" cy="837859"/>
            <a:chOff x="0" y="0"/>
            <a:chExt cx="3561910" cy="1191621"/>
          </a:xfrm>
        </p:grpSpPr>
        <p:sp>
          <p:nvSpPr>
            <p:cNvPr id="14" name="Freeform 14"/>
            <p:cNvSpPr/>
            <p:nvPr/>
          </p:nvSpPr>
          <p:spPr>
            <a:xfrm>
              <a:off x="0" y="0"/>
              <a:ext cx="3561910" cy="1191621"/>
            </a:xfrm>
            <a:custGeom>
              <a:avLst/>
              <a:gdLst/>
              <a:ahLst/>
              <a:cxnLst/>
              <a:rect l="l" t="t" r="r" b="b"/>
              <a:pathLst>
                <a:path w="3561910" h="1191621">
                  <a:moveTo>
                    <a:pt x="0" y="0"/>
                  </a:moveTo>
                  <a:lnTo>
                    <a:pt x="3561910" y="0"/>
                  </a:lnTo>
                  <a:lnTo>
                    <a:pt x="3561910" y="1191621"/>
                  </a:lnTo>
                  <a:lnTo>
                    <a:pt x="0" y="1191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endParaRPr>
            </a:p>
          </p:txBody>
        </p:sp>
        <p:sp>
          <p:nvSpPr>
            <p:cNvPr id="15" name="TextBox 15"/>
            <p:cNvSpPr txBox="1"/>
            <p:nvPr/>
          </p:nvSpPr>
          <p:spPr>
            <a:xfrm>
              <a:off x="190044" y="164178"/>
              <a:ext cx="3181821" cy="778789"/>
            </a:xfrm>
            <a:prstGeom prst="rect">
              <a:avLst/>
            </a:prstGeom>
          </p:spPr>
          <p:txBody>
            <a:bodyPr lIns="0" tIns="0" rIns="0" bIns="0" rtlCol="0" anchor="t">
              <a:spAutoFit/>
            </a:bodyPr>
            <a:lstStyle/>
            <a:p>
              <a:pPr algn="ctr" defTabSz="857250">
                <a:lnSpc>
                  <a:spcPts val="2228"/>
                </a:lnSpc>
                <a:spcBef>
                  <a:spcPct val="0"/>
                </a:spcBef>
              </a:pPr>
              <a:r>
                <a:rPr lang="en-US" sz="1591" b="1">
                  <a:solidFill>
                    <a:srgbClr val="303437"/>
                  </a:solidFill>
                  <a:ea typeface="Calibri (MS) Bold"/>
                  <a:cs typeface="Calibri (MS) Bold"/>
                  <a:sym typeface="Calibri (MS) Bold"/>
                </a:rPr>
                <a:t>Follow a consistent bedtime routine</a:t>
              </a:r>
            </a:p>
          </p:txBody>
        </p:sp>
      </p:grpSp>
      <p:sp>
        <p:nvSpPr>
          <p:cNvPr id="16" name="Freeform 16"/>
          <p:cNvSpPr/>
          <p:nvPr/>
        </p:nvSpPr>
        <p:spPr>
          <a:xfrm>
            <a:off x="6429515" y="196433"/>
            <a:ext cx="2504468" cy="837859"/>
          </a:xfrm>
          <a:custGeom>
            <a:avLst/>
            <a:gdLst/>
            <a:ahLst/>
            <a:cxnLst/>
            <a:rect l="l" t="t" r="r" b="b"/>
            <a:pathLst>
              <a:path w="2671432" h="893716">
                <a:moveTo>
                  <a:pt x="0" y="0"/>
                </a:moveTo>
                <a:lnTo>
                  <a:pt x="2671433" y="0"/>
                </a:lnTo>
                <a:lnTo>
                  <a:pt x="2671433" y="893716"/>
                </a:lnTo>
                <a:lnTo>
                  <a:pt x="0" y="8937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endParaRPr>
          </a:p>
        </p:txBody>
      </p:sp>
      <p:sp>
        <p:nvSpPr>
          <p:cNvPr id="17" name="TextBox 17"/>
          <p:cNvSpPr txBox="1"/>
          <p:nvPr/>
        </p:nvSpPr>
        <p:spPr>
          <a:xfrm>
            <a:off x="6822686" y="386134"/>
            <a:ext cx="1718128" cy="265457"/>
          </a:xfrm>
          <a:prstGeom prst="rect">
            <a:avLst/>
          </a:prstGeom>
        </p:spPr>
        <p:txBody>
          <a:bodyPr lIns="0" tIns="0" rIns="0" bIns="0" rtlCol="0" anchor="t">
            <a:spAutoFit/>
          </a:bodyPr>
          <a:lstStyle/>
          <a:p>
            <a:pPr algn="ctr" defTabSz="857250">
              <a:lnSpc>
                <a:spcPts val="2228"/>
              </a:lnSpc>
              <a:spcBef>
                <a:spcPct val="0"/>
              </a:spcBef>
            </a:pPr>
            <a:r>
              <a:rPr lang="en-US" sz="1591" b="1">
                <a:solidFill>
                  <a:srgbClr val="303437"/>
                </a:solidFill>
                <a:ea typeface="Calibri (MS) Bold"/>
                <a:cs typeface="Calibri (MS) Bold"/>
                <a:sym typeface="Calibri (MS) Bold"/>
              </a:rPr>
              <a:t>Practice stress relief </a:t>
            </a:r>
          </a:p>
        </p:txBody>
      </p:sp>
      <p:grpSp>
        <p:nvGrpSpPr>
          <p:cNvPr id="18" name="Group 18"/>
          <p:cNvGrpSpPr/>
          <p:nvPr/>
        </p:nvGrpSpPr>
        <p:grpSpPr>
          <a:xfrm>
            <a:off x="344678" y="2339797"/>
            <a:ext cx="2504468" cy="837860"/>
            <a:chOff x="0" y="0"/>
            <a:chExt cx="3561910" cy="1191621"/>
          </a:xfrm>
        </p:grpSpPr>
        <p:sp>
          <p:nvSpPr>
            <p:cNvPr id="19" name="Freeform 19"/>
            <p:cNvSpPr/>
            <p:nvPr/>
          </p:nvSpPr>
          <p:spPr>
            <a:xfrm>
              <a:off x="0" y="0"/>
              <a:ext cx="3561910" cy="1191621"/>
            </a:xfrm>
            <a:custGeom>
              <a:avLst/>
              <a:gdLst/>
              <a:ahLst/>
              <a:cxnLst/>
              <a:rect l="l" t="t" r="r" b="b"/>
              <a:pathLst>
                <a:path w="3561910" h="1191621">
                  <a:moveTo>
                    <a:pt x="0" y="0"/>
                  </a:moveTo>
                  <a:lnTo>
                    <a:pt x="3561910" y="0"/>
                  </a:lnTo>
                  <a:lnTo>
                    <a:pt x="3561910" y="1191621"/>
                  </a:lnTo>
                  <a:lnTo>
                    <a:pt x="0" y="1191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endParaRPr>
            </a:p>
          </p:txBody>
        </p:sp>
        <p:sp>
          <p:nvSpPr>
            <p:cNvPr id="20" name="TextBox 20"/>
            <p:cNvSpPr txBox="1"/>
            <p:nvPr/>
          </p:nvSpPr>
          <p:spPr>
            <a:xfrm>
              <a:off x="129121" y="164178"/>
              <a:ext cx="3250109" cy="778788"/>
            </a:xfrm>
            <a:prstGeom prst="rect">
              <a:avLst/>
            </a:prstGeom>
          </p:spPr>
          <p:txBody>
            <a:bodyPr lIns="0" tIns="0" rIns="0" bIns="0" rtlCol="0" anchor="t">
              <a:spAutoFit/>
            </a:bodyPr>
            <a:lstStyle/>
            <a:p>
              <a:pPr algn="ctr" defTabSz="857250">
                <a:lnSpc>
                  <a:spcPts val="2228"/>
                </a:lnSpc>
                <a:spcBef>
                  <a:spcPct val="0"/>
                </a:spcBef>
              </a:pPr>
              <a:r>
                <a:rPr lang="en-US" sz="1591" b="1">
                  <a:solidFill>
                    <a:srgbClr val="303437"/>
                  </a:solidFill>
                  <a:ea typeface="Calibri (MS) Bold"/>
                  <a:cs typeface="Calibri (MS) Bold"/>
                  <a:sym typeface="Calibri (MS) Bold"/>
                </a:rPr>
                <a:t>Screen time: limit, co-view, and pause before bed</a:t>
              </a:r>
            </a:p>
          </p:txBody>
        </p:sp>
      </p:grpSp>
      <p:sp>
        <p:nvSpPr>
          <p:cNvPr id="21" name="Freeform 21"/>
          <p:cNvSpPr/>
          <p:nvPr/>
        </p:nvSpPr>
        <p:spPr>
          <a:xfrm rot="10438979">
            <a:off x="2471604" y="1693266"/>
            <a:ext cx="826889" cy="596393"/>
          </a:xfrm>
          <a:custGeom>
            <a:avLst/>
            <a:gdLst/>
            <a:ahLst/>
            <a:cxnLst/>
            <a:rect l="l" t="t" r="r" b="b"/>
            <a:pathLst>
              <a:path w="882015" h="636153">
                <a:moveTo>
                  <a:pt x="0" y="0"/>
                </a:moveTo>
                <a:lnTo>
                  <a:pt x="882015" y="0"/>
                </a:lnTo>
                <a:lnTo>
                  <a:pt x="882015" y="636153"/>
                </a:lnTo>
                <a:lnTo>
                  <a:pt x="0" y="6361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857250"/>
            <a:endParaRPr lang="en-US" sz="1688">
              <a:solidFill>
                <a:prstClr val="black"/>
              </a:solidFill>
            </a:endParaRPr>
          </a:p>
        </p:txBody>
      </p:sp>
      <p:sp>
        <p:nvSpPr>
          <p:cNvPr id="22" name="Freeform 22"/>
          <p:cNvSpPr/>
          <p:nvPr/>
        </p:nvSpPr>
        <p:spPr>
          <a:xfrm rot="10438979">
            <a:off x="5573647" y="594551"/>
            <a:ext cx="826889" cy="596393"/>
          </a:xfrm>
          <a:custGeom>
            <a:avLst/>
            <a:gdLst/>
            <a:ahLst/>
            <a:cxnLst/>
            <a:rect l="l" t="t" r="r" b="b"/>
            <a:pathLst>
              <a:path w="882015" h="636153">
                <a:moveTo>
                  <a:pt x="0" y="0"/>
                </a:moveTo>
                <a:lnTo>
                  <a:pt x="882015" y="0"/>
                </a:lnTo>
                <a:lnTo>
                  <a:pt x="882015" y="636154"/>
                </a:lnTo>
                <a:lnTo>
                  <a:pt x="0" y="6361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857250"/>
            <a:endParaRPr lang="en-US" sz="1688">
              <a:solidFill>
                <a:prstClr val="black"/>
              </a:solidFill>
            </a:endParaRPr>
          </a:p>
        </p:txBody>
      </p:sp>
      <p:sp>
        <p:nvSpPr>
          <p:cNvPr id="23" name="TextBox 23"/>
          <p:cNvSpPr txBox="1"/>
          <p:nvPr/>
        </p:nvSpPr>
        <p:spPr>
          <a:xfrm>
            <a:off x="58837" y="208973"/>
            <a:ext cx="3038490" cy="1756699"/>
          </a:xfrm>
          <a:prstGeom prst="rect">
            <a:avLst/>
          </a:prstGeom>
        </p:spPr>
        <p:txBody>
          <a:bodyPr lIns="0" tIns="0" rIns="0" bIns="0" rtlCol="0" anchor="t">
            <a:spAutoFit/>
          </a:bodyPr>
          <a:lstStyle/>
          <a:p>
            <a:pPr algn="ctr" defTabSz="857250">
              <a:lnSpc>
                <a:spcPts val="3530"/>
              </a:lnSpc>
              <a:spcBef>
                <a:spcPct val="0"/>
              </a:spcBef>
            </a:pPr>
            <a:r>
              <a:rPr lang="en-US" sz="2521" b="1" i="1">
                <a:solidFill>
                  <a:srgbClr val="FDFDFD"/>
                </a:solidFill>
                <a:ea typeface="Calibri (MS) Bold Italics"/>
                <a:cs typeface="Calibri (MS) Bold Italics"/>
                <a:sym typeface="Calibri (MS) Bold Italics"/>
              </a:rPr>
              <a:t>Did any of these strategies seem like they would work for you?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135FD9-5EFC-614C-DDE2-9150C7E29745}"/>
              </a:ext>
            </a:extLst>
          </p:cNvPr>
          <p:cNvPicPr>
            <a:picLocks noChangeAspect="1"/>
          </p:cNvPicPr>
          <p:nvPr/>
        </p:nvPicPr>
        <p:blipFill>
          <a:blip r:embed="rId3">
            <a:extLst>
              <a:ext uri="{28A0092B-C50C-407E-A947-70E740481C1C}">
                <a14:useLocalDpi xmlns:a14="http://schemas.microsoft.com/office/drawing/2010/main" val="0"/>
              </a:ext>
            </a:extLst>
          </a:blip>
          <a:srcRect l="1716" r="1716"/>
          <a:stretch/>
        </p:blipFill>
        <p:spPr>
          <a:xfrm>
            <a:off x="1382820" y="1624616"/>
            <a:ext cx="6189556" cy="3097854"/>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E8B6731-602E-EA83-6136-BF6CE0070375}"/>
              </a:ext>
            </a:extLst>
          </p:cNvPr>
          <p:cNvSpPr txBox="1"/>
          <p:nvPr/>
        </p:nvSpPr>
        <p:spPr>
          <a:xfrm>
            <a:off x="430666" y="1"/>
            <a:ext cx="8282668" cy="1409504"/>
          </a:xfrm>
          <a:prstGeom prst="rect">
            <a:avLst/>
          </a:prstGeom>
          <a:ln>
            <a:noFill/>
          </a:ln>
        </p:spPr>
        <p:txBody>
          <a:bodyPr vert="horz" lIns="85725" tIns="42863" rIns="85725" bIns="42863" rtlCol="0" anchor="b">
            <a:normAutofit/>
          </a:bodyPr>
          <a:lstStyle/>
          <a:p>
            <a:pPr indent="-214313" algn="ctr" defTabSz="857250">
              <a:lnSpc>
                <a:spcPct val="90000"/>
              </a:lnSpc>
              <a:spcBef>
                <a:spcPct val="0"/>
              </a:spcBef>
              <a:spcAft>
                <a:spcPts val="563"/>
              </a:spcAft>
              <a:defRPr/>
            </a:pPr>
            <a:r>
              <a:rPr lang="en-US" sz="5250">
                <a:solidFill>
                  <a:prstClr val="black"/>
                </a:solidFill>
                <a:latin typeface="Calibri" panose="020F0502020204030204" pitchFamily="34" charset="0"/>
                <a:ea typeface="Calibri" panose="020F0502020204030204" pitchFamily="34" charset="0"/>
                <a:cs typeface="Calibri" panose="020F0502020204030204" pitchFamily="34" charset="0"/>
              </a:rPr>
              <a:t>Homework</a:t>
            </a:r>
            <a:r>
              <a:rPr lang="en-US" sz="5250" b="1">
                <a:solidFill>
                  <a:prstClr val="black"/>
                </a:solidFill>
                <a:latin typeface="Calibri" panose="020F0502020204030204" pitchFamily="34" charset="0"/>
                <a:ea typeface="Calibri" panose="020F0502020204030204" pitchFamily="34" charset="0"/>
                <a:cs typeface="Calibri" panose="020F0502020204030204" pitchFamily="34" charset="0"/>
              </a:rPr>
              <a:t> </a:t>
            </a:r>
          </a:p>
          <a:p>
            <a:pPr algn="ctr" defTabSz="857250">
              <a:lnSpc>
                <a:spcPct val="90000"/>
              </a:lnSpc>
              <a:spcBef>
                <a:spcPct val="0"/>
              </a:spcBef>
              <a:spcAft>
                <a:spcPts val="563"/>
              </a:spcAft>
              <a:defRPr/>
            </a:pPr>
            <a:r>
              <a:rPr lang="en-US" sz="2625" i="1">
                <a:solidFill>
                  <a:prstClr val="black"/>
                </a:solidFill>
                <a:latin typeface="Calibri" panose="020F0502020204030204" pitchFamily="34" charset="0"/>
                <a:ea typeface="Calibri" panose="020F0502020204030204" pitchFamily="34" charset="0"/>
                <a:cs typeface="Calibri" panose="020F0502020204030204" pitchFamily="34" charset="0"/>
              </a:rPr>
              <a:t>Everyday Moment: Shopping and Play Date</a:t>
            </a:r>
          </a:p>
        </p:txBody>
      </p:sp>
      <p:sp>
        <p:nvSpPr>
          <p:cNvPr id="6" name="Freeform 6">
            <a:extLst>
              <a:ext uri="{FF2B5EF4-FFF2-40B4-BE49-F238E27FC236}">
                <a16:creationId xmlns:a16="http://schemas.microsoft.com/office/drawing/2014/main" id="{5086F123-88C8-A35C-1C8D-DDC30D36C413}"/>
              </a:ext>
            </a:extLst>
          </p:cNvPr>
          <p:cNvSpPr/>
          <p:nvPr/>
        </p:nvSpPr>
        <p:spPr>
          <a:xfrm rot="5008003" flipH="1">
            <a:off x="1029385" y="2915149"/>
            <a:ext cx="1084481" cy="145935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6"/>
            <a:stretch>
              <a:fillRect b="-8845"/>
            </a:stretch>
          </a:blipFill>
        </p:spPr>
        <p:txBody>
          <a:bodyPr/>
          <a:lstStyle/>
          <a:p>
            <a:pPr defTabSz="857250">
              <a:defRPr/>
            </a:pPr>
            <a:endParaRPr lang="en-US" sz="1688">
              <a:solidFill>
                <a:prstClr val="black"/>
              </a:solidFill>
              <a:latin typeface="Calibri"/>
            </a:endParaRPr>
          </a:p>
        </p:txBody>
      </p:sp>
      <p:sp>
        <p:nvSpPr>
          <p:cNvPr id="11" name="TextBox 10">
            <a:extLst>
              <a:ext uri="{FF2B5EF4-FFF2-40B4-BE49-F238E27FC236}">
                <a16:creationId xmlns:a16="http://schemas.microsoft.com/office/drawing/2014/main" id="{2E7DD637-70B5-C48B-6D5C-D5C33D54810A}"/>
              </a:ext>
            </a:extLst>
          </p:cNvPr>
          <p:cNvSpPr txBox="1"/>
          <p:nvPr/>
        </p:nvSpPr>
        <p:spPr>
          <a:xfrm>
            <a:off x="206925" y="3063441"/>
            <a:ext cx="1037120" cy="871585"/>
          </a:xfrm>
          <a:prstGeom prst="rect">
            <a:avLst/>
          </a:prstGeom>
          <a:noFill/>
        </p:spPr>
        <p:txBody>
          <a:bodyPr wrap="square" rtlCol="0">
            <a:spAutoFit/>
          </a:bodyPr>
          <a:lstStyle/>
          <a:p>
            <a:pPr algn="ctr" defTabSz="857250">
              <a:defRPr/>
            </a:pPr>
            <a:r>
              <a:rPr lang="en-US" sz="1688" b="1">
                <a:solidFill>
                  <a:prstClr val="black"/>
                </a:solidFill>
                <a:latin typeface="Calibri"/>
              </a:rPr>
              <a:t>View online modules</a:t>
            </a:r>
          </a:p>
        </p:txBody>
      </p:sp>
      <p:sp>
        <p:nvSpPr>
          <p:cNvPr id="12" name="TextBox 11">
            <a:extLst>
              <a:ext uri="{FF2B5EF4-FFF2-40B4-BE49-F238E27FC236}">
                <a16:creationId xmlns:a16="http://schemas.microsoft.com/office/drawing/2014/main" id="{C9ACF2D8-2F0D-C7CB-75D7-2D82AE6523CA}"/>
              </a:ext>
            </a:extLst>
          </p:cNvPr>
          <p:cNvSpPr txBox="1"/>
          <p:nvPr/>
        </p:nvSpPr>
        <p:spPr>
          <a:xfrm>
            <a:off x="1643063" y="5037008"/>
            <a:ext cx="3489451" cy="352084"/>
          </a:xfrm>
          <a:prstGeom prst="rect">
            <a:avLst/>
          </a:prstGeom>
          <a:noFill/>
        </p:spPr>
        <p:txBody>
          <a:bodyPr wrap="square" rtlCol="0">
            <a:spAutoFit/>
          </a:bodyPr>
          <a:lstStyle/>
          <a:p>
            <a:pPr defTabSz="857250">
              <a:defRPr/>
            </a:pPr>
            <a:r>
              <a:rPr lang="en-US" sz="1688" b="1">
                <a:solidFill>
                  <a:prstClr val="black"/>
                </a:solidFill>
                <a:latin typeface="Calibri"/>
              </a:rPr>
              <a:t>Complete workbook questions</a:t>
            </a:r>
          </a:p>
        </p:txBody>
      </p:sp>
      <p:pic>
        <p:nvPicPr>
          <p:cNvPr id="16" name="Picture 15" descr="A screenshot of a computer&#10;&#10;Description automatically generated">
            <a:extLst>
              <a:ext uri="{FF2B5EF4-FFF2-40B4-BE49-F238E27FC236}">
                <a16:creationId xmlns:a16="http://schemas.microsoft.com/office/drawing/2014/main" id="{427DD5B3-E5D0-7384-C3E6-77C108E648A9}"/>
              </a:ext>
            </a:extLst>
          </p:cNvPr>
          <p:cNvPicPr>
            <a:picLocks noChangeAspect="1"/>
          </p:cNvPicPr>
          <p:nvPr/>
        </p:nvPicPr>
        <p:blipFill rotWithShape="1">
          <a:blip r:embed="rId7">
            <a:extLst>
              <a:ext uri="{28A0092B-C50C-407E-A947-70E740481C1C}">
                <a14:useLocalDpi xmlns:a14="http://schemas.microsoft.com/office/drawing/2010/main" val="0"/>
              </a:ext>
            </a:extLst>
          </a:blip>
          <a:srcRect r="49100"/>
          <a:stretch/>
        </p:blipFill>
        <p:spPr>
          <a:xfrm>
            <a:off x="2928938" y="2928938"/>
            <a:ext cx="2976050" cy="193313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7" name="Freeform 5" descr="A screenshot of a computer screen&#10;&#10;AI-generated content may be incorrect.">
            <a:extLst>
              <a:ext uri="{FF2B5EF4-FFF2-40B4-BE49-F238E27FC236}">
                <a16:creationId xmlns:a16="http://schemas.microsoft.com/office/drawing/2014/main" id="{C2F70846-927D-9DE8-C4F5-D54BA591A9F2}"/>
              </a:ext>
            </a:extLst>
          </p:cNvPr>
          <p:cNvSpPr/>
          <p:nvPr/>
        </p:nvSpPr>
        <p:spPr>
          <a:xfrm>
            <a:off x="5904987" y="2402340"/>
            <a:ext cx="2808347" cy="4312785"/>
          </a:xfrm>
          <a:custGeom>
            <a:avLst/>
            <a:gdLst/>
            <a:ahLst/>
            <a:cxnLst/>
            <a:rect l="l" t="t" r="r" b="b"/>
            <a:pathLst>
              <a:path w="3297187" h="4589255">
                <a:moveTo>
                  <a:pt x="0" y="0"/>
                </a:moveTo>
                <a:lnTo>
                  <a:pt x="3297187" y="0"/>
                </a:lnTo>
                <a:lnTo>
                  <a:pt x="3297187" y="4589255"/>
                </a:lnTo>
                <a:lnTo>
                  <a:pt x="0" y="4589255"/>
                </a:lnTo>
                <a:lnTo>
                  <a:pt x="0" y="0"/>
                </a:lnTo>
                <a:close/>
              </a:path>
            </a:pathLst>
          </a:custGeom>
          <a:blipFill>
            <a:blip r:embed="rId8">
              <a:extLst>
                <a:ext uri="{28A0092B-C50C-407E-A947-70E740481C1C}">
                  <a14:useLocalDpi xmlns:a14="http://schemas.microsoft.com/office/drawing/2010/main" val="0"/>
                </a:ext>
              </a:extLst>
            </a:blip>
            <a:stretch>
              <a:fillRect l="-10069" r="-1" b="240"/>
            </a:stretch>
          </a:blipFill>
          <a:ln w="38100">
            <a:solidFill>
              <a:schemeClr val="accent6">
                <a:lumMod val="60000"/>
                <a:lumOff val="40000"/>
              </a:schemeClr>
            </a:solidFill>
          </a:ln>
        </p:spPr>
        <p:txBody>
          <a:bodyPr/>
          <a:lstStyle/>
          <a:p>
            <a:pPr defTabSz="857250">
              <a:defRPr/>
            </a:pPr>
            <a:endParaRPr lang="en-US" sz="1688">
              <a:solidFill>
                <a:prstClr val="black"/>
              </a:solidFill>
              <a:latin typeface="Calibri"/>
            </a:endParaRPr>
          </a:p>
        </p:txBody>
      </p:sp>
      <p:sp>
        <p:nvSpPr>
          <p:cNvPr id="17" name="Freeform 6">
            <a:extLst>
              <a:ext uri="{FF2B5EF4-FFF2-40B4-BE49-F238E27FC236}">
                <a16:creationId xmlns:a16="http://schemas.microsoft.com/office/drawing/2014/main" id="{08030D5A-0F81-1C37-1162-060000CAAE2B}"/>
              </a:ext>
            </a:extLst>
          </p:cNvPr>
          <p:cNvSpPr/>
          <p:nvPr/>
        </p:nvSpPr>
        <p:spPr>
          <a:xfrm rot="9354868" flipH="1">
            <a:off x="2053801" y="2895335"/>
            <a:ext cx="1329906" cy="1455385"/>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pic>
        <p:nvPicPr>
          <p:cNvPr id="2" name="Picture 1">
            <a:extLst>
              <a:ext uri="{FF2B5EF4-FFF2-40B4-BE49-F238E27FC236}">
                <a16:creationId xmlns:a16="http://schemas.microsoft.com/office/drawing/2014/main" id="{286E9061-92D1-C59F-3D0A-B61059464CCA}"/>
              </a:ext>
            </a:extLst>
          </p:cNvPr>
          <p:cNvPicPr>
            <a:picLocks noChangeAspect="1"/>
          </p:cNvPicPr>
          <p:nvPr/>
        </p:nvPicPr>
        <p:blipFill>
          <a:blip r:embed="rId9"/>
          <a:srcRect l="3158" t="-664" r="-50" b="-369"/>
          <a:stretch>
            <a:fillRect/>
          </a:stretch>
        </p:blipFill>
        <p:spPr>
          <a:xfrm>
            <a:off x="5912728" y="2402340"/>
            <a:ext cx="2803357" cy="4319318"/>
          </a:xfrm>
          <a:prstGeom prst="rect">
            <a:avLst/>
          </a:prstGeom>
        </p:spPr>
      </p:pic>
      <p:sp>
        <p:nvSpPr>
          <p:cNvPr id="13" name="Oval 12">
            <a:extLst>
              <a:ext uri="{FF2B5EF4-FFF2-40B4-BE49-F238E27FC236}">
                <a16:creationId xmlns:a16="http://schemas.microsoft.com/office/drawing/2014/main" id="{0097D697-02F5-6A7B-EAED-F59633610CE2}"/>
              </a:ext>
            </a:extLst>
          </p:cNvPr>
          <p:cNvSpPr/>
          <p:nvPr/>
        </p:nvSpPr>
        <p:spPr>
          <a:xfrm>
            <a:off x="8358188" y="6500813"/>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1026258" flipV="1">
            <a:off x="4929567" y="5979742"/>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857250">
              <a:defRPr/>
            </a:pPr>
            <a:endParaRPr lang="en-US" sz="1688">
              <a:solidFill>
                <a:prstClr val="black"/>
              </a:solidFill>
              <a:latin typeface="Calibri"/>
            </a:endParaRPr>
          </a:p>
        </p:txBody>
      </p:sp>
    </p:spTree>
    <p:extLst>
      <p:ext uri="{BB962C8B-B14F-4D97-AF65-F5344CB8AC3E}">
        <p14:creationId xmlns:p14="http://schemas.microsoft.com/office/powerpoint/2010/main" val="2943460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4857750" y="4576980"/>
            <a:ext cx="3374503" cy="1313886"/>
          </a:xfrm>
          <a:prstGeom prst="rect">
            <a:avLst/>
          </a:prstGeom>
        </p:spPr>
        <p:txBody>
          <a:bodyPr wrap="square" lIns="0" tIns="0" rIns="0" bIns="0" rtlCol="0" anchor="t">
            <a:spAutoFit/>
          </a:bodyPr>
          <a:lstStyle/>
          <a:p>
            <a:pPr algn="ctr" defTabSz="857250">
              <a:lnSpc>
                <a:spcPts val="2628"/>
              </a:lnSpc>
            </a:pPr>
            <a:r>
              <a:rPr lang="en-US" sz="1877" b="1">
                <a:solidFill>
                  <a:srgbClr val="000000"/>
                </a:solidFill>
                <a:latin typeface="Calibri"/>
              </a:rPr>
              <a:t>Thank you for participating today. </a:t>
            </a:r>
          </a:p>
          <a:p>
            <a:pPr algn="ctr" defTabSz="857250">
              <a:lnSpc>
                <a:spcPts val="2628"/>
              </a:lnSpc>
            </a:pPr>
            <a:r>
              <a:rPr lang="en-US" sz="1877" b="1">
                <a:solidFill>
                  <a:srgbClr val="000000"/>
                </a:solidFill>
                <a:latin typeface="Calibri"/>
              </a:rPr>
              <a:t>Please reach out with any questions or concerns. </a:t>
            </a:r>
          </a:p>
          <a:p>
            <a:pPr algn="ctr" defTabSz="857250">
              <a:lnSpc>
                <a:spcPts val="2628"/>
              </a:lnSpc>
              <a:spcBef>
                <a:spcPct val="0"/>
              </a:spcBef>
            </a:pPr>
            <a:r>
              <a:rPr lang="en-US" sz="1877" b="1">
                <a:solidFill>
                  <a:srgbClr val="000000"/>
                </a:solidFill>
                <a:latin typeface="Calibri"/>
              </a:rPr>
              <a:t>See you next week!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2"/>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86881" y="3832642"/>
            <a:ext cx="7289228" cy="288028"/>
          </a:xfrm>
          <a:prstGeom prst="rect">
            <a:avLst/>
          </a:prstGeom>
        </p:spPr>
        <p:txBody>
          <a:bodyPr lIns="0" tIns="0" rIns="0" bIns="0" rtlCol="0" anchor="t">
            <a:spAutoFit/>
          </a:bodyPr>
          <a:lstStyle/>
          <a:p>
            <a:pPr marL="364339" lvl="1" indent="-182169" defTabSz="857250">
              <a:lnSpc>
                <a:spcPts val="2363"/>
              </a:lnSpc>
              <a:buFont typeface="Arial"/>
              <a:buChar char="•"/>
            </a:pPr>
            <a:r>
              <a:rPr lang="en-US" sz="1688" b="1" i="1">
                <a:solidFill>
                  <a:srgbClr val="375830"/>
                </a:solidFill>
                <a:latin typeface="Canva Sans Bold Italics"/>
              </a:rPr>
              <a:t>A Universal Parenting Program for Parents of Children Ages 3-5  </a:t>
            </a: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pPr>
              <a:r>
                <a:rPr lang="en-US" sz="2932" b="1">
                  <a:solidFill>
                    <a:srgbClr val="2C251E"/>
                  </a:solidFill>
                  <a:latin typeface="Calibri (MS) Bold"/>
                </a:rPr>
                <a:t>Meeting 3</a:t>
              </a:r>
            </a:p>
          </p:txBody>
        </p:sp>
      </p:grpSp>
      <p:pic>
        <p:nvPicPr>
          <p:cNvPr id="10" name="Picture 9" descr="A green text on a black background&#10;&#10;Description automatically generated">
            <a:extLst>
              <a:ext uri="{FF2B5EF4-FFF2-40B4-BE49-F238E27FC236}">
                <a16:creationId xmlns:a16="http://schemas.microsoft.com/office/drawing/2014/main" id="{B1B7F637-BAD1-40D7-B1B4-87ABD1EFDFDA}"/>
              </a:ext>
            </a:extLst>
          </p:cNvPr>
          <p:cNvPicPr>
            <a:picLocks noChangeAspect="1"/>
          </p:cNvPicPr>
          <p:nvPr/>
        </p:nvPicPr>
        <p:blipFill>
          <a:blip r:embed="rId7"/>
          <a:stretch>
            <a:fillRect/>
          </a:stretch>
        </p:blipFill>
        <p:spPr>
          <a:xfrm>
            <a:off x="-3957" y="2316942"/>
            <a:ext cx="5857875" cy="165199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857250"/>
            <a:endParaRPr lang="en-US" sz="1688">
              <a:solidFill>
                <a:prstClr val="black"/>
              </a:solidFill>
            </a:endParaRPr>
          </a:p>
        </p:txBody>
      </p:sp>
      <p:sp>
        <p:nvSpPr>
          <p:cNvPr id="3" name="TextBox 3"/>
          <p:cNvSpPr txBox="1"/>
          <p:nvPr/>
        </p:nvSpPr>
        <p:spPr>
          <a:xfrm>
            <a:off x="2377214" y="4544939"/>
            <a:ext cx="4009741" cy="771558"/>
          </a:xfrm>
          <a:prstGeom prst="rect">
            <a:avLst/>
          </a:prstGeom>
        </p:spPr>
        <p:txBody>
          <a:bodyPr lIns="0" tIns="0" rIns="0" bIns="0" rtlCol="0" anchor="t">
            <a:spAutoFit/>
          </a:bodyPr>
          <a:lstStyle/>
          <a:p>
            <a:pPr algn="ctr" defTabSz="857250">
              <a:lnSpc>
                <a:spcPts val="3136"/>
              </a:lnSpc>
              <a:spcBef>
                <a:spcPct val="0"/>
              </a:spcBef>
            </a:pPr>
            <a:r>
              <a:rPr lang="en-US" sz="2240" b="1">
                <a:solidFill>
                  <a:srgbClr val="000000"/>
                </a:solidFill>
              </a:rPr>
              <a:t>Please sign in and find a seat. </a:t>
            </a:r>
          </a:p>
          <a:p>
            <a:pPr algn="ctr" defTabSz="857250">
              <a:lnSpc>
                <a:spcPts val="3136"/>
              </a:lnSpc>
              <a:spcBef>
                <a:spcPct val="0"/>
              </a:spcBef>
            </a:pPr>
            <a:r>
              <a:rPr lang="en-US" sz="2240" b="1">
                <a:solidFill>
                  <a:srgbClr val="000000"/>
                </a:solidFill>
              </a:rPr>
              <a:t>We will begin soon.</a:t>
            </a:r>
          </a:p>
        </p:txBody>
      </p:sp>
      <p:sp>
        <p:nvSpPr>
          <p:cNvPr id="4" name="TextBox 4"/>
          <p:cNvSpPr txBox="1"/>
          <p:nvPr/>
        </p:nvSpPr>
        <p:spPr>
          <a:xfrm>
            <a:off x="3705956" y="5709504"/>
            <a:ext cx="5166312" cy="771558"/>
          </a:xfrm>
          <a:prstGeom prst="rect">
            <a:avLst/>
          </a:prstGeom>
        </p:spPr>
        <p:txBody>
          <a:bodyPr lIns="0" tIns="0" rIns="0" bIns="0" rtlCol="0" anchor="t">
            <a:spAutoFit/>
          </a:bodyPr>
          <a:lstStyle/>
          <a:p>
            <a:pPr algn="ctr" defTabSz="857250">
              <a:lnSpc>
                <a:spcPts val="3136"/>
              </a:lnSpc>
              <a:spcBef>
                <a:spcPct val="0"/>
              </a:spcBef>
            </a:pPr>
            <a:r>
              <a:rPr lang="en-US" sz="2240" b="1">
                <a:solidFill>
                  <a:srgbClr val="000000"/>
                </a:solidFill>
              </a:rPr>
              <a:t>If possible, please turn on your camera. </a:t>
            </a:r>
          </a:p>
          <a:p>
            <a:pPr algn="ctr" defTabSz="857250">
              <a:lnSpc>
                <a:spcPts val="3136"/>
              </a:lnSpc>
              <a:spcBef>
                <a:spcPct val="0"/>
              </a:spcBef>
            </a:pPr>
            <a:r>
              <a:rPr lang="en-US" sz="2240" b="1">
                <a:solidFill>
                  <a:srgbClr val="000000"/>
                </a:solidFill>
              </a:rPr>
              <a:t>We will begin soon.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61158" cy="6906019"/>
          </a:xfrm>
          <a:custGeom>
            <a:avLst/>
            <a:gdLst/>
            <a:ahLst/>
            <a:cxnLst/>
            <a:rect l="l" t="t" r="r" b="b"/>
            <a:pathLst>
              <a:path w="10411902" h="7366420">
                <a:moveTo>
                  <a:pt x="0" y="0"/>
                </a:moveTo>
                <a:lnTo>
                  <a:pt x="10411902" y="0"/>
                </a:lnTo>
                <a:lnTo>
                  <a:pt x="10411902" y="7366420"/>
                </a:lnTo>
                <a:lnTo>
                  <a:pt x="0" y="7366420"/>
                </a:lnTo>
                <a:lnTo>
                  <a:pt x="0" y="0"/>
                </a:lnTo>
                <a:close/>
              </a:path>
            </a:pathLst>
          </a:custGeom>
          <a:blipFill>
            <a:blip r:embed="rId3"/>
            <a:stretch>
              <a:fillRect/>
            </a:stretch>
          </a:blipFill>
        </p:spPr>
        <p:txBody>
          <a:bodyPr/>
          <a:lstStyle/>
          <a:p>
            <a:pPr defTabSz="857250"/>
            <a:endParaRPr lang="en-US" sz="1688" b="1">
              <a:solidFill>
                <a:prstClr val="black"/>
              </a:solidFill>
            </a:endParaRPr>
          </a:p>
        </p:txBody>
      </p:sp>
      <p:sp>
        <p:nvSpPr>
          <p:cNvPr id="3" name="TextBox 3"/>
          <p:cNvSpPr txBox="1"/>
          <p:nvPr/>
        </p:nvSpPr>
        <p:spPr>
          <a:xfrm rot="749152">
            <a:off x="141933" y="2916555"/>
            <a:ext cx="3981859" cy="1970348"/>
          </a:xfrm>
          <a:prstGeom prst="rect">
            <a:avLst/>
          </a:prstGeom>
        </p:spPr>
        <p:txBody>
          <a:bodyPr lIns="0" tIns="0" rIns="0" bIns="0" rtlCol="0" anchor="t">
            <a:spAutoFit/>
          </a:bodyPr>
          <a:lstStyle/>
          <a:p>
            <a:pPr marL="605115" lvl="1" indent="-302558" defTabSz="857250">
              <a:lnSpc>
                <a:spcPts val="3923"/>
              </a:lnSpc>
              <a:buFont typeface="Arial"/>
              <a:buChar char="•"/>
            </a:pPr>
            <a:r>
              <a:rPr lang="en-US" sz="2802" b="1">
                <a:solidFill>
                  <a:srgbClr val="FFFFFF"/>
                </a:solidFill>
              </a:rPr>
              <a:t>Conversation Starters</a:t>
            </a:r>
          </a:p>
          <a:p>
            <a:pPr marL="605115" lvl="1" indent="-302558" defTabSz="857250">
              <a:lnSpc>
                <a:spcPts val="3923"/>
              </a:lnSpc>
              <a:buFont typeface="Arial"/>
              <a:buChar char="•"/>
            </a:pPr>
            <a:r>
              <a:rPr lang="en-US" sz="2802" b="1">
                <a:solidFill>
                  <a:srgbClr val="FFFFFF"/>
                </a:solidFill>
              </a:rPr>
              <a:t>Review Ground Rules</a:t>
            </a:r>
          </a:p>
          <a:p>
            <a:pPr marL="605115" lvl="1" indent="-302558" defTabSz="857250">
              <a:lnSpc>
                <a:spcPts val="3923"/>
              </a:lnSpc>
              <a:buFont typeface="Arial"/>
              <a:buChar char="•"/>
            </a:pPr>
            <a:r>
              <a:rPr lang="en-US" sz="2802" b="1">
                <a:solidFill>
                  <a:srgbClr val="FFFFFF"/>
                </a:solidFill>
              </a:rPr>
              <a:t>Group Discussion</a:t>
            </a:r>
          </a:p>
          <a:p>
            <a:pPr marL="605115" lvl="1" indent="-302558" defTabSz="857250">
              <a:lnSpc>
                <a:spcPts val="3923"/>
              </a:lnSpc>
              <a:buFont typeface="Arial"/>
              <a:buChar char="•"/>
            </a:pPr>
            <a:r>
              <a:rPr lang="en-US" sz="2802" b="1">
                <a:solidFill>
                  <a:srgbClr val="FFFFFF"/>
                </a:solidFill>
              </a:rPr>
              <a:t>Homework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endParaRPr>
          </a:p>
        </p:txBody>
      </p:sp>
      <p:sp>
        <p:nvSpPr>
          <p:cNvPr id="4" name="TextBox 4"/>
          <p:cNvSpPr txBox="1"/>
          <p:nvPr/>
        </p:nvSpPr>
        <p:spPr>
          <a:xfrm>
            <a:off x="4268785" y="1044430"/>
            <a:ext cx="4675236" cy="4627357"/>
          </a:xfrm>
          <a:prstGeom prst="rect">
            <a:avLst/>
          </a:prstGeom>
        </p:spPr>
        <p:txBody>
          <a:bodyPr wrap="square" lIns="0" tIns="0" rIns="0" bIns="0" rtlCol="0" anchor="t">
            <a:spAutoFit/>
          </a:bodyPr>
          <a:lstStyle/>
          <a:p>
            <a:pPr defTabSz="857250">
              <a:lnSpc>
                <a:spcPts val="2963"/>
              </a:lnSpc>
              <a:defRPr/>
            </a:pPr>
            <a:endParaRPr sz="1688">
              <a:solidFill>
                <a:prstClr val="black"/>
              </a:solidFill>
            </a:endParaRPr>
          </a:p>
          <a:p>
            <a:pPr marL="321469" lvl="1" indent="-160734" defTabSz="857250">
              <a:lnSpc>
                <a:spcPts val="2012"/>
              </a:lnSpc>
              <a:buFont typeface="Arial"/>
              <a:buChar char="•"/>
              <a:defRPr/>
            </a:pPr>
            <a:endParaRPr lang="en-US" sz="1453">
              <a:solidFill>
                <a:srgbClr val="000000"/>
              </a:solidFill>
              <a:cs typeface="Calibri (MS) Bold"/>
            </a:endParaRPr>
          </a:p>
          <a:p>
            <a:pPr defTabSz="857250">
              <a:lnSpc>
                <a:spcPts val="2012"/>
              </a:lnSpc>
              <a:defRPr/>
            </a:pPr>
            <a:endParaRPr lang="en-US" sz="1490">
              <a:solidFill>
                <a:srgbClr val="000000"/>
              </a:solidFill>
            </a:endParaRPr>
          </a:p>
          <a:p>
            <a:pPr marL="321469" lvl="1" indent="-160734" defTabSz="857250">
              <a:buFont typeface="Arial"/>
              <a:buChar char="•"/>
              <a:defRPr/>
            </a:pPr>
            <a:r>
              <a:rPr lang="en-US" sz="2625" b="1">
                <a:solidFill>
                  <a:srgbClr val="000000"/>
                </a:solidFill>
                <a:ea typeface="Calibri"/>
                <a:cs typeface="Calibri"/>
              </a:rPr>
              <a:t>What fictional family would you like to be a member of?</a:t>
            </a:r>
          </a:p>
          <a:p>
            <a:pPr defTabSz="857250">
              <a:defRPr/>
            </a:pPr>
            <a:endParaRPr lang="en-US" sz="2625" b="1">
              <a:solidFill>
                <a:srgbClr val="000000"/>
              </a:solidFill>
              <a:ea typeface="Calibri"/>
              <a:cs typeface="Calibri (MS) Bold"/>
            </a:endParaRPr>
          </a:p>
          <a:p>
            <a:pPr marL="321469" lvl="1" indent="-160734" defTabSz="857250">
              <a:buFont typeface="Arial"/>
              <a:buChar char="•"/>
              <a:defRPr/>
            </a:pPr>
            <a:r>
              <a:rPr lang="en-US" sz="2625" b="1">
                <a:solidFill>
                  <a:srgbClr val="000000"/>
                </a:solidFill>
                <a:ea typeface="Calibri"/>
                <a:cs typeface="Calibri"/>
              </a:rPr>
              <a:t>What’s your favorite tradition or holiday?</a:t>
            </a:r>
          </a:p>
          <a:p>
            <a:pPr defTabSz="857250">
              <a:defRPr/>
            </a:pPr>
            <a:endParaRPr lang="en-US" sz="2625" b="1">
              <a:solidFill>
                <a:srgbClr val="000000"/>
              </a:solidFill>
              <a:ea typeface="Calibri"/>
              <a:cs typeface="Calibri (MS) Bold"/>
            </a:endParaRPr>
          </a:p>
          <a:p>
            <a:pPr marL="321469" lvl="1" indent="-160734" defTabSz="857250">
              <a:buFont typeface="Arial"/>
              <a:buChar char="•"/>
              <a:defRPr/>
            </a:pPr>
            <a:r>
              <a:rPr lang="en-US" sz="2625" b="1">
                <a:solidFill>
                  <a:srgbClr val="000000"/>
                </a:solidFill>
                <a:ea typeface="Calibri"/>
                <a:cs typeface="Calibri"/>
              </a:rPr>
              <a:t>What was your favorite game to play as a child?</a:t>
            </a:r>
          </a:p>
          <a:p>
            <a:pPr defTabSz="857250">
              <a:lnSpc>
                <a:spcPts val="2012"/>
              </a:lnSpc>
              <a:defRPr/>
            </a:pPr>
            <a:endParaRPr lang="en-US" sz="1490">
              <a:solidFill>
                <a:srgbClr val="000000"/>
              </a:solidFill>
            </a:endParaRPr>
          </a:p>
          <a:p>
            <a:pPr marL="160734" lvl="1" defTabSz="857250">
              <a:lnSpc>
                <a:spcPts val="2012"/>
              </a:lnSpc>
              <a:defRPr/>
            </a:pPr>
            <a:endParaRPr lang="en-US" sz="1453">
              <a:solidFill>
                <a:srgbClr val="000000"/>
              </a:solidFill>
              <a:cs typeface="Calibri (MS) Bold"/>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83" b="1" i="1">
                <a:solidFill>
                  <a:srgbClr val="000000"/>
                </a:solidFill>
              </a:rPr>
              <a:t>Please answer one of the following questions: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251973" y="1331550"/>
            <a:ext cx="4654283" cy="5309146"/>
          </a:xfrm>
          <a:prstGeom prst="rect">
            <a:avLst/>
          </a:prstGeom>
        </p:spPr>
        <p:txBody>
          <a:bodyPr wrap="square" lIns="0" tIns="0" rIns="0" bIns="0" rtlCol="0" anchor="t">
            <a:spAutoFit/>
          </a:bodyPr>
          <a:lstStyle/>
          <a:p>
            <a:pPr defTabSz="857250">
              <a:lnSpc>
                <a:spcPts val="2230"/>
              </a:lnSpc>
              <a:defRPr/>
            </a:pPr>
            <a:r>
              <a:rPr lang="en-US" sz="1593" b="1" u="sng">
                <a:solidFill>
                  <a:srgbClr val="FFFFFF"/>
                </a:solidFill>
                <a:latin typeface="Calibri (MS) Bold"/>
              </a:rPr>
              <a:t>Basic Ground Rules:</a:t>
            </a:r>
          </a:p>
          <a:p>
            <a:pPr marL="344090" lvl="1" indent="-172044" defTabSz="857250">
              <a:lnSpc>
                <a:spcPts val="2230"/>
              </a:lnSpc>
              <a:buFont typeface="Arial"/>
              <a:buChar char="•"/>
              <a:defRPr/>
            </a:pPr>
            <a:r>
              <a:rPr lang="en-US" sz="1593" b="1">
                <a:solidFill>
                  <a:srgbClr val="FFFFFF"/>
                </a:solidFill>
                <a:latin typeface="Calibri (MS)"/>
              </a:rPr>
              <a:t>Always start and end sessions on time.</a:t>
            </a:r>
          </a:p>
          <a:p>
            <a:pPr marL="344090" lvl="1" indent="-172044" defTabSz="857250">
              <a:lnSpc>
                <a:spcPts val="2230"/>
              </a:lnSpc>
              <a:buFont typeface="Arial"/>
              <a:buChar char="•"/>
              <a:defRPr/>
            </a:pPr>
            <a:r>
              <a:rPr lang="en-US" sz="1593" b="1">
                <a:solidFill>
                  <a:srgbClr val="FFFFFF"/>
                </a:solidFill>
                <a:latin typeface="Calibri (MS)"/>
              </a:rPr>
              <a:t>Cell phones should be on vibrate; members can quietly excuse themselves if a call must be taken.</a:t>
            </a:r>
          </a:p>
          <a:p>
            <a:pPr marL="344090" lvl="1" indent="-172044" defTabSz="857250">
              <a:lnSpc>
                <a:spcPts val="2230"/>
              </a:lnSpc>
              <a:buFont typeface="Arial"/>
              <a:buChar char="•"/>
              <a:defRPr/>
            </a:pPr>
            <a:r>
              <a:rPr lang="en-US" sz="1593" b="1">
                <a:solidFill>
                  <a:srgbClr val="FFFFFF"/>
                </a:solidFill>
                <a:latin typeface="Calibri (MS)"/>
              </a:rPr>
              <a:t>In virtual sessions, participants should mute themselves when taking calls outside the session.</a:t>
            </a:r>
          </a:p>
          <a:p>
            <a:pPr defTabSz="857250">
              <a:lnSpc>
                <a:spcPts val="2230"/>
              </a:lnSpc>
              <a:defRPr/>
            </a:pPr>
            <a:endParaRPr lang="en-US" sz="1593" b="1">
              <a:solidFill>
                <a:srgbClr val="FFFFFF"/>
              </a:solidFill>
              <a:latin typeface="Calibri (MS)"/>
            </a:endParaRPr>
          </a:p>
          <a:p>
            <a:pPr defTabSz="857250">
              <a:lnSpc>
                <a:spcPts val="2230"/>
              </a:lnSpc>
              <a:defRPr/>
            </a:pPr>
            <a:r>
              <a:rPr lang="en-US" sz="1593" b="1" u="sng">
                <a:solidFill>
                  <a:srgbClr val="FFFFFF"/>
                </a:solidFill>
                <a:latin typeface="Calibri (MS) Bold"/>
              </a:rPr>
              <a:t>Group-Specific Rules:</a:t>
            </a:r>
          </a:p>
          <a:p>
            <a:pPr marL="344090" lvl="1" indent="-172044" defTabSz="857250">
              <a:lnSpc>
                <a:spcPts val="2230"/>
              </a:lnSpc>
              <a:buFont typeface="Arial"/>
              <a:buChar char="•"/>
              <a:defRPr/>
            </a:pPr>
            <a:r>
              <a:rPr lang="en-US" sz="1593" b="1">
                <a:solidFill>
                  <a:srgbClr val="FFFFFF"/>
                </a:solidFill>
                <a:latin typeface="Calibri (MS)"/>
              </a:rPr>
              <a:t>Avoid judgment regarding other participants' parenting practices or knowledge gaps.</a:t>
            </a:r>
          </a:p>
          <a:p>
            <a:pPr marL="344090" lvl="1" indent="-172044" defTabSz="857250">
              <a:lnSpc>
                <a:spcPts val="2230"/>
              </a:lnSpc>
              <a:buFont typeface="Arial"/>
              <a:buChar char="•"/>
              <a:defRPr/>
            </a:pPr>
            <a:r>
              <a:rPr lang="en-US" sz="1593" b="1">
                <a:solidFill>
                  <a:srgbClr val="FFFFFF"/>
                </a:solidFill>
                <a:latin typeface="Calibri (MS)"/>
              </a:rPr>
              <a:t>One person speaks at a time to maintain order and clarity.</a:t>
            </a:r>
          </a:p>
          <a:p>
            <a:pPr marL="344090" lvl="1" indent="-172044" defTabSz="857250">
              <a:lnSpc>
                <a:spcPts val="2230"/>
              </a:lnSpc>
              <a:buFont typeface="Arial"/>
              <a:buChar char="•"/>
              <a:defRPr/>
            </a:pPr>
            <a:r>
              <a:rPr lang="en-US" sz="1593" b="1">
                <a:solidFill>
                  <a:srgbClr val="FFFFFF"/>
                </a:solidFill>
                <a:latin typeface="Calibri (MS)"/>
              </a:rPr>
              <a:t>Assume positive intent in all interactions to foster a positive atmosphere.</a:t>
            </a:r>
          </a:p>
          <a:p>
            <a:pPr defTabSz="857250">
              <a:lnSpc>
                <a:spcPts val="2230"/>
              </a:lnSpc>
              <a:defRPr/>
            </a:pPr>
            <a:endParaRPr lang="en-US" sz="1593" b="1">
              <a:solidFill>
                <a:srgbClr val="FFFFFF"/>
              </a:solidFill>
              <a:latin typeface="Calibri (MS)"/>
            </a:endParaRPr>
          </a:p>
          <a:p>
            <a:pPr defTabSz="857250">
              <a:lnSpc>
                <a:spcPts val="2230"/>
              </a:lnSpc>
              <a:defRPr/>
            </a:pPr>
            <a:r>
              <a:rPr lang="en-US" sz="1593" b="1" u="sng">
                <a:solidFill>
                  <a:srgbClr val="FFFFFF"/>
                </a:solidFill>
                <a:latin typeface="Calibri (MS) Bold"/>
              </a:rPr>
              <a:t>Confidentiality-</a:t>
            </a:r>
            <a:r>
              <a:rPr lang="en-US" sz="1593" b="1">
                <a:solidFill>
                  <a:srgbClr val="FFFFFF"/>
                </a:solidFill>
                <a:latin typeface="Calibri (MS)"/>
              </a:rPr>
              <a:t> Please be respectful and discrete with the personal stories being shared. This is a safe space to grow and learn.</a:t>
            </a:r>
          </a:p>
          <a:p>
            <a:pPr defTabSz="857250">
              <a:lnSpc>
                <a:spcPts val="1838"/>
              </a:lnSpc>
              <a:spcBef>
                <a:spcPct val="0"/>
              </a:spcBef>
              <a:defRPr/>
            </a:pPr>
            <a:endParaRPr lang="en-US" sz="1593">
              <a:solidFill>
                <a:srgbClr val="FFFFFF"/>
              </a:solidFill>
              <a:latin typeface="Calibri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DE1E2"/>
        </a:solidFill>
        <a:effectLst/>
      </p:bgPr>
    </p:bg>
    <p:spTree>
      <p:nvGrpSpPr>
        <p:cNvPr id="1" name=""/>
        <p:cNvGrpSpPr/>
        <p:nvPr/>
      </p:nvGrpSpPr>
      <p:grpSpPr>
        <a:xfrm>
          <a:off x="0" y="0"/>
          <a:ext cx="0" cy="0"/>
          <a:chOff x="0" y="0"/>
          <a:chExt cx="0" cy="0"/>
        </a:xfrm>
      </p:grpSpPr>
      <p:sp>
        <p:nvSpPr>
          <p:cNvPr id="2" name="TextBox 2"/>
          <p:cNvSpPr txBox="1"/>
          <p:nvPr/>
        </p:nvSpPr>
        <p:spPr>
          <a:xfrm>
            <a:off x="148292" y="-3656"/>
            <a:ext cx="8574251" cy="649152"/>
          </a:xfrm>
          <a:prstGeom prst="rect">
            <a:avLst/>
          </a:prstGeom>
        </p:spPr>
        <p:txBody>
          <a:bodyPr lIns="0" tIns="0" rIns="0" bIns="0" rtlCol="0" anchor="t">
            <a:spAutoFit/>
          </a:bodyPr>
          <a:lstStyle/>
          <a:p>
            <a:pPr algn="ctr" defTabSz="857250">
              <a:lnSpc>
                <a:spcPts val="5367"/>
              </a:lnSpc>
              <a:spcBef>
                <a:spcPct val="0"/>
              </a:spcBef>
            </a:pPr>
            <a:r>
              <a:rPr lang="en-US" sz="3833" b="1" u="sng">
                <a:solidFill>
                  <a:srgbClr val="000000"/>
                </a:solidFill>
                <a:ea typeface="Calibri (MS) Bold"/>
                <a:cs typeface="Calibri (MS) Bold"/>
                <a:sym typeface="Calibri (MS) Bold"/>
              </a:rPr>
              <a:t>Shopping Discussion Questions</a:t>
            </a:r>
          </a:p>
        </p:txBody>
      </p:sp>
      <p:grpSp>
        <p:nvGrpSpPr>
          <p:cNvPr id="3" name="Group 3"/>
          <p:cNvGrpSpPr>
            <a:grpSpLocks noChangeAspect="1"/>
          </p:cNvGrpSpPr>
          <p:nvPr/>
        </p:nvGrpSpPr>
        <p:grpSpPr>
          <a:xfrm>
            <a:off x="235765" y="911337"/>
            <a:ext cx="1925497" cy="1925497"/>
            <a:chOff x="0" y="0"/>
            <a:chExt cx="8909050" cy="8909050"/>
          </a:xfrm>
        </p:grpSpPr>
        <p:sp>
          <p:nvSpPr>
            <p:cNvPr id="4" name="Freeform 4"/>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FC3438"/>
            </a:solidFill>
          </p:spPr>
          <p:txBody>
            <a:bodyPr/>
            <a:lstStyle/>
            <a:p>
              <a:pPr defTabSz="857250"/>
              <a:endParaRPr lang="en-US" sz="1688">
                <a:solidFill>
                  <a:prstClr val="black"/>
                </a:solidFill>
              </a:endParaRPr>
            </a:p>
          </p:txBody>
        </p:sp>
        <p:sp>
          <p:nvSpPr>
            <p:cNvPr id="5" name="Freeform 5"/>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3"/>
              <a:stretch>
                <a:fillRect t="-4441" b="-4441"/>
              </a:stretch>
            </a:blipFill>
          </p:spPr>
          <p:txBody>
            <a:bodyPr/>
            <a:lstStyle/>
            <a:p>
              <a:pPr defTabSz="857250"/>
              <a:endParaRPr lang="en-US" sz="1688">
                <a:solidFill>
                  <a:prstClr val="black"/>
                </a:solidFill>
              </a:endParaRPr>
            </a:p>
          </p:txBody>
        </p:sp>
        <p:sp>
          <p:nvSpPr>
            <p:cNvPr id="6" name="Freeform 6"/>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a:solidFill>
                  <a:prstClr val="black"/>
                </a:solidFill>
              </a:endParaRPr>
            </a:p>
          </p:txBody>
        </p:sp>
      </p:grpSp>
      <p:grpSp>
        <p:nvGrpSpPr>
          <p:cNvPr id="7" name="Group 7"/>
          <p:cNvGrpSpPr>
            <a:grpSpLocks noChangeAspect="1"/>
          </p:cNvGrpSpPr>
          <p:nvPr/>
        </p:nvGrpSpPr>
        <p:grpSpPr>
          <a:xfrm>
            <a:off x="4583709" y="911337"/>
            <a:ext cx="1925497" cy="1925497"/>
            <a:chOff x="0" y="0"/>
            <a:chExt cx="8909050" cy="8909050"/>
          </a:xfrm>
        </p:grpSpPr>
        <p:sp>
          <p:nvSpPr>
            <p:cNvPr id="8" name="Freeform 8"/>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FC3438"/>
            </a:solidFill>
          </p:spPr>
          <p:txBody>
            <a:bodyPr/>
            <a:lstStyle/>
            <a:p>
              <a:pPr defTabSz="857250"/>
              <a:endParaRPr lang="en-US" sz="1688">
                <a:solidFill>
                  <a:prstClr val="black"/>
                </a:solidFill>
              </a:endParaRPr>
            </a:p>
          </p:txBody>
        </p:sp>
        <p:sp>
          <p:nvSpPr>
            <p:cNvPr id="9" name="Freeform 9"/>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4"/>
              <a:stretch>
                <a:fillRect t="-6758" b="-6758"/>
              </a:stretch>
            </a:blipFill>
          </p:spPr>
          <p:txBody>
            <a:bodyPr/>
            <a:lstStyle/>
            <a:p>
              <a:pPr defTabSz="857250"/>
              <a:endParaRPr lang="en-US" sz="1688">
                <a:solidFill>
                  <a:prstClr val="black"/>
                </a:solidFill>
              </a:endParaRPr>
            </a:p>
          </p:txBody>
        </p:sp>
        <p:sp>
          <p:nvSpPr>
            <p:cNvPr id="10" name="Freeform 10"/>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a:solidFill>
                  <a:prstClr val="black"/>
                </a:solidFill>
              </a:endParaRPr>
            </a:p>
          </p:txBody>
        </p:sp>
      </p:grpSp>
      <p:grpSp>
        <p:nvGrpSpPr>
          <p:cNvPr id="11" name="Group 11"/>
          <p:cNvGrpSpPr>
            <a:grpSpLocks noChangeAspect="1"/>
          </p:cNvGrpSpPr>
          <p:nvPr/>
        </p:nvGrpSpPr>
        <p:grpSpPr>
          <a:xfrm>
            <a:off x="6836149" y="862569"/>
            <a:ext cx="1964063" cy="1964063"/>
            <a:chOff x="0" y="0"/>
            <a:chExt cx="8909050" cy="8909050"/>
          </a:xfrm>
        </p:grpSpPr>
        <p:sp>
          <p:nvSpPr>
            <p:cNvPr id="12" name="Freeform 12"/>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FC3438"/>
            </a:solidFill>
          </p:spPr>
          <p:txBody>
            <a:bodyPr/>
            <a:lstStyle/>
            <a:p>
              <a:pPr defTabSz="857250"/>
              <a:endParaRPr lang="en-US" sz="1688">
                <a:solidFill>
                  <a:prstClr val="black"/>
                </a:solidFill>
              </a:endParaRPr>
            </a:p>
          </p:txBody>
        </p:sp>
        <p:sp>
          <p:nvSpPr>
            <p:cNvPr id="13" name="Freeform 13"/>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5"/>
              <a:stretch>
                <a:fillRect t="-5756" b="-5756"/>
              </a:stretch>
            </a:blipFill>
          </p:spPr>
          <p:txBody>
            <a:bodyPr/>
            <a:lstStyle/>
            <a:p>
              <a:pPr defTabSz="857250"/>
              <a:endParaRPr lang="en-US" sz="1688">
                <a:solidFill>
                  <a:prstClr val="black"/>
                </a:solidFill>
              </a:endParaRPr>
            </a:p>
          </p:txBody>
        </p:sp>
        <p:sp>
          <p:nvSpPr>
            <p:cNvPr id="14" name="Freeform 14"/>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a:solidFill>
                  <a:prstClr val="black"/>
                </a:solidFill>
              </a:endParaRPr>
            </a:p>
          </p:txBody>
        </p:sp>
      </p:grpSp>
      <p:grpSp>
        <p:nvGrpSpPr>
          <p:cNvPr id="15" name="Group 15"/>
          <p:cNvGrpSpPr>
            <a:grpSpLocks noChangeAspect="1"/>
          </p:cNvGrpSpPr>
          <p:nvPr/>
        </p:nvGrpSpPr>
        <p:grpSpPr>
          <a:xfrm>
            <a:off x="2376615" y="911337"/>
            <a:ext cx="1925497" cy="1925497"/>
            <a:chOff x="0" y="0"/>
            <a:chExt cx="8909050" cy="8909050"/>
          </a:xfrm>
        </p:grpSpPr>
        <p:sp>
          <p:nvSpPr>
            <p:cNvPr id="16" name="Freeform 16"/>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FC3438"/>
            </a:solidFill>
          </p:spPr>
          <p:txBody>
            <a:bodyPr/>
            <a:lstStyle/>
            <a:p>
              <a:pPr defTabSz="857250"/>
              <a:endParaRPr lang="en-US" sz="1688">
                <a:solidFill>
                  <a:prstClr val="black"/>
                </a:solidFill>
              </a:endParaRPr>
            </a:p>
          </p:txBody>
        </p:sp>
        <p:sp>
          <p:nvSpPr>
            <p:cNvPr id="17" name="Freeform 17"/>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6"/>
              <a:stretch>
                <a:fillRect t="-14295" b="-2128"/>
              </a:stretch>
            </a:blipFill>
          </p:spPr>
          <p:txBody>
            <a:bodyPr/>
            <a:lstStyle/>
            <a:p>
              <a:pPr defTabSz="857250"/>
              <a:endParaRPr lang="en-US" sz="1688">
                <a:solidFill>
                  <a:prstClr val="black"/>
                </a:solidFill>
              </a:endParaRPr>
            </a:p>
          </p:txBody>
        </p:sp>
        <p:sp>
          <p:nvSpPr>
            <p:cNvPr id="18" name="Freeform 18"/>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a:solidFill>
                  <a:prstClr val="black"/>
                </a:solidFill>
              </a:endParaRPr>
            </a:p>
          </p:txBody>
        </p:sp>
      </p:grpSp>
      <p:sp>
        <p:nvSpPr>
          <p:cNvPr id="19" name="Freeform 19"/>
          <p:cNvSpPr/>
          <p:nvPr/>
        </p:nvSpPr>
        <p:spPr>
          <a:xfrm rot="-847032">
            <a:off x="2153404" y="834670"/>
            <a:ext cx="951050" cy="710909"/>
          </a:xfrm>
          <a:custGeom>
            <a:avLst/>
            <a:gdLst/>
            <a:ahLst/>
            <a:cxnLst/>
            <a:rect l="l" t="t" r="r" b="b"/>
            <a:pathLst>
              <a:path w="1014453" h="758303">
                <a:moveTo>
                  <a:pt x="0" y="0"/>
                </a:moveTo>
                <a:lnTo>
                  <a:pt x="1014452" y="0"/>
                </a:lnTo>
                <a:lnTo>
                  <a:pt x="1014452" y="758304"/>
                </a:lnTo>
                <a:lnTo>
                  <a:pt x="0" y="7583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endParaRPr>
          </a:p>
        </p:txBody>
      </p:sp>
      <p:grpSp>
        <p:nvGrpSpPr>
          <p:cNvPr id="20" name="Group 20"/>
          <p:cNvGrpSpPr/>
          <p:nvPr/>
        </p:nvGrpSpPr>
        <p:grpSpPr>
          <a:xfrm rot="-2785609">
            <a:off x="4373984" y="793555"/>
            <a:ext cx="885628" cy="662007"/>
            <a:chOff x="116435" y="174789"/>
            <a:chExt cx="1259560" cy="941521"/>
          </a:xfrm>
        </p:grpSpPr>
        <p:sp>
          <p:nvSpPr>
            <p:cNvPr id="21" name="Freeform 21"/>
            <p:cNvSpPr/>
            <p:nvPr/>
          </p:nvSpPr>
          <p:spPr>
            <a:xfrm rot="1104513">
              <a:off x="116435" y="174789"/>
              <a:ext cx="1259560" cy="941521"/>
            </a:xfrm>
            <a:custGeom>
              <a:avLst/>
              <a:gdLst/>
              <a:ahLst/>
              <a:cxnLst/>
              <a:rect l="l" t="t" r="r" b="b"/>
              <a:pathLst>
                <a:path w="1259560" h="941521">
                  <a:moveTo>
                    <a:pt x="0" y="0"/>
                  </a:moveTo>
                  <a:lnTo>
                    <a:pt x="1259561" y="0"/>
                  </a:lnTo>
                  <a:lnTo>
                    <a:pt x="1259561" y="941522"/>
                  </a:lnTo>
                  <a:lnTo>
                    <a:pt x="0" y="9415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endParaRPr>
            </a:p>
          </p:txBody>
        </p:sp>
        <p:sp>
          <p:nvSpPr>
            <p:cNvPr id="22" name="TextBox 22"/>
            <p:cNvSpPr txBox="1"/>
            <p:nvPr/>
          </p:nvSpPr>
          <p:spPr>
            <a:xfrm rot="1104513">
              <a:off x="233163" y="461941"/>
              <a:ext cx="1018574" cy="389851"/>
            </a:xfrm>
            <a:prstGeom prst="rect">
              <a:avLst/>
            </a:prstGeom>
          </p:spPr>
          <p:txBody>
            <a:bodyPr lIns="0" tIns="0" rIns="0" bIns="0" rtlCol="0" anchor="t">
              <a:spAutoFit/>
            </a:bodyPr>
            <a:lstStyle/>
            <a:p>
              <a:pPr algn="ctr" defTabSz="857250">
                <a:lnSpc>
                  <a:spcPts val="1127"/>
                </a:lnSpc>
                <a:spcBef>
                  <a:spcPct val="0"/>
                </a:spcBef>
              </a:pPr>
              <a:r>
                <a:rPr lang="en-US" sz="804" b="1">
                  <a:solidFill>
                    <a:srgbClr val="312716"/>
                  </a:solidFill>
                  <a:ea typeface="Calibri (MS) Bold"/>
                  <a:cs typeface="Calibri (MS) Bold"/>
                  <a:sym typeface="Calibri (MS) Bold"/>
                </a:rPr>
                <a:t>The Smith Family</a:t>
              </a:r>
            </a:p>
          </p:txBody>
        </p:sp>
      </p:grpSp>
      <p:sp>
        <p:nvSpPr>
          <p:cNvPr id="23" name="Freeform 23"/>
          <p:cNvSpPr/>
          <p:nvPr/>
        </p:nvSpPr>
        <p:spPr>
          <a:xfrm>
            <a:off x="7818181" y="5383952"/>
            <a:ext cx="1474048" cy="1474048"/>
          </a:xfrm>
          <a:custGeom>
            <a:avLst/>
            <a:gdLst/>
            <a:ahLst/>
            <a:cxnLst/>
            <a:rect l="l" t="t" r="r" b="b"/>
            <a:pathLst>
              <a:path w="1572318" h="1572318">
                <a:moveTo>
                  <a:pt x="0" y="0"/>
                </a:moveTo>
                <a:lnTo>
                  <a:pt x="1572318" y="0"/>
                </a:lnTo>
                <a:lnTo>
                  <a:pt x="1572318" y="1572318"/>
                </a:lnTo>
                <a:lnTo>
                  <a:pt x="0" y="1572318"/>
                </a:lnTo>
                <a:lnTo>
                  <a:pt x="0" y="0"/>
                </a:lnTo>
                <a:close/>
              </a:path>
            </a:pathLst>
          </a:custGeom>
          <a:blipFill>
            <a:blip r:embed="rId9"/>
            <a:stretch>
              <a:fillRect/>
            </a:stretch>
          </a:blipFill>
        </p:spPr>
        <p:txBody>
          <a:bodyPr/>
          <a:lstStyle/>
          <a:p>
            <a:pPr defTabSz="857250"/>
            <a:endParaRPr lang="en-US" sz="1688">
              <a:solidFill>
                <a:prstClr val="black"/>
              </a:solidFill>
            </a:endParaRPr>
          </a:p>
        </p:txBody>
      </p:sp>
      <p:sp>
        <p:nvSpPr>
          <p:cNvPr id="24" name="Freeform 24"/>
          <p:cNvSpPr/>
          <p:nvPr/>
        </p:nvSpPr>
        <p:spPr>
          <a:xfrm>
            <a:off x="512471" y="3392684"/>
            <a:ext cx="8210073" cy="71838"/>
          </a:xfrm>
          <a:custGeom>
            <a:avLst/>
            <a:gdLst/>
            <a:ahLst/>
            <a:cxnLst/>
            <a:rect l="l" t="t" r="r" b="b"/>
            <a:pathLst>
              <a:path w="8757411" h="76627">
                <a:moveTo>
                  <a:pt x="0" y="0"/>
                </a:moveTo>
                <a:lnTo>
                  <a:pt x="8757411" y="0"/>
                </a:lnTo>
                <a:lnTo>
                  <a:pt x="8757411" y="76627"/>
                </a:lnTo>
                <a:lnTo>
                  <a:pt x="0" y="766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857250"/>
            <a:endParaRPr lang="en-US" sz="1688">
              <a:solidFill>
                <a:prstClr val="black"/>
              </a:solidFill>
            </a:endParaRPr>
          </a:p>
        </p:txBody>
      </p:sp>
      <p:grpSp>
        <p:nvGrpSpPr>
          <p:cNvPr id="25" name="Group 25"/>
          <p:cNvGrpSpPr/>
          <p:nvPr/>
        </p:nvGrpSpPr>
        <p:grpSpPr>
          <a:xfrm>
            <a:off x="6598054" y="738789"/>
            <a:ext cx="843871" cy="630793"/>
            <a:chOff x="128890" y="201642"/>
            <a:chExt cx="1200172" cy="897128"/>
          </a:xfrm>
        </p:grpSpPr>
        <p:sp>
          <p:nvSpPr>
            <p:cNvPr id="26" name="Freeform 26"/>
            <p:cNvSpPr/>
            <p:nvPr/>
          </p:nvSpPr>
          <p:spPr>
            <a:xfrm rot="-1405951">
              <a:off x="128890" y="201642"/>
              <a:ext cx="1200172" cy="897128"/>
            </a:xfrm>
            <a:custGeom>
              <a:avLst/>
              <a:gdLst/>
              <a:ahLst/>
              <a:cxnLst/>
              <a:rect l="l" t="t" r="r" b="b"/>
              <a:pathLst>
                <a:path w="1200172" h="897128">
                  <a:moveTo>
                    <a:pt x="0" y="0"/>
                  </a:moveTo>
                  <a:lnTo>
                    <a:pt x="1200172" y="0"/>
                  </a:lnTo>
                  <a:lnTo>
                    <a:pt x="1200172" y="897128"/>
                  </a:lnTo>
                  <a:lnTo>
                    <a:pt x="0" y="8971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endParaRPr>
            </a:p>
          </p:txBody>
        </p:sp>
        <p:sp>
          <p:nvSpPr>
            <p:cNvPr id="27" name="TextBox 27"/>
            <p:cNvSpPr txBox="1"/>
            <p:nvPr/>
          </p:nvSpPr>
          <p:spPr>
            <a:xfrm rot="20237399">
              <a:off x="377556" y="496233"/>
              <a:ext cx="763986" cy="354377"/>
            </a:xfrm>
            <a:prstGeom prst="rect">
              <a:avLst/>
            </a:prstGeom>
          </p:spPr>
          <p:txBody>
            <a:bodyPr lIns="0" tIns="0" rIns="0" bIns="0" rtlCol="0" anchor="t">
              <a:spAutoFit/>
            </a:bodyPr>
            <a:lstStyle/>
            <a:p>
              <a:pPr algn="ctr" defTabSz="857250">
                <a:lnSpc>
                  <a:spcPts val="1026"/>
                </a:lnSpc>
                <a:spcBef>
                  <a:spcPct val="0"/>
                </a:spcBef>
              </a:pPr>
              <a:r>
                <a:rPr lang="en-US" sz="732" b="1">
                  <a:solidFill>
                    <a:srgbClr val="312716"/>
                  </a:solidFill>
                  <a:ea typeface="Calibri (MS) Bold"/>
                  <a:cs typeface="Calibri (MS) Bold"/>
                  <a:sym typeface="Calibri (MS) Bold"/>
                </a:rPr>
                <a:t>The Jackson Family</a:t>
              </a:r>
            </a:p>
          </p:txBody>
        </p:sp>
      </p:grpSp>
      <p:sp>
        <p:nvSpPr>
          <p:cNvPr id="28" name="TextBox 28"/>
          <p:cNvSpPr txBox="1"/>
          <p:nvPr/>
        </p:nvSpPr>
        <p:spPr>
          <a:xfrm>
            <a:off x="6932254" y="2836422"/>
            <a:ext cx="1867958" cy="252698"/>
          </a:xfrm>
          <a:prstGeom prst="rect">
            <a:avLst/>
          </a:prstGeom>
        </p:spPr>
        <p:txBody>
          <a:bodyPr lIns="0" tIns="0" rIns="0" bIns="0" rtlCol="0" anchor="t">
            <a:spAutoFit/>
          </a:bodyPr>
          <a:lstStyle/>
          <a:p>
            <a:pPr algn="ctr" defTabSz="857250">
              <a:lnSpc>
                <a:spcPts val="2099"/>
              </a:lnSpc>
              <a:spcBef>
                <a:spcPct val="0"/>
              </a:spcBef>
            </a:pPr>
            <a:r>
              <a:rPr lang="en-US" sz="1499" b="1" i="1">
                <a:solidFill>
                  <a:srgbClr val="000000"/>
                </a:solidFill>
                <a:ea typeface="Calibri (MS) Bold Italics"/>
                <a:cs typeface="Calibri (MS) Bold Italics"/>
                <a:sym typeface="Calibri (MS) Bold Italics"/>
              </a:rPr>
              <a:t>I need time to myself...</a:t>
            </a:r>
          </a:p>
        </p:txBody>
      </p:sp>
      <p:sp>
        <p:nvSpPr>
          <p:cNvPr id="29" name="TextBox 29"/>
          <p:cNvSpPr txBox="1"/>
          <p:nvPr/>
        </p:nvSpPr>
        <p:spPr>
          <a:xfrm rot="-1335992">
            <a:off x="2327569" y="1058639"/>
            <a:ext cx="588951" cy="274499"/>
          </a:xfrm>
          <a:prstGeom prst="rect">
            <a:avLst/>
          </a:prstGeom>
        </p:spPr>
        <p:txBody>
          <a:bodyPr lIns="0" tIns="0" rIns="0" bIns="0" rtlCol="0" anchor="t">
            <a:spAutoFit/>
          </a:bodyPr>
          <a:lstStyle/>
          <a:p>
            <a:pPr algn="ctr" defTabSz="857250">
              <a:lnSpc>
                <a:spcPts val="1142"/>
              </a:lnSpc>
              <a:spcBef>
                <a:spcPct val="0"/>
              </a:spcBef>
            </a:pPr>
            <a:r>
              <a:rPr lang="en-US" sz="816" b="1">
                <a:solidFill>
                  <a:srgbClr val="312716"/>
                </a:solidFill>
                <a:ea typeface="Calibri (MS) Bold"/>
                <a:cs typeface="Calibri (MS) Bold"/>
                <a:sym typeface="Calibri (MS) Bold"/>
              </a:rPr>
              <a:t>The Jones Family</a:t>
            </a:r>
          </a:p>
        </p:txBody>
      </p:sp>
      <p:grpSp>
        <p:nvGrpSpPr>
          <p:cNvPr id="30" name="Group 30"/>
          <p:cNvGrpSpPr/>
          <p:nvPr/>
        </p:nvGrpSpPr>
        <p:grpSpPr>
          <a:xfrm>
            <a:off x="-11783" y="875200"/>
            <a:ext cx="842609" cy="629851"/>
            <a:chOff x="95118" y="139172"/>
            <a:chExt cx="1198377" cy="895787"/>
          </a:xfrm>
        </p:grpSpPr>
        <p:sp>
          <p:nvSpPr>
            <p:cNvPr id="31" name="Freeform 31"/>
            <p:cNvSpPr/>
            <p:nvPr/>
          </p:nvSpPr>
          <p:spPr>
            <a:xfrm rot="-895190">
              <a:off x="95118" y="139172"/>
              <a:ext cx="1198377" cy="895787"/>
            </a:xfrm>
            <a:custGeom>
              <a:avLst/>
              <a:gdLst/>
              <a:ahLst/>
              <a:cxnLst/>
              <a:rect l="l" t="t" r="r" b="b"/>
              <a:pathLst>
                <a:path w="1198377" h="895787">
                  <a:moveTo>
                    <a:pt x="0" y="0"/>
                  </a:moveTo>
                  <a:lnTo>
                    <a:pt x="1198377" y="0"/>
                  </a:lnTo>
                  <a:lnTo>
                    <a:pt x="1198377" y="895787"/>
                  </a:lnTo>
                  <a:lnTo>
                    <a:pt x="0" y="8957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endParaRPr>
            </a:p>
          </p:txBody>
        </p:sp>
        <p:sp>
          <p:nvSpPr>
            <p:cNvPr id="32" name="TextBox 32"/>
            <p:cNvSpPr txBox="1"/>
            <p:nvPr/>
          </p:nvSpPr>
          <p:spPr>
            <a:xfrm rot="20596338">
              <a:off x="235059" y="373897"/>
              <a:ext cx="907531" cy="389851"/>
            </a:xfrm>
            <a:prstGeom prst="rect">
              <a:avLst/>
            </a:prstGeom>
          </p:spPr>
          <p:txBody>
            <a:bodyPr lIns="0" tIns="0" rIns="0" bIns="0" rtlCol="0" anchor="t">
              <a:spAutoFit/>
            </a:bodyPr>
            <a:lstStyle/>
            <a:p>
              <a:pPr algn="ctr" defTabSz="857250">
                <a:lnSpc>
                  <a:spcPts val="1128"/>
                </a:lnSpc>
                <a:spcBef>
                  <a:spcPct val="0"/>
                </a:spcBef>
              </a:pPr>
              <a:r>
                <a:rPr lang="en-US" sz="805" b="1">
                  <a:solidFill>
                    <a:srgbClr val="312716"/>
                  </a:solidFill>
                  <a:ea typeface="Calibri (MS) Bold"/>
                  <a:cs typeface="Calibri (MS) Bold"/>
                  <a:sym typeface="Calibri (MS) Bold"/>
                </a:rPr>
                <a:t>The Kym Family</a:t>
              </a:r>
            </a:p>
          </p:txBody>
        </p:sp>
      </p:grpSp>
      <p:sp>
        <p:nvSpPr>
          <p:cNvPr id="33" name="TextBox 33"/>
          <p:cNvSpPr txBox="1"/>
          <p:nvPr/>
        </p:nvSpPr>
        <p:spPr>
          <a:xfrm>
            <a:off x="409521" y="2836360"/>
            <a:ext cx="1619150" cy="252633"/>
          </a:xfrm>
          <a:prstGeom prst="rect">
            <a:avLst/>
          </a:prstGeom>
        </p:spPr>
        <p:txBody>
          <a:bodyPr lIns="0" tIns="0" rIns="0" bIns="0" rtlCol="0" anchor="t">
            <a:spAutoFit/>
          </a:bodyPr>
          <a:lstStyle/>
          <a:p>
            <a:pPr algn="ctr" defTabSz="857250">
              <a:lnSpc>
                <a:spcPts val="2096"/>
              </a:lnSpc>
              <a:spcBef>
                <a:spcPct val="0"/>
              </a:spcBef>
            </a:pPr>
            <a:r>
              <a:rPr lang="en-US" sz="1497" b="1" i="1">
                <a:solidFill>
                  <a:srgbClr val="000000"/>
                </a:solidFill>
                <a:ea typeface="Calibri (MS) Bold Italics"/>
                <a:cs typeface="Calibri (MS) Bold Italics"/>
                <a:sym typeface="Calibri (MS) Bold Italics"/>
              </a:rPr>
              <a:t>I don’t want to go....</a:t>
            </a:r>
          </a:p>
        </p:txBody>
      </p:sp>
      <p:sp>
        <p:nvSpPr>
          <p:cNvPr id="34" name="TextBox 34"/>
          <p:cNvSpPr txBox="1"/>
          <p:nvPr/>
        </p:nvSpPr>
        <p:spPr>
          <a:xfrm>
            <a:off x="4615367" y="2836360"/>
            <a:ext cx="1893837" cy="252633"/>
          </a:xfrm>
          <a:prstGeom prst="rect">
            <a:avLst/>
          </a:prstGeom>
        </p:spPr>
        <p:txBody>
          <a:bodyPr lIns="0" tIns="0" rIns="0" bIns="0" rtlCol="0" anchor="t">
            <a:spAutoFit/>
          </a:bodyPr>
          <a:lstStyle/>
          <a:p>
            <a:pPr algn="ctr" defTabSz="857250">
              <a:lnSpc>
                <a:spcPts val="2096"/>
              </a:lnSpc>
              <a:spcBef>
                <a:spcPct val="0"/>
              </a:spcBef>
            </a:pPr>
            <a:r>
              <a:rPr lang="en-US" sz="1497" b="1" i="1">
                <a:solidFill>
                  <a:srgbClr val="000000"/>
                </a:solidFill>
                <a:ea typeface="Calibri (MS) Bold Italics"/>
                <a:cs typeface="Calibri (MS) Bold Italics"/>
                <a:sym typeface="Calibri (MS) Bold Italics"/>
              </a:rPr>
              <a:t>I’d rather be playing....</a:t>
            </a:r>
          </a:p>
        </p:txBody>
      </p:sp>
      <p:sp>
        <p:nvSpPr>
          <p:cNvPr id="35" name="TextBox 35"/>
          <p:cNvSpPr txBox="1"/>
          <p:nvPr/>
        </p:nvSpPr>
        <p:spPr>
          <a:xfrm>
            <a:off x="2628929" y="2836360"/>
            <a:ext cx="1357812" cy="252633"/>
          </a:xfrm>
          <a:prstGeom prst="rect">
            <a:avLst/>
          </a:prstGeom>
        </p:spPr>
        <p:txBody>
          <a:bodyPr lIns="0" tIns="0" rIns="0" bIns="0" rtlCol="0" anchor="t">
            <a:spAutoFit/>
          </a:bodyPr>
          <a:lstStyle/>
          <a:p>
            <a:pPr algn="ctr" defTabSz="857250">
              <a:lnSpc>
                <a:spcPts val="2096"/>
              </a:lnSpc>
              <a:spcBef>
                <a:spcPct val="0"/>
              </a:spcBef>
            </a:pPr>
            <a:r>
              <a:rPr lang="en-US" sz="1497" b="1" i="1">
                <a:solidFill>
                  <a:srgbClr val="000000"/>
                </a:solidFill>
                <a:ea typeface="Calibri (MS) Bold Italics"/>
                <a:cs typeface="Calibri (MS) Bold Italics"/>
                <a:sym typeface="Calibri (MS) Bold Italics"/>
              </a:rPr>
              <a:t>I want cookies...</a:t>
            </a:r>
          </a:p>
        </p:txBody>
      </p:sp>
      <p:sp>
        <p:nvSpPr>
          <p:cNvPr id="36" name="TextBox 36"/>
          <p:cNvSpPr txBox="1"/>
          <p:nvPr/>
        </p:nvSpPr>
        <p:spPr>
          <a:xfrm>
            <a:off x="266259" y="3937794"/>
            <a:ext cx="8191942" cy="2131224"/>
          </a:xfrm>
          <a:prstGeom prst="rect">
            <a:avLst/>
          </a:prstGeom>
        </p:spPr>
        <p:txBody>
          <a:bodyPr lIns="0" tIns="0" rIns="0" bIns="0" rtlCol="0" anchor="t">
            <a:spAutoFit/>
          </a:bodyPr>
          <a:lstStyle/>
          <a:p>
            <a:pPr marL="424528" lvl="1" indent="-212264" defTabSz="857250">
              <a:lnSpc>
                <a:spcPts val="2753"/>
              </a:lnSpc>
              <a:buFont typeface="Arial"/>
              <a:buChar char="•"/>
            </a:pPr>
            <a:r>
              <a:rPr lang="en-US" sz="1966" b="1">
                <a:solidFill>
                  <a:srgbClr val="000000"/>
                </a:solidFill>
                <a:ea typeface="Calibri (MS) Bold"/>
                <a:cs typeface="Calibri (MS) Bold"/>
                <a:sym typeface="Calibri (MS) Bold"/>
              </a:rPr>
              <a:t>Have you had store or outing experiences like the Sprout families?</a:t>
            </a:r>
          </a:p>
          <a:p>
            <a:pPr defTabSz="857250">
              <a:lnSpc>
                <a:spcPts val="2753"/>
              </a:lnSpc>
            </a:pPr>
            <a:endParaRPr lang="en-US" sz="1966" b="1">
              <a:solidFill>
                <a:srgbClr val="000000"/>
              </a:solidFill>
              <a:ea typeface="Calibri (MS) Bold"/>
              <a:cs typeface="Calibri (MS) Bold"/>
              <a:sym typeface="Calibri (MS) Bold"/>
            </a:endParaRPr>
          </a:p>
          <a:p>
            <a:pPr marL="424528" lvl="1" indent="-212264" defTabSz="857250">
              <a:lnSpc>
                <a:spcPts val="2753"/>
              </a:lnSpc>
              <a:buFont typeface="Arial"/>
              <a:buChar char="•"/>
            </a:pPr>
            <a:r>
              <a:rPr lang="en-US" sz="1966" b="1">
                <a:solidFill>
                  <a:srgbClr val="000000"/>
                </a:solidFill>
                <a:ea typeface="Calibri (MS) Bold"/>
                <a:cs typeface="Calibri (MS) Bold"/>
                <a:sym typeface="Calibri (MS) Bold"/>
              </a:rPr>
              <a:t> Has your child had a tantrum, shown big emotions, or made you use errands as alone time?</a:t>
            </a:r>
          </a:p>
          <a:p>
            <a:pPr defTabSz="857250">
              <a:lnSpc>
                <a:spcPts val="2753"/>
              </a:lnSpc>
            </a:pPr>
            <a:endParaRPr lang="en-US" sz="1966" b="1">
              <a:solidFill>
                <a:srgbClr val="000000"/>
              </a:solidFill>
              <a:ea typeface="Calibri (MS) Bold"/>
              <a:cs typeface="Calibri (MS) Bold"/>
              <a:sym typeface="Calibri (MS) Bold"/>
            </a:endParaRPr>
          </a:p>
          <a:p>
            <a:pPr marL="424528" lvl="1" indent="-212264" defTabSz="857250">
              <a:lnSpc>
                <a:spcPts val="2753"/>
              </a:lnSpc>
              <a:buFont typeface="Arial"/>
              <a:buChar char="•"/>
            </a:pPr>
            <a:r>
              <a:rPr lang="en-US" sz="1966" b="1">
                <a:solidFill>
                  <a:srgbClr val="000000"/>
                </a:solidFill>
                <a:ea typeface="Calibri (MS) Bold"/>
                <a:cs typeface="Calibri (MS) Bold"/>
                <a:sym typeface="Calibri (MS) Bold"/>
              </a:rPr>
              <a:t> Do you already use any routines for shopping or outings?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668256" cy="6858000"/>
          </a:xfrm>
          <a:custGeom>
            <a:avLst/>
            <a:gdLst/>
            <a:ahLst/>
            <a:cxnLst/>
            <a:rect l="l" t="t" r="r" b="b"/>
            <a:pathLst>
              <a:path w="10312806" h="7315200">
                <a:moveTo>
                  <a:pt x="0" y="0"/>
                </a:moveTo>
                <a:lnTo>
                  <a:pt x="10312806" y="0"/>
                </a:lnTo>
                <a:lnTo>
                  <a:pt x="10312806" y="7315200"/>
                </a:lnTo>
                <a:lnTo>
                  <a:pt x="0" y="7315200"/>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4" name="TextBox 3">
            <a:extLst>
              <a:ext uri="{FF2B5EF4-FFF2-40B4-BE49-F238E27FC236}">
                <a16:creationId xmlns:a16="http://schemas.microsoft.com/office/drawing/2014/main" id="{1CD94D96-EF31-8D02-42D4-832101A4B62F}"/>
              </a:ext>
            </a:extLst>
          </p:cNvPr>
          <p:cNvSpPr txBox="1"/>
          <p:nvPr/>
        </p:nvSpPr>
        <p:spPr>
          <a:xfrm>
            <a:off x="6357938" y="2286000"/>
            <a:ext cx="3936860" cy="3933348"/>
          </a:xfrm>
          <a:prstGeom prst="rect">
            <a:avLst/>
          </a:prstGeom>
          <a:noFill/>
        </p:spPr>
        <p:txBody>
          <a:bodyPr vert="horz" lIns="85725" tIns="42863" rIns="85725" bIns="42863" rtlCol="0" anchor="b">
            <a:noAutofit/>
          </a:bodyPr>
          <a:lstStyle/>
          <a:p>
            <a:pPr defTabSz="857250">
              <a:lnSpc>
                <a:spcPct val="90000"/>
              </a:lnSpc>
              <a:spcBef>
                <a:spcPct val="0"/>
              </a:spcBef>
              <a:spcAft>
                <a:spcPts val="563"/>
              </a:spcAft>
            </a:pPr>
            <a:r>
              <a:rPr lang="en-US" sz="5063" u="sng">
                <a:solidFill>
                  <a:prstClr val="black"/>
                </a:solidFill>
                <a:ea typeface="Calibri" panose="020F0502020204030204" pitchFamily="34" charset="0"/>
                <a:cs typeface="Calibri" panose="020F0502020204030204" pitchFamily="34" charset="0"/>
              </a:rPr>
              <a:t>Agenda</a:t>
            </a:r>
            <a:endParaRPr lang="en-US" sz="2625">
              <a:solidFill>
                <a:prstClr val="black"/>
              </a:solidFill>
              <a:ea typeface="Calibri" panose="020F0502020204030204" pitchFamily="34" charset="0"/>
              <a:cs typeface="Calibri" panose="020F0502020204030204" pitchFamily="34" charset="0"/>
            </a:endParaRP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ea typeface="Calibri" panose="020F0502020204030204" pitchFamily="34" charset="0"/>
                <a:cs typeface="Calibri" panose="020F0502020204030204" pitchFamily="34" charset="0"/>
              </a:rPr>
              <a:t>Overview</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ea typeface="Calibri" panose="020F0502020204030204" pitchFamily="34" charset="0"/>
                <a:cs typeface="Calibri" panose="020F0502020204030204" pitchFamily="34" charset="0"/>
              </a:rPr>
              <a:t>Introductions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ea typeface="Calibri" panose="020F0502020204030204" pitchFamily="34" charset="0"/>
                <a:cs typeface="Calibri" panose="020F0502020204030204" pitchFamily="34" charset="0"/>
              </a:rPr>
              <a:t>Ground Rules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ea typeface="Calibri" panose="020F0502020204030204" pitchFamily="34" charset="0"/>
                <a:cs typeface="Calibri" panose="020F0502020204030204" pitchFamily="34" charset="0"/>
              </a:rPr>
              <a:t>Expectations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ea typeface="Calibri" panose="020F0502020204030204" pitchFamily="34" charset="0"/>
                <a:cs typeface="Calibri" panose="020F0502020204030204" pitchFamily="34" charset="0"/>
              </a:rPr>
              <a:t>Review Syllabus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ea typeface="Calibri" panose="020F0502020204030204" pitchFamily="34" charset="0"/>
                <a:cs typeface="Calibri" panose="020F0502020204030204" pitchFamily="34" charset="0"/>
              </a:rPr>
              <a:t>Homework</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ea typeface="Calibri" panose="020F0502020204030204" pitchFamily="34" charset="0"/>
                <a:cs typeface="Calibri" panose="020F0502020204030204" pitchFamily="34" charset="0"/>
              </a:rPr>
              <a:t>Q &amp; 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ADDE5"/>
        </a:solidFill>
        <a:effectLst/>
      </p:bgPr>
    </p:bg>
    <p:spTree>
      <p:nvGrpSpPr>
        <p:cNvPr id="1" name=""/>
        <p:cNvGrpSpPr/>
        <p:nvPr/>
      </p:nvGrpSpPr>
      <p:grpSpPr>
        <a:xfrm>
          <a:off x="0" y="0"/>
          <a:ext cx="0" cy="0"/>
          <a:chOff x="0" y="0"/>
          <a:chExt cx="0" cy="0"/>
        </a:xfrm>
      </p:grpSpPr>
      <p:sp>
        <p:nvSpPr>
          <p:cNvPr id="2" name="Freeform 2"/>
          <p:cNvSpPr/>
          <p:nvPr/>
        </p:nvSpPr>
        <p:spPr>
          <a:xfrm>
            <a:off x="2398204" y="1055998"/>
            <a:ext cx="1061089" cy="279863"/>
          </a:xfrm>
          <a:custGeom>
            <a:avLst/>
            <a:gdLst/>
            <a:ahLst/>
            <a:cxnLst/>
            <a:rect l="l" t="t" r="r" b="b"/>
            <a:pathLst>
              <a:path w="1131828" h="298520">
                <a:moveTo>
                  <a:pt x="0" y="0"/>
                </a:moveTo>
                <a:lnTo>
                  <a:pt x="1131828" y="0"/>
                </a:lnTo>
                <a:lnTo>
                  <a:pt x="1131828" y="298520"/>
                </a:lnTo>
                <a:lnTo>
                  <a:pt x="0" y="29852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857250"/>
            <a:endParaRPr lang="en-US" sz="1688">
              <a:solidFill>
                <a:prstClr val="black"/>
              </a:solidFill>
            </a:endParaRPr>
          </a:p>
        </p:txBody>
      </p:sp>
      <p:sp>
        <p:nvSpPr>
          <p:cNvPr id="3" name="Freeform 3"/>
          <p:cNvSpPr/>
          <p:nvPr/>
        </p:nvSpPr>
        <p:spPr>
          <a:xfrm>
            <a:off x="280392" y="4809750"/>
            <a:ext cx="2117813" cy="2117813"/>
          </a:xfrm>
          <a:custGeom>
            <a:avLst/>
            <a:gdLst/>
            <a:ahLst/>
            <a:cxnLst/>
            <a:rect l="l" t="t" r="r" b="b"/>
            <a:pathLst>
              <a:path w="2259001" h="2259001">
                <a:moveTo>
                  <a:pt x="0" y="0"/>
                </a:moveTo>
                <a:lnTo>
                  <a:pt x="2259000" y="0"/>
                </a:lnTo>
                <a:lnTo>
                  <a:pt x="2259000" y="2259001"/>
                </a:lnTo>
                <a:lnTo>
                  <a:pt x="0" y="2259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endParaRPr>
          </a:p>
        </p:txBody>
      </p:sp>
      <p:sp>
        <p:nvSpPr>
          <p:cNvPr id="4" name="Freeform 4"/>
          <p:cNvSpPr/>
          <p:nvPr/>
        </p:nvSpPr>
        <p:spPr>
          <a:xfrm>
            <a:off x="3510911" y="2242108"/>
            <a:ext cx="1061089" cy="279863"/>
          </a:xfrm>
          <a:custGeom>
            <a:avLst/>
            <a:gdLst/>
            <a:ahLst/>
            <a:cxnLst/>
            <a:rect l="l" t="t" r="r" b="b"/>
            <a:pathLst>
              <a:path w="1131828" h="298520">
                <a:moveTo>
                  <a:pt x="0" y="0"/>
                </a:moveTo>
                <a:lnTo>
                  <a:pt x="1131828" y="0"/>
                </a:lnTo>
                <a:lnTo>
                  <a:pt x="1131828" y="298520"/>
                </a:lnTo>
                <a:lnTo>
                  <a:pt x="0" y="29852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857250"/>
            <a:endParaRPr lang="en-US" sz="1688">
              <a:solidFill>
                <a:prstClr val="black"/>
              </a:solidFill>
            </a:endParaRPr>
          </a:p>
        </p:txBody>
      </p:sp>
      <p:sp>
        <p:nvSpPr>
          <p:cNvPr id="5" name="Freeform 5"/>
          <p:cNvSpPr/>
          <p:nvPr/>
        </p:nvSpPr>
        <p:spPr>
          <a:xfrm>
            <a:off x="4666656" y="3273554"/>
            <a:ext cx="1225968" cy="323349"/>
          </a:xfrm>
          <a:custGeom>
            <a:avLst/>
            <a:gdLst/>
            <a:ahLst/>
            <a:cxnLst/>
            <a:rect l="l" t="t" r="r" b="b"/>
            <a:pathLst>
              <a:path w="1307699" h="344906">
                <a:moveTo>
                  <a:pt x="0" y="0"/>
                </a:moveTo>
                <a:lnTo>
                  <a:pt x="1307698" y="0"/>
                </a:lnTo>
                <a:lnTo>
                  <a:pt x="1307698" y="344905"/>
                </a:lnTo>
                <a:lnTo>
                  <a:pt x="0" y="34490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857250"/>
            <a:endParaRPr lang="en-US" sz="1688">
              <a:solidFill>
                <a:prstClr val="black"/>
              </a:solidFill>
            </a:endParaRPr>
          </a:p>
        </p:txBody>
      </p:sp>
      <p:sp>
        <p:nvSpPr>
          <p:cNvPr id="6" name="Freeform 6"/>
          <p:cNvSpPr/>
          <p:nvPr/>
        </p:nvSpPr>
        <p:spPr>
          <a:xfrm>
            <a:off x="5961081" y="4736116"/>
            <a:ext cx="1061089" cy="279863"/>
          </a:xfrm>
          <a:custGeom>
            <a:avLst/>
            <a:gdLst/>
            <a:ahLst/>
            <a:cxnLst/>
            <a:rect l="l" t="t" r="r" b="b"/>
            <a:pathLst>
              <a:path w="1131828" h="298520">
                <a:moveTo>
                  <a:pt x="0" y="0"/>
                </a:moveTo>
                <a:lnTo>
                  <a:pt x="1131828" y="0"/>
                </a:lnTo>
                <a:lnTo>
                  <a:pt x="1131828" y="298519"/>
                </a:lnTo>
                <a:lnTo>
                  <a:pt x="0" y="29851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857250"/>
            <a:endParaRPr lang="en-US" sz="1688">
              <a:solidFill>
                <a:prstClr val="black"/>
              </a:solidFill>
            </a:endParaRPr>
          </a:p>
        </p:txBody>
      </p:sp>
      <p:sp>
        <p:nvSpPr>
          <p:cNvPr id="7" name="Freeform 7"/>
          <p:cNvSpPr/>
          <p:nvPr/>
        </p:nvSpPr>
        <p:spPr>
          <a:xfrm>
            <a:off x="250097" y="703659"/>
            <a:ext cx="2095174" cy="2738766"/>
          </a:xfrm>
          <a:custGeom>
            <a:avLst/>
            <a:gdLst/>
            <a:ahLst/>
            <a:cxnLst/>
            <a:rect l="l" t="t" r="r" b="b"/>
            <a:pathLst>
              <a:path w="2234852" h="2921350">
                <a:moveTo>
                  <a:pt x="0" y="0"/>
                </a:moveTo>
                <a:lnTo>
                  <a:pt x="2234852" y="0"/>
                </a:lnTo>
                <a:lnTo>
                  <a:pt x="2234852" y="2921350"/>
                </a:lnTo>
                <a:lnTo>
                  <a:pt x="0" y="2921350"/>
                </a:lnTo>
                <a:lnTo>
                  <a:pt x="0" y="0"/>
                </a:lnTo>
                <a:close/>
              </a:path>
            </a:pathLst>
          </a:custGeom>
          <a:blipFill>
            <a:blip r:embed="rId7"/>
            <a:stretch>
              <a:fillRect/>
            </a:stretch>
          </a:blipFill>
          <a:ln w="38100" cap="sq">
            <a:solidFill>
              <a:srgbClr val="48494C"/>
            </a:solidFill>
            <a:prstDash val="solid"/>
            <a:miter/>
          </a:ln>
        </p:spPr>
        <p:txBody>
          <a:bodyPr/>
          <a:lstStyle/>
          <a:p>
            <a:pPr defTabSz="857250"/>
            <a:endParaRPr lang="en-US" sz="1688">
              <a:solidFill>
                <a:prstClr val="black"/>
              </a:solidFill>
            </a:endParaRPr>
          </a:p>
        </p:txBody>
      </p:sp>
      <p:sp>
        <p:nvSpPr>
          <p:cNvPr id="8" name="Freeform 8"/>
          <p:cNvSpPr/>
          <p:nvPr/>
        </p:nvSpPr>
        <p:spPr>
          <a:xfrm>
            <a:off x="1266864" y="1951212"/>
            <a:ext cx="2156813" cy="2764415"/>
          </a:xfrm>
          <a:custGeom>
            <a:avLst/>
            <a:gdLst/>
            <a:ahLst/>
            <a:cxnLst/>
            <a:rect l="l" t="t" r="r" b="b"/>
            <a:pathLst>
              <a:path w="2300600" h="2948709">
                <a:moveTo>
                  <a:pt x="0" y="0"/>
                </a:moveTo>
                <a:lnTo>
                  <a:pt x="2300600" y="0"/>
                </a:lnTo>
                <a:lnTo>
                  <a:pt x="2300600" y="2948709"/>
                </a:lnTo>
                <a:lnTo>
                  <a:pt x="0" y="2948709"/>
                </a:lnTo>
                <a:lnTo>
                  <a:pt x="0" y="0"/>
                </a:lnTo>
                <a:close/>
              </a:path>
            </a:pathLst>
          </a:custGeom>
          <a:blipFill>
            <a:blip r:embed="rId8"/>
            <a:stretch>
              <a:fillRect/>
            </a:stretch>
          </a:blipFill>
          <a:ln w="38100" cap="sq">
            <a:solidFill>
              <a:srgbClr val="48494C"/>
            </a:solidFill>
            <a:prstDash val="solid"/>
            <a:miter/>
          </a:ln>
        </p:spPr>
        <p:txBody>
          <a:bodyPr/>
          <a:lstStyle/>
          <a:p>
            <a:pPr defTabSz="857250"/>
            <a:endParaRPr lang="en-US" sz="1688">
              <a:solidFill>
                <a:prstClr val="black"/>
              </a:solidFill>
            </a:endParaRPr>
          </a:p>
        </p:txBody>
      </p:sp>
      <p:sp>
        <p:nvSpPr>
          <p:cNvPr id="9" name="Freeform 9"/>
          <p:cNvSpPr/>
          <p:nvPr/>
        </p:nvSpPr>
        <p:spPr>
          <a:xfrm>
            <a:off x="2505360" y="3008173"/>
            <a:ext cx="2122178" cy="2764415"/>
          </a:xfrm>
          <a:custGeom>
            <a:avLst/>
            <a:gdLst/>
            <a:ahLst/>
            <a:cxnLst/>
            <a:rect l="l" t="t" r="r" b="b"/>
            <a:pathLst>
              <a:path w="2263656" h="2948709">
                <a:moveTo>
                  <a:pt x="0" y="0"/>
                </a:moveTo>
                <a:lnTo>
                  <a:pt x="2263656" y="0"/>
                </a:lnTo>
                <a:lnTo>
                  <a:pt x="2263656" y="2948709"/>
                </a:lnTo>
                <a:lnTo>
                  <a:pt x="0" y="2948709"/>
                </a:lnTo>
                <a:lnTo>
                  <a:pt x="0" y="0"/>
                </a:lnTo>
                <a:close/>
              </a:path>
            </a:pathLst>
          </a:custGeom>
          <a:blipFill>
            <a:blip r:embed="rId9"/>
            <a:stretch>
              <a:fillRect/>
            </a:stretch>
          </a:blipFill>
          <a:ln w="38100" cap="sq">
            <a:solidFill>
              <a:srgbClr val="48494C"/>
            </a:solidFill>
            <a:prstDash val="solid"/>
            <a:miter/>
          </a:ln>
        </p:spPr>
        <p:txBody>
          <a:bodyPr/>
          <a:lstStyle/>
          <a:p>
            <a:pPr defTabSz="857250"/>
            <a:endParaRPr lang="en-US" sz="1688">
              <a:solidFill>
                <a:prstClr val="black"/>
              </a:solidFill>
            </a:endParaRPr>
          </a:p>
        </p:txBody>
      </p:sp>
      <p:sp>
        <p:nvSpPr>
          <p:cNvPr id="10" name="Freeform 10"/>
          <p:cNvSpPr/>
          <p:nvPr/>
        </p:nvSpPr>
        <p:spPr>
          <a:xfrm>
            <a:off x="3835342" y="4114793"/>
            <a:ext cx="2094722" cy="2724870"/>
          </a:xfrm>
          <a:custGeom>
            <a:avLst/>
            <a:gdLst/>
            <a:ahLst/>
            <a:cxnLst/>
            <a:rect l="l" t="t" r="r" b="b"/>
            <a:pathLst>
              <a:path w="2234370" h="2906528">
                <a:moveTo>
                  <a:pt x="0" y="0"/>
                </a:moveTo>
                <a:lnTo>
                  <a:pt x="2234370" y="0"/>
                </a:lnTo>
                <a:lnTo>
                  <a:pt x="2234370" y="2906527"/>
                </a:lnTo>
                <a:lnTo>
                  <a:pt x="0" y="2906527"/>
                </a:lnTo>
                <a:lnTo>
                  <a:pt x="0" y="0"/>
                </a:lnTo>
                <a:close/>
              </a:path>
            </a:pathLst>
          </a:custGeom>
          <a:blipFill>
            <a:blip r:embed="rId10"/>
            <a:stretch>
              <a:fillRect/>
            </a:stretch>
          </a:blipFill>
          <a:ln w="38100" cap="sq">
            <a:solidFill>
              <a:srgbClr val="48494C"/>
            </a:solidFill>
            <a:prstDash val="solid"/>
            <a:miter/>
          </a:ln>
        </p:spPr>
        <p:txBody>
          <a:bodyPr/>
          <a:lstStyle/>
          <a:p>
            <a:pPr defTabSz="857250"/>
            <a:endParaRPr lang="en-US" sz="1688">
              <a:solidFill>
                <a:prstClr val="black"/>
              </a:solidFill>
            </a:endParaRPr>
          </a:p>
        </p:txBody>
      </p:sp>
      <p:sp>
        <p:nvSpPr>
          <p:cNvPr id="11" name="Freeform 11"/>
          <p:cNvSpPr/>
          <p:nvPr/>
        </p:nvSpPr>
        <p:spPr>
          <a:xfrm flipH="1">
            <a:off x="791838" y="510112"/>
            <a:ext cx="7808317" cy="175688"/>
          </a:xfrm>
          <a:custGeom>
            <a:avLst/>
            <a:gdLst/>
            <a:ahLst/>
            <a:cxnLst/>
            <a:rect l="l" t="t" r="r" b="b"/>
            <a:pathLst>
              <a:path w="8328871" h="187400">
                <a:moveTo>
                  <a:pt x="8328871" y="0"/>
                </a:moveTo>
                <a:lnTo>
                  <a:pt x="0" y="0"/>
                </a:lnTo>
                <a:lnTo>
                  <a:pt x="0" y="187400"/>
                </a:lnTo>
                <a:lnTo>
                  <a:pt x="8328871" y="187400"/>
                </a:lnTo>
                <a:lnTo>
                  <a:pt x="8328871"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endParaRPr lang="en-US" sz="1688">
              <a:solidFill>
                <a:prstClr val="black"/>
              </a:solidFill>
            </a:endParaRPr>
          </a:p>
        </p:txBody>
      </p:sp>
      <p:sp>
        <p:nvSpPr>
          <p:cNvPr id="12" name="TextBox 12"/>
          <p:cNvSpPr txBox="1"/>
          <p:nvPr/>
        </p:nvSpPr>
        <p:spPr>
          <a:xfrm>
            <a:off x="391860" y="50117"/>
            <a:ext cx="8360280" cy="422039"/>
          </a:xfrm>
          <a:prstGeom prst="rect">
            <a:avLst/>
          </a:prstGeom>
        </p:spPr>
        <p:txBody>
          <a:bodyPr lIns="0" tIns="0" rIns="0" bIns="0" rtlCol="0" anchor="t">
            <a:spAutoFit/>
          </a:bodyPr>
          <a:lstStyle/>
          <a:p>
            <a:pPr algn="ctr" defTabSz="857250">
              <a:lnSpc>
                <a:spcPts val="3531"/>
              </a:lnSpc>
              <a:spcBef>
                <a:spcPct val="0"/>
              </a:spcBef>
            </a:pPr>
            <a:r>
              <a:rPr lang="en-US" sz="2522" b="1">
                <a:solidFill>
                  <a:srgbClr val="3A463A"/>
                </a:solidFill>
                <a:ea typeface="Calibri (MS) Bold"/>
                <a:cs typeface="Calibri (MS) Bold"/>
                <a:sym typeface="Calibri (MS) Bold"/>
              </a:rPr>
              <a:t>Did any of these strategies seem like they would work for you?</a:t>
            </a:r>
          </a:p>
        </p:txBody>
      </p:sp>
      <p:sp>
        <p:nvSpPr>
          <p:cNvPr id="13" name="TextBox 13"/>
          <p:cNvSpPr txBox="1"/>
          <p:nvPr/>
        </p:nvSpPr>
        <p:spPr>
          <a:xfrm>
            <a:off x="280392" y="4962400"/>
            <a:ext cx="1966407" cy="496354"/>
          </a:xfrm>
          <a:prstGeom prst="rect">
            <a:avLst/>
          </a:prstGeom>
        </p:spPr>
        <p:txBody>
          <a:bodyPr lIns="0" tIns="0" rIns="0" bIns="0" rtlCol="0" anchor="t">
            <a:spAutoFit/>
          </a:bodyPr>
          <a:lstStyle/>
          <a:p>
            <a:pPr defTabSz="857250">
              <a:lnSpc>
                <a:spcPts val="1965"/>
              </a:lnSpc>
              <a:spcBef>
                <a:spcPct val="0"/>
              </a:spcBef>
            </a:pPr>
            <a:r>
              <a:rPr lang="en-US" sz="1403" b="1">
                <a:solidFill>
                  <a:srgbClr val="3A463A"/>
                </a:solidFill>
                <a:ea typeface="Calibri (MS) Bold"/>
                <a:cs typeface="Calibri (MS) Bold"/>
                <a:sym typeface="Calibri (MS) Bold"/>
              </a:rPr>
              <a:t>Did you try any of these suggestions or strategies?</a:t>
            </a:r>
          </a:p>
        </p:txBody>
      </p:sp>
      <p:sp>
        <p:nvSpPr>
          <p:cNvPr id="14" name="TextBox 14"/>
          <p:cNvSpPr txBox="1"/>
          <p:nvPr/>
        </p:nvSpPr>
        <p:spPr>
          <a:xfrm>
            <a:off x="54970" y="5628012"/>
            <a:ext cx="2290301" cy="1010790"/>
          </a:xfrm>
          <a:prstGeom prst="rect">
            <a:avLst/>
          </a:prstGeom>
        </p:spPr>
        <p:txBody>
          <a:bodyPr lIns="0" tIns="0" rIns="0" bIns="0" rtlCol="0" anchor="t">
            <a:spAutoFit/>
          </a:bodyPr>
          <a:lstStyle/>
          <a:p>
            <a:pPr marL="312483" lvl="1" indent="-156241" defTabSz="857250">
              <a:lnSpc>
                <a:spcPts val="2026"/>
              </a:lnSpc>
              <a:buFont typeface="Arial"/>
              <a:buChar char="•"/>
            </a:pPr>
            <a:r>
              <a:rPr lang="en-US" sz="1447" b="1">
                <a:solidFill>
                  <a:srgbClr val="3A463A"/>
                </a:solidFill>
                <a:ea typeface="Calibri (MS) Bold"/>
                <a:cs typeface="Calibri (MS) Bold"/>
                <a:sym typeface="Calibri (MS) Bold"/>
              </a:rPr>
              <a:t>What was the outcome?</a:t>
            </a:r>
          </a:p>
          <a:p>
            <a:pPr marL="312483" lvl="1" indent="-156241" defTabSz="857250">
              <a:lnSpc>
                <a:spcPts val="2026"/>
              </a:lnSpc>
              <a:buFont typeface="Arial"/>
              <a:buChar char="•"/>
            </a:pPr>
            <a:r>
              <a:rPr lang="en-US" sz="1447" b="1">
                <a:solidFill>
                  <a:srgbClr val="3A463A"/>
                </a:solidFill>
                <a:ea typeface="Calibri (MS) Bold"/>
                <a:cs typeface="Calibri (MS) Bold"/>
                <a:sym typeface="Calibri (MS) Bold"/>
              </a:rPr>
              <a:t>Do you plan to try any other strategies or suggestions?</a:t>
            </a:r>
          </a:p>
        </p:txBody>
      </p:sp>
      <p:sp>
        <p:nvSpPr>
          <p:cNvPr id="15" name="TextBox 15"/>
          <p:cNvSpPr txBox="1"/>
          <p:nvPr/>
        </p:nvSpPr>
        <p:spPr>
          <a:xfrm>
            <a:off x="7089481" y="4664679"/>
            <a:ext cx="2054519" cy="1203343"/>
          </a:xfrm>
          <a:prstGeom prst="rect">
            <a:avLst/>
          </a:prstGeom>
        </p:spPr>
        <p:txBody>
          <a:bodyPr lIns="0" tIns="0" rIns="0" bIns="0" rtlCol="0" anchor="t">
            <a:spAutoFit/>
          </a:bodyPr>
          <a:lstStyle/>
          <a:p>
            <a:pPr defTabSz="857250">
              <a:lnSpc>
                <a:spcPts val="2359"/>
              </a:lnSpc>
              <a:spcBef>
                <a:spcPct val="0"/>
              </a:spcBef>
            </a:pPr>
            <a:r>
              <a:rPr lang="en-US" sz="1685" b="1">
                <a:solidFill>
                  <a:srgbClr val="3A463A"/>
                </a:solidFill>
                <a:ea typeface="Calibri (MS) Bold"/>
                <a:cs typeface="Calibri (MS) Bold"/>
                <a:sym typeface="Calibri (MS) Bold"/>
              </a:rPr>
              <a:t>Practicing self-care or carving out personal time, even during errands</a:t>
            </a:r>
          </a:p>
        </p:txBody>
      </p:sp>
      <p:sp>
        <p:nvSpPr>
          <p:cNvPr id="16" name="TextBox 16"/>
          <p:cNvSpPr txBox="1"/>
          <p:nvPr/>
        </p:nvSpPr>
        <p:spPr>
          <a:xfrm>
            <a:off x="3566449" y="984561"/>
            <a:ext cx="4789266" cy="595676"/>
          </a:xfrm>
          <a:prstGeom prst="rect">
            <a:avLst/>
          </a:prstGeom>
        </p:spPr>
        <p:txBody>
          <a:bodyPr lIns="0" tIns="0" rIns="0" bIns="0" rtlCol="0" anchor="t">
            <a:spAutoFit/>
          </a:bodyPr>
          <a:lstStyle/>
          <a:p>
            <a:pPr defTabSz="857250">
              <a:lnSpc>
                <a:spcPts val="2359"/>
              </a:lnSpc>
              <a:spcBef>
                <a:spcPct val="0"/>
              </a:spcBef>
            </a:pPr>
            <a:r>
              <a:rPr lang="en-US" sz="1685" b="1">
                <a:solidFill>
                  <a:srgbClr val="3A463A"/>
                </a:solidFill>
                <a:ea typeface="Calibri (MS) Bold"/>
                <a:cs typeface="Calibri (MS) Bold"/>
                <a:sym typeface="Calibri (MS) Bold"/>
              </a:rPr>
              <a:t>Assessing if your child is Hungry, Angry, Lonely, or Tired (HALT)</a:t>
            </a:r>
          </a:p>
        </p:txBody>
      </p:sp>
      <p:sp>
        <p:nvSpPr>
          <p:cNvPr id="17" name="TextBox 17"/>
          <p:cNvSpPr txBox="1"/>
          <p:nvPr/>
        </p:nvSpPr>
        <p:spPr>
          <a:xfrm>
            <a:off x="4695996" y="2198654"/>
            <a:ext cx="2530171" cy="287899"/>
          </a:xfrm>
          <a:prstGeom prst="rect">
            <a:avLst/>
          </a:prstGeom>
        </p:spPr>
        <p:txBody>
          <a:bodyPr lIns="0" tIns="0" rIns="0" bIns="0" rtlCol="0" anchor="t">
            <a:spAutoFit/>
          </a:bodyPr>
          <a:lstStyle/>
          <a:p>
            <a:pPr algn="ctr" defTabSz="857250">
              <a:lnSpc>
                <a:spcPts val="2359"/>
              </a:lnSpc>
              <a:spcBef>
                <a:spcPct val="0"/>
              </a:spcBef>
            </a:pPr>
            <a:r>
              <a:rPr lang="en-US" sz="1685" b="1">
                <a:solidFill>
                  <a:srgbClr val="3A463A"/>
                </a:solidFill>
                <a:ea typeface="Calibri (MS) Bold"/>
                <a:cs typeface="Calibri (MS) Bold"/>
                <a:sym typeface="Calibri (MS) Bold"/>
              </a:rPr>
              <a:t>Offering appropriate choices</a:t>
            </a:r>
          </a:p>
        </p:txBody>
      </p:sp>
      <p:sp>
        <p:nvSpPr>
          <p:cNvPr id="18" name="TextBox 18"/>
          <p:cNvSpPr txBox="1"/>
          <p:nvPr/>
        </p:nvSpPr>
        <p:spPr>
          <a:xfrm>
            <a:off x="6053357" y="3202117"/>
            <a:ext cx="2949088" cy="895566"/>
          </a:xfrm>
          <a:prstGeom prst="rect">
            <a:avLst/>
          </a:prstGeom>
        </p:spPr>
        <p:txBody>
          <a:bodyPr lIns="0" tIns="0" rIns="0" bIns="0" rtlCol="0" anchor="t">
            <a:spAutoFit/>
          </a:bodyPr>
          <a:lstStyle/>
          <a:p>
            <a:pPr defTabSz="857250">
              <a:lnSpc>
                <a:spcPts val="2359"/>
              </a:lnSpc>
              <a:spcBef>
                <a:spcPct val="0"/>
              </a:spcBef>
            </a:pPr>
            <a:r>
              <a:rPr lang="en-US" sz="1685" b="1">
                <a:solidFill>
                  <a:srgbClr val="3A463A"/>
                </a:solidFill>
                <a:ea typeface="Calibri (MS) Bold"/>
                <a:cs typeface="Calibri (MS) Bold"/>
                <a:sym typeface="Calibri (MS) Bold"/>
              </a:rPr>
              <a:t>Communicating clearly and positively with age-appropriate language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 y="1358408"/>
            <a:ext cx="5380915" cy="538091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588" r="-1588"/>
              </a:stretch>
            </a:blipFill>
          </p:spPr>
          <p:txBody>
            <a:bodyPr/>
            <a:lstStyle/>
            <a:p>
              <a:pPr defTabSz="857250"/>
              <a:endParaRPr lang="en-US" sz="1688">
                <a:solidFill>
                  <a:prstClr val="black"/>
                </a:solidFill>
              </a:endParaRPr>
            </a:p>
          </p:txBody>
        </p:sp>
      </p:grpSp>
      <p:sp>
        <p:nvSpPr>
          <p:cNvPr id="4" name="Freeform 4"/>
          <p:cNvSpPr/>
          <p:nvPr/>
        </p:nvSpPr>
        <p:spPr>
          <a:xfrm flipH="1">
            <a:off x="5603557" y="0"/>
            <a:ext cx="3540443" cy="6858000"/>
          </a:xfrm>
          <a:custGeom>
            <a:avLst/>
            <a:gdLst/>
            <a:ahLst/>
            <a:cxnLst/>
            <a:rect l="l" t="t" r="r" b="b"/>
            <a:pathLst>
              <a:path w="3776472" h="7315200">
                <a:moveTo>
                  <a:pt x="3776472" y="0"/>
                </a:moveTo>
                <a:lnTo>
                  <a:pt x="0" y="0"/>
                </a:lnTo>
                <a:lnTo>
                  <a:pt x="0" y="7315200"/>
                </a:lnTo>
                <a:lnTo>
                  <a:pt x="3776472" y="7315200"/>
                </a:lnTo>
                <a:lnTo>
                  <a:pt x="3776472" y="0"/>
                </a:lnTo>
                <a:close/>
              </a:path>
            </a:pathLst>
          </a:custGeom>
          <a:blipFill>
            <a:blip r:embed="rId4">
              <a:alphaModFix amt="65000"/>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endParaRPr>
          </a:p>
        </p:txBody>
      </p:sp>
      <p:sp>
        <p:nvSpPr>
          <p:cNvPr id="5" name="TextBox 5"/>
          <p:cNvSpPr txBox="1"/>
          <p:nvPr/>
        </p:nvSpPr>
        <p:spPr>
          <a:xfrm>
            <a:off x="0" y="64283"/>
            <a:ext cx="5556696" cy="919098"/>
          </a:xfrm>
          <a:prstGeom prst="rect">
            <a:avLst/>
          </a:prstGeom>
        </p:spPr>
        <p:txBody>
          <a:bodyPr lIns="0" tIns="0" rIns="0" bIns="0" rtlCol="0" anchor="t">
            <a:spAutoFit/>
          </a:bodyPr>
          <a:lstStyle/>
          <a:p>
            <a:pPr algn="ctr" defTabSz="857250">
              <a:lnSpc>
                <a:spcPts val="3671"/>
              </a:lnSpc>
              <a:spcBef>
                <a:spcPct val="0"/>
              </a:spcBef>
            </a:pPr>
            <a:r>
              <a:rPr lang="en-US" sz="2622" b="1">
                <a:solidFill>
                  <a:srgbClr val="000000"/>
                </a:solidFill>
                <a:ea typeface="Calibri (MS) Bold"/>
                <a:cs typeface="Calibri (MS) Bold"/>
                <a:sym typeface="Calibri (MS) Bold"/>
              </a:rPr>
              <a:t>As you complete your Wellness Wheel, consider these additional uses:</a:t>
            </a:r>
          </a:p>
        </p:txBody>
      </p:sp>
      <p:sp>
        <p:nvSpPr>
          <p:cNvPr id="6" name="TextBox 6"/>
          <p:cNvSpPr txBox="1"/>
          <p:nvPr/>
        </p:nvSpPr>
        <p:spPr>
          <a:xfrm>
            <a:off x="5603557" y="886954"/>
            <a:ext cx="3135698" cy="5362750"/>
          </a:xfrm>
          <a:prstGeom prst="rect">
            <a:avLst/>
          </a:prstGeom>
        </p:spPr>
        <p:txBody>
          <a:bodyPr lIns="0" tIns="0" rIns="0" bIns="0" rtlCol="0" anchor="t">
            <a:spAutoFit/>
          </a:bodyPr>
          <a:lstStyle/>
          <a:p>
            <a:pPr marL="465008" lvl="1" indent="-232504" defTabSz="857250">
              <a:lnSpc>
                <a:spcPts val="3015"/>
              </a:lnSpc>
              <a:buFont typeface="Arial"/>
              <a:buChar char="•"/>
            </a:pPr>
            <a:r>
              <a:rPr lang="en-US" sz="2153" b="1">
                <a:solidFill>
                  <a:srgbClr val="000000"/>
                </a:solidFill>
                <a:ea typeface="Calibri (MS) Bold"/>
                <a:cs typeface="Calibri (MS) Bold"/>
                <a:sym typeface="Calibri (MS) Bold"/>
              </a:rPr>
              <a:t>If you co-parent or get help from family, what do their Wellness Wheels look like?</a:t>
            </a:r>
          </a:p>
          <a:p>
            <a:pPr defTabSz="857250">
              <a:lnSpc>
                <a:spcPts val="3015"/>
              </a:lnSpc>
            </a:pPr>
            <a:endParaRPr lang="en-US" sz="2153" b="1">
              <a:solidFill>
                <a:srgbClr val="000000"/>
              </a:solidFill>
              <a:ea typeface="Calibri (MS) Bold"/>
              <a:cs typeface="Calibri (MS) Bold"/>
              <a:sym typeface="Calibri (MS) Bold"/>
            </a:endParaRPr>
          </a:p>
          <a:p>
            <a:pPr marL="465008" lvl="1" indent="-232504" defTabSz="857250">
              <a:lnSpc>
                <a:spcPts val="3015"/>
              </a:lnSpc>
              <a:buFont typeface="Arial"/>
              <a:buChar char="•"/>
            </a:pPr>
            <a:r>
              <a:rPr lang="en-US" sz="2153" b="1">
                <a:solidFill>
                  <a:srgbClr val="000000"/>
                </a:solidFill>
                <a:ea typeface="Calibri (MS) Bold"/>
                <a:cs typeface="Calibri (MS) Bold"/>
                <a:sym typeface="Calibri (MS) Bold"/>
              </a:rPr>
              <a:t> Can your family do anything to improve areas needing attention?</a:t>
            </a:r>
          </a:p>
          <a:p>
            <a:pPr defTabSz="857250">
              <a:lnSpc>
                <a:spcPts val="3015"/>
              </a:lnSpc>
            </a:pPr>
            <a:endParaRPr lang="en-US" sz="2153" b="1">
              <a:solidFill>
                <a:srgbClr val="000000"/>
              </a:solidFill>
              <a:ea typeface="Calibri (MS) Bold"/>
              <a:cs typeface="Calibri (MS) Bold"/>
              <a:sym typeface="Calibri (MS) Bold"/>
            </a:endParaRPr>
          </a:p>
          <a:p>
            <a:pPr marL="465008" lvl="1" indent="-232504" defTabSz="857250">
              <a:lnSpc>
                <a:spcPts val="3015"/>
              </a:lnSpc>
              <a:buFont typeface="Arial"/>
              <a:buChar char="•"/>
            </a:pPr>
            <a:r>
              <a:rPr lang="en-US" sz="2153" b="1">
                <a:solidFill>
                  <a:srgbClr val="000000"/>
                </a:solidFill>
                <a:ea typeface="Calibri (MS) Bold"/>
                <a:cs typeface="Calibri (MS) Bold"/>
                <a:sym typeface="Calibri (MS) Bold"/>
              </a:rPr>
              <a:t> Are there resources that could support your wellness where it's lacking?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292" y="-3656"/>
            <a:ext cx="8574251" cy="649152"/>
          </a:xfrm>
          <a:prstGeom prst="rect">
            <a:avLst/>
          </a:prstGeom>
        </p:spPr>
        <p:txBody>
          <a:bodyPr lIns="0" tIns="0" rIns="0" bIns="0" rtlCol="0" anchor="t">
            <a:spAutoFit/>
          </a:bodyPr>
          <a:lstStyle/>
          <a:p>
            <a:pPr algn="ctr" defTabSz="857250">
              <a:lnSpc>
                <a:spcPts val="5367"/>
              </a:lnSpc>
              <a:spcBef>
                <a:spcPct val="0"/>
              </a:spcBef>
            </a:pPr>
            <a:r>
              <a:rPr lang="en-US" sz="3800" b="1" u="sng">
                <a:solidFill>
                  <a:srgbClr val="393BAA"/>
                </a:solidFill>
                <a:ea typeface="Calibri"/>
                <a:cs typeface="Calibri"/>
              </a:rPr>
              <a:t>Play Date Discussion Questions</a:t>
            </a:r>
          </a:p>
        </p:txBody>
      </p:sp>
      <p:grpSp>
        <p:nvGrpSpPr>
          <p:cNvPr id="3" name="Group 3"/>
          <p:cNvGrpSpPr>
            <a:grpSpLocks noChangeAspect="1"/>
          </p:cNvGrpSpPr>
          <p:nvPr/>
        </p:nvGrpSpPr>
        <p:grpSpPr>
          <a:xfrm>
            <a:off x="235765" y="911337"/>
            <a:ext cx="1925497" cy="1925497"/>
            <a:chOff x="0" y="0"/>
            <a:chExt cx="8909050" cy="8909050"/>
          </a:xfrm>
        </p:grpSpPr>
        <p:sp>
          <p:nvSpPr>
            <p:cNvPr id="4" name="Freeform 4"/>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608A49"/>
            </a:solidFill>
          </p:spPr>
          <p:txBody>
            <a:bodyPr/>
            <a:lstStyle/>
            <a:p>
              <a:pPr defTabSz="857250"/>
              <a:endParaRPr lang="en-US" sz="1688" b="1">
                <a:solidFill>
                  <a:prstClr val="black"/>
                </a:solidFill>
              </a:endParaRPr>
            </a:p>
          </p:txBody>
        </p:sp>
        <p:sp>
          <p:nvSpPr>
            <p:cNvPr id="5" name="Freeform 5"/>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3"/>
              <a:stretch>
                <a:fillRect b="-12449"/>
              </a:stretch>
            </a:blipFill>
          </p:spPr>
          <p:txBody>
            <a:bodyPr/>
            <a:lstStyle/>
            <a:p>
              <a:pPr defTabSz="857250"/>
              <a:endParaRPr lang="en-US" sz="1688" b="1">
                <a:solidFill>
                  <a:prstClr val="black"/>
                </a:solidFill>
              </a:endParaRPr>
            </a:p>
          </p:txBody>
        </p:sp>
        <p:sp>
          <p:nvSpPr>
            <p:cNvPr id="6" name="Freeform 6"/>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608A49"/>
            </a:solidFill>
          </p:spPr>
          <p:txBody>
            <a:bodyPr/>
            <a:lstStyle/>
            <a:p>
              <a:pPr defTabSz="857250"/>
              <a:endParaRPr lang="en-US" sz="1688" b="1">
                <a:solidFill>
                  <a:prstClr val="black"/>
                </a:solidFill>
              </a:endParaRPr>
            </a:p>
          </p:txBody>
        </p:sp>
      </p:grpSp>
      <p:grpSp>
        <p:nvGrpSpPr>
          <p:cNvPr id="7" name="Group 7"/>
          <p:cNvGrpSpPr>
            <a:grpSpLocks noChangeAspect="1"/>
          </p:cNvGrpSpPr>
          <p:nvPr/>
        </p:nvGrpSpPr>
        <p:grpSpPr>
          <a:xfrm>
            <a:off x="4583709" y="911337"/>
            <a:ext cx="1925497" cy="1925497"/>
            <a:chOff x="0" y="0"/>
            <a:chExt cx="8909050" cy="8909050"/>
          </a:xfrm>
        </p:grpSpPr>
        <p:sp>
          <p:nvSpPr>
            <p:cNvPr id="8" name="Freeform 8"/>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608A49"/>
            </a:solidFill>
          </p:spPr>
          <p:txBody>
            <a:bodyPr/>
            <a:lstStyle/>
            <a:p>
              <a:pPr defTabSz="857250"/>
              <a:endParaRPr lang="en-US" sz="1688" b="1">
                <a:solidFill>
                  <a:prstClr val="black"/>
                </a:solidFill>
              </a:endParaRPr>
            </a:p>
          </p:txBody>
        </p:sp>
        <p:sp>
          <p:nvSpPr>
            <p:cNvPr id="9" name="Freeform 9"/>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4"/>
              <a:stretch>
                <a:fillRect t="-6720" b="-6720"/>
              </a:stretch>
            </a:blipFill>
          </p:spPr>
          <p:txBody>
            <a:bodyPr/>
            <a:lstStyle/>
            <a:p>
              <a:pPr defTabSz="857250"/>
              <a:endParaRPr lang="en-US" sz="1688" b="1">
                <a:solidFill>
                  <a:prstClr val="black"/>
                </a:solidFill>
              </a:endParaRPr>
            </a:p>
          </p:txBody>
        </p:sp>
        <p:sp>
          <p:nvSpPr>
            <p:cNvPr id="10" name="Freeform 10"/>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b="1">
                <a:solidFill>
                  <a:prstClr val="black"/>
                </a:solidFill>
              </a:endParaRPr>
            </a:p>
          </p:txBody>
        </p:sp>
      </p:grpSp>
      <p:grpSp>
        <p:nvGrpSpPr>
          <p:cNvPr id="11" name="Group 11"/>
          <p:cNvGrpSpPr>
            <a:grpSpLocks noChangeAspect="1"/>
          </p:cNvGrpSpPr>
          <p:nvPr/>
        </p:nvGrpSpPr>
        <p:grpSpPr>
          <a:xfrm>
            <a:off x="6836149" y="862569"/>
            <a:ext cx="1964063" cy="1964063"/>
            <a:chOff x="0" y="0"/>
            <a:chExt cx="8909050" cy="8909050"/>
          </a:xfrm>
        </p:grpSpPr>
        <p:sp>
          <p:nvSpPr>
            <p:cNvPr id="12" name="Freeform 12"/>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608A49"/>
            </a:solidFill>
          </p:spPr>
          <p:txBody>
            <a:bodyPr/>
            <a:lstStyle/>
            <a:p>
              <a:pPr defTabSz="857250"/>
              <a:endParaRPr lang="en-US" sz="1688" b="1">
                <a:solidFill>
                  <a:prstClr val="black"/>
                </a:solidFill>
              </a:endParaRPr>
            </a:p>
          </p:txBody>
        </p:sp>
        <p:sp>
          <p:nvSpPr>
            <p:cNvPr id="13" name="Freeform 13"/>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5"/>
              <a:stretch>
                <a:fillRect t="-5989" b="-5989"/>
              </a:stretch>
            </a:blipFill>
          </p:spPr>
          <p:txBody>
            <a:bodyPr/>
            <a:lstStyle/>
            <a:p>
              <a:pPr defTabSz="857250"/>
              <a:endParaRPr lang="en-US" sz="1688" b="1">
                <a:solidFill>
                  <a:prstClr val="black"/>
                </a:solidFill>
              </a:endParaRPr>
            </a:p>
          </p:txBody>
        </p:sp>
        <p:sp>
          <p:nvSpPr>
            <p:cNvPr id="14" name="Freeform 14"/>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b="1">
                <a:solidFill>
                  <a:prstClr val="black"/>
                </a:solidFill>
              </a:endParaRPr>
            </a:p>
          </p:txBody>
        </p:sp>
      </p:grpSp>
      <p:grpSp>
        <p:nvGrpSpPr>
          <p:cNvPr id="15" name="Group 15"/>
          <p:cNvGrpSpPr>
            <a:grpSpLocks noChangeAspect="1"/>
          </p:cNvGrpSpPr>
          <p:nvPr/>
        </p:nvGrpSpPr>
        <p:grpSpPr>
          <a:xfrm>
            <a:off x="2376615" y="911337"/>
            <a:ext cx="1925497" cy="1925497"/>
            <a:chOff x="0" y="0"/>
            <a:chExt cx="8909050" cy="8909050"/>
          </a:xfrm>
        </p:grpSpPr>
        <p:sp>
          <p:nvSpPr>
            <p:cNvPr id="16" name="Freeform 16"/>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608A49"/>
            </a:solidFill>
          </p:spPr>
          <p:txBody>
            <a:bodyPr/>
            <a:lstStyle/>
            <a:p>
              <a:pPr defTabSz="857250"/>
              <a:endParaRPr lang="en-US" sz="1688" b="1">
                <a:solidFill>
                  <a:prstClr val="black"/>
                </a:solidFill>
              </a:endParaRPr>
            </a:p>
          </p:txBody>
        </p:sp>
        <p:sp>
          <p:nvSpPr>
            <p:cNvPr id="17" name="Freeform 17"/>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6"/>
              <a:stretch>
                <a:fillRect t="-6220" b="-6220"/>
              </a:stretch>
            </a:blipFill>
          </p:spPr>
          <p:txBody>
            <a:bodyPr/>
            <a:lstStyle/>
            <a:p>
              <a:pPr defTabSz="857250"/>
              <a:endParaRPr lang="en-US" sz="1688" b="1">
                <a:solidFill>
                  <a:prstClr val="black"/>
                </a:solidFill>
              </a:endParaRPr>
            </a:p>
          </p:txBody>
        </p:sp>
        <p:sp>
          <p:nvSpPr>
            <p:cNvPr id="18" name="Freeform 18"/>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b="1">
                <a:solidFill>
                  <a:prstClr val="black"/>
                </a:solidFill>
              </a:endParaRPr>
            </a:p>
          </p:txBody>
        </p:sp>
      </p:grpSp>
      <p:grpSp>
        <p:nvGrpSpPr>
          <p:cNvPr id="19" name="Group 19"/>
          <p:cNvGrpSpPr/>
          <p:nvPr/>
        </p:nvGrpSpPr>
        <p:grpSpPr>
          <a:xfrm rot="-2785609">
            <a:off x="2174516" y="785447"/>
            <a:ext cx="885628" cy="662007"/>
            <a:chOff x="116435" y="174789"/>
            <a:chExt cx="1259560" cy="941521"/>
          </a:xfrm>
        </p:grpSpPr>
        <p:sp>
          <p:nvSpPr>
            <p:cNvPr id="20" name="Freeform 20"/>
            <p:cNvSpPr/>
            <p:nvPr/>
          </p:nvSpPr>
          <p:spPr>
            <a:xfrm rot="1104513">
              <a:off x="116435" y="174789"/>
              <a:ext cx="1259560" cy="941521"/>
            </a:xfrm>
            <a:custGeom>
              <a:avLst/>
              <a:gdLst/>
              <a:ahLst/>
              <a:cxnLst/>
              <a:rect l="l" t="t" r="r" b="b"/>
              <a:pathLst>
                <a:path w="1259560" h="941521">
                  <a:moveTo>
                    <a:pt x="0" y="0"/>
                  </a:moveTo>
                  <a:lnTo>
                    <a:pt x="1259561" y="0"/>
                  </a:lnTo>
                  <a:lnTo>
                    <a:pt x="1259561" y="941522"/>
                  </a:lnTo>
                  <a:lnTo>
                    <a:pt x="0" y="9415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b="1">
                <a:solidFill>
                  <a:prstClr val="black"/>
                </a:solidFill>
              </a:endParaRPr>
            </a:p>
          </p:txBody>
        </p:sp>
        <p:sp>
          <p:nvSpPr>
            <p:cNvPr id="21" name="TextBox 21"/>
            <p:cNvSpPr txBox="1"/>
            <p:nvPr/>
          </p:nvSpPr>
          <p:spPr>
            <a:xfrm rot="1104513">
              <a:off x="233035" y="461899"/>
              <a:ext cx="1018574" cy="389851"/>
            </a:xfrm>
            <a:prstGeom prst="rect">
              <a:avLst/>
            </a:prstGeom>
          </p:spPr>
          <p:txBody>
            <a:bodyPr lIns="0" tIns="0" rIns="0" bIns="0" rtlCol="0" anchor="t">
              <a:spAutoFit/>
            </a:bodyPr>
            <a:lstStyle/>
            <a:p>
              <a:pPr algn="ctr" defTabSz="857250">
                <a:lnSpc>
                  <a:spcPts val="1127"/>
                </a:lnSpc>
                <a:spcBef>
                  <a:spcPct val="0"/>
                </a:spcBef>
              </a:pPr>
              <a:r>
                <a:rPr lang="en-US" sz="804" b="1">
                  <a:solidFill>
                    <a:srgbClr val="312716"/>
                  </a:solidFill>
                </a:rPr>
                <a:t>The Smith Family</a:t>
              </a:r>
            </a:p>
          </p:txBody>
        </p:sp>
      </p:grpSp>
      <p:grpSp>
        <p:nvGrpSpPr>
          <p:cNvPr id="22" name="Group 22"/>
          <p:cNvGrpSpPr/>
          <p:nvPr/>
        </p:nvGrpSpPr>
        <p:grpSpPr>
          <a:xfrm>
            <a:off x="4330837" y="746409"/>
            <a:ext cx="1044515" cy="780775"/>
            <a:chOff x="159536" y="249586"/>
            <a:chExt cx="1485532" cy="1110435"/>
          </a:xfrm>
        </p:grpSpPr>
        <p:sp>
          <p:nvSpPr>
            <p:cNvPr id="23" name="Freeform 23"/>
            <p:cNvSpPr/>
            <p:nvPr/>
          </p:nvSpPr>
          <p:spPr>
            <a:xfrm rot="-1405951">
              <a:off x="159536" y="249586"/>
              <a:ext cx="1485532" cy="1110435"/>
            </a:xfrm>
            <a:custGeom>
              <a:avLst/>
              <a:gdLst/>
              <a:ahLst/>
              <a:cxnLst/>
              <a:rect l="l" t="t" r="r" b="b"/>
              <a:pathLst>
                <a:path w="1485532" h="1110435">
                  <a:moveTo>
                    <a:pt x="0" y="0"/>
                  </a:moveTo>
                  <a:lnTo>
                    <a:pt x="1485532" y="0"/>
                  </a:lnTo>
                  <a:lnTo>
                    <a:pt x="1485532" y="1110435"/>
                  </a:lnTo>
                  <a:lnTo>
                    <a:pt x="0" y="1110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b="1">
                <a:solidFill>
                  <a:prstClr val="black"/>
                </a:solidFill>
              </a:endParaRPr>
            </a:p>
          </p:txBody>
        </p:sp>
        <p:sp>
          <p:nvSpPr>
            <p:cNvPr id="24" name="TextBox 24"/>
            <p:cNvSpPr txBox="1"/>
            <p:nvPr/>
          </p:nvSpPr>
          <p:spPr>
            <a:xfrm rot="20237399">
              <a:off x="469294" y="608320"/>
              <a:ext cx="945637" cy="458611"/>
            </a:xfrm>
            <a:prstGeom prst="rect">
              <a:avLst/>
            </a:prstGeom>
          </p:spPr>
          <p:txBody>
            <a:bodyPr lIns="0" tIns="0" rIns="0" bIns="0" rtlCol="0" anchor="t">
              <a:spAutoFit/>
            </a:bodyPr>
            <a:lstStyle/>
            <a:p>
              <a:pPr algn="ctr" defTabSz="857250">
                <a:lnSpc>
                  <a:spcPts val="1269"/>
                </a:lnSpc>
                <a:spcBef>
                  <a:spcPct val="0"/>
                </a:spcBef>
              </a:pPr>
              <a:r>
                <a:rPr lang="en-US" sz="907" b="1">
                  <a:solidFill>
                    <a:srgbClr val="312716"/>
                  </a:solidFill>
                </a:rPr>
                <a:t>The Jackson Family</a:t>
              </a:r>
            </a:p>
          </p:txBody>
        </p:sp>
      </p:grpSp>
      <p:grpSp>
        <p:nvGrpSpPr>
          <p:cNvPr id="25" name="Group 25"/>
          <p:cNvGrpSpPr/>
          <p:nvPr/>
        </p:nvGrpSpPr>
        <p:grpSpPr>
          <a:xfrm rot="-602965">
            <a:off x="6595154" y="689153"/>
            <a:ext cx="897125" cy="670601"/>
            <a:chOff x="101271" y="148176"/>
            <a:chExt cx="1275910" cy="953743"/>
          </a:xfrm>
        </p:grpSpPr>
        <p:sp>
          <p:nvSpPr>
            <p:cNvPr id="26" name="Freeform 26"/>
            <p:cNvSpPr/>
            <p:nvPr/>
          </p:nvSpPr>
          <p:spPr>
            <a:xfrm rot="-895190">
              <a:off x="101271" y="148176"/>
              <a:ext cx="1275910" cy="953743"/>
            </a:xfrm>
            <a:custGeom>
              <a:avLst/>
              <a:gdLst/>
              <a:ahLst/>
              <a:cxnLst/>
              <a:rect l="l" t="t" r="r" b="b"/>
              <a:pathLst>
                <a:path w="1275910" h="953743">
                  <a:moveTo>
                    <a:pt x="0" y="0"/>
                  </a:moveTo>
                  <a:lnTo>
                    <a:pt x="1275910" y="0"/>
                  </a:lnTo>
                  <a:lnTo>
                    <a:pt x="1275910" y="953743"/>
                  </a:lnTo>
                  <a:lnTo>
                    <a:pt x="0" y="9537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b="1">
                <a:solidFill>
                  <a:prstClr val="black"/>
                </a:solidFill>
              </a:endParaRPr>
            </a:p>
          </p:txBody>
        </p:sp>
        <p:sp>
          <p:nvSpPr>
            <p:cNvPr id="27" name="TextBox 27"/>
            <p:cNvSpPr txBox="1"/>
            <p:nvPr/>
          </p:nvSpPr>
          <p:spPr>
            <a:xfrm rot="20596338">
              <a:off x="250853" y="394576"/>
              <a:ext cx="966246" cy="424321"/>
            </a:xfrm>
            <a:prstGeom prst="rect">
              <a:avLst/>
            </a:prstGeom>
          </p:spPr>
          <p:txBody>
            <a:bodyPr lIns="0" tIns="0" rIns="0" bIns="0" rtlCol="0" anchor="t">
              <a:spAutoFit/>
            </a:bodyPr>
            <a:lstStyle/>
            <a:p>
              <a:pPr algn="ctr" defTabSz="857250">
                <a:lnSpc>
                  <a:spcPts val="1201"/>
                </a:lnSpc>
                <a:spcBef>
                  <a:spcPct val="0"/>
                </a:spcBef>
              </a:pPr>
              <a:r>
                <a:rPr lang="en-US" sz="858" b="1">
                  <a:solidFill>
                    <a:srgbClr val="312716"/>
                  </a:solidFill>
                </a:rPr>
                <a:t>The Kym Family</a:t>
              </a:r>
            </a:p>
          </p:txBody>
        </p:sp>
      </p:grpSp>
      <p:grpSp>
        <p:nvGrpSpPr>
          <p:cNvPr id="28" name="Group 28"/>
          <p:cNvGrpSpPr/>
          <p:nvPr/>
        </p:nvGrpSpPr>
        <p:grpSpPr>
          <a:xfrm>
            <a:off x="-38319" y="769809"/>
            <a:ext cx="981902" cy="733971"/>
            <a:chOff x="106216" y="154542"/>
            <a:chExt cx="1396482" cy="1043870"/>
          </a:xfrm>
        </p:grpSpPr>
        <p:sp>
          <p:nvSpPr>
            <p:cNvPr id="29" name="Freeform 29"/>
            <p:cNvSpPr/>
            <p:nvPr/>
          </p:nvSpPr>
          <p:spPr>
            <a:xfrm rot="-847032">
              <a:off x="106216" y="154542"/>
              <a:ext cx="1396482" cy="1043870"/>
            </a:xfrm>
            <a:custGeom>
              <a:avLst/>
              <a:gdLst/>
              <a:ahLst/>
              <a:cxnLst/>
              <a:rect l="l" t="t" r="r" b="b"/>
              <a:pathLst>
                <a:path w="1396482" h="1043870">
                  <a:moveTo>
                    <a:pt x="0" y="0"/>
                  </a:moveTo>
                  <a:lnTo>
                    <a:pt x="1396481" y="0"/>
                  </a:lnTo>
                  <a:lnTo>
                    <a:pt x="1396481" y="1043870"/>
                  </a:lnTo>
                  <a:lnTo>
                    <a:pt x="0" y="104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b="1">
                <a:solidFill>
                  <a:prstClr val="black"/>
                </a:solidFill>
              </a:endParaRPr>
            </a:p>
          </p:txBody>
        </p:sp>
        <p:sp>
          <p:nvSpPr>
            <p:cNvPr id="30" name="TextBox 30"/>
            <p:cNvSpPr txBox="1"/>
            <p:nvPr/>
          </p:nvSpPr>
          <p:spPr>
            <a:xfrm rot="20264008">
              <a:off x="364753" y="479747"/>
              <a:ext cx="864790" cy="423592"/>
            </a:xfrm>
            <a:prstGeom prst="rect">
              <a:avLst/>
            </a:prstGeom>
          </p:spPr>
          <p:txBody>
            <a:bodyPr lIns="0" tIns="0" rIns="0" bIns="0" rtlCol="0" anchor="t">
              <a:spAutoFit/>
            </a:bodyPr>
            <a:lstStyle/>
            <a:p>
              <a:pPr algn="ctr" defTabSz="857250">
                <a:lnSpc>
                  <a:spcPts val="1179"/>
                </a:lnSpc>
                <a:spcBef>
                  <a:spcPct val="0"/>
                </a:spcBef>
              </a:pPr>
              <a:r>
                <a:rPr lang="en-US" sz="842" b="1">
                  <a:solidFill>
                    <a:srgbClr val="312716"/>
                  </a:solidFill>
                </a:rPr>
                <a:t>The Jones Family</a:t>
              </a:r>
            </a:p>
          </p:txBody>
        </p:sp>
      </p:grpSp>
      <p:sp>
        <p:nvSpPr>
          <p:cNvPr id="31" name="Freeform 31"/>
          <p:cNvSpPr/>
          <p:nvPr/>
        </p:nvSpPr>
        <p:spPr>
          <a:xfrm>
            <a:off x="4133832" y="3548415"/>
            <a:ext cx="4958800" cy="3303801"/>
          </a:xfrm>
          <a:custGeom>
            <a:avLst/>
            <a:gdLst/>
            <a:ahLst/>
            <a:cxnLst/>
            <a:rect l="l" t="t" r="r" b="b"/>
            <a:pathLst>
              <a:path w="5289387" h="3524054">
                <a:moveTo>
                  <a:pt x="0" y="0"/>
                </a:moveTo>
                <a:lnTo>
                  <a:pt x="5289386" y="0"/>
                </a:lnTo>
                <a:lnTo>
                  <a:pt x="5289386" y="3524054"/>
                </a:lnTo>
                <a:lnTo>
                  <a:pt x="0" y="3524054"/>
                </a:lnTo>
                <a:lnTo>
                  <a:pt x="0" y="0"/>
                </a:lnTo>
                <a:close/>
              </a:path>
            </a:pathLst>
          </a:custGeom>
          <a:blipFill>
            <a:blip r:embed="rId9"/>
            <a:stretch>
              <a:fillRect/>
            </a:stretch>
          </a:blipFill>
        </p:spPr>
        <p:txBody>
          <a:bodyPr/>
          <a:lstStyle/>
          <a:p>
            <a:pPr defTabSz="857250"/>
            <a:endParaRPr lang="en-US" sz="1688" b="1">
              <a:solidFill>
                <a:prstClr val="black"/>
              </a:solidFill>
            </a:endParaRPr>
          </a:p>
        </p:txBody>
      </p:sp>
      <p:sp>
        <p:nvSpPr>
          <p:cNvPr id="32" name="Freeform 32"/>
          <p:cNvSpPr/>
          <p:nvPr/>
        </p:nvSpPr>
        <p:spPr>
          <a:xfrm>
            <a:off x="87869" y="3369822"/>
            <a:ext cx="8852031" cy="249136"/>
          </a:xfrm>
          <a:custGeom>
            <a:avLst/>
            <a:gdLst/>
            <a:ahLst/>
            <a:cxnLst/>
            <a:rect l="l" t="t" r="r" b="b"/>
            <a:pathLst>
              <a:path w="9442166" h="265745">
                <a:moveTo>
                  <a:pt x="0" y="0"/>
                </a:moveTo>
                <a:lnTo>
                  <a:pt x="9442166" y="0"/>
                </a:lnTo>
                <a:lnTo>
                  <a:pt x="9442166" y="265745"/>
                </a:lnTo>
                <a:lnTo>
                  <a:pt x="0" y="265745"/>
                </a:lnTo>
                <a:lnTo>
                  <a:pt x="0" y="0"/>
                </a:lnTo>
                <a:close/>
              </a:path>
            </a:pathLst>
          </a:custGeom>
          <a:blipFill>
            <a:blip r:embed="rId10">
              <a:extLst>
                <a:ext uri="{96DAC541-7B7A-43D3-8B79-37D633B846F1}">
                  <asvg:svgBlip xmlns:asvg="http://schemas.microsoft.com/office/drawing/2016/SVG/main" r:embed="rId11"/>
                </a:ext>
              </a:extLst>
            </a:blip>
            <a:stretch>
              <a:fillRect l="-1772" b="-13002"/>
            </a:stretch>
          </a:blipFill>
        </p:spPr>
        <p:txBody>
          <a:bodyPr/>
          <a:lstStyle/>
          <a:p>
            <a:pPr defTabSz="857250"/>
            <a:endParaRPr lang="en-US" sz="1688" b="1">
              <a:solidFill>
                <a:prstClr val="black"/>
              </a:solidFill>
            </a:endParaRPr>
          </a:p>
        </p:txBody>
      </p:sp>
      <p:sp>
        <p:nvSpPr>
          <p:cNvPr id="33" name="TextBox 33"/>
          <p:cNvSpPr txBox="1"/>
          <p:nvPr/>
        </p:nvSpPr>
        <p:spPr>
          <a:xfrm>
            <a:off x="6932254" y="2836421"/>
            <a:ext cx="1867958" cy="522002"/>
          </a:xfrm>
          <a:prstGeom prst="rect">
            <a:avLst/>
          </a:prstGeom>
        </p:spPr>
        <p:txBody>
          <a:bodyPr lIns="0" tIns="0" rIns="0" bIns="0" rtlCol="0" anchor="t">
            <a:spAutoFit/>
          </a:bodyPr>
          <a:lstStyle/>
          <a:p>
            <a:pPr algn="ctr" defTabSz="857250">
              <a:lnSpc>
                <a:spcPts val="2099"/>
              </a:lnSpc>
              <a:spcBef>
                <a:spcPct val="0"/>
              </a:spcBef>
            </a:pPr>
            <a:r>
              <a:rPr lang="en-US" sz="1499" b="1" i="1">
                <a:solidFill>
                  <a:srgbClr val="000000"/>
                </a:solidFill>
              </a:rPr>
              <a:t>Do I have to play with him?</a:t>
            </a:r>
          </a:p>
        </p:txBody>
      </p:sp>
      <p:sp>
        <p:nvSpPr>
          <p:cNvPr id="34" name="TextBox 34"/>
          <p:cNvSpPr txBox="1"/>
          <p:nvPr/>
        </p:nvSpPr>
        <p:spPr>
          <a:xfrm>
            <a:off x="409521" y="2836360"/>
            <a:ext cx="1619150" cy="252633"/>
          </a:xfrm>
          <a:prstGeom prst="rect">
            <a:avLst/>
          </a:prstGeom>
        </p:spPr>
        <p:txBody>
          <a:bodyPr lIns="0" tIns="0" rIns="0" bIns="0" rtlCol="0" anchor="t">
            <a:spAutoFit/>
          </a:bodyPr>
          <a:lstStyle/>
          <a:p>
            <a:pPr algn="ctr" defTabSz="857250">
              <a:lnSpc>
                <a:spcPts val="2096"/>
              </a:lnSpc>
              <a:spcBef>
                <a:spcPct val="0"/>
              </a:spcBef>
            </a:pPr>
            <a:r>
              <a:rPr lang="en-US" sz="1497" b="1" i="1">
                <a:solidFill>
                  <a:srgbClr val="000000"/>
                </a:solidFill>
              </a:rPr>
              <a:t>It’s my turn!</a:t>
            </a:r>
          </a:p>
        </p:txBody>
      </p:sp>
      <p:sp>
        <p:nvSpPr>
          <p:cNvPr id="35" name="TextBox 35"/>
          <p:cNvSpPr txBox="1"/>
          <p:nvPr/>
        </p:nvSpPr>
        <p:spPr>
          <a:xfrm>
            <a:off x="4615368" y="2836360"/>
            <a:ext cx="1967693" cy="252633"/>
          </a:xfrm>
          <a:prstGeom prst="rect">
            <a:avLst/>
          </a:prstGeom>
        </p:spPr>
        <p:txBody>
          <a:bodyPr lIns="0" tIns="0" rIns="0" bIns="0" rtlCol="0" anchor="t">
            <a:spAutoFit/>
          </a:bodyPr>
          <a:lstStyle/>
          <a:p>
            <a:pPr algn="ctr" defTabSz="857250">
              <a:lnSpc>
                <a:spcPts val="2096"/>
              </a:lnSpc>
              <a:spcBef>
                <a:spcPct val="0"/>
              </a:spcBef>
            </a:pPr>
            <a:r>
              <a:rPr lang="en-US" sz="1497" b="1" i="1">
                <a:solidFill>
                  <a:srgbClr val="000000"/>
                </a:solidFill>
              </a:rPr>
              <a:t>Be active!</a:t>
            </a:r>
          </a:p>
        </p:txBody>
      </p:sp>
      <p:sp>
        <p:nvSpPr>
          <p:cNvPr id="36" name="TextBox 36"/>
          <p:cNvSpPr txBox="1"/>
          <p:nvPr/>
        </p:nvSpPr>
        <p:spPr>
          <a:xfrm>
            <a:off x="2628929" y="2836359"/>
            <a:ext cx="1357812" cy="521938"/>
          </a:xfrm>
          <a:prstGeom prst="rect">
            <a:avLst/>
          </a:prstGeom>
        </p:spPr>
        <p:txBody>
          <a:bodyPr lIns="0" tIns="0" rIns="0" bIns="0" rtlCol="0" anchor="t">
            <a:spAutoFit/>
          </a:bodyPr>
          <a:lstStyle/>
          <a:p>
            <a:pPr algn="ctr" defTabSz="857250">
              <a:lnSpc>
                <a:spcPts val="2096"/>
              </a:lnSpc>
              <a:spcBef>
                <a:spcPct val="0"/>
              </a:spcBef>
            </a:pPr>
            <a:r>
              <a:rPr lang="en-US" sz="1497" b="1" i="1">
                <a:solidFill>
                  <a:srgbClr val="000000"/>
                </a:solidFill>
              </a:rPr>
              <a:t>I have superhero powers!</a:t>
            </a:r>
          </a:p>
        </p:txBody>
      </p:sp>
      <p:sp>
        <p:nvSpPr>
          <p:cNvPr id="37" name="TextBox 37"/>
          <p:cNvSpPr txBox="1"/>
          <p:nvPr/>
        </p:nvSpPr>
        <p:spPr>
          <a:xfrm>
            <a:off x="148293" y="4262190"/>
            <a:ext cx="5010745" cy="1513812"/>
          </a:xfrm>
          <a:prstGeom prst="rect">
            <a:avLst/>
          </a:prstGeom>
        </p:spPr>
        <p:txBody>
          <a:bodyPr lIns="0" tIns="0" rIns="0" bIns="0" rtlCol="0" anchor="t">
            <a:spAutoFit/>
          </a:bodyPr>
          <a:lstStyle/>
          <a:p>
            <a:pPr marL="462915" lvl="1" indent="-231140" defTabSz="857250">
              <a:lnSpc>
                <a:spcPts val="3005"/>
              </a:lnSpc>
              <a:buFont typeface="Arial"/>
              <a:buChar char="•"/>
            </a:pPr>
            <a:r>
              <a:rPr lang="en-US" sz="2100" b="1">
                <a:solidFill>
                  <a:srgbClr val="393BAA"/>
                </a:solidFill>
                <a:ea typeface="Calibri"/>
                <a:cs typeface="Calibri"/>
              </a:rPr>
              <a:t>Have you experienced any play date or play-related woes like the Sprout families did in these Everyday Moments? </a:t>
            </a:r>
          </a:p>
          <a:p>
            <a:pPr marL="926465" lvl="2" indent="-308610" defTabSz="857250">
              <a:lnSpc>
                <a:spcPts val="3005"/>
              </a:lnSpc>
              <a:buFont typeface="Arial"/>
              <a:buChar char="⚬"/>
            </a:pPr>
            <a:r>
              <a:rPr lang="en-US" sz="2100" b="1">
                <a:solidFill>
                  <a:srgbClr val="393BAA"/>
                </a:solidFill>
                <a:ea typeface="Calibri"/>
                <a:cs typeface="Calibri"/>
              </a:rPr>
              <a:t>If yes, what are they?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88392">
            <a:off x="3459398" y="547766"/>
            <a:ext cx="2439249" cy="2335582"/>
          </a:xfrm>
          <a:custGeom>
            <a:avLst/>
            <a:gdLst/>
            <a:ahLst/>
            <a:cxnLst/>
            <a:rect l="l" t="t" r="r" b="b"/>
            <a:pathLst>
              <a:path w="2601866" h="2491287">
                <a:moveTo>
                  <a:pt x="0" y="0"/>
                </a:moveTo>
                <a:lnTo>
                  <a:pt x="2601866" y="0"/>
                </a:lnTo>
                <a:lnTo>
                  <a:pt x="2601866" y="2491286"/>
                </a:lnTo>
                <a:lnTo>
                  <a:pt x="0" y="249128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pPr defTabSz="857250"/>
            <a:endParaRPr lang="en-US" sz="1688">
              <a:solidFill>
                <a:prstClr val="black"/>
              </a:solidFill>
            </a:endParaRPr>
          </a:p>
        </p:txBody>
      </p:sp>
      <p:sp>
        <p:nvSpPr>
          <p:cNvPr id="3" name="Freeform 3"/>
          <p:cNvSpPr/>
          <p:nvPr/>
        </p:nvSpPr>
        <p:spPr>
          <a:xfrm rot="-988392">
            <a:off x="5810421" y="559325"/>
            <a:ext cx="2439249" cy="2335582"/>
          </a:xfrm>
          <a:custGeom>
            <a:avLst/>
            <a:gdLst/>
            <a:ahLst/>
            <a:cxnLst/>
            <a:rect l="l" t="t" r="r" b="b"/>
            <a:pathLst>
              <a:path w="2601866" h="2491287">
                <a:moveTo>
                  <a:pt x="0" y="0"/>
                </a:moveTo>
                <a:lnTo>
                  <a:pt x="2601866" y="0"/>
                </a:lnTo>
                <a:lnTo>
                  <a:pt x="2601866" y="2491287"/>
                </a:lnTo>
                <a:lnTo>
                  <a:pt x="0" y="249128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pPr defTabSz="857250"/>
            <a:endParaRPr lang="en-US" sz="1688">
              <a:solidFill>
                <a:prstClr val="black"/>
              </a:solidFill>
            </a:endParaRPr>
          </a:p>
        </p:txBody>
      </p:sp>
      <p:sp>
        <p:nvSpPr>
          <p:cNvPr id="4" name="TextBox 4"/>
          <p:cNvSpPr txBox="1"/>
          <p:nvPr/>
        </p:nvSpPr>
        <p:spPr>
          <a:xfrm>
            <a:off x="567709" y="158907"/>
            <a:ext cx="7809383" cy="397096"/>
          </a:xfrm>
          <a:prstGeom prst="rect">
            <a:avLst/>
          </a:prstGeom>
        </p:spPr>
        <p:txBody>
          <a:bodyPr lIns="0" tIns="0" rIns="0" bIns="0" rtlCol="0" anchor="t">
            <a:spAutoFit/>
          </a:bodyPr>
          <a:lstStyle/>
          <a:p>
            <a:pPr algn="ctr" defTabSz="857250">
              <a:lnSpc>
                <a:spcPts val="3297"/>
              </a:lnSpc>
              <a:spcBef>
                <a:spcPct val="0"/>
              </a:spcBef>
            </a:pPr>
            <a:r>
              <a:rPr lang="en-US" sz="2355" b="1">
                <a:solidFill>
                  <a:srgbClr val="3A463A"/>
                </a:solidFill>
                <a:ea typeface="Calibri (MS) Bold"/>
                <a:cs typeface="Calibri (MS) Bold"/>
                <a:sym typeface="Calibri (MS) Bold"/>
              </a:rPr>
              <a:t>Did any of these strategies seem like they would work for you?</a:t>
            </a:r>
          </a:p>
        </p:txBody>
      </p:sp>
      <p:sp>
        <p:nvSpPr>
          <p:cNvPr id="5" name="Freeform 5"/>
          <p:cNvSpPr/>
          <p:nvPr/>
        </p:nvSpPr>
        <p:spPr>
          <a:xfrm>
            <a:off x="5650432" y="2991422"/>
            <a:ext cx="2286730" cy="2962184"/>
          </a:xfrm>
          <a:custGeom>
            <a:avLst/>
            <a:gdLst/>
            <a:ahLst/>
            <a:cxnLst/>
            <a:rect l="l" t="t" r="r" b="b"/>
            <a:pathLst>
              <a:path w="2439179" h="3159663">
                <a:moveTo>
                  <a:pt x="0" y="0"/>
                </a:moveTo>
                <a:lnTo>
                  <a:pt x="2439180" y="0"/>
                </a:lnTo>
                <a:lnTo>
                  <a:pt x="2439180" y="3159663"/>
                </a:lnTo>
                <a:lnTo>
                  <a:pt x="0" y="3159663"/>
                </a:lnTo>
                <a:lnTo>
                  <a:pt x="0" y="0"/>
                </a:lnTo>
                <a:close/>
              </a:path>
            </a:pathLst>
          </a:custGeom>
          <a:blipFill>
            <a:blip r:embed="rId5"/>
            <a:stretch>
              <a:fillRect/>
            </a:stretch>
          </a:blipFill>
          <a:ln w="38100" cap="sq">
            <a:solidFill>
              <a:srgbClr val="935181"/>
            </a:solidFill>
            <a:prstDash val="solid"/>
            <a:miter/>
          </a:ln>
        </p:spPr>
        <p:txBody>
          <a:bodyPr/>
          <a:lstStyle/>
          <a:p>
            <a:pPr defTabSz="857250"/>
            <a:endParaRPr lang="en-US" sz="1688">
              <a:solidFill>
                <a:prstClr val="black"/>
              </a:solidFill>
            </a:endParaRPr>
          </a:p>
        </p:txBody>
      </p:sp>
      <p:sp>
        <p:nvSpPr>
          <p:cNvPr id="6" name="Freeform 6"/>
          <p:cNvSpPr/>
          <p:nvPr/>
        </p:nvSpPr>
        <p:spPr>
          <a:xfrm>
            <a:off x="3152430" y="2979019"/>
            <a:ext cx="2299234" cy="2974587"/>
          </a:xfrm>
          <a:custGeom>
            <a:avLst/>
            <a:gdLst/>
            <a:ahLst/>
            <a:cxnLst/>
            <a:rect l="l" t="t" r="r" b="b"/>
            <a:pathLst>
              <a:path w="2452516" h="3172893">
                <a:moveTo>
                  <a:pt x="0" y="0"/>
                </a:moveTo>
                <a:lnTo>
                  <a:pt x="2452517" y="0"/>
                </a:lnTo>
                <a:lnTo>
                  <a:pt x="2452517" y="3172893"/>
                </a:lnTo>
                <a:lnTo>
                  <a:pt x="0" y="3172893"/>
                </a:lnTo>
                <a:lnTo>
                  <a:pt x="0" y="0"/>
                </a:lnTo>
                <a:close/>
              </a:path>
            </a:pathLst>
          </a:custGeom>
          <a:blipFill>
            <a:blip r:embed="rId6"/>
            <a:stretch>
              <a:fillRect/>
            </a:stretch>
          </a:blipFill>
          <a:ln w="38100" cap="sq">
            <a:solidFill>
              <a:srgbClr val="935181"/>
            </a:solidFill>
            <a:prstDash val="solid"/>
            <a:miter/>
          </a:ln>
        </p:spPr>
        <p:txBody>
          <a:bodyPr/>
          <a:lstStyle/>
          <a:p>
            <a:pPr defTabSz="857250"/>
            <a:endParaRPr lang="en-US" sz="1688">
              <a:solidFill>
                <a:prstClr val="black"/>
              </a:solidFill>
            </a:endParaRPr>
          </a:p>
        </p:txBody>
      </p:sp>
      <p:sp>
        <p:nvSpPr>
          <p:cNvPr id="7" name="Freeform 7"/>
          <p:cNvSpPr/>
          <p:nvPr/>
        </p:nvSpPr>
        <p:spPr>
          <a:xfrm rot="-988392">
            <a:off x="1113506" y="555044"/>
            <a:ext cx="2439249" cy="2335582"/>
          </a:xfrm>
          <a:custGeom>
            <a:avLst/>
            <a:gdLst/>
            <a:ahLst/>
            <a:cxnLst/>
            <a:rect l="l" t="t" r="r" b="b"/>
            <a:pathLst>
              <a:path w="2601866" h="2491287">
                <a:moveTo>
                  <a:pt x="0" y="0"/>
                </a:moveTo>
                <a:lnTo>
                  <a:pt x="2601866" y="0"/>
                </a:lnTo>
                <a:lnTo>
                  <a:pt x="2601866" y="2491287"/>
                </a:lnTo>
                <a:lnTo>
                  <a:pt x="0" y="249128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pPr defTabSz="857250"/>
            <a:endParaRPr lang="en-US" sz="1688">
              <a:solidFill>
                <a:prstClr val="black"/>
              </a:solidFill>
            </a:endParaRPr>
          </a:p>
        </p:txBody>
      </p:sp>
      <p:sp>
        <p:nvSpPr>
          <p:cNvPr id="8" name="Freeform 8"/>
          <p:cNvSpPr/>
          <p:nvPr/>
        </p:nvSpPr>
        <p:spPr>
          <a:xfrm>
            <a:off x="685800" y="2991422"/>
            <a:ext cx="2267863" cy="2962184"/>
          </a:xfrm>
          <a:custGeom>
            <a:avLst/>
            <a:gdLst/>
            <a:ahLst/>
            <a:cxnLst/>
            <a:rect l="l" t="t" r="r" b="b"/>
            <a:pathLst>
              <a:path w="2419054" h="3159663">
                <a:moveTo>
                  <a:pt x="0" y="0"/>
                </a:moveTo>
                <a:lnTo>
                  <a:pt x="2419054" y="0"/>
                </a:lnTo>
                <a:lnTo>
                  <a:pt x="2419054" y="3159663"/>
                </a:lnTo>
                <a:lnTo>
                  <a:pt x="0" y="3159663"/>
                </a:lnTo>
                <a:lnTo>
                  <a:pt x="0" y="0"/>
                </a:lnTo>
                <a:close/>
              </a:path>
            </a:pathLst>
          </a:custGeom>
          <a:blipFill>
            <a:blip r:embed="rId7"/>
            <a:stretch>
              <a:fillRect/>
            </a:stretch>
          </a:blipFill>
          <a:ln w="38100" cap="sq">
            <a:solidFill>
              <a:srgbClr val="935181"/>
            </a:solidFill>
            <a:prstDash val="solid"/>
            <a:miter/>
          </a:ln>
        </p:spPr>
        <p:txBody>
          <a:bodyPr/>
          <a:lstStyle/>
          <a:p>
            <a:pPr defTabSz="857250"/>
            <a:endParaRPr lang="en-US" sz="1688">
              <a:solidFill>
                <a:prstClr val="black"/>
              </a:solidFill>
            </a:endParaRPr>
          </a:p>
        </p:txBody>
      </p:sp>
      <p:sp>
        <p:nvSpPr>
          <p:cNvPr id="9" name="TextBox 9"/>
          <p:cNvSpPr txBox="1"/>
          <p:nvPr/>
        </p:nvSpPr>
        <p:spPr>
          <a:xfrm>
            <a:off x="1378061" y="1130148"/>
            <a:ext cx="1737744" cy="673069"/>
          </a:xfrm>
          <a:prstGeom prst="rect">
            <a:avLst/>
          </a:prstGeom>
        </p:spPr>
        <p:txBody>
          <a:bodyPr lIns="0" tIns="0" rIns="0" bIns="0" rtlCol="0" anchor="t">
            <a:spAutoFit/>
          </a:bodyPr>
          <a:lstStyle/>
          <a:p>
            <a:pPr algn="ctr" defTabSz="857250">
              <a:lnSpc>
                <a:spcPts val="1835"/>
              </a:lnSpc>
              <a:spcBef>
                <a:spcPct val="0"/>
              </a:spcBef>
            </a:pPr>
            <a:r>
              <a:rPr lang="en-US" sz="1311" b="1">
                <a:solidFill>
                  <a:srgbClr val="3A463A"/>
                </a:solidFill>
                <a:ea typeface="Calibri (MS) Bold"/>
                <a:cs typeface="Calibri (MS) Bold"/>
                <a:sym typeface="Calibri (MS) Bold"/>
              </a:rPr>
              <a:t>Supporting children in resolving conflict independently</a:t>
            </a:r>
          </a:p>
        </p:txBody>
      </p:sp>
      <p:sp>
        <p:nvSpPr>
          <p:cNvPr id="10" name="TextBox 10"/>
          <p:cNvSpPr txBox="1"/>
          <p:nvPr/>
        </p:nvSpPr>
        <p:spPr>
          <a:xfrm>
            <a:off x="3833841" y="1130148"/>
            <a:ext cx="1479286" cy="673069"/>
          </a:xfrm>
          <a:prstGeom prst="rect">
            <a:avLst/>
          </a:prstGeom>
        </p:spPr>
        <p:txBody>
          <a:bodyPr lIns="0" tIns="0" rIns="0" bIns="0" rtlCol="0" anchor="t">
            <a:spAutoFit/>
          </a:bodyPr>
          <a:lstStyle/>
          <a:p>
            <a:pPr algn="ctr" defTabSz="857250">
              <a:lnSpc>
                <a:spcPts val="1835"/>
              </a:lnSpc>
              <a:spcBef>
                <a:spcPct val="0"/>
              </a:spcBef>
            </a:pPr>
            <a:r>
              <a:rPr lang="en-US" sz="1311" b="1">
                <a:solidFill>
                  <a:srgbClr val="3A463A"/>
                </a:solidFill>
                <a:ea typeface="Calibri (MS) Bold"/>
                <a:cs typeface="Calibri (MS) Bold"/>
                <a:sym typeface="Calibri (MS) Bold"/>
              </a:rPr>
              <a:t>Giving specific, timely praise focused on effort</a:t>
            </a:r>
          </a:p>
        </p:txBody>
      </p:sp>
      <p:sp>
        <p:nvSpPr>
          <p:cNvPr id="11" name="TextBox 11"/>
          <p:cNvSpPr txBox="1"/>
          <p:nvPr/>
        </p:nvSpPr>
        <p:spPr>
          <a:xfrm>
            <a:off x="6257404" y="1130148"/>
            <a:ext cx="1348699" cy="448328"/>
          </a:xfrm>
          <a:prstGeom prst="rect">
            <a:avLst/>
          </a:prstGeom>
        </p:spPr>
        <p:txBody>
          <a:bodyPr wrap="square" lIns="0" tIns="0" rIns="0" bIns="0" rtlCol="0" anchor="t">
            <a:spAutoFit/>
          </a:bodyPr>
          <a:lstStyle/>
          <a:p>
            <a:pPr algn="ctr" defTabSz="857250">
              <a:lnSpc>
                <a:spcPts val="1835"/>
              </a:lnSpc>
              <a:spcBef>
                <a:spcPct val="0"/>
              </a:spcBef>
            </a:pPr>
            <a:r>
              <a:rPr lang="en-US" sz="1311" b="1">
                <a:solidFill>
                  <a:srgbClr val="3A463A"/>
                </a:solidFill>
                <a:ea typeface="Calibri (MS) Bold"/>
                <a:cs typeface="Calibri (MS) Bold"/>
                <a:sym typeface="Calibri (MS) Bold"/>
              </a:rPr>
              <a:t>Making physical activity a priority;</a:t>
            </a:r>
          </a:p>
        </p:txBody>
      </p:sp>
      <p:sp>
        <p:nvSpPr>
          <p:cNvPr id="12" name="TextBox 12"/>
          <p:cNvSpPr txBox="1"/>
          <p:nvPr/>
        </p:nvSpPr>
        <p:spPr>
          <a:xfrm>
            <a:off x="134585" y="6100763"/>
            <a:ext cx="8874831" cy="595676"/>
          </a:xfrm>
          <a:prstGeom prst="rect">
            <a:avLst/>
          </a:prstGeom>
        </p:spPr>
        <p:txBody>
          <a:bodyPr lIns="0" tIns="0" rIns="0" bIns="0" rtlCol="0" anchor="t">
            <a:spAutoFit/>
          </a:bodyPr>
          <a:lstStyle/>
          <a:p>
            <a:pPr algn="ctr" defTabSz="857250">
              <a:lnSpc>
                <a:spcPts val="2359"/>
              </a:lnSpc>
              <a:spcBef>
                <a:spcPct val="0"/>
              </a:spcBef>
            </a:pPr>
            <a:r>
              <a:rPr lang="en-US" sz="1685" b="1" i="1">
                <a:solidFill>
                  <a:srgbClr val="3A463A"/>
                </a:solidFill>
                <a:ea typeface="Calibri (MS) Bold Italics"/>
                <a:cs typeface="Calibri (MS) Bold Italics"/>
                <a:sym typeface="Calibri (MS) Bold Italics"/>
              </a:rPr>
              <a:t>Did you try any of these suggestions or strategies? What was the outcome? </a:t>
            </a:r>
          </a:p>
          <a:p>
            <a:pPr algn="ctr" defTabSz="857250">
              <a:lnSpc>
                <a:spcPts val="2359"/>
              </a:lnSpc>
              <a:spcBef>
                <a:spcPct val="0"/>
              </a:spcBef>
            </a:pPr>
            <a:r>
              <a:rPr lang="en-US" sz="1685" b="1" i="1">
                <a:solidFill>
                  <a:srgbClr val="3A463A"/>
                </a:solidFill>
                <a:ea typeface="Calibri (MS) Bold Italics"/>
                <a:cs typeface="Calibri (MS) Bold Italics"/>
                <a:sym typeface="Calibri (MS) Bold Italics"/>
              </a:rPr>
              <a:t>Do you plan to try any other strategies or suggestions?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39" y="0"/>
            <a:ext cx="9128961" cy="6858000"/>
          </a:xfrm>
          <a:custGeom>
            <a:avLst/>
            <a:gdLst/>
            <a:ahLst/>
            <a:cxnLst/>
            <a:rect l="l" t="t" r="r" b="b"/>
            <a:pathLst>
              <a:path w="9737558" h="7315200">
                <a:moveTo>
                  <a:pt x="0" y="0"/>
                </a:moveTo>
                <a:lnTo>
                  <a:pt x="9737558" y="0"/>
                </a:lnTo>
                <a:lnTo>
                  <a:pt x="9737558" y="7315200"/>
                </a:lnTo>
                <a:lnTo>
                  <a:pt x="0" y="7315200"/>
                </a:lnTo>
                <a:lnTo>
                  <a:pt x="0" y="0"/>
                </a:lnTo>
                <a:close/>
              </a:path>
            </a:pathLst>
          </a:custGeom>
          <a:blipFill>
            <a:blip r:embed="rId3">
              <a:alphaModFix amt="68000"/>
            </a:blip>
            <a:stretch>
              <a:fillRect l="-6377" r="-6377"/>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155616" y="1843485"/>
            <a:ext cx="2192674" cy="1846756"/>
          </a:xfrm>
          <a:custGeom>
            <a:avLst/>
            <a:gdLst/>
            <a:ahLst/>
            <a:cxnLst/>
            <a:rect l="l" t="t" r="r" b="b"/>
            <a:pathLst>
              <a:path w="2338852" h="1969873">
                <a:moveTo>
                  <a:pt x="0" y="0"/>
                </a:moveTo>
                <a:lnTo>
                  <a:pt x="2338852" y="0"/>
                </a:lnTo>
                <a:lnTo>
                  <a:pt x="2338852" y="1969873"/>
                </a:lnTo>
                <a:lnTo>
                  <a:pt x="0" y="1969873"/>
                </a:lnTo>
                <a:lnTo>
                  <a:pt x="0" y="0"/>
                </a:lnTo>
                <a:close/>
              </a:path>
            </a:pathLst>
          </a:custGeom>
          <a:blipFill>
            <a:blip r:embed="rId4"/>
            <a:stretch>
              <a:fillRect/>
            </a:stretch>
          </a:blipFill>
          <a:ln w="38100" cap="sq">
            <a:solidFill>
              <a:srgbClr val="4285BD"/>
            </a:solidFill>
            <a:prstDash val="solid"/>
            <a:miter/>
          </a:ln>
        </p:spPr>
        <p:txBody>
          <a:bodyPr/>
          <a:lstStyle/>
          <a:p>
            <a:pPr defTabSz="857250">
              <a:defRPr/>
            </a:pPr>
            <a:endParaRPr lang="en-US" sz="1688">
              <a:solidFill>
                <a:prstClr val="black"/>
              </a:solidFill>
              <a:latin typeface="Calibri"/>
            </a:endParaRPr>
          </a:p>
        </p:txBody>
      </p:sp>
      <p:sp>
        <p:nvSpPr>
          <p:cNvPr id="4" name="Freeform 4"/>
          <p:cNvSpPr/>
          <p:nvPr/>
        </p:nvSpPr>
        <p:spPr>
          <a:xfrm>
            <a:off x="2348291" y="3863892"/>
            <a:ext cx="2223710" cy="1909034"/>
          </a:xfrm>
          <a:custGeom>
            <a:avLst/>
            <a:gdLst/>
            <a:ahLst/>
            <a:cxnLst/>
            <a:rect l="l" t="t" r="r" b="b"/>
            <a:pathLst>
              <a:path w="2371957" h="2036303">
                <a:moveTo>
                  <a:pt x="0" y="0"/>
                </a:moveTo>
                <a:lnTo>
                  <a:pt x="2371957" y="0"/>
                </a:lnTo>
                <a:lnTo>
                  <a:pt x="2371957" y="2036303"/>
                </a:lnTo>
                <a:lnTo>
                  <a:pt x="0" y="2036303"/>
                </a:lnTo>
                <a:lnTo>
                  <a:pt x="0" y="0"/>
                </a:lnTo>
                <a:close/>
              </a:path>
            </a:pathLst>
          </a:custGeom>
          <a:blipFill>
            <a:blip r:embed="rId5"/>
            <a:stretch>
              <a:fillRect/>
            </a:stretch>
          </a:blipFill>
          <a:ln w="38100" cap="sq">
            <a:solidFill>
              <a:srgbClr val="F8A238"/>
            </a:solidFill>
            <a:prstDash val="solid"/>
            <a:miter/>
          </a:ln>
        </p:spPr>
        <p:txBody>
          <a:bodyPr/>
          <a:lstStyle/>
          <a:p>
            <a:pPr defTabSz="857250">
              <a:defRPr/>
            </a:pPr>
            <a:endParaRPr lang="en-US" sz="1688">
              <a:solidFill>
                <a:prstClr val="black"/>
              </a:solidFill>
              <a:latin typeface="Calibri"/>
            </a:endParaRPr>
          </a:p>
        </p:txBody>
      </p:sp>
      <p:sp>
        <p:nvSpPr>
          <p:cNvPr id="5" name="Freeform 5"/>
          <p:cNvSpPr/>
          <p:nvPr/>
        </p:nvSpPr>
        <p:spPr>
          <a:xfrm>
            <a:off x="4983142" y="3863891"/>
            <a:ext cx="2185682" cy="1921980"/>
          </a:xfrm>
          <a:custGeom>
            <a:avLst/>
            <a:gdLst/>
            <a:ahLst/>
            <a:cxnLst/>
            <a:rect l="l" t="t" r="r" b="b"/>
            <a:pathLst>
              <a:path w="2331394" h="2050112">
                <a:moveTo>
                  <a:pt x="0" y="0"/>
                </a:moveTo>
                <a:lnTo>
                  <a:pt x="2331394" y="0"/>
                </a:lnTo>
                <a:lnTo>
                  <a:pt x="2331394" y="2050113"/>
                </a:lnTo>
                <a:lnTo>
                  <a:pt x="0" y="2050113"/>
                </a:lnTo>
                <a:lnTo>
                  <a:pt x="0" y="0"/>
                </a:lnTo>
                <a:close/>
              </a:path>
            </a:pathLst>
          </a:custGeom>
          <a:blipFill>
            <a:blip r:embed="rId6"/>
            <a:stretch>
              <a:fillRect/>
            </a:stretch>
          </a:blipFill>
          <a:ln w="38100" cap="sq">
            <a:solidFill>
              <a:srgbClr val="36A229"/>
            </a:solidFill>
            <a:prstDash val="solid"/>
            <a:miter/>
          </a:ln>
        </p:spPr>
        <p:txBody>
          <a:bodyPr/>
          <a:lstStyle/>
          <a:p>
            <a:pPr defTabSz="857250">
              <a:defRPr/>
            </a:pPr>
            <a:endParaRPr lang="en-US" sz="1688">
              <a:solidFill>
                <a:prstClr val="black"/>
              </a:solidFill>
              <a:latin typeface="Calibri"/>
            </a:endParaRPr>
          </a:p>
        </p:txBody>
      </p:sp>
      <p:sp>
        <p:nvSpPr>
          <p:cNvPr id="6" name="Freeform 6"/>
          <p:cNvSpPr/>
          <p:nvPr/>
        </p:nvSpPr>
        <p:spPr>
          <a:xfrm>
            <a:off x="6849549" y="1712581"/>
            <a:ext cx="2188732" cy="1893253"/>
          </a:xfrm>
          <a:custGeom>
            <a:avLst/>
            <a:gdLst/>
            <a:ahLst/>
            <a:cxnLst/>
            <a:rect l="l" t="t" r="r" b="b"/>
            <a:pathLst>
              <a:path w="2334647" h="2019470">
                <a:moveTo>
                  <a:pt x="0" y="0"/>
                </a:moveTo>
                <a:lnTo>
                  <a:pt x="2334647" y="0"/>
                </a:lnTo>
                <a:lnTo>
                  <a:pt x="2334647" y="2019469"/>
                </a:lnTo>
                <a:lnTo>
                  <a:pt x="0" y="2019469"/>
                </a:lnTo>
                <a:lnTo>
                  <a:pt x="0" y="0"/>
                </a:lnTo>
                <a:close/>
              </a:path>
            </a:pathLst>
          </a:custGeom>
          <a:blipFill>
            <a:blip r:embed="rId7"/>
            <a:stretch>
              <a:fillRect/>
            </a:stretch>
          </a:blipFill>
          <a:ln w="38100" cap="sq">
            <a:solidFill>
              <a:srgbClr val="ED3325"/>
            </a:solidFill>
            <a:prstDash val="solid"/>
            <a:miter/>
          </a:ln>
        </p:spPr>
        <p:txBody>
          <a:bodyPr/>
          <a:lstStyle/>
          <a:p>
            <a:pPr defTabSz="857250">
              <a:defRPr/>
            </a:pPr>
            <a:endParaRPr lang="en-US" sz="1688">
              <a:solidFill>
                <a:prstClr val="black"/>
              </a:solidFill>
              <a:latin typeface="Calibri"/>
            </a:endParaRPr>
          </a:p>
        </p:txBody>
      </p:sp>
      <p:sp>
        <p:nvSpPr>
          <p:cNvPr id="7" name="Freeform 7"/>
          <p:cNvSpPr/>
          <p:nvPr/>
        </p:nvSpPr>
        <p:spPr>
          <a:xfrm rot="9786111" flipH="1">
            <a:off x="6657458" y="431590"/>
            <a:ext cx="1381396" cy="1541111"/>
          </a:xfrm>
          <a:custGeom>
            <a:avLst/>
            <a:gdLst/>
            <a:ahLst/>
            <a:cxnLst/>
            <a:rect l="l" t="t" r="r" b="b"/>
            <a:pathLst>
              <a:path w="1473489" h="1643852">
                <a:moveTo>
                  <a:pt x="1473489" y="0"/>
                </a:moveTo>
                <a:lnTo>
                  <a:pt x="0" y="0"/>
                </a:lnTo>
                <a:lnTo>
                  <a:pt x="0" y="1643852"/>
                </a:lnTo>
                <a:lnTo>
                  <a:pt x="1473489" y="1643852"/>
                </a:lnTo>
                <a:lnTo>
                  <a:pt x="147348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8" name="Freeform 8"/>
          <p:cNvSpPr/>
          <p:nvPr/>
        </p:nvSpPr>
        <p:spPr>
          <a:xfrm rot="-157698">
            <a:off x="2252004" y="-13982"/>
            <a:ext cx="4655032" cy="2432254"/>
          </a:xfrm>
          <a:custGeom>
            <a:avLst/>
            <a:gdLst/>
            <a:ahLst/>
            <a:cxnLst/>
            <a:rect l="l" t="t" r="r" b="b"/>
            <a:pathLst>
              <a:path w="4965367" h="2594404">
                <a:moveTo>
                  <a:pt x="0" y="0"/>
                </a:moveTo>
                <a:lnTo>
                  <a:pt x="4965367" y="0"/>
                </a:lnTo>
                <a:lnTo>
                  <a:pt x="4965367" y="2594404"/>
                </a:lnTo>
                <a:lnTo>
                  <a:pt x="0" y="2594404"/>
                </a:lnTo>
                <a:lnTo>
                  <a:pt x="0" y="0"/>
                </a:lnTo>
                <a:close/>
              </a:path>
            </a:pathLst>
          </a:custGeom>
          <a:blipFill>
            <a:blip r:embed="rId10"/>
            <a:stretch>
              <a:fillRect/>
            </a:stretch>
          </a:blipFill>
        </p:spPr>
        <p:txBody>
          <a:bodyPr/>
          <a:lstStyle/>
          <a:p>
            <a:pPr defTabSz="857250">
              <a:defRPr/>
            </a:pPr>
            <a:endParaRPr lang="en-US" sz="1688">
              <a:solidFill>
                <a:prstClr val="black"/>
              </a:solidFill>
              <a:latin typeface="Calibri"/>
            </a:endParaRPr>
          </a:p>
        </p:txBody>
      </p:sp>
      <p:sp>
        <p:nvSpPr>
          <p:cNvPr id="9" name="Freeform 9"/>
          <p:cNvSpPr/>
          <p:nvPr/>
        </p:nvSpPr>
        <p:spPr>
          <a:xfrm rot="9261749">
            <a:off x="2975019" y="2173586"/>
            <a:ext cx="1381396" cy="1541111"/>
          </a:xfrm>
          <a:custGeom>
            <a:avLst/>
            <a:gdLst/>
            <a:ahLst/>
            <a:cxnLst/>
            <a:rect l="l" t="t" r="r" b="b"/>
            <a:pathLst>
              <a:path w="1473489" h="1643852">
                <a:moveTo>
                  <a:pt x="0" y="0"/>
                </a:moveTo>
                <a:lnTo>
                  <a:pt x="1473489" y="0"/>
                </a:lnTo>
                <a:lnTo>
                  <a:pt x="1473489" y="1643852"/>
                </a:lnTo>
                <a:lnTo>
                  <a:pt x="0" y="16438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rot="-9236643" flipH="1">
            <a:off x="4890083" y="2097708"/>
            <a:ext cx="1381396" cy="1541111"/>
          </a:xfrm>
          <a:custGeom>
            <a:avLst/>
            <a:gdLst/>
            <a:ahLst/>
            <a:cxnLst/>
            <a:rect l="l" t="t" r="r" b="b"/>
            <a:pathLst>
              <a:path w="1473489" h="1643852">
                <a:moveTo>
                  <a:pt x="1473488" y="0"/>
                </a:moveTo>
                <a:lnTo>
                  <a:pt x="0" y="0"/>
                </a:lnTo>
                <a:lnTo>
                  <a:pt x="0" y="1643852"/>
                </a:lnTo>
                <a:lnTo>
                  <a:pt x="1473488" y="1643852"/>
                </a:lnTo>
                <a:lnTo>
                  <a:pt x="1473488"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rot="-9948344">
            <a:off x="753358" y="568061"/>
            <a:ext cx="1381396" cy="1541111"/>
          </a:xfrm>
          <a:custGeom>
            <a:avLst/>
            <a:gdLst/>
            <a:ahLst/>
            <a:cxnLst/>
            <a:rect l="l" t="t" r="r" b="b"/>
            <a:pathLst>
              <a:path w="1473489" h="1643852">
                <a:moveTo>
                  <a:pt x="0" y="0"/>
                </a:moveTo>
                <a:lnTo>
                  <a:pt x="1473489" y="0"/>
                </a:lnTo>
                <a:lnTo>
                  <a:pt x="1473489" y="1643852"/>
                </a:lnTo>
                <a:lnTo>
                  <a:pt x="0" y="1643852"/>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defTabSz="857250">
              <a:defRPr/>
            </a:pPr>
            <a:endParaRPr lang="en-US" sz="1688">
              <a:solidFill>
                <a:prstClr val="black"/>
              </a:solidFill>
              <a:latin typeface="Calibri"/>
            </a:endParaRPr>
          </a:p>
        </p:txBody>
      </p:sp>
      <p:sp>
        <p:nvSpPr>
          <p:cNvPr id="12" name="Freeform 12"/>
          <p:cNvSpPr/>
          <p:nvPr/>
        </p:nvSpPr>
        <p:spPr>
          <a:xfrm>
            <a:off x="2832388" y="422221"/>
            <a:ext cx="3538597" cy="1528379"/>
          </a:xfrm>
          <a:custGeom>
            <a:avLst/>
            <a:gdLst/>
            <a:ahLst/>
            <a:cxnLst/>
            <a:rect l="l" t="t" r="r" b="b"/>
            <a:pathLst>
              <a:path w="3774503" h="1630271">
                <a:moveTo>
                  <a:pt x="0" y="0"/>
                </a:moveTo>
                <a:lnTo>
                  <a:pt x="3774503" y="0"/>
                </a:lnTo>
                <a:lnTo>
                  <a:pt x="3774503" y="1630271"/>
                </a:lnTo>
                <a:lnTo>
                  <a:pt x="0" y="1630271"/>
                </a:lnTo>
                <a:lnTo>
                  <a:pt x="0" y="0"/>
                </a:lnTo>
                <a:close/>
              </a:path>
            </a:pathLst>
          </a:custGeom>
          <a:blipFill>
            <a:blip r:embed="rId17"/>
            <a:stretch>
              <a:fillRect/>
            </a:stretch>
          </a:blipFill>
        </p:spPr>
        <p:txBody>
          <a:bodyPr/>
          <a:lstStyle/>
          <a:p>
            <a:pPr defTabSz="857250">
              <a:defRPr/>
            </a:pPr>
            <a:endParaRPr lang="en-US" sz="1688">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30666" y="1"/>
            <a:ext cx="8282668" cy="1409504"/>
          </a:xfrm>
          <a:prstGeom prst="rect">
            <a:avLst/>
          </a:prstGeom>
          <a:ln>
            <a:noFill/>
          </a:ln>
        </p:spPr>
        <p:txBody>
          <a:bodyPr vert="horz" lIns="85725" tIns="42863" rIns="85725" bIns="42863" rtlCol="0" anchor="b">
            <a:normAutofit/>
          </a:bodyPr>
          <a:lstStyle/>
          <a:p>
            <a:pPr indent="-214313" algn="ctr" defTabSz="857250">
              <a:lnSpc>
                <a:spcPct val="90000"/>
              </a:lnSpc>
              <a:spcBef>
                <a:spcPct val="0"/>
              </a:spcBef>
              <a:spcAft>
                <a:spcPts val="563"/>
              </a:spcAft>
              <a:defRPr/>
            </a:pPr>
            <a:r>
              <a:rPr lang="en-US" sz="5250">
                <a:solidFill>
                  <a:prstClr val="black"/>
                </a:solidFill>
                <a:latin typeface="Calibri" panose="020F0502020204030204" pitchFamily="34" charset="0"/>
                <a:ea typeface="Calibri" panose="020F0502020204030204" pitchFamily="34" charset="0"/>
                <a:cs typeface="Calibri" panose="020F0502020204030204" pitchFamily="34" charset="0"/>
              </a:rPr>
              <a:t>Homework</a:t>
            </a:r>
            <a:r>
              <a:rPr lang="en-US" sz="5250" b="1">
                <a:solidFill>
                  <a:prstClr val="black"/>
                </a:solidFill>
                <a:latin typeface="Calibri" panose="020F0502020204030204" pitchFamily="34" charset="0"/>
                <a:ea typeface="Calibri" panose="020F0502020204030204" pitchFamily="34" charset="0"/>
                <a:cs typeface="Calibri" panose="020F0502020204030204" pitchFamily="34" charset="0"/>
              </a:rPr>
              <a:t> </a:t>
            </a:r>
          </a:p>
          <a:p>
            <a:pPr algn="ctr" defTabSz="857250">
              <a:lnSpc>
                <a:spcPct val="90000"/>
              </a:lnSpc>
              <a:spcBef>
                <a:spcPct val="0"/>
              </a:spcBef>
              <a:spcAft>
                <a:spcPts val="563"/>
              </a:spcAft>
              <a:defRPr/>
            </a:pPr>
            <a:r>
              <a:rPr lang="en-US" sz="2625" i="1">
                <a:solidFill>
                  <a:prstClr val="black"/>
                </a:solidFill>
                <a:latin typeface="Calibri" panose="020F0502020204030204" pitchFamily="34" charset="0"/>
                <a:ea typeface="Calibri" panose="020F0502020204030204" pitchFamily="34" charset="0"/>
                <a:cs typeface="Calibri" panose="020F0502020204030204" pitchFamily="34" charset="0"/>
              </a:rPr>
              <a:t>Everyday Moment: Rainy Day and Dinnertime</a:t>
            </a: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1" name="TextBox 10">
            <a:extLst>
              <a:ext uri="{FF2B5EF4-FFF2-40B4-BE49-F238E27FC236}">
                <a16:creationId xmlns:a16="http://schemas.microsoft.com/office/drawing/2014/main" id="{2E7DD637-70B5-C48B-6D5C-D5C33D54810A}"/>
              </a:ext>
            </a:extLst>
          </p:cNvPr>
          <p:cNvSpPr txBox="1"/>
          <p:nvPr/>
        </p:nvSpPr>
        <p:spPr>
          <a:xfrm>
            <a:off x="180676" y="3277754"/>
            <a:ext cx="962325" cy="871585"/>
          </a:xfrm>
          <a:prstGeom prst="rect">
            <a:avLst/>
          </a:prstGeom>
          <a:noFill/>
        </p:spPr>
        <p:txBody>
          <a:bodyPr wrap="square" rtlCol="0">
            <a:spAutoFit/>
          </a:bodyPr>
          <a:lstStyle/>
          <a:p>
            <a:pPr algn="ctr" defTabSz="857250">
              <a:defRPr/>
            </a:pPr>
            <a:r>
              <a:rPr lang="en-US" sz="1688" b="1">
                <a:solidFill>
                  <a:prstClr val="black"/>
                </a:solidFill>
                <a:latin typeface="Calibri"/>
              </a:rPr>
              <a:t>View online modules</a:t>
            </a:r>
          </a:p>
        </p:txBody>
      </p:sp>
      <p:sp>
        <p:nvSpPr>
          <p:cNvPr id="12" name="TextBox 11">
            <a:extLst>
              <a:ext uri="{FF2B5EF4-FFF2-40B4-BE49-F238E27FC236}">
                <a16:creationId xmlns:a16="http://schemas.microsoft.com/office/drawing/2014/main" id="{C9ACF2D8-2F0D-C7CB-75D7-2D82AE6523CA}"/>
              </a:ext>
            </a:extLst>
          </p:cNvPr>
          <p:cNvSpPr txBox="1"/>
          <p:nvPr/>
        </p:nvSpPr>
        <p:spPr>
          <a:xfrm>
            <a:off x="1643063" y="5037008"/>
            <a:ext cx="3489451" cy="352084"/>
          </a:xfrm>
          <a:prstGeom prst="rect">
            <a:avLst/>
          </a:prstGeom>
          <a:noFill/>
        </p:spPr>
        <p:txBody>
          <a:bodyPr wrap="square" rtlCol="0">
            <a:spAutoFit/>
          </a:bodyPr>
          <a:lstStyle/>
          <a:p>
            <a:pPr defTabSz="857250">
              <a:defRPr/>
            </a:pPr>
            <a:r>
              <a:rPr lang="en-US" sz="1688" b="1">
                <a:solidFill>
                  <a:prstClr val="black"/>
                </a:solidFill>
                <a:latin typeface="Calibri"/>
              </a:rPr>
              <a:t>Complete workbook questions</a:t>
            </a:r>
          </a:p>
        </p:txBody>
      </p:sp>
      <p:pic>
        <p:nvPicPr>
          <p:cNvPr id="3" name="Picture 2" descr="A screenshot of a computer&#10;&#10;Description automatically generated">
            <a:extLst>
              <a:ext uri="{FF2B5EF4-FFF2-40B4-BE49-F238E27FC236}">
                <a16:creationId xmlns:a16="http://schemas.microsoft.com/office/drawing/2014/main" id="{7B755FDF-5148-55DC-BE1B-359CC610B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180" y="1566681"/>
            <a:ext cx="6703563" cy="1791983"/>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6" name="Freeform 6">
            <a:extLst>
              <a:ext uri="{FF2B5EF4-FFF2-40B4-BE49-F238E27FC236}">
                <a16:creationId xmlns:a16="http://schemas.microsoft.com/office/drawing/2014/main" id="{5086F123-88C8-A35C-1C8D-DDC30D36C413}"/>
              </a:ext>
            </a:extLst>
          </p:cNvPr>
          <p:cNvSpPr/>
          <p:nvPr/>
        </p:nvSpPr>
        <p:spPr>
          <a:xfrm rot="5008003" flipH="1">
            <a:off x="798271" y="3038979"/>
            <a:ext cx="1084481" cy="145935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pic>
        <p:nvPicPr>
          <p:cNvPr id="15" name="Picture 14" descr="A screenshot of a computer&#10;&#10;Description automatically generated">
            <a:extLst>
              <a:ext uri="{FF2B5EF4-FFF2-40B4-BE49-F238E27FC236}">
                <a16:creationId xmlns:a16="http://schemas.microsoft.com/office/drawing/2014/main" id="{FA947031-278E-01B3-9493-E75EDE3DD76D}"/>
              </a:ext>
            </a:extLst>
          </p:cNvPr>
          <p:cNvPicPr>
            <a:picLocks noChangeAspect="1"/>
          </p:cNvPicPr>
          <p:nvPr/>
        </p:nvPicPr>
        <p:blipFill rotWithShape="1">
          <a:blip r:embed="rId7">
            <a:extLst>
              <a:ext uri="{28A0092B-C50C-407E-A947-70E740481C1C}">
                <a14:useLocalDpi xmlns:a14="http://schemas.microsoft.com/office/drawing/2010/main" val="0"/>
              </a:ext>
            </a:extLst>
          </a:blip>
          <a:srcRect r="36535"/>
          <a:stretch/>
        </p:blipFill>
        <p:spPr>
          <a:xfrm>
            <a:off x="2909826" y="2807948"/>
            <a:ext cx="4220408" cy="205393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7" name="Freeform 6">
            <a:extLst>
              <a:ext uri="{FF2B5EF4-FFF2-40B4-BE49-F238E27FC236}">
                <a16:creationId xmlns:a16="http://schemas.microsoft.com/office/drawing/2014/main" id="{08030D5A-0F81-1C37-1162-060000CAAE2B}"/>
              </a:ext>
            </a:extLst>
          </p:cNvPr>
          <p:cNvSpPr/>
          <p:nvPr/>
        </p:nvSpPr>
        <p:spPr>
          <a:xfrm rot="8733846" flipH="1">
            <a:off x="1853078" y="3073380"/>
            <a:ext cx="1329906" cy="1455385"/>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pic>
        <p:nvPicPr>
          <p:cNvPr id="21" name="Picture 20" descr="A screenshot of a questionnaire&#10;&#10;AI-generated content may be incorrect.">
            <a:extLst>
              <a:ext uri="{FF2B5EF4-FFF2-40B4-BE49-F238E27FC236}">
                <a16:creationId xmlns:a16="http://schemas.microsoft.com/office/drawing/2014/main" id="{997D9783-3760-673E-5498-73FEE4043DD1}"/>
              </a:ext>
            </a:extLst>
          </p:cNvPr>
          <p:cNvPicPr>
            <a:picLocks noChangeAspect="1"/>
          </p:cNvPicPr>
          <p:nvPr/>
        </p:nvPicPr>
        <p:blipFill rotWithShape="1">
          <a:blip r:embed="rId8"/>
          <a:srcRect l="8497" t="168" r="1089" b="839"/>
          <a:stretch>
            <a:fillRect/>
          </a:stretch>
        </p:blipFill>
        <p:spPr>
          <a:xfrm>
            <a:off x="5948476" y="2286000"/>
            <a:ext cx="3050087" cy="4329822"/>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8655829" y="6459663"/>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862633"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1026258" flipV="1">
            <a:off x="5091278" y="5957691"/>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Tree>
    <p:extLst>
      <p:ext uri="{BB962C8B-B14F-4D97-AF65-F5344CB8AC3E}">
        <p14:creationId xmlns:p14="http://schemas.microsoft.com/office/powerpoint/2010/main" val="4092414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857750" y="4576980"/>
            <a:ext cx="3374503" cy="1313886"/>
          </a:xfrm>
          <a:prstGeom prst="rect">
            <a:avLst/>
          </a:prstGeom>
        </p:spPr>
        <p:txBody>
          <a:bodyPr wrap="square" lIns="0" tIns="0" rIns="0" bIns="0" rtlCol="0" anchor="t">
            <a:spAutoFit/>
          </a:bodyPr>
          <a:lstStyle/>
          <a:p>
            <a:pPr algn="ctr" defTabSz="857250">
              <a:lnSpc>
                <a:spcPts val="2628"/>
              </a:lnSpc>
              <a:defRPr/>
            </a:pPr>
            <a:r>
              <a:rPr lang="en-US" sz="1877" b="1">
                <a:solidFill>
                  <a:srgbClr val="000000"/>
                </a:solidFill>
                <a:latin typeface="Calibri"/>
              </a:rPr>
              <a:t>Thank you for participating today. </a:t>
            </a:r>
          </a:p>
          <a:p>
            <a:pPr algn="ctr" defTabSz="857250">
              <a:lnSpc>
                <a:spcPts val="2628"/>
              </a:lnSpc>
              <a:defRPr/>
            </a:pPr>
            <a:r>
              <a:rPr lang="en-US" sz="1877" b="1">
                <a:solidFill>
                  <a:srgbClr val="000000"/>
                </a:solidFill>
                <a:latin typeface="Calibri"/>
              </a:rPr>
              <a:t>Please reach out with any questions or concerns. </a:t>
            </a:r>
          </a:p>
          <a:p>
            <a:pPr algn="ctr" defTabSz="857250">
              <a:lnSpc>
                <a:spcPts val="2628"/>
              </a:lnSpc>
              <a:spcBef>
                <a:spcPct val="0"/>
              </a:spcBef>
              <a:defRPr/>
            </a:pPr>
            <a:r>
              <a:rPr lang="en-US" sz="1877" b="1">
                <a:solidFill>
                  <a:srgbClr val="000000"/>
                </a:solidFill>
                <a:latin typeface="Calibri"/>
              </a:rPr>
              <a:t>See you next week!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2"/>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86881" y="3832642"/>
            <a:ext cx="7289228" cy="288028"/>
          </a:xfrm>
          <a:prstGeom prst="rect">
            <a:avLst/>
          </a:prstGeom>
        </p:spPr>
        <p:txBody>
          <a:bodyPr lIns="0" tIns="0" rIns="0" bIns="0" rtlCol="0" anchor="t">
            <a:spAutoFit/>
          </a:bodyPr>
          <a:lstStyle/>
          <a:p>
            <a:pPr marL="364339" lvl="1" indent="-182169" defTabSz="857250">
              <a:lnSpc>
                <a:spcPts val="2363"/>
              </a:lnSpc>
              <a:buFont typeface="Arial"/>
              <a:buChar char="•"/>
            </a:pPr>
            <a:r>
              <a:rPr lang="en-US" sz="1688" b="1" i="1">
                <a:solidFill>
                  <a:srgbClr val="375830"/>
                </a:solidFill>
                <a:latin typeface="Canva Sans Bold Italics"/>
              </a:rPr>
              <a:t>A Universal Parenting Program for Parents of Children Ages 3-5  </a:t>
            </a: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pPr>
              <a:r>
                <a:rPr lang="en-US" sz="2932" b="1">
                  <a:solidFill>
                    <a:srgbClr val="2C251E"/>
                  </a:solidFill>
                  <a:latin typeface="Calibri (MS) Bold"/>
                </a:rPr>
                <a:t>Meeting 4</a:t>
              </a:r>
            </a:p>
          </p:txBody>
        </p:sp>
      </p:grpSp>
      <p:pic>
        <p:nvPicPr>
          <p:cNvPr id="10" name="Picture 9" descr="A green text on a black background&#10;&#10;Description automatically generated">
            <a:extLst>
              <a:ext uri="{FF2B5EF4-FFF2-40B4-BE49-F238E27FC236}">
                <a16:creationId xmlns:a16="http://schemas.microsoft.com/office/drawing/2014/main" id="{6C84447D-4A9E-E852-8221-EF0BD6F51290}"/>
              </a:ext>
            </a:extLst>
          </p:cNvPr>
          <p:cNvPicPr>
            <a:picLocks noChangeAspect="1"/>
          </p:cNvPicPr>
          <p:nvPr/>
        </p:nvPicPr>
        <p:blipFill>
          <a:blip r:embed="rId7"/>
          <a:stretch>
            <a:fillRect/>
          </a:stretch>
        </p:blipFill>
        <p:spPr>
          <a:xfrm>
            <a:off x="-3958" y="2316942"/>
            <a:ext cx="5857875" cy="165199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857250"/>
            <a:endParaRPr lang="en-US" sz="1688">
              <a:solidFill>
                <a:prstClr val="black"/>
              </a:solidFill>
              <a:latin typeface="Calibri"/>
            </a:endParaRPr>
          </a:p>
        </p:txBody>
      </p:sp>
      <p:sp>
        <p:nvSpPr>
          <p:cNvPr id="4" name="TextBox 3">
            <a:extLst>
              <a:ext uri="{FF2B5EF4-FFF2-40B4-BE49-F238E27FC236}">
                <a16:creationId xmlns:a16="http://schemas.microsoft.com/office/drawing/2014/main" id="{03610257-42E2-6383-475B-800C7F68603D}"/>
              </a:ext>
            </a:extLst>
          </p:cNvPr>
          <p:cNvSpPr txBox="1"/>
          <p:nvPr/>
        </p:nvSpPr>
        <p:spPr>
          <a:xfrm>
            <a:off x="376778" y="5621333"/>
            <a:ext cx="3838606" cy="821443"/>
          </a:xfrm>
          <a:custGeom>
            <a:avLst/>
            <a:gdLst>
              <a:gd name="connsiteX0" fmla="*/ 0 w 3838606"/>
              <a:gd name="connsiteY0" fmla="*/ 0 h 821443"/>
              <a:gd name="connsiteX1" fmla="*/ 3838606 w 3838606"/>
              <a:gd name="connsiteY1" fmla="*/ 0 h 821443"/>
              <a:gd name="connsiteX2" fmla="*/ 3838606 w 3838606"/>
              <a:gd name="connsiteY2" fmla="*/ 821443 h 821443"/>
              <a:gd name="connsiteX3" fmla="*/ 0 w 3838606"/>
              <a:gd name="connsiteY3" fmla="*/ 821443 h 821443"/>
              <a:gd name="connsiteX4" fmla="*/ 0 w 3838606"/>
              <a:gd name="connsiteY4" fmla="*/ 0 h 8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606" h="821443" fill="none" extrusionOk="0">
                <a:moveTo>
                  <a:pt x="0" y="0"/>
                </a:moveTo>
                <a:cubicBezTo>
                  <a:pt x="1161730" y="-33775"/>
                  <a:pt x="3319040" y="138873"/>
                  <a:pt x="3838606" y="0"/>
                </a:cubicBezTo>
                <a:cubicBezTo>
                  <a:pt x="3808613" y="137919"/>
                  <a:pt x="3805851" y="642042"/>
                  <a:pt x="3838606" y="821443"/>
                </a:cubicBezTo>
                <a:cubicBezTo>
                  <a:pt x="2360422" y="684113"/>
                  <a:pt x="1339304" y="683587"/>
                  <a:pt x="0" y="821443"/>
                </a:cubicBezTo>
                <a:cubicBezTo>
                  <a:pt x="-22084" y="649863"/>
                  <a:pt x="-50559" y="104997"/>
                  <a:pt x="0" y="0"/>
                </a:cubicBezTo>
                <a:close/>
              </a:path>
              <a:path w="3838606" h="821443" stroke="0" extrusionOk="0">
                <a:moveTo>
                  <a:pt x="0" y="0"/>
                </a:moveTo>
                <a:cubicBezTo>
                  <a:pt x="1573567" y="-101487"/>
                  <a:pt x="3062669" y="-162162"/>
                  <a:pt x="3838606" y="0"/>
                </a:cubicBezTo>
                <a:cubicBezTo>
                  <a:pt x="3816899" y="199708"/>
                  <a:pt x="3818638" y="500448"/>
                  <a:pt x="3838606" y="821443"/>
                </a:cubicBezTo>
                <a:cubicBezTo>
                  <a:pt x="2844154" y="871508"/>
                  <a:pt x="1704382" y="662994"/>
                  <a:pt x="0" y="821443"/>
                </a:cubicBezTo>
                <a:cubicBezTo>
                  <a:pt x="30499" y="734612"/>
                  <a:pt x="59510" y="112659"/>
                  <a:pt x="0" y="0"/>
                </a:cubicBezTo>
                <a:close/>
              </a:path>
            </a:pathLst>
          </a:custGeom>
          <a:solidFill>
            <a:srgbClr val="C7F39B"/>
          </a:solidFill>
          <a:ln w="28575">
            <a:solidFill>
              <a:schemeClr val="tx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345"/>
              </a:lnSpc>
              <a:spcBef>
                <a:spcPct val="0"/>
              </a:spcBef>
            </a:pPr>
            <a:r>
              <a:rPr lang="en-US" sz="2389" b="1">
                <a:solidFill>
                  <a:srgbClr val="000000"/>
                </a:solidFill>
              </a:rPr>
              <a:t>Please sign in and find a seat. </a:t>
            </a:r>
          </a:p>
          <a:p>
            <a:pPr algn="ctr">
              <a:lnSpc>
                <a:spcPts val="3345"/>
              </a:lnSpc>
              <a:spcBef>
                <a:spcPct val="0"/>
              </a:spcBef>
            </a:pPr>
            <a:r>
              <a:rPr lang="en-US" sz="2389" b="1">
                <a:solidFill>
                  <a:srgbClr val="000000"/>
                </a:solidFill>
              </a:rPr>
              <a:t>We will begin soon.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410" r="-1410" b="-935"/>
            </a:stretch>
          </a:blipFill>
        </p:spPr>
        <p:txBody>
          <a:bodyPr/>
          <a:lstStyle/>
          <a:p>
            <a:pPr defTabSz="857250"/>
            <a:endParaRPr lang="en-US" sz="1688">
              <a:solidFill>
                <a:prstClr val="black"/>
              </a:solidFill>
              <a:latin typeface="Calibri"/>
            </a:endParaRPr>
          </a:p>
        </p:txBody>
      </p:sp>
      <p:sp>
        <p:nvSpPr>
          <p:cNvPr id="3" name="Freeform 3"/>
          <p:cNvSpPr/>
          <p:nvPr/>
        </p:nvSpPr>
        <p:spPr>
          <a:xfrm rot="101255">
            <a:off x="1857177" y="3983021"/>
            <a:ext cx="5318738" cy="425499"/>
          </a:xfrm>
          <a:custGeom>
            <a:avLst/>
            <a:gdLst/>
            <a:ahLst/>
            <a:cxnLst/>
            <a:rect l="l" t="t" r="r" b="b"/>
            <a:pathLst>
              <a:path w="5673320" h="453866">
                <a:moveTo>
                  <a:pt x="0" y="0"/>
                </a:moveTo>
                <a:lnTo>
                  <a:pt x="5673320" y="0"/>
                </a:lnTo>
                <a:lnTo>
                  <a:pt x="5673320" y="453866"/>
                </a:lnTo>
                <a:lnTo>
                  <a:pt x="0" y="4538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4" name="TextBox 4"/>
          <p:cNvSpPr txBox="1"/>
          <p:nvPr/>
        </p:nvSpPr>
        <p:spPr>
          <a:xfrm>
            <a:off x="2750792" y="4288335"/>
            <a:ext cx="3464301" cy="1666225"/>
          </a:xfrm>
          <a:prstGeom prst="rect">
            <a:avLst/>
          </a:prstGeom>
        </p:spPr>
        <p:txBody>
          <a:bodyPr lIns="0" tIns="0" rIns="0" bIns="0" rtlCol="0" anchor="t">
            <a:spAutoFit/>
          </a:bodyPr>
          <a:lstStyle/>
          <a:p>
            <a:pPr marL="505489" lvl="1" indent="-252744" defTabSz="857250">
              <a:lnSpc>
                <a:spcPts val="3278"/>
              </a:lnSpc>
              <a:buFont typeface="Arial"/>
              <a:buChar char="•"/>
            </a:pPr>
            <a:r>
              <a:rPr lang="en-US" sz="2341" b="1">
                <a:solidFill>
                  <a:srgbClr val="FFFFFF"/>
                </a:solidFill>
              </a:rPr>
              <a:t>Conversation Starters</a:t>
            </a:r>
          </a:p>
          <a:p>
            <a:pPr marL="505489" lvl="1" indent="-252744" defTabSz="857250">
              <a:lnSpc>
                <a:spcPts val="3278"/>
              </a:lnSpc>
              <a:buFont typeface="Arial"/>
              <a:buChar char="•"/>
            </a:pPr>
            <a:r>
              <a:rPr lang="en-US" sz="2341" b="1">
                <a:solidFill>
                  <a:srgbClr val="FFFFFF"/>
                </a:solidFill>
              </a:rPr>
              <a:t>Review of Ground Rules</a:t>
            </a:r>
          </a:p>
          <a:p>
            <a:pPr marL="505489" lvl="1" indent="-252744" defTabSz="857250">
              <a:lnSpc>
                <a:spcPts val="3278"/>
              </a:lnSpc>
              <a:buFont typeface="Arial"/>
              <a:buChar char="•"/>
            </a:pPr>
            <a:r>
              <a:rPr lang="en-US" sz="2341" b="1">
                <a:solidFill>
                  <a:srgbClr val="FFFFFF"/>
                </a:solidFill>
              </a:rPr>
              <a:t>Group Discussion</a:t>
            </a:r>
          </a:p>
          <a:p>
            <a:pPr marL="505489" lvl="1" indent="-252744" defTabSz="857250">
              <a:lnSpc>
                <a:spcPts val="3278"/>
              </a:lnSpc>
              <a:buFont typeface="Arial"/>
              <a:buChar char="•"/>
            </a:pPr>
            <a:r>
              <a:rPr lang="en-US" sz="2341" b="1">
                <a:solidFill>
                  <a:srgbClr val="FFFFFF"/>
                </a:solidFill>
              </a:rPr>
              <a:t>Homework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27120" y="0"/>
            <a:ext cx="4116880" cy="6975136"/>
          </a:xfrm>
          <a:custGeom>
            <a:avLst/>
            <a:gdLst/>
            <a:ahLst/>
            <a:cxnLst/>
            <a:rect l="l" t="t" r="r" b="b"/>
            <a:pathLst>
              <a:path w="4391339" h="7440145">
                <a:moveTo>
                  <a:pt x="0" y="0"/>
                </a:moveTo>
                <a:lnTo>
                  <a:pt x="4391339" y="0"/>
                </a:lnTo>
                <a:lnTo>
                  <a:pt x="4391339" y="7440145"/>
                </a:lnTo>
                <a:lnTo>
                  <a:pt x="0" y="7440145"/>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105508" y="685800"/>
            <a:ext cx="6162940" cy="1842636"/>
          </a:xfrm>
          <a:custGeom>
            <a:avLst/>
            <a:gdLst/>
            <a:ahLst/>
            <a:cxnLst/>
            <a:rect l="l" t="t" r="r" b="b"/>
            <a:pathLst>
              <a:path w="6573803" h="1965478">
                <a:moveTo>
                  <a:pt x="0" y="0"/>
                </a:moveTo>
                <a:lnTo>
                  <a:pt x="6573804" y="0"/>
                </a:lnTo>
                <a:lnTo>
                  <a:pt x="6573804" y="1965478"/>
                </a:lnTo>
                <a:lnTo>
                  <a:pt x="0" y="1965478"/>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527512" y="2187411"/>
            <a:ext cx="3657600" cy="313944"/>
          </a:xfrm>
          <a:custGeom>
            <a:avLst/>
            <a:gdLst/>
            <a:ahLst/>
            <a:cxnLst/>
            <a:rect l="l" t="t" r="r" b="b"/>
            <a:pathLst>
              <a:path w="3901440" h="334874">
                <a:moveTo>
                  <a:pt x="0" y="0"/>
                </a:moveTo>
                <a:lnTo>
                  <a:pt x="3901440" y="0"/>
                </a:lnTo>
                <a:lnTo>
                  <a:pt x="3901440" y="334873"/>
                </a:lnTo>
                <a:lnTo>
                  <a:pt x="0" y="334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5" name="Freeform 5"/>
          <p:cNvSpPr/>
          <p:nvPr/>
        </p:nvSpPr>
        <p:spPr>
          <a:xfrm>
            <a:off x="70312" y="3238444"/>
            <a:ext cx="4572000" cy="2363458"/>
          </a:xfrm>
          <a:custGeom>
            <a:avLst/>
            <a:gdLst/>
            <a:ahLst/>
            <a:cxnLst/>
            <a:rect l="l" t="t" r="r" b="b"/>
            <a:pathLst>
              <a:path w="4876800" h="2521022">
                <a:moveTo>
                  <a:pt x="0" y="0"/>
                </a:moveTo>
                <a:lnTo>
                  <a:pt x="4876800" y="0"/>
                </a:lnTo>
                <a:lnTo>
                  <a:pt x="4876800" y="2521022"/>
                </a:lnTo>
                <a:lnTo>
                  <a:pt x="0" y="2521022"/>
                </a:lnTo>
                <a:lnTo>
                  <a:pt x="0" y="0"/>
                </a:lnTo>
                <a:close/>
              </a:path>
            </a:pathLst>
          </a:custGeom>
          <a:blipFill>
            <a:blip r:embed="rId7"/>
            <a:stretch>
              <a:fillRect/>
            </a:stretch>
          </a:blipFill>
        </p:spPr>
        <p:txBody>
          <a:bodyPr/>
          <a:lstStyle/>
          <a:p>
            <a:pPr defTabSz="857250"/>
            <a:endParaRPr lang="en-US" sz="1688">
              <a:solidFill>
                <a:prstClr val="black"/>
              </a:solidFill>
              <a:latin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4"/>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4508710" y="1219759"/>
            <a:ext cx="4193973" cy="4680769"/>
          </a:xfrm>
          <a:prstGeom prst="rect">
            <a:avLst/>
          </a:prstGeom>
        </p:spPr>
        <p:txBody>
          <a:bodyPr wrap="square" lIns="0" tIns="0" rIns="0" bIns="0" rtlCol="0" anchor="t">
            <a:spAutoFit/>
          </a:bodyPr>
          <a:lstStyle/>
          <a:p>
            <a:pPr defTabSz="857250">
              <a:lnSpc>
                <a:spcPts val="2963"/>
              </a:lnSpc>
              <a:defRPr/>
            </a:pPr>
            <a:endParaRPr sz="1688">
              <a:solidFill>
                <a:prstClr val="black"/>
              </a:solidFill>
              <a:latin typeface="Calibri"/>
            </a:endParaRPr>
          </a:p>
          <a:p>
            <a:pPr defTabSz="857250">
              <a:lnSpc>
                <a:spcPts val="2012"/>
              </a:lnSpc>
              <a:defRPr/>
            </a:pPr>
            <a:endParaRPr lang="en-US" sz="1490">
              <a:solidFill>
                <a:srgbClr val="000000"/>
              </a:solidFill>
              <a:latin typeface="Calibri (MS) Bold"/>
              <a:cs typeface="Calibri (MS) Bold"/>
            </a:endParaRPr>
          </a:p>
          <a:p>
            <a:pPr marL="321469" lvl="1" indent="-160734" defTabSz="857250">
              <a:buFont typeface="Arial"/>
              <a:buChar char="•"/>
              <a:defRPr/>
            </a:pPr>
            <a:r>
              <a:rPr lang="en-US" sz="2625" b="1">
                <a:solidFill>
                  <a:srgbClr val="000000"/>
                </a:solidFill>
                <a:latin typeface="Calibri"/>
                <a:cs typeface="Calibri"/>
              </a:rPr>
              <a:t>If you could rename yourself, what name would you pick?</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Would you rather be able to run at 100 miles per hour or fly at 10 miles per hour?</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are you most excited about this year?</a:t>
            </a: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83" b="1" i="1">
                <a:solidFill>
                  <a:srgbClr val="000000"/>
                </a:solidFill>
                <a:latin typeface="Calibri (MS) Bold Italics"/>
              </a:rPr>
              <a:t>Please answer one of the following questions:</a:t>
            </a:r>
          </a:p>
        </p:txBody>
      </p:sp>
    </p:spTree>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251973" y="1331550"/>
            <a:ext cx="4727435" cy="5309146"/>
          </a:xfrm>
          <a:prstGeom prst="rect">
            <a:avLst/>
          </a:prstGeom>
        </p:spPr>
        <p:txBody>
          <a:bodyPr wrap="square" lIns="0" tIns="0" rIns="0" bIns="0" rtlCol="0" anchor="t">
            <a:spAutoFit/>
          </a:bodyPr>
          <a:lstStyle/>
          <a:p>
            <a:pPr defTabSz="857250">
              <a:lnSpc>
                <a:spcPts val="2230"/>
              </a:lnSpc>
              <a:defRPr/>
            </a:pPr>
            <a:r>
              <a:rPr lang="en-US" sz="1593" b="1" u="sng">
                <a:solidFill>
                  <a:srgbClr val="FFFFFF"/>
                </a:solidFill>
                <a:latin typeface="Calibri (MS) Bold"/>
              </a:rPr>
              <a:t>Basic Ground Rules:</a:t>
            </a:r>
          </a:p>
          <a:p>
            <a:pPr marL="344090" lvl="1" indent="-172044" defTabSz="857250">
              <a:lnSpc>
                <a:spcPts val="2230"/>
              </a:lnSpc>
              <a:buFont typeface="Arial"/>
              <a:buChar char="•"/>
              <a:defRPr/>
            </a:pPr>
            <a:r>
              <a:rPr lang="en-US" sz="1593" b="1">
                <a:solidFill>
                  <a:srgbClr val="FFFFFF"/>
                </a:solidFill>
                <a:latin typeface="Calibri (MS)"/>
              </a:rPr>
              <a:t>Always start and end sessions on time.</a:t>
            </a:r>
          </a:p>
          <a:p>
            <a:pPr marL="344090" lvl="1" indent="-172044" defTabSz="857250">
              <a:lnSpc>
                <a:spcPts val="2230"/>
              </a:lnSpc>
              <a:buFont typeface="Arial"/>
              <a:buChar char="•"/>
              <a:defRPr/>
            </a:pPr>
            <a:r>
              <a:rPr lang="en-US" sz="1593" b="1">
                <a:solidFill>
                  <a:srgbClr val="FFFFFF"/>
                </a:solidFill>
                <a:latin typeface="Calibri (MS)"/>
              </a:rPr>
              <a:t>Cell phones should be on vibrate; members can quietly excuse themselves if a call must be taken.</a:t>
            </a:r>
          </a:p>
          <a:p>
            <a:pPr marL="344090" lvl="1" indent="-172044" defTabSz="857250">
              <a:lnSpc>
                <a:spcPts val="2230"/>
              </a:lnSpc>
              <a:buFont typeface="Arial"/>
              <a:buChar char="•"/>
              <a:defRPr/>
            </a:pPr>
            <a:r>
              <a:rPr lang="en-US" sz="1593" b="1">
                <a:solidFill>
                  <a:srgbClr val="FFFFFF"/>
                </a:solidFill>
                <a:latin typeface="Calibri (MS)"/>
              </a:rPr>
              <a:t>In virtual sessions, participants should mute themselves when taking calls outside the session.</a:t>
            </a:r>
          </a:p>
          <a:p>
            <a:pPr defTabSz="857250">
              <a:lnSpc>
                <a:spcPts val="2230"/>
              </a:lnSpc>
              <a:defRPr/>
            </a:pPr>
            <a:endParaRPr lang="en-US" sz="1593" b="1">
              <a:solidFill>
                <a:srgbClr val="FFFFFF"/>
              </a:solidFill>
              <a:latin typeface="Calibri (MS)"/>
            </a:endParaRPr>
          </a:p>
          <a:p>
            <a:pPr defTabSz="857250">
              <a:lnSpc>
                <a:spcPts val="2230"/>
              </a:lnSpc>
              <a:defRPr/>
            </a:pPr>
            <a:r>
              <a:rPr lang="en-US" sz="1593" b="1" u="sng">
                <a:solidFill>
                  <a:srgbClr val="FFFFFF"/>
                </a:solidFill>
                <a:latin typeface="Calibri (MS) Bold"/>
              </a:rPr>
              <a:t>Group-Specific Rules:</a:t>
            </a:r>
          </a:p>
          <a:p>
            <a:pPr marL="344090" lvl="1" indent="-172044" defTabSz="857250">
              <a:lnSpc>
                <a:spcPts val="2230"/>
              </a:lnSpc>
              <a:buFont typeface="Arial"/>
              <a:buChar char="•"/>
              <a:defRPr/>
            </a:pPr>
            <a:r>
              <a:rPr lang="en-US" sz="1593" b="1">
                <a:solidFill>
                  <a:srgbClr val="FFFFFF"/>
                </a:solidFill>
                <a:latin typeface="Calibri (MS)"/>
              </a:rPr>
              <a:t>Avoid judgment regarding other participants' parenting practices or knowledge gaps.</a:t>
            </a:r>
          </a:p>
          <a:p>
            <a:pPr marL="344090" lvl="1" indent="-172044" defTabSz="857250">
              <a:lnSpc>
                <a:spcPts val="2230"/>
              </a:lnSpc>
              <a:buFont typeface="Arial"/>
              <a:buChar char="•"/>
              <a:defRPr/>
            </a:pPr>
            <a:r>
              <a:rPr lang="en-US" sz="1593" b="1">
                <a:solidFill>
                  <a:srgbClr val="FFFFFF"/>
                </a:solidFill>
                <a:latin typeface="Calibri (MS)"/>
              </a:rPr>
              <a:t>One person speaks at a time to maintain order and clarity.</a:t>
            </a:r>
          </a:p>
          <a:p>
            <a:pPr marL="344090" lvl="1" indent="-172044" defTabSz="857250">
              <a:lnSpc>
                <a:spcPts val="2230"/>
              </a:lnSpc>
              <a:buFont typeface="Arial"/>
              <a:buChar char="•"/>
              <a:defRPr/>
            </a:pPr>
            <a:r>
              <a:rPr lang="en-US" sz="1593" b="1">
                <a:solidFill>
                  <a:srgbClr val="FFFFFF"/>
                </a:solidFill>
                <a:latin typeface="Calibri (MS)"/>
              </a:rPr>
              <a:t>Assume positive intent in all interactions to foster a positive atmosphere.</a:t>
            </a:r>
          </a:p>
          <a:p>
            <a:pPr defTabSz="857250">
              <a:lnSpc>
                <a:spcPts val="2230"/>
              </a:lnSpc>
              <a:defRPr/>
            </a:pPr>
            <a:endParaRPr lang="en-US" sz="1593" b="1">
              <a:solidFill>
                <a:srgbClr val="FFFFFF"/>
              </a:solidFill>
              <a:latin typeface="Calibri (MS)"/>
            </a:endParaRPr>
          </a:p>
          <a:p>
            <a:pPr defTabSz="857250">
              <a:lnSpc>
                <a:spcPts val="2230"/>
              </a:lnSpc>
              <a:defRPr/>
            </a:pPr>
            <a:r>
              <a:rPr lang="en-US" sz="1593" b="1" u="sng">
                <a:solidFill>
                  <a:srgbClr val="FFFFFF"/>
                </a:solidFill>
                <a:latin typeface="Calibri (MS) Bold"/>
              </a:rPr>
              <a:t>Confidentiality-</a:t>
            </a:r>
            <a:r>
              <a:rPr lang="en-US" sz="1593" b="1">
                <a:solidFill>
                  <a:srgbClr val="FFFFFF"/>
                </a:solidFill>
                <a:latin typeface="Calibri (MS)"/>
              </a:rPr>
              <a:t> Please be respectful and discrete with the personal stories being shared. This is a safe space to grow and learn.</a:t>
            </a:r>
          </a:p>
          <a:p>
            <a:pPr defTabSz="857250">
              <a:lnSpc>
                <a:spcPts val="1838"/>
              </a:lnSpc>
              <a:spcBef>
                <a:spcPct val="0"/>
              </a:spcBef>
              <a:defRPr/>
            </a:pPr>
            <a:endParaRPr lang="en-US" sz="1593" b="1">
              <a:solidFill>
                <a:srgbClr val="FFFFFF"/>
              </a:solidFill>
              <a:latin typeface="Calibri (M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 y="0"/>
            <a:ext cx="9202114" cy="6858000"/>
          </a:xfrm>
          <a:custGeom>
            <a:avLst/>
            <a:gdLst/>
            <a:ahLst/>
            <a:cxnLst/>
            <a:rect l="l" t="t" r="r" b="b"/>
            <a:pathLst>
              <a:path w="9815588" h="7315200">
                <a:moveTo>
                  <a:pt x="0" y="0"/>
                </a:moveTo>
                <a:lnTo>
                  <a:pt x="9815588" y="0"/>
                </a:lnTo>
                <a:lnTo>
                  <a:pt x="9815588" y="7315200"/>
                </a:lnTo>
                <a:lnTo>
                  <a:pt x="0" y="7315200"/>
                </a:lnTo>
                <a:lnTo>
                  <a:pt x="0" y="0"/>
                </a:lnTo>
                <a:close/>
              </a:path>
            </a:pathLst>
          </a:custGeom>
          <a:blipFill>
            <a:blip r:embed="rId3"/>
            <a:stretch>
              <a:fillRect l="-6034" r="-6034"/>
            </a:stretch>
          </a:blipFill>
        </p:spPr>
        <p:txBody>
          <a:bodyPr/>
          <a:lstStyle/>
          <a:p>
            <a:pPr defTabSz="857250"/>
            <a:endParaRPr lang="en-US" sz="1688">
              <a:solidFill>
                <a:prstClr val="black"/>
              </a:solidFill>
            </a:endParaRPr>
          </a:p>
        </p:txBody>
      </p:sp>
      <p:grpSp>
        <p:nvGrpSpPr>
          <p:cNvPr id="3" name="Group 3"/>
          <p:cNvGrpSpPr>
            <a:grpSpLocks noChangeAspect="1"/>
          </p:cNvGrpSpPr>
          <p:nvPr/>
        </p:nvGrpSpPr>
        <p:grpSpPr>
          <a:xfrm>
            <a:off x="235765" y="911337"/>
            <a:ext cx="1925497" cy="1925497"/>
            <a:chOff x="0" y="0"/>
            <a:chExt cx="8909050" cy="8909050"/>
          </a:xfrm>
        </p:grpSpPr>
        <p:sp>
          <p:nvSpPr>
            <p:cNvPr id="4" name="Freeform 4"/>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E8EBEA"/>
            </a:solidFill>
          </p:spPr>
          <p:txBody>
            <a:bodyPr/>
            <a:lstStyle/>
            <a:p>
              <a:pPr defTabSz="857250"/>
              <a:endParaRPr lang="en-US" sz="1688">
                <a:solidFill>
                  <a:prstClr val="black"/>
                </a:solidFill>
              </a:endParaRPr>
            </a:p>
          </p:txBody>
        </p:sp>
        <p:sp>
          <p:nvSpPr>
            <p:cNvPr id="5" name="Freeform 5"/>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4"/>
              <a:stretch>
                <a:fillRect t="-7397" b="-7397"/>
              </a:stretch>
            </a:blipFill>
          </p:spPr>
          <p:txBody>
            <a:bodyPr/>
            <a:lstStyle/>
            <a:p>
              <a:pPr defTabSz="857250"/>
              <a:endParaRPr lang="en-US" sz="1688">
                <a:solidFill>
                  <a:prstClr val="black"/>
                </a:solidFill>
              </a:endParaRPr>
            </a:p>
          </p:txBody>
        </p:sp>
        <p:sp>
          <p:nvSpPr>
            <p:cNvPr id="6" name="Freeform 6"/>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879044"/>
            </a:solidFill>
          </p:spPr>
          <p:txBody>
            <a:bodyPr/>
            <a:lstStyle/>
            <a:p>
              <a:pPr defTabSz="857250"/>
              <a:endParaRPr lang="en-US" sz="1688">
                <a:solidFill>
                  <a:prstClr val="black"/>
                </a:solidFill>
              </a:endParaRPr>
            </a:p>
          </p:txBody>
        </p:sp>
      </p:grpSp>
      <p:grpSp>
        <p:nvGrpSpPr>
          <p:cNvPr id="7" name="Group 7"/>
          <p:cNvGrpSpPr>
            <a:grpSpLocks noChangeAspect="1"/>
          </p:cNvGrpSpPr>
          <p:nvPr/>
        </p:nvGrpSpPr>
        <p:grpSpPr>
          <a:xfrm>
            <a:off x="4583709" y="911337"/>
            <a:ext cx="1925497" cy="1925497"/>
            <a:chOff x="0" y="0"/>
            <a:chExt cx="8909050" cy="8909050"/>
          </a:xfrm>
        </p:grpSpPr>
        <p:sp>
          <p:nvSpPr>
            <p:cNvPr id="8" name="Freeform 8"/>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E8EBEA"/>
            </a:solidFill>
          </p:spPr>
          <p:txBody>
            <a:bodyPr/>
            <a:lstStyle/>
            <a:p>
              <a:pPr defTabSz="857250"/>
              <a:endParaRPr lang="en-US" sz="1688">
                <a:solidFill>
                  <a:prstClr val="black"/>
                </a:solidFill>
              </a:endParaRPr>
            </a:p>
          </p:txBody>
        </p:sp>
        <p:sp>
          <p:nvSpPr>
            <p:cNvPr id="9" name="Freeform 9"/>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5"/>
              <a:stretch>
                <a:fillRect t="-6485" b="-6485"/>
              </a:stretch>
            </a:blipFill>
          </p:spPr>
          <p:txBody>
            <a:bodyPr/>
            <a:lstStyle/>
            <a:p>
              <a:pPr defTabSz="857250"/>
              <a:endParaRPr lang="en-US" sz="1688">
                <a:solidFill>
                  <a:prstClr val="black"/>
                </a:solidFill>
              </a:endParaRPr>
            </a:p>
          </p:txBody>
        </p:sp>
        <p:sp>
          <p:nvSpPr>
            <p:cNvPr id="10" name="Freeform 10"/>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879044"/>
            </a:solidFill>
          </p:spPr>
          <p:txBody>
            <a:bodyPr/>
            <a:lstStyle/>
            <a:p>
              <a:pPr defTabSz="857250"/>
              <a:endParaRPr lang="en-US" sz="1688">
                <a:solidFill>
                  <a:prstClr val="black"/>
                </a:solidFill>
              </a:endParaRPr>
            </a:p>
          </p:txBody>
        </p:sp>
      </p:grpSp>
      <p:grpSp>
        <p:nvGrpSpPr>
          <p:cNvPr id="11" name="Group 11"/>
          <p:cNvGrpSpPr>
            <a:grpSpLocks noChangeAspect="1"/>
          </p:cNvGrpSpPr>
          <p:nvPr/>
        </p:nvGrpSpPr>
        <p:grpSpPr>
          <a:xfrm>
            <a:off x="6836149" y="862569"/>
            <a:ext cx="1964063" cy="1964063"/>
            <a:chOff x="0" y="0"/>
            <a:chExt cx="8909050" cy="8909050"/>
          </a:xfrm>
        </p:grpSpPr>
        <p:sp>
          <p:nvSpPr>
            <p:cNvPr id="12" name="Freeform 12"/>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E8EBEA"/>
            </a:solidFill>
          </p:spPr>
          <p:txBody>
            <a:bodyPr/>
            <a:lstStyle/>
            <a:p>
              <a:pPr defTabSz="857250"/>
              <a:endParaRPr lang="en-US" sz="1688">
                <a:solidFill>
                  <a:prstClr val="black"/>
                </a:solidFill>
              </a:endParaRPr>
            </a:p>
          </p:txBody>
        </p:sp>
        <p:sp>
          <p:nvSpPr>
            <p:cNvPr id="13" name="Freeform 13"/>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6"/>
              <a:stretch>
                <a:fillRect t="-3888" b="-3888"/>
              </a:stretch>
            </a:blipFill>
          </p:spPr>
          <p:txBody>
            <a:bodyPr/>
            <a:lstStyle/>
            <a:p>
              <a:pPr defTabSz="857250"/>
              <a:endParaRPr lang="en-US" sz="1688">
                <a:solidFill>
                  <a:prstClr val="black"/>
                </a:solidFill>
              </a:endParaRPr>
            </a:p>
          </p:txBody>
        </p:sp>
        <p:sp>
          <p:nvSpPr>
            <p:cNvPr id="14" name="Freeform 14"/>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879044"/>
            </a:solidFill>
          </p:spPr>
          <p:txBody>
            <a:bodyPr/>
            <a:lstStyle/>
            <a:p>
              <a:pPr defTabSz="857250"/>
              <a:endParaRPr lang="en-US" sz="1688">
                <a:solidFill>
                  <a:prstClr val="black"/>
                </a:solidFill>
              </a:endParaRPr>
            </a:p>
          </p:txBody>
        </p:sp>
      </p:grpSp>
      <p:grpSp>
        <p:nvGrpSpPr>
          <p:cNvPr id="15" name="Group 15"/>
          <p:cNvGrpSpPr>
            <a:grpSpLocks noChangeAspect="1"/>
          </p:cNvGrpSpPr>
          <p:nvPr/>
        </p:nvGrpSpPr>
        <p:grpSpPr>
          <a:xfrm>
            <a:off x="2376615" y="911337"/>
            <a:ext cx="1925497" cy="1925497"/>
            <a:chOff x="0" y="0"/>
            <a:chExt cx="8909050" cy="8909050"/>
          </a:xfrm>
        </p:grpSpPr>
        <p:sp>
          <p:nvSpPr>
            <p:cNvPr id="16" name="Freeform 16"/>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E8EBEA"/>
            </a:solidFill>
          </p:spPr>
          <p:txBody>
            <a:bodyPr/>
            <a:lstStyle/>
            <a:p>
              <a:pPr defTabSz="857250"/>
              <a:endParaRPr lang="en-US" sz="1688">
                <a:solidFill>
                  <a:prstClr val="black"/>
                </a:solidFill>
              </a:endParaRPr>
            </a:p>
          </p:txBody>
        </p:sp>
        <p:sp>
          <p:nvSpPr>
            <p:cNvPr id="17" name="Freeform 17"/>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7"/>
              <a:stretch>
                <a:fillRect t="-6096" b="-6096"/>
              </a:stretch>
            </a:blipFill>
          </p:spPr>
          <p:txBody>
            <a:bodyPr/>
            <a:lstStyle/>
            <a:p>
              <a:pPr defTabSz="857250"/>
              <a:endParaRPr lang="en-US" sz="1688">
                <a:solidFill>
                  <a:prstClr val="black"/>
                </a:solidFill>
              </a:endParaRPr>
            </a:p>
          </p:txBody>
        </p:sp>
        <p:sp>
          <p:nvSpPr>
            <p:cNvPr id="18" name="Freeform 18"/>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879044"/>
            </a:solidFill>
          </p:spPr>
          <p:txBody>
            <a:bodyPr/>
            <a:lstStyle/>
            <a:p>
              <a:pPr defTabSz="857250"/>
              <a:endParaRPr lang="en-US" sz="1688">
                <a:solidFill>
                  <a:prstClr val="black"/>
                </a:solidFill>
              </a:endParaRPr>
            </a:p>
          </p:txBody>
        </p:sp>
      </p:grpSp>
      <p:sp>
        <p:nvSpPr>
          <p:cNvPr id="19" name="Freeform 19"/>
          <p:cNvSpPr/>
          <p:nvPr/>
        </p:nvSpPr>
        <p:spPr>
          <a:xfrm rot="-1681096">
            <a:off x="-33293" y="693450"/>
            <a:ext cx="885628" cy="662007"/>
          </a:xfrm>
          <a:custGeom>
            <a:avLst/>
            <a:gdLst/>
            <a:ahLst/>
            <a:cxnLst/>
            <a:rect l="l" t="t" r="r" b="b"/>
            <a:pathLst>
              <a:path w="944670" h="706141">
                <a:moveTo>
                  <a:pt x="0" y="0"/>
                </a:moveTo>
                <a:lnTo>
                  <a:pt x="944670" y="0"/>
                </a:lnTo>
                <a:lnTo>
                  <a:pt x="944670" y="706141"/>
                </a:lnTo>
                <a:lnTo>
                  <a:pt x="0" y="706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endParaRPr lang="en-US" sz="1688">
              <a:solidFill>
                <a:prstClr val="black"/>
              </a:solidFill>
            </a:endParaRPr>
          </a:p>
        </p:txBody>
      </p:sp>
      <p:sp>
        <p:nvSpPr>
          <p:cNvPr id="20" name="TextBox 20"/>
          <p:cNvSpPr txBox="1"/>
          <p:nvPr/>
        </p:nvSpPr>
        <p:spPr>
          <a:xfrm rot="-1681096">
            <a:off x="53271" y="890858"/>
            <a:ext cx="716183" cy="274114"/>
          </a:xfrm>
          <a:prstGeom prst="rect">
            <a:avLst/>
          </a:prstGeom>
        </p:spPr>
        <p:txBody>
          <a:bodyPr lIns="0" tIns="0" rIns="0" bIns="0" rtlCol="0" anchor="t">
            <a:spAutoFit/>
          </a:bodyPr>
          <a:lstStyle/>
          <a:p>
            <a:pPr algn="ctr" defTabSz="857250">
              <a:lnSpc>
                <a:spcPts val="1127"/>
              </a:lnSpc>
              <a:spcBef>
                <a:spcPct val="0"/>
              </a:spcBef>
            </a:pPr>
            <a:r>
              <a:rPr lang="en-US" sz="804" b="1">
                <a:solidFill>
                  <a:srgbClr val="312716"/>
                </a:solidFill>
                <a:ea typeface="Calibri (MS) Bold"/>
                <a:cs typeface="Calibri (MS) Bold"/>
                <a:sym typeface="Calibri (MS) Bold"/>
              </a:rPr>
              <a:t>The Smith Family</a:t>
            </a:r>
          </a:p>
        </p:txBody>
      </p:sp>
      <p:sp>
        <p:nvSpPr>
          <p:cNvPr id="21" name="Freeform 21"/>
          <p:cNvSpPr/>
          <p:nvPr/>
        </p:nvSpPr>
        <p:spPr>
          <a:xfrm rot="-1405951">
            <a:off x="2106672" y="861290"/>
            <a:ext cx="1044515" cy="780774"/>
          </a:xfrm>
          <a:custGeom>
            <a:avLst/>
            <a:gdLst/>
            <a:ahLst/>
            <a:cxnLst/>
            <a:rect l="l" t="t" r="r" b="b"/>
            <a:pathLst>
              <a:path w="1114149" h="832826">
                <a:moveTo>
                  <a:pt x="0" y="0"/>
                </a:moveTo>
                <a:lnTo>
                  <a:pt x="1114149" y="0"/>
                </a:lnTo>
                <a:lnTo>
                  <a:pt x="1114149" y="832826"/>
                </a:lnTo>
                <a:lnTo>
                  <a:pt x="0" y="8328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endParaRPr lang="en-US" sz="1688">
              <a:solidFill>
                <a:prstClr val="black"/>
              </a:solidFill>
            </a:endParaRPr>
          </a:p>
        </p:txBody>
      </p:sp>
      <p:sp>
        <p:nvSpPr>
          <p:cNvPr id="22" name="TextBox 22"/>
          <p:cNvSpPr txBox="1"/>
          <p:nvPr/>
        </p:nvSpPr>
        <p:spPr>
          <a:xfrm rot="-1362601">
            <a:off x="2322592" y="1109470"/>
            <a:ext cx="664900" cy="322461"/>
          </a:xfrm>
          <a:prstGeom prst="rect">
            <a:avLst/>
          </a:prstGeom>
        </p:spPr>
        <p:txBody>
          <a:bodyPr lIns="0" tIns="0" rIns="0" bIns="0" rtlCol="0" anchor="t">
            <a:spAutoFit/>
          </a:bodyPr>
          <a:lstStyle/>
          <a:p>
            <a:pPr algn="ctr" defTabSz="857250">
              <a:lnSpc>
                <a:spcPts val="1269"/>
              </a:lnSpc>
              <a:spcBef>
                <a:spcPct val="0"/>
              </a:spcBef>
            </a:pPr>
            <a:r>
              <a:rPr lang="en-US" sz="907" b="1">
                <a:solidFill>
                  <a:srgbClr val="312716"/>
                </a:solidFill>
                <a:ea typeface="Calibri (MS) Bold"/>
                <a:cs typeface="Calibri (MS) Bold"/>
                <a:sym typeface="Calibri (MS) Bold"/>
              </a:rPr>
              <a:t>The Jackson Family</a:t>
            </a:r>
          </a:p>
        </p:txBody>
      </p:sp>
      <p:sp>
        <p:nvSpPr>
          <p:cNvPr id="23" name="Freeform 23"/>
          <p:cNvSpPr/>
          <p:nvPr/>
        </p:nvSpPr>
        <p:spPr>
          <a:xfrm rot="-1498156">
            <a:off x="6649126" y="858708"/>
            <a:ext cx="897124" cy="670600"/>
          </a:xfrm>
          <a:custGeom>
            <a:avLst/>
            <a:gdLst/>
            <a:ahLst/>
            <a:cxnLst/>
            <a:rect l="l" t="t" r="r" b="b"/>
            <a:pathLst>
              <a:path w="956932" h="715307">
                <a:moveTo>
                  <a:pt x="0" y="0"/>
                </a:moveTo>
                <a:lnTo>
                  <a:pt x="956933" y="0"/>
                </a:lnTo>
                <a:lnTo>
                  <a:pt x="956933" y="715307"/>
                </a:lnTo>
                <a:lnTo>
                  <a:pt x="0" y="715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endParaRPr lang="en-US" sz="1688">
              <a:solidFill>
                <a:prstClr val="black"/>
              </a:solidFill>
            </a:endParaRPr>
          </a:p>
        </p:txBody>
      </p:sp>
      <p:sp>
        <p:nvSpPr>
          <p:cNvPr id="24" name="TextBox 24"/>
          <p:cNvSpPr txBox="1"/>
          <p:nvPr/>
        </p:nvSpPr>
        <p:spPr>
          <a:xfrm rot="-1606627">
            <a:off x="6749947" y="1028888"/>
            <a:ext cx="679391" cy="298351"/>
          </a:xfrm>
          <a:prstGeom prst="rect">
            <a:avLst/>
          </a:prstGeom>
        </p:spPr>
        <p:txBody>
          <a:bodyPr lIns="0" tIns="0" rIns="0" bIns="0" rtlCol="0" anchor="t">
            <a:spAutoFit/>
          </a:bodyPr>
          <a:lstStyle/>
          <a:p>
            <a:pPr algn="ctr" defTabSz="857250">
              <a:lnSpc>
                <a:spcPts val="1201"/>
              </a:lnSpc>
              <a:spcBef>
                <a:spcPct val="0"/>
              </a:spcBef>
            </a:pPr>
            <a:r>
              <a:rPr lang="en-US" sz="858" b="1">
                <a:solidFill>
                  <a:srgbClr val="312716"/>
                </a:solidFill>
                <a:ea typeface="Calibri (MS) Bold"/>
                <a:cs typeface="Calibri (MS) Bold"/>
                <a:sym typeface="Calibri (MS) Bold"/>
              </a:rPr>
              <a:t>The Kym Family</a:t>
            </a:r>
          </a:p>
        </p:txBody>
      </p:sp>
      <p:sp>
        <p:nvSpPr>
          <p:cNvPr id="25" name="Freeform 25"/>
          <p:cNvSpPr/>
          <p:nvPr/>
        </p:nvSpPr>
        <p:spPr>
          <a:xfrm rot="-847032">
            <a:off x="4368346" y="838084"/>
            <a:ext cx="981901" cy="733972"/>
          </a:xfrm>
          <a:custGeom>
            <a:avLst/>
            <a:gdLst/>
            <a:ahLst/>
            <a:cxnLst/>
            <a:rect l="l" t="t" r="r" b="b"/>
            <a:pathLst>
              <a:path w="1047361" h="782903">
                <a:moveTo>
                  <a:pt x="0" y="0"/>
                </a:moveTo>
                <a:lnTo>
                  <a:pt x="1047361" y="0"/>
                </a:lnTo>
                <a:lnTo>
                  <a:pt x="1047361" y="782903"/>
                </a:lnTo>
                <a:lnTo>
                  <a:pt x="0" y="7829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endParaRPr lang="en-US" sz="1688">
              <a:solidFill>
                <a:prstClr val="black"/>
              </a:solidFill>
            </a:endParaRPr>
          </a:p>
        </p:txBody>
      </p:sp>
      <p:sp>
        <p:nvSpPr>
          <p:cNvPr id="26" name="TextBox 26"/>
          <p:cNvSpPr txBox="1"/>
          <p:nvPr/>
        </p:nvSpPr>
        <p:spPr>
          <a:xfrm rot="-1335992">
            <a:off x="4548381" y="1062638"/>
            <a:ext cx="608057" cy="297838"/>
          </a:xfrm>
          <a:prstGeom prst="rect">
            <a:avLst/>
          </a:prstGeom>
        </p:spPr>
        <p:txBody>
          <a:bodyPr lIns="0" tIns="0" rIns="0" bIns="0" rtlCol="0" anchor="t">
            <a:spAutoFit/>
          </a:bodyPr>
          <a:lstStyle/>
          <a:p>
            <a:pPr algn="ctr" defTabSz="857250">
              <a:lnSpc>
                <a:spcPts val="1179"/>
              </a:lnSpc>
              <a:spcBef>
                <a:spcPct val="0"/>
              </a:spcBef>
            </a:pPr>
            <a:r>
              <a:rPr lang="en-US" sz="842" b="1">
                <a:solidFill>
                  <a:srgbClr val="312716"/>
                </a:solidFill>
                <a:ea typeface="Calibri (MS) Bold"/>
                <a:cs typeface="Calibri (MS) Bold"/>
                <a:sym typeface="Calibri (MS) Bold"/>
              </a:rPr>
              <a:t>The Jones Family</a:t>
            </a:r>
          </a:p>
        </p:txBody>
      </p:sp>
      <p:sp>
        <p:nvSpPr>
          <p:cNvPr id="27" name="Freeform 27"/>
          <p:cNvSpPr/>
          <p:nvPr/>
        </p:nvSpPr>
        <p:spPr>
          <a:xfrm>
            <a:off x="140124" y="2434970"/>
            <a:ext cx="2236492" cy="1297165"/>
          </a:xfrm>
          <a:custGeom>
            <a:avLst/>
            <a:gdLst/>
            <a:ahLst/>
            <a:cxnLst/>
            <a:rect l="l" t="t" r="r" b="b"/>
            <a:pathLst>
              <a:path w="2385591" h="1383643">
                <a:moveTo>
                  <a:pt x="0" y="0"/>
                </a:moveTo>
                <a:lnTo>
                  <a:pt x="2385591" y="0"/>
                </a:lnTo>
                <a:lnTo>
                  <a:pt x="2385591" y="1383642"/>
                </a:lnTo>
                <a:lnTo>
                  <a:pt x="0" y="13836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857250"/>
            <a:endParaRPr lang="en-US" sz="1688">
              <a:solidFill>
                <a:prstClr val="black"/>
              </a:solidFill>
            </a:endParaRPr>
          </a:p>
        </p:txBody>
      </p:sp>
      <p:sp>
        <p:nvSpPr>
          <p:cNvPr id="28" name="Freeform 28"/>
          <p:cNvSpPr/>
          <p:nvPr/>
        </p:nvSpPr>
        <p:spPr>
          <a:xfrm>
            <a:off x="2432320" y="2484928"/>
            <a:ext cx="2064218" cy="1197247"/>
          </a:xfrm>
          <a:custGeom>
            <a:avLst/>
            <a:gdLst/>
            <a:ahLst/>
            <a:cxnLst/>
            <a:rect l="l" t="t" r="r" b="b"/>
            <a:pathLst>
              <a:path w="2201833" h="1277063">
                <a:moveTo>
                  <a:pt x="0" y="0"/>
                </a:moveTo>
                <a:lnTo>
                  <a:pt x="2201833" y="0"/>
                </a:lnTo>
                <a:lnTo>
                  <a:pt x="2201833" y="1277064"/>
                </a:lnTo>
                <a:lnTo>
                  <a:pt x="0" y="12770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endParaRPr>
          </a:p>
        </p:txBody>
      </p:sp>
      <p:sp>
        <p:nvSpPr>
          <p:cNvPr id="29" name="Freeform 29"/>
          <p:cNvSpPr/>
          <p:nvPr/>
        </p:nvSpPr>
        <p:spPr>
          <a:xfrm>
            <a:off x="4701702" y="2484928"/>
            <a:ext cx="2064218" cy="1197247"/>
          </a:xfrm>
          <a:custGeom>
            <a:avLst/>
            <a:gdLst/>
            <a:ahLst/>
            <a:cxnLst/>
            <a:rect l="l" t="t" r="r" b="b"/>
            <a:pathLst>
              <a:path w="2201833" h="1277063">
                <a:moveTo>
                  <a:pt x="0" y="0"/>
                </a:moveTo>
                <a:lnTo>
                  <a:pt x="2201833" y="0"/>
                </a:lnTo>
                <a:lnTo>
                  <a:pt x="2201833" y="1277064"/>
                </a:lnTo>
                <a:lnTo>
                  <a:pt x="0" y="12770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endParaRPr>
          </a:p>
        </p:txBody>
      </p:sp>
      <p:sp>
        <p:nvSpPr>
          <p:cNvPr id="30" name="Freeform 30"/>
          <p:cNvSpPr/>
          <p:nvPr/>
        </p:nvSpPr>
        <p:spPr>
          <a:xfrm>
            <a:off x="6980233" y="2534888"/>
            <a:ext cx="2064218" cy="1197247"/>
          </a:xfrm>
          <a:custGeom>
            <a:avLst/>
            <a:gdLst/>
            <a:ahLst/>
            <a:cxnLst/>
            <a:rect l="l" t="t" r="r" b="b"/>
            <a:pathLst>
              <a:path w="2201833" h="1277063">
                <a:moveTo>
                  <a:pt x="0" y="0"/>
                </a:moveTo>
                <a:lnTo>
                  <a:pt x="2201834" y="0"/>
                </a:lnTo>
                <a:lnTo>
                  <a:pt x="2201834" y="1277063"/>
                </a:lnTo>
                <a:lnTo>
                  <a:pt x="0" y="12770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endParaRPr lang="en-US" sz="1688">
              <a:solidFill>
                <a:prstClr val="black"/>
              </a:solidFill>
            </a:endParaRPr>
          </a:p>
        </p:txBody>
      </p:sp>
      <p:sp>
        <p:nvSpPr>
          <p:cNvPr id="31" name="Freeform 31"/>
          <p:cNvSpPr/>
          <p:nvPr/>
        </p:nvSpPr>
        <p:spPr>
          <a:xfrm>
            <a:off x="336738" y="4188802"/>
            <a:ext cx="8574251" cy="2293613"/>
          </a:xfrm>
          <a:custGeom>
            <a:avLst/>
            <a:gdLst/>
            <a:ahLst/>
            <a:cxnLst/>
            <a:rect l="l" t="t" r="r" b="b"/>
            <a:pathLst>
              <a:path w="9145868" h="2446520">
                <a:moveTo>
                  <a:pt x="0" y="0"/>
                </a:moveTo>
                <a:lnTo>
                  <a:pt x="9145869" y="0"/>
                </a:lnTo>
                <a:lnTo>
                  <a:pt x="9145869" y="2446520"/>
                </a:lnTo>
                <a:lnTo>
                  <a:pt x="0" y="2446520"/>
                </a:lnTo>
                <a:lnTo>
                  <a:pt x="0" y="0"/>
                </a:lnTo>
                <a:close/>
              </a:path>
            </a:pathLst>
          </a:custGeom>
          <a:blipFill>
            <a:blip r:embed="rId14"/>
            <a:stretch>
              <a:fillRect/>
            </a:stretch>
          </a:blipFill>
        </p:spPr>
        <p:txBody>
          <a:bodyPr/>
          <a:lstStyle/>
          <a:p>
            <a:pPr defTabSz="857250"/>
            <a:endParaRPr lang="en-US" sz="1688">
              <a:solidFill>
                <a:prstClr val="black"/>
              </a:solidFill>
            </a:endParaRPr>
          </a:p>
        </p:txBody>
      </p:sp>
      <p:sp>
        <p:nvSpPr>
          <p:cNvPr id="32" name="Freeform 32"/>
          <p:cNvSpPr/>
          <p:nvPr/>
        </p:nvSpPr>
        <p:spPr>
          <a:xfrm>
            <a:off x="901434" y="199210"/>
            <a:ext cx="2519655" cy="674007"/>
          </a:xfrm>
          <a:custGeom>
            <a:avLst/>
            <a:gdLst/>
            <a:ahLst/>
            <a:cxnLst/>
            <a:rect l="l" t="t" r="r" b="b"/>
            <a:pathLst>
              <a:path w="2687632" h="718941">
                <a:moveTo>
                  <a:pt x="0" y="0"/>
                </a:moveTo>
                <a:lnTo>
                  <a:pt x="2687631" y="0"/>
                </a:lnTo>
                <a:lnTo>
                  <a:pt x="2687631" y="718942"/>
                </a:lnTo>
                <a:lnTo>
                  <a:pt x="0" y="718942"/>
                </a:lnTo>
                <a:lnTo>
                  <a:pt x="0" y="0"/>
                </a:lnTo>
                <a:close/>
              </a:path>
            </a:pathLst>
          </a:custGeom>
          <a:blipFill>
            <a:blip r:embed="rId14"/>
            <a:stretch>
              <a:fillRect/>
            </a:stretch>
          </a:blipFill>
        </p:spPr>
        <p:txBody>
          <a:bodyPr/>
          <a:lstStyle/>
          <a:p>
            <a:pPr defTabSz="857250"/>
            <a:endParaRPr lang="en-US" sz="1688">
              <a:solidFill>
                <a:prstClr val="black"/>
              </a:solidFill>
            </a:endParaRPr>
          </a:p>
        </p:txBody>
      </p:sp>
      <p:sp>
        <p:nvSpPr>
          <p:cNvPr id="33" name="Freeform 33"/>
          <p:cNvSpPr/>
          <p:nvPr/>
        </p:nvSpPr>
        <p:spPr>
          <a:xfrm>
            <a:off x="2883507" y="188562"/>
            <a:ext cx="2519655" cy="674007"/>
          </a:xfrm>
          <a:custGeom>
            <a:avLst/>
            <a:gdLst/>
            <a:ahLst/>
            <a:cxnLst/>
            <a:rect l="l" t="t" r="r" b="b"/>
            <a:pathLst>
              <a:path w="2687632" h="718941">
                <a:moveTo>
                  <a:pt x="0" y="0"/>
                </a:moveTo>
                <a:lnTo>
                  <a:pt x="2687632" y="0"/>
                </a:lnTo>
                <a:lnTo>
                  <a:pt x="2687632" y="718941"/>
                </a:lnTo>
                <a:lnTo>
                  <a:pt x="0" y="718941"/>
                </a:lnTo>
                <a:lnTo>
                  <a:pt x="0" y="0"/>
                </a:lnTo>
                <a:close/>
              </a:path>
            </a:pathLst>
          </a:custGeom>
          <a:blipFill>
            <a:blip r:embed="rId14"/>
            <a:stretch>
              <a:fillRect/>
            </a:stretch>
          </a:blipFill>
        </p:spPr>
        <p:txBody>
          <a:bodyPr/>
          <a:lstStyle/>
          <a:p>
            <a:pPr defTabSz="857250"/>
            <a:endParaRPr lang="en-US" sz="1688">
              <a:solidFill>
                <a:prstClr val="black"/>
              </a:solidFill>
            </a:endParaRPr>
          </a:p>
        </p:txBody>
      </p:sp>
      <p:sp>
        <p:nvSpPr>
          <p:cNvPr id="34" name="Freeform 34"/>
          <p:cNvSpPr/>
          <p:nvPr/>
        </p:nvSpPr>
        <p:spPr>
          <a:xfrm>
            <a:off x="4859296" y="199210"/>
            <a:ext cx="2519655" cy="674007"/>
          </a:xfrm>
          <a:custGeom>
            <a:avLst/>
            <a:gdLst/>
            <a:ahLst/>
            <a:cxnLst/>
            <a:rect l="l" t="t" r="r" b="b"/>
            <a:pathLst>
              <a:path w="2687632" h="718941">
                <a:moveTo>
                  <a:pt x="0" y="0"/>
                </a:moveTo>
                <a:lnTo>
                  <a:pt x="2687632" y="0"/>
                </a:lnTo>
                <a:lnTo>
                  <a:pt x="2687632" y="718942"/>
                </a:lnTo>
                <a:lnTo>
                  <a:pt x="0" y="718942"/>
                </a:lnTo>
                <a:lnTo>
                  <a:pt x="0" y="0"/>
                </a:lnTo>
                <a:close/>
              </a:path>
            </a:pathLst>
          </a:custGeom>
          <a:blipFill>
            <a:blip r:embed="rId14"/>
            <a:stretch>
              <a:fillRect/>
            </a:stretch>
          </a:blipFill>
        </p:spPr>
        <p:txBody>
          <a:bodyPr/>
          <a:lstStyle/>
          <a:p>
            <a:pPr defTabSz="857250"/>
            <a:endParaRPr lang="en-US" sz="1688">
              <a:solidFill>
                <a:prstClr val="black"/>
              </a:solidFill>
            </a:endParaRPr>
          </a:p>
        </p:txBody>
      </p:sp>
      <p:sp>
        <p:nvSpPr>
          <p:cNvPr id="35" name="Freeform 35"/>
          <p:cNvSpPr/>
          <p:nvPr/>
        </p:nvSpPr>
        <p:spPr>
          <a:xfrm>
            <a:off x="5733811" y="188562"/>
            <a:ext cx="2519655" cy="674007"/>
          </a:xfrm>
          <a:custGeom>
            <a:avLst/>
            <a:gdLst/>
            <a:ahLst/>
            <a:cxnLst/>
            <a:rect l="l" t="t" r="r" b="b"/>
            <a:pathLst>
              <a:path w="2687632" h="718941">
                <a:moveTo>
                  <a:pt x="0" y="0"/>
                </a:moveTo>
                <a:lnTo>
                  <a:pt x="2687631" y="0"/>
                </a:lnTo>
                <a:lnTo>
                  <a:pt x="2687631" y="718941"/>
                </a:lnTo>
                <a:lnTo>
                  <a:pt x="0" y="718941"/>
                </a:lnTo>
                <a:lnTo>
                  <a:pt x="0" y="0"/>
                </a:lnTo>
                <a:close/>
              </a:path>
            </a:pathLst>
          </a:custGeom>
          <a:blipFill>
            <a:blip r:embed="rId14"/>
            <a:stretch>
              <a:fillRect/>
            </a:stretch>
          </a:blipFill>
        </p:spPr>
        <p:txBody>
          <a:bodyPr/>
          <a:lstStyle/>
          <a:p>
            <a:pPr defTabSz="857250"/>
            <a:endParaRPr lang="en-US" sz="1688">
              <a:solidFill>
                <a:prstClr val="black"/>
              </a:solidFill>
            </a:endParaRPr>
          </a:p>
        </p:txBody>
      </p:sp>
      <p:sp>
        <p:nvSpPr>
          <p:cNvPr id="36" name="TextBox 36"/>
          <p:cNvSpPr txBox="1"/>
          <p:nvPr/>
        </p:nvSpPr>
        <p:spPr>
          <a:xfrm>
            <a:off x="284875" y="83124"/>
            <a:ext cx="8574251" cy="649152"/>
          </a:xfrm>
          <a:prstGeom prst="rect">
            <a:avLst/>
          </a:prstGeom>
        </p:spPr>
        <p:txBody>
          <a:bodyPr lIns="0" tIns="0" rIns="0" bIns="0" rtlCol="0" anchor="t">
            <a:spAutoFit/>
          </a:bodyPr>
          <a:lstStyle/>
          <a:p>
            <a:pPr algn="ctr" defTabSz="857250">
              <a:lnSpc>
                <a:spcPts val="5367"/>
              </a:lnSpc>
              <a:spcBef>
                <a:spcPct val="0"/>
              </a:spcBef>
            </a:pPr>
            <a:r>
              <a:rPr lang="en-US" sz="3833" b="1" u="sng">
                <a:solidFill>
                  <a:srgbClr val="2D390A"/>
                </a:solidFill>
                <a:ea typeface="Calibri (MS) Bold"/>
                <a:cs typeface="Calibri (MS) Bold"/>
                <a:sym typeface="Calibri (MS) Bold"/>
              </a:rPr>
              <a:t>Rainy Day Discussion Questions</a:t>
            </a:r>
          </a:p>
        </p:txBody>
      </p:sp>
      <p:sp>
        <p:nvSpPr>
          <p:cNvPr id="37" name="TextBox 37"/>
          <p:cNvSpPr txBox="1"/>
          <p:nvPr/>
        </p:nvSpPr>
        <p:spPr>
          <a:xfrm>
            <a:off x="7405846" y="2889140"/>
            <a:ext cx="1254511" cy="496418"/>
          </a:xfrm>
          <a:prstGeom prst="rect">
            <a:avLst/>
          </a:prstGeom>
        </p:spPr>
        <p:txBody>
          <a:bodyPr lIns="0" tIns="0" rIns="0" bIns="0" rtlCol="0" anchor="t">
            <a:spAutoFit/>
          </a:bodyPr>
          <a:lstStyle/>
          <a:p>
            <a:pPr algn="ctr" defTabSz="857250">
              <a:lnSpc>
                <a:spcPts val="1969"/>
              </a:lnSpc>
              <a:spcBef>
                <a:spcPct val="0"/>
              </a:spcBef>
            </a:pPr>
            <a:r>
              <a:rPr lang="en-US" sz="1406" b="1" i="1">
                <a:solidFill>
                  <a:srgbClr val="FFFFFF"/>
                </a:solidFill>
                <a:ea typeface="Calibri (MS) Bold Italics"/>
                <a:cs typeface="Calibri (MS) Bold Italics"/>
                <a:sym typeface="Calibri (MS) Bold Italics"/>
              </a:rPr>
              <a:t>Nobody wants to play with me.</a:t>
            </a:r>
          </a:p>
        </p:txBody>
      </p:sp>
      <p:sp>
        <p:nvSpPr>
          <p:cNvPr id="38" name="TextBox 38"/>
          <p:cNvSpPr txBox="1"/>
          <p:nvPr/>
        </p:nvSpPr>
        <p:spPr>
          <a:xfrm>
            <a:off x="375347" y="2898070"/>
            <a:ext cx="1619150" cy="496354"/>
          </a:xfrm>
          <a:prstGeom prst="rect">
            <a:avLst/>
          </a:prstGeom>
        </p:spPr>
        <p:txBody>
          <a:bodyPr lIns="0" tIns="0" rIns="0" bIns="0" rtlCol="0" anchor="t">
            <a:spAutoFit/>
          </a:bodyPr>
          <a:lstStyle/>
          <a:p>
            <a:pPr algn="ctr" defTabSz="857250">
              <a:lnSpc>
                <a:spcPts val="1965"/>
              </a:lnSpc>
              <a:spcBef>
                <a:spcPct val="0"/>
              </a:spcBef>
            </a:pPr>
            <a:r>
              <a:rPr lang="en-US" sz="1403" b="1" i="1">
                <a:solidFill>
                  <a:srgbClr val="FDFDFD"/>
                </a:solidFill>
                <a:ea typeface="Calibri (MS) Bold Italics"/>
                <a:cs typeface="Calibri (MS) Bold Italics"/>
                <a:sym typeface="Calibri (MS) Bold Italics"/>
              </a:rPr>
              <a:t>What are you watching?</a:t>
            </a:r>
          </a:p>
        </p:txBody>
      </p:sp>
      <p:sp>
        <p:nvSpPr>
          <p:cNvPr id="39" name="TextBox 39"/>
          <p:cNvSpPr txBox="1"/>
          <p:nvPr/>
        </p:nvSpPr>
        <p:spPr>
          <a:xfrm>
            <a:off x="4701702" y="2961849"/>
            <a:ext cx="1967693" cy="239874"/>
          </a:xfrm>
          <a:prstGeom prst="rect">
            <a:avLst/>
          </a:prstGeom>
        </p:spPr>
        <p:txBody>
          <a:bodyPr lIns="0" tIns="0" rIns="0" bIns="0" rtlCol="0" anchor="t">
            <a:spAutoFit/>
          </a:bodyPr>
          <a:lstStyle/>
          <a:p>
            <a:pPr algn="ctr" defTabSz="857250">
              <a:lnSpc>
                <a:spcPts val="1965"/>
              </a:lnSpc>
              <a:spcBef>
                <a:spcPct val="0"/>
              </a:spcBef>
            </a:pPr>
            <a:r>
              <a:rPr lang="en-US" sz="1403" b="1" i="1">
                <a:solidFill>
                  <a:srgbClr val="FFFFFF"/>
                </a:solidFill>
                <a:ea typeface="Calibri (MS) Bold Italics"/>
                <a:cs typeface="Calibri (MS) Bold Italics"/>
                <a:sym typeface="Calibri (MS) Bold Italics"/>
              </a:rPr>
              <a:t>JUMP!</a:t>
            </a:r>
          </a:p>
        </p:txBody>
      </p:sp>
      <p:sp>
        <p:nvSpPr>
          <p:cNvPr id="40" name="TextBox 40"/>
          <p:cNvSpPr txBox="1"/>
          <p:nvPr/>
        </p:nvSpPr>
        <p:spPr>
          <a:xfrm>
            <a:off x="2785523" y="2956910"/>
            <a:ext cx="1357812" cy="239874"/>
          </a:xfrm>
          <a:prstGeom prst="rect">
            <a:avLst/>
          </a:prstGeom>
        </p:spPr>
        <p:txBody>
          <a:bodyPr lIns="0" tIns="0" rIns="0" bIns="0" rtlCol="0" anchor="t">
            <a:spAutoFit/>
          </a:bodyPr>
          <a:lstStyle/>
          <a:p>
            <a:pPr algn="ctr" defTabSz="857250">
              <a:lnSpc>
                <a:spcPts val="1965"/>
              </a:lnSpc>
              <a:spcBef>
                <a:spcPct val="0"/>
              </a:spcBef>
            </a:pPr>
            <a:r>
              <a:rPr lang="en-US" sz="1403" b="1" i="1">
                <a:solidFill>
                  <a:srgbClr val="FDFDFD"/>
                </a:solidFill>
                <a:ea typeface="Calibri (MS) Bold Italics"/>
                <a:cs typeface="Calibri (MS) Bold Italics"/>
                <a:sym typeface="Calibri (MS) Bold Italics"/>
              </a:rPr>
              <a:t>It’s my turn!</a:t>
            </a:r>
          </a:p>
        </p:txBody>
      </p:sp>
      <p:sp>
        <p:nvSpPr>
          <p:cNvPr id="41" name="TextBox 41"/>
          <p:cNvSpPr txBox="1"/>
          <p:nvPr/>
        </p:nvSpPr>
        <p:spPr>
          <a:xfrm>
            <a:off x="1100024" y="4366142"/>
            <a:ext cx="7245742" cy="1836337"/>
          </a:xfrm>
          <a:prstGeom prst="rect">
            <a:avLst/>
          </a:prstGeom>
        </p:spPr>
        <p:txBody>
          <a:bodyPr lIns="0" tIns="0" rIns="0" bIns="0" rtlCol="0" anchor="t">
            <a:spAutoFit/>
          </a:bodyPr>
          <a:lstStyle/>
          <a:p>
            <a:pPr marL="445289" lvl="1" indent="-222644" defTabSz="857250">
              <a:lnSpc>
                <a:spcPts val="2887"/>
              </a:lnSpc>
              <a:buFont typeface="Arial"/>
              <a:buChar char="•"/>
            </a:pPr>
            <a:r>
              <a:rPr lang="en-US" sz="2062" b="1">
                <a:solidFill>
                  <a:srgbClr val="000000"/>
                </a:solidFill>
                <a:ea typeface="Calibri (MS) Bold"/>
                <a:cs typeface="Calibri (MS) Bold"/>
                <a:sym typeface="Calibri (MS) Bold"/>
              </a:rPr>
              <a:t>Have you had rainy day or extended time-at-home experiences like the Sprout families?</a:t>
            </a:r>
          </a:p>
          <a:p>
            <a:pPr defTabSz="857250">
              <a:lnSpc>
                <a:spcPts val="2887"/>
              </a:lnSpc>
            </a:pPr>
            <a:endParaRPr lang="en-US" sz="2062" b="1">
              <a:solidFill>
                <a:srgbClr val="000000"/>
              </a:solidFill>
              <a:ea typeface="Calibri (MS) Bold"/>
              <a:cs typeface="Calibri (MS) Bold"/>
              <a:sym typeface="Calibri (MS) Bold"/>
            </a:endParaRPr>
          </a:p>
          <a:p>
            <a:pPr marL="445289" lvl="1" indent="-222644" defTabSz="857250">
              <a:lnSpc>
                <a:spcPts val="2887"/>
              </a:lnSpc>
              <a:buFont typeface="Arial"/>
              <a:buChar char="•"/>
            </a:pPr>
            <a:r>
              <a:rPr lang="en-US" sz="2062" b="1">
                <a:solidFill>
                  <a:srgbClr val="000000"/>
                </a:solidFill>
                <a:ea typeface="Calibri (MS) Bold"/>
                <a:cs typeface="Calibri (MS) Bold"/>
                <a:sym typeface="Calibri (MS) Bold"/>
              </a:rPr>
              <a:t> Has your child asked for more screen time, shown frustration, had extra energy, or acted out for attention?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p:cNvGrpSpPr/>
        <p:nvPr/>
      </p:nvGrpSpPr>
      <p:grpSpPr>
        <a:xfrm>
          <a:off x="0" y="0"/>
          <a:ext cx="0" cy="0"/>
          <a:chOff x="0" y="0"/>
          <a:chExt cx="0" cy="0"/>
        </a:xfrm>
      </p:grpSpPr>
      <p:sp>
        <p:nvSpPr>
          <p:cNvPr id="2" name="Freeform 2"/>
          <p:cNvSpPr/>
          <p:nvPr/>
        </p:nvSpPr>
        <p:spPr>
          <a:xfrm>
            <a:off x="4023353" y="1191540"/>
            <a:ext cx="5043876" cy="3128155"/>
          </a:xfrm>
          <a:custGeom>
            <a:avLst/>
            <a:gdLst/>
            <a:ahLst/>
            <a:cxnLst/>
            <a:rect l="l" t="t" r="r" b="b"/>
            <a:pathLst>
              <a:path w="5380134" h="3336699">
                <a:moveTo>
                  <a:pt x="0" y="0"/>
                </a:moveTo>
                <a:lnTo>
                  <a:pt x="5380134" y="0"/>
                </a:lnTo>
                <a:lnTo>
                  <a:pt x="5380134" y="3336699"/>
                </a:lnTo>
                <a:lnTo>
                  <a:pt x="0" y="3336699"/>
                </a:lnTo>
                <a:lnTo>
                  <a:pt x="0" y="0"/>
                </a:lnTo>
                <a:close/>
              </a:path>
            </a:pathLst>
          </a:custGeom>
          <a:blipFill>
            <a:blip r:embed="rId3"/>
            <a:stretch>
              <a:fillRect/>
            </a:stretch>
          </a:blipFill>
          <a:ln w="38100" cap="sq">
            <a:solidFill>
              <a:srgbClr val="656658"/>
            </a:solidFill>
            <a:prstDash val="solid"/>
            <a:miter/>
          </a:ln>
        </p:spPr>
        <p:txBody>
          <a:bodyPr/>
          <a:lstStyle/>
          <a:p>
            <a:pPr defTabSz="857250">
              <a:defRPr/>
            </a:pPr>
            <a:endParaRPr lang="en-US" sz="1688" b="1">
              <a:solidFill>
                <a:prstClr val="black"/>
              </a:solidFill>
            </a:endParaRPr>
          </a:p>
        </p:txBody>
      </p:sp>
      <p:sp>
        <p:nvSpPr>
          <p:cNvPr id="3" name="TextBox 3"/>
          <p:cNvSpPr txBox="1"/>
          <p:nvPr/>
        </p:nvSpPr>
        <p:spPr>
          <a:xfrm>
            <a:off x="599796" y="108019"/>
            <a:ext cx="7858404" cy="1054006"/>
          </a:xfrm>
          <a:prstGeom prst="rect">
            <a:avLst/>
          </a:prstGeom>
        </p:spPr>
        <p:txBody>
          <a:bodyPr lIns="0" tIns="0" rIns="0" bIns="0" rtlCol="0" anchor="t">
            <a:spAutoFit/>
          </a:bodyPr>
          <a:lstStyle/>
          <a:p>
            <a:pPr algn="ctr" defTabSz="857250">
              <a:lnSpc>
                <a:spcPts val="2753"/>
              </a:lnSpc>
              <a:spcBef>
                <a:spcPct val="0"/>
              </a:spcBef>
              <a:defRPr/>
            </a:pPr>
            <a:r>
              <a:rPr lang="en-US" sz="1950" b="1">
                <a:solidFill>
                  <a:srgbClr val="000000"/>
                </a:solidFill>
                <a:ea typeface="Calibri"/>
                <a:cs typeface="Calibri"/>
              </a:rPr>
              <a:t>There were two resources shared to create a Family-Media Action Plan, one</a:t>
            </a:r>
          </a:p>
          <a:p>
            <a:pPr algn="ctr" defTabSz="857250">
              <a:lnSpc>
                <a:spcPts val="2753"/>
              </a:lnSpc>
              <a:spcBef>
                <a:spcPct val="0"/>
              </a:spcBef>
              <a:defRPr/>
            </a:pPr>
            <a:r>
              <a:rPr lang="en-US" sz="1950" b="1">
                <a:solidFill>
                  <a:srgbClr val="000000"/>
                </a:solidFill>
                <a:ea typeface="Calibri"/>
                <a:cs typeface="Calibri"/>
              </a:rPr>
              <a:t>from </a:t>
            </a:r>
            <a:r>
              <a:rPr lang="en-US" sz="1950" b="1" u="sng">
                <a:solidFill>
                  <a:srgbClr val="000000"/>
                </a:solidFill>
                <a:ea typeface="Calibri"/>
                <a:cs typeface="Calibri"/>
              </a:rPr>
              <a:t>Thrive</a:t>
            </a:r>
            <a:r>
              <a:rPr lang="en-US" sz="1950" b="1">
                <a:solidFill>
                  <a:srgbClr val="000000"/>
                </a:solidFill>
                <a:ea typeface="Calibri"/>
                <a:cs typeface="Calibri"/>
              </a:rPr>
              <a:t> and one from the </a:t>
            </a:r>
            <a:r>
              <a:rPr lang="en-US" sz="1950" b="1" u="sng">
                <a:solidFill>
                  <a:srgbClr val="000000"/>
                </a:solidFill>
                <a:ea typeface="Calibri"/>
                <a:cs typeface="Calibri"/>
              </a:rPr>
              <a:t>American Academy of Pediatrics</a:t>
            </a:r>
            <a:r>
              <a:rPr lang="en-US" sz="1950" b="1">
                <a:solidFill>
                  <a:srgbClr val="000000"/>
                </a:solidFill>
                <a:ea typeface="Calibri"/>
                <a:cs typeface="Calibri"/>
              </a:rPr>
              <a:t>. </a:t>
            </a:r>
          </a:p>
          <a:p>
            <a:pPr algn="ctr" defTabSz="857250">
              <a:lnSpc>
                <a:spcPts val="2753"/>
              </a:lnSpc>
              <a:spcBef>
                <a:spcPct val="0"/>
              </a:spcBef>
              <a:defRPr/>
            </a:pPr>
            <a:endParaRPr lang="en-US" sz="1966" b="1">
              <a:solidFill>
                <a:srgbClr val="000000"/>
              </a:solidFill>
            </a:endParaRPr>
          </a:p>
        </p:txBody>
      </p:sp>
      <p:sp>
        <p:nvSpPr>
          <p:cNvPr id="4" name="Freeform 4"/>
          <p:cNvSpPr/>
          <p:nvPr/>
        </p:nvSpPr>
        <p:spPr>
          <a:xfrm rot="2261216" flipH="1">
            <a:off x="7572099" y="690552"/>
            <a:ext cx="926278" cy="685447"/>
          </a:xfrm>
          <a:custGeom>
            <a:avLst/>
            <a:gdLst/>
            <a:ahLst/>
            <a:cxnLst/>
            <a:rect l="l" t="t" r="r" b="b"/>
            <a:pathLst>
              <a:path w="988030" h="731143">
                <a:moveTo>
                  <a:pt x="988030" y="0"/>
                </a:moveTo>
                <a:lnTo>
                  <a:pt x="0" y="0"/>
                </a:lnTo>
                <a:lnTo>
                  <a:pt x="0" y="731143"/>
                </a:lnTo>
                <a:lnTo>
                  <a:pt x="988030" y="731143"/>
                </a:lnTo>
                <a:lnTo>
                  <a:pt x="98803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b="1">
              <a:solidFill>
                <a:prstClr val="black"/>
              </a:solidFill>
            </a:endParaRPr>
          </a:p>
        </p:txBody>
      </p:sp>
      <p:sp>
        <p:nvSpPr>
          <p:cNvPr id="5" name="Freeform 5"/>
          <p:cNvSpPr/>
          <p:nvPr/>
        </p:nvSpPr>
        <p:spPr>
          <a:xfrm>
            <a:off x="4600706" y="4354346"/>
            <a:ext cx="3889173" cy="2503655"/>
          </a:xfrm>
          <a:custGeom>
            <a:avLst/>
            <a:gdLst/>
            <a:ahLst/>
            <a:cxnLst/>
            <a:rect l="l" t="t" r="r" b="b"/>
            <a:pathLst>
              <a:path w="4148451" h="2670565">
                <a:moveTo>
                  <a:pt x="0" y="0"/>
                </a:moveTo>
                <a:lnTo>
                  <a:pt x="4148451" y="0"/>
                </a:lnTo>
                <a:lnTo>
                  <a:pt x="4148451" y="2670565"/>
                </a:lnTo>
                <a:lnTo>
                  <a:pt x="0" y="26705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b="1">
              <a:solidFill>
                <a:prstClr val="black"/>
              </a:solidFill>
            </a:endParaRPr>
          </a:p>
        </p:txBody>
      </p:sp>
      <p:sp>
        <p:nvSpPr>
          <p:cNvPr id="6" name="Freeform 6"/>
          <p:cNvSpPr/>
          <p:nvPr/>
        </p:nvSpPr>
        <p:spPr>
          <a:xfrm>
            <a:off x="102096" y="1500188"/>
            <a:ext cx="3755529" cy="4837318"/>
          </a:xfrm>
          <a:custGeom>
            <a:avLst/>
            <a:gdLst/>
            <a:ahLst/>
            <a:cxnLst/>
            <a:rect l="l" t="t" r="r" b="b"/>
            <a:pathLst>
              <a:path w="4005898" h="5159806">
                <a:moveTo>
                  <a:pt x="0" y="0"/>
                </a:moveTo>
                <a:lnTo>
                  <a:pt x="4005898" y="0"/>
                </a:lnTo>
                <a:lnTo>
                  <a:pt x="4005898" y="5159806"/>
                </a:lnTo>
                <a:lnTo>
                  <a:pt x="0" y="5159806"/>
                </a:lnTo>
                <a:lnTo>
                  <a:pt x="0" y="0"/>
                </a:lnTo>
                <a:close/>
              </a:path>
            </a:pathLst>
          </a:custGeom>
          <a:blipFill>
            <a:blip r:embed="rId8"/>
            <a:stretch>
              <a:fillRect/>
            </a:stretch>
          </a:blipFill>
          <a:ln w="38100" cap="sq">
            <a:solidFill>
              <a:srgbClr val="4B4A45"/>
            </a:solidFill>
            <a:prstDash val="solid"/>
            <a:miter/>
          </a:ln>
        </p:spPr>
        <p:txBody>
          <a:bodyPr/>
          <a:lstStyle/>
          <a:p>
            <a:pPr defTabSz="857250">
              <a:defRPr/>
            </a:pPr>
            <a:endParaRPr lang="en-US" sz="1688" b="1">
              <a:solidFill>
                <a:prstClr val="black"/>
              </a:solidFill>
            </a:endParaRPr>
          </a:p>
        </p:txBody>
      </p:sp>
      <p:sp>
        <p:nvSpPr>
          <p:cNvPr id="7" name="Freeform 7"/>
          <p:cNvSpPr/>
          <p:nvPr/>
        </p:nvSpPr>
        <p:spPr>
          <a:xfrm rot="2261216" flipH="1">
            <a:off x="1886016" y="890105"/>
            <a:ext cx="1207474" cy="827362"/>
          </a:xfrm>
          <a:custGeom>
            <a:avLst/>
            <a:gdLst/>
            <a:ahLst/>
            <a:cxnLst/>
            <a:rect l="l" t="t" r="r" b="b"/>
            <a:pathLst>
              <a:path w="1419321" h="1050298">
                <a:moveTo>
                  <a:pt x="1419321" y="0"/>
                </a:moveTo>
                <a:lnTo>
                  <a:pt x="0" y="0"/>
                </a:lnTo>
                <a:lnTo>
                  <a:pt x="0" y="1050298"/>
                </a:lnTo>
                <a:lnTo>
                  <a:pt x="1419321" y="1050298"/>
                </a:lnTo>
                <a:lnTo>
                  <a:pt x="141932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b="1">
              <a:solidFill>
                <a:prstClr val="black"/>
              </a:solidFill>
            </a:endParaRPr>
          </a:p>
        </p:txBody>
      </p:sp>
      <p:sp>
        <p:nvSpPr>
          <p:cNvPr id="8" name="TextBox 8"/>
          <p:cNvSpPr txBox="1"/>
          <p:nvPr/>
        </p:nvSpPr>
        <p:spPr>
          <a:xfrm>
            <a:off x="4988859" y="4939516"/>
            <a:ext cx="3354315" cy="1333314"/>
          </a:xfrm>
          <a:prstGeom prst="rect">
            <a:avLst/>
          </a:prstGeom>
        </p:spPr>
        <p:txBody>
          <a:bodyPr wrap="square" lIns="0" tIns="0" rIns="0" bIns="0" rtlCol="0" anchor="t">
            <a:spAutoFit/>
          </a:bodyPr>
          <a:lstStyle/>
          <a:p>
            <a:pPr marL="285750" indent="-285750" defTabSz="857250">
              <a:lnSpc>
                <a:spcPts val="2096"/>
              </a:lnSpc>
              <a:spcBef>
                <a:spcPct val="0"/>
              </a:spcBef>
              <a:buFont typeface="Arial" panose="020B0604020202020204" pitchFamily="34" charset="0"/>
              <a:buChar char="•"/>
              <a:defRPr/>
            </a:pPr>
            <a:r>
              <a:rPr lang="en-US" sz="1600" b="1"/>
              <a:t>Do you plan to use these family-media resources?</a:t>
            </a:r>
          </a:p>
          <a:p>
            <a:pPr marL="285750" indent="-285750" defTabSz="857250">
              <a:lnSpc>
                <a:spcPts val="2096"/>
              </a:lnSpc>
              <a:spcBef>
                <a:spcPct val="0"/>
              </a:spcBef>
              <a:buFont typeface="Arial" panose="020B0604020202020204" pitchFamily="34" charset="0"/>
              <a:buChar char="•"/>
              <a:defRPr/>
            </a:pPr>
            <a:r>
              <a:rPr lang="en-US" sz="1600" b="1"/>
              <a:t>What are your thoughts on the plan?</a:t>
            </a:r>
          </a:p>
          <a:p>
            <a:pPr marL="285750" indent="-285750" defTabSz="857250">
              <a:lnSpc>
                <a:spcPts val="2096"/>
              </a:lnSpc>
              <a:spcBef>
                <a:spcPct val="0"/>
              </a:spcBef>
              <a:buFont typeface="Arial" panose="020B0604020202020204" pitchFamily="34" charset="0"/>
              <a:buChar char="•"/>
              <a:defRPr/>
            </a:pPr>
            <a:r>
              <a:rPr lang="en-US" sz="1600" b="1"/>
              <a:t>How might your child respond?</a:t>
            </a:r>
            <a:endParaRPr lang="en-US" sz="1450" b="1">
              <a:solidFill>
                <a:srgbClr val="000000"/>
              </a:solidFill>
              <a:ea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8A4AA"/>
        </a:solidFill>
        <a:effectLst/>
      </p:bgPr>
    </p:bg>
    <p:spTree>
      <p:nvGrpSpPr>
        <p:cNvPr id="1" name=""/>
        <p:cNvGrpSpPr/>
        <p:nvPr/>
      </p:nvGrpSpPr>
      <p:grpSpPr>
        <a:xfrm>
          <a:off x="0" y="0"/>
          <a:ext cx="0" cy="0"/>
          <a:chOff x="0" y="0"/>
          <a:chExt cx="0" cy="0"/>
        </a:xfrm>
      </p:grpSpPr>
      <p:sp>
        <p:nvSpPr>
          <p:cNvPr id="2" name="Freeform 2"/>
          <p:cNvSpPr/>
          <p:nvPr/>
        </p:nvSpPr>
        <p:spPr>
          <a:xfrm>
            <a:off x="151336" y="3938558"/>
            <a:ext cx="2209898" cy="2863070"/>
          </a:xfrm>
          <a:custGeom>
            <a:avLst/>
            <a:gdLst/>
            <a:ahLst/>
            <a:cxnLst/>
            <a:rect l="l" t="t" r="r" b="b"/>
            <a:pathLst>
              <a:path w="2357225" h="3053941">
                <a:moveTo>
                  <a:pt x="0" y="0"/>
                </a:moveTo>
                <a:lnTo>
                  <a:pt x="2357225" y="0"/>
                </a:lnTo>
                <a:lnTo>
                  <a:pt x="2357225" y="3053941"/>
                </a:lnTo>
                <a:lnTo>
                  <a:pt x="0" y="3053941"/>
                </a:lnTo>
                <a:lnTo>
                  <a:pt x="0" y="0"/>
                </a:lnTo>
                <a:close/>
              </a:path>
            </a:pathLst>
          </a:custGeom>
          <a:blipFill>
            <a:blip r:embed="rId3"/>
            <a:stretch>
              <a:fillRect/>
            </a:stretch>
          </a:blipFill>
          <a:ln w="38100" cap="sq">
            <a:solidFill>
              <a:srgbClr val="000000"/>
            </a:solidFill>
            <a:prstDash val="solid"/>
            <a:miter/>
          </a:ln>
        </p:spPr>
        <p:txBody>
          <a:bodyPr/>
          <a:lstStyle/>
          <a:p>
            <a:pPr defTabSz="857250"/>
            <a:endParaRPr lang="en-US" sz="1688">
              <a:solidFill>
                <a:prstClr val="black"/>
              </a:solidFill>
            </a:endParaRPr>
          </a:p>
        </p:txBody>
      </p:sp>
      <p:sp>
        <p:nvSpPr>
          <p:cNvPr id="3" name="Freeform 3"/>
          <p:cNvSpPr/>
          <p:nvPr/>
        </p:nvSpPr>
        <p:spPr>
          <a:xfrm>
            <a:off x="1256285" y="3277760"/>
            <a:ext cx="2101739" cy="2656461"/>
          </a:xfrm>
          <a:custGeom>
            <a:avLst/>
            <a:gdLst/>
            <a:ahLst/>
            <a:cxnLst/>
            <a:rect l="l" t="t" r="r" b="b"/>
            <a:pathLst>
              <a:path w="2241855" h="2833558">
                <a:moveTo>
                  <a:pt x="0" y="0"/>
                </a:moveTo>
                <a:lnTo>
                  <a:pt x="2241855" y="0"/>
                </a:lnTo>
                <a:lnTo>
                  <a:pt x="2241855" y="2833558"/>
                </a:lnTo>
                <a:lnTo>
                  <a:pt x="0" y="2833558"/>
                </a:lnTo>
                <a:lnTo>
                  <a:pt x="0" y="0"/>
                </a:lnTo>
                <a:close/>
              </a:path>
            </a:pathLst>
          </a:custGeom>
          <a:blipFill>
            <a:blip r:embed="rId4"/>
            <a:stretch>
              <a:fillRect/>
            </a:stretch>
          </a:blipFill>
          <a:ln w="38100" cap="sq">
            <a:solidFill>
              <a:srgbClr val="000000"/>
            </a:solidFill>
            <a:prstDash val="solid"/>
            <a:miter/>
          </a:ln>
        </p:spPr>
        <p:txBody>
          <a:bodyPr/>
          <a:lstStyle/>
          <a:p>
            <a:pPr defTabSz="857250"/>
            <a:endParaRPr lang="en-US" sz="1688">
              <a:solidFill>
                <a:prstClr val="black"/>
              </a:solidFill>
            </a:endParaRPr>
          </a:p>
        </p:txBody>
      </p:sp>
      <p:sp>
        <p:nvSpPr>
          <p:cNvPr id="4" name="Freeform 4"/>
          <p:cNvSpPr/>
          <p:nvPr/>
        </p:nvSpPr>
        <p:spPr>
          <a:xfrm>
            <a:off x="2500769" y="4262123"/>
            <a:ext cx="1988419" cy="2539504"/>
          </a:xfrm>
          <a:custGeom>
            <a:avLst/>
            <a:gdLst/>
            <a:ahLst/>
            <a:cxnLst/>
            <a:rect l="l" t="t" r="r" b="b"/>
            <a:pathLst>
              <a:path w="2120980" h="2708804">
                <a:moveTo>
                  <a:pt x="0" y="0"/>
                </a:moveTo>
                <a:lnTo>
                  <a:pt x="2120980" y="0"/>
                </a:lnTo>
                <a:lnTo>
                  <a:pt x="2120980" y="2708804"/>
                </a:lnTo>
                <a:lnTo>
                  <a:pt x="0" y="2708804"/>
                </a:lnTo>
                <a:lnTo>
                  <a:pt x="0" y="0"/>
                </a:lnTo>
                <a:close/>
              </a:path>
            </a:pathLst>
          </a:custGeom>
          <a:blipFill>
            <a:blip r:embed="rId5">
              <a:extLst>
                <a:ext uri="{28A0092B-C50C-407E-A947-70E740481C1C}">
                  <a14:useLocalDpi xmlns:a14="http://schemas.microsoft.com/office/drawing/2010/main" val="0"/>
                </a:ext>
              </a:extLst>
            </a:blip>
            <a:stretch>
              <a:fillRect/>
            </a:stretch>
          </a:blipFill>
          <a:ln w="38100" cap="sq">
            <a:solidFill>
              <a:srgbClr val="000000"/>
            </a:solidFill>
            <a:prstDash val="solid"/>
            <a:miter/>
          </a:ln>
        </p:spPr>
        <p:txBody>
          <a:bodyPr/>
          <a:lstStyle/>
          <a:p>
            <a:pPr defTabSz="857250"/>
            <a:endParaRPr lang="en-US" sz="1688">
              <a:solidFill>
                <a:prstClr val="black"/>
              </a:solidFill>
            </a:endParaRPr>
          </a:p>
        </p:txBody>
      </p:sp>
      <p:sp>
        <p:nvSpPr>
          <p:cNvPr id="5" name="Freeform 5"/>
          <p:cNvSpPr/>
          <p:nvPr/>
        </p:nvSpPr>
        <p:spPr>
          <a:xfrm>
            <a:off x="6834365" y="3938558"/>
            <a:ext cx="2199561" cy="2872970"/>
          </a:xfrm>
          <a:custGeom>
            <a:avLst/>
            <a:gdLst/>
            <a:ahLst/>
            <a:cxnLst/>
            <a:rect l="l" t="t" r="r" b="b"/>
            <a:pathLst>
              <a:path w="2346198" h="3064501">
                <a:moveTo>
                  <a:pt x="0" y="0"/>
                </a:moveTo>
                <a:lnTo>
                  <a:pt x="2346197" y="0"/>
                </a:lnTo>
                <a:lnTo>
                  <a:pt x="2346197" y="3064501"/>
                </a:lnTo>
                <a:lnTo>
                  <a:pt x="0" y="3064501"/>
                </a:lnTo>
                <a:lnTo>
                  <a:pt x="0" y="0"/>
                </a:lnTo>
                <a:close/>
              </a:path>
            </a:pathLst>
          </a:custGeom>
          <a:blipFill>
            <a:blip r:embed="rId6">
              <a:extLst>
                <a:ext uri="{28A0092B-C50C-407E-A947-70E740481C1C}">
                  <a14:useLocalDpi xmlns:a14="http://schemas.microsoft.com/office/drawing/2010/main" val="0"/>
                </a:ext>
              </a:extLst>
            </a:blip>
            <a:stretch>
              <a:fillRect/>
            </a:stretch>
          </a:blipFill>
          <a:ln w="38100" cap="sq">
            <a:solidFill>
              <a:srgbClr val="000000"/>
            </a:solidFill>
            <a:prstDash val="solid"/>
            <a:miter/>
          </a:ln>
        </p:spPr>
        <p:txBody>
          <a:bodyPr/>
          <a:lstStyle/>
          <a:p>
            <a:pPr defTabSz="857250"/>
            <a:endParaRPr lang="en-US" sz="1688">
              <a:solidFill>
                <a:prstClr val="black"/>
              </a:solidFill>
            </a:endParaRPr>
          </a:p>
        </p:txBody>
      </p:sp>
      <p:sp>
        <p:nvSpPr>
          <p:cNvPr id="6" name="Freeform 6"/>
          <p:cNvSpPr/>
          <p:nvPr/>
        </p:nvSpPr>
        <p:spPr>
          <a:xfrm>
            <a:off x="5539095" y="3277761"/>
            <a:ext cx="1987346" cy="2545774"/>
          </a:xfrm>
          <a:custGeom>
            <a:avLst/>
            <a:gdLst/>
            <a:ahLst/>
            <a:cxnLst/>
            <a:rect l="l" t="t" r="r" b="b"/>
            <a:pathLst>
              <a:path w="2119836" h="2715492">
                <a:moveTo>
                  <a:pt x="0" y="0"/>
                </a:moveTo>
                <a:lnTo>
                  <a:pt x="2119836" y="0"/>
                </a:lnTo>
                <a:lnTo>
                  <a:pt x="2119836" y="2715492"/>
                </a:lnTo>
                <a:lnTo>
                  <a:pt x="0" y="2715492"/>
                </a:lnTo>
                <a:lnTo>
                  <a:pt x="0" y="0"/>
                </a:lnTo>
                <a:close/>
              </a:path>
            </a:pathLst>
          </a:custGeom>
          <a:blipFill>
            <a:blip r:embed="rId7"/>
            <a:stretch>
              <a:fillRect/>
            </a:stretch>
          </a:blipFill>
          <a:ln w="38100" cap="sq">
            <a:solidFill>
              <a:srgbClr val="000000"/>
            </a:solidFill>
            <a:prstDash val="solid"/>
            <a:miter/>
          </a:ln>
        </p:spPr>
        <p:txBody>
          <a:bodyPr/>
          <a:lstStyle/>
          <a:p>
            <a:pPr defTabSz="857250"/>
            <a:endParaRPr lang="en-US" sz="1688">
              <a:solidFill>
                <a:prstClr val="black"/>
              </a:solidFill>
            </a:endParaRPr>
          </a:p>
        </p:txBody>
      </p:sp>
      <p:sp>
        <p:nvSpPr>
          <p:cNvPr id="7" name="Freeform 7"/>
          <p:cNvSpPr/>
          <p:nvPr/>
        </p:nvSpPr>
        <p:spPr>
          <a:xfrm>
            <a:off x="4681560" y="4262123"/>
            <a:ext cx="1960433" cy="2539504"/>
          </a:xfrm>
          <a:custGeom>
            <a:avLst/>
            <a:gdLst/>
            <a:ahLst/>
            <a:cxnLst/>
            <a:rect l="l" t="t" r="r" b="b"/>
            <a:pathLst>
              <a:path w="2091128" h="2708804">
                <a:moveTo>
                  <a:pt x="0" y="0"/>
                </a:moveTo>
                <a:lnTo>
                  <a:pt x="2091128" y="0"/>
                </a:lnTo>
                <a:lnTo>
                  <a:pt x="2091128" y="2708804"/>
                </a:lnTo>
                <a:lnTo>
                  <a:pt x="0" y="2708804"/>
                </a:lnTo>
                <a:lnTo>
                  <a:pt x="0" y="0"/>
                </a:lnTo>
                <a:close/>
              </a:path>
            </a:pathLst>
          </a:custGeom>
          <a:blipFill>
            <a:blip r:embed="rId8"/>
            <a:stretch>
              <a:fillRect/>
            </a:stretch>
          </a:blipFill>
          <a:ln w="38100" cap="sq">
            <a:solidFill>
              <a:srgbClr val="000000"/>
            </a:solidFill>
            <a:prstDash val="solid"/>
            <a:miter/>
          </a:ln>
        </p:spPr>
        <p:txBody>
          <a:bodyPr/>
          <a:lstStyle/>
          <a:p>
            <a:pPr defTabSz="857250"/>
            <a:endParaRPr lang="en-US" sz="1688">
              <a:solidFill>
                <a:prstClr val="black"/>
              </a:solidFill>
            </a:endParaRPr>
          </a:p>
        </p:txBody>
      </p:sp>
      <p:grpSp>
        <p:nvGrpSpPr>
          <p:cNvPr id="8" name="Group 8"/>
          <p:cNvGrpSpPr/>
          <p:nvPr/>
        </p:nvGrpSpPr>
        <p:grpSpPr>
          <a:xfrm>
            <a:off x="530761" y="582018"/>
            <a:ext cx="7916855" cy="3356540"/>
            <a:chOff x="0" y="0"/>
            <a:chExt cx="11259527" cy="4773745"/>
          </a:xfrm>
        </p:grpSpPr>
        <p:sp>
          <p:nvSpPr>
            <p:cNvPr id="9" name="Freeform 9"/>
            <p:cNvSpPr/>
            <p:nvPr/>
          </p:nvSpPr>
          <p:spPr>
            <a:xfrm>
              <a:off x="0" y="53947"/>
              <a:ext cx="6606517" cy="4665852"/>
            </a:xfrm>
            <a:custGeom>
              <a:avLst/>
              <a:gdLst/>
              <a:ahLst/>
              <a:cxnLst/>
              <a:rect l="l" t="t" r="r" b="b"/>
              <a:pathLst>
                <a:path w="6606517" h="4665852">
                  <a:moveTo>
                    <a:pt x="0" y="0"/>
                  </a:moveTo>
                  <a:lnTo>
                    <a:pt x="6606517" y="0"/>
                  </a:lnTo>
                  <a:lnTo>
                    <a:pt x="6606517" y="4665852"/>
                  </a:lnTo>
                  <a:lnTo>
                    <a:pt x="0" y="46658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endParaRPr lang="en-US" sz="1688">
                <a:solidFill>
                  <a:prstClr val="black"/>
                </a:solidFill>
              </a:endParaRPr>
            </a:p>
          </p:txBody>
        </p:sp>
        <p:sp>
          <p:nvSpPr>
            <p:cNvPr id="10" name="Freeform 10"/>
            <p:cNvSpPr/>
            <p:nvPr/>
          </p:nvSpPr>
          <p:spPr>
            <a:xfrm>
              <a:off x="4500241" y="0"/>
              <a:ext cx="6759286" cy="4773745"/>
            </a:xfrm>
            <a:custGeom>
              <a:avLst/>
              <a:gdLst/>
              <a:ahLst/>
              <a:cxnLst/>
              <a:rect l="l" t="t" r="r" b="b"/>
              <a:pathLst>
                <a:path w="6759286" h="4773745">
                  <a:moveTo>
                    <a:pt x="0" y="0"/>
                  </a:moveTo>
                  <a:lnTo>
                    <a:pt x="6759286" y="0"/>
                  </a:lnTo>
                  <a:lnTo>
                    <a:pt x="6759286" y="4773745"/>
                  </a:lnTo>
                  <a:lnTo>
                    <a:pt x="0" y="47737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endParaRPr lang="en-US" sz="1688">
                <a:solidFill>
                  <a:prstClr val="black"/>
                </a:solidFill>
              </a:endParaRPr>
            </a:p>
          </p:txBody>
        </p:sp>
      </p:grpSp>
      <p:sp>
        <p:nvSpPr>
          <p:cNvPr id="11" name="TextBox 11"/>
          <p:cNvSpPr txBox="1"/>
          <p:nvPr/>
        </p:nvSpPr>
        <p:spPr>
          <a:xfrm>
            <a:off x="201044" y="141425"/>
            <a:ext cx="8576290" cy="396647"/>
          </a:xfrm>
          <a:prstGeom prst="rect">
            <a:avLst/>
          </a:prstGeom>
        </p:spPr>
        <p:txBody>
          <a:bodyPr lIns="0" tIns="0" rIns="0" bIns="0" rtlCol="0" anchor="t">
            <a:spAutoFit/>
          </a:bodyPr>
          <a:lstStyle/>
          <a:p>
            <a:pPr algn="ctr" defTabSz="857250">
              <a:lnSpc>
                <a:spcPts val="3278"/>
              </a:lnSpc>
              <a:spcBef>
                <a:spcPct val="0"/>
              </a:spcBef>
            </a:pPr>
            <a:r>
              <a:rPr lang="en-US" sz="2341" b="1" i="1">
                <a:solidFill>
                  <a:srgbClr val="000000"/>
                </a:solidFill>
                <a:ea typeface="Calibri (MS) Bold Italics"/>
                <a:cs typeface="Calibri (MS) Bold Italics"/>
                <a:sym typeface="Calibri (MS) Bold Italics"/>
              </a:rPr>
              <a:t>Did any of these strategies seem like they would work for you?</a:t>
            </a:r>
          </a:p>
        </p:txBody>
      </p:sp>
      <p:sp>
        <p:nvSpPr>
          <p:cNvPr id="12" name="TextBox 12"/>
          <p:cNvSpPr txBox="1"/>
          <p:nvPr/>
        </p:nvSpPr>
        <p:spPr>
          <a:xfrm>
            <a:off x="1762152" y="1268702"/>
            <a:ext cx="6082778" cy="1534907"/>
          </a:xfrm>
          <a:prstGeom prst="rect">
            <a:avLst/>
          </a:prstGeom>
        </p:spPr>
        <p:txBody>
          <a:bodyPr lIns="0" tIns="0" rIns="0" bIns="0" rtlCol="0" anchor="t">
            <a:spAutoFit/>
          </a:bodyPr>
          <a:lstStyle/>
          <a:p>
            <a:pPr marL="404288" lvl="1" indent="-202144" defTabSz="857250">
              <a:lnSpc>
                <a:spcPts val="1741"/>
              </a:lnSpc>
              <a:buFont typeface="Arial"/>
              <a:buChar char="•"/>
            </a:pPr>
            <a:r>
              <a:rPr lang="en-US" b="1">
                <a:solidFill>
                  <a:srgbClr val="000000"/>
                </a:solidFill>
                <a:ea typeface="Calibri (MS) Bold"/>
                <a:cs typeface="Calibri (MS) Bold"/>
                <a:sym typeface="Calibri (MS) Bold"/>
              </a:rPr>
              <a:t>Monitoring screen time or creating a Family Media Plan</a:t>
            </a:r>
          </a:p>
          <a:p>
            <a:pPr defTabSz="857250">
              <a:lnSpc>
                <a:spcPts val="1741"/>
              </a:lnSpc>
            </a:pPr>
            <a:endParaRPr lang="en-US" b="1">
              <a:solidFill>
                <a:srgbClr val="000000"/>
              </a:solidFill>
              <a:ea typeface="Calibri (MS) Bold"/>
              <a:cs typeface="Calibri (MS) Bold"/>
              <a:sym typeface="Calibri (MS) Bold"/>
            </a:endParaRPr>
          </a:p>
          <a:p>
            <a:pPr marL="404288" lvl="1" indent="-202144" defTabSz="857250">
              <a:lnSpc>
                <a:spcPts val="1741"/>
              </a:lnSpc>
              <a:buFont typeface="Arial"/>
              <a:buChar char="•"/>
            </a:pPr>
            <a:r>
              <a:rPr lang="en-US" b="1">
                <a:solidFill>
                  <a:srgbClr val="000000"/>
                </a:solidFill>
                <a:ea typeface="Calibri (MS) Bold"/>
                <a:cs typeface="Calibri (MS) Bold"/>
                <a:sym typeface="Calibri (MS) Bold"/>
              </a:rPr>
              <a:t>Providing emotion coaching during challenges</a:t>
            </a:r>
          </a:p>
          <a:p>
            <a:pPr defTabSz="857250">
              <a:lnSpc>
                <a:spcPts val="1741"/>
              </a:lnSpc>
            </a:pPr>
            <a:endParaRPr lang="en-US" b="1">
              <a:solidFill>
                <a:srgbClr val="000000"/>
              </a:solidFill>
              <a:ea typeface="Calibri (MS) Bold"/>
              <a:cs typeface="Calibri (MS) Bold"/>
              <a:sym typeface="Calibri (MS) Bold"/>
            </a:endParaRPr>
          </a:p>
          <a:p>
            <a:pPr marL="404288" lvl="1" indent="-202144" defTabSz="857250">
              <a:lnSpc>
                <a:spcPts val="1741"/>
              </a:lnSpc>
              <a:buFont typeface="Arial"/>
              <a:buChar char="•"/>
            </a:pPr>
            <a:r>
              <a:rPr lang="en-US" b="1">
                <a:solidFill>
                  <a:srgbClr val="000000"/>
                </a:solidFill>
                <a:ea typeface="Calibri (MS) Bold"/>
                <a:cs typeface="Calibri (MS) Bold"/>
                <a:sym typeface="Calibri (MS) Bold"/>
              </a:rPr>
              <a:t>Offering safe, indoor physical activities</a:t>
            </a:r>
          </a:p>
          <a:p>
            <a:pPr defTabSz="857250">
              <a:lnSpc>
                <a:spcPts val="1741"/>
              </a:lnSpc>
            </a:pPr>
            <a:endParaRPr lang="en-US" b="1">
              <a:solidFill>
                <a:srgbClr val="000000"/>
              </a:solidFill>
              <a:ea typeface="Calibri (MS) Bold"/>
              <a:cs typeface="Calibri (MS) Bold"/>
              <a:sym typeface="Calibri (MS) Bold"/>
            </a:endParaRPr>
          </a:p>
          <a:p>
            <a:pPr marL="404288" lvl="1" indent="-202144" defTabSz="857250">
              <a:lnSpc>
                <a:spcPts val="1741"/>
              </a:lnSpc>
              <a:buFont typeface="Arial"/>
              <a:buChar char="•"/>
            </a:pPr>
            <a:r>
              <a:rPr lang="en-US" b="1">
                <a:solidFill>
                  <a:srgbClr val="000000"/>
                </a:solidFill>
                <a:ea typeface="Calibri (MS) Bold"/>
                <a:cs typeface="Calibri (MS) Bold"/>
                <a:sym typeface="Calibri (MS) Bold"/>
              </a:rPr>
              <a:t>Validating your child’s feelings and offering support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292" y="-3656"/>
            <a:ext cx="8574251" cy="649152"/>
          </a:xfrm>
          <a:prstGeom prst="rect">
            <a:avLst/>
          </a:prstGeom>
        </p:spPr>
        <p:txBody>
          <a:bodyPr lIns="0" tIns="0" rIns="0" bIns="0" rtlCol="0" anchor="t">
            <a:spAutoFit/>
          </a:bodyPr>
          <a:lstStyle/>
          <a:p>
            <a:pPr algn="ctr" defTabSz="857250">
              <a:lnSpc>
                <a:spcPts val="5367"/>
              </a:lnSpc>
              <a:spcBef>
                <a:spcPct val="0"/>
              </a:spcBef>
            </a:pPr>
            <a:r>
              <a:rPr lang="en-US" sz="3833" b="1" u="sng">
                <a:solidFill>
                  <a:srgbClr val="D8720B"/>
                </a:solidFill>
                <a:ea typeface="Calibri (MS) Bold"/>
                <a:cs typeface="Calibri (MS) Bold"/>
                <a:sym typeface="Calibri (MS) Bold"/>
              </a:rPr>
              <a:t>Dinnertime Discussion Questions</a:t>
            </a:r>
          </a:p>
        </p:txBody>
      </p:sp>
      <p:grpSp>
        <p:nvGrpSpPr>
          <p:cNvPr id="3" name="Group 3"/>
          <p:cNvGrpSpPr>
            <a:grpSpLocks noChangeAspect="1"/>
          </p:cNvGrpSpPr>
          <p:nvPr/>
        </p:nvGrpSpPr>
        <p:grpSpPr>
          <a:xfrm>
            <a:off x="235765" y="911337"/>
            <a:ext cx="1925497" cy="1925497"/>
            <a:chOff x="0" y="0"/>
            <a:chExt cx="8909050" cy="8909050"/>
          </a:xfrm>
        </p:grpSpPr>
        <p:sp>
          <p:nvSpPr>
            <p:cNvPr id="4" name="Freeform 4"/>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8D86B3"/>
            </a:solidFill>
          </p:spPr>
          <p:txBody>
            <a:bodyPr/>
            <a:lstStyle/>
            <a:p>
              <a:pPr defTabSz="857250"/>
              <a:endParaRPr lang="en-US" sz="1688">
                <a:solidFill>
                  <a:prstClr val="black"/>
                </a:solidFill>
              </a:endParaRPr>
            </a:p>
          </p:txBody>
        </p:sp>
        <p:sp>
          <p:nvSpPr>
            <p:cNvPr id="5" name="Freeform 5"/>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3"/>
              <a:stretch>
                <a:fillRect t="-4802" b="-4802"/>
              </a:stretch>
            </a:blipFill>
          </p:spPr>
          <p:txBody>
            <a:bodyPr/>
            <a:lstStyle/>
            <a:p>
              <a:pPr defTabSz="857250"/>
              <a:endParaRPr lang="en-US" sz="1688">
                <a:solidFill>
                  <a:prstClr val="black"/>
                </a:solidFill>
              </a:endParaRPr>
            </a:p>
          </p:txBody>
        </p:sp>
        <p:sp>
          <p:nvSpPr>
            <p:cNvPr id="6" name="Freeform 6"/>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8D86B3"/>
            </a:solidFill>
          </p:spPr>
          <p:txBody>
            <a:bodyPr/>
            <a:lstStyle/>
            <a:p>
              <a:pPr defTabSz="857250"/>
              <a:endParaRPr lang="en-US" sz="1688">
                <a:solidFill>
                  <a:prstClr val="black"/>
                </a:solidFill>
              </a:endParaRPr>
            </a:p>
          </p:txBody>
        </p:sp>
      </p:grpSp>
      <p:grpSp>
        <p:nvGrpSpPr>
          <p:cNvPr id="7" name="Group 7"/>
          <p:cNvGrpSpPr>
            <a:grpSpLocks noChangeAspect="1"/>
          </p:cNvGrpSpPr>
          <p:nvPr/>
        </p:nvGrpSpPr>
        <p:grpSpPr>
          <a:xfrm>
            <a:off x="4583709" y="911337"/>
            <a:ext cx="1925497" cy="1925497"/>
            <a:chOff x="0" y="0"/>
            <a:chExt cx="8909050" cy="8909050"/>
          </a:xfrm>
        </p:grpSpPr>
        <p:sp>
          <p:nvSpPr>
            <p:cNvPr id="8" name="Freeform 8"/>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8D86B3"/>
            </a:solidFill>
          </p:spPr>
          <p:txBody>
            <a:bodyPr/>
            <a:lstStyle/>
            <a:p>
              <a:pPr defTabSz="857250"/>
              <a:endParaRPr lang="en-US" sz="1688">
                <a:solidFill>
                  <a:prstClr val="black"/>
                </a:solidFill>
              </a:endParaRPr>
            </a:p>
          </p:txBody>
        </p:sp>
        <p:sp>
          <p:nvSpPr>
            <p:cNvPr id="9" name="Freeform 9"/>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4"/>
              <a:stretch>
                <a:fillRect t="-4253" b="-4253"/>
              </a:stretch>
            </a:blipFill>
          </p:spPr>
          <p:txBody>
            <a:bodyPr/>
            <a:lstStyle/>
            <a:p>
              <a:pPr defTabSz="857250"/>
              <a:endParaRPr lang="en-US" sz="1688">
                <a:solidFill>
                  <a:prstClr val="black"/>
                </a:solidFill>
              </a:endParaRPr>
            </a:p>
          </p:txBody>
        </p:sp>
        <p:sp>
          <p:nvSpPr>
            <p:cNvPr id="10" name="Freeform 10"/>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a:solidFill>
                  <a:prstClr val="black"/>
                </a:solidFill>
              </a:endParaRPr>
            </a:p>
          </p:txBody>
        </p:sp>
      </p:grpSp>
      <p:grpSp>
        <p:nvGrpSpPr>
          <p:cNvPr id="11" name="Group 11"/>
          <p:cNvGrpSpPr>
            <a:grpSpLocks noChangeAspect="1"/>
          </p:cNvGrpSpPr>
          <p:nvPr/>
        </p:nvGrpSpPr>
        <p:grpSpPr>
          <a:xfrm>
            <a:off x="6836149" y="872770"/>
            <a:ext cx="1964063" cy="1964063"/>
            <a:chOff x="0" y="0"/>
            <a:chExt cx="8909050" cy="8909050"/>
          </a:xfrm>
        </p:grpSpPr>
        <p:sp>
          <p:nvSpPr>
            <p:cNvPr id="12" name="Freeform 12"/>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8D86B3"/>
            </a:solidFill>
          </p:spPr>
          <p:txBody>
            <a:bodyPr/>
            <a:lstStyle/>
            <a:p>
              <a:pPr defTabSz="857250"/>
              <a:endParaRPr lang="en-US" sz="1688">
                <a:solidFill>
                  <a:prstClr val="black"/>
                </a:solidFill>
              </a:endParaRPr>
            </a:p>
          </p:txBody>
        </p:sp>
        <p:sp>
          <p:nvSpPr>
            <p:cNvPr id="13" name="Freeform 13"/>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5"/>
              <a:stretch>
                <a:fillRect t="-7088" b="-7088"/>
              </a:stretch>
            </a:blipFill>
          </p:spPr>
          <p:txBody>
            <a:bodyPr/>
            <a:lstStyle/>
            <a:p>
              <a:pPr defTabSz="857250"/>
              <a:endParaRPr lang="en-US" sz="1688">
                <a:solidFill>
                  <a:prstClr val="black"/>
                </a:solidFill>
              </a:endParaRPr>
            </a:p>
          </p:txBody>
        </p:sp>
        <p:sp>
          <p:nvSpPr>
            <p:cNvPr id="14" name="Freeform 14"/>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a:solidFill>
                  <a:prstClr val="black"/>
                </a:solidFill>
              </a:endParaRPr>
            </a:p>
          </p:txBody>
        </p:sp>
      </p:grpSp>
      <p:grpSp>
        <p:nvGrpSpPr>
          <p:cNvPr id="15" name="Group 15"/>
          <p:cNvGrpSpPr>
            <a:grpSpLocks noChangeAspect="1"/>
          </p:cNvGrpSpPr>
          <p:nvPr/>
        </p:nvGrpSpPr>
        <p:grpSpPr>
          <a:xfrm>
            <a:off x="2376615" y="911337"/>
            <a:ext cx="1925497" cy="1925497"/>
            <a:chOff x="0" y="0"/>
            <a:chExt cx="8909050" cy="8909050"/>
          </a:xfrm>
        </p:grpSpPr>
        <p:sp>
          <p:nvSpPr>
            <p:cNvPr id="16" name="Freeform 16"/>
            <p:cNvSpPr/>
            <p:nvPr/>
          </p:nvSpPr>
          <p:spPr>
            <a:xfrm>
              <a:off x="9525" y="9525"/>
              <a:ext cx="8890000" cy="8890000"/>
            </a:xfrm>
            <a:custGeom>
              <a:avLst/>
              <a:gdLst/>
              <a:ahLst/>
              <a:cxnLst/>
              <a:rect l="l" t="t" r="r" b="b"/>
              <a:pathLst>
                <a:path w="8890000" h="8890000">
                  <a:moveTo>
                    <a:pt x="0" y="0"/>
                  </a:moveTo>
                  <a:lnTo>
                    <a:pt x="8890000" y="0"/>
                  </a:lnTo>
                  <a:lnTo>
                    <a:pt x="8890000" y="8890000"/>
                  </a:lnTo>
                  <a:lnTo>
                    <a:pt x="0" y="8890000"/>
                  </a:lnTo>
                  <a:close/>
                </a:path>
              </a:pathLst>
            </a:custGeom>
            <a:solidFill>
              <a:srgbClr val="8D86B3"/>
            </a:solidFill>
          </p:spPr>
          <p:txBody>
            <a:bodyPr/>
            <a:lstStyle/>
            <a:p>
              <a:pPr defTabSz="857250"/>
              <a:endParaRPr lang="en-US" sz="1688">
                <a:solidFill>
                  <a:prstClr val="black"/>
                </a:solidFill>
              </a:endParaRPr>
            </a:p>
          </p:txBody>
        </p:sp>
        <p:sp>
          <p:nvSpPr>
            <p:cNvPr id="17" name="Freeform 17"/>
            <p:cNvSpPr/>
            <p:nvPr/>
          </p:nvSpPr>
          <p:spPr>
            <a:xfrm>
              <a:off x="207645" y="527431"/>
              <a:ext cx="8493887" cy="7854315"/>
            </a:xfrm>
            <a:custGeom>
              <a:avLst/>
              <a:gdLst/>
              <a:ahLst/>
              <a:cxnLst/>
              <a:rect l="l" t="t" r="r" b="b"/>
              <a:pathLst>
                <a:path w="8493887" h="7854315">
                  <a:moveTo>
                    <a:pt x="0" y="0"/>
                  </a:moveTo>
                  <a:lnTo>
                    <a:pt x="8493887" y="0"/>
                  </a:lnTo>
                  <a:lnTo>
                    <a:pt x="8493887" y="7854315"/>
                  </a:lnTo>
                  <a:lnTo>
                    <a:pt x="0" y="7854315"/>
                  </a:lnTo>
                  <a:close/>
                </a:path>
              </a:pathLst>
            </a:custGeom>
            <a:blipFill>
              <a:blip r:embed="rId6"/>
              <a:stretch>
                <a:fillRect t="-3890" b="-3890"/>
              </a:stretch>
            </a:blipFill>
          </p:spPr>
          <p:txBody>
            <a:bodyPr/>
            <a:lstStyle/>
            <a:p>
              <a:pPr defTabSz="857250"/>
              <a:endParaRPr lang="en-US" sz="1688">
                <a:solidFill>
                  <a:prstClr val="black"/>
                </a:solidFill>
              </a:endParaRPr>
            </a:p>
          </p:txBody>
        </p:sp>
        <p:sp>
          <p:nvSpPr>
            <p:cNvPr id="18" name="Freeform 18"/>
            <p:cNvSpPr/>
            <p:nvPr/>
          </p:nvSpPr>
          <p:spPr>
            <a:xfrm>
              <a:off x="0" y="0"/>
              <a:ext cx="8909050" cy="8909050"/>
            </a:xfrm>
            <a:custGeom>
              <a:avLst/>
              <a:gdLst/>
              <a:ahLst/>
              <a:cxnLst/>
              <a:rect l="l" t="t" r="r" b="b"/>
              <a:pathLst>
                <a:path w="8909050" h="8909050">
                  <a:moveTo>
                    <a:pt x="8909050" y="8909050"/>
                  </a:moveTo>
                  <a:lnTo>
                    <a:pt x="0" y="8909050"/>
                  </a:lnTo>
                  <a:lnTo>
                    <a:pt x="0" y="0"/>
                  </a:lnTo>
                  <a:lnTo>
                    <a:pt x="8909050" y="0"/>
                  </a:lnTo>
                  <a:lnTo>
                    <a:pt x="8909050" y="8909050"/>
                  </a:lnTo>
                  <a:close/>
                  <a:moveTo>
                    <a:pt x="19050" y="8890000"/>
                  </a:moveTo>
                  <a:lnTo>
                    <a:pt x="8890000" y="8890000"/>
                  </a:lnTo>
                  <a:lnTo>
                    <a:pt x="8890000" y="19050"/>
                  </a:lnTo>
                  <a:lnTo>
                    <a:pt x="19050" y="19050"/>
                  </a:lnTo>
                  <a:lnTo>
                    <a:pt x="19050" y="8890000"/>
                  </a:lnTo>
                  <a:close/>
                  <a:moveTo>
                    <a:pt x="8710930" y="8391144"/>
                  </a:moveTo>
                  <a:lnTo>
                    <a:pt x="198120" y="8391144"/>
                  </a:lnTo>
                  <a:lnTo>
                    <a:pt x="198120" y="517906"/>
                  </a:lnTo>
                  <a:lnTo>
                    <a:pt x="8710930" y="517906"/>
                  </a:lnTo>
                  <a:lnTo>
                    <a:pt x="8710930" y="8391144"/>
                  </a:lnTo>
                  <a:close/>
                  <a:moveTo>
                    <a:pt x="217170" y="8372094"/>
                  </a:moveTo>
                  <a:lnTo>
                    <a:pt x="8691880" y="8372094"/>
                  </a:lnTo>
                  <a:lnTo>
                    <a:pt x="8691880" y="536956"/>
                  </a:lnTo>
                  <a:lnTo>
                    <a:pt x="217170" y="536956"/>
                  </a:lnTo>
                  <a:lnTo>
                    <a:pt x="217170" y="8372094"/>
                  </a:lnTo>
                  <a:close/>
                </a:path>
              </a:pathLst>
            </a:custGeom>
            <a:solidFill>
              <a:srgbClr val="F76A8E"/>
            </a:solidFill>
          </p:spPr>
          <p:txBody>
            <a:bodyPr/>
            <a:lstStyle/>
            <a:p>
              <a:pPr defTabSz="857250"/>
              <a:endParaRPr lang="en-US" sz="1688">
                <a:solidFill>
                  <a:prstClr val="black"/>
                </a:solidFill>
              </a:endParaRPr>
            </a:p>
          </p:txBody>
        </p:sp>
      </p:grpSp>
      <p:grpSp>
        <p:nvGrpSpPr>
          <p:cNvPr id="19" name="Group 19"/>
          <p:cNvGrpSpPr/>
          <p:nvPr/>
        </p:nvGrpSpPr>
        <p:grpSpPr>
          <a:xfrm rot="-2785609">
            <a:off x="6616444" y="805792"/>
            <a:ext cx="885628" cy="662007"/>
            <a:chOff x="116435" y="174789"/>
            <a:chExt cx="1259560" cy="941521"/>
          </a:xfrm>
        </p:grpSpPr>
        <p:sp>
          <p:nvSpPr>
            <p:cNvPr id="20" name="Freeform 20"/>
            <p:cNvSpPr/>
            <p:nvPr/>
          </p:nvSpPr>
          <p:spPr>
            <a:xfrm rot="1104513">
              <a:off x="116435" y="174789"/>
              <a:ext cx="1259560" cy="941521"/>
            </a:xfrm>
            <a:custGeom>
              <a:avLst/>
              <a:gdLst/>
              <a:ahLst/>
              <a:cxnLst/>
              <a:rect l="l" t="t" r="r" b="b"/>
              <a:pathLst>
                <a:path w="1259560" h="941521">
                  <a:moveTo>
                    <a:pt x="0" y="0"/>
                  </a:moveTo>
                  <a:lnTo>
                    <a:pt x="1259561" y="0"/>
                  </a:lnTo>
                  <a:lnTo>
                    <a:pt x="1259561" y="941522"/>
                  </a:lnTo>
                  <a:lnTo>
                    <a:pt x="0" y="9415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endParaRPr>
            </a:p>
          </p:txBody>
        </p:sp>
        <p:sp>
          <p:nvSpPr>
            <p:cNvPr id="21" name="TextBox 21"/>
            <p:cNvSpPr txBox="1"/>
            <p:nvPr/>
          </p:nvSpPr>
          <p:spPr>
            <a:xfrm rot="1104513">
              <a:off x="233163" y="461941"/>
              <a:ext cx="1018574" cy="389851"/>
            </a:xfrm>
            <a:prstGeom prst="rect">
              <a:avLst/>
            </a:prstGeom>
          </p:spPr>
          <p:txBody>
            <a:bodyPr lIns="0" tIns="0" rIns="0" bIns="0" rtlCol="0" anchor="t">
              <a:spAutoFit/>
            </a:bodyPr>
            <a:lstStyle/>
            <a:p>
              <a:pPr algn="ctr" defTabSz="857250">
                <a:lnSpc>
                  <a:spcPts val="1127"/>
                </a:lnSpc>
                <a:spcBef>
                  <a:spcPct val="0"/>
                </a:spcBef>
              </a:pPr>
              <a:r>
                <a:rPr lang="en-US" sz="804" b="1">
                  <a:solidFill>
                    <a:srgbClr val="312716"/>
                  </a:solidFill>
                  <a:ea typeface="Calibri (MS) Bold"/>
                  <a:cs typeface="Calibri (MS) Bold"/>
                  <a:sym typeface="Calibri (MS) Bold"/>
                </a:rPr>
                <a:t>The Smith Family</a:t>
              </a:r>
            </a:p>
          </p:txBody>
        </p:sp>
      </p:grpSp>
      <p:grpSp>
        <p:nvGrpSpPr>
          <p:cNvPr id="22" name="Group 22"/>
          <p:cNvGrpSpPr/>
          <p:nvPr/>
        </p:nvGrpSpPr>
        <p:grpSpPr>
          <a:xfrm>
            <a:off x="4406907" y="809298"/>
            <a:ext cx="975821" cy="729427"/>
            <a:chOff x="149044" y="233171"/>
            <a:chExt cx="1387834" cy="1037406"/>
          </a:xfrm>
        </p:grpSpPr>
        <p:sp>
          <p:nvSpPr>
            <p:cNvPr id="23" name="Freeform 23"/>
            <p:cNvSpPr/>
            <p:nvPr/>
          </p:nvSpPr>
          <p:spPr>
            <a:xfrm rot="-1405951">
              <a:off x="149044" y="233171"/>
              <a:ext cx="1387834" cy="1037406"/>
            </a:xfrm>
            <a:custGeom>
              <a:avLst/>
              <a:gdLst/>
              <a:ahLst/>
              <a:cxnLst/>
              <a:rect l="l" t="t" r="r" b="b"/>
              <a:pathLst>
                <a:path w="1387834" h="1037406">
                  <a:moveTo>
                    <a:pt x="0" y="0"/>
                  </a:moveTo>
                  <a:lnTo>
                    <a:pt x="1387834" y="0"/>
                  </a:lnTo>
                  <a:lnTo>
                    <a:pt x="1387834" y="1037406"/>
                  </a:lnTo>
                  <a:lnTo>
                    <a:pt x="0" y="10374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endParaRPr>
            </a:p>
          </p:txBody>
        </p:sp>
        <p:sp>
          <p:nvSpPr>
            <p:cNvPr id="24" name="TextBox 24"/>
            <p:cNvSpPr txBox="1"/>
            <p:nvPr/>
          </p:nvSpPr>
          <p:spPr>
            <a:xfrm rot="20237399">
              <a:off x="437744" y="569579"/>
              <a:ext cx="883444" cy="423775"/>
            </a:xfrm>
            <a:prstGeom prst="rect">
              <a:avLst/>
            </a:prstGeom>
          </p:spPr>
          <p:txBody>
            <a:bodyPr lIns="0" tIns="0" rIns="0" bIns="0" rtlCol="0" anchor="t">
              <a:spAutoFit/>
            </a:bodyPr>
            <a:lstStyle/>
            <a:p>
              <a:pPr algn="ctr" defTabSz="857250">
                <a:lnSpc>
                  <a:spcPts val="1186"/>
                </a:lnSpc>
                <a:spcBef>
                  <a:spcPct val="0"/>
                </a:spcBef>
              </a:pPr>
              <a:r>
                <a:rPr lang="en-US" sz="847" b="1">
                  <a:solidFill>
                    <a:srgbClr val="312716"/>
                  </a:solidFill>
                  <a:ea typeface="Calibri (MS) Bold"/>
                  <a:cs typeface="Calibri (MS) Bold"/>
                  <a:sym typeface="Calibri (MS) Bold"/>
                </a:rPr>
                <a:t>The Jackson Family</a:t>
              </a:r>
            </a:p>
          </p:txBody>
        </p:sp>
      </p:grpSp>
      <p:grpSp>
        <p:nvGrpSpPr>
          <p:cNvPr id="25" name="Group 25"/>
          <p:cNvGrpSpPr/>
          <p:nvPr/>
        </p:nvGrpSpPr>
        <p:grpSpPr>
          <a:xfrm rot="-602965">
            <a:off x="45710" y="843931"/>
            <a:ext cx="897125" cy="670601"/>
            <a:chOff x="101271" y="148176"/>
            <a:chExt cx="1275910" cy="953743"/>
          </a:xfrm>
        </p:grpSpPr>
        <p:sp>
          <p:nvSpPr>
            <p:cNvPr id="26" name="Freeform 26"/>
            <p:cNvSpPr/>
            <p:nvPr/>
          </p:nvSpPr>
          <p:spPr>
            <a:xfrm rot="-895190">
              <a:off x="101271" y="148176"/>
              <a:ext cx="1275910" cy="953743"/>
            </a:xfrm>
            <a:custGeom>
              <a:avLst/>
              <a:gdLst/>
              <a:ahLst/>
              <a:cxnLst/>
              <a:rect l="l" t="t" r="r" b="b"/>
              <a:pathLst>
                <a:path w="1275910" h="953743">
                  <a:moveTo>
                    <a:pt x="0" y="0"/>
                  </a:moveTo>
                  <a:lnTo>
                    <a:pt x="1275910" y="0"/>
                  </a:lnTo>
                  <a:lnTo>
                    <a:pt x="1275910" y="953743"/>
                  </a:lnTo>
                  <a:lnTo>
                    <a:pt x="0" y="9537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endParaRPr>
            </a:p>
          </p:txBody>
        </p:sp>
        <p:sp>
          <p:nvSpPr>
            <p:cNvPr id="27" name="TextBox 27"/>
            <p:cNvSpPr txBox="1"/>
            <p:nvPr/>
          </p:nvSpPr>
          <p:spPr>
            <a:xfrm rot="20596338">
              <a:off x="250622" y="394644"/>
              <a:ext cx="966246" cy="424321"/>
            </a:xfrm>
            <a:prstGeom prst="rect">
              <a:avLst/>
            </a:prstGeom>
          </p:spPr>
          <p:txBody>
            <a:bodyPr lIns="0" tIns="0" rIns="0" bIns="0" rtlCol="0" anchor="t">
              <a:spAutoFit/>
            </a:bodyPr>
            <a:lstStyle/>
            <a:p>
              <a:pPr algn="ctr" defTabSz="857250">
                <a:lnSpc>
                  <a:spcPts val="1201"/>
                </a:lnSpc>
                <a:spcBef>
                  <a:spcPct val="0"/>
                </a:spcBef>
              </a:pPr>
              <a:r>
                <a:rPr lang="en-US" sz="858" b="1">
                  <a:solidFill>
                    <a:srgbClr val="312716"/>
                  </a:solidFill>
                  <a:ea typeface="Calibri (MS) Bold"/>
                  <a:cs typeface="Calibri (MS) Bold"/>
                  <a:sym typeface="Calibri (MS) Bold"/>
                </a:rPr>
                <a:t>The Kym Family</a:t>
              </a:r>
            </a:p>
          </p:txBody>
        </p:sp>
      </p:grpSp>
      <p:grpSp>
        <p:nvGrpSpPr>
          <p:cNvPr id="28" name="Group 28"/>
          <p:cNvGrpSpPr/>
          <p:nvPr/>
        </p:nvGrpSpPr>
        <p:grpSpPr>
          <a:xfrm>
            <a:off x="2137978" y="812244"/>
            <a:ext cx="981902" cy="733971"/>
            <a:chOff x="106216" y="154542"/>
            <a:chExt cx="1396482" cy="1043870"/>
          </a:xfrm>
        </p:grpSpPr>
        <p:sp>
          <p:nvSpPr>
            <p:cNvPr id="29" name="Freeform 29"/>
            <p:cNvSpPr/>
            <p:nvPr/>
          </p:nvSpPr>
          <p:spPr>
            <a:xfrm rot="-847032">
              <a:off x="106216" y="154542"/>
              <a:ext cx="1396482" cy="1043870"/>
            </a:xfrm>
            <a:custGeom>
              <a:avLst/>
              <a:gdLst/>
              <a:ahLst/>
              <a:cxnLst/>
              <a:rect l="l" t="t" r="r" b="b"/>
              <a:pathLst>
                <a:path w="1396482" h="1043870">
                  <a:moveTo>
                    <a:pt x="0" y="0"/>
                  </a:moveTo>
                  <a:lnTo>
                    <a:pt x="1396481" y="0"/>
                  </a:lnTo>
                  <a:lnTo>
                    <a:pt x="1396481" y="1043870"/>
                  </a:lnTo>
                  <a:lnTo>
                    <a:pt x="0" y="104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endParaRPr>
            </a:p>
          </p:txBody>
        </p:sp>
        <p:sp>
          <p:nvSpPr>
            <p:cNvPr id="30" name="TextBox 30"/>
            <p:cNvSpPr txBox="1"/>
            <p:nvPr/>
          </p:nvSpPr>
          <p:spPr>
            <a:xfrm rot="20264008">
              <a:off x="364671" y="479783"/>
              <a:ext cx="864790" cy="423592"/>
            </a:xfrm>
            <a:prstGeom prst="rect">
              <a:avLst/>
            </a:prstGeom>
          </p:spPr>
          <p:txBody>
            <a:bodyPr lIns="0" tIns="0" rIns="0" bIns="0" rtlCol="0" anchor="t">
              <a:spAutoFit/>
            </a:bodyPr>
            <a:lstStyle/>
            <a:p>
              <a:pPr algn="ctr" defTabSz="857250">
                <a:lnSpc>
                  <a:spcPts val="1179"/>
                </a:lnSpc>
                <a:spcBef>
                  <a:spcPct val="0"/>
                </a:spcBef>
              </a:pPr>
              <a:r>
                <a:rPr lang="en-US" sz="842" b="1">
                  <a:solidFill>
                    <a:srgbClr val="312716"/>
                  </a:solidFill>
                  <a:ea typeface="Calibri (MS) Bold"/>
                  <a:cs typeface="Calibri (MS) Bold"/>
                  <a:sym typeface="Calibri (MS) Bold"/>
                </a:rPr>
                <a:t>The Jones Family</a:t>
              </a:r>
            </a:p>
          </p:txBody>
        </p:sp>
      </p:grpSp>
      <p:sp>
        <p:nvSpPr>
          <p:cNvPr id="31" name="Freeform 31"/>
          <p:cNvSpPr/>
          <p:nvPr/>
        </p:nvSpPr>
        <p:spPr>
          <a:xfrm>
            <a:off x="7334779" y="5134785"/>
            <a:ext cx="1809221" cy="1723215"/>
          </a:xfrm>
          <a:custGeom>
            <a:avLst/>
            <a:gdLst/>
            <a:ahLst/>
            <a:cxnLst/>
            <a:rect l="l" t="t" r="r" b="b"/>
            <a:pathLst>
              <a:path w="1929836" h="1838096">
                <a:moveTo>
                  <a:pt x="0" y="0"/>
                </a:moveTo>
                <a:lnTo>
                  <a:pt x="1929836" y="0"/>
                </a:lnTo>
                <a:lnTo>
                  <a:pt x="1929836" y="1838096"/>
                </a:lnTo>
                <a:lnTo>
                  <a:pt x="0" y="1838096"/>
                </a:lnTo>
                <a:lnTo>
                  <a:pt x="0" y="0"/>
                </a:lnTo>
                <a:close/>
              </a:path>
            </a:pathLst>
          </a:custGeom>
          <a:blipFill>
            <a:blip r:embed="rId9"/>
            <a:stretch>
              <a:fillRect t="-4054" r="-10100" b="-11540"/>
            </a:stretch>
          </a:blipFill>
        </p:spPr>
        <p:txBody>
          <a:bodyPr/>
          <a:lstStyle/>
          <a:p>
            <a:pPr defTabSz="857250"/>
            <a:endParaRPr lang="en-US" sz="1688">
              <a:solidFill>
                <a:prstClr val="black"/>
              </a:solidFill>
            </a:endParaRPr>
          </a:p>
        </p:txBody>
      </p:sp>
      <p:sp>
        <p:nvSpPr>
          <p:cNvPr id="32" name="Freeform 32"/>
          <p:cNvSpPr/>
          <p:nvPr/>
        </p:nvSpPr>
        <p:spPr>
          <a:xfrm rot="-937671">
            <a:off x="6671746" y="5653846"/>
            <a:ext cx="1025756" cy="1036709"/>
          </a:xfrm>
          <a:custGeom>
            <a:avLst/>
            <a:gdLst/>
            <a:ahLst/>
            <a:cxnLst/>
            <a:rect l="l" t="t" r="r" b="b"/>
            <a:pathLst>
              <a:path w="1094140" h="1105823">
                <a:moveTo>
                  <a:pt x="0" y="0"/>
                </a:moveTo>
                <a:lnTo>
                  <a:pt x="1094140" y="0"/>
                </a:lnTo>
                <a:lnTo>
                  <a:pt x="1094140" y="1105822"/>
                </a:lnTo>
                <a:lnTo>
                  <a:pt x="0" y="1105822"/>
                </a:lnTo>
                <a:lnTo>
                  <a:pt x="0" y="0"/>
                </a:lnTo>
                <a:close/>
              </a:path>
            </a:pathLst>
          </a:custGeom>
          <a:blipFill>
            <a:blip r:embed="rId10"/>
            <a:stretch>
              <a:fillRect t="-4816" b="-4816"/>
            </a:stretch>
          </a:blipFill>
        </p:spPr>
        <p:txBody>
          <a:bodyPr/>
          <a:lstStyle/>
          <a:p>
            <a:pPr defTabSz="857250"/>
            <a:endParaRPr lang="en-US" sz="1688">
              <a:solidFill>
                <a:prstClr val="black"/>
              </a:solidFill>
            </a:endParaRPr>
          </a:p>
        </p:txBody>
      </p:sp>
      <p:grpSp>
        <p:nvGrpSpPr>
          <p:cNvPr id="33" name="Group 33"/>
          <p:cNvGrpSpPr/>
          <p:nvPr/>
        </p:nvGrpSpPr>
        <p:grpSpPr>
          <a:xfrm>
            <a:off x="0" y="3369821"/>
            <a:ext cx="9144000" cy="603784"/>
            <a:chOff x="0" y="0"/>
            <a:chExt cx="13004800" cy="858715"/>
          </a:xfrm>
        </p:grpSpPr>
        <p:sp>
          <p:nvSpPr>
            <p:cNvPr id="34" name="Freeform 34"/>
            <p:cNvSpPr/>
            <p:nvPr/>
          </p:nvSpPr>
          <p:spPr>
            <a:xfrm>
              <a:off x="0" y="0"/>
              <a:ext cx="2136771" cy="858715"/>
            </a:xfrm>
            <a:custGeom>
              <a:avLst/>
              <a:gdLst/>
              <a:ahLst/>
              <a:cxnLst/>
              <a:rect l="l" t="t" r="r" b="b"/>
              <a:pathLst>
                <a:path w="2136771" h="858715">
                  <a:moveTo>
                    <a:pt x="0" y="0"/>
                  </a:moveTo>
                  <a:lnTo>
                    <a:pt x="2136771" y="0"/>
                  </a:lnTo>
                  <a:lnTo>
                    <a:pt x="2136771" y="858715"/>
                  </a:lnTo>
                  <a:lnTo>
                    <a:pt x="0" y="8587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endParaRPr lang="en-US" sz="1688">
                <a:solidFill>
                  <a:prstClr val="black"/>
                </a:solidFill>
              </a:endParaRPr>
            </a:p>
          </p:txBody>
        </p:sp>
        <p:sp>
          <p:nvSpPr>
            <p:cNvPr id="35" name="Freeform 35"/>
            <p:cNvSpPr/>
            <p:nvPr/>
          </p:nvSpPr>
          <p:spPr>
            <a:xfrm>
              <a:off x="2197803" y="0"/>
              <a:ext cx="2136771" cy="858715"/>
            </a:xfrm>
            <a:custGeom>
              <a:avLst/>
              <a:gdLst/>
              <a:ahLst/>
              <a:cxnLst/>
              <a:rect l="l" t="t" r="r" b="b"/>
              <a:pathLst>
                <a:path w="2136771" h="858715">
                  <a:moveTo>
                    <a:pt x="0" y="0"/>
                  </a:moveTo>
                  <a:lnTo>
                    <a:pt x="2136771" y="0"/>
                  </a:lnTo>
                  <a:lnTo>
                    <a:pt x="2136771" y="858715"/>
                  </a:lnTo>
                  <a:lnTo>
                    <a:pt x="0" y="8587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endParaRPr lang="en-US" sz="1688">
                <a:solidFill>
                  <a:prstClr val="black"/>
                </a:solidFill>
              </a:endParaRPr>
            </a:p>
          </p:txBody>
        </p:sp>
        <p:sp>
          <p:nvSpPr>
            <p:cNvPr id="36" name="Freeform 36"/>
            <p:cNvSpPr/>
            <p:nvPr/>
          </p:nvSpPr>
          <p:spPr>
            <a:xfrm>
              <a:off x="4400074" y="0"/>
              <a:ext cx="2136771" cy="858715"/>
            </a:xfrm>
            <a:custGeom>
              <a:avLst/>
              <a:gdLst/>
              <a:ahLst/>
              <a:cxnLst/>
              <a:rect l="l" t="t" r="r" b="b"/>
              <a:pathLst>
                <a:path w="2136771" h="858715">
                  <a:moveTo>
                    <a:pt x="0" y="0"/>
                  </a:moveTo>
                  <a:lnTo>
                    <a:pt x="2136771" y="0"/>
                  </a:lnTo>
                  <a:lnTo>
                    <a:pt x="2136771" y="858715"/>
                  </a:lnTo>
                  <a:lnTo>
                    <a:pt x="0" y="8587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endParaRPr lang="en-US" sz="1688">
                <a:solidFill>
                  <a:prstClr val="black"/>
                </a:solidFill>
              </a:endParaRPr>
            </a:p>
          </p:txBody>
        </p:sp>
        <p:sp>
          <p:nvSpPr>
            <p:cNvPr id="37" name="Freeform 37"/>
            <p:cNvSpPr/>
            <p:nvPr/>
          </p:nvSpPr>
          <p:spPr>
            <a:xfrm>
              <a:off x="6536845" y="0"/>
              <a:ext cx="2136771" cy="858715"/>
            </a:xfrm>
            <a:custGeom>
              <a:avLst/>
              <a:gdLst/>
              <a:ahLst/>
              <a:cxnLst/>
              <a:rect l="l" t="t" r="r" b="b"/>
              <a:pathLst>
                <a:path w="2136771" h="858715">
                  <a:moveTo>
                    <a:pt x="0" y="0"/>
                  </a:moveTo>
                  <a:lnTo>
                    <a:pt x="2136770" y="0"/>
                  </a:lnTo>
                  <a:lnTo>
                    <a:pt x="2136770" y="858715"/>
                  </a:lnTo>
                  <a:lnTo>
                    <a:pt x="0" y="8587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endParaRPr lang="en-US" sz="1688">
                <a:solidFill>
                  <a:prstClr val="black"/>
                </a:solidFill>
              </a:endParaRPr>
            </a:p>
          </p:txBody>
        </p:sp>
        <p:sp>
          <p:nvSpPr>
            <p:cNvPr id="38" name="Freeform 38"/>
            <p:cNvSpPr/>
            <p:nvPr/>
          </p:nvSpPr>
          <p:spPr>
            <a:xfrm>
              <a:off x="8673615" y="0"/>
              <a:ext cx="2136771" cy="858715"/>
            </a:xfrm>
            <a:custGeom>
              <a:avLst/>
              <a:gdLst/>
              <a:ahLst/>
              <a:cxnLst/>
              <a:rect l="l" t="t" r="r" b="b"/>
              <a:pathLst>
                <a:path w="2136771" h="858715">
                  <a:moveTo>
                    <a:pt x="0" y="0"/>
                  </a:moveTo>
                  <a:lnTo>
                    <a:pt x="2136771" y="0"/>
                  </a:lnTo>
                  <a:lnTo>
                    <a:pt x="2136771" y="858715"/>
                  </a:lnTo>
                  <a:lnTo>
                    <a:pt x="0" y="8587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endParaRPr lang="en-US" sz="1688">
                <a:solidFill>
                  <a:prstClr val="black"/>
                </a:solidFill>
              </a:endParaRPr>
            </a:p>
          </p:txBody>
        </p:sp>
        <p:sp>
          <p:nvSpPr>
            <p:cNvPr id="39" name="Freeform 39"/>
            <p:cNvSpPr/>
            <p:nvPr/>
          </p:nvSpPr>
          <p:spPr>
            <a:xfrm>
              <a:off x="10868029" y="0"/>
              <a:ext cx="2136771" cy="858715"/>
            </a:xfrm>
            <a:custGeom>
              <a:avLst/>
              <a:gdLst/>
              <a:ahLst/>
              <a:cxnLst/>
              <a:rect l="l" t="t" r="r" b="b"/>
              <a:pathLst>
                <a:path w="2136771" h="858715">
                  <a:moveTo>
                    <a:pt x="0" y="0"/>
                  </a:moveTo>
                  <a:lnTo>
                    <a:pt x="2136771" y="0"/>
                  </a:lnTo>
                  <a:lnTo>
                    <a:pt x="2136771" y="858715"/>
                  </a:lnTo>
                  <a:lnTo>
                    <a:pt x="0" y="8587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endParaRPr lang="en-US" sz="1688">
                <a:solidFill>
                  <a:prstClr val="black"/>
                </a:solidFill>
              </a:endParaRPr>
            </a:p>
          </p:txBody>
        </p:sp>
      </p:grpSp>
      <p:sp>
        <p:nvSpPr>
          <p:cNvPr id="40" name="TextBox 40"/>
          <p:cNvSpPr txBox="1"/>
          <p:nvPr/>
        </p:nvSpPr>
        <p:spPr>
          <a:xfrm>
            <a:off x="7125743" y="2836422"/>
            <a:ext cx="1525946" cy="522002"/>
          </a:xfrm>
          <a:prstGeom prst="rect">
            <a:avLst/>
          </a:prstGeom>
        </p:spPr>
        <p:txBody>
          <a:bodyPr lIns="0" tIns="0" rIns="0" bIns="0" rtlCol="0" anchor="t">
            <a:spAutoFit/>
          </a:bodyPr>
          <a:lstStyle/>
          <a:p>
            <a:pPr algn="ctr" defTabSz="857250">
              <a:lnSpc>
                <a:spcPts val="2099"/>
              </a:lnSpc>
              <a:spcBef>
                <a:spcPct val="0"/>
              </a:spcBef>
            </a:pPr>
            <a:r>
              <a:rPr lang="en-US" sz="1499" b="1" i="1">
                <a:solidFill>
                  <a:srgbClr val="000000"/>
                </a:solidFill>
                <a:ea typeface="Calibri (MS) Bold Italics"/>
                <a:cs typeface="Calibri (MS) Bold Italics"/>
                <a:sym typeface="Calibri (MS) Bold Italics"/>
              </a:rPr>
              <a:t>I am not eating that!</a:t>
            </a:r>
          </a:p>
        </p:txBody>
      </p:sp>
      <p:sp>
        <p:nvSpPr>
          <p:cNvPr id="41" name="TextBox 41"/>
          <p:cNvSpPr txBox="1"/>
          <p:nvPr/>
        </p:nvSpPr>
        <p:spPr>
          <a:xfrm>
            <a:off x="409521" y="2836360"/>
            <a:ext cx="1619150" cy="521938"/>
          </a:xfrm>
          <a:prstGeom prst="rect">
            <a:avLst/>
          </a:prstGeom>
        </p:spPr>
        <p:txBody>
          <a:bodyPr lIns="0" tIns="0" rIns="0" bIns="0" rtlCol="0" anchor="t">
            <a:spAutoFit/>
          </a:bodyPr>
          <a:lstStyle/>
          <a:p>
            <a:pPr algn="ctr" defTabSz="857250">
              <a:lnSpc>
                <a:spcPts val="2096"/>
              </a:lnSpc>
              <a:spcBef>
                <a:spcPct val="0"/>
              </a:spcBef>
            </a:pPr>
            <a:r>
              <a:rPr lang="en-US" sz="1497" b="1" i="1">
                <a:solidFill>
                  <a:srgbClr val="000000"/>
                </a:solidFill>
                <a:ea typeface="Calibri (MS) Bold Italics"/>
                <a:cs typeface="Calibri (MS) Bold Italics"/>
                <a:sym typeface="Calibri (MS) Bold Italics"/>
              </a:rPr>
              <a:t>Why do I have to eat this?</a:t>
            </a:r>
          </a:p>
        </p:txBody>
      </p:sp>
      <p:sp>
        <p:nvSpPr>
          <p:cNvPr id="42" name="TextBox 42"/>
          <p:cNvSpPr txBox="1"/>
          <p:nvPr/>
        </p:nvSpPr>
        <p:spPr>
          <a:xfrm>
            <a:off x="4992275" y="2836360"/>
            <a:ext cx="1376480" cy="521938"/>
          </a:xfrm>
          <a:prstGeom prst="rect">
            <a:avLst/>
          </a:prstGeom>
        </p:spPr>
        <p:txBody>
          <a:bodyPr lIns="0" tIns="0" rIns="0" bIns="0" rtlCol="0" anchor="t">
            <a:spAutoFit/>
          </a:bodyPr>
          <a:lstStyle/>
          <a:p>
            <a:pPr algn="ctr" defTabSz="857250">
              <a:lnSpc>
                <a:spcPts val="2096"/>
              </a:lnSpc>
              <a:spcBef>
                <a:spcPct val="0"/>
              </a:spcBef>
            </a:pPr>
            <a:r>
              <a:rPr lang="en-US" sz="1497" b="1" i="1">
                <a:solidFill>
                  <a:srgbClr val="000000"/>
                </a:solidFill>
                <a:ea typeface="Calibri (MS) Bold Italics"/>
                <a:cs typeface="Calibri (MS) Bold Italics"/>
                <a:sym typeface="Calibri (MS) Bold Italics"/>
              </a:rPr>
              <a:t>I want to help too!</a:t>
            </a:r>
          </a:p>
        </p:txBody>
      </p:sp>
      <p:sp>
        <p:nvSpPr>
          <p:cNvPr id="43" name="TextBox 43"/>
          <p:cNvSpPr txBox="1"/>
          <p:nvPr/>
        </p:nvSpPr>
        <p:spPr>
          <a:xfrm>
            <a:off x="2628929" y="2836359"/>
            <a:ext cx="1357812" cy="521938"/>
          </a:xfrm>
          <a:prstGeom prst="rect">
            <a:avLst/>
          </a:prstGeom>
        </p:spPr>
        <p:txBody>
          <a:bodyPr lIns="0" tIns="0" rIns="0" bIns="0" rtlCol="0" anchor="t">
            <a:spAutoFit/>
          </a:bodyPr>
          <a:lstStyle/>
          <a:p>
            <a:pPr algn="ctr" defTabSz="857250">
              <a:lnSpc>
                <a:spcPts val="2096"/>
              </a:lnSpc>
              <a:spcBef>
                <a:spcPct val="0"/>
              </a:spcBef>
            </a:pPr>
            <a:r>
              <a:rPr lang="en-US" sz="1497" b="1" i="1">
                <a:solidFill>
                  <a:srgbClr val="000000"/>
                </a:solidFill>
                <a:ea typeface="Calibri (MS) Bold Italics"/>
                <a:cs typeface="Calibri (MS) Bold Italics"/>
                <a:sym typeface="Calibri (MS) Bold Italics"/>
              </a:rPr>
              <a:t>I only eat chicken nuggets!</a:t>
            </a:r>
          </a:p>
        </p:txBody>
      </p:sp>
      <p:sp>
        <p:nvSpPr>
          <p:cNvPr id="44" name="TextBox 44"/>
          <p:cNvSpPr txBox="1"/>
          <p:nvPr/>
        </p:nvSpPr>
        <p:spPr>
          <a:xfrm>
            <a:off x="1" y="4125410"/>
            <a:ext cx="8800212" cy="2423740"/>
          </a:xfrm>
          <a:prstGeom prst="rect">
            <a:avLst/>
          </a:prstGeom>
        </p:spPr>
        <p:txBody>
          <a:bodyPr lIns="0" tIns="0" rIns="0" bIns="0" rtlCol="0" anchor="t">
            <a:spAutoFit/>
          </a:bodyPr>
          <a:lstStyle/>
          <a:p>
            <a:pPr marL="444768" lvl="1" indent="-222384" defTabSz="857250">
              <a:lnSpc>
                <a:spcPts val="2122"/>
              </a:lnSpc>
              <a:buFont typeface="Arial"/>
              <a:buChar char="•"/>
            </a:pPr>
            <a:r>
              <a:rPr lang="en-US" sz="2060" b="1">
                <a:solidFill>
                  <a:srgbClr val="000000"/>
                </a:solidFill>
                <a:ea typeface="Calibri (MS) Bold"/>
                <a:cs typeface="Calibri (MS) Bold"/>
                <a:sym typeface="Calibri (MS) Bold"/>
              </a:rPr>
              <a:t>Have you experienced dinnertime or mealtime challenges like the Sprout families?</a:t>
            </a:r>
          </a:p>
          <a:p>
            <a:pPr defTabSz="857250">
              <a:lnSpc>
                <a:spcPts val="2122"/>
              </a:lnSpc>
            </a:pPr>
            <a:endParaRPr lang="en-US" sz="2060" b="1">
              <a:solidFill>
                <a:srgbClr val="000000"/>
              </a:solidFill>
              <a:ea typeface="Calibri (MS) Bold"/>
              <a:cs typeface="Calibri (MS) Bold"/>
              <a:sym typeface="Calibri (MS) Bold"/>
            </a:endParaRPr>
          </a:p>
          <a:p>
            <a:pPr marL="444768" lvl="1" indent="-222384" defTabSz="857250">
              <a:lnSpc>
                <a:spcPts val="2122"/>
              </a:lnSpc>
              <a:buFont typeface="Arial"/>
              <a:buChar char="•"/>
            </a:pPr>
            <a:r>
              <a:rPr lang="en-US" sz="2060" b="1">
                <a:solidFill>
                  <a:srgbClr val="000000"/>
                </a:solidFill>
                <a:ea typeface="Calibri (MS) Bold"/>
                <a:cs typeface="Calibri (MS) Bold"/>
                <a:sym typeface="Calibri (MS) Bold"/>
              </a:rPr>
              <a:t> Does your child resist new foods, want to help prepare meals, or           decide when they’re full?</a:t>
            </a:r>
          </a:p>
          <a:p>
            <a:pPr defTabSz="857250">
              <a:lnSpc>
                <a:spcPts val="2122"/>
              </a:lnSpc>
            </a:pPr>
            <a:endParaRPr lang="en-US" sz="2060" b="1">
              <a:solidFill>
                <a:srgbClr val="000000"/>
              </a:solidFill>
              <a:ea typeface="Calibri (MS) Bold"/>
              <a:cs typeface="Calibri (MS) Bold"/>
              <a:sym typeface="Calibri (MS) Bold"/>
            </a:endParaRPr>
          </a:p>
          <a:p>
            <a:pPr marL="444768" lvl="1" indent="-222384" defTabSz="857250">
              <a:lnSpc>
                <a:spcPts val="2122"/>
              </a:lnSpc>
              <a:buFont typeface="Arial"/>
              <a:buChar char="•"/>
            </a:pPr>
            <a:r>
              <a:rPr lang="en-US" sz="2060" b="1">
                <a:solidFill>
                  <a:srgbClr val="000000"/>
                </a:solidFill>
                <a:ea typeface="Calibri (MS) Bold"/>
                <a:cs typeface="Calibri (MS) Bold"/>
                <a:sym typeface="Calibri (MS) Bold"/>
              </a:rPr>
              <a:t> Do you expect them to clean their plate?</a:t>
            </a:r>
          </a:p>
          <a:p>
            <a:pPr defTabSz="857250">
              <a:lnSpc>
                <a:spcPts val="2122"/>
              </a:lnSpc>
            </a:pPr>
            <a:endParaRPr lang="en-US" sz="2060" b="1">
              <a:solidFill>
                <a:srgbClr val="000000"/>
              </a:solidFill>
              <a:ea typeface="Calibri (MS) Bold"/>
              <a:cs typeface="Calibri (MS) Bold"/>
              <a:sym typeface="Calibri (MS) Bold"/>
            </a:endParaRPr>
          </a:p>
          <a:p>
            <a:pPr marL="444768" lvl="1" indent="-222384" defTabSz="857250">
              <a:lnSpc>
                <a:spcPts val="2122"/>
              </a:lnSpc>
              <a:buFont typeface="Arial"/>
              <a:buChar char="•"/>
            </a:pPr>
            <a:r>
              <a:rPr lang="en-US" sz="2060" b="1">
                <a:solidFill>
                  <a:srgbClr val="000000"/>
                </a:solidFill>
                <a:ea typeface="Calibri (MS) Bold"/>
                <a:cs typeface="Calibri (MS) Bold"/>
                <a:sym typeface="Calibri (MS) Bold"/>
              </a:rPr>
              <a:t> How do they react to meals they don’t prefer?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BDACC"/>
        </a:solidFill>
        <a:effectLst/>
      </p:bgPr>
    </p:bg>
    <p:spTree>
      <p:nvGrpSpPr>
        <p:cNvPr id="1" name=""/>
        <p:cNvGrpSpPr/>
        <p:nvPr/>
      </p:nvGrpSpPr>
      <p:grpSpPr>
        <a:xfrm>
          <a:off x="0" y="0"/>
          <a:ext cx="0" cy="0"/>
          <a:chOff x="0" y="0"/>
          <a:chExt cx="0" cy="0"/>
        </a:xfrm>
      </p:grpSpPr>
      <p:sp>
        <p:nvSpPr>
          <p:cNvPr id="2" name="Freeform 2"/>
          <p:cNvSpPr/>
          <p:nvPr/>
        </p:nvSpPr>
        <p:spPr>
          <a:xfrm>
            <a:off x="5819602" y="359891"/>
            <a:ext cx="2093962" cy="2688287"/>
          </a:xfrm>
          <a:custGeom>
            <a:avLst/>
            <a:gdLst/>
            <a:ahLst/>
            <a:cxnLst/>
            <a:rect l="l" t="t" r="r" b="b"/>
            <a:pathLst>
              <a:path w="2233559" h="2867506">
                <a:moveTo>
                  <a:pt x="0" y="0"/>
                </a:moveTo>
                <a:lnTo>
                  <a:pt x="2233558" y="0"/>
                </a:lnTo>
                <a:lnTo>
                  <a:pt x="2233558" y="2867506"/>
                </a:lnTo>
                <a:lnTo>
                  <a:pt x="0" y="2867506"/>
                </a:lnTo>
                <a:lnTo>
                  <a:pt x="0" y="0"/>
                </a:lnTo>
                <a:close/>
              </a:path>
            </a:pathLst>
          </a:custGeom>
          <a:blipFill>
            <a:blip r:embed="rId3">
              <a:extLst>
                <a:ext uri="{28A0092B-C50C-407E-A947-70E740481C1C}">
                  <a14:useLocalDpi xmlns:a14="http://schemas.microsoft.com/office/drawing/2010/main" val="0"/>
                </a:ext>
              </a:extLst>
            </a:blip>
            <a:stretch>
              <a:fillRect/>
            </a:stretch>
          </a:blipFill>
          <a:ln w="38100" cap="sq">
            <a:solidFill>
              <a:srgbClr val="A04B63"/>
            </a:solidFill>
            <a:prstDash val="solid"/>
            <a:miter/>
          </a:ln>
        </p:spPr>
        <p:txBody>
          <a:bodyPr/>
          <a:lstStyle/>
          <a:p>
            <a:pPr defTabSz="857250"/>
            <a:endParaRPr lang="en-US" sz="1688">
              <a:solidFill>
                <a:prstClr val="black"/>
              </a:solidFill>
            </a:endParaRPr>
          </a:p>
        </p:txBody>
      </p:sp>
      <p:sp>
        <p:nvSpPr>
          <p:cNvPr id="3" name="Freeform 3"/>
          <p:cNvSpPr/>
          <p:nvPr/>
        </p:nvSpPr>
        <p:spPr>
          <a:xfrm>
            <a:off x="6663804" y="1105449"/>
            <a:ext cx="2187326" cy="2825146"/>
          </a:xfrm>
          <a:custGeom>
            <a:avLst/>
            <a:gdLst/>
            <a:ahLst/>
            <a:cxnLst/>
            <a:rect l="l" t="t" r="r" b="b"/>
            <a:pathLst>
              <a:path w="2333148" h="3013489">
                <a:moveTo>
                  <a:pt x="0" y="0"/>
                </a:moveTo>
                <a:lnTo>
                  <a:pt x="2333148" y="0"/>
                </a:lnTo>
                <a:lnTo>
                  <a:pt x="2333148" y="3013489"/>
                </a:lnTo>
                <a:lnTo>
                  <a:pt x="0" y="3013489"/>
                </a:lnTo>
                <a:lnTo>
                  <a:pt x="0" y="0"/>
                </a:lnTo>
                <a:close/>
              </a:path>
            </a:pathLst>
          </a:custGeom>
          <a:blipFill>
            <a:blip r:embed="rId4">
              <a:extLst>
                <a:ext uri="{28A0092B-C50C-407E-A947-70E740481C1C}">
                  <a14:useLocalDpi xmlns:a14="http://schemas.microsoft.com/office/drawing/2010/main" val="0"/>
                </a:ext>
              </a:extLst>
            </a:blip>
            <a:stretch>
              <a:fillRect/>
            </a:stretch>
          </a:blipFill>
          <a:ln w="38100" cap="sq">
            <a:solidFill>
              <a:srgbClr val="A04B63"/>
            </a:solidFill>
            <a:prstDash val="solid"/>
            <a:miter/>
          </a:ln>
        </p:spPr>
        <p:txBody>
          <a:bodyPr/>
          <a:lstStyle/>
          <a:p>
            <a:pPr defTabSz="857250"/>
            <a:endParaRPr lang="en-US" sz="1688">
              <a:solidFill>
                <a:prstClr val="black"/>
              </a:solidFill>
            </a:endParaRPr>
          </a:p>
        </p:txBody>
      </p:sp>
      <p:sp>
        <p:nvSpPr>
          <p:cNvPr id="4" name="Freeform 4"/>
          <p:cNvSpPr/>
          <p:nvPr/>
        </p:nvSpPr>
        <p:spPr>
          <a:xfrm>
            <a:off x="5207599" y="1877399"/>
            <a:ext cx="2040216" cy="2632754"/>
          </a:xfrm>
          <a:custGeom>
            <a:avLst/>
            <a:gdLst/>
            <a:ahLst/>
            <a:cxnLst/>
            <a:rect l="l" t="t" r="r" b="b"/>
            <a:pathLst>
              <a:path w="2176230" h="2808271">
                <a:moveTo>
                  <a:pt x="0" y="0"/>
                </a:moveTo>
                <a:lnTo>
                  <a:pt x="2176231" y="0"/>
                </a:lnTo>
                <a:lnTo>
                  <a:pt x="2176231" y="2808271"/>
                </a:lnTo>
                <a:lnTo>
                  <a:pt x="0" y="2808271"/>
                </a:lnTo>
                <a:lnTo>
                  <a:pt x="0" y="0"/>
                </a:lnTo>
                <a:close/>
              </a:path>
            </a:pathLst>
          </a:custGeom>
          <a:blipFill>
            <a:blip r:embed="rId5"/>
            <a:stretch>
              <a:fillRect/>
            </a:stretch>
          </a:blipFill>
          <a:ln w="38100" cap="sq">
            <a:solidFill>
              <a:srgbClr val="A04B63"/>
            </a:solidFill>
            <a:prstDash val="solid"/>
            <a:miter/>
          </a:ln>
        </p:spPr>
        <p:txBody>
          <a:bodyPr/>
          <a:lstStyle/>
          <a:p>
            <a:pPr defTabSz="857250"/>
            <a:endParaRPr lang="en-US" sz="1688">
              <a:solidFill>
                <a:prstClr val="black"/>
              </a:solidFill>
            </a:endParaRPr>
          </a:p>
        </p:txBody>
      </p:sp>
      <p:sp>
        <p:nvSpPr>
          <p:cNvPr id="5" name="Freeform 5"/>
          <p:cNvSpPr/>
          <p:nvPr/>
        </p:nvSpPr>
        <p:spPr>
          <a:xfrm>
            <a:off x="6955528" y="2367290"/>
            <a:ext cx="2049482" cy="2638414"/>
          </a:xfrm>
          <a:custGeom>
            <a:avLst/>
            <a:gdLst/>
            <a:ahLst/>
            <a:cxnLst/>
            <a:rect l="l" t="t" r="r" b="b"/>
            <a:pathLst>
              <a:path w="2186114" h="2814308">
                <a:moveTo>
                  <a:pt x="0" y="0"/>
                </a:moveTo>
                <a:lnTo>
                  <a:pt x="2186114" y="0"/>
                </a:lnTo>
                <a:lnTo>
                  <a:pt x="2186114" y="2814308"/>
                </a:lnTo>
                <a:lnTo>
                  <a:pt x="0" y="2814308"/>
                </a:lnTo>
                <a:lnTo>
                  <a:pt x="0" y="0"/>
                </a:lnTo>
                <a:close/>
              </a:path>
            </a:pathLst>
          </a:custGeom>
          <a:blipFill>
            <a:blip r:embed="rId6"/>
            <a:stretch>
              <a:fillRect/>
            </a:stretch>
          </a:blipFill>
          <a:ln w="38100" cap="sq">
            <a:solidFill>
              <a:srgbClr val="A04B63"/>
            </a:solidFill>
            <a:prstDash val="solid"/>
            <a:miter/>
          </a:ln>
        </p:spPr>
        <p:txBody>
          <a:bodyPr/>
          <a:lstStyle/>
          <a:p>
            <a:pPr defTabSz="857250"/>
            <a:endParaRPr lang="en-US" sz="1688">
              <a:solidFill>
                <a:prstClr val="black"/>
              </a:solidFill>
            </a:endParaRPr>
          </a:p>
        </p:txBody>
      </p:sp>
      <p:sp>
        <p:nvSpPr>
          <p:cNvPr id="6" name="Freeform 6"/>
          <p:cNvSpPr/>
          <p:nvPr/>
        </p:nvSpPr>
        <p:spPr>
          <a:xfrm>
            <a:off x="4770646" y="3048179"/>
            <a:ext cx="2097911" cy="2681048"/>
          </a:xfrm>
          <a:custGeom>
            <a:avLst/>
            <a:gdLst/>
            <a:ahLst/>
            <a:cxnLst/>
            <a:rect l="l" t="t" r="r" b="b"/>
            <a:pathLst>
              <a:path w="2237772" h="2859785">
                <a:moveTo>
                  <a:pt x="0" y="0"/>
                </a:moveTo>
                <a:lnTo>
                  <a:pt x="2237772" y="0"/>
                </a:lnTo>
                <a:lnTo>
                  <a:pt x="2237772" y="2859784"/>
                </a:lnTo>
                <a:lnTo>
                  <a:pt x="0" y="2859784"/>
                </a:lnTo>
                <a:lnTo>
                  <a:pt x="0" y="0"/>
                </a:lnTo>
                <a:close/>
              </a:path>
            </a:pathLst>
          </a:custGeom>
          <a:blipFill>
            <a:blip r:embed="rId7"/>
            <a:stretch>
              <a:fillRect/>
            </a:stretch>
          </a:blipFill>
          <a:ln w="38100" cap="sq">
            <a:solidFill>
              <a:srgbClr val="A04B63"/>
            </a:solidFill>
            <a:prstDash val="solid"/>
            <a:miter/>
          </a:ln>
        </p:spPr>
        <p:txBody>
          <a:bodyPr/>
          <a:lstStyle/>
          <a:p>
            <a:pPr defTabSz="857250"/>
            <a:endParaRPr lang="en-US" sz="1688">
              <a:solidFill>
                <a:prstClr val="black"/>
              </a:solidFill>
            </a:endParaRPr>
          </a:p>
        </p:txBody>
      </p:sp>
      <p:sp>
        <p:nvSpPr>
          <p:cNvPr id="7" name="Freeform 7"/>
          <p:cNvSpPr/>
          <p:nvPr/>
        </p:nvSpPr>
        <p:spPr>
          <a:xfrm>
            <a:off x="6663804" y="3689985"/>
            <a:ext cx="2187326" cy="2631438"/>
          </a:xfrm>
          <a:custGeom>
            <a:avLst/>
            <a:gdLst/>
            <a:ahLst/>
            <a:cxnLst/>
            <a:rect l="l" t="t" r="r" b="b"/>
            <a:pathLst>
              <a:path w="2333148" h="2806867">
                <a:moveTo>
                  <a:pt x="0" y="0"/>
                </a:moveTo>
                <a:lnTo>
                  <a:pt x="2333148" y="0"/>
                </a:lnTo>
                <a:lnTo>
                  <a:pt x="2333148" y="2806867"/>
                </a:lnTo>
                <a:lnTo>
                  <a:pt x="0" y="2806867"/>
                </a:lnTo>
                <a:lnTo>
                  <a:pt x="0" y="0"/>
                </a:lnTo>
                <a:close/>
              </a:path>
            </a:pathLst>
          </a:custGeom>
          <a:blipFill>
            <a:blip r:embed="rId8"/>
            <a:stretch>
              <a:fillRect/>
            </a:stretch>
          </a:blipFill>
          <a:ln w="38100" cap="sq">
            <a:solidFill>
              <a:srgbClr val="A04B63"/>
            </a:solidFill>
            <a:prstDash val="solid"/>
            <a:miter/>
          </a:ln>
        </p:spPr>
        <p:txBody>
          <a:bodyPr/>
          <a:lstStyle/>
          <a:p>
            <a:pPr defTabSz="857250"/>
            <a:endParaRPr lang="en-US" sz="1688">
              <a:solidFill>
                <a:prstClr val="black"/>
              </a:solidFill>
            </a:endParaRPr>
          </a:p>
        </p:txBody>
      </p:sp>
      <p:sp>
        <p:nvSpPr>
          <p:cNvPr id="8" name="Freeform 8"/>
          <p:cNvSpPr/>
          <p:nvPr/>
        </p:nvSpPr>
        <p:spPr>
          <a:xfrm>
            <a:off x="-78735" y="846917"/>
            <a:ext cx="4962461" cy="4987482"/>
          </a:xfrm>
          <a:custGeom>
            <a:avLst/>
            <a:gdLst/>
            <a:ahLst/>
            <a:cxnLst/>
            <a:rect l="l" t="t" r="r" b="b"/>
            <a:pathLst>
              <a:path w="5293292" h="5319981">
                <a:moveTo>
                  <a:pt x="0" y="0"/>
                </a:moveTo>
                <a:lnTo>
                  <a:pt x="5293291" y="0"/>
                </a:lnTo>
                <a:lnTo>
                  <a:pt x="5293291" y="5319981"/>
                </a:lnTo>
                <a:lnTo>
                  <a:pt x="0" y="53199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endParaRPr lang="en-US" sz="1688">
              <a:solidFill>
                <a:prstClr val="black"/>
              </a:solidFill>
            </a:endParaRPr>
          </a:p>
        </p:txBody>
      </p:sp>
      <p:sp>
        <p:nvSpPr>
          <p:cNvPr id="9" name="TextBox 9"/>
          <p:cNvSpPr txBox="1"/>
          <p:nvPr/>
        </p:nvSpPr>
        <p:spPr>
          <a:xfrm>
            <a:off x="213762" y="5879046"/>
            <a:ext cx="5490647" cy="788036"/>
          </a:xfrm>
          <a:prstGeom prst="rect">
            <a:avLst/>
          </a:prstGeom>
        </p:spPr>
        <p:txBody>
          <a:bodyPr lIns="0" tIns="0" rIns="0" bIns="0" rtlCol="0" anchor="t">
            <a:spAutoFit/>
          </a:bodyPr>
          <a:lstStyle/>
          <a:p>
            <a:pPr defTabSz="857250">
              <a:lnSpc>
                <a:spcPts val="1196"/>
              </a:lnSpc>
            </a:pPr>
            <a:r>
              <a:rPr lang="en-US" sz="1685" b="1">
                <a:solidFill>
                  <a:srgbClr val="000000"/>
                </a:solidFill>
                <a:ea typeface="Calibri (MS) Bold"/>
                <a:cs typeface="Calibri (MS) Bold"/>
                <a:sym typeface="Calibri (MS) Bold"/>
              </a:rPr>
              <a:t>Did you try any of these suggestions or strategies?</a:t>
            </a:r>
          </a:p>
          <a:p>
            <a:pPr defTabSz="857250">
              <a:lnSpc>
                <a:spcPts val="1196"/>
              </a:lnSpc>
            </a:pPr>
            <a:endParaRPr lang="en-US" sz="1685" b="1">
              <a:solidFill>
                <a:srgbClr val="000000"/>
              </a:solidFill>
              <a:ea typeface="Calibri (MS) Bold"/>
              <a:cs typeface="Calibri (MS) Bold"/>
              <a:sym typeface="Calibri (MS) Bold"/>
            </a:endParaRPr>
          </a:p>
          <a:p>
            <a:pPr marL="363807" lvl="1" indent="-181904" defTabSz="857250">
              <a:lnSpc>
                <a:spcPts val="1196"/>
              </a:lnSpc>
              <a:buFont typeface="Arial"/>
              <a:buChar char="•"/>
            </a:pPr>
            <a:r>
              <a:rPr lang="en-US" sz="1685" b="1">
                <a:solidFill>
                  <a:srgbClr val="000000"/>
                </a:solidFill>
                <a:ea typeface="Calibri (MS) Bold"/>
                <a:cs typeface="Calibri (MS) Bold"/>
                <a:sym typeface="Calibri (MS) Bold"/>
              </a:rPr>
              <a:t>What was the outcome?</a:t>
            </a:r>
          </a:p>
          <a:p>
            <a:pPr defTabSz="857250">
              <a:lnSpc>
                <a:spcPts val="1196"/>
              </a:lnSpc>
            </a:pPr>
            <a:endParaRPr lang="en-US" sz="1685" b="1">
              <a:solidFill>
                <a:srgbClr val="000000"/>
              </a:solidFill>
              <a:ea typeface="Calibri (MS) Bold"/>
              <a:cs typeface="Calibri (MS) Bold"/>
              <a:sym typeface="Calibri (MS) Bold"/>
            </a:endParaRPr>
          </a:p>
          <a:p>
            <a:pPr marL="363807" lvl="1" indent="-181904" defTabSz="857250">
              <a:lnSpc>
                <a:spcPts val="1196"/>
              </a:lnSpc>
              <a:buFont typeface="Arial"/>
              <a:buChar char="•"/>
            </a:pPr>
            <a:r>
              <a:rPr lang="en-US" sz="1685" b="1">
                <a:solidFill>
                  <a:srgbClr val="000000"/>
                </a:solidFill>
                <a:ea typeface="Calibri (MS) Bold"/>
                <a:cs typeface="Calibri (MS) Bold"/>
                <a:sym typeface="Calibri (MS) Bold"/>
              </a:rPr>
              <a:t>Do you plan to try any other strategies or suggestions?</a:t>
            </a:r>
          </a:p>
        </p:txBody>
      </p:sp>
      <p:sp>
        <p:nvSpPr>
          <p:cNvPr id="10" name="Freeform 10"/>
          <p:cNvSpPr/>
          <p:nvPr/>
        </p:nvSpPr>
        <p:spPr>
          <a:xfrm rot="842743" flipH="1">
            <a:off x="5544240" y="5718821"/>
            <a:ext cx="729317" cy="1023602"/>
          </a:xfrm>
          <a:custGeom>
            <a:avLst/>
            <a:gdLst/>
            <a:ahLst/>
            <a:cxnLst/>
            <a:rect l="l" t="t" r="r" b="b"/>
            <a:pathLst>
              <a:path w="777938" h="1091842">
                <a:moveTo>
                  <a:pt x="777938" y="0"/>
                </a:moveTo>
                <a:lnTo>
                  <a:pt x="0" y="0"/>
                </a:lnTo>
                <a:lnTo>
                  <a:pt x="0" y="1091842"/>
                </a:lnTo>
                <a:lnTo>
                  <a:pt x="777938" y="1091842"/>
                </a:lnTo>
                <a:lnTo>
                  <a:pt x="77793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endParaRPr lang="en-US" sz="1688">
              <a:solidFill>
                <a:prstClr val="black"/>
              </a:solidFill>
            </a:endParaRPr>
          </a:p>
        </p:txBody>
      </p:sp>
      <p:sp>
        <p:nvSpPr>
          <p:cNvPr id="11" name="TextBox 11"/>
          <p:cNvSpPr txBox="1"/>
          <p:nvPr/>
        </p:nvSpPr>
        <p:spPr>
          <a:xfrm>
            <a:off x="0" y="99683"/>
            <a:ext cx="5029723" cy="819840"/>
          </a:xfrm>
          <a:prstGeom prst="rect">
            <a:avLst/>
          </a:prstGeom>
        </p:spPr>
        <p:txBody>
          <a:bodyPr lIns="0" tIns="0" rIns="0" bIns="0" rtlCol="0" anchor="t">
            <a:spAutoFit/>
          </a:bodyPr>
          <a:lstStyle/>
          <a:p>
            <a:pPr algn="ctr" defTabSz="857250">
              <a:lnSpc>
                <a:spcPts val="3278"/>
              </a:lnSpc>
              <a:spcBef>
                <a:spcPct val="0"/>
              </a:spcBef>
            </a:pPr>
            <a:r>
              <a:rPr lang="en-US" sz="2341" b="1">
                <a:solidFill>
                  <a:srgbClr val="000000"/>
                </a:solidFill>
                <a:ea typeface="Calibri (MS) Bold"/>
                <a:cs typeface="Calibri (MS) Bold"/>
                <a:sym typeface="Calibri (MS) Bold"/>
              </a:rPr>
              <a:t>Did any of these strategies seem like they would work for you?</a:t>
            </a:r>
          </a:p>
        </p:txBody>
      </p:sp>
      <p:sp>
        <p:nvSpPr>
          <p:cNvPr id="12" name="TextBox 12"/>
          <p:cNvSpPr txBox="1"/>
          <p:nvPr/>
        </p:nvSpPr>
        <p:spPr>
          <a:xfrm>
            <a:off x="635419" y="1513611"/>
            <a:ext cx="3534153" cy="3673442"/>
          </a:xfrm>
          <a:prstGeom prst="rect">
            <a:avLst/>
          </a:prstGeom>
        </p:spPr>
        <p:txBody>
          <a:bodyPr lIns="0" tIns="0" rIns="0" bIns="0" rtlCol="0" anchor="t">
            <a:spAutoFit/>
          </a:bodyPr>
          <a:lstStyle/>
          <a:p>
            <a:pPr marL="363807" lvl="1" indent="-181904" defTabSz="857250">
              <a:lnSpc>
                <a:spcPts val="2359"/>
              </a:lnSpc>
              <a:buFont typeface="Arial"/>
              <a:buChar char="•"/>
            </a:pPr>
            <a:r>
              <a:rPr lang="en-US" sz="1685" b="1">
                <a:solidFill>
                  <a:srgbClr val="000000"/>
                </a:solidFill>
                <a:ea typeface="Calibri (MS) Bold"/>
                <a:cs typeface="Calibri (MS) Bold"/>
                <a:sym typeface="Calibri (MS) Bold"/>
              </a:rPr>
              <a:t>Communicating using Division of Responsibility in Feeding</a:t>
            </a:r>
          </a:p>
          <a:p>
            <a:pPr defTabSz="857250">
              <a:lnSpc>
                <a:spcPts val="2359"/>
              </a:lnSpc>
            </a:pPr>
            <a:endParaRPr lang="en-US" sz="1685" b="1">
              <a:solidFill>
                <a:srgbClr val="000000"/>
              </a:solidFill>
              <a:ea typeface="Calibri (MS) Bold"/>
              <a:cs typeface="Calibri (MS) Bold"/>
              <a:sym typeface="Calibri (MS) Bold"/>
            </a:endParaRPr>
          </a:p>
          <a:p>
            <a:pPr marL="363807" lvl="1" indent="-181904" defTabSz="857250">
              <a:lnSpc>
                <a:spcPts val="2359"/>
              </a:lnSpc>
              <a:buFont typeface="Arial"/>
              <a:buChar char="•"/>
            </a:pPr>
            <a:r>
              <a:rPr lang="en-US" sz="1685" b="1">
                <a:solidFill>
                  <a:srgbClr val="000000"/>
                </a:solidFill>
                <a:ea typeface="Calibri (MS) Bold"/>
                <a:cs typeface="Calibri (MS) Bold"/>
                <a:sym typeface="Calibri (MS) Bold"/>
              </a:rPr>
              <a:t>Establishing consistent mealtimes</a:t>
            </a:r>
          </a:p>
          <a:p>
            <a:pPr defTabSz="857250">
              <a:lnSpc>
                <a:spcPts val="2359"/>
              </a:lnSpc>
            </a:pPr>
            <a:endParaRPr lang="en-US" sz="1685" b="1">
              <a:solidFill>
                <a:srgbClr val="000000"/>
              </a:solidFill>
              <a:ea typeface="Calibri (MS) Bold"/>
              <a:cs typeface="Calibri (MS) Bold"/>
              <a:sym typeface="Calibri (MS) Bold"/>
            </a:endParaRPr>
          </a:p>
          <a:p>
            <a:pPr marL="363807" lvl="1" indent="-181904" defTabSz="857250">
              <a:lnSpc>
                <a:spcPts val="2359"/>
              </a:lnSpc>
              <a:buFont typeface="Arial"/>
              <a:buChar char="•"/>
            </a:pPr>
            <a:r>
              <a:rPr lang="en-US" sz="1685" b="1">
                <a:solidFill>
                  <a:srgbClr val="000000"/>
                </a:solidFill>
                <a:ea typeface="Calibri (MS) Bold"/>
                <a:cs typeface="Calibri (MS) Bold"/>
                <a:sym typeface="Calibri (MS) Bold"/>
              </a:rPr>
              <a:t>Modeling healthy eating and offering new foods with preferred ones</a:t>
            </a:r>
          </a:p>
          <a:p>
            <a:pPr defTabSz="857250">
              <a:lnSpc>
                <a:spcPts val="2359"/>
              </a:lnSpc>
            </a:pPr>
            <a:endParaRPr lang="en-US" sz="1685" b="1">
              <a:solidFill>
                <a:srgbClr val="000000"/>
              </a:solidFill>
              <a:ea typeface="Calibri (MS) Bold"/>
              <a:cs typeface="Calibri (MS) Bold"/>
              <a:sym typeface="Calibri (MS) Bold"/>
            </a:endParaRPr>
          </a:p>
          <a:p>
            <a:pPr marL="363807" lvl="1" indent="-181904" defTabSz="857250">
              <a:lnSpc>
                <a:spcPts val="2359"/>
              </a:lnSpc>
              <a:buFont typeface="Arial"/>
              <a:buChar char="•"/>
            </a:pPr>
            <a:r>
              <a:rPr lang="en-US" sz="1685" b="1">
                <a:solidFill>
                  <a:srgbClr val="000000"/>
                </a:solidFill>
                <a:ea typeface="Calibri (MS) Bold"/>
                <a:cs typeface="Calibri (MS) Bold"/>
                <a:sym typeface="Calibri (MS) Bold"/>
              </a:rPr>
              <a:t>Encouraging food prep skills, praising new tries, and using the ABC Method to problem-solve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30666" y="1"/>
            <a:ext cx="8282668" cy="1409504"/>
          </a:xfrm>
          <a:prstGeom prst="rect">
            <a:avLst/>
          </a:prstGeom>
          <a:ln>
            <a:noFill/>
          </a:ln>
        </p:spPr>
        <p:txBody>
          <a:bodyPr vert="horz" lIns="85725" tIns="42863" rIns="85725" bIns="42863" rtlCol="0" anchor="b">
            <a:normAutofit/>
          </a:bodyPr>
          <a:lstStyle/>
          <a:p>
            <a:pPr indent="-214313" algn="ctr" defTabSz="857250">
              <a:lnSpc>
                <a:spcPct val="90000"/>
              </a:lnSpc>
              <a:spcBef>
                <a:spcPct val="0"/>
              </a:spcBef>
              <a:spcAft>
                <a:spcPts val="563"/>
              </a:spcAft>
              <a:defRPr/>
            </a:pPr>
            <a:r>
              <a:rPr lang="en-US" sz="5250">
                <a:solidFill>
                  <a:prstClr val="black"/>
                </a:solidFill>
                <a:latin typeface="Calibri" panose="020F0502020204030204" pitchFamily="34" charset="0"/>
                <a:ea typeface="Calibri" panose="020F0502020204030204" pitchFamily="34" charset="0"/>
                <a:cs typeface="Calibri" panose="020F0502020204030204" pitchFamily="34" charset="0"/>
              </a:rPr>
              <a:t>Homework</a:t>
            </a:r>
            <a:r>
              <a:rPr lang="en-US" sz="5250" b="1">
                <a:solidFill>
                  <a:prstClr val="black"/>
                </a:solidFill>
                <a:latin typeface="Calibri" panose="020F0502020204030204" pitchFamily="34" charset="0"/>
                <a:ea typeface="Calibri" panose="020F0502020204030204" pitchFamily="34" charset="0"/>
                <a:cs typeface="Calibri" panose="020F0502020204030204" pitchFamily="34" charset="0"/>
              </a:rPr>
              <a:t> </a:t>
            </a:r>
          </a:p>
          <a:p>
            <a:pPr algn="ctr" defTabSz="857250">
              <a:lnSpc>
                <a:spcPct val="90000"/>
              </a:lnSpc>
              <a:spcBef>
                <a:spcPct val="0"/>
              </a:spcBef>
              <a:spcAft>
                <a:spcPts val="563"/>
              </a:spcAft>
              <a:defRPr/>
            </a:pPr>
            <a:r>
              <a:rPr lang="en-US" sz="2625" i="1">
                <a:solidFill>
                  <a:prstClr val="black"/>
                </a:solidFill>
                <a:latin typeface="Calibri" panose="020F0502020204030204" pitchFamily="34" charset="0"/>
                <a:ea typeface="Calibri" panose="020F0502020204030204" pitchFamily="34" charset="0"/>
                <a:cs typeface="Calibri" panose="020F0502020204030204" pitchFamily="34" charset="0"/>
              </a:rPr>
              <a:t>Sprout: Wrap Up</a:t>
            </a:r>
          </a:p>
        </p:txBody>
      </p:sp>
      <p:sp>
        <p:nvSpPr>
          <p:cNvPr id="11" name="TextBox 10">
            <a:extLst>
              <a:ext uri="{FF2B5EF4-FFF2-40B4-BE49-F238E27FC236}">
                <a16:creationId xmlns:a16="http://schemas.microsoft.com/office/drawing/2014/main" id="{2E7DD637-70B5-C48B-6D5C-D5C33D54810A}"/>
              </a:ext>
            </a:extLst>
          </p:cNvPr>
          <p:cNvSpPr txBox="1"/>
          <p:nvPr/>
        </p:nvSpPr>
        <p:spPr>
          <a:xfrm>
            <a:off x="166215" y="2785648"/>
            <a:ext cx="936076" cy="871585"/>
          </a:xfrm>
          <a:prstGeom prst="rect">
            <a:avLst/>
          </a:prstGeom>
          <a:noFill/>
        </p:spPr>
        <p:txBody>
          <a:bodyPr wrap="square" rtlCol="0">
            <a:spAutoFit/>
          </a:bodyPr>
          <a:lstStyle/>
          <a:p>
            <a:pPr algn="ctr" defTabSz="857250">
              <a:defRPr/>
            </a:pPr>
            <a:r>
              <a:rPr lang="en-US" sz="1688" b="1">
                <a:solidFill>
                  <a:prstClr val="black"/>
                </a:solidFill>
                <a:latin typeface="Calibri"/>
              </a:rPr>
              <a:t>View online module</a:t>
            </a:r>
          </a:p>
        </p:txBody>
      </p:sp>
      <p:sp>
        <p:nvSpPr>
          <p:cNvPr id="12" name="TextBox 11">
            <a:extLst>
              <a:ext uri="{FF2B5EF4-FFF2-40B4-BE49-F238E27FC236}">
                <a16:creationId xmlns:a16="http://schemas.microsoft.com/office/drawing/2014/main" id="{C9ACF2D8-2F0D-C7CB-75D7-2D82AE6523CA}"/>
              </a:ext>
            </a:extLst>
          </p:cNvPr>
          <p:cNvSpPr txBox="1"/>
          <p:nvPr/>
        </p:nvSpPr>
        <p:spPr>
          <a:xfrm>
            <a:off x="1643063" y="5037008"/>
            <a:ext cx="3489451" cy="352084"/>
          </a:xfrm>
          <a:prstGeom prst="rect">
            <a:avLst/>
          </a:prstGeom>
          <a:noFill/>
        </p:spPr>
        <p:txBody>
          <a:bodyPr wrap="square" rtlCol="0">
            <a:spAutoFit/>
          </a:bodyPr>
          <a:lstStyle/>
          <a:p>
            <a:pPr defTabSz="857250">
              <a:defRPr/>
            </a:pPr>
            <a:r>
              <a:rPr lang="en-US" sz="1688" b="1">
                <a:solidFill>
                  <a:prstClr val="black"/>
                </a:solidFill>
                <a:latin typeface="Calibri"/>
              </a:rPr>
              <a:t>Complete workbook questions</a:t>
            </a:r>
          </a:p>
        </p:txBody>
      </p:sp>
      <p:pic>
        <p:nvPicPr>
          <p:cNvPr id="4" name="Picture 3" descr="A screenshot of a computer&#10;&#10;Description automatically generated">
            <a:extLst>
              <a:ext uri="{FF2B5EF4-FFF2-40B4-BE49-F238E27FC236}">
                <a16:creationId xmlns:a16="http://schemas.microsoft.com/office/drawing/2014/main" id="{B488AD3A-CC56-92C9-333C-B0CB6745B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1504158"/>
            <a:ext cx="6391555" cy="2794576"/>
          </a:xfrm>
          <a:prstGeom prst="rect">
            <a:avLst/>
          </a:prstGeom>
          <a:ln w="38100" cap="sq">
            <a:solidFill>
              <a:srgbClr val="C9E7A7"/>
            </a:solidFill>
            <a:prstDash val="solid"/>
            <a:miter lim="800000"/>
          </a:ln>
          <a:effectLst>
            <a:outerShdw blurRad="50800" dist="38100" dir="2700000" algn="tl" rotWithShape="0">
              <a:srgbClr val="000000">
                <a:alpha val="43000"/>
              </a:srgbClr>
            </a:outerShdw>
          </a:effectLst>
        </p:spPr>
      </p:pic>
      <p:sp>
        <p:nvSpPr>
          <p:cNvPr id="6" name="Freeform 6">
            <a:extLst>
              <a:ext uri="{FF2B5EF4-FFF2-40B4-BE49-F238E27FC236}">
                <a16:creationId xmlns:a16="http://schemas.microsoft.com/office/drawing/2014/main" id="{5086F123-88C8-A35C-1C8D-DDC30D36C413}"/>
              </a:ext>
            </a:extLst>
          </p:cNvPr>
          <p:cNvSpPr/>
          <p:nvPr/>
        </p:nvSpPr>
        <p:spPr>
          <a:xfrm rot="6047334" flipH="1">
            <a:off x="878646" y="2685709"/>
            <a:ext cx="1084481" cy="145935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pic>
        <p:nvPicPr>
          <p:cNvPr id="14" name="Picture 13" descr="A screenshot of a survey&#10;&#10;AI-generated content may be incorrect.">
            <a:extLst>
              <a:ext uri="{FF2B5EF4-FFF2-40B4-BE49-F238E27FC236}">
                <a16:creationId xmlns:a16="http://schemas.microsoft.com/office/drawing/2014/main" id="{8C6A2BE2-9994-4904-66CD-272637D5EACE}"/>
              </a:ext>
            </a:extLst>
          </p:cNvPr>
          <p:cNvPicPr>
            <a:picLocks noChangeAspect="1"/>
          </p:cNvPicPr>
          <p:nvPr/>
        </p:nvPicPr>
        <p:blipFill>
          <a:blip r:embed="rId6"/>
          <a:stretch>
            <a:fillRect/>
          </a:stretch>
        </p:blipFill>
        <p:spPr>
          <a:xfrm>
            <a:off x="5807024" y="2401266"/>
            <a:ext cx="3194101" cy="420027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9"/>
            <a:stretch>
              <a:fillRect b="-8845"/>
            </a:stretch>
          </a:blipFill>
        </p:spPr>
        <p:txBody>
          <a:bodyPr/>
          <a:lstStyle/>
          <a:p>
            <a:pPr defTabSz="857250">
              <a:defRPr/>
            </a:pPr>
            <a:endParaRPr lang="en-US" sz="1688">
              <a:solidFill>
                <a:prstClr val="black"/>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21026258" flipV="1">
            <a:off x="4929567" y="5979742"/>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13" name="Oval 12">
            <a:extLst>
              <a:ext uri="{FF2B5EF4-FFF2-40B4-BE49-F238E27FC236}">
                <a16:creationId xmlns:a16="http://schemas.microsoft.com/office/drawing/2014/main" id="{0097D697-02F5-6A7B-EAED-F59633610CE2}"/>
              </a:ext>
            </a:extLst>
          </p:cNvPr>
          <p:cNvSpPr/>
          <p:nvPr/>
        </p:nvSpPr>
        <p:spPr>
          <a:xfrm>
            <a:off x="5717041" y="6433591"/>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Tree>
    <p:extLst>
      <p:ext uri="{BB962C8B-B14F-4D97-AF65-F5344CB8AC3E}">
        <p14:creationId xmlns:p14="http://schemas.microsoft.com/office/powerpoint/2010/main" val="1875577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9143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4138905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47662" y="0"/>
            <a:ext cx="6886674" cy="6861697"/>
          </a:xfrm>
          <a:custGeom>
            <a:avLst/>
            <a:gdLst/>
            <a:ahLst/>
            <a:cxnLst/>
            <a:rect l="l" t="t" r="r" b="b"/>
            <a:pathLst>
              <a:path w="7519957" h="7493314">
                <a:moveTo>
                  <a:pt x="0" y="0"/>
                </a:moveTo>
                <a:lnTo>
                  <a:pt x="7519957" y="0"/>
                </a:lnTo>
                <a:lnTo>
                  <a:pt x="7519957" y="7493314"/>
                </a:lnTo>
                <a:lnTo>
                  <a:pt x="0" y="7493314"/>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86105" y="859121"/>
            <a:ext cx="4742078" cy="1345791"/>
          </a:xfrm>
          <a:custGeom>
            <a:avLst/>
            <a:gdLst/>
            <a:ahLst/>
            <a:cxnLst/>
            <a:rect l="l" t="t" r="r" b="b"/>
            <a:pathLst>
              <a:path w="5058217" h="1435510">
                <a:moveTo>
                  <a:pt x="0" y="0"/>
                </a:moveTo>
                <a:lnTo>
                  <a:pt x="5058217" y="0"/>
                </a:lnTo>
                <a:lnTo>
                  <a:pt x="5058217" y="1435510"/>
                </a:lnTo>
                <a:lnTo>
                  <a:pt x="0" y="1435510"/>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347815" y="2065099"/>
            <a:ext cx="2728073" cy="279627"/>
          </a:xfrm>
          <a:custGeom>
            <a:avLst/>
            <a:gdLst/>
            <a:ahLst/>
            <a:cxnLst/>
            <a:rect l="l" t="t" r="r" b="b"/>
            <a:pathLst>
              <a:path w="2909944" h="298269">
                <a:moveTo>
                  <a:pt x="0" y="0"/>
                </a:moveTo>
                <a:lnTo>
                  <a:pt x="2909944" y="0"/>
                </a:lnTo>
                <a:lnTo>
                  <a:pt x="2909944" y="298269"/>
                </a:lnTo>
                <a:lnTo>
                  <a:pt x="0" y="29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6" name="TextBox 5">
            <a:extLst>
              <a:ext uri="{FF2B5EF4-FFF2-40B4-BE49-F238E27FC236}">
                <a16:creationId xmlns:a16="http://schemas.microsoft.com/office/drawing/2014/main" id="{F0640B1F-F5DD-D460-D5A4-E9902041F4F9}"/>
              </a:ext>
            </a:extLst>
          </p:cNvPr>
          <p:cNvSpPr txBox="1"/>
          <p:nvPr/>
        </p:nvSpPr>
        <p:spPr>
          <a:xfrm>
            <a:off x="139962" y="2721058"/>
            <a:ext cx="3071813" cy="3308278"/>
          </a:xfrm>
          <a:prstGeom prst="rect">
            <a:avLst/>
          </a:prstGeom>
          <a:noFill/>
        </p:spPr>
        <p:txBody>
          <a:bodyPr wrap="square" rtlCol="0">
            <a:spAutoFit/>
          </a:bodyPr>
          <a:lstStyle/>
          <a:p>
            <a:pPr defTabSz="857250">
              <a:lnSpc>
                <a:spcPct val="110000"/>
              </a:lnSpc>
              <a:spcAft>
                <a:spcPts val="563"/>
              </a:spcAft>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Tell us your name, partner’s name, child’s name, and one of the following:</a:t>
            </a:r>
          </a:p>
          <a:p>
            <a:pPr marL="267891" indent="-214313" defTabSz="857250">
              <a:lnSpc>
                <a:spcPct val="110000"/>
              </a:lnSpc>
              <a:spcAft>
                <a:spcPts val="563"/>
              </a:spcAft>
              <a:buFont typeface="Arial" panose="020B0604020202020204" pitchFamily="34" charset="0"/>
              <a:buChar char="•"/>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The hospital/state/country where your child was born.</a:t>
            </a:r>
          </a:p>
          <a:p>
            <a:pPr marL="267891" indent="-214313" defTabSz="857250">
              <a:lnSpc>
                <a:spcPct val="110000"/>
              </a:lnSpc>
              <a:spcAft>
                <a:spcPts val="563"/>
              </a:spcAft>
              <a:buFont typeface="Arial" panose="020B0604020202020204" pitchFamily="34" charset="0"/>
              <a:buChar char="•"/>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Your child’s birthday. </a:t>
            </a:r>
          </a:p>
          <a:p>
            <a:pPr marL="267891" indent="-214313" defTabSz="857250">
              <a:lnSpc>
                <a:spcPct val="110000"/>
              </a:lnSpc>
              <a:spcAft>
                <a:spcPts val="563"/>
              </a:spcAft>
              <a:buFont typeface="Arial" panose="020B0604020202020204" pitchFamily="34" charset="0"/>
              <a:buChar char="•"/>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Your child’s favorite book. </a:t>
            </a:r>
          </a:p>
          <a:p>
            <a:pPr marL="267891" indent="-214313" defTabSz="857250">
              <a:lnSpc>
                <a:spcPct val="110000"/>
              </a:lnSpc>
              <a:spcAft>
                <a:spcPts val="563"/>
              </a:spcAft>
              <a:buFont typeface="Arial" panose="020B0604020202020204" pitchFamily="34" charset="0"/>
              <a:buChar char="•"/>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A favorite thing about your child.</a:t>
            </a:r>
          </a:p>
          <a:p>
            <a:pPr defTabSz="857250"/>
            <a:endParaRPr lang="en-US" sz="1688">
              <a:solidFill>
                <a:prstClr val="black"/>
              </a:solidFill>
              <a:latin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807324" y="4600378"/>
            <a:ext cx="3374503" cy="1313886"/>
          </a:xfrm>
          <a:prstGeom prst="rect">
            <a:avLst/>
          </a:prstGeom>
        </p:spPr>
        <p:txBody>
          <a:bodyPr wrap="square" lIns="0" tIns="0" rIns="0" bIns="0" rtlCol="0" anchor="t">
            <a:spAutoFit/>
          </a:bodyPr>
          <a:lstStyle/>
          <a:p>
            <a:pPr algn="ctr" defTabSz="857250">
              <a:lnSpc>
                <a:spcPts val="2628"/>
              </a:lnSpc>
              <a:defRPr/>
            </a:pPr>
            <a:r>
              <a:rPr lang="en-US" sz="1877" b="1">
                <a:solidFill>
                  <a:srgbClr val="000000"/>
                </a:solidFill>
                <a:latin typeface="Calibri"/>
              </a:rPr>
              <a:t>Thank you for participating today. </a:t>
            </a:r>
          </a:p>
          <a:p>
            <a:pPr algn="ctr" defTabSz="857250">
              <a:lnSpc>
                <a:spcPts val="2628"/>
              </a:lnSpc>
              <a:defRPr/>
            </a:pPr>
            <a:r>
              <a:rPr lang="en-US" sz="1877" b="1">
                <a:solidFill>
                  <a:srgbClr val="000000"/>
                </a:solidFill>
                <a:latin typeface="Calibri"/>
              </a:rPr>
              <a:t>Please reach out with any questions or concerns. </a:t>
            </a:r>
          </a:p>
          <a:p>
            <a:pPr algn="ctr" defTabSz="857250">
              <a:lnSpc>
                <a:spcPts val="2628"/>
              </a:lnSpc>
              <a:spcBef>
                <a:spcPct val="0"/>
              </a:spcBef>
              <a:defRPr/>
            </a:pPr>
            <a:r>
              <a:rPr lang="en-US" sz="1877" b="1">
                <a:solidFill>
                  <a:srgbClr val="000000"/>
                </a:solidFill>
                <a:latin typeface="Calibri"/>
              </a:rPr>
              <a:t>See you next week!</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2"/>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86881" y="3832642"/>
            <a:ext cx="7289228" cy="294311"/>
          </a:xfrm>
          <a:prstGeom prst="rect">
            <a:avLst/>
          </a:prstGeom>
        </p:spPr>
        <p:txBody>
          <a:bodyPr lIns="0" tIns="0" rIns="0" bIns="0" rtlCol="0" anchor="t">
            <a:spAutoFit/>
          </a:bodyPr>
          <a:lstStyle/>
          <a:p>
            <a:pPr marL="364339" lvl="1" indent="-182169" defTabSz="857250">
              <a:lnSpc>
                <a:spcPts val="2363"/>
              </a:lnSpc>
              <a:buFont typeface="Arial"/>
              <a:buChar char="•"/>
            </a:pPr>
            <a:r>
              <a:rPr lang="en-US" sz="1875" b="1" i="1">
                <a:solidFill>
                  <a:srgbClr val="375830"/>
                </a:solidFill>
                <a:latin typeface="Calibri"/>
              </a:rPr>
              <a:t>A Universal Parenting Program for Parents of Children Ages 3-5  </a:t>
            </a: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pPr>
              <a:r>
                <a:rPr lang="en-US" sz="2932" b="1">
                  <a:solidFill>
                    <a:srgbClr val="2C251E"/>
                  </a:solidFill>
                  <a:latin typeface="Calibri (MS) Bold"/>
                </a:rPr>
                <a:t>Meeting 5</a:t>
              </a:r>
            </a:p>
          </p:txBody>
        </p:sp>
      </p:grpSp>
      <p:pic>
        <p:nvPicPr>
          <p:cNvPr id="10" name="Picture 9" descr="A green text on a black background&#10;&#10;Description automatically generated">
            <a:extLst>
              <a:ext uri="{FF2B5EF4-FFF2-40B4-BE49-F238E27FC236}">
                <a16:creationId xmlns:a16="http://schemas.microsoft.com/office/drawing/2014/main" id="{D36F6A45-C9A9-7AFE-DA88-A591883FC928}"/>
              </a:ext>
            </a:extLst>
          </p:cNvPr>
          <p:cNvPicPr>
            <a:picLocks noChangeAspect="1"/>
          </p:cNvPicPr>
          <p:nvPr/>
        </p:nvPicPr>
        <p:blipFill>
          <a:blip r:embed="rId7"/>
          <a:stretch>
            <a:fillRect/>
          </a:stretch>
        </p:blipFill>
        <p:spPr>
          <a:xfrm>
            <a:off x="-3957" y="2326170"/>
            <a:ext cx="5857875" cy="165199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endParaRPr lang="en-US" sz="1688">
              <a:solidFill>
                <a:prstClr val="black"/>
              </a:solidFill>
              <a:latin typeface="Calibri"/>
            </a:endParaRPr>
          </a:p>
        </p:txBody>
      </p:sp>
      <p:sp>
        <p:nvSpPr>
          <p:cNvPr id="3" name="TextBox 3"/>
          <p:cNvSpPr txBox="1"/>
          <p:nvPr/>
        </p:nvSpPr>
        <p:spPr>
          <a:xfrm rot="940817">
            <a:off x="3553821" y="4518309"/>
            <a:ext cx="2897036" cy="646652"/>
          </a:xfrm>
          <a:prstGeom prst="rect">
            <a:avLst/>
          </a:prstGeom>
        </p:spPr>
        <p:txBody>
          <a:bodyPr lIns="0" tIns="0" rIns="0" bIns="0" rtlCol="0" anchor="t">
            <a:spAutoFit/>
          </a:bodyPr>
          <a:lstStyle/>
          <a:p>
            <a:pPr algn="ctr" defTabSz="857250">
              <a:lnSpc>
                <a:spcPts val="2611"/>
              </a:lnSpc>
              <a:spcBef>
                <a:spcPct val="0"/>
              </a:spcBef>
            </a:pPr>
            <a:r>
              <a:rPr lang="en-US" sz="1850" b="1">
                <a:solidFill>
                  <a:srgbClr val="8C4531"/>
                </a:solidFill>
                <a:latin typeface="Calibri"/>
                <a:ea typeface="Calibri"/>
                <a:cs typeface="Calibri"/>
              </a:rPr>
              <a:t>Please sign in and find a seat. </a:t>
            </a:r>
          </a:p>
          <a:p>
            <a:pPr algn="ctr" defTabSz="857250">
              <a:lnSpc>
                <a:spcPts val="2611"/>
              </a:lnSpc>
              <a:spcBef>
                <a:spcPct val="0"/>
              </a:spcBef>
            </a:pPr>
            <a:r>
              <a:rPr lang="en-US" sz="1850" b="1">
                <a:solidFill>
                  <a:srgbClr val="8C4531"/>
                </a:solidFill>
                <a:latin typeface="Calibri"/>
                <a:ea typeface="Calibri"/>
                <a:cs typeface="Calibri"/>
              </a:rPr>
              <a:t>We will begin soon.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DFBFD"/>
        </a:solidFill>
        <a:effectLst/>
      </p:bgPr>
    </p:bg>
    <p:spTree>
      <p:nvGrpSpPr>
        <p:cNvPr id="1" name=""/>
        <p:cNvGrpSpPr/>
        <p:nvPr/>
      </p:nvGrpSpPr>
      <p:grpSpPr>
        <a:xfrm>
          <a:off x="0" y="0"/>
          <a:ext cx="0" cy="0"/>
          <a:chOff x="0" y="0"/>
          <a:chExt cx="0" cy="0"/>
        </a:xfrm>
      </p:grpSpPr>
      <p:sp>
        <p:nvSpPr>
          <p:cNvPr id="2" name="Freeform 2"/>
          <p:cNvSpPr/>
          <p:nvPr/>
        </p:nvSpPr>
        <p:spPr>
          <a:xfrm>
            <a:off x="0" y="-30990"/>
            <a:ext cx="9144000" cy="688899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TextBox 3"/>
          <p:cNvSpPr txBox="1"/>
          <p:nvPr/>
        </p:nvSpPr>
        <p:spPr>
          <a:xfrm>
            <a:off x="2409551" y="4440373"/>
            <a:ext cx="4324898" cy="1694823"/>
          </a:xfrm>
          <a:prstGeom prst="rect">
            <a:avLst/>
          </a:prstGeom>
        </p:spPr>
        <p:txBody>
          <a:bodyPr lIns="0" tIns="0" rIns="0" bIns="0" rtlCol="0" anchor="t">
            <a:spAutoFit/>
          </a:bodyPr>
          <a:lstStyle/>
          <a:p>
            <a:pPr marL="687650" lvl="1" indent="-343824" defTabSz="857250">
              <a:lnSpc>
                <a:spcPts val="4459"/>
              </a:lnSpc>
              <a:buFont typeface="Arial"/>
              <a:buChar char="•"/>
              <a:defRPr/>
            </a:pPr>
            <a:r>
              <a:rPr lang="en-US" sz="3185" b="1">
                <a:solidFill>
                  <a:srgbClr val="2C251E"/>
                </a:solidFill>
                <a:latin typeface="Calibri"/>
                <a:ea typeface="Calibri"/>
                <a:cs typeface="Calibri"/>
              </a:rPr>
              <a:t>Conversation Starters</a:t>
            </a:r>
          </a:p>
          <a:p>
            <a:pPr marL="687650" lvl="1" indent="-343824" defTabSz="857250">
              <a:lnSpc>
                <a:spcPts val="4459"/>
              </a:lnSpc>
              <a:buFont typeface="Arial"/>
              <a:buChar char="•"/>
              <a:defRPr/>
            </a:pPr>
            <a:r>
              <a:rPr lang="en-US" sz="3185" b="1">
                <a:solidFill>
                  <a:srgbClr val="2C251E"/>
                </a:solidFill>
                <a:latin typeface="Calibri"/>
                <a:ea typeface="Calibri"/>
                <a:cs typeface="Calibri"/>
              </a:rPr>
              <a:t>Group Discussion</a:t>
            </a:r>
          </a:p>
          <a:p>
            <a:pPr marL="687650" lvl="1" indent="-343824" defTabSz="857250">
              <a:lnSpc>
                <a:spcPts val="4459"/>
              </a:lnSpc>
              <a:buFont typeface="Arial"/>
              <a:buChar char="•"/>
              <a:defRPr/>
            </a:pPr>
            <a:r>
              <a:rPr lang="en-US" sz="3185" b="1">
                <a:solidFill>
                  <a:srgbClr val="2C251E"/>
                </a:solidFill>
                <a:latin typeface="Calibri"/>
                <a:ea typeface="Calibri"/>
                <a:cs typeface="Calibri"/>
              </a:rPr>
              <a:t>Thrive programming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83" b="1" i="1">
                <a:solidFill>
                  <a:srgbClr val="000000"/>
                </a:solidFill>
                <a:latin typeface="Calibri (MS) Bold Italics"/>
              </a:rPr>
              <a:t>Please answer one of the following questions:</a:t>
            </a:r>
          </a:p>
        </p:txBody>
      </p:sp>
      <p:sp>
        <p:nvSpPr>
          <p:cNvPr id="6" name="TextBox 4">
            <a:extLst>
              <a:ext uri="{FF2B5EF4-FFF2-40B4-BE49-F238E27FC236}">
                <a16:creationId xmlns:a16="http://schemas.microsoft.com/office/drawing/2014/main" id="{593F21D2-1C7E-6A68-2AFB-6C7D49F514FC}"/>
              </a:ext>
            </a:extLst>
          </p:cNvPr>
          <p:cNvSpPr txBox="1"/>
          <p:nvPr/>
        </p:nvSpPr>
        <p:spPr>
          <a:xfrm>
            <a:off x="4657272" y="1416914"/>
            <a:ext cx="4162175" cy="428239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57250">
              <a:defRPr/>
            </a:pPr>
            <a:endParaRPr lang="en-US" sz="2625" b="1">
              <a:solidFill>
                <a:prstClr val="black"/>
              </a:solidFill>
              <a:latin typeface="Calibri"/>
              <a:cs typeface="Calibri"/>
            </a:endParaRPr>
          </a:p>
          <a:p>
            <a:pPr marL="321469" lvl="1" indent="-160734" defTabSz="857250">
              <a:buFont typeface="Arial"/>
              <a:buChar char="•"/>
              <a:defRPr/>
            </a:pPr>
            <a:r>
              <a:rPr lang="en-US" sz="2625" b="1">
                <a:solidFill>
                  <a:srgbClr val="000000"/>
                </a:solidFill>
                <a:latin typeface="Calibri"/>
                <a:cs typeface="Calibri"/>
              </a:rPr>
              <a:t>What is your favorite time of the day and why?</a:t>
            </a:r>
            <a:endParaRPr lang="en-US" sz="2625" b="1">
              <a:solidFill>
                <a:srgbClr val="000000"/>
              </a:solidFill>
              <a:latin typeface="Calibri"/>
              <a:ea typeface="Calibri"/>
              <a:cs typeface="Calibri"/>
            </a:endParaRP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Where would you time travel, if it were possible?</a:t>
            </a:r>
            <a:endParaRPr lang="en-US" sz="2625" b="1">
              <a:solidFill>
                <a:srgbClr val="000000"/>
              </a:solidFill>
              <a:latin typeface="Calibri"/>
              <a:ea typeface="Calibri"/>
              <a:cs typeface="Calibri"/>
            </a:endParaRP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movie can you rewatch over and over again? </a:t>
            </a:r>
            <a:endParaRPr lang="en-US" sz="2625" b="1">
              <a:solidFill>
                <a:srgbClr val="000000"/>
              </a:solidFill>
              <a:latin typeface="Calibri"/>
              <a:ea typeface="Calibri"/>
              <a:cs typeface="Calibri"/>
            </a:endParaRPr>
          </a:p>
          <a:p>
            <a:pPr defTabSz="857250">
              <a:lnSpc>
                <a:spcPts val="2012"/>
              </a:lnSpc>
              <a:defRPr/>
            </a:pPr>
            <a:endParaRPr lang="en-US" sz="1490">
              <a:solidFill>
                <a:srgbClr val="000000"/>
              </a:solidFill>
              <a:latin typeface="Calibri (MS) Bo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2567347" y="348155"/>
            <a:ext cx="6288301" cy="6297231"/>
            <a:chOff x="0" y="0"/>
            <a:chExt cx="8943362" cy="8956062"/>
          </a:xfrm>
        </p:grpSpPr>
        <p:sp>
          <p:nvSpPr>
            <p:cNvPr id="3" name="Freeform 3"/>
            <p:cNvSpPr/>
            <p:nvPr/>
          </p:nvSpPr>
          <p:spPr>
            <a:xfrm>
              <a:off x="0" y="0"/>
              <a:ext cx="8943362" cy="8943362"/>
            </a:xfrm>
            <a:custGeom>
              <a:avLst/>
              <a:gdLst/>
              <a:ahLst/>
              <a:cxnLst/>
              <a:rect l="l" t="t" r="r" b="b"/>
              <a:pathLst>
                <a:path w="8943362" h="8943362">
                  <a:moveTo>
                    <a:pt x="0" y="0"/>
                  </a:moveTo>
                  <a:lnTo>
                    <a:pt x="8943362" y="0"/>
                  </a:lnTo>
                  <a:lnTo>
                    <a:pt x="8943362" y="8943362"/>
                  </a:lnTo>
                  <a:lnTo>
                    <a:pt x="0" y="8943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0" y="0"/>
              <a:ext cx="2014870" cy="2021654"/>
            </a:xfrm>
            <a:custGeom>
              <a:avLst/>
              <a:gdLst/>
              <a:ahLst/>
              <a:cxnLst/>
              <a:rect l="l" t="t" r="r" b="b"/>
              <a:pathLst>
                <a:path w="2014870" h="2021654">
                  <a:moveTo>
                    <a:pt x="0" y="0"/>
                  </a:moveTo>
                  <a:lnTo>
                    <a:pt x="2014870" y="0"/>
                  </a:lnTo>
                  <a:lnTo>
                    <a:pt x="2014870" y="2021654"/>
                  </a:lnTo>
                  <a:lnTo>
                    <a:pt x="0" y="2021654"/>
                  </a:lnTo>
                  <a:lnTo>
                    <a:pt x="0" y="0"/>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5" name="Freeform 5"/>
            <p:cNvSpPr/>
            <p:nvPr/>
          </p:nvSpPr>
          <p:spPr>
            <a:xfrm>
              <a:off x="2172882" y="3161641"/>
              <a:ext cx="4597598" cy="2262767"/>
            </a:xfrm>
            <a:custGeom>
              <a:avLst/>
              <a:gdLst/>
              <a:ahLst/>
              <a:cxnLst/>
              <a:rect l="l" t="t" r="r" b="b"/>
              <a:pathLst>
                <a:path w="4597598" h="2262767">
                  <a:moveTo>
                    <a:pt x="0" y="0"/>
                  </a:moveTo>
                  <a:lnTo>
                    <a:pt x="4597598" y="0"/>
                  </a:lnTo>
                  <a:lnTo>
                    <a:pt x="4597598" y="2262768"/>
                  </a:lnTo>
                  <a:lnTo>
                    <a:pt x="0" y="2262768"/>
                  </a:lnTo>
                  <a:lnTo>
                    <a:pt x="0" y="0"/>
                  </a:lnTo>
                  <a:close/>
                </a:path>
              </a:pathLst>
            </a:custGeom>
            <a:blipFill>
              <a:blip r:embed="rId6"/>
              <a:stretch>
                <a:fillRect/>
              </a:stretch>
            </a:blipFill>
          </p:spPr>
          <p:txBody>
            <a:bodyPr/>
            <a:lstStyle/>
            <a:p>
              <a:pPr defTabSz="857250">
                <a:defRPr/>
              </a:pPr>
              <a:endParaRPr lang="en-US" sz="1688">
                <a:solidFill>
                  <a:prstClr val="black"/>
                </a:solidFill>
                <a:latin typeface="Calibri"/>
              </a:endParaRPr>
            </a:p>
          </p:txBody>
        </p:sp>
        <p:sp>
          <p:nvSpPr>
            <p:cNvPr id="6" name="Freeform 6"/>
            <p:cNvSpPr/>
            <p:nvPr/>
          </p:nvSpPr>
          <p:spPr>
            <a:xfrm>
              <a:off x="0" y="2290835"/>
              <a:ext cx="2014870" cy="2037809"/>
            </a:xfrm>
            <a:custGeom>
              <a:avLst/>
              <a:gdLst/>
              <a:ahLst/>
              <a:cxnLst/>
              <a:rect l="l" t="t" r="r" b="b"/>
              <a:pathLst>
                <a:path w="2014870" h="2037809">
                  <a:moveTo>
                    <a:pt x="0" y="0"/>
                  </a:moveTo>
                  <a:lnTo>
                    <a:pt x="2014870" y="0"/>
                  </a:lnTo>
                  <a:lnTo>
                    <a:pt x="2014870" y="2037809"/>
                  </a:lnTo>
                  <a:lnTo>
                    <a:pt x="0" y="2037809"/>
                  </a:lnTo>
                  <a:lnTo>
                    <a:pt x="0" y="0"/>
                  </a:lnTo>
                  <a:close/>
                </a:path>
              </a:pathLst>
            </a:custGeom>
            <a:blipFill>
              <a:blip r:embed="rId7"/>
              <a:stretch>
                <a:fillRect t="-11949" b="-33858"/>
              </a:stretch>
            </a:blipFill>
          </p:spPr>
          <p:txBody>
            <a:bodyPr/>
            <a:lstStyle/>
            <a:p>
              <a:pPr defTabSz="857250">
                <a:defRPr/>
              </a:pPr>
              <a:endParaRPr lang="en-US" sz="1688">
                <a:solidFill>
                  <a:prstClr val="black"/>
                </a:solidFill>
                <a:latin typeface="Calibri"/>
              </a:endParaRPr>
            </a:p>
          </p:txBody>
        </p:sp>
        <p:sp>
          <p:nvSpPr>
            <p:cNvPr id="7" name="Freeform 7"/>
            <p:cNvSpPr/>
            <p:nvPr/>
          </p:nvSpPr>
          <p:spPr>
            <a:xfrm>
              <a:off x="0" y="4572425"/>
              <a:ext cx="2014870" cy="2061315"/>
            </a:xfrm>
            <a:custGeom>
              <a:avLst/>
              <a:gdLst/>
              <a:ahLst/>
              <a:cxnLst/>
              <a:rect l="l" t="t" r="r" b="b"/>
              <a:pathLst>
                <a:path w="2014870" h="2061315">
                  <a:moveTo>
                    <a:pt x="0" y="0"/>
                  </a:moveTo>
                  <a:lnTo>
                    <a:pt x="2014870" y="0"/>
                  </a:lnTo>
                  <a:lnTo>
                    <a:pt x="2014870" y="2061315"/>
                  </a:lnTo>
                  <a:lnTo>
                    <a:pt x="0" y="2061315"/>
                  </a:lnTo>
                  <a:lnTo>
                    <a:pt x="0" y="0"/>
                  </a:lnTo>
                  <a:close/>
                </a:path>
              </a:pathLst>
            </a:custGeom>
            <a:blipFill>
              <a:blip r:embed="rId8"/>
              <a:stretch>
                <a:fillRect l="-10584" r="-10584"/>
              </a:stretch>
            </a:blipFill>
          </p:spPr>
          <p:txBody>
            <a:bodyPr/>
            <a:lstStyle/>
            <a:p>
              <a:pPr defTabSz="857250">
                <a:defRPr/>
              </a:pPr>
              <a:endParaRPr lang="en-US" sz="1688">
                <a:solidFill>
                  <a:prstClr val="black"/>
                </a:solidFill>
                <a:latin typeface="Calibri"/>
              </a:endParaRPr>
            </a:p>
          </p:txBody>
        </p:sp>
        <p:sp>
          <p:nvSpPr>
            <p:cNvPr id="8" name="Freeform 8"/>
            <p:cNvSpPr/>
            <p:nvPr/>
          </p:nvSpPr>
          <p:spPr>
            <a:xfrm>
              <a:off x="0" y="6900440"/>
              <a:ext cx="2093426" cy="2055621"/>
            </a:xfrm>
            <a:custGeom>
              <a:avLst/>
              <a:gdLst/>
              <a:ahLst/>
              <a:cxnLst/>
              <a:rect l="l" t="t" r="r" b="b"/>
              <a:pathLst>
                <a:path w="2093426" h="2055621">
                  <a:moveTo>
                    <a:pt x="0" y="0"/>
                  </a:moveTo>
                  <a:lnTo>
                    <a:pt x="2093426" y="0"/>
                  </a:lnTo>
                  <a:lnTo>
                    <a:pt x="2093426" y="2055622"/>
                  </a:lnTo>
                  <a:lnTo>
                    <a:pt x="0" y="2055622"/>
                  </a:lnTo>
                  <a:lnTo>
                    <a:pt x="0" y="0"/>
                  </a:lnTo>
                  <a:close/>
                </a:path>
              </a:pathLst>
            </a:custGeom>
            <a:blipFill>
              <a:blip r:embed="rId9"/>
              <a:stretch>
                <a:fillRect/>
              </a:stretch>
            </a:blipFill>
          </p:spPr>
          <p:txBody>
            <a:bodyPr/>
            <a:lstStyle/>
            <a:p>
              <a:pPr defTabSz="857250">
                <a:defRPr/>
              </a:pPr>
              <a:endParaRPr lang="en-US" sz="1688">
                <a:solidFill>
                  <a:prstClr val="black"/>
                </a:solidFill>
                <a:latin typeface="Calibri"/>
              </a:endParaRPr>
            </a:p>
          </p:txBody>
        </p:sp>
        <p:sp>
          <p:nvSpPr>
            <p:cNvPr id="9" name="Freeform 9"/>
            <p:cNvSpPr/>
            <p:nvPr/>
          </p:nvSpPr>
          <p:spPr>
            <a:xfrm>
              <a:off x="2316028" y="0"/>
              <a:ext cx="2020602" cy="2034441"/>
            </a:xfrm>
            <a:custGeom>
              <a:avLst/>
              <a:gdLst/>
              <a:ahLst/>
              <a:cxnLst/>
              <a:rect l="l" t="t" r="r" b="b"/>
              <a:pathLst>
                <a:path w="2020602" h="2034441">
                  <a:moveTo>
                    <a:pt x="0" y="0"/>
                  </a:moveTo>
                  <a:lnTo>
                    <a:pt x="2020601" y="0"/>
                  </a:lnTo>
                  <a:lnTo>
                    <a:pt x="2020601" y="2034441"/>
                  </a:lnTo>
                  <a:lnTo>
                    <a:pt x="0" y="2034441"/>
                  </a:lnTo>
                  <a:lnTo>
                    <a:pt x="0" y="0"/>
                  </a:lnTo>
                  <a:close/>
                </a:path>
              </a:pathLst>
            </a:custGeom>
            <a:blipFill>
              <a:blip r:embed="rId10"/>
              <a:stretch>
                <a:fillRect/>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6922880" y="4572425"/>
              <a:ext cx="2020482" cy="2188855"/>
            </a:xfrm>
            <a:custGeom>
              <a:avLst/>
              <a:gdLst/>
              <a:ahLst/>
              <a:cxnLst/>
              <a:rect l="l" t="t" r="r" b="b"/>
              <a:pathLst>
                <a:path w="2020482" h="2188855">
                  <a:moveTo>
                    <a:pt x="0" y="0"/>
                  </a:moveTo>
                  <a:lnTo>
                    <a:pt x="2020482" y="0"/>
                  </a:lnTo>
                  <a:lnTo>
                    <a:pt x="2020482" y="2188856"/>
                  </a:lnTo>
                  <a:lnTo>
                    <a:pt x="0" y="2188856"/>
                  </a:lnTo>
                  <a:lnTo>
                    <a:pt x="0" y="0"/>
                  </a:lnTo>
                  <a:close/>
                </a:path>
              </a:pathLst>
            </a:custGeom>
            <a:blipFill>
              <a:blip r:embed="rId11"/>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4603329" y="0"/>
              <a:ext cx="2126712" cy="2021654"/>
            </a:xfrm>
            <a:custGeom>
              <a:avLst/>
              <a:gdLst/>
              <a:ahLst/>
              <a:cxnLst/>
              <a:rect l="l" t="t" r="r" b="b"/>
              <a:pathLst>
                <a:path w="2126712" h="2021654">
                  <a:moveTo>
                    <a:pt x="0" y="0"/>
                  </a:moveTo>
                  <a:lnTo>
                    <a:pt x="2126713" y="0"/>
                  </a:lnTo>
                  <a:lnTo>
                    <a:pt x="2126713" y="2021654"/>
                  </a:lnTo>
                  <a:lnTo>
                    <a:pt x="0" y="2021654"/>
                  </a:lnTo>
                  <a:lnTo>
                    <a:pt x="0" y="0"/>
                  </a:lnTo>
                  <a:close/>
                </a:path>
              </a:pathLst>
            </a:custGeom>
            <a:blipFill>
              <a:blip r:embed="rId12"/>
              <a:stretch>
                <a:fillRect t="-4692" b="-4692"/>
              </a:stretch>
            </a:blipFill>
          </p:spPr>
          <p:txBody>
            <a:bodyPr/>
            <a:lstStyle/>
            <a:p>
              <a:pPr defTabSz="857250">
                <a:defRPr/>
              </a:pPr>
              <a:endParaRPr lang="en-US" sz="1688">
                <a:solidFill>
                  <a:prstClr val="black"/>
                </a:solidFill>
                <a:latin typeface="Calibri"/>
              </a:endParaRPr>
            </a:p>
          </p:txBody>
        </p:sp>
        <p:sp>
          <p:nvSpPr>
            <p:cNvPr id="12" name="Freeform 12"/>
            <p:cNvSpPr/>
            <p:nvPr/>
          </p:nvSpPr>
          <p:spPr>
            <a:xfrm>
              <a:off x="6922880" y="0"/>
              <a:ext cx="2020482" cy="2034441"/>
            </a:xfrm>
            <a:custGeom>
              <a:avLst/>
              <a:gdLst/>
              <a:ahLst/>
              <a:cxnLst/>
              <a:rect l="l" t="t" r="r" b="b"/>
              <a:pathLst>
                <a:path w="2020482" h="2034441">
                  <a:moveTo>
                    <a:pt x="0" y="0"/>
                  </a:moveTo>
                  <a:lnTo>
                    <a:pt x="2020482" y="0"/>
                  </a:lnTo>
                  <a:lnTo>
                    <a:pt x="2020482" y="2034441"/>
                  </a:lnTo>
                  <a:lnTo>
                    <a:pt x="0" y="2034441"/>
                  </a:lnTo>
                  <a:lnTo>
                    <a:pt x="0" y="0"/>
                  </a:lnTo>
                  <a:close/>
                </a:path>
              </a:pathLst>
            </a:custGeom>
            <a:blipFill>
              <a:blip r:embed="rId13"/>
              <a:stretch>
                <a:fillRect t="-2710" b="-2710"/>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a:off x="6854107" y="2290835"/>
              <a:ext cx="2089254" cy="2037809"/>
            </a:xfrm>
            <a:custGeom>
              <a:avLst/>
              <a:gdLst/>
              <a:ahLst/>
              <a:cxnLst/>
              <a:rect l="l" t="t" r="r" b="b"/>
              <a:pathLst>
                <a:path w="2089254" h="2037809">
                  <a:moveTo>
                    <a:pt x="0" y="0"/>
                  </a:moveTo>
                  <a:lnTo>
                    <a:pt x="2089255" y="0"/>
                  </a:lnTo>
                  <a:lnTo>
                    <a:pt x="2089255" y="2037809"/>
                  </a:lnTo>
                  <a:lnTo>
                    <a:pt x="0" y="2037809"/>
                  </a:lnTo>
                  <a:lnTo>
                    <a:pt x="0" y="0"/>
                  </a:lnTo>
                  <a:close/>
                </a:path>
              </a:pathLst>
            </a:custGeom>
            <a:blipFill>
              <a:blip r:embed="rId14"/>
              <a:stretch>
                <a:fillRect t="-1954" b="-1954"/>
              </a:stretch>
            </a:blipFill>
          </p:spPr>
          <p:txBody>
            <a:bodyPr/>
            <a:lstStyle/>
            <a:p>
              <a:pPr defTabSz="857250">
                <a:defRPr/>
              </a:pPr>
              <a:endParaRPr lang="en-US" sz="1688">
                <a:solidFill>
                  <a:prstClr val="black"/>
                </a:solidFill>
                <a:latin typeface="Calibri"/>
              </a:endParaRPr>
            </a:p>
          </p:txBody>
        </p:sp>
        <p:sp>
          <p:nvSpPr>
            <p:cNvPr id="14" name="Freeform 14"/>
            <p:cNvSpPr/>
            <p:nvPr/>
          </p:nvSpPr>
          <p:spPr>
            <a:xfrm>
              <a:off x="2303328" y="6900440"/>
              <a:ext cx="2020602" cy="2042921"/>
            </a:xfrm>
            <a:custGeom>
              <a:avLst/>
              <a:gdLst/>
              <a:ahLst/>
              <a:cxnLst/>
              <a:rect l="l" t="t" r="r" b="b"/>
              <a:pathLst>
                <a:path w="2020602" h="2042921">
                  <a:moveTo>
                    <a:pt x="0" y="0"/>
                  </a:moveTo>
                  <a:lnTo>
                    <a:pt x="2020601" y="0"/>
                  </a:lnTo>
                  <a:lnTo>
                    <a:pt x="2020601" y="2042922"/>
                  </a:lnTo>
                  <a:lnTo>
                    <a:pt x="0" y="2042922"/>
                  </a:lnTo>
                  <a:lnTo>
                    <a:pt x="0" y="0"/>
                  </a:lnTo>
                  <a:close/>
                </a:path>
              </a:pathLst>
            </a:custGeom>
            <a:blipFill>
              <a:blip r:embed="rId15"/>
              <a:stretch>
                <a:fillRect t="-994" b="-1616"/>
              </a:stretch>
            </a:blipFill>
          </p:spPr>
          <p:txBody>
            <a:bodyPr/>
            <a:lstStyle/>
            <a:p>
              <a:pPr defTabSz="857250">
                <a:defRPr/>
              </a:pPr>
              <a:endParaRPr lang="en-US" sz="1688">
                <a:solidFill>
                  <a:prstClr val="black"/>
                </a:solidFill>
                <a:latin typeface="Calibri"/>
              </a:endParaRPr>
            </a:p>
          </p:txBody>
        </p:sp>
        <p:sp>
          <p:nvSpPr>
            <p:cNvPr id="15" name="Freeform 15"/>
            <p:cNvSpPr/>
            <p:nvPr/>
          </p:nvSpPr>
          <p:spPr>
            <a:xfrm>
              <a:off x="4603329" y="6900440"/>
              <a:ext cx="2049800" cy="2042921"/>
            </a:xfrm>
            <a:custGeom>
              <a:avLst/>
              <a:gdLst/>
              <a:ahLst/>
              <a:cxnLst/>
              <a:rect l="l" t="t" r="r" b="b"/>
              <a:pathLst>
                <a:path w="2049800" h="2042921">
                  <a:moveTo>
                    <a:pt x="0" y="0"/>
                  </a:moveTo>
                  <a:lnTo>
                    <a:pt x="2049800" y="0"/>
                  </a:lnTo>
                  <a:lnTo>
                    <a:pt x="2049800" y="2042922"/>
                  </a:lnTo>
                  <a:lnTo>
                    <a:pt x="0" y="2042922"/>
                  </a:lnTo>
                  <a:lnTo>
                    <a:pt x="0" y="0"/>
                  </a:lnTo>
                  <a:close/>
                </a:path>
              </a:pathLst>
            </a:custGeom>
            <a:blipFill>
              <a:blip r:embed="rId16"/>
              <a:stretch>
                <a:fillRect/>
              </a:stretch>
            </a:blipFill>
          </p:spPr>
          <p:txBody>
            <a:bodyPr/>
            <a:lstStyle/>
            <a:p>
              <a:pPr defTabSz="857250">
                <a:defRPr/>
              </a:pPr>
              <a:endParaRPr lang="en-US" sz="1688">
                <a:solidFill>
                  <a:prstClr val="black"/>
                </a:solidFill>
                <a:latin typeface="Calibri"/>
              </a:endParaRPr>
            </a:p>
          </p:txBody>
        </p:sp>
        <p:sp>
          <p:nvSpPr>
            <p:cNvPr id="16" name="Freeform 16"/>
            <p:cNvSpPr/>
            <p:nvPr/>
          </p:nvSpPr>
          <p:spPr>
            <a:xfrm>
              <a:off x="6922880" y="6900440"/>
              <a:ext cx="2020482" cy="2055621"/>
            </a:xfrm>
            <a:custGeom>
              <a:avLst/>
              <a:gdLst/>
              <a:ahLst/>
              <a:cxnLst/>
              <a:rect l="l" t="t" r="r" b="b"/>
              <a:pathLst>
                <a:path w="2020482" h="2055621">
                  <a:moveTo>
                    <a:pt x="0" y="0"/>
                  </a:moveTo>
                  <a:lnTo>
                    <a:pt x="2020482" y="0"/>
                  </a:lnTo>
                  <a:lnTo>
                    <a:pt x="2020482" y="2055622"/>
                  </a:lnTo>
                  <a:lnTo>
                    <a:pt x="0" y="2055622"/>
                  </a:lnTo>
                  <a:lnTo>
                    <a:pt x="0" y="0"/>
                  </a:lnTo>
                  <a:close/>
                </a:path>
              </a:pathLst>
            </a:custGeom>
            <a:blipFill>
              <a:blip r:embed="rId17"/>
              <a:stretch>
                <a:fillRect t="-595" b="-595"/>
              </a:stretch>
            </a:blipFill>
          </p:spPr>
          <p:txBody>
            <a:bodyPr/>
            <a:lstStyle/>
            <a:p>
              <a:pPr defTabSz="857250">
                <a:defRPr/>
              </a:pPr>
              <a:endParaRPr lang="en-US" sz="1688">
                <a:solidFill>
                  <a:prstClr val="black"/>
                </a:solidFill>
                <a:latin typeface="Calibri"/>
              </a:endParaRPr>
            </a:p>
          </p:txBody>
        </p:sp>
      </p:grpSp>
      <p:sp>
        <p:nvSpPr>
          <p:cNvPr id="17" name="TextBox 17"/>
          <p:cNvSpPr txBox="1"/>
          <p:nvPr/>
        </p:nvSpPr>
        <p:spPr>
          <a:xfrm>
            <a:off x="295426" y="1234945"/>
            <a:ext cx="1969390" cy="4182555"/>
          </a:xfrm>
          <a:prstGeom prst="rect">
            <a:avLst/>
          </a:prstGeom>
        </p:spPr>
        <p:txBody>
          <a:bodyPr lIns="0" tIns="0" rIns="0" bIns="0" rtlCol="0" anchor="t">
            <a:spAutoFit/>
          </a:bodyPr>
          <a:lstStyle/>
          <a:p>
            <a:pPr algn="ctr" defTabSz="857250">
              <a:lnSpc>
                <a:spcPts val="4721"/>
              </a:lnSpc>
              <a:spcBef>
                <a:spcPct val="0"/>
              </a:spcBef>
              <a:defRPr/>
            </a:pPr>
            <a:r>
              <a:rPr lang="en-US" sz="3350" b="1">
                <a:solidFill>
                  <a:srgbClr val="FDFBFD"/>
                </a:solidFill>
                <a:latin typeface="Calibri"/>
                <a:ea typeface="Calibri"/>
                <a:cs typeface="Calibri"/>
              </a:rPr>
              <a:t>How can you apply SPROUT strategies across different scenarios?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b="1">
              <a:solidFill>
                <a:prstClr val="black"/>
              </a:solidFill>
              <a:latin typeface="Calibri"/>
            </a:endParaRPr>
          </a:p>
        </p:txBody>
      </p:sp>
      <p:sp>
        <p:nvSpPr>
          <p:cNvPr id="4" name="TextBox 4"/>
          <p:cNvSpPr txBox="1"/>
          <p:nvPr/>
        </p:nvSpPr>
        <p:spPr>
          <a:xfrm>
            <a:off x="3958704" y="1807998"/>
            <a:ext cx="3516138" cy="3978269"/>
          </a:xfrm>
          <a:prstGeom prst="rect">
            <a:avLst/>
          </a:prstGeom>
        </p:spPr>
        <p:txBody>
          <a:bodyPr lIns="0" tIns="0" rIns="0" bIns="0" rtlCol="0" anchor="t">
            <a:spAutoFit/>
          </a:bodyPr>
          <a:lstStyle/>
          <a:p>
            <a:pPr marL="363220" lvl="1" indent="-180975" defTabSz="857250">
              <a:lnSpc>
                <a:spcPts val="2359"/>
              </a:lnSpc>
              <a:buFont typeface="Arial"/>
              <a:buChar char="•"/>
              <a:defRPr/>
            </a:pPr>
            <a:r>
              <a:rPr lang="en-US" sz="1600" b="1">
                <a:solidFill>
                  <a:srgbClr val="000000"/>
                </a:solidFill>
                <a:latin typeface="Calibri"/>
                <a:ea typeface="Calibri"/>
                <a:cs typeface="Calibri"/>
              </a:rPr>
              <a:t>Has anything changed regarding your interactions with your child since we started? </a:t>
            </a:r>
            <a:endParaRPr lang="en-US" sz="1600" b="1">
              <a:solidFill>
                <a:prstClr val="black"/>
              </a:solidFill>
              <a:latin typeface="Calibri"/>
              <a:ea typeface="Calibri"/>
              <a:cs typeface="Calibri"/>
            </a:endParaRPr>
          </a:p>
          <a:p>
            <a:pPr marL="363220" lvl="1" indent="-180975" defTabSz="857250">
              <a:lnSpc>
                <a:spcPts val="2359"/>
              </a:lnSpc>
              <a:buFont typeface="Arial"/>
              <a:buChar char="•"/>
              <a:defRPr/>
            </a:pPr>
            <a:endParaRPr lang="en-US" sz="1600" b="1">
              <a:solidFill>
                <a:srgbClr val="000000"/>
              </a:solidFill>
              <a:latin typeface="Calibri"/>
              <a:ea typeface="Calibri"/>
              <a:cs typeface="Calibri (MS) Bold"/>
            </a:endParaRPr>
          </a:p>
          <a:p>
            <a:pPr marL="727075" lvl="2" indent="-241935" defTabSz="857250">
              <a:lnSpc>
                <a:spcPts val="2359"/>
              </a:lnSpc>
              <a:buFont typeface="Arial"/>
              <a:buChar char="•"/>
              <a:defRPr/>
            </a:pPr>
            <a:r>
              <a:rPr lang="en-US" sz="1600" b="1">
                <a:solidFill>
                  <a:srgbClr val="000000"/>
                </a:solidFill>
                <a:latin typeface="Calibri"/>
                <a:ea typeface="Calibri"/>
                <a:cs typeface="Calibri"/>
              </a:rPr>
              <a:t>Do you notice a difference in the way you respond to your child’s behaviors?</a:t>
            </a:r>
          </a:p>
          <a:p>
            <a:pPr marL="727075" lvl="2" indent="-241935" defTabSz="857250">
              <a:lnSpc>
                <a:spcPts val="2359"/>
              </a:lnSpc>
              <a:buFont typeface="Arial"/>
              <a:buChar char="•"/>
              <a:defRPr/>
            </a:pPr>
            <a:endParaRPr lang="en-US" sz="1600" b="1">
              <a:solidFill>
                <a:srgbClr val="000000"/>
              </a:solidFill>
              <a:latin typeface="Calibri"/>
              <a:ea typeface="Calibri"/>
              <a:cs typeface="Calibri (MS) Bold"/>
            </a:endParaRPr>
          </a:p>
          <a:p>
            <a:pPr marL="727075" lvl="2" indent="-241935" defTabSz="857250">
              <a:lnSpc>
                <a:spcPts val="2359"/>
              </a:lnSpc>
              <a:buFont typeface="Arial"/>
              <a:buChar char="•"/>
              <a:defRPr/>
            </a:pPr>
            <a:r>
              <a:rPr lang="en-US" sz="1600" b="1">
                <a:solidFill>
                  <a:srgbClr val="000000"/>
                </a:solidFill>
                <a:latin typeface="Calibri"/>
                <a:ea typeface="Calibri"/>
                <a:cs typeface="Calibri (MS) Bold"/>
              </a:rPr>
              <a:t>Can anyone share an example of how using a Sprout strategy changed their reaction compared to before the training? </a:t>
            </a:r>
            <a:endParaRPr lang="en-US" sz="1600" b="1">
              <a:solidFill>
                <a:prstClr val="black"/>
              </a:solidFill>
              <a:latin typeface="Calibri"/>
              <a:ea typeface="Calibri"/>
              <a:cs typeface="Calibri (MS) Bo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8503" y="1701347"/>
            <a:ext cx="1889789" cy="1385805"/>
          </a:xfrm>
          <a:custGeom>
            <a:avLst/>
            <a:gdLst/>
            <a:ahLst/>
            <a:cxnLst/>
            <a:rect l="l" t="t" r="r" b="b"/>
            <a:pathLst>
              <a:path w="2015775" h="1478192">
                <a:moveTo>
                  <a:pt x="0" y="0"/>
                </a:moveTo>
                <a:lnTo>
                  <a:pt x="2015775" y="0"/>
                </a:lnTo>
                <a:lnTo>
                  <a:pt x="2015775" y="1478192"/>
                </a:lnTo>
                <a:lnTo>
                  <a:pt x="0" y="1478192"/>
                </a:lnTo>
                <a:lnTo>
                  <a:pt x="0" y="0"/>
                </a:lnTo>
                <a:close/>
              </a:path>
            </a:pathLst>
          </a:custGeom>
          <a:blipFill>
            <a:blip r:embed="rId3"/>
            <a:stretch>
              <a:fillRect r="-99188" b="-98889"/>
            </a:stretch>
          </a:blipFill>
          <a:ln w="104775" cap="sq">
            <a:solidFill>
              <a:srgbClr val="AF4047"/>
            </a:solidFill>
            <a:prstDash val="solid"/>
            <a:miter/>
          </a:ln>
        </p:spPr>
        <p:txBody>
          <a:bodyPr/>
          <a:lstStyle/>
          <a:p>
            <a:pPr defTabSz="857250">
              <a:defRPr/>
            </a:pPr>
            <a:endParaRPr lang="en-US" sz="1688" b="1">
              <a:solidFill>
                <a:prstClr val="black"/>
              </a:solidFill>
              <a:latin typeface="Calibri"/>
            </a:endParaRPr>
          </a:p>
        </p:txBody>
      </p:sp>
      <p:sp>
        <p:nvSpPr>
          <p:cNvPr id="3" name="Freeform 3"/>
          <p:cNvSpPr/>
          <p:nvPr/>
        </p:nvSpPr>
        <p:spPr>
          <a:xfrm>
            <a:off x="958503" y="3357563"/>
            <a:ext cx="1889789" cy="1385805"/>
          </a:xfrm>
          <a:custGeom>
            <a:avLst/>
            <a:gdLst/>
            <a:ahLst/>
            <a:cxnLst/>
            <a:rect l="l" t="t" r="r" b="b"/>
            <a:pathLst>
              <a:path w="2071516" h="1472671">
                <a:moveTo>
                  <a:pt x="0" y="0"/>
                </a:moveTo>
                <a:lnTo>
                  <a:pt x="2071516" y="0"/>
                </a:lnTo>
                <a:lnTo>
                  <a:pt x="2071516" y="1472670"/>
                </a:lnTo>
                <a:lnTo>
                  <a:pt x="0" y="1472670"/>
                </a:lnTo>
                <a:lnTo>
                  <a:pt x="0" y="0"/>
                </a:lnTo>
                <a:close/>
              </a:path>
            </a:pathLst>
          </a:custGeom>
          <a:blipFill>
            <a:blip r:embed="rId3"/>
            <a:stretch>
              <a:fillRect t="-104508" r="-98560"/>
            </a:stretch>
          </a:blipFill>
          <a:ln w="104775" cap="sq">
            <a:solidFill>
              <a:srgbClr val="AF4047"/>
            </a:solidFill>
            <a:prstDash val="solid"/>
            <a:miter/>
          </a:ln>
        </p:spPr>
        <p:txBody>
          <a:bodyPr/>
          <a:lstStyle/>
          <a:p>
            <a:pPr defTabSz="857250">
              <a:defRPr/>
            </a:pPr>
            <a:endParaRPr lang="en-US" sz="1688" b="1">
              <a:solidFill>
                <a:prstClr val="black"/>
              </a:solidFill>
              <a:latin typeface="Calibri"/>
            </a:endParaRPr>
          </a:p>
        </p:txBody>
      </p:sp>
      <p:sp>
        <p:nvSpPr>
          <p:cNvPr id="4" name="Freeform 4"/>
          <p:cNvSpPr/>
          <p:nvPr/>
        </p:nvSpPr>
        <p:spPr>
          <a:xfrm>
            <a:off x="958503" y="5007867"/>
            <a:ext cx="1889789" cy="1385805"/>
          </a:xfrm>
          <a:custGeom>
            <a:avLst/>
            <a:gdLst/>
            <a:ahLst/>
            <a:cxnLst/>
            <a:rect l="l" t="t" r="r" b="b"/>
            <a:pathLst>
              <a:path w="2071516" h="1535508">
                <a:moveTo>
                  <a:pt x="0" y="0"/>
                </a:moveTo>
                <a:lnTo>
                  <a:pt x="2071516" y="0"/>
                </a:lnTo>
                <a:lnTo>
                  <a:pt x="2071516" y="1535508"/>
                </a:lnTo>
                <a:lnTo>
                  <a:pt x="0" y="1535508"/>
                </a:lnTo>
                <a:lnTo>
                  <a:pt x="0" y="0"/>
                </a:lnTo>
                <a:close/>
              </a:path>
            </a:pathLst>
          </a:custGeom>
          <a:blipFill>
            <a:blip r:embed="rId3"/>
            <a:stretch>
              <a:fillRect l="-101925" t="-99463"/>
            </a:stretch>
          </a:blipFill>
          <a:ln w="104775" cap="sq">
            <a:solidFill>
              <a:srgbClr val="AF4047"/>
            </a:solidFill>
            <a:prstDash val="solid"/>
            <a:miter/>
          </a:ln>
        </p:spPr>
        <p:txBody>
          <a:bodyPr/>
          <a:lstStyle/>
          <a:p>
            <a:pPr defTabSz="857250">
              <a:defRPr/>
            </a:pPr>
            <a:endParaRPr lang="en-US" sz="1688" b="1">
              <a:solidFill>
                <a:prstClr val="black"/>
              </a:solidFill>
              <a:latin typeface="Calibri"/>
            </a:endParaRPr>
          </a:p>
        </p:txBody>
      </p:sp>
      <p:sp>
        <p:nvSpPr>
          <p:cNvPr id="5" name="Freeform 5"/>
          <p:cNvSpPr/>
          <p:nvPr/>
        </p:nvSpPr>
        <p:spPr>
          <a:xfrm>
            <a:off x="110297" y="1213845"/>
            <a:ext cx="9033703" cy="203258"/>
          </a:xfrm>
          <a:custGeom>
            <a:avLst/>
            <a:gdLst/>
            <a:ahLst/>
            <a:cxnLst/>
            <a:rect l="l" t="t" r="r" b="b"/>
            <a:pathLst>
              <a:path w="9635950" h="216809">
                <a:moveTo>
                  <a:pt x="0" y="0"/>
                </a:moveTo>
                <a:lnTo>
                  <a:pt x="9635950" y="0"/>
                </a:lnTo>
                <a:lnTo>
                  <a:pt x="9635950" y="216809"/>
                </a:lnTo>
                <a:lnTo>
                  <a:pt x="0" y="216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b="1">
              <a:solidFill>
                <a:prstClr val="black"/>
              </a:solidFill>
              <a:latin typeface="Calibri"/>
            </a:endParaRPr>
          </a:p>
        </p:txBody>
      </p:sp>
      <p:sp>
        <p:nvSpPr>
          <p:cNvPr id="6" name="TextBox 6"/>
          <p:cNvSpPr txBox="1"/>
          <p:nvPr/>
        </p:nvSpPr>
        <p:spPr>
          <a:xfrm>
            <a:off x="856901" y="228539"/>
            <a:ext cx="7430198" cy="866969"/>
          </a:xfrm>
          <a:prstGeom prst="rect">
            <a:avLst/>
          </a:prstGeom>
        </p:spPr>
        <p:txBody>
          <a:bodyPr lIns="0" tIns="0" rIns="0" bIns="0" rtlCol="0" anchor="t">
            <a:spAutoFit/>
          </a:bodyPr>
          <a:lstStyle/>
          <a:p>
            <a:pPr algn="ctr" defTabSz="857250">
              <a:lnSpc>
                <a:spcPts val="7215"/>
              </a:lnSpc>
              <a:spcBef>
                <a:spcPct val="0"/>
              </a:spcBef>
              <a:defRPr/>
            </a:pPr>
            <a:r>
              <a:rPr lang="en-US" sz="5150" b="1">
                <a:solidFill>
                  <a:srgbClr val="303B71"/>
                </a:solidFill>
                <a:latin typeface="Calibri"/>
                <a:ea typeface="Calibri"/>
                <a:cs typeface="Calibri"/>
              </a:rPr>
              <a:t>Additional Thrive Programs</a:t>
            </a:r>
          </a:p>
        </p:txBody>
      </p:sp>
      <p:sp>
        <p:nvSpPr>
          <p:cNvPr id="7" name="TextBox 7"/>
          <p:cNvSpPr txBox="1"/>
          <p:nvPr/>
        </p:nvSpPr>
        <p:spPr>
          <a:xfrm>
            <a:off x="3169982" y="2088354"/>
            <a:ext cx="4803170" cy="595676"/>
          </a:xfrm>
          <a:prstGeom prst="rect">
            <a:avLst/>
          </a:prstGeom>
        </p:spPr>
        <p:txBody>
          <a:bodyPr lIns="0" tIns="0" rIns="0" bIns="0" rtlCol="0" anchor="t">
            <a:spAutoFit/>
          </a:bodyPr>
          <a:lstStyle/>
          <a:p>
            <a:pPr marL="363220" lvl="1" indent="-181610" defTabSz="857250">
              <a:lnSpc>
                <a:spcPts val="2359"/>
              </a:lnSpc>
              <a:buFont typeface="Arial"/>
              <a:buChar char="•"/>
              <a:defRPr/>
            </a:pPr>
            <a:r>
              <a:rPr lang="en-US" sz="1650" b="1">
                <a:solidFill>
                  <a:srgbClr val="303B71"/>
                </a:solidFill>
                <a:latin typeface="Calibri"/>
                <a:ea typeface="Calibri"/>
                <a:cs typeface="Calibri"/>
              </a:rPr>
              <a:t>Take Root is available for parents and caregivers of children who are between 0 and 3 years old.</a:t>
            </a:r>
            <a:endParaRPr lang="en-US" sz="1650">
              <a:latin typeface="Calibri"/>
              <a:ea typeface="Calibri"/>
              <a:cs typeface="Calibri"/>
            </a:endParaRPr>
          </a:p>
        </p:txBody>
      </p:sp>
      <p:sp>
        <p:nvSpPr>
          <p:cNvPr id="8" name="TextBox 8"/>
          <p:cNvSpPr txBox="1"/>
          <p:nvPr/>
        </p:nvSpPr>
        <p:spPr>
          <a:xfrm>
            <a:off x="3169982" y="3673939"/>
            <a:ext cx="5059787" cy="595676"/>
          </a:xfrm>
          <a:prstGeom prst="rect">
            <a:avLst/>
          </a:prstGeom>
        </p:spPr>
        <p:txBody>
          <a:bodyPr lIns="0" tIns="0" rIns="0" bIns="0" rtlCol="0" anchor="t">
            <a:spAutoFit/>
          </a:bodyPr>
          <a:lstStyle/>
          <a:p>
            <a:pPr marL="363220" lvl="1" indent="-181610" defTabSz="857250">
              <a:lnSpc>
                <a:spcPts val="2359"/>
              </a:lnSpc>
              <a:buFont typeface="Arial"/>
              <a:buChar char="•"/>
              <a:defRPr/>
            </a:pPr>
            <a:r>
              <a:rPr lang="en-US" sz="1650" b="1">
                <a:solidFill>
                  <a:schemeClr val="tx2"/>
                </a:solidFill>
                <a:latin typeface="Calibri"/>
                <a:ea typeface="Calibri"/>
                <a:cs typeface="Calibri"/>
              </a:rPr>
              <a:t>Grow is available for parents and caregivers of children who are between 5 and 10 years old.</a:t>
            </a:r>
          </a:p>
        </p:txBody>
      </p:sp>
      <p:sp>
        <p:nvSpPr>
          <p:cNvPr id="9" name="TextBox 9"/>
          <p:cNvSpPr txBox="1"/>
          <p:nvPr/>
        </p:nvSpPr>
        <p:spPr>
          <a:xfrm>
            <a:off x="3169982" y="5256341"/>
            <a:ext cx="5215827" cy="595676"/>
          </a:xfrm>
          <a:prstGeom prst="rect">
            <a:avLst/>
          </a:prstGeom>
        </p:spPr>
        <p:txBody>
          <a:bodyPr lIns="0" tIns="0" rIns="0" bIns="0" rtlCol="0" anchor="t">
            <a:spAutoFit/>
          </a:bodyPr>
          <a:lstStyle/>
          <a:p>
            <a:pPr marL="363220" lvl="1" indent="-181610" defTabSz="857250">
              <a:lnSpc>
                <a:spcPts val="2359"/>
              </a:lnSpc>
              <a:buFont typeface="Arial"/>
              <a:buChar char="•"/>
              <a:defRPr/>
            </a:pPr>
            <a:r>
              <a:rPr lang="en-US" sz="1650" b="1">
                <a:solidFill>
                  <a:srgbClr val="303B71"/>
                </a:solidFill>
                <a:latin typeface="Calibri"/>
                <a:ea typeface="Calibri"/>
                <a:cs typeface="Calibri"/>
              </a:rPr>
              <a:t>Branch Out is available for parents and caregivers of children who are between 10 and 18 years old.</a:t>
            </a:r>
            <a:endParaRPr lang="en-US" sz="1650">
              <a:latin typeface="Calibri"/>
              <a:ea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9143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2607555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4251973" y="1331550"/>
            <a:ext cx="4719499" cy="5591274"/>
          </a:xfrm>
          <a:prstGeom prst="rect">
            <a:avLst/>
          </a:prstGeom>
        </p:spPr>
        <p:txBody>
          <a:bodyPr wrap="square" lIns="0" tIns="0" rIns="0" bIns="0" rtlCol="0" anchor="t">
            <a:spAutoFit/>
          </a:bodyPr>
          <a:lstStyle/>
          <a:p>
            <a:pPr defTabSz="857250">
              <a:lnSpc>
                <a:spcPts val="2230"/>
              </a:lnSpc>
            </a:pPr>
            <a:r>
              <a:rPr lang="en-US" sz="1550" b="1" u="sng">
                <a:solidFill>
                  <a:srgbClr val="FFFFFF"/>
                </a:solidFill>
                <a:latin typeface="Calibri"/>
                <a:ea typeface="Calibri"/>
                <a:cs typeface="Calibri"/>
              </a:rPr>
              <a:t>Basic Ground Rules:</a:t>
            </a:r>
          </a:p>
          <a:p>
            <a:pPr marL="342900" lvl="1" indent="-171450" defTabSz="857250">
              <a:lnSpc>
                <a:spcPts val="2230"/>
              </a:lnSpc>
              <a:buFont typeface="Arial"/>
              <a:buChar char="•"/>
            </a:pPr>
            <a:r>
              <a:rPr lang="en-US" sz="1550" b="1">
                <a:solidFill>
                  <a:srgbClr val="FFFFFF"/>
                </a:solidFill>
                <a:latin typeface="Calibri"/>
                <a:ea typeface="Calibri"/>
                <a:cs typeface="Calibri"/>
              </a:rPr>
              <a:t>Always start and end sessions on time.</a:t>
            </a:r>
          </a:p>
          <a:p>
            <a:pPr marL="342900" lvl="1" indent="-171450" defTabSz="857250">
              <a:lnSpc>
                <a:spcPts val="2230"/>
              </a:lnSpc>
              <a:buFont typeface="Arial"/>
              <a:buChar char="•"/>
            </a:pPr>
            <a:r>
              <a:rPr lang="en-US" sz="1550" b="1">
                <a:solidFill>
                  <a:srgbClr val="FFFFFF"/>
                </a:solidFill>
                <a:latin typeface="Calibri"/>
                <a:ea typeface="Calibri"/>
                <a:cs typeface="Calibri"/>
              </a:rPr>
              <a:t>Cell phones should be on vibrate; members can quietly excuse themselves if a call must be taken.</a:t>
            </a:r>
          </a:p>
          <a:p>
            <a:pPr marL="342900" lvl="1" indent="-171450" defTabSz="857250">
              <a:lnSpc>
                <a:spcPts val="2230"/>
              </a:lnSpc>
              <a:buFont typeface="Arial"/>
              <a:buChar char="•"/>
            </a:pPr>
            <a:r>
              <a:rPr lang="en-US" sz="1500" b="1">
                <a:solidFill>
                  <a:srgbClr val="FFFFFF"/>
                </a:solidFill>
                <a:latin typeface="Calibri"/>
                <a:ea typeface="Calibri"/>
                <a:cs typeface="Calibri"/>
              </a:rPr>
              <a:t>In virtual sessions, participants should mute themselves when not speaking or taking calls outside the session.</a:t>
            </a:r>
          </a:p>
          <a:p>
            <a:pPr defTabSz="857250">
              <a:lnSpc>
                <a:spcPts val="2230"/>
              </a:lnSpc>
            </a:pPr>
            <a:endParaRPr lang="en-US" sz="1550" b="1">
              <a:solidFill>
                <a:srgbClr val="FFFFFF"/>
              </a:solidFill>
              <a:latin typeface="Calibri"/>
              <a:ea typeface="Calibri"/>
              <a:cs typeface="Calibri"/>
            </a:endParaRPr>
          </a:p>
          <a:p>
            <a:pPr defTabSz="857250">
              <a:lnSpc>
                <a:spcPts val="2230"/>
              </a:lnSpc>
            </a:pPr>
            <a:r>
              <a:rPr lang="en-US" sz="1550" b="1" u="sng">
                <a:solidFill>
                  <a:srgbClr val="FFFFFF"/>
                </a:solidFill>
                <a:latin typeface="Calibri"/>
                <a:ea typeface="Calibri"/>
                <a:cs typeface="Calibri"/>
              </a:rPr>
              <a:t>Group-Specific Rules:</a:t>
            </a:r>
          </a:p>
          <a:p>
            <a:pPr marL="342900" lvl="1" indent="-171450" defTabSz="857250">
              <a:lnSpc>
                <a:spcPts val="2230"/>
              </a:lnSpc>
              <a:buFont typeface="Arial"/>
              <a:buChar char="•"/>
            </a:pPr>
            <a:r>
              <a:rPr lang="en-US" sz="1550" b="1">
                <a:solidFill>
                  <a:srgbClr val="FFFFFF"/>
                </a:solidFill>
                <a:latin typeface="Calibri"/>
                <a:ea typeface="Calibri"/>
                <a:cs typeface="Calibri"/>
              </a:rPr>
              <a:t>Avoid judgment regarding other participants' parenting practices or knowledge gaps.</a:t>
            </a:r>
          </a:p>
          <a:p>
            <a:pPr marL="342900" lvl="1" indent="-171450" defTabSz="857250">
              <a:lnSpc>
                <a:spcPts val="2230"/>
              </a:lnSpc>
              <a:buFont typeface="Arial"/>
              <a:buChar char="•"/>
            </a:pPr>
            <a:r>
              <a:rPr lang="en-US" sz="1550" b="1">
                <a:solidFill>
                  <a:srgbClr val="FFFFFF"/>
                </a:solidFill>
                <a:latin typeface="Calibri"/>
                <a:ea typeface="Calibri"/>
                <a:cs typeface="Calibri"/>
              </a:rPr>
              <a:t>One person speaks at a time to maintain order and clarity.</a:t>
            </a:r>
          </a:p>
          <a:p>
            <a:pPr marL="342900" lvl="1" indent="-171450" defTabSz="857250">
              <a:lnSpc>
                <a:spcPts val="2230"/>
              </a:lnSpc>
              <a:buFont typeface="Arial"/>
              <a:buChar cha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pPr>
            <a:endParaRPr lang="en-US" sz="1550" b="1">
              <a:solidFill>
                <a:srgbClr val="FFFFFF"/>
              </a:solidFill>
              <a:latin typeface="Calibri"/>
              <a:ea typeface="Calibri"/>
              <a:cs typeface="Calibri"/>
            </a:endParaRPr>
          </a:p>
          <a:p>
            <a:pPr defTabSz="857250">
              <a:lnSpc>
                <a:spcPts val="2230"/>
              </a:lnSpc>
            </a:pPr>
            <a:r>
              <a:rPr lang="en-US" sz="1550" b="1" u="sng">
                <a:solidFill>
                  <a:srgbClr val="FFFFFF"/>
                </a:solidFill>
                <a:latin typeface="Calibri"/>
                <a:ea typeface="Calibri"/>
                <a:cs typeface="Calibri"/>
              </a:rPr>
              <a:t>Confidentiality-</a:t>
            </a:r>
            <a:r>
              <a:rPr lang="en-US" sz="1500" b="1">
                <a:solidFill>
                  <a:srgbClr val="FFFFFF"/>
                </a:solidFill>
                <a:latin typeface="Calibri"/>
                <a:ea typeface="Calibri"/>
                <a:cs typeface="Calibri"/>
              </a:rPr>
              <a:t> Please be respectful and discrete with any personal stories being shared. This is a safe space to grow and learn.</a:t>
            </a:r>
          </a:p>
          <a:p>
            <a:pPr defTabSz="857250">
              <a:lnSpc>
                <a:spcPts val="1838"/>
              </a:lnSpc>
              <a:spcBef>
                <a:spcPct val="0"/>
              </a:spcBef>
            </a:pPr>
            <a:endParaRPr lang="en-US" sz="1593">
              <a:solidFill>
                <a:srgbClr val="FFFFFF"/>
              </a:solidFill>
              <a:latin typeface="Calibri (M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857250">
              <a:defRPr/>
            </a:pPr>
            <a:endParaRPr lang="en-US" sz="1688" b="1">
              <a:solidFill>
                <a:prstClr val="black"/>
              </a:solidFill>
              <a:latin typeface="Calibri"/>
            </a:endParaRPr>
          </a:p>
        </p:txBody>
      </p:sp>
      <p:sp>
        <p:nvSpPr>
          <p:cNvPr id="3" name="Freeform 3"/>
          <p:cNvSpPr/>
          <p:nvPr/>
        </p:nvSpPr>
        <p:spPr>
          <a:xfrm>
            <a:off x="158230" y="2060779"/>
            <a:ext cx="3657600" cy="2459736"/>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b="1">
              <a:solidFill>
                <a:prstClr val="black"/>
              </a:solidFill>
              <a:latin typeface="Calibri"/>
            </a:endParaRPr>
          </a:p>
        </p:txBody>
      </p:sp>
      <p:sp>
        <p:nvSpPr>
          <p:cNvPr id="4" name="TextBox 4"/>
          <p:cNvSpPr txBox="1"/>
          <p:nvPr/>
        </p:nvSpPr>
        <p:spPr>
          <a:xfrm>
            <a:off x="460382" y="2164441"/>
            <a:ext cx="2884483" cy="2133276"/>
          </a:xfrm>
          <a:prstGeom prst="rect">
            <a:avLst/>
          </a:prstGeom>
        </p:spPr>
        <p:txBody>
          <a:bodyPr lIns="0" tIns="0" rIns="0" bIns="0" rtlCol="0" anchor="t">
            <a:spAutoFit/>
          </a:bodyPr>
          <a:lstStyle/>
          <a:p>
            <a:pPr algn="ctr" defTabSz="857250">
              <a:lnSpc>
                <a:spcPts val="2835"/>
              </a:lnSpc>
              <a:spcBef>
                <a:spcPct val="0"/>
              </a:spcBef>
              <a:defRPr/>
            </a:pPr>
            <a:r>
              <a:rPr lang="en-US" sz="2000" b="1">
                <a:solidFill>
                  <a:srgbClr val="000000"/>
                </a:solidFill>
                <a:latin typeface="Calibri"/>
                <a:ea typeface="Calibri"/>
                <a:cs typeface="Calibri"/>
              </a:rPr>
              <a:t> Thank you all for your dedication and participation. Every effort you make significantly impacts your child's future success.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1086" y="2366243"/>
            <a:ext cx="9205086" cy="2936371"/>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118166" y="1507802"/>
            <a:ext cx="9025835" cy="146670"/>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4" name="TextBox 4"/>
          <p:cNvSpPr txBox="1"/>
          <p:nvPr/>
        </p:nvSpPr>
        <p:spPr>
          <a:xfrm>
            <a:off x="3027444" y="498277"/>
            <a:ext cx="3089114" cy="793487"/>
          </a:xfrm>
          <a:prstGeom prst="rect">
            <a:avLst/>
          </a:prstGeom>
        </p:spPr>
        <p:txBody>
          <a:bodyPr lIns="0" tIns="0" rIns="0" bIns="0" rtlCol="0" anchor="t">
            <a:spAutoFit/>
          </a:bodyPr>
          <a:lstStyle/>
          <a:p>
            <a:pPr algn="ctr" defTabSz="857250">
              <a:lnSpc>
                <a:spcPts val="6562"/>
              </a:lnSpc>
              <a:spcBef>
                <a:spcPct val="0"/>
              </a:spcBef>
            </a:pPr>
            <a:r>
              <a:rPr lang="en-US" sz="4687">
                <a:solidFill>
                  <a:srgbClr val="000000"/>
                </a:solidFill>
                <a:latin typeface="Calibri (MS)"/>
              </a:rPr>
              <a:t>Expectations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descr="A screenshot of a meeting&#10;&#10;AI-generated content may be incorrect."/>
          <p:cNvSpPr/>
          <p:nvPr/>
        </p:nvSpPr>
        <p:spPr>
          <a:xfrm>
            <a:off x="134903" y="360303"/>
            <a:ext cx="5251549" cy="4981637"/>
          </a:xfrm>
          <a:custGeom>
            <a:avLst/>
            <a:gdLst/>
            <a:ahLst/>
            <a:cxnLst/>
            <a:rect l="l" t="t" r="r" b="b"/>
            <a:pathLst>
              <a:path w="5601652" h="5313746">
                <a:moveTo>
                  <a:pt x="0" y="0"/>
                </a:moveTo>
                <a:lnTo>
                  <a:pt x="5601652" y="0"/>
                </a:lnTo>
                <a:lnTo>
                  <a:pt x="5601652" y="5313746"/>
                </a:lnTo>
                <a:lnTo>
                  <a:pt x="0" y="5313746"/>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5336905" y="2161008"/>
            <a:ext cx="3672903" cy="1380226"/>
          </a:xfrm>
          <a:custGeom>
            <a:avLst/>
            <a:gdLst/>
            <a:ahLst/>
            <a:cxnLst/>
            <a:rect l="l" t="t" r="r" b="b"/>
            <a:pathLst>
              <a:path w="3917763" h="1472241">
                <a:moveTo>
                  <a:pt x="0" y="0"/>
                </a:moveTo>
                <a:lnTo>
                  <a:pt x="3917762" y="0"/>
                </a:lnTo>
                <a:lnTo>
                  <a:pt x="3917762" y="1472241"/>
                </a:lnTo>
                <a:lnTo>
                  <a:pt x="0" y="1472241"/>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5386453" y="3504686"/>
            <a:ext cx="3573805" cy="2630718"/>
          </a:xfrm>
          <a:custGeom>
            <a:avLst/>
            <a:gdLst/>
            <a:ahLst/>
            <a:cxnLst/>
            <a:rect l="l" t="t" r="r" b="b"/>
            <a:pathLst>
              <a:path w="3812059" h="2806099">
                <a:moveTo>
                  <a:pt x="0" y="0"/>
                </a:moveTo>
                <a:lnTo>
                  <a:pt x="3812059" y="0"/>
                </a:lnTo>
                <a:lnTo>
                  <a:pt x="3812059" y="2806099"/>
                </a:lnTo>
                <a:lnTo>
                  <a:pt x="0" y="2806099"/>
                </a:lnTo>
                <a:lnTo>
                  <a:pt x="0" y="0"/>
                </a:lnTo>
                <a:close/>
              </a:path>
            </a:pathLst>
          </a:custGeom>
          <a:blipFill>
            <a:blip r:embed="rId5"/>
            <a:stretch>
              <a:fillRect/>
            </a:stretch>
          </a:blipFill>
        </p:spPr>
        <p:txBody>
          <a:bodyPr/>
          <a:lstStyle/>
          <a:p>
            <a:pPr defTabSz="857250"/>
            <a:endParaRPr lang="en-US" sz="1688">
              <a:solidFill>
                <a:prstClr val="black"/>
              </a:solidFill>
              <a:latin typeface="Calibri"/>
            </a:endParaRPr>
          </a:p>
        </p:txBody>
      </p:sp>
      <p:sp>
        <p:nvSpPr>
          <p:cNvPr id="5" name="Freeform 5"/>
          <p:cNvSpPr/>
          <p:nvPr/>
        </p:nvSpPr>
        <p:spPr>
          <a:xfrm>
            <a:off x="5302658" y="3366516"/>
            <a:ext cx="3657600" cy="62484"/>
          </a:xfrm>
          <a:custGeom>
            <a:avLst/>
            <a:gdLst/>
            <a:ahLst/>
            <a:cxnLst/>
            <a:rect l="l" t="t" r="r" b="b"/>
            <a:pathLst>
              <a:path w="3901440" h="66650">
                <a:moveTo>
                  <a:pt x="0" y="0"/>
                </a:moveTo>
                <a:lnTo>
                  <a:pt x="3901440" y="0"/>
                </a:lnTo>
                <a:lnTo>
                  <a:pt x="3901440" y="66650"/>
                </a:lnTo>
                <a:lnTo>
                  <a:pt x="0" y="66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endParaRPr lang="en-US" sz="1688">
              <a:solidFill>
                <a:prstClr val="black"/>
              </a:solidFill>
              <a:latin typeface="Calibri"/>
            </a:endParaRPr>
          </a:p>
        </p:txBody>
      </p:sp>
      <p:pic>
        <p:nvPicPr>
          <p:cNvPr id="7" name="Picture 6" descr="A screenshot of a meeting&#10;&#10;AI-generated content may be incorrect.">
            <a:extLst>
              <a:ext uri="{FF2B5EF4-FFF2-40B4-BE49-F238E27FC236}">
                <a16:creationId xmlns:a16="http://schemas.microsoft.com/office/drawing/2014/main" id="{B1316B30-8DB0-D013-B0D8-8CA68A14A30C}"/>
              </a:ext>
            </a:extLst>
          </p:cNvPr>
          <p:cNvPicPr>
            <a:picLocks noChangeAspect="1"/>
          </p:cNvPicPr>
          <p:nvPr/>
        </p:nvPicPr>
        <p:blipFill>
          <a:blip r:embed="rId8"/>
          <a:stretch>
            <a:fillRect/>
          </a:stretch>
        </p:blipFill>
        <p:spPr>
          <a:xfrm>
            <a:off x="508308" y="2322752"/>
            <a:ext cx="2254347" cy="2932843"/>
          </a:xfrm>
          <a:prstGeom prst="rect">
            <a:avLst/>
          </a:prstGeom>
        </p:spPr>
      </p:pic>
      <p:pic>
        <p:nvPicPr>
          <p:cNvPr id="8" name="Picture 7" descr="A close-up of a form&#10;&#10;AI-generated content may be incorrect.">
            <a:extLst>
              <a:ext uri="{FF2B5EF4-FFF2-40B4-BE49-F238E27FC236}">
                <a16:creationId xmlns:a16="http://schemas.microsoft.com/office/drawing/2014/main" id="{F92E3212-870E-635B-FD3C-D1F0CD453962}"/>
              </a:ext>
            </a:extLst>
          </p:cNvPr>
          <p:cNvPicPr>
            <a:picLocks noChangeAspect="1"/>
          </p:cNvPicPr>
          <p:nvPr/>
        </p:nvPicPr>
        <p:blipFill>
          <a:blip r:embed="rId9"/>
          <a:stretch>
            <a:fillRect/>
          </a:stretch>
        </p:blipFill>
        <p:spPr>
          <a:xfrm>
            <a:off x="2881202" y="2322753"/>
            <a:ext cx="2234921" cy="29328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B135FD9-5EFC-614C-DDE2-9150C7E29745}"/>
              </a:ext>
            </a:extLst>
          </p:cNvPr>
          <p:cNvPicPr>
            <a:picLocks noChangeAspect="1"/>
          </p:cNvPicPr>
          <p:nvPr/>
        </p:nvPicPr>
        <p:blipFill rotWithShape="1">
          <a:blip r:embed="rId3">
            <a:extLst>
              <a:ext uri="{28A0092B-C50C-407E-A947-70E740481C1C}">
                <a14:useLocalDpi xmlns:a14="http://schemas.microsoft.com/office/drawing/2010/main" val="0"/>
              </a:ext>
            </a:extLst>
          </a:blip>
          <a:srcRect l="1045" t="-1170" r="73269" b="46784"/>
          <a:stretch/>
        </p:blipFill>
        <p:spPr>
          <a:xfrm>
            <a:off x="2013064" y="1905024"/>
            <a:ext cx="1876457" cy="1880451"/>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E8B6731-602E-EA83-6136-BF6CE0070375}"/>
              </a:ext>
            </a:extLst>
          </p:cNvPr>
          <p:cNvSpPr txBox="1"/>
          <p:nvPr/>
        </p:nvSpPr>
        <p:spPr>
          <a:xfrm>
            <a:off x="92000" y="1"/>
            <a:ext cx="9055251" cy="1409504"/>
          </a:xfrm>
          <a:prstGeom prst="rect">
            <a:avLst/>
          </a:prstGeom>
          <a:ln>
            <a:noFill/>
          </a:ln>
        </p:spPr>
        <p:txBody>
          <a:bodyPr vert="horz" lIns="85725" tIns="42863" rIns="85725" bIns="42863" rtlCol="0" anchor="b">
            <a:normAutofit fontScale="92500"/>
          </a:bodyPr>
          <a:lstStyle/>
          <a:p>
            <a:pPr indent="-214313" algn="ctr" defTabSz="857250">
              <a:lnSpc>
                <a:spcPct val="90000"/>
              </a:lnSpc>
              <a:spcBef>
                <a:spcPct val="0"/>
              </a:spcBef>
              <a:spcAft>
                <a:spcPts val="563"/>
              </a:spcAft>
            </a:pPr>
            <a:r>
              <a:rPr lang="en-US" sz="5250">
                <a:solidFill>
                  <a:prstClr val="black"/>
                </a:solidFill>
                <a:latin typeface="Calibri" panose="020F0502020204030204" pitchFamily="34" charset="0"/>
                <a:ea typeface="Calibri" panose="020F0502020204030204" pitchFamily="34" charset="0"/>
                <a:cs typeface="Calibri" panose="020F0502020204030204" pitchFamily="34" charset="0"/>
              </a:rPr>
              <a:t>Homework</a:t>
            </a:r>
            <a:r>
              <a:rPr lang="en-US" sz="5250" b="1">
                <a:solidFill>
                  <a:prstClr val="black"/>
                </a:solidFill>
                <a:latin typeface="Calibri" panose="020F0502020204030204" pitchFamily="34" charset="0"/>
                <a:ea typeface="Calibri" panose="020F0502020204030204" pitchFamily="34" charset="0"/>
                <a:cs typeface="Calibri" panose="020F0502020204030204" pitchFamily="34" charset="0"/>
              </a:rPr>
              <a:t> </a:t>
            </a:r>
          </a:p>
          <a:p>
            <a:pPr algn="ctr" defTabSz="857250">
              <a:lnSpc>
                <a:spcPct val="90000"/>
              </a:lnSpc>
              <a:spcBef>
                <a:spcPct val="0"/>
              </a:spcBef>
              <a:spcAft>
                <a:spcPts val="563"/>
              </a:spcAft>
            </a:pPr>
            <a:r>
              <a:rPr lang="en-US" sz="2625" i="1">
                <a:solidFill>
                  <a:prstClr val="black"/>
                </a:solidFill>
                <a:latin typeface="Calibri"/>
                <a:ea typeface="Calibri" panose="020F0502020204030204" pitchFamily="34" charset="0"/>
                <a:cs typeface="Calibri"/>
              </a:rPr>
              <a:t>Everyday Moments: Overview, Morning Routine and Bedtime Routine</a:t>
            </a:r>
          </a:p>
        </p:txBody>
      </p:sp>
      <p:sp>
        <p:nvSpPr>
          <p:cNvPr id="8" name="Freeform 6">
            <a:extLst>
              <a:ext uri="{FF2B5EF4-FFF2-40B4-BE49-F238E27FC236}">
                <a16:creationId xmlns:a16="http://schemas.microsoft.com/office/drawing/2014/main" id="{15BF4778-A445-A399-2E40-CA677622D06B}"/>
              </a:ext>
            </a:extLst>
          </p:cNvPr>
          <p:cNvSpPr/>
          <p:nvPr/>
        </p:nvSpPr>
        <p:spPr>
          <a:xfrm>
            <a:off x="285750" y="5612561"/>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pPr defTabSz="857250"/>
            <a:endParaRPr lang="en-US" sz="1688">
              <a:solidFill>
                <a:prstClr val="black"/>
              </a:solidFill>
              <a:latin typeface="Calibri"/>
            </a:endParaRPr>
          </a:p>
        </p:txBody>
      </p:sp>
      <p:sp>
        <p:nvSpPr>
          <p:cNvPr id="11" name="TextBox 10">
            <a:extLst>
              <a:ext uri="{FF2B5EF4-FFF2-40B4-BE49-F238E27FC236}">
                <a16:creationId xmlns:a16="http://schemas.microsoft.com/office/drawing/2014/main" id="{2E7DD637-70B5-C48B-6D5C-D5C33D54810A}"/>
              </a:ext>
            </a:extLst>
          </p:cNvPr>
          <p:cNvSpPr txBox="1"/>
          <p:nvPr/>
        </p:nvSpPr>
        <p:spPr>
          <a:xfrm>
            <a:off x="111674" y="3566453"/>
            <a:ext cx="999576" cy="871585"/>
          </a:xfrm>
          <a:prstGeom prst="rect">
            <a:avLst/>
          </a:prstGeom>
          <a:noFill/>
        </p:spPr>
        <p:txBody>
          <a:bodyPr wrap="square" rtlCol="0">
            <a:spAutoFit/>
          </a:bodyPr>
          <a:lstStyle/>
          <a:p>
            <a:pPr algn="ctr" defTabSz="857250"/>
            <a:r>
              <a:rPr lang="en-US" sz="1688" b="1">
                <a:solidFill>
                  <a:prstClr val="black"/>
                </a:solidFill>
                <a:latin typeface="Calibri"/>
              </a:rPr>
              <a:t>View online modules</a:t>
            </a:r>
          </a:p>
        </p:txBody>
      </p:sp>
      <p:sp>
        <p:nvSpPr>
          <p:cNvPr id="12" name="TextBox 11">
            <a:extLst>
              <a:ext uri="{FF2B5EF4-FFF2-40B4-BE49-F238E27FC236}">
                <a16:creationId xmlns:a16="http://schemas.microsoft.com/office/drawing/2014/main" id="{C9ACF2D8-2F0D-C7CB-75D7-2D82AE6523CA}"/>
              </a:ext>
            </a:extLst>
          </p:cNvPr>
          <p:cNvSpPr txBox="1"/>
          <p:nvPr/>
        </p:nvSpPr>
        <p:spPr>
          <a:xfrm>
            <a:off x="1103313" y="5037008"/>
            <a:ext cx="3489451" cy="352084"/>
          </a:xfrm>
          <a:prstGeom prst="rect">
            <a:avLst/>
          </a:prstGeom>
          <a:noFill/>
        </p:spPr>
        <p:txBody>
          <a:bodyPr wrap="square" rtlCol="0">
            <a:spAutoFit/>
          </a:bodyPr>
          <a:lstStyle/>
          <a:p>
            <a:pPr defTabSz="857250"/>
            <a:r>
              <a:rPr lang="en-US" sz="1688" b="1">
                <a:solidFill>
                  <a:prstClr val="black"/>
                </a:solidFill>
                <a:latin typeface="Calibri"/>
              </a:rPr>
              <a:t>Complete workbook questions</a:t>
            </a:r>
          </a:p>
        </p:txBody>
      </p:sp>
      <p:pic>
        <p:nvPicPr>
          <p:cNvPr id="15" name="Picture 14" descr="A screenshot of a survey&#10;&#10;Description automatically generated">
            <a:extLst>
              <a:ext uri="{FF2B5EF4-FFF2-40B4-BE49-F238E27FC236}">
                <a16:creationId xmlns:a16="http://schemas.microsoft.com/office/drawing/2014/main" id="{2425A38D-CF52-5DEA-D059-B10D13FD5103}"/>
              </a:ext>
            </a:extLst>
          </p:cNvPr>
          <p:cNvPicPr>
            <a:picLocks noChangeAspect="1"/>
          </p:cNvPicPr>
          <p:nvPr/>
        </p:nvPicPr>
        <p:blipFill rotWithShape="1">
          <a:blip r:embed="rId5">
            <a:extLst>
              <a:ext uri="{28A0092B-C50C-407E-A947-70E740481C1C}">
                <a14:useLocalDpi xmlns:a14="http://schemas.microsoft.com/office/drawing/2010/main" val="0"/>
              </a:ext>
            </a:extLst>
          </a:blip>
          <a:srcRect l="-118" t="3" r="66425" b="1105"/>
          <a:stretch/>
        </p:blipFill>
        <p:spPr>
          <a:xfrm>
            <a:off x="3690125" y="2790065"/>
            <a:ext cx="1868372" cy="1887674"/>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7" name="Freeform 5" descr="A screenshot of a computer screen&#10;&#10;AI-generated content may be incorrect.">
            <a:extLst>
              <a:ext uri="{FF2B5EF4-FFF2-40B4-BE49-F238E27FC236}">
                <a16:creationId xmlns:a16="http://schemas.microsoft.com/office/drawing/2014/main" id="{C2F70846-927D-9DE8-C4F5-D54BA591A9F2}"/>
              </a:ext>
            </a:extLst>
          </p:cNvPr>
          <p:cNvSpPr/>
          <p:nvPr/>
        </p:nvSpPr>
        <p:spPr>
          <a:xfrm>
            <a:off x="5823305" y="2074257"/>
            <a:ext cx="3091113" cy="4302427"/>
          </a:xfrm>
          <a:custGeom>
            <a:avLst/>
            <a:gdLst/>
            <a:ahLst/>
            <a:cxnLst/>
            <a:rect l="l" t="t" r="r" b="b"/>
            <a:pathLst>
              <a:path w="3297187" h="4589255">
                <a:moveTo>
                  <a:pt x="0" y="0"/>
                </a:moveTo>
                <a:lnTo>
                  <a:pt x="3297187" y="0"/>
                </a:lnTo>
                <a:lnTo>
                  <a:pt x="3297187" y="4589255"/>
                </a:lnTo>
                <a:lnTo>
                  <a:pt x="0" y="4589255"/>
                </a:lnTo>
                <a:lnTo>
                  <a:pt x="0" y="0"/>
                </a:lnTo>
                <a:close/>
              </a:path>
            </a:pathLst>
          </a:custGeom>
          <a:blipFill>
            <a:blip r:embed="rId6"/>
            <a:stretch>
              <a:fillRect/>
            </a:stretch>
          </a:blipFill>
        </p:spPr>
        <p:txBody>
          <a:bodyPr/>
          <a:lstStyle/>
          <a:p>
            <a:pPr defTabSz="857250"/>
            <a:endParaRPr lang="en-US" sz="1688">
              <a:solidFill>
                <a:prstClr val="black"/>
              </a:solidFill>
              <a:latin typeface="Calibri"/>
            </a:endParaRPr>
          </a:p>
        </p:txBody>
      </p:sp>
      <p:sp>
        <p:nvSpPr>
          <p:cNvPr id="3" name="Freeform 6">
            <a:extLst>
              <a:ext uri="{FF2B5EF4-FFF2-40B4-BE49-F238E27FC236}">
                <a16:creationId xmlns:a16="http://schemas.microsoft.com/office/drawing/2014/main" id="{F609716D-1DAA-01B4-F333-DFF8D2CF7B21}"/>
              </a:ext>
            </a:extLst>
          </p:cNvPr>
          <p:cNvSpPr/>
          <p:nvPr/>
        </p:nvSpPr>
        <p:spPr>
          <a:xfrm rot="6600000" flipH="1">
            <a:off x="1491846" y="3431851"/>
            <a:ext cx="1287921" cy="1266878"/>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latin typeface="Calibri"/>
            </a:endParaRPr>
          </a:p>
        </p:txBody>
      </p:sp>
      <p:pic>
        <p:nvPicPr>
          <p:cNvPr id="16" name="Picture 15">
            <a:extLst>
              <a:ext uri="{FF2B5EF4-FFF2-40B4-BE49-F238E27FC236}">
                <a16:creationId xmlns:a16="http://schemas.microsoft.com/office/drawing/2014/main" id="{D3F802A5-090A-072C-2D3C-1FDEB2C0F6C0}"/>
              </a:ext>
            </a:extLst>
          </p:cNvPr>
          <p:cNvPicPr>
            <a:picLocks noChangeAspect="1"/>
          </p:cNvPicPr>
          <p:nvPr/>
        </p:nvPicPr>
        <p:blipFill>
          <a:blip r:embed="rId9"/>
          <a:srcRect l="5152" r="-234" b="148"/>
          <a:stretch>
            <a:fillRect/>
          </a:stretch>
        </p:blipFill>
        <p:spPr>
          <a:xfrm>
            <a:off x="5875976" y="2131877"/>
            <a:ext cx="2985695" cy="4168424"/>
          </a:xfrm>
          <a:prstGeom prst="rect">
            <a:avLst/>
          </a:prstGeom>
        </p:spPr>
      </p:pic>
      <p:pic>
        <p:nvPicPr>
          <p:cNvPr id="2" name="Picture 1" descr="A screenshot of a video game&#10;&#10;Description automatically generated">
            <a:extLst>
              <a:ext uri="{FF2B5EF4-FFF2-40B4-BE49-F238E27FC236}">
                <a16:creationId xmlns:a16="http://schemas.microsoft.com/office/drawing/2014/main" id="{37622F95-3E0D-7FE0-487A-7F9DA118E330}"/>
              </a:ext>
            </a:extLst>
          </p:cNvPr>
          <p:cNvPicPr>
            <a:picLocks noChangeAspect="1"/>
          </p:cNvPicPr>
          <p:nvPr/>
        </p:nvPicPr>
        <p:blipFill>
          <a:blip r:embed="rId10"/>
          <a:stretch>
            <a:fillRect/>
          </a:stretch>
        </p:blipFill>
        <p:spPr>
          <a:xfrm>
            <a:off x="271860" y="1486958"/>
            <a:ext cx="1860353" cy="1820333"/>
          </a:xfrm>
          <a:prstGeom prst="rect">
            <a:avLst/>
          </a:prstGeom>
          <a:ln w="28575">
            <a:solidFill>
              <a:srgbClr val="C00000"/>
            </a:solidFill>
          </a:ln>
        </p:spPr>
      </p:pic>
      <p:sp>
        <p:nvSpPr>
          <p:cNvPr id="14" name="Freeform 6">
            <a:extLst>
              <a:ext uri="{FF2B5EF4-FFF2-40B4-BE49-F238E27FC236}">
                <a16:creationId xmlns:a16="http://schemas.microsoft.com/office/drawing/2014/main" id="{DC7A1394-97FA-FD45-0BB6-E6CC32EE51E4}"/>
              </a:ext>
            </a:extLst>
          </p:cNvPr>
          <p:cNvSpPr/>
          <p:nvPr/>
        </p:nvSpPr>
        <p:spPr>
          <a:xfrm rot="9240000" flipH="1">
            <a:off x="2518807" y="3664625"/>
            <a:ext cx="1637172" cy="128804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latin typeface="Calibri"/>
            </a:endParaRPr>
          </a:p>
        </p:txBody>
      </p:sp>
      <p:sp>
        <p:nvSpPr>
          <p:cNvPr id="6" name="Freeform 6">
            <a:extLst>
              <a:ext uri="{FF2B5EF4-FFF2-40B4-BE49-F238E27FC236}">
                <a16:creationId xmlns:a16="http://schemas.microsoft.com/office/drawing/2014/main" id="{5086F123-88C8-A35C-1C8D-DDC30D36C413}"/>
              </a:ext>
            </a:extLst>
          </p:cNvPr>
          <p:cNvSpPr/>
          <p:nvPr/>
        </p:nvSpPr>
        <p:spPr>
          <a:xfrm rot="3865145" flipH="1">
            <a:off x="946478" y="3169637"/>
            <a:ext cx="1102171" cy="1049855"/>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561429" y="4678988"/>
            <a:ext cx="2305852" cy="339268"/>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endParaRPr lang="en-US" sz="1688">
              <a:solidFill>
                <a:prstClr val="black"/>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19740000" flipV="1">
            <a:off x="5130650" y="5683409"/>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857250"/>
            <a:endParaRPr lang="en-US" sz="1688">
              <a:solidFill>
                <a:prstClr val="black"/>
              </a:solidFill>
              <a:latin typeface="Calibri"/>
            </a:endParaRPr>
          </a:p>
        </p:txBody>
      </p:sp>
      <p:sp>
        <p:nvSpPr>
          <p:cNvPr id="13" name="Oval 12">
            <a:extLst>
              <a:ext uri="{FF2B5EF4-FFF2-40B4-BE49-F238E27FC236}">
                <a16:creationId xmlns:a16="http://schemas.microsoft.com/office/drawing/2014/main" id="{0097D697-02F5-6A7B-EAED-F59633610CE2}"/>
              </a:ext>
            </a:extLst>
          </p:cNvPr>
          <p:cNvSpPr/>
          <p:nvPr/>
        </p:nvSpPr>
        <p:spPr>
          <a:xfrm>
            <a:off x="8487834" y="6054055"/>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endParaRPr lang="en-US" sz="1688">
              <a:solidFill>
                <a:prstClr val="white"/>
              </a:solidFill>
              <a:latin typeface="Calibri"/>
            </a:endParaRPr>
          </a:p>
        </p:txBody>
      </p:sp>
    </p:spTree>
    <p:extLst>
      <p:ext uri="{BB962C8B-B14F-4D97-AF65-F5344CB8AC3E}">
        <p14:creationId xmlns:p14="http://schemas.microsoft.com/office/powerpoint/2010/main" val="133752602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60</Slides>
  <Notes>55</Notes>
  <HiddenSlides>0</HiddenSlide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Wolbert, Evie Diane</dc:creator>
  <cp:revision>3</cp:revision>
  <dcterms:created xsi:type="dcterms:W3CDTF">2024-10-28T17:40:13Z</dcterms:created>
  <dcterms:modified xsi:type="dcterms:W3CDTF">2025-05-27T19:26:00Z</dcterms:modified>
</cp:coreProperties>
</file>