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D0_0.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1B_A08CC6F4.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modernComment_1DE_709CB2C9.xml" ContentType="application/vnd.ms-powerpoint.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72" r:id="rId2"/>
    <p:sldId id="256" r:id="rId3"/>
    <p:sldId id="284" r:id="rId4"/>
    <p:sldId id="282" r:id="rId5"/>
    <p:sldId id="258" r:id="rId6"/>
    <p:sldId id="288" r:id="rId7"/>
    <p:sldId id="479" r:id="rId8"/>
    <p:sldId id="270" r:id="rId9"/>
    <p:sldId id="265" r:id="rId10"/>
    <p:sldId id="292" r:id="rId11"/>
    <p:sldId id="269" r:id="rId12"/>
    <p:sldId id="295" r:id="rId13"/>
    <p:sldId id="298" r:id="rId14"/>
    <p:sldId id="299" r:id="rId15"/>
    <p:sldId id="445" r:id="rId16"/>
    <p:sldId id="446" r:id="rId17"/>
    <p:sldId id="447" r:id="rId18"/>
    <p:sldId id="448" r:id="rId19"/>
    <p:sldId id="260" r:id="rId20"/>
    <p:sldId id="261" r:id="rId21"/>
    <p:sldId id="449" r:id="rId22"/>
    <p:sldId id="263" r:id="rId23"/>
    <p:sldId id="264" r:id="rId24"/>
    <p:sldId id="266" r:id="rId25"/>
    <p:sldId id="395" r:id="rId26"/>
    <p:sldId id="319" r:id="rId27"/>
    <p:sldId id="321" r:id="rId28"/>
    <p:sldId id="323" r:id="rId29"/>
    <p:sldId id="349" r:id="rId30"/>
    <p:sldId id="396" r:id="rId31"/>
    <p:sldId id="425" r:id="rId32"/>
    <p:sldId id="460" r:id="rId33"/>
    <p:sldId id="461" r:id="rId34"/>
    <p:sldId id="462" r:id="rId35"/>
    <p:sldId id="463" r:id="rId36"/>
    <p:sldId id="464" r:id="rId37"/>
    <p:sldId id="465" r:id="rId38"/>
    <p:sldId id="466" r:id="rId39"/>
    <p:sldId id="467" r:id="rId40"/>
    <p:sldId id="468" r:id="rId41"/>
    <p:sldId id="416" r:id="rId42"/>
    <p:sldId id="481" r:id="rId43"/>
    <p:sldId id="276" r:id="rId44"/>
    <p:sldId id="281" r:id="rId45"/>
    <p:sldId id="283" r:id="rId46"/>
    <p:sldId id="408" r:id="rId47"/>
    <p:sldId id="418" r:id="rId48"/>
    <p:sldId id="259" r:id="rId49"/>
    <p:sldId id="287" r:id="rId50"/>
    <p:sldId id="257" r:id="rId51"/>
    <p:sldId id="417" r:id="rId52"/>
    <p:sldId id="480" r:id="rId53"/>
    <p:sldId id="443" r:id="rId54"/>
    <p:sldId id="291" r:id="rId55"/>
    <p:sldId id="293" r:id="rId56"/>
    <p:sldId id="294" r:id="rId57"/>
    <p:sldId id="296" r:id="rId58"/>
    <p:sldId id="397" r:id="rId59"/>
    <p:sldId id="300" r:id="rId60"/>
    <p:sldId id="450" r:id="rId61"/>
    <p:sldId id="451" r:id="rId62"/>
    <p:sldId id="452" r:id="rId63"/>
    <p:sldId id="453" r:id="rId64"/>
    <p:sldId id="454" r:id="rId65"/>
    <p:sldId id="455" r:id="rId66"/>
    <p:sldId id="456" r:id="rId67"/>
    <p:sldId id="457" r:id="rId68"/>
    <p:sldId id="458" r:id="rId69"/>
    <p:sldId id="459" r:id="rId70"/>
    <p:sldId id="444" r:id="rId71"/>
    <p:sldId id="317" r:id="rId72"/>
    <p:sldId id="322" r:id="rId73"/>
    <p:sldId id="324" r:id="rId74"/>
    <p:sldId id="350" r:id="rId75"/>
    <p:sldId id="352" r:id="rId76"/>
    <p:sldId id="442" r:id="rId77"/>
    <p:sldId id="469" r:id="rId78"/>
    <p:sldId id="470" r:id="rId79"/>
    <p:sldId id="471" r:id="rId80"/>
    <p:sldId id="472" r:id="rId81"/>
    <p:sldId id="478" r:id="rId82"/>
    <p:sldId id="474" r:id="rId83"/>
    <p:sldId id="475" r:id="rId84"/>
    <p:sldId id="476" r:id="rId85"/>
    <p:sldId id="477" r:id="rId86"/>
    <p:sldId id="415" r:id="rId87"/>
    <p:sldId id="482" r:id="rId88"/>
    <p:sldId id="369" r:id="rId89"/>
  </p:sldIdLst>
  <p:sldSz cx="9753600" cy="7315200"/>
  <p:notesSz cx="6858000" cy="9144000"/>
  <p:embeddedFontLst>
    <p:embeddedFont>
      <p:font typeface="Bahnschrift SemiBold Condensed" panose="020B0502040204020203" pitchFamily="34" charset="0"/>
      <p:bold r:id="rId91"/>
    </p:embeddedFont>
    <p:embeddedFont>
      <p:font typeface="Calibri (MS)" panose="020B0604020202020204" charset="0"/>
      <p:regular r:id="rId92"/>
    </p:embeddedFont>
    <p:embeddedFont>
      <p:font typeface="Calibri (MS) Bold" panose="020B0604020202020204" charset="0"/>
      <p:regular r:id="rId93"/>
    </p:embeddedFont>
    <p:embeddedFont>
      <p:font typeface="Calibri (MS) Bold Italics" panose="020B0604020202020204"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F1955-7C77-72EB-1A8E-D7C8EF661BE7}" v="1" dt="2025-02-24T19:25:05.365"/>
    <p1510:client id="{98EBE89A-E308-D104-C257-A0DD46A17659}" v="11" dt="2025-02-24T19:18:49.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1138" autoAdjust="0"/>
  </p:normalViewPr>
  <p:slideViewPr>
    <p:cSldViewPr>
      <p:cViewPr varScale="1">
        <p:scale>
          <a:sx n="63" d="100"/>
          <a:sy n="63" d="100"/>
        </p:scale>
        <p:origin x="28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ableStyles" Target="tableStyle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102f0402-31d0-4b21-b106-54d95bb4d9b3" providerId="ADAL" clId="{7A2940F8-2380-4986-950F-4BB3B8F6B1AD}"/>
    <pc:docChg chg="undo custSel addSld delSld modSld sldOrd">
      <pc:chgData name="Wolbert, Evie Diane" userId="102f0402-31d0-4b21-b106-54d95bb4d9b3" providerId="ADAL" clId="{7A2940F8-2380-4986-950F-4BB3B8F6B1AD}" dt="2025-02-07T20:38:02.157" v="1614" actId="1036"/>
      <pc:docMkLst>
        <pc:docMk/>
      </pc:docMkLst>
      <pc:sldChg chg="modSp mod modNotesTx">
        <pc:chgData name="Wolbert, Evie Diane" userId="102f0402-31d0-4b21-b106-54d95bb4d9b3" providerId="ADAL" clId="{7A2940F8-2380-4986-950F-4BB3B8F6B1AD}" dt="2025-02-04T15:28:09.713" v="608" actId="18131"/>
        <pc:sldMkLst>
          <pc:docMk/>
          <pc:sldMk cId="0" sldId="257"/>
        </pc:sldMkLst>
        <pc:spChg chg="mod">
          <ac:chgData name="Wolbert, Evie Diane" userId="102f0402-31d0-4b21-b106-54d95bb4d9b3" providerId="ADAL" clId="{7A2940F8-2380-4986-950F-4BB3B8F6B1AD}" dt="2025-02-04T15:27:29.374" v="603" actId="14826"/>
          <ac:spMkLst>
            <pc:docMk/>
            <pc:sldMk cId="0" sldId="257"/>
            <ac:spMk id="11" creationId="{00000000-0000-0000-0000-000000000000}"/>
          </ac:spMkLst>
        </pc:spChg>
        <pc:spChg chg="mod modCrop">
          <ac:chgData name="Wolbert, Evie Diane" userId="102f0402-31d0-4b21-b106-54d95bb4d9b3" providerId="ADAL" clId="{7A2940F8-2380-4986-950F-4BB3B8F6B1AD}" dt="2025-02-04T15:27:45.302" v="605" actId="18131"/>
          <ac:spMkLst>
            <pc:docMk/>
            <pc:sldMk cId="0" sldId="257"/>
            <ac:spMk id="12" creationId="{00000000-0000-0000-0000-000000000000}"/>
          </ac:spMkLst>
        </pc:spChg>
        <pc:spChg chg="mod">
          <ac:chgData name="Wolbert, Evie Diane" userId="102f0402-31d0-4b21-b106-54d95bb4d9b3" providerId="ADAL" clId="{7A2940F8-2380-4986-950F-4BB3B8F6B1AD}" dt="2025-02-04T15:27:58.191" v="606" actId="14826"/>
          <ac:spMkLst>
            <pc:docMk/>
            <pc:sldMk cId="0" sldId="257"/>
            <ac:spMk id="13" creationId="{00000000-0000-0000-0000-000000000000}"/>
          </ac:spMkLst>
        </pc:spChg>
        <pc:spChg chg="mod modCrop">
          <ac:chgData name="Wolbert, Evie Diane" userId="102f0402-31d0-4b21-b106-54d95bb4d9b3" providerId="ADAL" clId="{7A2940F8-2380-4986-950F-4BB3B8F6B1AD}" dt="2025-02-04T15:28:09.713" v="608" actId="18131"/>
          <ac:spMkLst>
            <pc:docMk/>
            <pc:sldMk cId="0" sldId="257"/>
            <ac:spMk id="14" creationId="{00000000-0000-0000-0000-000000000000}"/>
          </ac:spMkLst>
        </pc:spChg>
      </pc:sldChg>
      <pc:sldChg chg="modSp mod modNotesTx">
        <pc:chgData name="Wolbert, Evie Diane" userId="102f0402-31d0-4b21-b106-54d95bb4d9b3" providerId="ADAL" clId="{7A2940F8-2380-4986-950F-4BB3B8F6B1AD}" dt="2025-02-04T15:01:46.746" v="80" actId="14826"/>
        <pc:sldMkLst>
          <pc:docMk/>
          <pc:sldMk cId="0" sldId="258"/>
        </pc:sldMkLst>
        <pc:spChg chg="mod">
          <ac:chgData name="Wolbert, Evie Diane" userId="102f0402-31d0-4b21-b106-54d95bb4d9b3" providerId="ADAL" clId="{7A2940F8-2380-4986-950F-4BB3B8F6B1AD}" dt="2025-02-04T15:01:13.786" v="76" actId="14826"/>
          <ac:spMkLst>
            <pc:docMk/>
            <pc:sldMk cId="0" sldId="258"/>
            <ac:spMk id="10" creationId="{00000000-0000-0000-0000-000000000000}"/>
          </ac:spMkLst>
        </pc:spChg>
        <pc:spChg chg="mod modCrop">
          <ac:chgData name="Wolbert, Evie Diane" userId="102f0402-31d0-4b21-b106-54d95bb4d9b3" providerId="ADAL" clId="{7A2940F8-2380-4986-950F-4BB3B8F6B1AD}" dt="2025-02-04T15:01:30.099" v="78" actId="18131"/>
          <ac:spMkLst>
            <pc:docMk/>
            <pc:sldMk cId="0" sldId="258"/>
            <ac:spMk id="11" creationId="{00000000-0000-0000-0000-000000000000}"/>
          </ac:spMkLst>
        </pc:spChg>
        <pc:spChg chg="mod">
          <ac:chgData name="Wolbert, Evie Diane" userId="102f0402-31d0-4b21-b106-54d95bb4d9b3" providerId="ADAL" clId="{7A2940F8-2380-4986-950F-4BB3B8F6B1AD}" dt="2025-02-04T15:01:39.485" v="79" actId="14826"/>
          <ac:spMkLst>
            <pc:docMk/>
            <pc:sldMk cId="0" sldId="258"/>
            <ac:spMk id="12" creationId="{00000000-0000-0000-0000-000000000000}"/>
          </ac:spMkLst>
        </pc:spChg>
        <pc:spChg chg="mod">
          <ac:chgData name="Wolbert, Evie Diane" userId="102f0402-31d0-4b21-b106-54d95bb4d9b3" providerId="ADAL" clId="{7A2940F8-2380-4986-950F-4BB3B8F6B1AD}" dt="2025-02-04T15:01:46.746" v="80" actId="14826"/>
          <ac:spMkLst>
            <pc:docMk/>
            <pc:sldMk cId="0" sldId="258"/>
            <ac:spMk id="13" creationId="{00000000-0000-0000-0000-000000000000}"/>
          </ac:spMkLst>
        </pc:spChg>
      </pc:sldChg>
      <pc:sldChg chg="del modNotesTx">
        <pc:chgData name="Wolbert, Evie Diane" userId="102f0402-31d0-4b21-b106-54d95bb4d9b3" providerId="ADAL" clId="{7A2940F8-2380-4986-950F-4BB3B8F6B1AD}" dt="2025-02-06T16:48:44.552" v="906" actId="14"/>
        <pc:sldMkLst>
          <pc:docMk/>
          <pc:sldMk cId="0" sldId="260"/>
        </pc:sldMkLst>
      </pc:sldChg>
      <pc:sldChg chg="del modNotesTx">
        <pc:chgData name="Wolbert, Evie Diane" userId="102f0402-31d0-4b21-b106-54d95bb4d9b3" providerId="ADAL" clId="{7A2940F8-2380-4986-950F-4BB3B8F6B1AD}" dt="2025-02-06T16:53:20.053" v="987" actId="14"/>
        <pc:sldMkLst>
          <pc:docMk/>
          <pc:sldMk cId="0" sldId="261"/>
        </pc:sldMkLst>
      </pc:sldChg>
      <pc:sldChg chg="del modNotesTx">
        <pc:chgData name="Wolbert, Evie Diane" userId="102f0402-31d0-4b21-b106-54d95bb4d9b3" providerId="ADAL" clId="{7A2940F8-2380-4986-950F-4BB3B8F6B1AD}" dt="2025-02-06T17:07:06.080" v="1086" actId="14"/>
        <pc:sldMkLst>
          <pc:docMk/>
          <pc:sldMk cId="0" sldId="263"/>
        </pc:sldMkLst>
      </pc:sldChg>
      <pc:sldChg chg="del modNotesTx">
        <pc:chgData name="Wolbert, Evie Diane" userId="102f0402-31d0-4b21-b106-54d95bb4d9b3" providerId="ADAL" clId="{7A2940F8-2380-4986-950F-4BB3B8F6B1AD}" dt="2025-02-06T17:09:38.976" v="1155" actId="14"/>
        <pc:sldMkLst>
          <pc:docMk/>
          <pc:sldMk cId="0" sldId="264"/>
        </pc:sldMkLst>
      </pc:sldChg>
      <pc:sldChg chg="del modNotesTx">
        <pc:chgData name="Wolbert, Evie Diane" userId="102f0402-31d0-4b21-b106-54d95bb4d9b3" providerId="ADAL" clId="{7A2940F8-2380-4986-950F-4BB3B8F6B1AD}" dt="2025-02-06T17:10:51.573" v="1176" actId="20577"/>
        <pc:sldMkLst>
          <pc:docMk/>
          <pc:sldMk cId="0" sldId="266"/>
        </pc:sldMkLst>
      </pc:sldChg>
      <pc:sldChg chg="del">
        <pc:chgData name="Wolbert, Evie Diane" userId="102f0402-31d0-4b21-b106-54d95bb4d9b3" providerId="ADAL" clId="{7A2940F8-2380-4986-950F-4BB3B8F6B1AD}" dt="2025-02-04T14:36:57.041" v="2" actId="2696"/>
        <pc:sldMkLst>
          <pc:docMk/>
          <pc:sldMk cId="0" sldId="267"/>
        </pc:sldMkLst>
      </pc:sldChg>
      <pc:sldChg chg="del">
        <pc:chgData name="Wolbert, Evie Diane" userId="102f0402-31d0-4b21-b106-54d95bb4d9b3" providerId="ADAL" clId="{7A2940F8-2380-4986-950F-4BB3B8F6B1AD}" dt="2025-02-04T14:36:57.041" v="2" actId="2696"/>
        <pc:sldMkLst>
          <pc:docMk/>
          <pc:sldMk cId="0" sldId="268"/>
        </pc:sldMkLst>
      </pc:sldChg>
      <pc:sldChg chg="addSp delSp modSp mod modNotesTx">
        <pc:chgData name="Wolbert, Evie Diane" userId="102f0402-31d0-4b21-b106-54d95bb4d9b3" providerId="ADAL" clId="{7A2940F8-2380-4986-950F-4BB3B8F6B1AD}" dt="2025-02-04T15:11:22.670" v="258" actId="1036"/>
        <pc:sldMkLst>
          <pc:docMk/>
          <pc:sldMk cId="1337526023" sldId="270"/>
        </pc:sldMkLst>
        <pc:spChg chg="mod">
          <ac:chgData name="Wolbert, Evie Diane" userId="102f0402-31d0-4b21-b106-54d95bb4d9b3" providerId="ADAL" clId="{7A2940F8-2380-4986-950F-4BB3B8F6B1AD}" dt="2025-02-04T15:07:26.247" v="116" actId="1076"/>
          <ac:spMkLst>
            <pc:docMk/>
            <pc:sldMk cId="1337526023" sldId="270"/>
            <ac:spMk id="2" creationId="{EEC0CEA6-BF5A-1560-02D5-0E8D6A50CF0A}"/>
          </ac:spMkLst>
        </pc:spChg>
        <pc:spChg chg="add mod">
          <ac:chgData name="Wolbert, Evie Diane" userId="102f0402-31d0-4b21-b106-54d95bb4d9b3" providerId="ADAL" clId="{7A2940F8-2380-4986-950F-4BB3B8F6B1AD}" dt="2025-02-04T15:07:38.928" v="119" actId="14100"/>
          <ac:spMkLst>
            <pc:docMk/>
            <pc:sldMk cId="1337526023" sldId="270"/>
            <ac:spMk id="3" creationId="{F4B47C34-8776-0BA4-47BE-E876366F71BC}"/>
          </ac:spMkLst>
        </pc:spChg>
        <pc:spChg chg="mod">
          <ac:chgData name="Wolbert, Evie Diane" userId="102f0402-31d0-4b21-b106-54d95bb4d9b3" providerId="ADAL" clId="{7A2940F8-2380-4986-950F-4BB3B8F6B1AD}" dt="2025-02-04T15:10:40.201" v="219" actId="27636"/>
          <ac:spMkLst>
            <pc:docMk/>
            <pc:sldMk cId="1337526023" sldId="270"/>
            <ac:spMk id="5" creationId="{AE8B6731-602E-EA83-6136-BF6CE0070375}"/>
          </ac:spMkLst>
        </pc:spChg>
        <pc:spChg chg="mod">
          <ac:chgData name="Wolbert, Evie Diane" userId="102f0402-31d0-4b21-b106-54d95bb4d9b3" providerId="ADAL" clId="{7A2940F8-2380-4986-950F-4BB3B8F6B1AD}" dt="2025-02-04T15:11:22.670" v="258" actId="1036"/>
          <ac:spMkLst>
            <pc:docMk/>
            <pc:sldMk cId="1337526023" sldId="270"/>
            <ac:spMk id="11" creationId="{2E7DD637-70B5-C48B-6D5C-D5C33D54810A}"/>
          </ac:spMkLst>
        </pc:spChg>
        <pc:picChg chg="mod">
          <ac:chgData name="Wolbert, Evie Diane" userId="102f0402-31d0-4b21-b106-54d95bb4d9b3" providerId="ADAL" clId="{7A2940F8-2380-4986-950F-4BB3B8F6B1AD}" dt="2025-02-04T15:07:00.232" v="113" actId="14826"/>
          <ac:picMkLst>
            <pc:docMk/>
            <pc:sldMk cId="1337526023" sldId="270"/>
            <ac:picMk id="7" creationId="{7CF2A803-4E60-33F7-81C3-7C53EB1D6494}"/>
          </ac:picMkLst>
        </pc:picChg>
        <pc:picChg chg="mod">
          <ac:chgData name="Wolbert, Evie Diane" userId="102f0402-31d0-4b21-b106-54d95bb4d9b3" providerId="ADAL" clId="{7A2940F8-2380-4986-950F-4BB3B8F6B1AD}" dt="2025-02-04T15:08:00.617" v="122" actId="1076"/>
          <ac:picMkLst>
            <pc:docMk/>
            <pc:sldMk cId="1337526023" sldId="270"/>
            <ac:picMk id="14" creationId="{66E4BBB0-57E6-09A9-80BC-4C24EE2AE34D}"/>
          </ac:picMkLst>
        </pc:picChg>
        <pc:picChg chg="mod">
          <ac:chgData name="Wolbert, Evie Diane" userId="102f0402-31d0-4b21-b106-54d95bb4d9b3" providerId="ADAL" clId="{7A2940F8-2380-4986-950F-4BB3B8F6B1AD}" dt="2025-02-04T15:08:33.653" v="126" actId="1076"/>
          <ac:picMkLst>
            <pc:docMk/>
            <pc:sldMk cId="1337526023" sldId="270"/>
            <ac:picMk id="17" creationId="{0E1421C8-B29B-F59C-17CE-22B0AAFDB4D3}"/>
          </ac:picMkLst>
        </pc:picChg>
        <pc:picChg chg="mod modCrop">
          <ac:chgData name="Wolbert, Evie Diane" userId="102f0402-31d0-4b21-b106-54d95bb4d9b3" providerId="ADAL" clId="{7A2940F8-2380-4986-950F-4BB3B8F6B1AD}" dt="2025-02-04T15:04:31.634" v="112" actId="18131"/>
          <ac:picMkLst>
            <pc:docMk/>
            <pc:sldMk cId="1337526023" sldId="270"/>
            <ac:picMk id="18" creationId="{CF59CBEB-7D56-A89F-7772-05C3401E6515}"/>
          </ac:picMkLst>
        </pc:picChg>
      </pc:sldChg>
      <pc:sldChg chg="modSp modNotesTx">
        <pc:chgData name="Wolbert, Evie Diane" userId="102f0402-31d0-4b21-b106-54d95bb4d9b3" providerId="ADAL" clId="{7A2940F8-2380-4986-950F-4BB3B8F6B1AD}" dt="2025-02-07T20:29:27.708" v="1577" actId="20577"/>
        <pc:sldMkLst>
          <pc:docMk/>
          <pc:sldMk cId="0" sldId="272"/>
        </pc:sldMkLst>
        <pc:picChg chg="mod">
          <ac:chgData name="Wolbert, Evie Diane" userId="102f0402-31d0-4b21-b106-54d95bb4d9b3" providerId="ADAL" clId="{7A2940F8-2380-4986-950F-4BB3B8F6B1AD}" dt="2025-02-07T16:57:00.442" v="1353" actId="14826"/>
          <ac:picMkLst>
            <pc:docMk/>
            <pc:sldMk cId="0" sldId="272"/>
            <ac:picMk id="6" creationId="{6281A377-663A-93EB-F143-D18505F524B2}"/>
          </ac:picMkLst>
        </pc:picChg>
      </pc:sldChg>
      <pc:sldChg chg="modSp">
        <pc:chgData name="Wolbert, Evie Diane" userId="102f0402-31d0-4b21-b106-54d95bb4d9b3" providerId="ADAL" clId="{7A2940F8-2380-4986-950F-4BB3B8F6B1AD}" dt="2025-02-07T16:57:38.258" v="1356" actId="14826"/>
        <pc:sldMkLst>
          <pc:docMk/>
          <pc:sldMk cId="3008290542" sldId="281"/>
        </pc:sldMkLst>
        <pc:picChg chg="mod">
          <ac:chgData name="Wolbert, Evie Diane" userId="102f0402-31d0-4b21-b106-54d95bb4d9b3" providerId="ADAL" clId="{7A2940F8-2380-4986-950F-4BB3B8F6B1AD}" dt="2025-02-07T16:57:38.258" v="1356" actId="14826"/>
          <ac:picMkLst>
            <pc:docMk/>
            <pc:sldMk cId="3008290542" sldId="281"/>
            <ac:picMk id="6" creationId="{6634C3BE-C178-87A3-D09F-DFDDE48D53DB}"/>
          </ac:picMkLst>
        </pc:picChg>
      </pc:sldChg>
      <pc:sldChg chg="modNotesTx">
        <pc:chgData name="Wolbert, Evie Diane" userId="102f0402-31d0-4b21-b106-54d95bb4d9b3" providerId="ADAL" clId="{7A2940F8-2380-4986-950F-4BB3B8F6B1AD}" dt="2025-02-04T14:47:14.379" v="71" actId="20577"/>
        <pc:sldMkLst>
          <pc:docMk/>
          <pc:sldMk cId="0" sldId="282"/>
        </pc:sldMkLst>
      </pc:sldChg>
      <pc:sldChg chg="modNotesTx">
        <pc:chgData name="Wolbert, Evie Diane" userId="102f0402-31d0-4b21-b106-54d95bb4d9b3" providerId="ADAL" clId="{7A2940F8-2380-4986-950F-4BB3B8F6B1AD}" dt="2025-02-04T14:37:51.492" v="42" actId="20577"/>
        <pc:sldMkLst>
          <pc:docMk/>
          <pc:sldMk cId="0" sldId="284"/>
        </pc:sldMkLst>
      </pc:sldChg>
      <pc:sldChg chg="modNotesTx">
        <pc:chgData name="Wolbert, Evie Diane" userId="102f0402-31d0-4b21-b106-54d95bb4d9b3" providerId="ADAL" clId="{7A2940F8-2380-4986-950F-4BB3B8F6B1AD}" dt="2025-02-04T15:28:47.939" v="642" actId="20577"/>
        <pc:sldMkLst>
          <pc:docMk/>
          <pc:sldMk cId="0" sldId="288"/>
        </pc:sldMkLst>
      </pc:sldChg>
      <pc:sldChg chg="modSp">
        <pc:chgData name="Wolbert, Evie Diane" userId="102f0402-31d0-4b21-b106-54d95bb4d9b3" providerId="ADAL" clId="{7A2940F8-2380-4986-950F-4BB3B8F6B1AD}" dt="2025-02-07T16:57:10.702" v="1354" actId="14826"/>
        <pc:sldMkLst>
          <pc:docMk/>
          <pc:sldMk cId="2902341467" sldId="292"/>
        </pc:sldMkLst>
        <pc:picChg chg="mod">
          <ac:chgData name="Wolbert, Evie Diane" userId="102f0402-31d0-4b21-b106-54d95bb4d9b3" providerId="ADAL" clId="{7A2940F8-2380-4986-950F-4BB3B8F6B1AD}" dt="2025-02-07T16:57:10.702" v="1354" actId="14826"/>
          <ac:picMkLst>
            <pc:docMk/>
            <pc:sldMk cId="2902341467" sldId="292"/>
            <ac:picMk id="6" creationId="{0C6D816D-C579-64BF-F839-D19881AD5F34}"/>
          </ac:picMkLst>
        </pc:picChg>
      </pc:sldChg>
      <pc:sldChg chg="modSp">
        <pc:chgData name="Wolbert, Evie Diane" userId="102f0402-31d0-4b21-b106-54d95bb4d9b3" providerId="ADAL" clId="{7A2940F8-2380-4986-950F-4BB3B8F6B1AD}" dt="2025-02-07T16:57:47.152" v="1357" actId="14826"/>
        <pc:sldMkLst>
          <pc:docMk/>
          <pc:sldMk cId="3142005055" sldId="293"/>
        </pc:sldMkLst>
        <pc:picChg chg="mod">
          <ac:chgData name="Wolbert, Evie Diane" userId="102f0402-31d0-4b21-b106-54d95bb4d9b3" providerId="ADAL" clId="{7A2940F8-2380-4986-950F-4BB3B8F6B1AD}" dt="2025-02-07T16:57:47.152" v="1357" actId="14826"/>
          <ac:picMkLst>
            <pc:docMk/>
            <pc:sldMk cId="3142005055" sldId="293"/>
            <ac:picMk id="6" creationId="{75546E50-ADEE-0DCD-8FA1-70FAD62E497C}"/>
          </ac:picMkLst>
        </pc:picChg>
      </pc:sldChg>
      <pc:sldChg chg="modSp">
        <pc:chgData name="Wolbert, Evie Diane" userId="102f0402-31d0-4b21-b106-54d95bb4d9b3" providerId="ADAL" clId="{7A2940F8-2380-4986-950F-4BB3B8F6B1AD}" dt="2025-02-07T16:57:26.730" v="1355" actId="14826"/>
        <pc:sldMkLst>
          <pc:docMk/>
          <pc:sldMk cId="1835227297" sldId="321"/>
        </pc:sldMkLst>
        <pc:picChg chg="mod">
          <ac:chgData name="Wolbert, Evie Diane" userId="102f0402-31d0-4b21-b106-54d95bb4d9b3" providerId="ADAL" clId="{7A2940F8-2380-4986-950F-4BB3B8F6B1AD}" dt="2025-02-07T16:57:26.730" v="1355" actId="14826"/>
          <ac:picMkLst>
            <pc:docMk/>
            <pc:sldMk cId="1835227297" sldId="321"/>
            <ac:picMk id="6" creationId="{C314001C-C9A5-F593-0DF0-08B825C31CE2}"/>
          </ac:picMkLst>
        </pc:picChg>
      </pc:sldChg>
      <pc:sldChg chg="modSp">
        <pc:chgData name="Wolbert, Evie Diane" userId="102f0402-31d0-4b21-b106-54d95bb4d9b3" providerId="ADAL" clId="{7A2940F8-2380-4986-950F-4BB3B8F6B1AD}" dt="2025-02-07T16:57:58.186" v="1358" actId="14826"/>
        <pc:sldMkLst>
          <pc:docMk/>
          <pc:sldMk cId="2635380936" sldId="322"/>
        </pc:sldMkLst>
        <pc:picChg chg="mod">
          <ac:chgData name="Wolbert, Evie Diane" userId="102f0402-31d0-4b21-b106-54d95bb4d9b3" providerId="ADAL" clId="{7A2940F8-2380-4986-950F-4BB3B8F6B1AD}" dt="2025-02-07T16:57:58.186" v="1358" actId="14826"/>
          <ac:picMkLst>
            <pc:docMk/>
            <pc:sldMk cId="2635380936" sldId="322"/>
            <ac:picMk id="6" creationId="{639A9BD2-6E4D-CD08-A995-AEBD393B8F56}"/>
          </ac:picMkLst>
        </pc:picChg>
      </pc:sldChg>
      <pc:sldChg chg="addSp delSp modSp mod modNotesTx">
        <pc:chgData name="Wolbert, Evie Diane" userId="102f0402-31d0-4b21-b106-54d95bb4d9b3" providerId="ADAL" clId="{7A2940F8-2380-4986-950F-4BB3B8F6B1AD}" dt="2025-02-04T15:32:20.886" v="683" actId="1037"/>
        <pc:sldMkLst>
          <pc:docMk/>
          <pc:sldMk cId="38182528" sldId="395"/>
        </pc:sldMkLst>
        <pc:spChg chg="add mod">
          <ac:chgData name="Wolbert, Evie Diane" userId="102f0402-31d0-4b21-b106-54d95bb4d9b3" providerId="ADAL" clId="{7A2940F8-2380-4986-950F-4BB3B8F6B1AD}" dt="2025-02-04T15:32:20.886" v="683" actId="1037"/>
          <ac:spMkLst>
            <pc:docMk/>
            <pc:sldMk cId="38182528" sldId="395"/>
            <ac:spMk id="4" creationId="{764EC472-501D-88F3-E163-643ADE6B33D2}"/>
          </ac:spMkLst>
        </pc:spChg>
        <pc:spChg chg="mod">
          <ac:chgData name="Wolbert, Evie Diane" userId="102f0402-31d0-4b21-b106-54d95bb4d9b3" providerId="ADAL" clId="{7A2940F8-2380-4986-950F-4BB3B8F6B1AD}" dt="2025-02-04T15:22:37.087" v="567" actId="20577"/>
          <ac:spMkLst>
            <pc:docMk/>
            <pc:sldMk cId="38182528" sldId="395"/>
            <ac:spMk id="5" creationId="{32F4CA6D-3088-B047-BB75-DCE0D7748FCF}"/>
          </ac:spMkLst>
        </pc:spChg>
        <pc:spChg chg="mod">
          <ac:chgData name="Wolbert, Evie Diane" userId="102f0402-31d0-4b21-b106-54d95bb4d9b3" providerId="ADAL" clId="{7A2940F8-2380-4986-950F-4BB3B8F6B1AD}" dt="2025-02-04T15:19:23.723" v="293" actId="1037"/>
          <ac:spMkLst>
            <pc:docMk/>
            <pc:sldMk cId="38182528" sldId="395"/>
            <ac:spMk id="6" creationId="{6AFE185A-35B7-0F29-F223-EFA20040C99F}"/>
          </ac:spMkLst>
        </pc:spChg>
        <pc:spChg chg="add mod">
          <ac:chgData name="Wolbert, Evie Diane" userId="102f0402-31d0-4b21-b106-54d95bb4d9b3" providerId="ADAL" clId="{7A2940F8-2380-4986-950F-4BB3B8F6B1AD}" dt="2025-02-04T15:15:59.929" v="271" actId="1035"/>
          <ac:spMkLst>
            <pc:docMk/>
            <pc:sldMk cId="38182528" sldId="395"/>
            <ac:spMk id="7" creationId="{C0F5F167-FBC4-A17D-C972-415FD46DE527}"/>
          </ac:spMkLst>
        </pc:spChg>
        <pc:spChg chg="add mod">
          <ac:chgData name="Wolbert, Evie Diane" userId="102f0402-31d0-4b21-b106-54d95bb4d9b3" providerId="ADAL" clId="{7A2940F8-2380-4986-950F-4BB3B8F6B1AD}" dt="2025-02-04T15:19:31.745" v="295" actId="1076"/>
          <ac:spMkLst>
            <pc:docMk/>
            <pc:sldMk cId="38182528" sldId="395"/>
            <ac:spMk id="21" creationId="{7BE7E56A-D40D-D513-9055-B5FBBF867593}"/>
          </ac:spMkLst>
        </pc:spChg>
        <pc:spChg chg="mod ord">
          <ac:chgData name="Wolbert, Evie Diane" userId="102f0402-31d0-4b21-b106-54d95bb4d9b3" providerId="ADAL" clId="{7A2940F8-2380-4986-950F-4BB3B8F6B1AD}" dt="2025-02-04T15:18:00.277" v="280" actId="688"/>
          <ac:spMkLst>
            <pc:docMk/>
            <pc:sldMk cId="38182528" sldId="395"/>
            <ac:spMk id="22" creationId="{D4CCCAD1-6438-0622-E044-ACDD7FA21A08}"/>
          </ac:spMkLst>
        </pc:spChg>
        <pc:picChg chg="add mod">
          <ac:chgData name="Wolbert, Evie Diane" userId="102f0402-31d0-4b21-b106-54d95bb4d9b3" providerId="ADAL" clId="{7A2940F8-2380-4986-950F-4BB3B8F6B1AD}" dt="2025-02-04T15:15:59.929" v="271" actId="1035"/>
          <ac:picMkLst>
            <pc:docMk/>
            <pc:sldMk cId="38182528" sldId="395"/>
            <ac:picMk id="3" creationId="{77887665-6018-D1B0-D988-2CBA421A19F5}"/>
          </ac:picMkLst>
        </pc:picChg>
        <pc:picChg chg="mod ord">
          <ac:chgData name="Wolbert, Evie Diane" userId="102f0402-31d0-4b21-b106-54d95bb4d9b3" providerId="ADAL" clId="{7A2940F8-2380-4986-950F-4BB3B8F6B1AD}" dt="2025-02-04T15:19:43.419" v="300" actId="1036"/>
          <ac:picMkLst>
            <pc:docMk/>
            <pc:sldMk cId="38182528" sldId="395"/>
            <ac:picMk id="17" creationId="{B744DE1D-EF56-9439-7F37-8BF46B267055}"/>
          </ac:picMkLst>
        </pc:picChg>
        <pc:picChg chg="mod modCrop">
          <ac:chgData name="Wolbert, Evie Diane" userId="102f0402-31d0-4b21-b106-54d95bb4d9b3" providerId="ADAL" clId="{7A2940F8-2380-4986-950F-4BB3B8F6B1AD}" dt="2025-02-04T15:20:42.124" v="302" actId="18131"/>
          <ac:picMkLst>
            <pc:docMk/>
            <pc:sldMk cId="38182528" sldId="395"/>
            <ac:picMk id="18" creationId="{28E76B33-460E-8D05-4783-5467621D9533}"/>
          </ac:picMkLst>
        </pc:picChg>
        <pc:picChg chg="mod">
          <ac:chgData name="Wolbert, Evie Diane" userId="102f0402-31d0-4b21-b106-54d95bb4d9b3" providerId="ADAL" clId="{7A2940F8-2380-4986-950F-4BB3B8F6B1AD}" dt="2025-02-04T15:19:25.487" v="294" actId="1037"/>
          <ac:picMkLst>
            <pc:docMk/>
            <pc:sldMk cId="38182528" sldId="395"/>
            <ac:picMk id="20" creationId="{1B0E2F69-7B8C-B100-B94A-92B982406907}"/>
          </ac:picMkLst>
        </pc:picChg>
        <pc:picChg chg="add mod">
          <ac:chgData name="Wolbert, Evie Diane" userId="102f0402-31d0-4b21-b106-54d95bb4d9b3" providerId="ADAL" clId="{7A2940F8-2380-4986-950F-4BB3B8F6B1AD}" dt="2025-02-04T15:19:34.241" v="298" actId="1038"/>
          <ac:picMkLst>
            <pc:docMk/>
            <pc:sldMk cId="38182528" sldId="395"/>
            <ac:picMk id="24" creationId="{D6185878-C2B3-62A9-8582-9B9C396D8496}"/>
          </ac:picMkLst>
        </pc:picChg>
      </pc:sldChg>
      <pc:sldChg chg="modNotesTx">
        <pc:chgData name="Wolbert, Evie Diane" userId="102f0402-31d0-4b21-b106-54d95bb4d9b3" providerId="ADAL" clId="{7A2940F8-2380-4986-950F-4BB3B8F6B1AD}" dt="2025-02-04T15:23:40.392" v="593" actId="20577"/>
        <pc:sldMkLst>
          <pc:docMk/>
          <pc:sldMk cId="1721770185" sldId="408"/>
        </pc:sldMkLst>
      </pc:sldChg>
      <pc:sldChg chg="del">
        <pc:chgData name="Wolbert, Evie Diane" userId="102f0402-31d0-4b21-b106-54d95bb4d9b3" providerId="ADAL" clId="{7A2940F8-2380-4986-950F-4BB3B8F6B1AD}" dt="2025-02-04T15:29:49.897" v="676" actId="2696"/>
        <pc:sldMkLst>
          <pc:docMk/>
          <pc:sldMk cId="1113465944" sldId="410"/>
        </pc:sldMkLst>
      </pc:sldChg>
      <pc:sldChg chg="del">
        <pc:chgData name="Wolbert, Evie Diane" userId="102f0402-31d0-4b21-b106-54d95bb4d9b3" providerId="ADAL" clId="{7A2940F8-2380-4986-950F-4BB3B8F6B1AD}" dt="2025-02-04T15:31:08.814" v="679" actId="2696"/>
        <pc:sldMkLst>
          <pc:docMk/>
          <pc:sldMk cId="818832361" sldId="411"/>
        </pc:sldMkLst>
      </pc:sldChg>
      <pc:sldChg chg="modNotesTx">
        <pc:chgData name="Wolbert, Evie Diane" userId="102f0402-31d0-4b21-b106-54d95bb4d9b3" providerId="ADAL" clId="{7A2940F8-2380-4986-950F-4BB3B8F6B1AD}" dt="2025-02-04T15:29:09.736" v="672" actId="20577"/>
        <pc:sldMkLst>
          <pc:docMk/>
          <pc:sldMk cId="1688045353" sldId="417"/>
        </pc:sldMkLst>
      </pc:sldChg>
      <pc:sldChg chg="modNotesTx">
        <pc:chgData name="Wolbert, Evie Diane" userId="102f0402-31d0-4b21-b106-54d95bb4d9b3" providerId="ADAL" clId="{7A2940F8-2380-4986-950F-4BB3B8F6B1AD}" dt="2025-02-04T15:24:53.627" v="600" actId="114"/>
        <pc:sldMkLst>
          <pc:docMk/>
          <pc:sldMk cId="2135495630" sldId="418"/>
        </pc:sldMkLst>
      </pc:sldChg>
      <pc:sldChg chg="del">
        <pc:chgData name="Wolbert, Evie Diane" userId="102f0402-31d0-4b21-b106-54d95bb4d9b3" providerId="ADAL" clId="{7A2940F8-2380-4986-950F-4BB3B8F6B1AD}" dt="2025-02-04T14:36:45.775" v="1" actId="2696"/>
        <pc:sldMkLst>
          <pc:docMk/>
          <pc:sldMk cId="0" sldId="420"/>
        </pc:sldMkLst>
      </pc:sldChg>
      <pc:sldChg chg="del">
        <pc:chgData name="Wolbert, Evie Diane" userId="102f0402-31d0-4b21-b106-54d95bb4d9b3" providerId="ADAL" clId="{7A2940F8-2380-4986-950F-4BB3B8F6B1AD}" dt="2025-02-04T14:36:45.775" v="1" actId="2696"/>
        <pc:sldMkLst>
          <pc:docMk/>
          <pc:sldMk cId="0" sldId="421"/>
        </pc:sldMkLst>
      </pc:sldChg>
      <pc:sldChg chg="del">
        <pc:chgData name="Wolbert, Evie Diane" userId="102f0402-31d0-4b21-b106-54d95bb4d9b3" providerId="ADAL" clId="{7A2940F8-2380-4986-950F-4BB3B8F6B1AD}" dt="2025-02-04T14:36:45.775" v="1" actId="2696"/>
        <pc:sldMkLst>
          <pc:docMk/>
          <pc:sldMk cId="0" sldId="422"/>
        </pc:sldMkLst>
      </pc:sldChg>
      <pc:sldChg chg="del">
        <pc:chgData name="Wolbert, Evie Diane" userId="102f0402-31d0-4b21-b106-54d95bb4d9b3" providerId="ADAL" clId="{7A2940F8-2380-4986-950F-4BB3B8F6B1AD}" dt="2025-02-04T14:36:45.775" v="1" actId="2696"/>
        <pc:sldMkLst>
          <pc:docMk/>
          <pc:sldMk cId="0" sldId="423"/>
        </pc:sldMkLst>
      </pc:sldChg>
      <pc:sldChg chg="del">
        <pc:chgData name="Wolbert, Evie Diane" userId="102f0402-31d0-4b21-b106-54d95bb4d9b3" providerId="ADAL" clId="{7A2940F8-2380-4986-950F-4BB3B8F6B1AD}" dt="2025-02-04T14:36:57.041" v="2" actId="2696"/>
        <pc:sldMkLst>
          <pc:docMk/>
          <pc:sldMk cId="0" sldId="424"/>
        </pc:sldMkLst>
      </pc:sldChg>
      <pc:sldChg chg="del ord">
        <pc:chgData name="Wolbert, Evie Diane" userId="102f0402-31d0-4b21-b106-54d95bb4d9b3" providerId="ADAL" clId="{7A2940F8-2380-4986-950F-4BB3B8F6B1AD}" dt="2025-02-04T14:36:45.775" v="1" actId="2696"/>
        <pc:sldMkLst>
          <pc:docMk/>
          <pc:sldMk cId="0" sldId="426"/>
        </pc:sldMkLst>
      </pc:sldChg>
      <pc:sldChg chg="del">
        <pc:chgData name="Wolbert, Evie Diane" userId="102f0402-31d0-4b21-b106-54d95bb4d9b3" providerId="ADAL" clId="{7A2940F8-2380-4986-950F-4BB3B8F6B1AD}" dt="2025-02-04T14:36:45.775" v="1" actId="2696"/>
        <pc:sldMkLst>
          <pc:docMk/>
          <pc:sldMk cId="0" sldId="427"/>
        </pc:sldMkLst>
      </pc:sldChg>
      <pc:sldChg chg="del">
        <pc:chgData name="Wolbert, Evie Diane" userId="102f0402-31d0-4b21-b106-54d95bb4d9b3" providerId="ADAL" clId="{7A2940F8-2380-4986-950F-4BB3B8F6B1AD}" dt="2025-02-04T14:37:13.109" v="3" actId="2696"/>
        <pc:sldMkLst>
          <pc:docMk/>
          <pc:sldMk cId="1689424892" sldId="428"/>
        </pc:sldMkLst>
      </pc:sldChg>
      <pc:sldChg chg="del">
        <pc:chgData name="Wolbert, Evie Diane" userId="102f0402-31d0-4b21-b106-54d95bb4d9b3" providerId="ADAL" clId="{7A2940F8-2380-4986-950F-4BB3B8F6B1AD}" dt="2025-02-04T14:37:13.109" v="3" actId="2696"/>
        <pc:sldMkLst>
          <pc:docMk/>
          <pc:sldMk cId="3638815629" sldId="429"/>
        </pc:sldMkLst>
      </pc:sldChg>
      <pc:sldChg chg="del">
        <pc:chgData name="Wolbert, Evie Diane" userId="102f0402-31d0-4b21-b106-54d95bb4d9b3" providerId="ADAL" clId="{7A2940F8-2380-4986-950F-4BB3B8F6B1AD}" dt="2025-02-04T14:37:13.109" v="3" actId="2696"/>
        <pc:sldMkLst>
          <pc:docMk/>
          <pc:sldMk cId="4048706761" sldId="430"/>
        </pc:sldMkLst>
      </pc:sldChg>
      <pc:sldChg chg="del">
        <pc:chgData name="Wolbert, Evie Diane" userId="102f0402-31d0-4b21-b106-54d95bb4d9b3" providerId="ADAL" clId="{7A2940F8-2380-4986-950F-4BB3B8F6B1AD}" dt="2025-02-04T14:37:13.109" v="3" actId="2696"/>
        <pc:sldMkLst>
          <pc:docMk/>
          <pc:sldMk cId="3222271584" sldId="431"/>
        </pc:sldMkLst>
      </pc:sldChg>
      <pc:sldChg chg="del">
        <pc:chgData name="Wolbert, Evie Diane" userId="102f0402-31d0-4b21-b106-54d95bb4d9b3" providerId="ADAL" clId="{7A2940F8-2380-4986-950F-4BB3B8F6B1AD}" dt="2025-02-04T14:37:13.109" v="3" actId="2696"/>
        <pc:sldMkLst>
          <pc:docMk/>
          <pc:sldMk cId="3025583185" sldId="432"/>
        </pc:sldMkLst>
      </pc:sldChg>
      <pc:sldChg chg="del">
        <pc:chgData name="Wolbert, Evie Diane" userId="102f0402-31d0-4b21-b106-54d95bb4d9b3" providerId="ADAL" clId="{7A2940F8-2380-4986-950F-4BB3B8F6B1AD}" dt="2025-02-04T14:37:13.109" v="3" actId="2696"/>
        <pc:sldMkLst>
          <pc:docMk/>
          <pc:sldMk cId="635008704" sldId="433"/>
        </pc:sldMkLst>
      </pc:sldChg>
      <pc:sldChg chg="del">
        <pc:chgData name="Wolbert, Evie Diane" userId="102f0402-31d0-4b21-b106-54d95bb4d9b3" providerId="ADAL" clId="{7A2940F8-2380-4986-950F-4BB3B8F6B1AD}" dt="2025-02-04T14:37:13.109" v="3" actId="2696"/>
        <pc:sldMkLst>
          <pc:docMk/>
          <pc:sldMk cId="1366193041" sldId="434"/>
        </pc:sldMkLst>
      </pc:sldChg>
      <pc:sldChg chg="del">
        <pc:chgData name="Wolbert, Evie Diane" userId="102f0402-31d0-4b21-b106-54d95bb4d9b3" providerId="ADAL" clId="{7A2940F8-2380-4986-950F-4BB3B8F6B1AD}" dt="2025-02-04T14:37:13.109" v="3" actId="2696"/>
        <pc:sldMkLst>
          <pc:docMk/>
          <pc:sldMk cId="837448516" sldId="435"/>
        </pc:sldMkLst>
      </pc:sldChg>
      <pc:sldChg chg="del">
        <pc:chgData name="Wolbert, Evie Diane" userId="102f0402-31d0-4b21-b106-54d95bb4d9b3" providerId="ADAL" clId="{7A2940F8-2380-4986-950F-4BB3B8F6B1AD}" dt="2025-02-04T14:37:24.451" v="4" actId="2696"/>
        <pc:sldMkLst>
          <pc:docMk/>
          <pc:sldMk cId="3186791157" sldId="436"/>
        </pc:sldMkLst>
      </pc:sldChg>
      <pc:sldChg chg="del">
        <pc:chgData name="Wolbert, Evie Diane" userId="102f0402-31d0-4b21-b106-54d95bb4d9b3" providerId="ADAL" clId="{7A2940F8-2380-4986-950F-4BB3B8F6B1AD}" dt="2025-02-04T14:37:24.451" v="4" actId="2696"/>
        <pc:sldMkLst>
          <pc:docMk/>
          <pc:sldMk cId="3863755494" sldId="437"/>
        </pc:sldMkLst>
      </pc:sldChg>
      <pc:sldChg chg="del">
        <pc:chgData name="Wolbert, Evie Diane" userId="102f0402-31d0-4b21-b106-54d95bb4d9b3" providerId="ADAL" clId="{7A2940F8-2380-4986-950F-4BB3B8F6B1AD}" dt="2025-02-04T14:37:24.451" v="4" actId="2696"/>
        <pc:sldMkLst>
          <pc:docMk/>
          <pc:sldMk cId="357298071" sldId="438"/>
        </pc:sldMkLst>
      </pc:sldChg>
      <pc:sldChg chg="del">
        <pc:chgData name="Wolbert, Evie Diane" userId="102f0402-31d0-4b21-b106-54d95bb4d9b3" providerId="ADAL" clId="{7A2940F8-2380-4986-950F-4BB3B8F6B1AD}" dt="2025-02-04T14:37:24.451" v="4" actId="2696"/>
        <pc:sldMkLst>
          <pc:docMk/>
          <pc:sldMk cId="2286515571" sldId="439"/>
        </pc:sldMkLst>
      </pc:sldChg>
      <pc:sldChg chg="del">
        <pc:chgData name="Wolbert, Evie Diane" userId="102f0402-31d0-4b21-b106-54d95bb4d9b3" providerId="ADAL" clId="{7A2940F8-2380-4986-950F-4BB3B8F6B1AD}" dt="2025-02-04T14:37:24.451" v="4" actId="2696"/>
        <pc:sldMkLst>
          <pc:docMk/>
          <pc:sldMk cId="1501884293" sldId="440"/>
        </pc:sldMkLst>
      </pc:sldChg>
      <pc:sldChg chg="del">
        <pc:chgData name="Wolbert, Evie Diane" userId="102f0402-31d0-4b21-b106-54d95bb4d9b3" providerId="ADAL" clId="{7A2940F8-2380-4986-950F-4BB3B8F6B1AD}" dt="2025-02-04T14:37:24.451" v="4" actId="2696"/>
        <pc:sldMkLst>
          <pc:docMk/>
          <pc:sldMk cId="919850321" sldId="441"/>
        </pc:sldMkLst>
      </pc:sldChg>
      <pc:sldChg chg="modSp add mod ord">
        <pc:chgData name="Wolbert, Evie Diane" userId="102f0402-31d0-4b21-b106-54d95bb4d9b3" providerId="ADAL" clId="{7A2940F8-2380-4986-950F-4BB3B8F6B1AD}" dt="2025-02-04T15:30:36.259" v="678" actId="18131"/>
        <pc:sldMkLst>
          <pc:docMk/>
          <pc:sldMk cId="758259584" sldId="443"/>
        </pc:sldMkLst>
        <pc:picChg chg="mod modCrop">
          <ac:chgData name="Wolbert, Evie Diane" userId="102f0402-31d0-4b21-b106-54d95bb4d9b3" providerId="ADAL" clId="{7A2940F8-2380-4986-950F-4BB3B8F6B1AD}" dt="2025-02-04T15:30:36.259" v="678" actId="18131"/>
          <ac:picMkLst>
            <pc:docMk/>
            <pc:sldMk cId="758259584" sldId="443"/>
            <ac:picMk id="18" creationId="{8802E4AA-CABB-B535-0BD4-E11725203498}"/>
          </ac:picMkLst>
        </pc:picChg>
      </pc:sldChg>
      <pc:sldChg chg="modSp mod">
        <pc:chgData name="Wolbert, Evie Diane" userId="102f0402-31d0-4b21-b106-54d95bb4d9b3" providerId="ADAL" clId="{7A2940F8-2380-4986-950F-4BB3B8F6B1AD}" dt="2025-02-04T15:32:01.732" v="682" actId="1037"/>
        <pc:sldMkLst>
          <pc:docMk/>
          <pc:sldMk cId="628390700" sldId="444"/>
        </pc:sldMkLst>
        <pc:spChg chg="mod">
          <ac:chgData name="Wolbert, Evie Diane" userId="102f0402-31d0-4b21-b106-54d95bb4d9b3" providerId="ADAL" clId="{7A2940F8-2380-4986-950F-4BB3B8F6B1AD}" dt="2025-02-04T15:32:01.732" v="682" actId="1037"/>
          <ac:spMkLst>
            <pc:docMk/>
            <pc:sldMk cId="628390700" sldId="444"/>
            <ac:spMk id="4" creationId="{A087462D-5FF9-3922-953C-FFAADB65FDA3}"/>
          </ac:spMkLst>
        </pc:spChg>
        <pc:picChg chg="mod modCrop">
          <ac:chgData name="Wolbert, Evie Diane" userId="102f0402-31d0-4b21-b106-54d95bb4d9b3" providerId="ADAL" clId="{7A2940F8-2380-4986-950F-4BB3B8F6B1AD}" dt="2025-02-04T15:31:51.676" v="681" actId="18131"/>
          <ac:picMkLst>
            <pc:docMk/>
            <pc:sldMk cId="628390700" sldId="444"/>
            <ac:picMk id="18" creationId="{D2DF9A63-67BD-07B2-2A04-958ECF650694}"/>
          </ac:picMkLst>
        </pc:picChg>
      </pc:sldChg>
      <pc:sldChg chg="modSp mod modNotesTx">
        <pc:chgData name="Wolbert, Evie Diane" userId="102f0402-31d0-4b21-b106-54d95bb4d9b3" providerId="ADAL" clId="{7A2940F8-2380-4986-950F-4BB3B8F6B1AD}" dt="2025-02-06T16:36:30.332" v="712" actId="20577"/>
        <pc:sldMkLst>
          <pc:docMk/>
          <pc:sldMk cId="0" sldId="445"/>
        </pc:sldMkLst>
        <pc:spChg chg="mod">
          <ac:chgData name="Wolbert, Evie Diane" userId="102f0402-31d0-4b21-b106-54d95bb4d9b3" providerId="ADAL" clId="{7A2940F8-2380-4986-950F-4BB3B8F6B1AD}" dt="2025-02-06T16:34:07.537" v="701" actId="1035"/>
          <ac:spMkLst>
            <pc:docMk/>
            <pc:sldMk cId="0" sldId="445"/>
            <ac:spMk id="12" creationId="{00000000-0000-0000-0000-000000000000}"/>
          </ac:spMkLst>
        </pc:spChg>
      </pc:sldChg>
      <pc:sldChg chg="modNotesTx">
        <pc:chgData name="Wolbert, Evie Diane" userId="102f0402-31d0-4b21-b106-54d95bb4d9b3" providerId="ADAL" clId="{7A2940F8-2380-4986-950F-4BB3B8F6B1AD}" dt="2025-02-06T16:38:20.421" v="729" actId="20577"/>
        <pc:sldMkLst>
          <pc:docMk/>
          <pc:sldMk cId="0" sldId="446"/>
        </pc:sldMkLst>
      </pc:sldChg>
      <pc:sldChg chg="modNotesTx">
        <pc:chgData name="Wolbert, Evie Diane" userId="102f0402-31d0-4b21-b106-54d95bb4d9b3" providerId="ADAL" clId="{7A2940F8-2380-4986-950F-4BB3B8F6B1AD}" dt="2025-02-06T16:39:20.572" v="747" actId="20577"/>
        <pc:sldMkLst>
          <pc:docMk/>
          <pc:sldMk cId="0" sldId="447"/>
        </pc:sldMkLst>
      </pc:sldChg>
      <pc:sldChg chg="modNotesTx">
        <pc:chgData name="Wolbert, Evie Diane" userId="102f0402-31d0-4b21-b106-54d95bb4d9b3" providerId="ADAL" clId="{7A2940F8-2380-4986-950F-4BB3B8F6B1AD}" dt="2025-02-06T16:45:03.934" v="836" actId="115"/>
        <pc:sldMkLst>
          <pc:docMk/>
          <pc:sldMk cId="0" sldId="448"/>
        </pc:sldMkLst>
      </pc:sldChg>
      <pc:sldChg chg="modNotesTx">
        <pc:chgData name="Wolbert, Evie Diane" userId="102f0402-31d0-4b21-b106-54d95bb4d9b3" providerId="ADAL" clId="{7A2940F8-2380-4986-950F-4BB3B8F6B1AD}" dt="2025-02-06T16:55:16.634" v="1016" actId="20577"/>
        <pc:sldMkLst>
          <pc:docMk/>
          <pc:sldMk cId="0" sldId="449"/>
        </pc:sldMkLst>
      </pc:sldChg>
      <pc:sldChg chg="del">
        <pc:chgData name="Wolbert, Evie Diane" userId="102f0402-31d0-4b21-b106-54d95bb4d9b3" providerId="ADAL" clId="{7A2940F8-2380-4986-950F-4BB3B8F6B1AD}" dt="2025-02-06T16:32:59.999" v="685"/>
        <pc:sldMkLst>
          <pc:docMk/>
          <pc:sldMk cId="3419529485" sldId="450"/>
        </pc:sldMkLst>
      </pc:sldChg>
      <pc:sldChg chg="modSp add del mod setBg modNotesTx">
        <pc:chgData name="Wolbert, Evie Diane" userId="102f0402-31d0-4b21-b106-54d95bb4d9b3" providerId="ADAL" clId="{7A2940F8-2380-4986-950F-4BB3B8F6B1AD}" dt="2025-02-07T16:50:31.702" v="1201" actId="12"/>
        <pc:sldMkLst>
          <pc:docMk/>
          <pc:sldMk cId="0" sldId="460"/>
        </pc:sldMkLst>
        <pc:spChg chg="mod">
          <ac:chgData name="Wolbert, Evie Diane" userId="102f0402-31d0-4b21-b106-54d95bb4d9b3" providerId="ADAL" clId="{7A2940F8-2380-4986-950F-4BB3B8F6B1AD}" dt="2025-02-07T16:47:53.820" v="1183" actId="2711"/>
          <ac:spMkLst>
            <pc:docMk/>
            <pc:sldMk cId="0" sldId="460"/>
            <ac:spMk id="8" creationId="{00000000-0000-0000-0000-000000000000}"/>
          </ac:spMkLst>
        </pc:spChg>
      </pc:sldChg>
      <pc:sldChg chg="modSp add del mod setBg modNotesTx">
        <pc:chgData name="Wolbert, Evie Diane" userId="102f0402-31d0-4b21-b106-54d95bb4d9b3" providerId="ADAL" clId="{7A2940F8-2380-4986-950F-4BB3B8F6B1AD}" dt="2025-02-07T20:32:39.787" v="1586" actId="1038"/>
        <pc:sldMkLst>
          <pc:docMk/>
          <pc:sldMk cId="0" sldId="461"/>
        </pc:sldMkLst>
        <pc:spChg chg="mod">
          <ac:chgData name="Wolbert, Evie Diane" userId="102f0402-31d0-4b21-b106-54d95bb4d9b3" providerId="ADAL" clId="{7A2940F8-2380-4986-950F-4BB3B8F6B1AD}" dt="2025-02-07T20:32:39.787" v="1586" actId="1038"/>
          <ac:spMkLst>
            <pc:docMk/>
            <pc:sldMk cId="0" sldId="461"/>
            <ac:spMk id="6" creationId="{00000000-0000-0000-0000-000000000000}"/>
          </ac:spMkLst>
        </pc:spChg>
        <pc:spChg chg="mod">
          <ac:chgData name="Wolbert, Evie Diane" userId="102f0402-31d0-4b21-b106-54d95bb4d9b3" providerId="ADAL" clId="{7A2940F8-2380-4986-950F-4BB3B8F6B1AD}" dt="2025-02-07T20:32:10.723" v="1578" actId="255"/>
          <ac:spMkLst>
            <pc:docMk/>
            <pc:sldMk cId="0" sldId="461"/>
            <ac:spMk id="7" creationId="{00000000-0000-0000-0000-000000000000}"/>
          </ac:spMkLst>
        </pc:spChg>
      </pc:sldChg>
      <pc:sldChg chg="modSp add del mod setBg modNotesTx">
        <pc:chgData name="Wolbert, Evie Diane" userId="102f0402-31d0-4b21-b106-54d95bb4d9b3" providerId="ADAL" clId="{7A2940F8-2380-4986-950F-4BB3B8F6B1AD}" dt="2025-02-07T16:55:55.428" v="1352" actId="20577"/>
        <pc:sldMkLst>
          <pc:docMk/>
          <pc:sldMk cId="0" sldId="462"/>
        </pc:sldMkLst>
        <pc:spChg chg="mod">
          <ac:chgData name="Wolbert, Evie Diane" userId="102f0402-31d0-4b21-b106-54d95bb4d9b3" providerId="ADAL" clId="{7A2940F8-2380-4986-950F-4BB3B8F6B1AD}" dt="2025-02-07T16:48:08.049" v="1184" actId="2711"/>
          <ac:spMkLst>
            <pc:docMk/>
            <pc:sldMk cId="0" sldId="462"/>
            <ac:spMk id="6" creationId="{00000000-0000-0000-0000-000000000000}"/>
          </ac:spMkLst>
        </pc:spChg>
      </pc:sldChg>
      <pc:sldChg chg="add del setBg modNotesTx">
        <pc:chgData name="Wolbert, Evie Diane" userId="102f0402-31d0-4b21-b106-54d95bb4d9b3" providerId="ADAL" clId="{7A2940F8-2380-4986-950F-4BB3B8F6B1AD}" dt="2025-02-07T19:51:49.387" v="1399" actId="20577"/>
        <pc:sldMkLst>
          <pc:docMk/>
          <pc:sldMk cId="0" sldId="463"/>
        </pc:sldMkLst>
      </pc:sldChg>
      <pc:sldChg chg="modSp add del mod setBg modNotesTx">
        <pc:chgData name="Wolbert, Evie Diane" userId="102f0402-31d0-4b21-b106-54d95bb4d9b3" providerId="ADAL" clId="{7A2940F8-2380-4986-950F-4BB3B8F6B1AD}" dt="2025-02-07T20:34:16.100" v="1602" actId="1035"/>
        <pc:sldMkLst>
          <pc:docMk/>
          <pc:sldMk cId="0" sldId="464"/>
        </pc:sldMkLst>
        <pc:spChg chg="mod">
          <ac:chgData name="Wolbert, Evie Diane" userId="102f0402-31d0-4b21-b106-54d95bb4d9b3" providerId="ADAL" clId="{7A2940F8-2380-4986-950F-4BB3B8F6B1AD}" dt="2025-02-07T20:34:15.292" v="1601" actId="1035"/>
          <ac:spMkLst>
            <pc:docMk/>
            <pc:sldMk cId="0" sldId="464"/>
            <ac:spMk id="11" creationId="{00000000-0000-0000-0000-000000000000}"/>
          </ac:spMkLst>
        </pc:spChg>
        <pc:spChg chg="mod">
          <ac:chgData name="Wolbert, Evie Diane" userId="102f0402-31d0-4b21-b106-54d95bb4d9b3" providerId="ADAL" clId="{7A2940F8-2380-4986-950F-4BB3B8F6B1AD}" dt="2025-02-07T20:34:15.292" v="1601" actId="1035"/>
          <ac:spMkLst>
            <pc:docMk/>
            <pc:sldMk cId="0" sldId="464"/>
            <ac:spMk id="15" creationId="{00000000-0000-0000-0000-000000000000}"/>
          </ac:spMkLst>
        </pc:spChg>
        <pc:spChg chg="mod">
          <ac:chgData name="Wolbert, Evie Diane" userId="102f0402-31d0-4b21-b106-54d95bb4d9b3" providerId="ADAL" clId="{7A2940F8-2380-4986-950F-4BB3B8F6B1AD}" dt="2025-02-07T16:48:38.752" v="1185" actId="2711"/>
          <ac:spMkLst>
            <pc:docMk/>
            <pc:sldMk cId="0" sldId="464"/>
            <ac:spMk id="16" creationId="{00000000-0000-0000-0000-000000000000}"/>
          </ac:spMkLst>
        </pc:spChg>
        <pc:grpChg chg="mod">
          <ac:chgData name="Wolbert, Evie Diane" userId="102f0402-31d0-4b21-b106-54d95bb4d9b3" providerId="ADAL" clId="{7A2940F8-2380-4986-950F-4BB3B8F6B1AD}" dt="2025-02-07T20:34:16.100" v="1602" actId="1035"/>
          <ac:grpSpMkLst>
            <pc:docMk/>
            <pc:sldMk cId="0" sldId="464"/>
            <ac:grpSpMk id="3" creationId="{00000000-0000-0000-0000-000000000000}"/>
          </ac:grpSpMkLst>
        </pc:grpChg>
      </pc:sldChg>
      <pc:sldChg chg="add del setBg modNotesTx">
        <pc:chgData name="Wolbert, Evie Diane" userId="102f0402-31d0-4b21-b106-54d95bb4d9b3" providerId="ADAL" clId="{7A2940F8-2380-4986-950F-4BB3B8F6B1AD}" dt="2025-02-07T20:23:18.915" v="1462" actId="20577"/>
        <pc:sldMkLst>
          <pc:docMk/>
          <pc:sldMk cId="0" sldId="465"/>
        </pc:sldMkLst>
      </pc:sldChg>
      <pc:sldChg chg="modSp add del mod setBg modNotesTx">
        <pc:chgData name="Wolbert, Evie Diane" userId="102f0402-31d0-4b21-b106-54d95bb4d9b3" providerId="ADAL" clId="{7A2940F8-2380-4986-950F-4BB3B8F6B1AD}" dt="2025-02-07T20:26:22.300" v="1532" actId="20577"/>
        <pc:sldMkLst>
          <pc:docMk/>
          <pc:sldMk cId="0" sldId="466"/>
        </pc:sldMkLst>
        <pc:spChg chg="mod">
          <ac:chgData name="Wolbert, Evie Diane" userId="102f0402-31d0-4b21-b106-54d95bb4d9b3" providerId="ADAL" clId="{7A2940F8-2380-4986-950F-4BB3B8F6B1AD}" dt="2025-02-07T16:48:59.635" v="1186" actId="2711"/>
          <ac:spMkLst>
            <pc:docMk/>
            <pc:sldMk cId="0" sldId="466"/>
            <ac:spMk id="10" creationId="{00000000-0000-0000-0000-000000000000}"/>
          </ac:spMkLst>
        </pc:spChg>
      </pc:sldChg>
      <pc:sldChg chg="add del setBg modNotesTx">
        <pc:chgData name="Wolbert, Evie Diane" userId="102f0402-31d0-4b21-b106-54d95bb4d9b3" providerId="ADAL" clId="{7A2940F8-2380-4986-950F-4BB3B8F6B1AD}" dt="2025-02-07T20:28:01.320" v="1560" actId="20577"/>
        <pc:sldMkLst>
          <pc:docMk/>
          <pc:sldMk cId="0" sldId="467"/>
        </pc:sldMkLst>
      </pc:sldChg>
      <pc:sldChg chg="modSp add del mod setBg modNotesTx">
        <pc:chgData name="Wolbert, Evie Diane" userId="102f0402-31d0-4b21-b106-54d95bb4d9b3" providerId="ADAL" clId="{7A2940F8-2380-4986-950F-4BB3B8F6B1AD}" dt="2025-02-07T20:38:02.157" v="1614" actId="1036"/>
        <pc:sldMkLst>
          <pc:docMk/>
          <pc:sldMk cId="0" sldId="468"/>
        </pc:sldMkLst>
        <pc:spChg chg="mod">
          <ac:chgData name="Wolbert, Evie Diane" userId="102f0402-31d0-4b21-b106-54d95bb4d9b3" providerId="ADAL" clId="{7A2940F8-2380-4986-950F-4BB3B8F6B1AD}" dt="2025-02-07T20:38:02.157" v="1614" actId="1036"/>
          <ac:spMkLst>
            <pc:docMk/>
            <pc:sldMk cId="0" sldId="468"/>
            <ac:spMk id="5" creationId="{00000000-0000-0000-0000-000000000000}"/>
          </ac:spMkLst>
        </pc:spChg>
      </pc:sldChg>
      <pc:sldChg chg="del">
        <pc:chgData name="Wolbert, Evie Diane" userId="102f0402-31d0-4b21-b106-54d95bb4d9b3" providerId="ADAL" clId="{7A2940F8-2380-4986-950F-4BB3B8F6B1AD}" dt="2025-02-07T20:36:51.031" v="1603" actId="2696"/>
        <pc:sldMkLst>
          <pc:docMk/>
          <pc:sldMk cId="3267066240" sldId="473"/>
        </pc:sldMkLst>
      </pc:sldChg>
      <pc:sldChg chg="modSp mod">
        <pc:chgData name="Wolbert, Evie Diane" userId="102f0402-31d0-4b21-b106-54d95bb4d9b3" providerId="ADAL" clId="{7A2940F8-2380-4986-950F-4BB3B8F6B1AD}" dt="2025-02-07T20:37:38.514" v="1610" actId="1035"/>
        <pc:sldMkLst>
          <pc:docMk/>
          <pc:sldMk cId="1351237957" sldId="477"/>
        </pc:sldMkLst>
        <pc:spChg chg="mod">
          <ac:chgData name="Wolbert, Evie Diane" userId="102f0402-31d0-4b21-b106-54d95bb4d9b3" providerId="ADAL" clId="{7A2940F8-2380-4986-950F-4BB3B8F6B1AD}" dt="2025-02-07T20:37:38.514" v="1610" actId="1035"/>
          <ac:spMkLst>
            <pc:docMk/>
            <pc:sldMk cId="1351237957" sldId="477"/>
            <ac:spMk id="5" creationId="{2B5AF730-C37F-CABB-906F-6EC2BD180673}"/>
          </ac:spMkLst>
        </pc:spChg>
      </pc:sldChg>
    </pc:docChg>
  </pc:docChgLst>
  <pc:docChgLst>
    <pc:chgData name="Wolbert, Evie Diane" userId="S::edj114@psu.edu::102f0402-31d0-4b21-b106-54d95bb4d9b3" providerId="AD" clId="Web-{0E68A57F-DBB1-7C9A-188D-E743A46D68BB}"/>
    <pc:docChg chg="modSld">
      <pc:chgData name="Wolbert, Evie Diane" userId="S::edj114@psu.edu::102f0402-31d0-4b21-b106-54d95bb4d9b3" providerId="AD" clId="Web-{0E68A57F-DBB1-7C9A-188D-E743A46D68BB}" dt="2025-02-18T16:49:02.461" v="31"/>
      <pc:docMkLst>
        <pc:docMk/>
      </pc:docMkLst>
      <pc:sldChg chg="modNotes">
        <pc:chgData name="Wolbert, Evie Diane" userId="S::edj114@psu.edu::102f0402-31d0-4b21-b106-54d95bb4d9b3" providerId="AD" clId="Web-{0E68A57F-DBB1-7C9A-188D-E743A46D68BB}" dt="2025-02-18T16:49:02.461" v="31"/>
        <pc:sldMkLst>
          <pc:docMk/>
          <pc:sldMk cId="38182528" sldId="395"/>
        </pc:sldMkLst>
      </pc:sldChg>
    </pc:docChg>
  </pc:docChgLst>
  <pc:docChgLst>
    <pc:chgData name="Wolbert, Evie Diane" userId="S::edj114@psu.edu::102f0402-31d0-4b21-b106-54d95bb4d9b3" providerId="AD" clId="Web-{98EBE89A-E308-D104-C257-A0DD46A17659}"/>
    <pc:docChg chg="addSld delSld modSld">
      <pc:chgData name="Wolbert, Evie Diane" userId="S::edj114@psu.edu::102f0402-31d0-4b21-b106-54d95bb4d9b3" providerId="AD" clId="Web-{98EBE89A-E308-D104-C257-A0DD46A17659}" dt="2025-02-24T19:18:27.013" v="10"/>
      <pc:docMkLst>
        <pc:docMk/>
      </pc:docMkLst>
      <pc:sldChg chg="del">
        <pc:chgData name="Wolbert, Evie Diane" userId="S::edj114@psu.edu::102f0402-31d0-4b21-b106-54d95bb4d9b3" providerId="AD" clId="Web-{98EBE89A-E308-D104-C257-A0DD46A17659}" dt="2025-02-24T19:16:47.778" v="3"/>
        <pc:sldMkLst>
          <pc:docMk/>
          <pc:sldMk cId="0" sldId="262"/>
        </pc:sldMkLst>
      </pc:sldChg>
      <pc:sldChg chg="del">
        <pc:chgData name="Wolbert, Evie Diane" userId="S::edj114@psu.edu::102f0402-31d0-4b21-b106-54d95bb4d9b3" providerId="AD" clId="Web-{98EBE89A-E308-D104-C257-A0DD46A17659}" dt="2025-02-24T19:17:23.982" v="6"/>
        <pc:sldMkLst>
          <pc:docMk/>
          <pc:sldMk cId="1657253987" sldId="289"/>
        </pc:sldMkLst>
      </pc:sldChg>
      <pc:sldChg chg="del">
        <pc:chgData name="Wolbert, Evie Diane" userId="S::edj114@psu.edu::102f0402-31d0-4b21-b106-54d95bb4d9b3" providerId="AD" clId="Web-{98EBE89A-E308-D104-C257-A0DD46A17659}" dt="2025-02-24T19:18:03.591" v="8"/>
        <pc:sldMkLst>
          <pc:docMk/>
          <pc:sldMk cId="0" sldId="366"/>
        </pc:sldMkLst>
      </pc:sldChg>
      <pc:sldChg chg="del">
        <pc:chgData name="Wolbert, Evie Diane" userId="S::edj114@psu.edu::102f0402-31d0-4b21-b106-54d95bb4d9b3" providerId="AD" clId="Web-{98EBE89A-E308-D104-C257-A0DD46A17659}" dt="2025-02-24T19:18:27.013" v="10"/>
        <pc:sldMkLst>
          <pc:docMk/>
          <pc:sldMk cId="902007446" sldId="367"/>
        </pc:sldMkLst>
      </pc:sldChg>
      <pc:sldChg chg="add modNotes">
        <pc:chgData name="Wolbert, Evie Diane" userId="S::edj114@psu.edu::102f0402-31d0-4b21-b106-54d95bb4d9b3" providerId="AD" clId="Web-{98EBE89A-E308-D104-C257-A0DD46A17659}" dt="2025-02-24T19:16:39.606" v="2"/>
        <pc:sldMkLst>
          <pc:docMk/>
          <pc:sldMk cId="3140387964" sldId="479"/>
        </pc:sldMkLst>
      </pc:sldChg>
      <pc:sldChg chg="add modNotes">
        <pc:chgData name="Wolbert, Evie Diane" userId="S::edj114@psu.edu::102f0402-31d0-4b21-b106-54d95bb4d9b3" providerId="AD" clId="Web-{98EBE89A-E308-D104-C257-A0DD46A17659}" dt="2025-02-24T19:17:08.607" v="5"/>
        <pc:sldMkLst>
          <pc:docMk/>
          <pc:sldMk cId="3115627903" sldId="480"/>
        </pc:sldMkLst>
      </pc:sldChg>
      <pc:sldChg chg="add">
        <pc:chgData name="Wolbert, Evie Diane" userId="S::edj114@psu.edu::102f0402-31d0-4b21-b106-54d95bb4d9b3" providerId="AD" clId="Web-{98EBE89A-E308-D104-C257-A0DD46A17659}" dt="2025-02-24T19:17:54.623" v="7"/>
        <pc:sldMkLst>
          <pc:docMk/>
          <pc:sldMk cId="1917710868" sldId="481"/>
        </pc:sldMkLst>
      </pc:sldChg>
      <pc:sldChg chg="add">
        <pc:chgData name="Wolbert, Evie Diane" userId="S::edj114@psu.edu::102f0402-31d0-4b21-b106-54d95bb4d9b3" providerId="AD" clId="Web-{98EBE89A-E308-D104-C257-A0DD46A17659}" dt="2025-02-24T19:18:19.545" v="9"/>
        <pc:sldMkLst>
          <pc:docMk/>
          <pc:sldMk cId="902624241" sldId="482"/>
        </pc:sldMkLst>
      </pc:sldChg>
    </pc:docChg>
  </pc:docChgLst>
  <pc:docChgLst>
    <pc:chgData name="Rudy, Terri L." userId="S::tlr141@psu.edu::6fd1c2fc-f639-44d7-bfe6-7cc1c5da32dc" providerId="AD" clId="Web-{76A966DC-73A4-0DA6-0249-05C1F2593EC6}"/>
    <pc:docChg chg="modSld">
      <pc:chgData name="Rudy, Terri L." userId="S::tlr141@psu.edu::6fd1c2fc-f639-44d7-bfe6-7cc1c5da32dc" providerId="AD" clId="Web-{76A966DC-73A4-0DA6-0249-05C1F2593EC6}" dt="2025-02-10T16:42:04.417" v="50"/>
      <pc:docMkLst>
        <pc:docMk/>
      </pc:docMkLst>
      <pc:sldChg chg="addSp delSp modSp">
        <pc:chgData name="Rudy, Terri L." userId="S::tlr141@psu.edu::6fd1c2fc-f639-44d7-bfe6-7cc1c5da32dc" providerId="AD" clId="Web-{76A966DC-73A4-0DA6-0249-05C1F2593EC6}" dt="2025-02-10T16:42:04.417" v="50"/>
        <pc:sldMkLst>
          <pc:docMk/>
          <pc:sldMk cId="0" sldId="464"/>
        </pc:sldMkLst>
        <pc:spChg chg="mod">
          <ac:chgData name="Rudy, Terri L." userId="S::tlr141@psu.edu::6fd1c2fc-f639-44d7-bfe6-7cc1c5da32dc" providerId="AD" clId="Web-{76A966DC-73A4-0DA6-0249-05C1F2593EC6}" dt="2025-02-10T16:33:29.138" v="10" actId="1076"/>
          <ac:spMkLst>
            <pc:docMk/>
            <pc:sldMk cId="0" sldId="464"/>
            <ac:spMk id="2" creationId="{00000000-0000-0000-0000-000000000000}"/>
          </ac:spMkLst>
        </pc:spChg>
        <pc:spChg chg="add del mod">
          <ac:chgData name="Rudy, Terri L." userId="S::tlr141@psu.edu::6fd1c2fc-f639-44d7-bfe6-7cc1c5da32dc" providerId="AD" clId="Web-{76A966DC-73A4-0DA6-0249-05C1F2593EC6}" dt="2025-02-10T16:41:52.541" v="45"/>
          <ac:spMkLst>
            <pc:docMk/>
            <pc:sldMk cId="0" sldId="464"/>
            <ac:spMk id="11" creationId="{00000000-0000-0000-0000-000000000000}"/>
          </ac:spMkLst>
        </pc:spChg>
        <pc:spChg chg="del mod">
          <ac:chgData name="Rudy, Terri L." userId="S::tlr141@psu.edu::6fd1c2fc-f639-44d7-bfe6-7cc1c5da32dc" providerId="AD" clId="Web-{76A966DC-73A4-0DA6-0249-05C1F2593EC6}" dt="2025-02-10T16:41:52.541" v="44"/>
          <ac:spMkLst>
            <pc:docMk/>
            <pc:sldMk cId="0" sldId="464"/>
            <ac:spMk id="12" creationId="{00000000-0000-0000-0000-000000000000}"/>
          </ac:spMkLst>
        </pc:spChg>
        <pc:spChg chg="del">
          <ac:chgData name="Rudy, Terri L." userId="S::tlr141@psu.edu::6fd1c2fc-f639-44d7-bfe6-7cc1c5da32dc" providerId="AD" clId="Web-{76A966DC-73A4-0DA6-0249-05C1F2593EC6}" dt="2025-02-10T16:41:52.541" v="43"/>
          <ac:spMkLst>
            <pc:docMk/>
            <pc:sldMk cId="0" sldId="464"/>
            <ac:spMk id="13" creationId="{00000000-0000-0000-0000-000000000000}"/>
          </ac:spMkLst>
        </pc:spChg>
        <pc:spChg chg="del mod">
          <ac:chgData name="Rudy, Terri L." userId="S::tlr141@psu.edu::6fd1c2fc-f639-44d7-bfe6-7cc1c5da32dc" providerId="AD" clId="Web-{76A966DC-73A4-0DA6-0249-05C1F2593EC6}" dt="2025-02-10T16:41:52.541" v="42"/>
          <ac:spMkLst>
            <pc:docMk/>
            <pc:sldMk cId="0" sldId="464"/>
            <ac:spMk id="14" creationId="{00000000-0000-0000-0000-000000000000}"/>
          </ac:spMkLst>
        </pc:spChg>
        <pc:spChg chg="del mod">
          <ac:chgData name="Rudy, Terri L." userId="S::tlr141@psu.edu::6fd1c2fc-f639-44d7-bfe6-7cc1c5da32dc" providerId="AD" clId="Web-{76A966DC-73A4-0DA6-0249-05C1F2593EC6}" dt="2025-02-10T16:41:52.541" v="41"/>
          <ac:spMkLst>
            <pc:docMk/>
            <pc:sldMk cId="0" sldId="464"/>
            <ac:spMk id="15" creationId="{00000000-0000-0000-0000-000000000000}"/>
          </ac:spMkLst>
        </pc:spChg>
        <pc:spChg chg="mod">
          <ac:chgData name="Rudy, Terri L." userId="S::tlr141@psu.edu::6fd1c2fc-f639-44d7-bfe6-7cc1c5da32dc" providerId="AD" clId="Web-{76A966DC-73A4-0DA6-0249-05C1F2593EC6}" dt="2025-02-10T16:33:29.998" v="11" actId="1076"/>
          <ac:spMkLst>
            <pc:docMk/>
            <pc:sldMk cId="0" sldId="464"/>
            <ac:spMk id="16" creationId="{00000000-0000-0000-0000-000000000000}"/>
          </ac:spMkLst>
        </pc:spChg>
        <pc:spChg chg="add">
          <ac:chgData name="Rudy, Terri L." userId="S::tlr141@psu.edu::6fd1c2fc-f639-44d7-bfe6-7cc1c5da32dc" providerId="AD" clId="Web-{76A966DC-73A4-0DA6-0249-05C1F2593EC6}" dt="2025-02-10T16:42:04.260" v="46"/>
          <ac:spMkLst>
            <pc:docMk/>
            <pc:sldMk cId="0" sldId="464"/>
            <ac:spMk id="19" creationId="{E73BDFC8-75D6-4B70-0CC0-E4B36B3D8891}"/>
          </ac:spMkLst>
        </pc:spChg>
        <pc:spChg chg="add">
          <ac:chgData name="Rudy, Terri L." userId="S::tlr141@psu.edu::6fd1c2fc-f639-44d7-bfe6-7cc1c5da32dc" providerId="AD" clId="Web-{76A966DC-73A4-0DA6-0249-05C1F2593EC6}" dt="2025-02-10T16:42:04.292" v="47"/>
          <ac:spMkLst>
            <pc:docMk/>
            <pc:sldMk cId="0" sldId="464"/>
            <ac:spMk id="21" creationId="{39C92A94-AD2B-BE6B-5F2A-9C3ADB3514CE}"/>
          </ac:spMkLst>
        </pc:spChg>
        <pc:spChg chg="add">
          <ac:chgData name="Rudy, Terri L." userId="S::tlr141@psu.edu::6fd1c2fc-f639-44d7-bfe6-7cc1c5da32dc" providerId="AD" clId="Web-{76A966DC-73A4-0DA6-0249-05C1F2593EC6}" dt="2025-02-10T16:42:04.323" v="48"/>
          <ac:spMkLst>
            <pc:docMk/>
            <pc:sldMk cId="0" sldId="464"/>
            <ac:spMk id="23" creationId="{341A9065-3BC9-7783-FE85-EE490937CFA6}"/>
          </ac:spMkLst>
        </pc:spChg>
        <pc:spChg chg="add">
          <ac:chgData name="Rudy, Terri L." userId="S::tlr141@psu.edu::6fd1c2fc-f639-44d7-bfe6-7cc1c5da32dc" providerId="AD" clId="Web-{76A966DC-73A4-0DA6-0249-05C1F2593EC6}" dt="2025-02-10T16:42:04.370" v="49"/>
          <ac:spMkLst>
            <pc:docMk/>
            <pc:sldMk cId="0" sldId="464"/>
            <ac:spMk id="25" creationId="{032877C7-E5A8-0F2F-1C2C-131BBFB0ABF9}"/>
          </ac:spMkLst>
        </pc:spChg>
        <pc:spChg chg="add">
          <ac:chgData name="Rudy, Terri L." userId="S::tlr141@psu.edu::6fd1c2fc-f639-44d7-bfe6-7cc1c5da32dc" providerId="AD" clId="Web-{76A966DC-73A4-0DA6-0249-05C1F2593EC6}" dt="2025-02-10T16:42:04.417" v="50"/>
          <ac:spMkLst>
            <pc:docMk/>
            <pc:sldMk cId="0" sldId="464"/>
            <ac:spMk id="27" creationId="{4A8F0A73-74FA-53C3-6E74-8EBBAC0059E5}"/>
          </ac:spMkLst>
        </pc:spChg>
        <pc:grpChg chg="mod">
          <ac:chgData name="Rudy, Terri L." userId="S::tlr141@psu.edu::6fd1c2fc-f639-44d7-bfe6-7cc1c5da32dc" providerId="AD" clId="Web-{76A966DC-73A4-0DA6-0249-05C1F2593EC6}" dt="2025-02-10T16:31:25.948" v="1" actId="14100"/>
          <ac:grpSpMkLst>
            <pc:docMk/>
            <pc:sldMk cId="0" sldId="464"/>
            <ac:grpSpMk id="3" creationId="{00000000-0000-0000-0000-000000000000}"/>
          </ac:grpSpMkLst>
        </pc:grpChg>
      </pc:sldChg>
      <pc:sldChg chg="modSp">
        <pc:chgData name="Rudy, Terri L." userId="S::tlr141@psu.edu::6fd1c2fc-f639-44d7-bfe6-7cc1c5da32dc" providerId="AD" clId="Web-{76A966DC-73A4-0DA6-0249-05C1F2593EC6}" dt="2025-02-10T16:41:38.666" v="40" actId="1076"/>
        <pc:sldMkLst>
          <pc:docMk/>
          <pc:sldMk cId="1889317577" sldId="478"/>
        </pc:sldMkLst>
        <pc:spChg chg="mod">
          <ac:chgData name="Rudy, Terri L." userId="S::tlr141@psu.edu::6fd1c2fc-f639-44d7-bfe6-7cc1c5da32dc" providerId="AD" clId="Web-{76A966DC-73A4-0DA6-0249-05C1F2593EC6}" dt="2025-02-10T16:41:38.619" v="39" actId="1076"/>
          <ac:spMkLst>
            <pc:docMk/>
            <pc:sldMk cId="1889317577" sldId="478"/>
            <ac:spMk id="2" creationId="{1483449B-9500-0B1A-3E7B-4831EF44D6C7}"/>
          </ac:spMkLst>
        </pc:spChg>
        <pc:spChg chg="mod">
          <ac:chgData name="Rudy, Terri L." userId="S::tlr141@psu.edu::6fd1c2fc-f639-44d7-bfe6-7cc1c5da32dc" providerId="AD" clId="Web-{76A966DC-73A4-0DA6-0249-05C1F2593EC6}" dt="2025-02-10T16:40:33.961" v="26" actId="1076"/>
          <ac:spMkLst>
            <pc:docMk/>
            <pc:sldMk cId="1889317577" sldId="478"/>
            <ac:spMk id="11" creationId="{A642E056-778F-8892-B226-692E92E2C413}"/>
          </ac:spMkLst>
        </pc:spChg>
        <pc:spChg chg="mod">
          <ac:chgData name="Rudy, Terri L." userId="S::tlr141@psu.edu::6fd1c2fc-f639-44d7-bfe6-7cc1c5da32dc" providerId="AD" clId="Web-{76A966DC-73A4-0DA6-0249-05C1F2593EC6}" dt="2025-02-10T16:40:34.024" v="27" actId="1076"/>
          <ac:spMkLst>
            <pc:docMk/>
            <pc:sldMk cId="1889317577" sldId="478"/>
            <ac:spMk id="12" creationId="{112E1999-E91B-34F4-3AD3-DBC3B70A97E8}"/>
          </ac:spMkLst>
        </pc:spChg>
        <pc:spChg chg="mod">
          <ac:chgData name="Rudy, Terri L." userId="S::tlr141@psu.edu::6fd1c2fc-f639-44d7-bfe6-7cc1c5da32dc" providerId="AD" clId="Web-{76A966DC-73A4-0DA6-0249-05C1F2593EC6}" dt="2025-02-10T16:40:34.086" v="28" actId="1076"/>
          <ac:spMkLst>
            <pc:docMk/>
            <pc:sldMk cId="1889317577" sldId="478"/>
            <ac:spMk id="13" creationId="{CD0E2594-82A3-8ADA-495C-987C060940F6}"/>
          </ac:spMkLst>
        </pc:spChg>
        <pc:spChg chg="mod">
          <ac:chgData name="Rudy, Terri L." userId="S::tlr141@psu.edu::6fd1c2fc-f639-44d7-bfe6-7cc1c5da32dc" providerId="AD" clId="Web-{76A966DC-73A4-0DA6-0249-05C1F2593EC6}" dt="2025-02-10T16:40:34.149" v="29" actId="1076"/>
          <ac:spMkLst>
            <pc:docMk/>
            <pc:sldMk cId="1889317577" sldId="478"/>
            <ac:spMk id="14" creationId="{72D0591B-B90B-FE85-4E35-D493A36BA60E}"/>
          </ac:spMkLst>
        </pc:spChg>
        <pc:spChg chg="mod">
          <ac:chgData name="Rudy, Terri L." userId="S::tlr141@psu.edu::6fd1c2fc-f639-44d7-bfe6-7cc1c5da32dc" providerId="AD" clId="Web-{76A966DC-73A4-0DA6-0249-05C1F2593EC6}" dt="2025-02-10T16:40:34.211" v="30" actId="1076"/>
          <ac:spMkLst>
            <pc:docMk/>
            <pc:sldMk cId="1889317577" sldId="478"/>
            <ac:spMk id="15" creationId="{1AF725DE-BD45-C3DC-5596-631462E8F4A2}"/>
          </ac:spMkLst>
        </pc:spChg>
        <pc:spChg chg="mod">
          <ac:chgData name="Rudy, Terri L." userId="S::tlr141@psu.edu::6fd1c2fc-f639-44d7-bfe6-7cc1c5da32dc" providerId="AD" clId="Web-{76A966DC-73A4-0DA6-0249-05C1F2593EC6}" dt="2025-02-10T16:41:38.666" v="40" actId="1076"/>
          <ac:spMkLst>
            <pc:docMk/>
            <pc:sldMk cId="1889317577" sldId="478"/>
            <ac:spMk id="16" creationId="{4CBC7836-7F05-4946-769B-A572E1123C9E}"/>
          </ac:spMkLst>
        </pc:spChg>
        <pc:grpChg chg="mod">
          <ac:chgData name="Rudy, Terri L." userId="S::tlr141@psu.edu::6fd1c2fc-f639-44d7-bfe6-7cc1c5da32dc" providerId="AD" clId="Web-{76A966DC-73A4-0DA6-0249-05C1F2593EC6}" dt="2025-02-10T16:40:48.884" v="32" actId="14100"/>
          <ac:grpSpMkLst>
            <pc:docMk/>
            <pc:sldMk cId="1889317577" sldId="478"/>
            <ac:grpSpMk id="3" creationId="{7EF0D13B-0899-72E5-EBEE-0036BA75D429}"/>
          </ac:grpSpMkLst>
        </pc:grpChg>
      </pc:sldChg>
    </pc:docChg>
  </pc:docChgLst>
  <pc:docChgLst>
    <pc:chgData name="Wolbert, Evie Diane" userId="S::edj114@psu.edu::102f0402-31d0-4b21-b106-54d95bb4d9b3" providerId="AD" clId="Web-{77DF1955-7C77-72EB-1A8E-D7C8EF661BE7}"/>
    <pc:docChg chg="modSld">
      <pc:chgData name="Wolbert, Evie Diane" userId="S::edj114@psu.edu::102f0402-31d0-4b21-b106-54d95bb4d9b3" providerId="AD" clId="Web-{77DF1955-7C77-72EB-1A8E-D7C8EF661BE7}" dt="2025-02-24T19:25:05.365" v="0"/>
      <pc:docMkLst>
        <pc:docMk/>
      </pc:docMkLst>
      <pc:sldChg chg="addSp">
        <pc:chgData name="Wolbert, Evie Diane" userId="S::edj114@psu.edu::102f0402-31d0-4b21-b106-54d95bb4d9b3" providerId="AD" clId="Web-{77DF1955-7C77-72EB-1A8E-D7C8EF661BE7}" dt="2025-02-24T19:25:05.365" v="0"/>
        <pc:sldMkLst>
          <pc:docMk/>
          <pc:sldMk cId="0" sldId="272"/>
        </pc:sldMkLst>
        <pc:spChg chg="add">
          <ac:chgData name="Wolbert, Evie Diane" userId="S::edj114@psu.edu::102f0402-31d0-4b21-b106-54d95bb4d9b3" providerId="AD" clId="Web-{77DF1955-7C77-72EB-1A8E-D7C8EF661BE7}" dt="2025-02-24T19:25:05.365" v="0"/>
          <ac:spMkLst>
            <pc:docMk/>
            <pc:sldMk cId="0" sldId="272"/>
            <ac:spMk id="4" creationId="{027F4EBB-E4FC-8A48-8898-36E85449EA51}"/>
          </ac:spMkLst>
        </pc:spChg>
      </pc:sldChg>
    </pc:docChg>
  </pc:docChgLst>
</pc:chgInfo>
</file>

<file path=ppt/comments/modernComment_11B_A08CC6F4.xml><?xml version="1.0" encoding="utf-8"?>
<p188:cmLst xmlns:a="http://schemas.openxmlformats.org/drawingml/2006/main" xmlns:r="http://schemas.openxmlformats.org/officeDocument/2006/relationships" xmlns:p188="http://schemas.microsoft.com/office/powerpoint/2018/8/main">
  <p188:cm id="{AB502882-B5BD-4552-A36D-EB1F62C89B20}" authorId="{16328477-2D99-2C26-174B-29C020A798E2}" created="2025-01-31T19:53:03.096">
    <pc:sldMkLst xmlns:pc="http://schemas.microsoft.com/office/powerpoint/2013/main/command">
      <pc:docMk/>
      <pc:sldMk cId="2693580532" sldId="283"/>
    </pc:sldMkLst>
    <p188:txBody>
      <a:bodyPr/>
      <a:lstStyle/>
      <a:p>
        <a:r>
          <a:rPr lang="en-US"/>
          <a:t>Same note as earlier.</a:t>
        </a:r>
      </a:p>
    </p188:txBody>
  </p188:cm>
</p188:cmLst>
</file>

<file path=ppt/comments/modernComment_1D0_0.xml><?xml version="1.0" encoding="utf-8"?>
<p188:cmLst xmlns:a="http://schemas.openxmlformats.org/drawingml/2006/main" xmlns:r="http://schemas.openxmlformats.org/officeDocument/2006/relationships" xmlns:p188="http://schemas.microsoft.com/office/powerpoint/2018/8/main">
  <p188:cm id="{9BBDDB6F-280F-4357-80D0-30AEC8D583E8}" authorId="{16328477-2D99-2C26-174B-29C020A798E2}" created="2025-02-10T16:35:49.861">
    <ac:deMkLst xmlns:ac="http://schemas.microsoft.com/office/drawing/2013/main/command">
      <pc:docMk xmlns:pc="http://schemas.microsoft.com/office/powerpoint/2013/main/command"/>
      <pc:sldMk xmlns:pc="http://schemas.microsoft.com/office/powerpoint/2013/main/command" cId="0" sldId="464"/>
      <ac:spMk id="15" creationId="{00000000-0000-0000-0000-000000000000}"/>
    </ac:deMkLst>
    <p188:txBody>
      <a:bodyPr/>
      <a:lstStyle/>
      <a:p>
        <a:r>
          <a:rPr lang="en-US"/>
          <a:t>I made this colored box a bit bigger and stretched the header box and text.</a:t>
        </a:r>
      </a:p>
    </p188:txBody>
  </p188:cm>
</p188:cmLst>
</file>

<file path=ppt/comments/modernComment_1DE_709CB2C9.xml><?xml version="1.0" encoding="utf-8"?>
<p188:cmLst xmlns:a="http://schemas.openxmlformats.org/drawingml/2006/main" xmlns:r="http://schemas.openxmlformats.org/officeDocument/2006/relationships" xmlns:p188="http://schemas.microsoft.com/office/powerpoint/2018/8/main">
  <p188:cm id="{0A81AAB5-550F-4FEF-BAD1-35B8FD04BFF2}" authorId="{16328477-2D99-2C26-174B-29C020A798E2}" created="2025-02-10T17:03:01.798">
    <pc:sldMkLst xmlns:pc="http://schemas.microsoft.com/office/powerpoint/2013/main/command">
      <pc:docMk/>
      <pc:sldMk cId="1889317577" sldId="478"/>
    </pc:sldMkLst>
    <p188:txBody>
      <a:bodyPr/>
      <a:lstStyle/>
      <a:p>
        <a:r>
          <a:rPr lang="en-US"/>
          <a:t>Same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Type 1: Supplemental Extension begins here, on slide 1. </a:t>
            </a:r>
          </a:p>
          <a:p>
            <a:endParaRPr lang="en-US" dirty="0"/>
          </a:p>
          <a:p>
            <a:r>
              <a:rPr lang="en-US" dirty="0"/>
              <a:t>Delivery Type 2 : Supplemental Stand Alone begins on slide 44.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an overview of the supplemental module using the following points that are taught in the supplemental module</a:t>
            </a:r>
            <a:r>
              <a:rPr lang="en-US" dirty="0"/>
              <a:t>: </a:t>
            </a:r>
          </a:p>
          <a:p>
            <a:endParaRPr lang="en-US" dirty="0"/>
          </a:p>
          <a:p>
            <a:r>
              <a:rPr lang="en-US" dirty="0"/>
              <a:t>• Having good mental health is as important as having good physical health. </a:t>
            </a:r>
          </a:p>
          <a:p>
            <a:endParaRPr lang="en-US" dirty="0"/>
          </a:p>
          <a:p>
            <a:r>
              <a:rPr lang="en-US" dirty="0"/>
              <a:t>• Mental health problems impact millions of children every year in the United States. </a:t>
            </a:r>
          </a:p>
          <a:p>
            <a:endParaRPr lang="en-US" dirty="0"/>
          </a:p>
          <a:p>
            <a:r>
              <a:rPr lang="en-US" dirty="0"/>
              <a:t>• At least 1 in 6 students (and as high as 1 in 3 students) in kindergarten through 12th grade show signs of struggling with a mental health problem, such as depression, anxiety, or a behavioral disorder. </a:t>
            </a:r>
          </a:p>
          <a:p>
            <a:endParaRPr lang="en-US" dirty="0"/>
          </a:p>
          <a:p>
            <a:r>
              <a:rPr lang="en-US" dirty="0"/>
              <a:t>• Teenagers are prone to mental health challenges, yet they possess great capacity for growth and resilience because their cognitive abilities and adaptive coping skills are still evolving.</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284645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the following questions of all of the participants to generate discussion: </a:t>
            </a:r>
          </a:p>
          <a:p>
            <a:endParaRPr lang="en-US" b="1" i="1" dirty="0"/>
          </a:p>
          <a:p>
            <a:pPr marL="171450" indent="-171450">
              <a:buFont typeface="Arial" panose="020B0604020202020204" pitchFamily="34" charset="0"/>
              <a:buChar char="•"/>
            </a:pPr>
            <a:r>
              <a:rPr lang="en-US" dirty="0"/>
              <a:t>What developmental changes (i.e., physical, cognitive, emotional) have you observed in your adolescent?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has your adolescent adjusted to these changes? That is, have you noticed them using any coping skills or strategies to deal with their developmental changes?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have you adjusted to the changes you have seen (or are now observing) in your adolescent? </a:t>
            </a:r>
            <a:r>
              <a:rPr lang="en-US" b="1" i="1" dirty="0"/>
              <a:t>(Example from the participant handbook: Do you long for the child your adolescent once was, or are you embracing the new relationship you are developing with your adolescent or teen?)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62847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struggles at times and may exhibit difficult and, even strange, behaviors. </a:t>
            </a:r>
          </a:p>
          <a:p>
            <a:endParaRPr lang="en-US" dirty="0"/>
          </a:p>
          <a:p>
            <a:r>
              <a:rPr lang="en-US" dirty="0"/>
              <a:t>• Parents can use the Three Ds—duration, distress, and dysfunction—to help them determine whether a behavior is normal, or if the behavior may indicate that something more serious needs to be addressed. </a:t>
            </a:r>
          </a:p>
          <a:p>
            <a:endParaRPr lang="en-US" dirty="0"/>
          </a:p>
          <a:p>
            <a:r>
              <a:rPr lang="en-US" dirty="0"/>
              <a:t>• In the module, you were asked to consider a behavior your child has displayed recently that may be of concern to you and to use the Three D’s to help you understand if the behavior is typical or determine if further examination or intervention is required.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Was this exercise helpful for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behaviors that your adolescent or teen have displayed that concern you? </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1765820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Many people struggle with mental health concerns, particularly during adolescence and early adulthood, and these difficulties can look different from person to person even within families. </a:t>
            </a:r>
          </a:p>
          <a:p>
            <a:endParaRPr lang="en-US" dirty="0"/>
          </a:p>
          <a:p>
            <a:r>
              <a:rPr lang="en-US" dirty="0"/>
              <a:t>• By familiarizing yourself with the signs and symptoms of different mental health concerns that are common in adolescence, you may be better able to determine when to seek help. </a:t>
            </a:r>
          </a:p>
          <a:p>
            <a:endParaRPr lang="en-US" dirty="0"/>
          </a:p>
          <a:p>
            <a:r>
              <a:rPr lang="en-US" dirty="0"/>
              <a:t>• Depression represents a change in mood and outlook from what is considered by the mental health field to be normal. Depression can impact anyone at any age, but the likelihood of experiencing a depressive episode is highest during puberty. </a:t>
            </a:r>
          </a:p>
          <a:p>
            <a:endParaRPr lang="en-US" dirty="0"/>
          </a:p>
          <a:p>
            <a:r>
              <a:rPr lang="en-US" dirty="0"/>
              <a:t>• Signs of depression in adolescents can include rapid mood changes (e.g., crying spells, lashing out), insomnia or sleeping too much, or losing interest in activities they used to enjoy.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depression in children. What are some of the </a:t>
            </a:r>
            <a:r>
              <a:rPr lang="en-US" b="1" u="sng" dirty="0"/>
              <a:t>typical</a:t>
            </a:r>
            <a:r>
              <a:rPr lang="en-US" dirty="0"/>
              <a:t> behaviors you might see in an adolescent or teen</a:t>
            </a:r>
            <a:r>
              <a:rPr lang="en-US" b="0" i="0" dirty="0"/>
              <a:t>?</a:t>
            </a:r>
            <a:r>
              <a:rPr lang="en-US" b="1" i="1" dirty="0"/>
              <a:t>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Responses found in the program include the following: </a:t>
            </a:r>
          </a:p>
          <a:p>
            <a:pPr marL="0" indent="0">
              <a:buFont typeface="Arial" panose="020B0604020202020204" pitchFamily="34" charset="0"/>
              <a:buNone/>
            </a:pPr>
            <a:endParaRPr lang="en-US" b="1" i="1" dirty="0"/>
          </a:p>
          <a:p>
            <a:pPr marL="628650" lvl="1" indent="-171450">
              <a:buFont typeface="Arial" panose="020B0604020202020204" pitchFamily="34" charset="0"/>
              <a:buChar char="•"/>
            </a:pPr>
            <a:r>
              <a:rPr lang="en-US" b="0" i="0" dirty="0"/>
              <a:t>Stressful transitions to middle and/or high school. </a:t>
            </a:r>
          </a:p>
          <a:p>
            <a:pPr marL="628650" lvl="1" indent="-171450">
              <a:buFont typeface="Arial" panose="020B0604020202020204" pitchFamily="34" charset="0"/>
              <a:buChar char="•"/>
            </a:pPr>
            <a:r>
              <a:rPr lang="en-US" b="0" i="0" dirty="0"/>
              <a:t>Experimentation with drugs, alcohol, or cigarettes. </a:t>
            </a:r>
          </a:p>
          <a:p>
            <a:pPr marL="628650" lvl="1" indent="-171450">
              <a:buFont typeface="Arial" panose="020B0604020202020204" pitchFamily="34" charset="0"/>
              <a:buChar char="•"/>
            </a:pPr>
            <a:r>
              <a:rPr lang="en-US" b="0" i="0" dirty="0"/>
              <a:t>Change in friendship circles. </a:t>
            </a:r>
          </a:p>
          <a:p>
            <a:pPr marL="2000250" lvl="4" indent="-171450">
              <a:buFont typeface="Arial" panose="020B0604020202020204" pitchFamily="34" charset="0"/>
              <a:buChar char="•"/>
            </a:pPr>
            <a:endParaRPr lang="en-US" b="1" i="1" dirty="0"/>
          </a:p>
          <a:p>
            <a:pPr marL="171450" lvl="0" indent="-171450">
              <a:buFont typeface="Arial" panose="020B0604020202020204" pitchFamily="34" charset="0"/>
              <a:buChar char="•"/>
            </a:pPr>
            <a:r>
              <a:rPr lang="en-US" dirty="0"/>
              <a:t>Do you recognize or see some of these</a:t>
            </a:r>
            <a:r>
              <a:rPr lang="en-US" b="1" u="sng" dirty="0"/>
              <a:t> typical </a:t>
            </a:r>
            <a:r>
              <a:rPr lang="en-US" dirty="0"/>
              <a:t>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i="0" u="sng" dirty="0"/>
              <a:t>non-typical</a:t>
            </a:r>
            <a:r>
              <a:rPr lang="en-US" dirty="0"/>
              <a:t> behaviors you might see in an adolescent or teen that could indicate symptoms of depression?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 </a:t>
            </a:r>
          </a:p>
          <a:p>
            <a:pPr marL="0" lvl="0" indent="0">
              <a:buFont typeface="Arial" panose="020B0604020202020204" pitchFamily="34" charset="0"/>
              <a:buNone/>
            </a:pPr>
            <a:endParaRPr lang="en-US" b="1" i="1" dirty="0"/>
          </a:p>
          <a:p>
            <a:pPr marL="628650" lvl="1" indent="-171450">
              <a:buFont typeface="Arial" panose="020B0604020202020204" pitchFamily="34" charset="0"/>
              <a:buChar char="•"/>
            </a:pPr>
            <a:r>
              <a:rPr lang="en-US" dirty="0"/>
              <a:t>Intense and long-lasting moods; suicidal thoughts or self-injury; seemingly unhappy all of the time.</a:t>
            </a:r>
          </a:p>
          <a:p>
            <a:pPr marL="628650" lvl="1" indent="-171450">
              <a:buFont typeface="Arial" panose="020B0604020202020204" pitchFamily="34" charset="0"/>
              <a:buChar char="•"/>
            </a:pPr>
            <a:r>
              <a:rPr lang="en-US" dirty="0"/>
              <a:t>Becoming paralyzed with indecision and/or unable to make decisions. </a:t>
            </a:r>
          </a:p>
          <a:p>
            <a:pPr marL="628650" lvl="1" indent="-171450">
              <a:buFont typeface="Arial" panose="020B0604020202020204" pitchFamily="34" charset="0"/>
              <a:buChar char="•"/>
            </a:pPr>
            <a:r>
              <a:rPr lang="en-US" dirty="0"/>
              <a:t>Excessive risk taking, with no apparent regard for safety (e.g., purposefully crossing street without looking, driving under the influence). </a:t>
            </a:r>
          </a:p>
          <a:p>
            <a:pPr marL="2000250" lvl="4"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a:t>
            </a:r>
            <a:r>
              <a:rPr lang="en-US" b="1" u="sng" dirty="0"/>
              <a:t>non-typical</a:t>
            </a:r>
            <a:r>
              <a:rPr lang="en-US" dirty="0"/>
              <a:t> or concerning behaviors that cause you concern and may indicate your child needs support?</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958692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stress, worry, and anxiety. However, there may be cause for concern when worries occur almost daily, are hard to manage, and/or interfere with daily life. </a:t>
            </a:r>
          </a:p>
          <a:p>
            <a:endParaRPr lang="en-US" dirty="0"/>
          </a:p>
          <a:p>
            <a:r>
              <a:rPr lang="en-US" dirty="0"/>
              <a:t>• In this session, you learned about the signs of anxiety disorders in adolescents, such as general anxiety disorder (GAD) and social anxiety disorder. </a:t>
            </a:r>
          </a:p>
          <a:p>
            <a:endParaRPr lang="en-US" dirty="0"/>
          </a:p>
          <a:p>
            <a:r>
              <a:rPr lang="en-US" dirty="0"/>
              <a:t>• Adolescents with GAD worry about many things, like their performance at school or in sports, their health and safety, the health and safety of their loved ones, or their own competence. </a:t>
            </a:r>
          </a:p>
          <a:p>
            <a:endParaRPr lang="en-US" dirty="0"/>
          </a:p>
          <a:p>
            <a:r>
              <a:rPr lang="en-US" dirty="0"/>
              <a:t>• Adolescents and teens with social anxiety disorder may have similar worries, but the anxiety often stems from the idea that they’ll be judged by others, including peers, or experience humiliation or embarrassment. In both cases, the fears are not reasonable given the situation and cannot be easily coped with or put aside. </a:t>
            </a:r>
          </a:p>
          <a:p>
            <a:endParaRPr lang="en-US" dirty="0"/>
          </a:p>
          <a:p>
            <a:r>
              <a:rPr lang="en-US" dirty="0"/>
              <a:t>• Anxiety can also be experienced as physical symptoms, like stomach aches, headaches, restlessness, or muscle tension. It can interfere with one’s ability to concentrate. Individuals may be more irritable or more easily annoyed when they are experiencing anxiety. They may also have sleep problems, like insomnia or waking often during the night.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anxiety in children. What are some of the </a:t>
            </a:r>
            <a:r>
              <a:rPr lang="en-US" b="1" u="sng" dirty="0"/>
              <a:t>typical </a:t>
            </a:r>
            <a:r>
              <a:rPr lang="en-US" dirty="0"/>
              <a:t>behaviors you might see in an adolescent or teen?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i="1" dirty="0"/>
              <a:t>Responses found in the program include the following: </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Worries that fit the situation (e.g., about parent well-being after recent parent medical diagnosis) and can be coped with.</a:t>
            </a:r>
          </a:p>
          <a:p>
            <a:pPr marL="1085850" lvl="2" indent="-171450">
              <a:buFont typeface="Arial" panose="020B0604020202020204" pitchFamily="34" charset="0"/>
              <a:buChar char="•"/>
            </a:pPr>
            <a:r>
              <a:rPr lang="en-US" dirty="0"/>
              <a:t>Occasional illnesses and aches and pains associated with growth spurts or hormonal changes. </a:t>
            </a:r>
          </a:p>
          <a:p>
            <a:pPr marL="1085850" lvl="2" indent="-171450">
              <a:buFont typeface="Arial" panose="020B0604020202020204" pitchFamily="34" charset="0"/>
              <a:buChar char="•"/>
            </a:pPr>
            <a:r>
              <a:rPr lang="en-US" dirty="0"/>
              <a:t>Occasional trouble sleeping, especially during times of stress. </a:t>
            </a:r>
          </a:p>
          <a:p>
            <a:pPr marL="914400" lvl="2" indent="0">
              <a:buFont typeface="Arial" panose="020B0604020202020204" pitchFamily="34" charset="0"/>
              <a:buNone/>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anxiety?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b="1" i="1" dirty="0"/>
              <a:t>Responses found in the program include the following:</a:t>
            </a:r>
          </a:p>
          <a:p>
            <a:pPr marL="0" lvl="0" indent="0">
              <a:buFont typeface="Arial" panose="020B0604020202020204" pitchFamily="34" charset="0"/>
              <a:buNone/>
            </a:pPr>
            <a:endParaRPr lang="en-US" b="1" i="1" dirty="0"/>
          </a:p>
          <a:p>
            <a:pPr marL="1085850" lvl="2" indent="-171450">
              <a:buFont typeface="Arial" panose="020B0604020202020204" pitchFamily="34" charset="0"/>
              <a:buChar char="•"/>
            </a:pPr>
            <a:r>
              <a:rPr lang="en-US" dirty="0"/>
              <a:t>Experiencing intense fear, perfectionism and/or unrealistic standards, overwhelming physical sensations (e.g., heart racing, hyperventilating, thoughts racing, chest tightness or pain, tingling sensation in limbs, sensation of dying or going crazy) that last for several minutes and prevent the individual from functioning and may cause them to faint or vomit.</a:t>
            </a:r>
          </a:p>
          <a:p>
            <a:pPr marL="1085850" lvl="2" indent="-171450">
              <a:buFont typeface="Arial" panose="020B0604020202020204" pitchFamily="34" charset="0"/>
              <a:buChar char="•"/>
            </a:pPr>
            <a:r>
              <a:rPr lang="en-US" dirty="0"/>
              <a:t>Avoiding activities or events for fear of being embarrassed or judged or withdrawing from social activities or event. </a:t>
            </a:r>
          </a:p>
          <a:p>
            <a:pPr marL="1085850" lvl="2" indent="-171450">
              <a:buFont typeface="Arial" panose="020B0604020202020204" pitchFamily="34" charset="0"/>
              <a:buChar char="•"/>
            </a:pPr>
            <a:r>
              <a:rPr lang="en-US" dirty="0"/>
              <a:t>Having worries that are excessive or disproportionate to the situation; anxiety is overwhelming and can’t be put aside or controlled.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243467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Obsessive-compulsive disorders (OCD) in adolescents may present as unwanted thoughts, images, urges (obsessions), repetitive behaviors, touching or counting objects, or redoing actions (compulsions). Most importantly, individuals with OCD believe that performing compulsions will prevent unwanted situations (typically linked to their obsessions) and not doing these compulsions could cause them distress. </a:t>
            </a:r>
          </a:p>
          <a:p>
            <a:endParaRPr lang="en-US" dirty="0"/>
          </a:p>
          <a:p>
            <a:r>
              <a:rPr lang="en-US" dirty="0"/>
              <a:t>• OCD is relatively rare in the population compared to other disorders, such as depression and anxiety disorders, which makes it difficult to recognize and diagnose.</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OCD in children. What are some of the </a:t>
            </a:r>
            <a:r>
              <a:rPr lang="en-US" b="1" u="sng" dirty="0"/>
              <a:t>typical </a:t>
            </a:r>
            <a:r>
              <a:rPr lang="en-US" dirty="0"/>
              <a:t>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 </a:t>
            </a:r>
          </a:p>
          <a:p>
            <a:pPr marL="0" indent="0">
              <a:buFont typeface="Arial" panose="020B0604020202020204" pitchFamily="34" charset="0"/>
              <a:buNone/>
            </a:pPr>
            <a:endParaRPr lang="en-US" b="1" i="1" dirty="0"/>
          </a:p>
          <a:p>
            <a:pPr marL="1085850" lvl="2" indent="-171450">
              <a:buFont typeface="Arial" panose="020B0604020202020204" pitchFamily="34" charset="0"/>
              <a:buChar char="•"/>
            </a:pPr>
            <a:r>
              <a:rPr lang="en-US" dirty="0"/>
              <a:t>Having strong preferences or liking things a particular way.</a:t>
            </a:r>
          </a:p>
          <a:p>
            <a:pPr marL="1085850" lvl="2" indent="-171450">
              <a:buFont typeface="Arial" panose="020B0604020202020204" pitchFamily="34" charset="0"/>
              <a:buChar char="•"/>
            </a:pPr>
            <a:r>
              <a:rPr lang="en-US" dirty="0"/>
              <a:t>Engaging in hair removal for grooming purposes. </a:t>
            </a:r>
          </a:p>
          <a:p>
            <a:pPr marL="1085850" lvl="2" indent="-171450">
              <a:buFont typeface="Arial" panose="020B0604020202020204" pitchFamily="34" charset="0"/>
              <a:buChar char="•"/>
            </a:pPr>
            <a:r>
              <a:rPr lang="en-US" dirty="0"/>
              <a:t>Occasional scratching or picking at bumps, scabs, or acne.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OCD?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r>
              <a:rPr lang="en-US" dirty="0"/>
              <a:t>: </a:t>
            </a:r>
          </a:p>
          <a:p>
            <a:pPr marL="0" lvl="0" indent="0">
              <a:buFont typeface="Arial" panose="020B0604020202020204" pitchFamily="34" charset="0"/>
              <a:buNone/>
            </a:pPr>
            <a:endParaRPr lang="en-US" dirty="0"/>
          </a:p>
          <a:p>
            <a:pPr marL="1085850" lvl="2" indent="-171450">
              <a:buFont typeface="Arial" panose="020B0604020202020204" pitchFamily="34" charset="0"/>
              <a:buChar char="•"/>
            </a:pPr>
            <a:r>
              <a:rPr lang="en-US" dirty="0"/>
              <a:t>Experiencing intense distress (e.g., guilt, shame, fear) at thoughts regarding taboo topics.</a:t>
            </a:r>
          </a:p>
          <a:p>
            <a:pPr marL="1085850" lvl="2" indent="-171450">
              <a:buFont typeface="Arial" panose="020B0604020202020204" pitchFamily="34" charset="0"/>
              <a:buChar char="•"/>
            </a:pPr>
            <a:r>
              <a:rPr lang="en-US" dirty="0"/>
              <a:t>Exhibiting rigidity, refusal, or extreme distress when faced with deviation from routine or from arbitrarily defined patterns.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2659450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Concerns about body weight and size are common among adolescents, regardless of their gender identity, due to the increasing importance teenagers place on the opinions of others. </a:t>
            </a:r>
          </a:p>
          <a:p>
            <a:endParaRPr lang="en-US" dirty="0"/>
          </a:p>
          <a:p>
            <a:r>
              <a:rPr lang="en-US" dirty="0"/>
              <a:t>• When their concern escalates to preoccupation with food and/or weight gain, an adolescent may be at risk for developing an eating disorder. </a:t>
            </a:r>
          </a:p>
          <a:p>
            <a:endParaRPr lang="en-US" dirty="0"/>
          </a:p>
          <a:p>
            <a:r>
              <a:rPr lang="en-US" dirty="0"/>
              <a:t>• Three of the most common eating disorders include anorexia nervosa, bulimia-nervosa, and binge-eating disorder. </a:t>
            </a:r>
          </a:p>
          <a:p>
            <a:endParaRPr lang="en-US" dirty="0"/>
          </a:p>
          <a:p>
            <a:r>
              <a:rPr lang="en-US" dirty="0"/>
              <a:t>• Behaviors that can be a sign of an eating disorder in an adolescent include changes in their eating habits (e.g., picky eating or skipping meals); observable changes in their weight, including gains, losses, or fluctuations; or going to the bathroom following meals. </a:t>
            </a:r>
          </a:p>
          <a:p>
            <a:endParaRPr lang="en-US" dirty="0"/>
          </a:p>
          <a:p>
            <a:r>
              <a:rPr lang="en-US" dirty="0"/>
              <a:t>• Eating disorders are common in the United States and typically begin in childhood and adolescence. Early intervention can reduce the impact of the eating disorder on the individual’s mental and physical health.</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Understanding Eating Disorders downloadable parent toolkit resource talks about the three most common eating disorders: anorexia nervosa, bulimia nervosa, and binge-eating disorder. What are the differences between those eating disorders?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are some of the other signs of eating disorders discussed in the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health complications can result from an eating disorder? </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278540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Attention Deficit/Hyperactivity Disorder (ADHD) can present in different ways. </a:t>
            </a:r>
          </a:p>
          <a:p>
            <a:endParaRPr lang="en-US" dirty="0"/>
          </a:p>
          <a:p>
            <a:r>
              <a:rPr lang="en-US" dirty="0"/>
              <a:t>• Teens diagnosed with ADHD-predominantly hyperactivity/impulsivity presentation display hyperactive behaviors (e.g., fidgeting, excessive talking, high energy) and impulsive behaviors (e.g., interrupting or blurting out statements, spur-of-the-moment decision-making). </a:t>
            </a:r>
          </a:p>
          <a:p>
            <a:endParaRPr lang="en-US" dirty="0"/>
          </a:p>
          <a:p>
            <a:r>
              <a:rPr lang="en-US" dirty="0"/>
              <a:t>• Adolescents diagnosed with ADHD-predominantly inattentive presentation may have difficulty focusing their attention, managing their time, and getting organized.</a:t>
            </a:r>
          </a:p>
          <a:p>
            <a:endParaRPr lang="en-US" dirty="0"/>
          </a:p>
          <a:p>
            <a:r>
              <a:rPr lang="en-US" dirty="0"/>
              <a:t>• Some teenagers are diagnosed with ADHD-combined presentation since they have difficulty with hyperactivity, impulsivity, and inattention. </a:t>
            </a:r>
          </a:p>
          <a:p>
            <a:endParaRPr lang="en-US" dirty="0"/>
          </a:p>
          <a:p>
            <a:r>
              <a:rPr lang="en-US" dirty="0"/>
              <a:t>• Individuals with ADHD may show signs of these differences from an early age even if they don’t experience problems until later in their development.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ADHD in children. What are some of the </a:t>
            </a:r>
            <a:r>
              <a:rPr lang="en-US" b="1" u="sng" dirty="0"/>
              <a:t>typical </a:t>
            </a:r>
            <a:r>
              <a:rPr lang="en-US" dirty="0"/>
              <a:t>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Increased dawdling and some procrastination on long-term projects.</a:t>
            </a:r>
          </a:p>
          <a:p>
            <a:pPr marL="1085850" lvl="2" indent="-171450">
              <a:buFont typeface="Arial" panose="020B0604020202020204" pitchFamily="34" charset="0"/>
              <a:buChar char="•"/>
            </a:pPr>
            <a:r>
              <a:rPr lang="en-US" dirty="0"/>
              <a:t>Occasionally losing items, even important ones.</a:t>
            </a:r>
          </a:p>
          <a:p>
            <a:pPr marL="1085850" lvl="2" indent="-171450">
              <a:buFont typeface="Arial" panose="020B0604020202020204" pitchFamily="34" charset="0"/>
              <a:buChar char="•"/>
            </a:pPr>
            <a:r>
              <a:rPr lang="en-US" dirty="0"/>
              <a:t>Increase risk taking or engaging in sensation-seeking behaviors.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 </a:t>
            </a:r>
            <a:r>
              <a:rPr lang="en-US" dirty="0"/>
              <a:t>behaviors you might see in an adolescent or teen that could indicate symptoms of an ADHD?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r>
              <a:rPr lang="en-US" dirty="0"/>
              <a:t>:</a:t>
            </a:r>
          </a:p>
          <a:p>
            <a:pPr marL="0" lvl="0" indent="0">
              <a:buFont typeface="Arial" panose="020B0604020202020204" pitchFamily="34" charset="0"/>
              <a:buNone/>
            </a:pPr>
            <a:endParaRPr lang="en-US" dirty="0"/>
          </a:p>
          <a:p>
            <a:pPr marL="1085850" lvl="2" indent="-171450">
              <a:buFont typeface="Arial" panose="020B0604020202020204" pitchFamily="34" charset="0"/>
              <a:buChar char="•"/>
            </a:pPr>
            <a:r>
              <a:rPr lang="en-US" dirty="0"/>
              <a:t>Being unable to complete homework or projects because of distractions or regularly being late for appointments.</a:t>
            </a:r>
          </a:p>
          <a:p>
            <a:pPr marL="1085850" lvl="2" indent="-171450">
              <a:buFont typeface="Arial" panose="020B0604020202020204" pitchFamily="34" charset="0"/>
              <a:buChar char="•"/>
            </a:pPr>
            <a:r>
              <a:rPr lang="en-US" dirty="0"/>
              <a:t>Having grades slip across all or almost all subjects or avoiding schoolwork altogether.</a:t>
            </a:r>
          </a:p>
          <a:p>
            <a:pPr marL="1085850" lvl="2" indent="-171450">
              <a:buFont typeface="Arial" panose="020B0604020202020204" pitchFamily="34" charset="0"/>
              <a:buChar char="•"/>
            </a:pPr>
            <a:r>
              <a:rPr lang="en-US" dirty="0"/>
              <a:t>Frequently losing track of items, like coats, hats, shoes, pencils, backpacks, school supplies, library books, or electronics; missing assignments because they lost track of what was due or misplaced papers.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343318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Adolescence it is a period of time when the teenager and those close to them (e.g., parent, siblings) may experience increased conflict. However, there are important boundaries to recognize between what is normal (e.g., talking back and minor rule breaking) and what is problematic (e.g., breaking rules, being aggressive toward others and animals, lying to manipulative, stealing from others). </a:t>
            </a:r>
          </a:p>
          <a:p>
            <a:endParaRPr lang="en-US" dirty="0"/>
          </a:p>
          <a:p>
            <a:r>
              <a:rPr lang="en-US" dirty="0"/>
              <a:t>• Teens who exhibit certain, often aggressive, behaviors, such as arguing with authority figures, defying instructions, breaking rules, being vindictive, and getting into trouble, may meet criteria for Oppositional Defiant Disorder (ODD). </a:t>
            </a:r>
          </a:p>
          <a:p>
            <a:endParaRPr lang="en-US" dirty="0"/>
          </a:p>
          <a:p>
            <a:r>
              <a:rPr lang="en-US" dirty="0"/>
              <a:t>• Adolescents who exhibit destructive and threatening behavior, such as being aggressive towards people and animals; engaging in destruction of property; skipping school; and breaking significant social rules in order to get what they want, like lying to “con ” or manipulate (compared to lying to get out of trouble, which is more normative) and stealing from others are displaying behaviors that are consistent with Conduct Disorder. </a:t>
            </a:r>
          </a:p>
          <a:p>
            <a:endParaRPr lang="en-US" dirty="0"/>
          </a:p>
          <a:p>
            <a:r>
              <a:rPr lang="en-US" dirty="0"/>
              <a:t>• In this session, you were introduced to information about typical behavior and non-typical behaviors in adolescence.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 Disruptive or Rule Breaking Disorder in children. What are some of the </a:t>
            </a:r>
            <a:r>
              <a:rPr lang="en-US" b="1" u="sng" dirty="0"/>
              <a:t>typical</a:t>
            </a:r>
            <a:r>
              <a:rPr lang="en-US" dirty="0"/>
              <a:t> 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Increased moodiness. </a:t>
            </a:r>
          </a:p>
          <a:p>
            <a:pPr marL="1085850" lvl="2" indent="-171450">
              <a:buFont typeface="Arial" panose="020B0604020202020204" pitchFamily="34" charset="0"/>
              <a:buChar char="•"/>
            </a:pPr>
            <a:r>
              <a:rPr lang="en-US" dirty="0"/>
              <a:t>Increased desire for privacy.</a:t>
            </a:r>
          </a:p>
          <a:p>
            <a:pPr marL="1085850" lvl="2" indent="-171450">
              <a:buFont typeface="Arial" panose="020B0604020202020204" pitchFamily="34" charset="0"/>
              <a:buChar char="•"/>
            </a:pPr>
            <a:r>
              <a:rPr lang="en-US" dirty="0"/>
              <a:t>Experimenting with drugs, alcohol, and cigarettes.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an a Disruptive or Rule Breaking Disorder?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p>
          <a:p>
            <a:pPr marL="171450" lvl="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Routinely lying or hiding things.</a:t>
            </a:r>
          </a:p>
          <a:p>
            <a:pPr marL="1085850" lvl="2" indent="-171450">
              <a:buFont typeface="Arial" panose="020B0604020202020204" pitchFamily="34" charset="0"/>
              <a:buChar char="•"/>
            </a:pPr>
            <a:r>
              <a:rPr lang="en-US" dirty="0"/>
              <a:t>Routinely using verbal or physical aggression or running away.</a:t>
            </a:r>
          </a:p>
          <a:p>
            <a:pPr marL="1085850" lvl="2" indent="-171450">
              <a:buFont typeface="Arial" panose="020B0604020202020204" pitchFamily="34" charset="0"/>
              <a:buChar char="•"/>
            </a:pPr>
            <a:r>
              <a:rPr lang="en-US" dirty="0"/>
              <a:t>Using substances to the point that the substances interfere with the individual’s ability to meet their responsibilities (school, work, friends, or family) or making/selling/distributing drugs.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1868459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the supplemental module, you were introduced to the Alabaster family: Remi (father), Fern (mother), Kiara (age 14), and Stefan (age 10). So far, we have learned a few things about Kiara (e.g., athletic, involved in extracurriculars, displayed strong emotions as a child, acts shyly with new people, bubbly and outgoing with friends). At the end of Part 1, we caught up with the Alabaster family and got updates on Kiara's well-being.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What typical behaviors of adolescence do you see in Kiara? </a:t>
            </a:r>
          </a:p>
          <a:p>
            <a:pPr marL="171450" indent="-171450">
              <a:buFont typeface="Arial" panose="020B0604020202020204" pitchFamily="34" charset="0"/>
              <a:buChar char="•"/>
            </a:pPr>
            <a:r>
              <a:rPr lang="en-US" dirty="0"/>
              <a:t>Do you notice Kiara exhibiting any non-typical behaviors that may be cause for concern, such as signs or symptoms of potential mental health challenges?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i="1" dirty="0"/>
              <a:t>Review the following information with participants: </a:t>
            </a:r>
          </a:p>
          <a:p>
            <a:pPr marL="0" indent="0">
              <a:buFont typeface="Arial" panose="020B0604020202020204" pitchFamily="34" charset="0"/>
              <a:buNone/>
            </a:pPr>
            <a:endParaRPr lang="en-US" b="1" i="1" dirty="0"/>
          </a:p>
          <a:p>
            <a:pPr marL="0" indent="0">
              <a:buFont typeface="Arial" panose="020B0604020202020204" pitchFamily="34" charset="0"/>
              <a:buNone/>
            </a:pPr>
            <a:r>
              <a:rPr lang="en-US" dirty="0"/>
              <a:t>• Adolescence can be a challenging time for children and their families, but, hopefully, this module has helped to clarify the difference between normative changes and behaviors that often occur during the teenage years and non-typical behaviors that may indicate a need for an intervention.</a:t>
            </a:r>
          </a:p>
        </p:txBody>
      </p:sp>
      <p:sp>
        <p:nvSpPr>
          <p:cNvPr id="4" name="Slide Number Placeholder 3"/>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94702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r>
              <a:rPr lang="en-US" b="1" dirty="0"/>
              <a:t>Homework Tasks</a:t>
            </a:r>
            <a:r>
              <a:rPr lang="en-US" dirty="0"/>
              <a:t>: Assign </a:t>
            </a:r>
            <a:r>
              <a:rPr lang="en-US" b="1" i="1" u="sng" dirty="0"/>
              <a:t>Part 2: Parent’s Role in Helping Child Return to Wellness, Part 3: Parental Self-Care, </a:t>
            </a:r>
            <a:r>
              <a:rPr lang="en-US" dirty="0"/>
              <a:t>and</a:t>
            </a:r>
            <a:r>
              <a:rPr lang="en-US" sz="1200" b="0" i="0" u="none" dirty="0">
                <a:ea typeface="Calibri"/>
                <a:cs typeface="Calibri" panose="020F0502020204030204" pitchFamily="34" charset="0"/>
              </a:rPr>
              <a:t>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Adolescent Mental </a:t>
            </a:r>
            <a:r>
              <a:rPr lang="en-US"/>
              <a:t>Health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27</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Welcome</a:t>
            </a:r>
            <a:r>
              <a:rPr lang="en-US" dirty="0"/>
              <a:t>: Introduce yourself and thank participants for choosing to be a part of the Adolescent Mental Health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EDF4-06EF-723D-B350-0C8CD446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D9977-58A8-F833-5AA4-2B84274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410-ADE3-C09F-02B6-F34A3AE2BD22}"/>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B63FFD40-2570-D729-95C2-E70A66900D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Discussing concerns with your adolescent, particularly regarding mental health, can create stress for parents and their children. Using I statements can help you highlight your concerns, avoid blame, and create a more welcoming atmosphere. </a:t>
            </a:r>
          </a:p>
          <a:p>
            <a:endParaRPr lang="en-US" dirty="0"/>
          </a:p>
          <a:p>
            <a:r>
              <a:rPr lang="en-US" dirty="0"/>
              <a:t>• I statement formula: “I feel (emotion) when (behavior) because (impact behavior has on you). Next time/In the future (preferred behavior).” </a:t>
            </a:r>
          </a:p>
          <a:p>
            <a:endParaRPr lang="en-US" b="1" i="1" dirty="0"/>
          </a:p>
          <a:p>
            <a:r>
              <a:rPr lang="en-US" b="1" i="1" dirty="0"/>
              <a:t>Generate discussion among participants by asking the following question: </a:t>
            </a:r>
          </a:p>
          <a:p>
            <a:endParaRPr lang="en-US" b="1" i="1" dirty="0"/>
          </a:p>
          <a:p>
            <a:pPr marL="171450" indent="-171450">
              <a:buFont typeface="Arial" panose="020B0604020202020204" pitchFamily="34" charset="0"/>
              <a:buChar char="•"/>
            </a:pPr>
            <a:r>
              <a:rPr lang="en-US" dirty="0"/>
              <a:t>The activity in the module asked you to create a I statement for the Alabaster Family. Does anyone want to share their drafted I statements or provide an example of an I statement?</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393915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Part 2, you learned about the indicators that should prompt you to seek professional help for your child. These indicators include the following: </a:t>
            </a:r>
          </a:p>
          <a:p>
            <a:endParaRPr lang="en-US" dirty="0"/>
          </a:p>
          <a:p>
            <a:pPr marL="1085850" lvl="2" indent="-171450">
              <a:buFont typeface="Arial" panose="020B0604020202020204" pitchFamily="34" charset="0"/>
              <a:buChar char="•"/>
            </a:pPr>
            <a:r>
              <a:rPr lang="en-US" dirty="0"/>
              <a:t>Persistent problems that continue for more than a few weeks at a time.</a:t>
            </a:r>
          </a:p>
          <a:p>
            <a:pPr marL="1085850" lvl="2" indent="-171450">
              <a:buFont typeface="Arial" panose="020B0604020202020204" pitchFamily="34" charset="0"/>
              <a:buChar char="•"/>
            </a:pPr>
            <a:r>
              <a:rPr lang="en-US" dirty="0"/>
              <a:t>Issues that create significant disruptions at home, school, or within relationships.</a:t>
            </a:r>
          </a:p>
          <a:p>
            <a:pPr marL="1085850" lvl="2" indent="-171450">
              <a:buFont typeface="Arial" panose="020B0604020202020204" pitchFamily="34" charset="0"/>
              <a:buChar char="•"/>
            </a:pPr>
            <a:r>
              <a:rPr lang="en-US" dirty="0"/>
              <a:t>Problems that upset the child or those around them.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You also received information to help you identify resources that you may be able to use to help your child, such as therapist directories. </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Does your child exhibit any behaviors that you believe may require professional support?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Were you able to identify 2 to 3 resources you can contact to inquire about assistance for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Has anyone contacted a resource?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Does anyone want to share about their experience?</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288204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An important step in keeping your child safe from acting on urges to commit suicide or self-harm is to be able to recognize the warning signs that something is wrong. </a:t>
            </a:r>
          </a:p>
          <a:p>
            <a:endParaRPr lang="en-US" dirty="0"/>
          </a:p>
          <a:p>
            <a:r>
              <a:rPr lang="en-US" dirty="0"/>
              <a:t>• Part 2 listed some warning signs for self-harm. These include the following </a:t>
            </a:r>
            <a:r>
              <a:rPr lang="en-US" b="1" i="1" dirty="0"/>
              <a:t>(name a few aloud): </a:t>
            </a:r>
          </a:p>
          <a:p>
            <a:endParaRPr lang="en-US" b="1" i="1" dirty="0"/>
          </a:p>
          <a:p>
            <a:pPr marL="1085850" lvl="2" indent="-171450">
              <a:buFont typeface="Arial" panose="020B0604020202020204" pitchFamily="34" charset="0"/>
              <a:buChar char="•"/>
            </a:pPr>
            <a:r>
              <a:rPr lang="en-US" dirty="0"/>
              <a:t>Expressing hopelessness for the future</a:t>
            </a:r>
          </a:p>
          <a:p>
            <a:pPr marL="1085850" lvl="2" indent="-171450">
              <a:buFont typeface="Arial" panose="020B0604020202020204" pitchFamily="34" charset="0"/>
              <a:buChar char="•"/>
            </a:pPr>
            <a:r>
              <a:rPr lang="en-US" dirty="0"/>
              <a:t>Declining grades out of character for student</a:t>
            </a:r>
          </a:p>
          <a:p>
            <a:pPr marL="1085850" lvl="2" indent="-171450">
              <a:buFont typeface="Arial" panose="020B0604020202020204" pitchFamily="34" charset="0"/>
              <a:buChar char="•"/>
            </a:pPr>
            <a:r>
              <a:rPr lang="en-US" dirty="0"/>
              <a:t>Exhibiting signs of depression (e.g., increased irritability, lack of interest in preferred activities, social withdrawal, worsening of hygiene and healthy habits)</a:t>
            </a:r>
          </a:p>
          <a:p>
            <a:pPr marL="1085850" lvl="2" indent="-171450">
              <a:buFont typeface="Arial" panose="020B0604020202020204" pitchFamily="34" charset="0"/>
              <a:buChar char="•"/>
            </a:pPr>
            <a:r>
              <a:rPr lang="en-US" dirty="0"/>
              <a:t>Being preoccupied with death or suicide (writing or drawing about death)</a:t>
            </a:r>
          </a:p>
          <a:p>
            <a:pPr marL="1085850" lvl="2" indent="-171450">
              <a:buFont typeface="Arial" panose="020B0604020202020204" pitchFamily="34" charset="0"/>
              <a:buChar char="•"/>
            </a:pPr>
            <a:r>
              <a:rPr lang="en-US" dirty="0"/>
              <a:t>Making “final arrangements,” such as giving away favorite possessions, saying goodbye to people, writing suicide note, making funeral arrangements</a:t>
            </a:r>
          </a:p>
          <a:p>
            <a:pPr marL="1085850" lvl="2" indent="-171450">
              <a:buFont typeface="Arial" panose="020B0604020202020204" pitchFamily="34" charset="0"/>
              <a:buChar char="•"/>
            </a:pPr>
            <a:r>
              <a:rPr lang="en-US" dirty="0"/>
              <a:t>Talking about suicide: “I’d be better off dead” or “You’d be better off without me” in person, on social media, in text messages</a:t>
            </a:r>
          </a:p>
          <a:p>
            <a:pPr marL="1085850" lvl="2" indent="-171450">
              <a:buFont typeface="Arial" panose="020B0604020202020204" pitchFamily="34" charset="0"/>
              <a:buChar char="•"/>
            </a:pPr>
            <a:r>
              <a:rPr lang="en-US" dirty="0"/>
              <a:t>Engaging in previous suicide attempts</a:t>
            </a:r>
          </a:p>
          <a:p>
            <a:pPr marL="1085850" lvl="2" indent="-171450">
              <a:buFont typeface="Arial" panose="020B0604020202020204" pitchFamily="34" charset="0"/>
              <a:buChar char="•"/>
            </a:pPr>
            <a:r>
              <a:rPr lang="en-US" dirty="0"/>
              <a:t>Increasing reckless behavior</a:t>
            </a:r>
          </a:p>
          <a:p>
            <a:pPr marL="1085850" lvl="2" indent="-171450">
              <a:buFont typeface="Arial" panose="020B0604020202020204" pitchFamily="34" charset="0"/>
              <a:buChar char="•"/>
            </a:pPr>
            <a:r>
              <a:rPr lang="en-US" dirty="0"/>
              <a:t>Scars or fresh wounds on body (common places are arms/wrists, hips/ legs, stomach)</a:t>
            </a:r>
          </a:p>
          <a:p>
            <a:pPr marL="1085850" lvl="2" indent="-171450">
              <a:buFont typeface="Arial" panose="020B0604020202020204" pitchFamily="34" charset="0"/>
              <a:buChar char="•"/>
            </a:pPr>
            <a:r>
              <a:rPr lang="en-US" dirty="0"/>
              <a:t>Mysterious bruises or patches of missing hair</a:t>
            </a:r>
          </a:p>
          <a:p>
            <a:pPr marL="1085850" lvl="2" indent="-171450">
              <a:buFont typeface="Arial" panose="020B0604020202020204" pitchFamily="34" charset="0"/>
              <a:buChar char="•"/>
            </a:pPr>
            <a:r>
              <a:rPr lang="en-US" dirty="0"/>
              <a:t>Wearing long-sleeved shirts and pants when that attire is out of place due to weather</a:t>
            </a:r>
          </a:p>
          <a:p>
            <a:pPr marL="1085850" lvl="2" indent="-171450">
              <a:buFont typeface="Arial" panose="020B0604020202020204" pitchFamily="34" charset="0"/>
              <a:buChar char="•"/>
            </a:pPr>
            <a:r>
              <a:rPr lang="en-US" dirty="0"/>
              <a:t>Object (e.g., razor, other blade, lighter) that can be used for self-harm kept hidden away but nearby for use </a:t>
            </a:r>
          </a:p>
          <a:p>
            <a:pPr marL="1085850" lvl="2" indent="-171450">
              <a:buFont typeface="Arial" panose="020B0604020202020204" pitchFamily="34" charset="0"/>
              <a:buChar char="•"/>
            </a:pPr>
            <a:r>
              <a:rPr lang="en-US" dirty="0"/>
              <a:t>Isolating self from others and needing a lot of alone time</a:t>
            </a:r>
          </a:p>
          <a:p>
            <a:pPr marL="1085850" lvl="2" indent="-171450">
              <a:buFont typeface="Arial" panose="020B0604020202020204" pitchFamily="34" charset="0"/>
              <a:buChar char="•"/>
            </a:pPr>
            <a:r>
              <a:rPr lang="en-US" dirty="0"/>
              <a:t>Engaging in conflict with friends and romantic partners</a:t>
            </a:r>
          </a:p>
          <a:p>
            <a:pPr marL="1085850" lvl="2" indent="-171450">
              <a:buFont typeface="Arial" panose="020B0604020202020204" pitchFamily="34" charset="0"/>
              <a:buChar char="•"/>
            </a:pPr>
            <a:r>
              <a:rPr lang="en-US" dirty="0"/>
              <a:t>Experiencing a lack of interest in preferred activities</a:t>
            </a:r>
          </a:p>
          <a:p>
            <a:pPr marL="1085850" lvl="2" indent="-171450">
              <a:buFont typeface="Arial" panose="020B0604020202020204" pitchFamily="34" charset="0"/>
              <a:buChar char="•"/>
            </a:pPr>
            <a:r>
              <a:rPr lang="en-US" dirty="0"/>
              <a:t>Expressing helplessness, hopelessness, worthlessness</a:t>
            </a:r>
          </a:p>
          <a:p>
            <a:pPr marL="1085850" lvl="2" indent="-171450">
              <a:buFont typeface="Arial" panose="020B0604020202020204" pitchFamily="34" charset="0"/>
              <a:buChar char="•"/>
            </a:pPr>
            <a:r>
              <a:rPr lang="en-US" dirty="0"/>
              <a:t>Reporting feeling numb or experiencing intense mood swings</a:t>
            </a:r>
          </a:p>
          <a:p>
            <a:pPr marL="1085850" lvl="2" indent="-171450">
              <a:buFont typeface="Arial" panose="020B0604020202020204" pitchFamily="34" charset="0"/>
              <a:buChar char="•"/>
            </a:pPr>
            <a:r>
              <a:rPr lang="en-US" dirty="0"/>
              <a:t>Having feelings of guilt, shame, disgust, or self-loathing</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b="1" i="1" dirty="0"/>
              <a:t>Review the following information with participants: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dirty="0"/>
              <a:t>• If you notice that any of the warning signs for self-harm reoccur or persist for a period of time (e.g., more often than occasionally, nearly every day), if several signs occur at the same time, or if any of the behaviors you witness represent a major change in your teen’s personality, more attention may be warranted. Please contact your primary care physician if you have any concerns about your child.</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2926271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If you’re worried about your child, have a conversation with them. Part 2 offered a few suggestions to help you discuss safety concerns with your child:</a:t>
            </a:r>
          </a:p>
          <a:p>
            <a:endParaRPr lang="en-US" dirty="0"/>
          </a:p>
          <a:p>
            <a:pPr marL="1085850" lvl="2" indent="-171450">
              <a:buFont typeface="Arial" panose="020B0604020202020204" pitchFamily="34" charset="0"/>
              <a:buChar char="•"/>
            </a:pPr>
            <a:r>
              <a:rPr lang="en-US" dirty="0"/>
              <a:t>Give your child time and space to share their feelings. Let them know that you’ll be ready to talk when they’re ready.</a:t>
            </a:r>
          </a:p>
          <a:p>
            <a:pPr marL="1085850" lvl="2" indent="-171450">
              <a:buFont typeface="Arial" panose="020B0604020202020204" pitchFamily="34" charset="0"/>
              <a:buChar char="•"/>
            </a:pPr>
            <a:r>
              <a:rPr lang="en-US" dirty="0"/>
              <a:t>Communicate your acceptance of them even if you don’t understand or approve of their behaviors. Share that you love and care about them regardless of what they’re struggling with.</a:t>
            </a:r>
          </a:p>
          <a:p>
            <a:pPr marL="1085850" lvl="2" indent="-171450">
              <a:buFont typeface="Arial" panose="020B0604020202020204" pitchFamily="34" charset="0"/>
              <a:buChar char="•"/>
            </a:pPr>
            <a:r>
              <a:rPr lang="en-US" dirty="0"/>
              <a:t>Normalize suicidal thoughts and feeling and tell others it’s okay for them to share and express how they are feeling. Broaching the subject in a compassionate and curious way demonstrates that it’s safe to talk about serious matters, including distressing thoughts and feelings.</a:t>
            </a:r>
          </a:p>
          <a:p>
            <a:pPr marL="1085850" lvl="2" indent="-171450">
              <a:buFont typeface="Arial" panose="020B0604020202020204" pitchFamily="34" charset="0"/>
              <a:buChar char="•"/>
            </a:pPr>
            <a:r>
              <a:rPr lang="en-US" dirty="0"/>
              <a:t>Encourage your teen to open up and share their thoughts and feelings, even scary ones, with you or a mental health professional, so they can get the help they need. </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Starting the conversation with your adolescent can be difficult. You were encouraged to brainstorm what you would like to say to your child about your concerns. Part 2 shared the following example: “Sometimes when teens feel overwhelmed or emotionally hurt, they have thoughts about dying or wish that they were dead. What’s it like for you when you’re feeling overwhelmed, sad, or angry?”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Would anyone like to share their drafted conversation starter? Has anyone addressed concerning behaviors with their child? If so, would you like to share about that experience?</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3901488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Part 2 described the steps you can take at home to help you and your child feel safer in the face of suicidal ideation, self-harm, substance abuse, or other behaviors that threaten your teen’s safety. These steps include the following:</a:t>
            </a:r>
          </a:p>
          <a:p>
            <a:endParaRPr lang="en-US" dirty="0"/>
          </a:p>
          <a:p>
            <a:pPr marL="1085850" lvl="2" indent="-171450">
              <a:buFont typeface="Arial" panose="020B0604020202020204" pitchFamily="34" charset="0"/>
              <a:buChar char="•"/>
            </a:pPr>
            <a:r>
              <a:rPr lang="en-US" dirty="0"/>
              <a:t>Discussing and identifying warning signs of a crisis.</a:t>
            </a:r>
          </a:p>
          <a:p>
            <a:pPr marL="1085850" lvl="2" indent="-171450">
              <a:buFont typeface="Arial" panose="020B0604020202020204" pitchFamily="34" charset="0"/>
              <a:buChar char="•"/>
            </a:pPr>
            <a:r>
              <a:rPr lang="en-US" dirty="0"/>
              <a:t>Ensuring safety in your home for your child and your family.</a:t>
            </a:r>
          </a:p>
          <a:p>
            <a:pPr marL="1085850" lvl="2" indent="-171450">
              <a:buFont typeface="Arial" panose="020B0604020202020204" pitchFamily="34" charset="0"/>
              <a:buChar char="•"/>
            </a:pPr>
            <a:r>
              <a:rPr lang="en-US" dirty="0"/>
              <a:t>Brainstorming activities your child can do on their own to help them cope with intense feelings.</a:t>
            </a:r>
          </a:p>
          <a:p>
            <a:pPr marL="1085850" lvl="2" indent="-171450">
              <a:buFont typeface="Arial" panose="020B0604020202020204" pitchFamily="34" charset="0"/>
              <a:buChar char="•"/>
            </a:pPr>
            <a:r>
              <a:rPr lang="en-US" dirty="0"/>
              <a:t>Identifying people and places your teen can turn to when their independent strategies aren’t enough. </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Were you able to identify and discuss with your child some situations that could trigger harmful thoughts and feelings? If so, would anyone like to share what happened in that discussion?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if any, changes did you make around your home to make the environment safer for all members of your family?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What activities or strategies did you brainstorm that your child to use to help them calm down, relax, and feel better when they feel an emotional crisis coming 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Did anyone create a coping toolkit that your teen can access in a time of need? If so, would you like to share what that toolkit included?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 Family Safety Plan Template is provided in the module. Did anyone use this resource? If so, what did you include in the plan?</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3786295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Part 3, we learned that taking time to care for ourselves and prioritize our needs may help decrease the risk of burnout, alleviate the physical and mental health burdens of stress, and supply us with renewed energy. </a:t>
            </a:r>
          </a:p>
          <a:p>
            <a:endParaRPr lang="en-US" dirty="0"/>
          </a:p>
          <a:p>
            <a:r>
              <a:rPr lang="en-US" dirty="0"/>
              <a:t>• Self-care starts with maintaining healthy physical habits—taking steps to optimize sleep, eating healthy foods, exercising regularly, and limiting alcohol or other substance use. Self-care also involves maintaining healthy social and emotional habits, such as making time to connect with others, making time for yourself, and recognizing your own limits. </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What self-care strategies did you identify that may work for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are some ways you can ensure you get the help you need, so you can practice self-care strategies? </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813466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It’s common for parents to feel a variety of strong emotions in the wake of realizing their child is struggling with their mental health, such as anger shame, guilt, and fear. </a:t>
            </a:r>
          </a:p>
          <a:p>
            <a:endParaRPr lang="en-US" dirty="0"/>
          </a:p>
          <a:p>
            <a:r>
              <a:rPr lang="en-US" dirty="0"/>
              <a:t>• Part 3 discussed emotion myths and asked you to identify any myths that resonate with you. Emotion myths include the </a:t>
            </a:r>
            <a:r>
              <a:rPr lang="en-US" b="1" i="1" dirty="0"/>
              <a:t>following (share a few examples aloud):</a:t>
            </a:r>
          </a:p>
          <a:p>
            <a:endParaRPr lang="en-US" b="1" i="1" dirty="0"/>
          </a:p>
          <a:p>
            <a:pPr marL="1085850" lvl="2" indent="-171450">
              <a:buFont typeface="Arial" panose="020B0604020202020204" pitchFamily="34" charset="0"/>
              <a:buChar char="•"/>
            </a:pPr>
            <a:r>
              <a:rPr lang="en-US" dirty="0"/>
              <a:t>There is a right way and a wrong way to feel in situations.</a:t>
            </a:r>
          </a:p>
          <a:p>
            <a:pPr marL="1085850" lvl="2" indent="-171450">
              <a:buFont typeface="Arial" panose="020B0604020202020204" pitchFamily="34" charset="0"/>
              <a:buChar char="•"/>
            </a:pPr>
            <a:r>
              <a:rPr lang="en-US" dirty="0"/>
              <a:t>Showing my emotions is a weakness. </a:t>
            </a:r>
          </a:p>
          <a:p>
            <a:pPr marL="1085850" lvl="2" indent="-171450">
              <a:buFont typeface="Arial" panose="020B0604020202020204" pitchFamily="34" charset="0"/>
              <a:buChar char="•"/>
            </a:pPr>
            <a:r>
              <a:rPr lang="en-US" dirty="0"/>
              <a:t>Having uncomfortable feelings (anger, sadness, anxiety) is bad and can be harmful.</a:t>
            </a:r>
          </a:p>
          <a:p>
            <a:pPr marL="1085850" lvl="2" indent="-171450">
              <a:buFont typeface="Arial" panose="020B0604020202020204" pitchFamily="34" charset="0"/>
              <a:buChar char="•"/>
            </a:pPr>
            <a:r>
              <a:rPr lang="en-US" dirty="0"/>
              <a:t>Showing my emotions means being out of control.</a:t>
            </a:r>
          </a:p>
          <a:p>
            <a:pPr marL="1085850" lvl="2" indent="-171450">
              <a:buFont typeface="Arial" panose="020B0604020202020204" pitchFamily="34" charset="0"/>
              <a:buChar char="•"/>
            </a:pPr>
            <a:r>
              <a:rPr lang="en-US" dirty="0"/>
              <a:t>Some emotions are stupid.</a:t>
            </a:r>
          </a:p>
          <a:p>
            <a:pPr marL="1085850" lvl="2" indent="-171450">
              <a:buFont typeface="Arial" panose="020B0604020202020204" pitchFamily="34" charset="0"/>
              <a:buChar char="•"/>
            </a:pPr>
            <a:r>
              <a:rPr lang="en-US" dirty="0"/>
              <a:t>Having a strong emotional response will get you a lot more from other people than trying to regulate your emotions.</a:t>
            </a:r>
          </a:p>
          <a:p>
            <a:pPr marL="1085850" lvl="2" indent="-171450">
              <a:buFont typeface="Arial" panose="020B0604020202020204" pitchFamily="34" charset="0"/>
              <a:buChar char="•"/>
            </a:pPr>
            <a:r>
              <a:rPr lang="en-US" dirty="0"/>
              <a:t>People should do whatever they feel like doing.</a:t>
            </a:r>
          </a:p>
          <a:p>
            <a:pPr marL="1085850" lvl="2" indent="-171450">
              <a:buFont typeface="Arial" panose="020B0604020202020204" pitchFamily="34" charset="0"/>
              <a:buChar char="•"/>
            </a:pPr>
            <a:r>
              <a:rPr lang="en-US" dirty="0"/>
              <a:t>I can’t help how I feel. </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dirty="0"/>
              <a:t>• You were also introduced to strategies that you could use to help you cope with your emotions, such as appealing to your interests (e.g., create art, listen to calm music), moving your body (e.g., exercise, dance), engaging in rhythmic body movements (e.g., bounce a ball, handle a fidget toys, yoga, swing, walk), and using breathing and mindfulness exercises.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all, or some, of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Which emotion, if any, do you find the most challenging for you to cope with?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emotion myths resonate the most with you? How do you challenge those beliefs?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Did you discover that some of your thoughts or feelings were influenced more by emotions rather than rational thinking? Which emotions influenced your thoughts or feelings?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Have you demonstrated any of the unhelpful behaviors related to emotions that you have had (e.g., punishing your child unfairly, avoiding talking about or hiding the problem)?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if any, strategies have you used to help you cope with your emotions? </a:t>
            </a:r>
          </a:p>
        </p:txBody>
      </p:sp>
      <p:sp>
        <p:nvSpPr>
          <p:cNvPr id="4" name="Slide Number Placeholder 3"/>
          <p:cNvSpPr>
            <a:spLocks noGrp="1"/>
          </p:cNvSpPr>
          <p:nvPr>
            <p:ph type="sldNum" sz="quarter" idx="5"/>
          </p:nvPr>
        </p:nvSpPr>
        <p:spPr/>
        <p:txBody>
          <a:bodyPr/>
          <a:lstStyle/>
          <a:p>
            <a:fld id="{AA796624-056C-4B51-AA09-AD77FFC9F12B}" type="slidenum">
              <a:rPr lang="en-US" smtClean="0"/>
              <a:t>38</a:t>
            </a:fld>
            <a:endParaRPr lang="en-US"/>
          </a:p>
        </p:txBody>
      </p:sp>
    </p:spTree>
    <p:extLst>
      <p:ext uri="{BB962C8B-B14F-4D97-AF65-F5344CB8AC3E}">
        <p14:creationId xmlns:p14="http://schemas.microsoft.com/office/powerpoint/2010/main" val="3448139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Parenting a child who is struggling with emotional or behavioral problems can be confusing, stressful, and emotionally draining. In the Wrap-Up, you had the opportunity to work on a coping plan template with your child and any other family members who may have wanted to join you.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What kinds of activities did you brainstorm and put in your coping plan?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about your child? Are there any activities that you can do together?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statements did you write down that you could use to help you feel better?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statements did your child select?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you and your child identify someone whom you could go to for help or for distraction? Are any of the individuals also listed on your or your child’s Circle of Support?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did you list as the most important things in your life? What did your child or another family member share?</a:t>
            </a:r>
          </a:p>
        </p:txBody>
      </p:sp>
      <p:sp>
        <p:nvSpPr>
          <p:cNvPr id="4" name="Slide Number Placeholder 3"/>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412008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Adolescent Mental Health: Parenting to Wellness </a:t>
            </a:r>
            <a:r>
              <a:rPr lang="en-US" dirty="0"/>
              <a:t>is an online supplemental module for parents (and caregivers) of adolescents who experience mental health challenges. This supplemental module focuses on addressing specific concerns parents may have regarding an adolescent who is facing mental health challenges.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Mental health conditions can have an inherited predisposition, such as Bipolar disorder; can be neurodevelopmental, like Attention-Deficit/Hyperactivity Disorder; or can emerge in response to life stressors, like depression or </a:t>
            </a:r>
            <a:r>
              <a:rPr lang="en-US" dirty="0" err="1"/>
              <a:t>traumarelated</a:t>
            </a:r>
            <a:r>
              <a:rPr lang="en-US" dirty="0"/>
              <a:t> disorders. Assessment and treatment of Mental health conditions can provide adolescents and their families with information to help them understand and manage symptoms through the use of specific strategies and coping skills that can help individuals strive for their most meaningful life. This module intends to teach parents and other caregivers about the most common adolescent mental health disorders that are seen in adolescence, so they can best support their children.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adolescents who have mental health challenges.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of the content that is read and practiced in the supplemental module and discussed in the hybrid implementation meetings might be familiar to the parents, and they may already know about and use the disseminated information.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they may use the meeting time as an opportunity to realize, appreciate, and share what already works for them, their child, and their family. Adolescent Mental Health: Parenting to Wellness is an online supplemental module for parents and caregivers of adolescents. It includes an introduction, three parts, and a wrap-up.</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b="1" dirty="0"/>
          </a:p>
          <a:p>
            <a:pPr marL="0" indent="0">
              <a:buFont typeface="Arial" panose="020B0604020202020204" pitchFamily="34" charset="0"/>
              <a:buNone/>
            </a:pPr>
            <a:r>
              <a:rPr lang="en-US" dirty="0"/>
              <a:t>• Distinguish between typical and non-typical changes in adolescents. </a:t>
            </a:r>
          </a:p>
          <a:p>
            <a:pPr marL="0" indent="0">
              <a:buFont typeface="Arial" panose="020B0604020202020204" pitchFamily="34" charset="0"/>
              <a:buNone/>
            </a:pPr>
            <a:r>
              <a:rPr lang="en-US" dirty="0"/>
              <a:t>• Identify the most common mental health disorders among adolescents and teens. </a:t>
            </a:r>
          </a:p>
          <a:p>
            <a:pPr marL="0" indent="0">
              <a:buFont typeface="Arial" panose="020B0604020202020204" pitchFamily="34" charset="0"/>
              <a:buNone/>
            </a:pPr>
            <a:r>
              <a:rPr lang="en-US" dirty="0"/>
              <a:t>• Differentiate between and identify various types of providers and therapies. </a:t>
            </a:r>
          </a:p>
          <a:p>
            <a:pPr marL="0" indent="0">
              <a:buFont typeface="Arial" panose="020B0604020202020204" pitchFamily="34" charset="0"/>
              <a:buNone/>
            </a:pPr>
            <a:r>
              <a:rPr lang="en-US" dirty="0"/>
              <a:t>• Recognize warning signs of risky or unsafe behaviors, including suicidal ideation, self-harm, and substance misuse. </a:t>
            </a:r>
          </a:p>
          <a:p>
            <a:pPr marL="0" indent="0">
              <a:buFont typeface="Arial" panose="020B0604020202020204" pitchFamily="34" charset="0"/>
              <a:buNone/>
            </a:pPr>
            <a:r>
              <a:rPr lang="en-US" dirty="0"/>
              <a:t>• Assess how to respond to signs that your teen is in distress by making and following an established safety and coping plan. </a:t>
            </a:r>
          </a:p>
          <a:p>
            <a:pPr marL="0" indent="0">
              <a:buFont typeface="Arial" panose="020B0604020202020204" pitchFamily="34" charset="0"/>
              <a:buNone/>
            </a:pPr>
            <a:r>
              <a:rPr lang="en-US" dirty="0"/>
              <a:t>• Explain the importance of parental self-care and what this might look like for you. </a:t>
            </a:r>
          </a:p>
          <a:p>
            <a:pPr marL="0" indent="0">
              <a:buFont typeface="Arial" panose="020B0604020202020204" pitchFamily="34" charset="0"/>
              <a:buNone/>
            </a:pPr>
            <a:r>
              <a:rPr lang="en-US" dirty="0"/>
              <a:t>• Recognize the impact of your emotions in the interactions you have with your child. </a:t>
            </a:r>
          </a:p>
          <a:p>
            <a:pPr marL="0" indent="0">
              <a:buFont typeface="Arial" panose="020B0604020202020204" pitchFamily="34" charset="0"/>
              <a:buNone/>
            </a:pPr>
            <a:r>
              <a:rPr lang="en-US" dirty="0"/>
              <a:t>• Identify skills for modeling healthy emotion-regulation strategies.</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Tell participants you are wrapping up, and generate discussion among participants using all, or some, of the following questions</a:t>
            </a:r>
            <a:r>
              <a:rPr lang="en-US" dirty="0"/>
              <a:t>: </a:t>
            </a:r>
          </a:p>
          <a:p>
            <a:endParaRPr lang="en-US" dirty="0"/>
          </a:p>
          <a:p>
            <a:pPr marL="171450" indent="-171450">
              <a:buFont typeface="Arial" panose="020B0604020202020204" pitchFamily="34" charset="0"/>
              <a:buChar char="•"/>
            </a:pPr>
            <a:r>
              <a:rPr lang="en-US" dirty="0"/>
              <a:t>Which topic discussed in the supplemental module was the most beneficial to you as a 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 child 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is responding to your parenting? </a:t>
            </a:r>
          </a:p>
        </p:txBody>
      </p:sp>
      <p:sp>
        <p:nvSpPr>
          <p:cNvPr id="4" name="Slide Number Placeholder 3"/>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193656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42</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a:p>
            <a:endParaRPr lang="en-US" i="1" dirty="0"/>
          </a:p>
          <a:p>
            <a:r>
              <a:rPr lang="en-US" dirty="0"/>
              <a:t>Supplemental Extension ENDS HERE.</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dirty="0"/>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45</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dirty="0"/>
              <a:t>Welcome</a:t>
            </a:r>
            <a:r>
              <a:rPr lang="en-US" dirty="0"/>
              <a:t>: Introduce yourself and thank participants for choosing to be a part of the Adolescent Mental Health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BBEE-E938-32B6-C0A6-D328783B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A8FAB-B847-40DC-AA82-4C16A486E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2E531-822D-A5E3-216C-942A246B9630}"/>
              </a:ext>
            </a:extLst>
          </p:cNvPr>
          <p:cNvSpPr>
            <a:spLocks noGrp="1"/>
          </p:cNvSpPr>
          <p:nvPr>
            <p:ph type="body" idx="1"/>
          </p:nvPr>
        </p:nvSpPr>
        <p:spPr/>
        <p:txBody>
          <a:bodyPr/>
          <a:lstStyle/>
          <a:p>
            <a:pPr marL="0" indent="0">
              <a:buFont typeface="Arial" panose="020B0604020202020204" pitchFamily="34" charset="0"/>
              <a:buNone/>
            </a:pPr>
            <a:r>
              <a:rPr lang="en-US" b="1" i="1" dirty="0"/>
              <a:t>Adolescent Mental Health: Parenting to Wellness </a:t>
            </a:r>
            <a:r>
              <a:rPr lang="en-US" dirty="0"/>
              <a:t>is an online supplemental module for parents (and caregivers) of adolescents who experience mental health challenges. This supplemental module focuses on addressing specific concerns parents may have regarding an adolescent who is facing mental health challenges.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Mental health conditions can have an inherited predisposition, such as Bipolar disorder; can be neurodevelopmental, like Attention-Deficit/Hyperactivity Disorder; or can emerge in response to life stressors, like depression or </a:t>
            </a:r>
            <a:r>
              <a:rPr lang="en-US" dirty="0" err="1"/>
              <a:t>traumarelated</a:t>
            </a:r>
            <a:r>
              <a:rPr lang="en-US" dirty="0"/>
              <a:t> disorders. Assessment and treatment of Mental health conditions can provide adolescents and their families with information to help them understand and manage symptoms through the use of specific strategies and coping skills that can help individuals strive for their most meaningful life. This module intends to teach parents and other caregivers about the most common adolescent mental health disorders that are seen in adolescence, so they can best support their children.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skills and strategies, so they can effectively parent adolescents who have mental health challenges.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of the content that is read and practiced in the supplemental module and discussed in the hybrid implementation meetings might be familiar to the parents, and they may already know about and use the disseminated information.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Therefore, they may use the meeting time as an opportunity to realize, appreciate, and share what already works for them, their child, and their family. </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Adolescent Mental Health: Parenting to Wellness </a:t>
            </a:r>
            <a:r>
              <a:rPr lang="en-US" dirty="0"/>
              <a:t>is an online supplemental module for parents and caregivers of adolescents. It includes an introduction, three parts, and a wrap-up.</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b="1" dirty="0"/>
          </a:p>
          <a:p>
            <a:pPr marL="0" indent="0">
              <a:buFont typeface="Arial" panose="020B0604020202020204" pitchFamily="34" charset="0"/>
              <a:buNone/>
            </a:pPr>
            <a:r>
              <a:rPr lang="en-US" dirty="0"/>
              <a:t>• Distinguish between typical and non-typical changes in adolescents. </a:t>
            </a:r>
          </a:p>
          <a:p>
            <a:pPr marL="0" indent="0">
              <a:buFont typeface="Arial" panose="020B0604020202020204" pitchFamily="34" charset="0"/>
              <a:buNone/>
            </a:pPr>
            <a:r>
              <a:rPr lang="en-US" dirty="0"/>
              <a:t>• Identify the most common mental health disorders among adolescents and teens. </a:t>
            </a:r>
          </a:p>
          <a:p>
            <a:pPr marL="0" indent="0">
              <a:buFont typeface="Arial" panose="020B0604020202020204" pitchFamily="34" charset="0"/>
              <a:buNone/>
            </a:pPr>
            <a:r>
              <a:rPr lang="en-US" dirty="0"/>
              <a:t>• Differentiate between and identify various types of providers and therapies. </a:t>
            </a:r>
          </a:p>
          <a:p>
            <a:pPr marL="0" indent="0">
              <a:buFont typeface="Arial" panose="020B0604020202020204" pitchFamily="34" charset="0"/>
              <a:buNone/>
            </a:pPr>
            <a:r>
              <a:rPr lang="en-US" dirty="0"/>
              <a:t>• Recognize warning signs of risky or unsafe behaviors, including suicidal ideation, self-harm, and substance misuse. </a:t>
            </a:r>
          </a:p>
          <a:p>
            <a:pPr marL="0" indent="0">
              <a:buFont typeface="Arial" panose="020B0604020202020204" pitchFamily="34" charset="0"/>
              <a:buNone/>
            </a:pPr>
            <a:r>
              <a:rPr lang="en-US" dirty="0"/>
              <a:t>• Assess how to respond to signs that your teen is in distress by making and following an established safety and coping plan. </a:t>
            </a:r>
          </a:p>
          <a:p>
            <a:pPr marL="0" indent="0">
              <a:buFont typeface="Arial" panose="020B0604020202020204" pitchFamily="34" charset="0"/>
              <a:buNone/>
            </a:pPr>
            <a:r>
              <a:rPr lang="en-US" dirty="0"/>
              <a:t>• Explain the importance of parental self-care and what this might look like for you. </a:t>
            </a:r>
          </a:p>
          <a:p>
            <a:pPr marL="0" indent="0">
              <a:buFont typeface="Arial" panose="020B0604020202020204" pitchFamily="34" charset="0"/>
              <a:buNone/>
            </a:pPr>
            <a:r>
              <a:rPr lang="en-US" dirty="0"/>
              <a:t>• Recognize the impact of your emotions in the interactions you have with your child. </a:t>
            </a:r>
          </a:p>
          <a:p>
            <a:pPr marL="0" indent="0">
              <a:buFont typeface="Arial" panose="020B0604020202020204" pitchFamily="34" charset="0"/>
              <a:buNone/>
            </a:pPr>
            <a:r>
              <a:rPr lang="en-US" dirty="0"/>
              <a:t>• Identify skills for modeling healthy emotion-regulation strategies.</a:t>
            </a:r>
          </a:p>
        </p:txBody>
      </p:sp>
      <p:sp>
        <p:nvSpPr>
          <p:cNvPr id="4" name="Slide Number Placeholder 3">
            <a:extLst>
              <a:ext uri="{FF2B5EF4-FFF2-40B4-BE49-F238E27FC236}">
                <a16:creationId xmlns:a16="http://schemas.microsoft.com/office/drawing/2014/main" id="{BA0C756E-829C-36CD-D808-9C39BF77F7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6320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Personal Introduction</a:t>
            </a:r>
            <a:r>
              <a:rPr lang="en-US" dirty="0"/>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dirty="0"/>
          </a:p>
          <a:p>
            <a:pPr>
              <a:buFont typeface="Arial" panose="020B0604020202020204" pitchFamily="34" charset="0"/>
              <a:buChar char="•"/>
            </a:pPr>
            <a:r>
              <a:rPr lang="en-US" b="1" dirty="0"/>
              <a:t>Combining Introductions</a:t>
            </a:r>
            <a:r>
              <a:rPr lang="en-US" dirty="0"/>
              <a:t>: Merge the participants' introductions with an icebreaker activity to create a more engaging and efficient session.</a:t>
            </a:r>
          </a:p>
          <a:p>
            <a:pPr>
              <a:buFont typeface="Arial" panose="020B0604020202020204" pitchFamily="34" charset="0"/>
              <a:buChar char="•"/>
            </a:pPr>
            <a:endParaRPr lang="en-US" b="1" dirty="0"/>
          </a:p>
          <a:p>
            <a:pPr>
              <a:buFont typeface="Arial" panose="020B0604020202020204" pitchFamily="34" charset="0"/>
              <a:buChar char="•"/>
            </a:pPr>
            <a:r>
              <a:rPr lang="en-US" b="1" dirty="0"/>
              <a:t>Icebreaker Questions</a:t>
            </a:r>
            <a:r>
              <a:rPr lang="en-US" dirty="0"/>
              <a:t>: Ask each participant to share their name, their coparent’s name, their child’s name, and age. Additional questions to choose:</a:t>
            </a:r>
          </a:p>
          <a:p>
            <a:pPr>
              <a:buFont typeface="Arial" panose="020B0604020202020204" pitchFamily="34" charset="0"/>
              <a:buChar char="•"/>
            </a:pPr>
            <a:endParaRPr lang="en-US" dirty="0"/>
          </a:p>
          <a:p>
            <a:pPr lvl="4">
              <a:buFont typeface="Arial" panose="020B0604020202020204" pitchFamily="34" charset="0"/>
              <a:buChar char="•"/>
            </a:pPr>
            <a:r>
              <a:rPr lang="en-US" dirty="0"/>
              <a:t> What you enjoy most about parenting</a:t>
            </a:r>
          </a:p>
          <a:p>
            <a:pPr lvl="4">
              <a:buFont typeface="Arial" panose="020B0604020202020204" pitchFamily="34" charset="0"/>
              <a:buChar char="•"/>
            </a:pPr>
            <a:r>
              <a:rPr lang="en-US" dirty="0"/>
              <a:t> A word you could use to describe one of your child’s strengths</a:t>
            </a:r>
          </a:p>
          <a:p>
            <a:pPr lvl="4">
              <a:buFont typeface="Arial" panose="020B0604020202020204" pitchFamily="34" charset="0"/>
              <a:buChar char="•"/>
            </a:pPr>
            <a:endParaRPr lang="en-US" dirty="0"/>
          </a:p>
          <a:p>
            <a:r>
              <a:rPr lang="en-US" b="1" dirty="0"/>
              <a:t>Future Use</a:t>
            </a:r>
            <a:r>
              <a:rPr lang="en-US" dirty="0"/>
              <a:t>: Note the icebreaker questions used; consider revisiting unused ones in future sessions as needed.</a:t>
            </a:r>
          </a:p>
          <a:p>
            <a:endParaRPr lang="en-US" dirty="0"/>
          </a:p>
          <a:p>
            <a:endParaRPr lang="en-US" sz="1800" b="0" i="0" u="none" strike="noStrike" baseline="0" dirty="0">
              <a:solidFill>
                <a:srgbClr val="000000"/>
              </a:solidFill>
              <a:latin typeface="Avenir Medium"/>
            </a:endParaRPr>
          </a:p>
          <a:p>
            <a:r>
              <a:rPr lang="en-US" sz="4800" b="1" i="0" u="none" strike="noStrike" baseline="0" dirty="0">
                <a:solidFill>
                  <a:srgbClr val="000000"/>
                </a:solidFill>
                <a:latin typeface="Avenir Medium"/>
              </a:rPr>
              <a:t>You can also start each meeting with an icebreaker if you find your group is reserved. Use your judgment and </a:t>
            </a:r>
            <a:r>
              <a:rPr lang="en-US" sz="4800" b="1" i="1" u="sng" strike="noStrike" baseline="0" dirty="0">
                <a:solidFill>
                  <a:srgbClr val="000000"/>
                </a:solidFill>
                <a:latin typeface="Avenir Medium"/>
              </a:rPr>
              <a:t>avoid controversial topics.</a:t>
            </a:r>
            <a:endParaRPr lang="en-US" sz="4800" b="1" i="1" u="sng" dirty="0"/>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48</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copies or screen share a copy of the Parent Workbook and Syllabus for the </a:t>
            </a:r>
            <a:r>
              <a:rPr lang="en-US" b="1" i="1" dirty="0"/>
              <a:t>Adolescent Mental Health: Parenting to Wellness </a:t>
            </a:r>
            <a:r>
              <a:rPr lang="en-US" dirty="0"/>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copies or screen share a copy of the Parent Workbook and Syllabus for the </a:t>
            </a:r>
            <a:r>
              <a:rPr lang="en-US" b="1" i="1" dirty="0"/>
              <a:t>Adolescent Mental Health: Parenting to Wellness </a:t>
            </a:r>
            <a:r>
              <a:rPr lang="en-US" dirty="0"/>
              <a:t>module. Review the Summary of Training, and highlight the section where the participants can find pertinent information.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0743-2262-1F00-A2CC-C643E349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4B7C-A999-D369-6171-8AD2B335A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DE39-6479-BDBE-DD97-9F4DC67528FF}"/>
              </a:ext>
            </a:extLst>
          </p:cNvPr>
          <p:cNvSpPr>
            <a:spLocks noGrp="1"/>
          </p:cNvSpPr>
          <p:nvPr>
            <p:ph type="body" idx="1"/>
          </p:nvPr>
        </p:nvSpPr>
        <p:spPr/>
        <p:txBody>
          <a:bodyPr/>
          <a:lstStyle/>
          <a:p>
            <a:r>
              <a:rPr lang="en-US" b="1" dirty="0"/>
              <a:t>Overview of Expectations</a:t>
            </a:r>
            <a:r>
              <a:rPr lang="en-US" dirty="0"/>
              <a:t>: Clearly define what is expected of participants in the Adolescent Mental Health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parenting. </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a:extLst>
              <a:ext uri="{FF2B5EF4-FFF2-40B4-BE49-F238E27FC236}">
                <a16:creationId xmlns:a16="http://schemas.microsoft.com/office/drawing/2014/main" id="{37A54D55-D140-5A60-F786-8FDC271188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22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52</a:t>
            </a:fld>
            <a:endParaRPr lang="en-US"/>
          </a:p>
        </p:txBody>
      </p:sp>
    </p:spTree>
    <p:extLst>
      <p:ext uri="{BB962C8B-B14F-4D97-AF65-F5344CB8AC3E}">
        <p14:creationId xmlns:p14="http://schemas.microsoft.com/office/powerpoint/2010/main" val="2502180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14B43-0BAD-3874-E2A8-E89D76756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D4F82-6A1E-1DA7-41C1-559269E2E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B61EE-8EC7-CCAD-ED7A-4ACEAC2C4CC3}"/>
              </a:ext>
            </a:extLst>
          </p:cNvPr>
          <p:cNvSpPr>
            <a:spLocks noGrp="1"/>
          </p:cNvSpPr>
          <p:nvPr>
            <p:ph type="body" idx="1"/>
          </p:nvPr>
        </p:nvSpPr>
        <p:spPr/>
        <p:txBody>
          <a:bodyPr/>
          <a:lstStyle/>
          <a:p>
            <a:r>
              <a:rPr lang="en-US" b="1" dirty="0"/>
              <a:t>Homework Tasks</a:t>
            </a:r>
            <a:r>
              <a:rPr lang="en-US" dirty="0"/>
              <a:t>: Assign </a:t>
            </a:r>
            <a:r>
              <a:rPr lang="en-US" b="1" i="1" u="sng" dirty="0"/>
              <a:t>Welcome and Introduction Module and Part 1: Psychoeducation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Adolescent Mental Health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3DFF7E12-FF70-7A9E-CCEF-26C23C49649B}"/>
              </a:ext>
            </a:extLst>
          </p:cNvPr>
          <p:cNvSpPr>
            <a:spLocks noGrp="1"/>
          </p:cNvSpPr>
          <p:nvPr>
            <p:ph type="sldNum" sz="quarter" idx="5"/>
          </p:nvPr>
        </p:nvSpPr>
        <p:spPr/>
        <p:txBody>
          <a:bodyPr/>
          <a:lstStyle/>
          <a:p>
            <a:fld id="{AA796624-056C-4B51-AA09-AD77FFC9F12B}" type="slidenum">
              <a:rPr lang="en-US" smtClean="0"/>
              <a:t>53</a:t>
            </a:fld>
            <a:endParaRPr lang="en-US"/>
          </a:p>
        </p:txBody>
      </p:sp>
    </p:spTree>
    <p:extLst>
      <p:ext uri="{BB962C8B-B14F-4D97-AF65-F5344CB8AC3E}">
        <p14:creationId xmlns:p14="http://schemas.microsoft.com/office/powerpoint/2010/main" val="1946302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55</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59</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Adolescent Mental Health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parenting.</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14E0-8F09-BB37-2C84-09858F8EE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2AC2A-4E75-A64E-026D-C795CB2A5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70691-3222-7D2E-2D7C-7BE1864514D0}"/>
              </a:ext>
            </a:extLst>
          </p:cNvPr>
          <p:cNvSpPr>
            <a:spLocks noGrp="1"/>
          </p:cNvSpPr>
          <p:nvPr>
            <p:ph type="body" idx="1"/>
          </p:nvPr>
        </p:nvSpPr>
        <p:spPr/>
        <p:txBody>
          <a:bodyPr/>
          <a:lstStyle/>
          <a:p>
            <a:r>
              <a:rPr lang="en-US" b="1" i="1" dirty="0"/>
              <a:t>Provide an overview of the supplemental module using the following points that are taught in the supplemental module</a:t>
            </a:r>
            <a:r>
              <a:rPr lang="en-US" dirty="0"/>
              <a:t>: </a:t>
            </a:r>
          </a:p>
          <a:p>
            <a:endParaRPr lang="en-US" dirty="0"/>
          </a:p>
          <a:p>
            <a:r>
              <a:rPr lang="en-US" dirty="0"/>
              <a:t>• Having good mental health is as important as having good physical health. </a:t>
            </a:r>
          </a:p>
          <a:p>
            <a:endParaRPr lang="en-US" dirty="0"/>
          </a:p>
          <a:p>
            <a:r>
              <a:rPr lang="en-US" dirty="0"/>
              <a:t>• Mental health problems impact millions of children every year in the United States. </a:t>
            </a:r>
          </a:p>
          <a:p>
            <a:endParaRPr lang="en-US" dirty="0"/>
          </a:p>
          <a:p>
            <a:r>
              <a:rPr lang="en-US" dirty="0"/>
              <a:t>• At least 1 in 6 students (and as high as 1 in 3 students) in kindergarten through 12th grade show signs of struggling with a mental health problem, such as depression, anxiety, or a behavioral disorder. </a:t>
            </a:r>
          </a:p>
          <a:p>
            <a:endParaRPr lang="en-US" dirty="0"/>
          </a:p>
          <a:p>
            <a:r>
              <a:rPr lang="en-US" dirty="0"/>
              <a:t>• Teenagers are prone to mental health challenges, yet they possess great capacity for growth and resilience because their cognitive abilities and adaptive coping skills are still evolving.</a:t>
            </a:r>
          </a:p>
        </p:txBody>
      </p:sp>
      <p:sp>
        <p:nvSpPr>
          <p:cNvPr id="4" name="Slide Number Placeholder 3">
            <a:extLst>
              <a:ext uri="{FF2B5EF4-FFF2-40B4-BE49-F238E27FC236}">
                <a16:creationId xmlns:a16="http://schemas.microsoft.com/office/drawing/2014/main" id="{97B81EB1-9DFA-71E3-9092-D95C495FB8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265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FE82B-E10A-C1DD-6B66-79B8CFAE8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412C1-3510-D955-9B83-E59C76BFE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0EB9C-59CA-DBE3-E39E-084B47440635}"/>
              </a:ext>
            </a:extLst>
          </p:cNvPr>
          <p:cNvSpPr>
            <a:spLocks noGrp="1"/>
          </p:cNvSpPr>
          <p:nvPr>
            <p:ph type="body" idx="1"/>
          </p:nvPr>
        </p:nvSpPr>
        <p:spPr/>
        <p:txBody>
          <a:bodyPr/>
          <a:lstStyle/>
          <a:p>
            <a:r>
              <a:rPr lang="en-US" b="1" i="1" dirty="0"/>
              <a:t>Ask the following questions of all of the participants to generate discussion: </a:t>
            </a:r>
          </a:p>
          <a:p>
            <a:endParaRPr lang="en-US" b="1" i="1" dirty="0"/>
          </a:p>
          <a:p>
            <a:pPr marL="171450" indent="-171450">
              <a:buFont typeface="Arial" panose="020B0604020202020204" pitchFamily="34" charset="0"/>
              <a:buChar char="•"/>
            </a:pPr>
            <a:r>
              <a:rPr lang="en-US" dirty="0"/>
              <a:t>What developmental changes (i.e., physical, cognitive, emotional) have you observed in your adolescent?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has your adolescent adjusted to these changes? That is, have you noticed them using any coping skills or strategies to deal with their developmental changes?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have you adjusted to the changes you have seen (or are now observing) in your adolescent? </a:t>
            </a:r>
            <a:r>
              <a:rPr lang="en-US" b="1" i="1" dirty="0"/>
              <a:t>(Example from the participant handbook: Do you long for the child your adolescent once was, or are you embracing the new relationship you are developing with your adolescent or teen?)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a:extLst>
              <a:ext uri="{FF2B5EF4-FFF2-40B4-BE49-F238E27FC236}">
                <a16:creationId xmlns:a16="http://schemas.microsoft.com/office/drawing/2014/main" id="{A26573B5-9009-B71E-FE86-5F4451BA5C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7635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6751-C65E-DE80-70D7-454E8BC65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064A0-AD52-A02F-2D16-FE71B0079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A3302-3EC8-A77A-E5F5-8CC112EBD548}"/>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struggles at times and may exhibit difficult and, even strange, behaviors. </a:t>
            </a:r>
          </a:p>
          <a:p>
            <a:endParaRPr lang="en-US" dirty="0"/>
          </a:p>
          <a:p>
            <a:r>
              <a:rPr lang="en-US" dirty="0"/>
              <a:t>• Parents can use the Three Ds—duration, distress, and dysfunction—to help them determine whether a behavior is normal, or if the behavior may indicate that something more serious needs to be addressed. </a:t>
            </a:r>
          </a:p>
          <a:p>
            <a:endParaRPr lang="en-US" dirty="0"/>
          </a:p>
          <a:p>
            <a:r>
              <a:rPr lang="en-US" dirty="0"/>
              <a:t>• In the module, you were asked to consider a behavior your child has displayed recently that may be of concern to you and to use the Three D’s to help you understand if the behavior is typical or determine if further examination or intervention is required.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Was this exercise helpful for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behaviors that your adolescent or teen have displayed that concern you? </a:t>
            </a:r>
          </a:p>
        </p:txBody>
      </p:sp>
      <p:sp>
        <p:nvSpPr>
          <p:cNvPr id="4" name="Slide Number Placeholder 3">
            <a:extLst>
              <a:ext uri="{FF2B5EF4-FFF2-40B4-BE49-F238E27FC236}">
                <a16:creationId xmlns:a16="http://schemas.microsoft.com/office/drawing/2014/main" id="{F7C1CA7F-0EED-9329-01F7-8170F3CD28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2499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15D1-6D1B-0834-6199-527843A35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4B3C5-840E-CA27-2F31-533724F11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DDB9C-36EC-75F0-86D8-29B508BFE9B9}"/>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Many people struggle with mental health concerns, particularly during adolescence and early adulthood, and these difficulties can look different from person to person even within families. </a:t>
            </a:r>
          </a:p>
          <a:p>
            <a:endParaRPr lang="en-US" dirty="0"/>
          </a:p>
          <a:p>
            <a:r>
              <a:rPr lang="en-US" dirty="0"/>
              <a:t>• By familiarizing yourself with the signs and symptoms of different mental health concerns that are common in adolescence, you may be better able to determine when to seek help. </a:t>
            </a:r>
          </a:p>
          <a:p>
            <a:endParaRPr lang="en-US" dirty="0"/>
          </a:p>
          <a:p>
            <a:r>
              <a:rPr lang="en-US" dirty="0"/>
              <a:t>• Depression represents a change in mood and outlook from what is considered by the mental health field to be normal. Depression can impact anyone at any age, but the likelihood of experiencing a depressive episode is highest during puberty. </a:t>
            </a:r>
          </a:p>
          <a:p>
            <a:endParaRPr lang="en-US" dirty="0"/>
          </a:p>
          <a:p>
            <a:r>
              <a:rPr lang="en-US" dirty="0"/>
              <a:t>• Signs of depression in adolescents can include rapid mood changes (e.g., crying spells, lashing out), insomnia or sleeping too much, or losing interest in activities they used to enjoy.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depression in children. What are some of the </a:t>
            </a:r>
            <a:r>
              <a:rPr lang="en-US" b="1" u="sng" dirty="0"/>
              <a:t>typical</a:t>
            </a:r>
            <a:r>
              <a:rPr lang="en-US" dirty="0"/>
              <a:t> behaviors you might see in an adolescent or teen</a:t>
            </a:r>
            <a:r>
              <a:rPr lang="en-US" b="0" i="0" dirty="0"/>
              <a:t>?</a:t>
            </a:r>
            <a:r>
              <a:rPr lang="en-US" b="1" i="1" dirty="0"/>
              <a:t>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Responses found in the program include the following: </a:t>
            </a:r>
          </a:p>
          <a:p>
            <a:pPr marL="0" indent="0">
              <a:buFont typeface="Arial" panose="020B0604020202020204" pitchFamily="34" charset="0"/>
              <a:buNone/>
            </a:pPr>
            <a:endParaRPr lang="en-US" b="1" i="1" dirty="0"/>
          </a:p>
          <a:p>
            <a:pPr marL="628650" lvl="1" indent="-171450">
              <a:buFont typeface="Arial" panose="020B0604020202020204" pitchFamily="34" charset="0"/>
              <a:buChar char="•"/>
            </a:pPr>
            <a:r>
              <a:rPr lang="en-US" b="0" i="0" dirty="0"/>
              <a:t>Stressful transitions to middle and/or high school. </a:t>
            </a:r>
          </a:p>
          <a:p>
            <a:pPr marL="628650" lvl="1" indent="-171450">
              <a:buFont typeface="Arial" panose="020B0604020202020204" pitchFamily="34" charset="0"/>
              <a:buChar char="•"/>
            </a:pPr>
            <a:r>
              <a:rPr lang="en-US" b="0" i="0" dirty="0"/>
              <a:t>Experimentation with drugs, alcohol, or cigarettes. </a:t>
            </a:r>
          </a:p>
          <a:p>
            <a:pPr marL="628650" lvl="1" indent="-171450">
              <a:buFont typeface="Arial" panose="020B0604020202020204" pitchFamily="34" charset="0"/>
              <a:buChar char="•"/>
            </a:pPr>
            <a:r>
              <a:rPr lang="en-US" b="0" i="0" dirty="0"/>
              <a:t>Change in friendship circles. </a:t>
            </a:r>
          </a:p>
          <a:p>
            <a:pPr marL="2000250" lvl="4" indent="-171450">
              <a:buFont typeface="Arial" panose="020B0604020202020204" pitchFamily="34" charset="0"/>
              <a:buChar char="•"/>
            </a:pPr>
            <a:endParaRPr lang="en-US" b="1" i="1" dirty="0"/>
          </a:p>
          <a:p>
            <a:pPr marL="171450" lvl="0" indent="-171450">
              <a:buFont typeface="Arial" panose="020B0604020202020204" pitchFamily="34" charset="0"/>
              <a:buChar char="•"/>
            </a:pPr>
            <a:r>
              <a:rPr lang="en-US" dirty="0"/>
              <a:t>Do you recognize or see some of these</a:t>
            </a:r>
            <a:r>
              <a:rPr lang="en-US" b="1" u="sng" dirty="0"/>
              <a:t> typical </a:t>
            </a:r>
            <a:r>
              <a:rPr lang="en-US" dirty="0"/>
              <a:t>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i="0" u="sng" dirty="0"/>
              <a:t>non-typical</a:t>
            </a:r>
            <a:r>
              <a:rPr lang="en-US" dirty="0"/>
              <a:t> behaviors you might see in an adolescent or teen that could indicate symptoms of depression?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 </a:t>
            </a:r>
          </a:p>
          <a:p>
            <a:pPr marL="0" lvl="0" indent="0">
              <a:buFont typeface="Arial" panose="020B0604020202020204" pitchFamily="34" charset="0"/>
              <a:buNone/>
            </a:pPr>
            <a:endParaRPr lang="en-US" b="1" i="1" dirty="0"/>
          </a:p>
          <a:p>
            <a:pPr marL="628650" lvl="1" indent="-171450">
              <a:buFont typeface="Arial" panose="020B0604020202020204" pitchFamily="34" charset="0"/>
              <a:buChar char="•"/>
            </a:pPr>
            <a:r>
              <a:rPr lang="en-US" dirty="0"/>
              <a:t>Intense and long-lasting moods; suicidal thoughts or self-injury; seemingly unhappy all of the time.</a:t>
            </a:r>
          </a:p>
          <a:p>
            <a:pPr marL="628650" lvl="1" indent="-171450">
              <a:buFont typeface="Arial" panose="020B0604020202020204" pitchFamily="34" charset="0"/>
              <a:buChar char="•"/>
            </a:pPr>
            <a:r>
              <a:rPr lang="en-US" dirty="0"/>
              <a:t>Becoming paralyzed with indecision and/or unable to make decisions. </a:t>
            </a:r>
          </a:p>
          <a:p>
            <a:pPr marL="628650" lvl="1" indent="-171450">
              <a:buFont typeface="Arial" panose="020B0604020202020204" pitchFamily="34" charset="0"/>
              <a:buChar char="•"/>
            </a:pPr>
            <a:r>
              <a:rPr lang="en-US" dirty="0"/>
              <a:t>Excessive risk taking, with no apparent regard for safety (e.g., purposefully crossing street without looking, driving under the influence). </a:t>
            </a:r>
          </a:p>
          <a:p>
            <a:pPr marL="2000250" lvl="4"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a:t>
            </a:r>
            <a:r>
              <a:rPr lang="en-US" b="1" u="sng" dirty="0"/>
              <a:t>non-typical</a:t>
            </a:r>
            <a:r>
              <a:rPr lang="en-US" dirty="0"/>
              <a:t> or concerning behaviors that cause you concern and may indicate your child needs support?</a:t>
            </a:r>
          </a:p>
        </p:txBody>
      </p:sp>
      <p:sp>
        <p:nvSpPr>
          <p:cNvPr id="4" name="Slide Number Placeholder 3">
            <a:extLst>
              <a:ext uri="{FF2B5EF4-FFF2-40B4-BE49-F238E27FC236}">
                <a16:creationId xmlns:a16="http://schemas.microsoft.com/office/drawing/2014/main" id="{AF35AB2C-83AE-F25E-3309-A14FF20450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5283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B63E5-CFB0-0A98-04B3-4C926D66F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9DAF1-D1C6-75D9-B141-9120B9532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6BF9E-1C60-F181-F217-A4705B26B06B}"/>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stress, worry, and anxiety. However, there may be cause for concern when worries occur almost daily, are hard to manage, and/or interfere with daily life. </a:t>
            </a:r>
          </a:p>
          <a:p>
            <a:endParaRPr lang="en-US" dirty="0"/>
          </a:p>
          <a:p>
            <a:r>
              <a:rPr lang="en-US" dirty="0"/>
              <a:t>• In this session, you learned about the signs of anxiety disorders in adolescents, such as general anxiety disorder (GAD) and social anxiety disorder. </a:t>
            </a:r>
          </a:p>
          <a:p>
            <a:endParaRPr lang="en-US" dirty="0"/>
          </a:p>
          <a:p>
            <a:r>
              <a:rPr lang="en-US" dirty="0"/>
              <a:t>• Adolescents with GAD worry about many things, like their performance at school or in sports, their health and safety, the health and safety of their loved ones, or their own competence. </a:t>
            </a:r>
          </a:p>
          <a:p>
            <a:endParaRPr lang="en-US" dirty="0"/>
          </a:p>
          <a:p>
            <a:r>
              <a:rPr lang="en-US" dirty="0"/>
              <a:t>• Adolescents and teens with social anxiety disorder may have similar worries, but the anxiety often stems from the idea that they’ll be judged by others, including peers, or experience humiliation or embarrassment. In both cases, the fears are not reasonable given the situation and cannot be easily coped with or put aside. </a:t>
            </a:r>
          </a:p>
          <a:p>
            <a:endParaRPr lang="en-US" dirty="0"/>
          </a:p>
          <a:p>
            <a:r>
              <a:rPr lang="en-US" dirty="0"/>
              <a:t>• Anxiety can also be experienced as physical symptoms, like stomach aches, headaches, restlessness, or muscle tension. It can interfere with one’s ability to concentrate. Individuals may be more irritable or more easily annoyed when they are experiencing anxiety. They may also have sleep problems, like insomnia or waking often during the night.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anxiety in children. What are some of the </a:t>
            </a:r>
            <a:r>
              <a:rPr lang="en-US" b="1" u="sng" dirty="0"/>
              <a:t>typical </a:t>
            </a:r>
            <a:r>
              <a:rPr lang="en-US" dirty="0"/>
              <a:t>behaviors you might see in an adolescent or teen?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i="1" dirty="0"/>
              <a:t>Responses found in the program include the following: </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Worries that fit the situation (e.g., about parent well-being after recent parent medical diagnosis) and can be coped with.</a:t>
            </a:r>
          </a:p>
          <a:p>
            <a:pPr marL="1085850" lvl="2" indent="-171450">
              <a:buFont typeface="Arial" panose="020B0604020202020204" pitchFamily="34" charset="0"/>
              <a:buChar char="•"/>
            </a:pPr>
            <a:r>
              <a:rPr lang="en-US" dirty="0"/>
              <a:t>Occasional illnesses and aches and pains associated with growth spurts or hormonal changes. </a:t>
            </a:r>
          </a:p>
          <a:p>
            <a:pPr marL="1085850" lvl="2" indent="-171450">
              <a:buFont typeface="Arial" panose="020B0604020202020204" pitchFamily="34" charset="0"/>
              <a:buChar char="•"/>
            </a:pPr>
            <a:r>
              <a:rPr lang="en-US" dirty="0"/>
              <a:t>Occasional trouble sleeping, especially during times of stress. </a:t>
            </a:r>
          </a:p>
          <a:p>
            <a:pPr marL="914400" lvl="2" indent="0">
              <a:buFont typeface="Arial" panose="020B0604020202020204" pitchFamily="34" charset="0"/>
              <a:buNone/>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anxiety?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b="1" i="1" dirty="0"/>
              <a:t>Responses found in the program include the following:</a:t>
            </a:r>
          </a:p>
          <a:p>
            <a:pPr marL="0" lvl="0" indent="0">
              <a:buFont typeface="Arial" panose="020B0604020202020204" pitchFamily="34" charset="0"/>
              <a:buNone/>
            </a:pPr>
            <a:endParaRPr lang="en-US" b="1" i="1" dirty="0"/>
          </a:p>
          <a:p>
            <a:pPr marL="1085850" lvl="2" indent="-171450">
              <a:buFont typeface="Arial" panose="020B0604020202020204" pitchFamily="34" charset="0"/>
              <a:buChar char="•"/>
            </a:pPr>
            <a:r>
              <a:rPr lang="en-US" dirty="0"/>
              <a:t>Experiencing intense fear, perfectionism and/or unrealistic standards, overwhelming physical sensations (e.g., heart racing, hyperventilating, thoughts racing, chest tightness or pain, tingling sensation in limbs, sensation of dying or going crazy) that last for several minutes and prevent the individual from functioning and may cause them to faint or vomit.</a:t>
            </a:r>
          </a:p>
          <a:p>
            <a:pPr marL="1085850" lvl="2" indent="-171450">
              <a:buFont typeface="Arial" panose="020B0604020202020204" pitchFamily="34" charset="0"/>
              <a:buChar char="•"/>
            </a:pPr>
            <a:r>
              <a:rPr lang="en-US" dirty="0"/>
              <a:t>Avoiding activities or events for fear of being embarrassed or judged or withdrawing from social activities or event. </a:t>
            </a:r>
          </a:p>
          <a:p>
            <a:pPr marL="1085850" lvl="2" indent="-171450">
              <a:buFont typeface="Arial" panose="020B0604020202020204" pitchFamily="34" charset="0"/>
              <a:buChar char="•"/>
            </a:pPr>
            <a:r>
              <a:rPr lang="en-US" dirty="0"/>
              <a:t>Having worries that are excessive or disproportionate to the situation; anxiety is overwhelming and can’t be put aside or controlled.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a:extLst>
              <a:ext uri="{FF2B5EF4-FFF2-40B4-BE49-F238E27FC236}">
                <a16:creationId xmlns:a16="http://schemas.microsoft.com/office/drawing/2014/main" id="{EA9625AE-C399-ED7B-2097-EF189614AF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661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1BF7-E139-89D9-AE66-B124F09B1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C5994-B815-7979-CBBA-D17485843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A3D5D-86B7-3808-7487-D945B882442B}"/>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Obsessive-compulsive disorders (OCD) in adolescents may present as unwanted thoughts, images, urges (obsessions), repetitive behaviors, touching or counting objects, or redoing actions (compulsions). Most importantly, individuals with OCD believe that performing compulsions will prevent unwanted situations (typically linked to their obsessions) and not doing these compulsions could cause them distress. </a:t>
            </a:r>
          </a:p>
          <a:p>
            <a:endParaRPr lang="en-US" dirty="0"/>
          </a:p>
          <a:p>
            <a:r>
              <a:rPr lang="en-US" dirty="0"/>
              <a:t>• OCD is relatively rare in the population compared to other disorders, such as depression and anxiety disorders, which makes it difficult to recognize and diagnose.</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OCD in children. What are some of the </a:t>
            </a:r>
            <a:r>
              <a:rPr lang="en-US" b="1" u="sng" dirty="0"/>
              <a:t>typical </a:t>
            </a:r>
            <a:r>
              <a:rPr lang="en-US" dirty="0"/>
              <a:t>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 </a:t>
            </a:r>
          </a:p>
          <a:p>
            <a:pPr marL="0" indent="0">
              <a:buFont typeface="Arial" panose="020B0604020202020204" pitchFamily="34" charset="0"/>
              <a:buNone/>
            </a:pPr>
            <a:endParaRPr lang="en-US" b="1" i="1" dirty="0"/>
          </a:p>
          <a:p>
            <a:pPr marL="1085850" lvl="2" indent="-171450">
              <a:buFont typeface="Arial" panose="020B0604020202020204" pitchFamily="34" charset="0"/>
              <a:buChar char="•"/>
            </a:pPr>
            <a:r>
              <a:rPr lang="en-US" dirty="0"/>
              <a:t>Having strong preferences or liking things a particular way.</a:t>
            </a:r>
          </a:p>
          <a:p>
            <a:pPr marL="1085850" lvl="2" indent="-171450">
              <a:buFont typeface="Arial" panose="020B0604020202020204" pitchFamily="34" charset="0"/>
              <a:buChar char="•"/>
            </a:pPr>
            <a:r>
              <a:rPr lang="en-US" dirty="0"/>
              <a:t>Engaging in hair removal for grooming purposes. </a:t>
            </a:r>
          </a:p>
          <a:p>
            <a:pPr marL="1085850" lvl="2" indent="-171450">
              <a:buFont typeface="Arial" panose="020B0604020202020204" pitchFamily="34" charset="0"/>
              <a:buChar char="•"/>
            </a:pPr>
            <a:r>
              <a:rPr lang="en-US" dirty="0"/>
              <a:t>Occasional scratching or picking at bumps, scabs, or acne.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OCD?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r>
              <a:rPr lang="en-US" dirty="0"/>
              <a:t>: </a:t>
            </a:r>
          </a:p>
          <a:p>
            <a:pPr marL="0" lvl="0" indent="0">
              <a:buFont typeface="Arial" panose="020B0604020202020204" pitchFamily="34" charset="0"/>
              <a:buNone/>
            </a:pPr>
            <a:endParaRPr lang="en-US" dirty="0"/>
          </a:p>
          <a:p>
            <a:pPr marL="1085850" lvl="2" indent="-171450">
              <a:buFont typeface="Arial" panose="020B0604020202020204" pitchFamily="34" charset="0"/>
              <a:buChar char="•"/>
            </a:pPr>
            <a:r>
              <a:rPr lang="en-US" dirty="0"/>
              <a:t>Experiencing intense distress (e.g., guilt, shame, fear) at thoughts regarding taboo topics.</a:t>
            </a:r>
          </a:p>
          <a:p>
            <a:pPr marL="1085850" lvl="2" indent="-171450">
              <a:buFont typeface="Arial" panose="020B0604020202020204" pitchFamily="34" charset="0"/>
              <a:buChar char="•"/>
            </a:pPr>
            <a:r>
              <a:rPr lang="en-US" dirty="0"/>
              <a:t>Exhibiting rigidity, refusal, or extreme distress when faced with deviation from routine or from arbitrarily defined patterns.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a:extLst>
              <a:ext uri="{FF2B5EF4-FFF2-40B4-BE49-F238E27FC236}">
                <a16:creationId xmlns:a16="http://schemas.microsoft.com/office/drawing/2014/main" id="{AE7175F7-85FE-B7CB-826A-81AB6AB744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0681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1A61-8A4C-CE6D-5F80-FD24D0664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5C2AE-21EF-D08D-8F37-964255325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35179-54AE-CD50-7547-0405EF424ACB}"/>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Concerns about body weight and size are common among adolescents, regardless of their gender identity, due to the increasing importance teenagers place on the opinions of others. </a:t>
            </a:r>
          </a:p>
          <a:p>
            <a:endParaRPr lang="en-US" dirty="0"/>
          </a:p>
          <a:p>
            <a:r>
              <a:rPr lang="en-US" dirty="0"/>
              <a:t>• When their concern escalates to preoccupation with food and/or weight gain, an adolescent may be at risk for developing an eating disorder. </a:t>
            </a:r>
          </a:p>
          <a:p>
            <a:endParaRPr lang="en-US" dirty="0"/>
          </a:p>
          <a:p>
            <a:r>
              <a:rPr lang="en-US" dirty="0"/>
              <a:t>• Three of the most common eating disorders include anorexia nervosa, bulimia-nervosa, and binge-eating disorder. </a:t>
            </a:r>
          </a:p>
          <a:p>
            <a:endParaRPr lang="en-US" dirty="0"/>
          </a:p>
          <a:p>
            <a:r>
              <a:rPr lang="en-US" dirty="0"/>
              <a:t>• Behaviors that can be a sign of an eating disorder in an adolescent include changes in their eating habits (e.g., picky eating or skipping meals); observable changes in their weight, including gains, losses, or fluctuations; or going to the bathroom following meals. </a:t>
            </a:r>
          </a:p>
          <a:p>
            <a:endParaRPr lang="en-US" dirty="0"/>
          </a:p>
          <a:p>
            <a:r>
              <a:rPr lang="en-US" dirty="0"/>
              <a:t>• Eating disorders are common in the United States and typically begin in childhood and adolescence. Early intervention can reduce the impact of the eating disorder on the individual’s mental and physical health.</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Understanding Eating Disorders downloadable parent toolkit resource talks about the three most common eating disorders: anorexia nervosa, bulimia nervosa, and binge-eating disorder. What are the differences between those eating disorders?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are some of the other signs of eating disorders discussed in the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health complications can result from an eating disorder? </a:t>
            </a:r>
          </a:p>
        </p:txBody>
      </p:sp>
      <p:sp>
        <p:nvSpPr>
          <p:cNvPr id="4" name="Slide Number Placeholder 3">
            <a:extLst>
              <a:ext uri="{FF2B5EF4-FFF2-40B4-BE49-F238E27FC236}">
                <a16:creationId xmlns:a16="http://schemas.microsoft.com/office/drawing/2014/main" id="{3D84D45B-162D-CB16-6CF1-CCC7F765EF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13940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A39A-7B01-83D0-6D73-3914FE614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07913-8817-3D55-E43D-CB8C80465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8F8A5-E401-E974-8559-A0302F901D55}"/>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Attention Deficit/Hyperactivity Disorder (ADHD) can present in different ways. </a:t>
            </a:r>
          </a:p>
          <a:p>
            <a:endParaRPr lang="en-US" dirty="0"/>
          </a:p>
          <a:p>
            <a:r>
              <a:rPr lang="en-US" dirty="0"/>
              <a:t>• Teens diagnosed with ADHD-predominantly hyperactivity/impulsivity presentation display hyperactive behaviors (e.g., fidgeting, excessive talking, high energy) and impulsive behaviors (e.g., interrupting or blurting out statements, spur-of-the-moment decision-making). </a:t>
            </a:r>
          </a:p>
          <a:p>
            <a:endParaRPr lang="en-US" dirty="0"/>
          </a:p>
          <a:p>
            <a:r>
              <a:rPr lang="en-US" dirty="0"/>
              <a:t>• Adolescents diagnosed with ADHD-predominantly inattentive presentation may have difficulty focusing their attention, managing their time, and getting organized.</a:t>
            </a:r>
          </a:p>
          <a:p>
            <a:endParaRPr lang="en-US" dirty="0"/>
          </a:p>
          <a:p>
            <a:r>
              <a:rPr lang="en-US" dirty="0"/>
              <a:t>• Some teenagers are diagnosed with ADHD-combined presentation since they have difficulty with hyperactivity, impulsivity, and inattention. </a:t>
            </a:r>
          </a:p>
          <a:p>
            <a:endParaRPr lang="en-US" dirty="0"/>
          </a:p>
          <a:p>
            <a:r>
              <a:rPr lang="en-US" dirty="0"/>
              <a:t>• Individuals with ADHD may show signs of these differences from an early age even if they don’t experience problems until later in their development.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ADHD in children. What are some of the </a:t>
            </a:r>
            <a:r>
              <a:rPr lang="en-US" b="1" u="sng" dirty="0"/>
              <a:t>typical </a:t>
            </a:r>
            <a:r>
              <a:rPr lang="en-US" dirty="0"/>
              <a:t>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Increased dawdling and some procrastination on long-term projects.</a:t>
            </a:r>
          </a:p>
          <a:p>
            <a:pPr marL="1085850" lvl="2" indent="-171450">
              <a:buFont typeface="Arial" panose="020B0604020202020204" pitchFamily="34" charset="0"/>
              <a:buChar char="•"/>
            </a:pPr>
            <a:r>
              <a:rPr lang="en-US" dirty="0"/>
              <a:t>Occasionally losing items, even important ones.</a:t>
            </a:r>
          </a:p>
          <a:p>
            <a:pPr marL="1085850" lvl="2" indent="-171450">
              <a:buFont typeface="Arial" panose="020B0604020202020204" pitchFamily="34" charset="0"/>
              <a:buChar char="•"/>
            </a:pPr>
            <a:r>
              <a:rPr lang="en-US" dirty="0"/>
              <a:t>Increase risk taking or engaging in sensation-seeking behaviors.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 </a:t>
            </a:r>
            <a:r>
              <a:rPr lang="en-US" dirty="0"/>
              <a:t>behaviors you might see in an adolescent or teen that could indicate symptoms of an ADHD?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r>
              <a:rPr lang="en-US" dirty="0"/>
              <a:t>:</a:t>
            </a:r>
          </a:p>
          <a:p>
            <a:pPr marL="0" lvl="0" indent="0">
              <a:buFont typeface="Arial" panose="020B0604020202020204" pitchFamily="34" charset="0"/>
              <a:buNone/>
            </a:pPr>
            <a:endParaRPr lang="en-US" dirty="0"/>
          </a:p>
          <a:p>
            <a:pPr marL="1085850" lvl="2" indent="-171450">
              <a:buFont typeface="Arial" panose="020B0604020202020204" pitchFamily="34" charset="0"/>
              <a:buChar char="•"/>
            </a:pPr>
            <a:r>
              <a:rPr lang="en-US" dirty="0"/>
              <a:t>Being unable to complete homework or projects because of distractions or regularly being late for appointments.</a:t>
            </a:r>
          </a:p>
          <a:p>
            <a:pPr marL="1085850" lvl="2" indent="-171450">
              <a:buFont typeface="Arial" panose="020B0604020202020204" pitchFamily="34" charset="0"/>
              <a:buChar char="•"/>
            </a:pPr>
            <a:r>
              <a:rPr lang="en-US" dirty="0"/>
              <a:t>Having grades slip across all or almost all subjects or avoiding schoolwork altogether.</a:t>
            </a:r>
          </a:p>
          <a:p>
            <a:pPr marL="1085850" lvl="2" indent="-171450">
              <a:buFont typeface="Arial" panose="020B0604020202020204" pitchFamily="34" charset="0"/>
              <a:buChar char="•"/>
            </a:pPr>
            <a:r>
              <a:rPr lang="en-US" dirty="0"/>
              <a:t>Frequently losing track of items, like coats, hats, shoes, pencils, backpacks, school supplies, library books, or electronics; missing assignments because they lost track of what was due or misplaced papers.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a:extLst>
              <a:ext uri="{FF2B5EF4-FFF2-40B4-BE49-F238E27FC236}">
                <a16:creationId xmlns:a16="http://schemas.microsoft.com/office/drawing/2014/main" id="{60457572-3577-B53E-04B0-EE5060C0F9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607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97AA-1C11-5221-8138-9DB575699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ED75E-EFC7-DC2F-1AE5-D7775E4D0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8F294-423A-5656-B05D-78694C993DBF}"/>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Adolescence it is a period of time when the teenager and those close to them (e.g., parent, siblings) may experience increased conflict. However, there are important boundaries to recognize between what is normal (e.g., talking back and minor rule breaking) and what is problematic (e.g., breaking rules, being aggressive toward others and animals, lying to manipulative, stealing from others). </a:t>
            </a:r>
          </a:p>
          <a:p>
            <a:endParaRPr lang="en-US" dirty="0"/>
          </a:p>
          <a:p>
            <a:r>
              <a:rPr lang="en-US" dirty="0"/>
              <a:t>• Teens who exhibit certain, often aggressive, behaviors, such as arguing with authority figures, defying instructions, breaking rules, being vindictive, and getting into trouble, may meet criteria for Oppositional Defiant Disorder (ODD). </a:t>
            </a:r>
          </a:p>
          <a:p>
            <a:endParaRPr lang="en-US" dirty="0"/>
          </a:p>
          <a:p>
            <a:r>
              <a:rPr lang="en-US" dirty="0"/>
              <a:t>• Adolescents who exhibit destructive and threatening behavior, such as being aggressive towards people and animals; engaging in destruction of property; skipping school; and breaking significant social rules in order to get what they want, like lying to “con ” or manipulate (compared to lying to get out of trouble, which is more normative) and stealing from others are displaying behaviors that are consistent with Conduct Disorder. </a:t>
            </a:r>
          </a:p>
          <a:p>
            <a:endParaRPr lang="en-US" dirty="0"/>
          </a:p>
          <a:p>
            <a:r>
              <a:rPr lang="en-US" dirty="0"/>
              <a:t>• In this session, you were introduced to information about typical behavior and non-typical behaviors in adolescence.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The module discussed typical and non-typical behaviors adolescents and teens might exhibit. Non-typical behaviors that were discussed may indicate symptoms of a Disruptive or Rule Breaking Disorder in children. What are some of the </a:t>
            </a:r>
            <a:r>
              <a:rPr lang="en-US" b="1" u="sng" dirty="0"/>
              <a:t>typical</a:t>
            </a:r>
            <a:r>
              <a:rPr lang="en-US" dirty="0"/>
              <a:t> behaviors you might see in an adolescent or teen?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Responses found in the program include the following:</a:t>
            </a:r>
          </a:p>
          <a:p>
            <a:pPr marL="17145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Increased moodiness. </a:t>
            </a:r>
          </a:p>
          <a:p>
            <a:pPr marL="1085850" lvl="2" indent="-171450">
              <a:buFont typeface="Arial" panose="020B0604020202020204" pitchFamily="34" charset="0"/>
              <a:buChar char="•"/>
            </a:pPr>
            <a:r>
              <a:rPr lang="en-US" dirty="0"/>
              <a:t>Increased desire for privacy.</a:t>
            </a:r>
          </a:p>
          <a:p>
            <a:pPr marL="1085850" lvl="2" indent="-171450">
              <a:buFont typeface="Arial" panose="020B0604020202020204" pitchFamily="34" charset="0"/>
              <a:buChar char="•"/>
            </a:pPr>
            <a:r>
              <a:rPr lang="en-US" dirty="0"/>
              <a:t>Experimenting with drugs, alcohol, and cigarettes.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recognize or see some of these typical behaviors in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the </a:t>
            </a:r>
            <a:r>
              <a:rPr lang="en-US" b="1" u="sng" dirty="0"/>
              <a:t>non-typical</a:t>
            </a:r>
            <a:r>
              <a:rPr lang="en-US" dirty="0"/>
              <a:t> behaviors you might see in an adolescent or teen that could indicate symptoms of an a Disruptive or Rule Breaking Disorder?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i="1" dirty="0"/>
              <a:t>Responses found in the program include the following:</a:t>
            </a:r>
          </a:p>
          <a:p>
            <a:pPr marL="171450" lvl="0" indent="-171450">
              <a:buFont typeface="Arial" panose="020B0604020202020204" pitchFamily="34" charset="0"/>
              <a:buChar char="•"/>
            </a:pPr>
            <a:endParaRPr lang="en-US" b="1" i="1" dirty="0"/>
          </a:p>
          <a:p>
            <a:pPr marL="1085850" lvl="2" indent="-171450">
              <a:buFont typeface="Arial" panose="020B0604020202020204" pitchFamily="34" charset="0"/>
              <a:buChar char="•"/>
            </a:pPr>
            <a:r>
              <a:rPr lang="en-US" dirty="0"/>
              <a:t>Routinely lying or hiding things.</a:t>
            </a:r>
          </a:p>
          <a:p>
            <a:pPr marL="1085850" lvl="2" indent="-171450">
              <a:buFont typeface="Arial" panose="020B0604020202020204" pitchFamily="34" charset="0"/>
              <a:buChar char="•"/>
            </a:pPr>
            <a:r>
              <a:rPr lang="en-US" dirty="0"/>
              <a:t>Routinely using verbal or physical aggression or running away.</a:t>
            </a:r>
          </a:p>
          <a:p>
            <a:pPr marL="1085850" lvl="2" indent="-171450">
              <a:buFont typeface="Arial" panose="020B0604020202020204" pitchFamily="34" charset="0"/>
              <a:buChar char="•"/>
            </a:pPr>
            <a:r>
              <a:rPr lang="en-US" dirty="0"/>
              <a:t>Using substances to the point that the substances interfere with the individual’s ability to meet their responsibilities (school, work, friends, or family) or making/selling/distributing drugs.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 you notice your child exhibiting any non-typical or concerning behaviors that cause you concern and may indicate your child needs support?</a:t>
            </a:r>
          </a:p>
        </p:txBody>
      </p:sp>
      <p:sp>
        <p:nvSpPr>
          <p:cNvPr id="4" name="Slide Number Placeholder 3">
            <a:extLst>
              <a:ext uri="{FF2B5EF4-FFF2-40B4-BE49-F238E27FC236}">
                <a16:creationId xmlns:a16="http://schemas.microsoft.com/office/drawing/2014/main" id="{ACA43A62-8F4F-55CA-4898-383A2E4B7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84967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6ABB-028E-23B8-71BE-E83594D22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3138B-B841-8F53-612B-7B4A39F42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9D221-0E4A-04B6-4577-7E2E4BE36147}"/>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In the supplemental module, you were introduced to the Alabaster family: Remi (father), Fern (mother), Kiara (age 14), and Stefan (age 10). So far, we have learned a few things about Kiara (e.g., athletic, involved in extracurriculars, displayed strong emotions as a child, acts shyly with new people, bubbly and outgoing with friends). At the end of Part 1, we caught up with the Alabaster family and got updates on Kiara's well-being.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What typical behaviors of adolescence do you see in Kiara? </a:t>
            </a:r>
          </a:p>
          <a:p>
            <a:pPr marL="171450" indent="-171450">
              <a:buFont typeface="Arial" panose="020B0604020202020204" pitchFamily="34" charset="0"/>
              <a:buChar char="•"/>
            </a:pPr>
            <a:r>
              <a:rPr lang="en-US" dirty="0"/>
              <a:t>Do you notice Kiara exhibiting any non-typical behaviors that may be cause for concern, such as signs or symptoms of potential mental health challenges?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i="1" dirty="0"/>
              <a:t>Review the following information with participants: </a:t>
            </a:r>
          </a:p>
          <a:p>
            <a:pPr marL="0" indent="0">
              <a:buFont typeface="Arial" panose="020B0604020202020204" pitchFamily="34" charset="0"/>
              <a:buNone/>
            </a:pPr>
            <a:endParaRPr lang="en-US" b="1" i="1" dirty="0"/>
          </a:p>
          <a:p>
            <a:pPr marL="0" indent="0">
              <a:buFont typeface="Arial" panose="020B0604020202020204" pitchFamily="34" charset="0"/>
              <a:buNone/>
            </a:pPr>
            <a:r>
              <a:rPr lang="en-US" dirty="0"/>
              <a:t>• Adolescence can be a challenging time for children and their families, but, hopefully, this module has helped to clarify the difference between normative changes and behaviors that often occur during the teenage years and non-typical behaviors that may indicate a need for an intervention.</a:t>
            </a:r>
          </a:p>
        </p:txBody>
      </p:sp>
      <p:sp>
        <p:nvSpPr>
          <p:cNvPr id="4" name="Slide Number Placeholder 3">
            <a:extLst>
              <a:ext uri="{FF2B5EF4-FFF2-40B4-BE49-F238E27FC236}">
                <a16:creationId xmlns:a16="http://schemas.microsoft.com/office/drawing/2014/main" id="{A9317827-CC79-BFB1-E796-D3052108C1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9079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32341143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F7070-1B4B-EF34-52A4-1AD58FE92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B8D16-B2F9-3D11-4A9C-13A17E4EA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04C4C-8AB2-4CB6-F9AD-F5A5C31646C9}"/>
              </a:ext>
            </a:extLst>
          </p:cNvPr>
          <p:cNvSpPr>
            <a:spLocks noGrp="1"/>
          </p:cNvSpPr>
          <p:nvPr>
            <p:ph type="body" idx="1"/>
          </p:nvPr>
        </p:nvSpPr>
        <p:spPr/>
        <p:txBody>
          <a:bodyPr/>
          <a:lstStyle/>
          <a:p>
            <a:r>
              <a:rPr lang="en-US" b="1" dirty="0"/>
              <a:t>Homework Tasks</a:t>
            </a:r>
            <a:r>
              <a:rPr lang="en-US" dirty="0"/>
              <a:t>: Assign </a:t>
            </a:r>
            <a:r>
              <a:rPr lang="en-US" b="1" i="1" u="sng" dirty="0"/>
              <a:t>Part 2: Parent’s Role in Helping Child Return to Wellness, Part 3: Parental Self-Care, </a:t>
            </a:r>
            <a:r>
              <a:rPr lang="en-US" dirty="0"/>
              <a:t>and</a:t>
            </a:r>
            <a:r>
              <a:rPr lang="en-US" sz="1200" b="0" i="0" u="none" dirty="0">
                <a:ea typeface="Calibri"/>
                <a:cs typeface="Calibri" panose="020F0502020204030204" pitchFamily="34" charset="0"/>
              </a:rPr>
              <a:t>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Anger Management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2B17506-6C98-925B-EA4B-6F50026DD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7395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71</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72</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8BCB-1ACC-4718-A565-63FB99936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37C8-6E6F-5F45-0B94-E9DFFAD3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156B5-2F1F-4F19-7443-0B0CFDB8D0F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E84D8A62-1D20-C6C3-F405-C64CB2CE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169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C2A44-1142-5547-1389-B0A8D48C5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5B053-F806-8C07-8742-B02B183AF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8F3D2-D4E6-5D5C-02DD-B96F94F97BD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Discussing concerns with your adolescent, particularly regarding mental health, can create stress for parents and their children. Using I statements can help you highlight your concerns, avoid blame, and create a more welcoming atmosphere. </a:t>
            </a:r>
          </a:p>
          <a:p>
            <a:endParaRPr lang="en-US" dirty="0"/>
          </a:p>
          <a:p>
            <a:r>
              <a:rPr lang="en-US" dirty="0"/>
              <a:t>• I statement formula: “I feel (emotion) when (behavior) because (impact behavior has on you). Next time/In the future (preferred behavior).” </a:t>
            </a:r>
          </a:p>
          <a:p>
            <a:endParaRPr lang="en-US" b="1" i="1" dirty="0"/>
          </a:p>
          <a:p>
            <a:r>
              <a:rPr lang="en-US" b="1" i="1" dirty="0"/>
              <a:t>Generate discussion among participants by asking the following question: </a:t>
            </a:r>
          </a:p>
          <a:p>
            <a:endParaRPr lang="en-US" b="1" i="1" dirty="0"/>
          </a:p>
          <a:p>
            <a:pPr marL="171450" indent="-171450">
              <a:buFont typeface="Arial" panose="020B0604020202020204" pitchFamily="34" charset="0"/>
              <a:buChar char="•"/>
            </a:pPr>
            <a:r>
              <a:rPr lang="en-US" dirty="0"/>
              <a:t>The activity in the module asked you to create a I statement for the Alabaster Family. Does anyone want to share their drafted I statements or provide an example of an I statement?</a:t>
            </a:r>
          </a:p>
        </p:txBody>
      </p:sp>
      <p:sp>
        <p:nvSpPr>
          <p:cNvPr id="4" name="Slide Number Placeholder 3">
            <a:extLst>
              <a:ext uri="{FF2B5EF4-FFF2-40B4-BE49-F238E27FC236}">
                <a16:creationId xmlns:a16="http://schemas.microsoft.com/office/drawing/2014/main" id="{59B69790-2583-3478-36F6-EADEEE79DF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2089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248-C5B3-948E-ED4E-B1E5934EC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8067D-62C8-D866-1528-B26FF1EEB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DB2A1-BF02-B84C-A679-C81537B2E7D1}"/>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Part 2, you learned about the indicators that should prompt you to seek professional help for your child. These indicators include the following: </a:t>
            </a:r>
          </a:p>
          <a:p>
            <a:endParaRPr lang="en-US" dirty="0"/>
          </a:p>
          <a:p>
            <a:pPr marL="1085850" lvl="2" indent="-171450">
              <a:buFont typeface="Arial" panose="020B0604020202020204" pitchFamily="34" charset="0"/>
              <a:buChar char="•"/>
            </a:pPr>
            <a:r>
              <a:rPr lang="en-US" dirty="0"/>
              <a:t>Persistent problems that continue for more than a few weeks at a time.</a:t>
            </a:r>
          </a:p>
          <a:p>
            <a:pPr marL="1085850" lvl="2" indent="-171450">
              <a:buFont typeface="Arial" panose="020B0604020202020204" pitchFamily="34" charset="0"/>
              <a:buChar char="•"/>
            </a:pPr>
            <a:r>
              <a:rPr lang="en-US" dirty="0"/>
              <a:t>Issues that create significant disruptions at home, school, or within relationships.</a:t>
            </a:r>
          </a:p>
          <a:p>
            <a:pPr marL="1085850" lvl="2" indent="-171450">
              <a:buFont typeface="Arial" panose="020B0604020202020204" pitchFamily="34" charset="0"/>
              <a:buChar char="•"/>
            </a:pPr>
            <a:r>
              <a:rPr lang="en-US" dirty="0"/>
              <a:t>Problems that upset the child or those around them. </a:t>
            </a:r>
          </a:p>
          <a:p>
            <a:pPr marL="1085850" lvl="2"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You also received information to help you identify resources that you may be able to use to help your child, such as therapist directories. </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Does your child exhibit any behaviors that you believe may require professional support?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Were you able to identify 2 to 3 resources you can contact to inquire about assistance for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Has anyone contacted a resource?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Does anyone want to share about their experience?</a:t>
            </a:r>
          </a:p>
        </p:txBody>
      </p:sp>
      <p:sp>
        <p:nvSpPr>
          <p:cNvPr id="4" name="Slide Number Placeholder 3">
            <a:extLst>
              <a:ext uri="{FF2B5EF4-FFF2-40B4-BE49-F238E27FC236}">
                <a16:creationId xmlns:a16="http://schemas.microsoft.com/office/drawing/2014/main" id="{BB045FAB-CA93-DE18-435D-BD86855B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010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36853-89AE-C65D-7DED-943E65BCB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03D05-F746-483B-89B8-2FA0626E7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CC10F-D4BF-1B3A-F251-F059F6A4C567}"/>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An important step in keeping your child safe from acting on urges to commit suicide or self-harm is to be able to recognize the warning signs that something is wrong. </a:t>
            </a:r>
          </a:p>
          <a:p>
            <a:endParaRPr lang="en-US" dirty="0"/>
          </a:p>
          <a:p>
            <a:r>
              <a:rPr lang="en-US" dirty="0"/>
              <a:t>• Part 2 listed some warning signs for self-harm. These include the following </a:t>
            </a:r>
            <a:r>
              <a:rPr lang="en-US" b="1" i="1" dirty="0"/>
              <a:t>(name a few aloud): </a:t>
            </a:r>
          </a:p>
          <a:p>
            <a:endParaRPr lang="en-US" b="1" i="1" dirty="0"/>
          </a:p>
          <a:p>
            <a:pPr marL="1085850" lvl="2" indent="-171450">
              <a:buFont typeface="Arial" panose="020B0604020202020204" pitchFamily="34" charset="0"/>
              <a:buChar char="•"/>
            </a:pPr>
            <a:r>
              <a:rPr lang="en-US" dirty="0"/>
              <a:t>Expressing hopelessness for the future</a:t>
            </a:r>
          </a:p>
          <a:p>
            <a:pPr marL="1085850" lvl="2" indent="-171450">
              <a:buFont typeface="Arial" panose="020B0604020202020204" pitchFamily="34" charset="0"/>
              <a:buChar char="•"/>
            </a:pPr>
            <a:r>
              <a:rPr lang="en-US" dirty="0"/>
              <a:t>Declining grades out of character for student</a:t>
            </a:r>
          </a:p>
          <a:p>
            <a:pPr marL="1085850" lvl="2" indent="-171450">
              <a:buFont typeface="Arial" panose="020B0604020202020204" pitchFamily="34" charset="0"/>
              <a:buChar char="•"/>
            </a:pPr>
            <a:r>
              <a:rPr lang="en-US" dirty="0"/>
              <a:t>Exhibiting signs of depression (e.g., increased irritability, lack of interest in preferred activities, social withdrawal, worsening of hygiene and healthy habits)</a:t>
            </a:r>
          </a:p>
          <a:p>
            <a:pPr marL="1085850" lvl="2" indent="-171450">
              <a:buFont typeface="Arial" panose="020B0604020202020204" pitchFamily="34" charset="0"/>
              <a:buChar char="•"/>
            </a:pPr>
            <a:r>
              <a:rPr lang="en-US" dirty="0"/>
              <a:t>Being preoccupied with death or suicide (writing or drawing about death)</a:t>
            </a:r>
          </a:p>
          <a:p>
            <a:pPr marL="1085850" lvl="2" indent="-171450">
              <a:buFont typeface="Arial" panose="020B0604020202020204" pitchFamily="34" charset="0"/>
              <a:buChar char="•"/>
            </a:pPr>
            <a:r>
              <a:rPr lang="en-US" dirty="0"/>
              <a:t>Making “final arrangements,” such as giving away favorite possessions, saying goodbye to people, writing suicide note, making funeral arrangements</a:t>
            </a:r>
          </a:p>
          <a:p>
            <a:pPr marL="1085850" lvl="2" indent="-171450">
              <a:buFont typeface="Arial" panose="020B0604020202020204" pitchFamily="34" charset="0"/>
              <a:buChar char="•"/>
            </a:pPr>
            <a:r>
              <a:rPr lang="en-US" dirty="0"/>
              <a:t>Talking about suicide: “I’d be better off dead” or “You’d be better off without me” in person, on social media, in text messages</a:t>
            </a:r>
          </a:p>
          <a:p>
            <a:pPr marL="1085850" lvl="2" indent="-171450">
              <a:buFont typeface="Arial" panose="020B0604020202020204" pitchFamily="34" charset="0"/>
              <a:buChar char="•"/>
            </a:pPr>
            <a:r>
              <a:rPr lang="en-US" dirty="0"/>
              <a:t>Engaging in previous suicide attempts</a:t>
            </a:r>
          </a:p>
          <a:p>
            <a:pPr marL="1085850" lvl="2" indent="-171450">
              <a:buFont typeface="Arial" panose="020B0604020202020204" pitchFamily="34" charset="0"/>
              <a:buChar char="•"/>
            </a:pPr>
            <a:r>
              <a:rPr lang="en-US" dirty="0"/>
              <a:t>Increasing reckless behavior</a:t>
            </a:r>
          </a:p>
          <a:p>
            <a:pPr marL="1085850" lvl="2" indent="-171450">
              <a:buFont typeface="Arial" panose="020B0604020202020204" pitchFamily="34" charset="0"/>
              <a:buChar char="•"/>
            </a:pPr>
            <a:r>
              <a:rPr lang="en-US" dirty="0"/>
              <a:t>Scars or fresh wounds on body (common places are arms/wrists, hips/ legs, stomach)</a:t>
            </a:r>
          </a:p>
          <a:p>
            <a:pPr marL="1085850" lvl="2" indent="-171450">
              <a:buFont typeface="Arial" panose="020B0604020202020204" pitchFamily="34" charset="0"/>
              <a:buChar char="•"/>
            </a:pPr>
            <a:r>
              <a:rPr lang="en-US" dirty="0"/>
              <a:t>Mysterious bruises or patches of missing hair</a:t>
            </a:r>
          </a:p>
          <a:p>
            <a:pPr marL="1085850" lvl="2" indent="-171450">
              <a:buFont typeface="Arial" panose="020B0604020202020204" pitchFamily="34" charset="0"/>
              <a:buChar char="•"/>
            </a:pPr>
            <a:r>
              <a:rPr lang="en-US" dirty="0"/>
              <a:t>Wearing long-sleeved shirts and pants when that attire is out of place due to weather</a:t>
            </a:r>
          </a:p>
          <a:p>
            <a:pPr marL="1085850" lvl="2" indent="-171450">
              <a:buFont typeface="Arial" panose="020B0604020202020204" pitchFamily="34" charset="0"/>
              <a:buChar char="•"/>
            </a:pPr>
            <a:r>
              <a:rPr lang="en-US" dirty="0"/>
              <a:t>Object (e.g., razor, other blade, lighter) that can be used for self-harm kept hidden away but nearby for use </a:t>
            </a:r>
          </a:p>
          <a:p>
            <a:pPr marL="1085850" lvl="2" indent="-171450">
              <a:buFont typeface="Arial" panose="020B0604020202020204" pitchFamily="34" charset="0"/>
              <a:buChar char="•"/>
            </a:pPr>
            <a:r>
              <a:rPr lang="en-US" dirty="0"/>
              <a:t>Isolating self from others and needing a lot of alone time</a:t>
            </a:r>
          </a:p>
          <a:p>
            <a:pPr marL="1085850" lvl="2" indent="-171450">
              <a:buFont typeface="Arial" panose="020B0604020202020204" pitchFamily="34" charset="0"/>
              <a:buChar char="•"/>
            </a:pPr>
            <a:r>
              <a:rPr lang="en-US" dirty="0"/>
              <a:t>Engaging in conflict with friends and romantic partners</a:t>
            </a:r>
          </a:p>
          <a:p>
            <a:pPr marL="1085850" lvl="2" indent="-171450">
              <a:buFont typeface="Arial" panose="020B0604020202020204" pitchFamily="34" charset="0"/>
              <a:buChar char="•"/>
            </a:pPr>
            <a:r>
              <a:rPr lang="en-US" dirty="0"/>
              <a:t>Experiencing a lack of interest in preferred activities</a:t>
            </a:r>
          </a:p>
          <a:p>
            <a:pPr marL="1085850" lvl="2" indent="-171450">
              <a:buFont typeface="Arial" panose="020B0604020202020204" pitchFamily="34" charset="0"/>
              <a:buChar char="•"/>
            </a:pPr>
            <a:r>
              <a:rPr lang="en-US" dirty="0"/>
              <a:t>Expressing helplessness, hopelessness, worthlessness</a:t>
            </a:r>
          </a:p>
          <a:p>
            <a:pPr marL="1085850" lvl="2" indent="-171450">
              <a:buFont typeface="Arial" panose="020B0604020202020204" pitchFamily="34" charset="0"/>
              <a:buChar char="•"/>
            </a:pPr>
            <a:r>
              <a:rPr lang="en-US" dirty="0"/>
              <a:t>Reporting feeling numb or experiencing intense mood swings</a:t>
            </a:r>
          </a:p>
          <a:p>
            <a:pPr marL="1085850" lvl="2" indent="-171450">
              <a:buFont typeface="Arial" panose="020B0604020202020204" pitchFamily="34" charset="0"/>
              <a:buChar char="•"/>
            </a:pPr>
            <a:r>
              <a:rPr lang="en-US" dirty="0"/>
              <a:t>Having feelings of guilt, shame, disgust, or self-loathing</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b="1" i="1" dirty="0"/>
              <a:t>Review the following information with participants: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dirty="0"/>
              <a:t>• If you notice that any of the warning signs for self-harm reoccur or persist for a period of time (e.g., more often than occasionally, nearly every day), if several signs occur at the same time, or if any of the behaviors you witness represent a major change in your teen’s personality, more attention may be warranted. Please contact your primary care physician if you have any concerns about your child.</a:t>
            </a:r>
          </a:p>
        </p:txBody>
      </p:sp>
      <p:sp>
        <p:nvSpPr>
          <p:cNvPr id="4" name="Slide Number Placeholder 3">
            <a:extLst>
              <a:ext uri="{FF2B5EF4-FFF2-40B4-BE49-F238E27FC236}">
                <a16:creationId xmlns:a16="http://schemas.microsoft.com/office/drawing/2014/main" id="{6828C733-36C2-3F70-76F4-D008FEA9CB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21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Homework Tasks</a:t>
            </a:r>
            <a:r>
              <a:rPr lang="en-US" dirty="0"/>
              <a:t>: Assign </a:t>
            </a:r>
            <a:r>
              <a:rPr lang="en-US" b="1" i="1" u="sng" dirty="0"/>
              <a:t>Welcome and Introduction Module and Part 1: Psychoeducation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Adolescent Mental Health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A556-4E70-007A-EAD6-B6CDEF73A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021C5-8F1D-FFD5-7062-9534ED7D0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B0650-D6F9-B961-F08C-EF05F68208B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If you’re worried about your child, have a conversation with them. Part 2 offered a few suggestions to help you discuss safety concerns with your child:</a:t>
            </a:r>
          </a:p>
          <a:p>
            <a:endParaRPr lang="en-US" dirty="0"/>
          </a:p>
          <a:p>
            <a:pPr marL="1085850" lvl="2" indent="-171450">
              <a:buFont typeface="Arial" panose="020B0604020202020204" pitchFamily="34" charset="0"/>
              <a:buChar char="•"/>
            </a:pPr>
            <a:r>
              <a:rPr lang="en-US" dirty="0"/>
              <a:t>Give your child time and space to share their feelings. Let them know that you’ll be ready to talk when they’re ready.</a:t>
            </a:r>
          </a:p>
          <a:p>
            <a:pPr marL="1085850" lvl="2" indent="-171450">
              <a:buFont typeface="Arial" panose="020B0604020202020204" pitchFamily="34" charset="0"/>
              <a:buChar char="•"/>
            </a:pPr>
            <a:r>
              <a:rPr lang="en-US" dirty="0"/>
              <a:t>Communicate your acceptance of them even if you don’t understand or approve of their behaviors. Share that you love and care about them regardless of what they’re struggling with.</a:t>
            </a:r>
          </a:p>
          <a:p>
            <a:pPr marL="1085850" lvl="2" indent="-171450">
              <a:buFont typeface="Arial" panose="020B0604020202020204" pitchFamily="34" charset="0"/>
              <a:buChar char="•"/>
            </a:pPr>
            <a:r>
              <a:rPr lang="en-US" dirty="0"/>
              <a:t>Normalize suicidal thoughts and feeling and tell others it’s okay for them to share and express how they are feeling. Broaching the subject in a compassionate and curious way demonstrates that it’s safe to talk about serious matters, including distressing thoughts and feelings.</a:t>
            </a:r>
          </a:p>
          <a:p>
            <a:pPr marL="1085850" lvl="2" indent="-171450">
              <a:buFont typeface="Arial" panose="020B0604020202020204" pitchFamily="34" charset="0"/>
              <a:buChar char="•"/>
            </a:pPr>
            <a:r>
              <a:rPr lang="en-US" dirty="0"/>
              <a:t>Encourage your teen to open up and share their thoughts and feelings, even scary ones, with you or a mental health professional, so they can get the help they need. </a:t>
            </a:r>
          </a:p>
          <a:p>
            <a:pPr marL="1085850" lvl="2"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Starting the conversation with your adolescent can be difficult. You were encouraged to brainstorm what you would like to say to your child about your concerns. Part 2 shared the following example: “Sometimes when teens feel overwhelmed or emotionally hurt, they have thoughts about dying or wish that they were dead. What’s it like for you when you’re feeling overwhelmed, sad, or angry?”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Would anyone like to share their drafted conversation starter? Has anyone addressed concerning behaviors with their child? If so, would you like to share about that experience?</a:t>
            </a:r>
          </a:p>
        </p:txBody>
      </p:sp>
      <p:sp>
        <p:nvSpPr>
          <p:cNvPr id="4" name="Slide Number Placeholder 3">
            <a:extLst>
              <a:ext uri="{FF2B5EF4-FFF2-40B4-BE49-F238E27FC236}">
                <a16:creationId xmlns:a16="http://schemas.microsoft.com/office/drawing/2014/main" id="{B4CD5245-005E-1205-5347-0CB0DC5B8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9509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4CAB-C79C-7229-782B-854CD16A4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FA283-F8E2-843D-302E-1B9E59068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1D88F-D148-EA41-F065-72B4455E7C84}"/>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Part 2 described the steps you can take at home to help you and your child feel safer in the face of suicidal ideation, self-harm, substance abuse, or other behaviors that threaten your teen’s safety. These steps include the following:</a:t>
            </a:r>
          </a:p>
          <a:p>
            <a:endParaRPr lang="en-US" dirty="0"/>
          </a:p>
          <a:p>
            <a:pPr marL="1085850" lvl="2" indent="-171450">
              <a:buFont typeface="Arial" panose="020B0604020202020204" pitchFamily="34" charset="0"/>
              <a:buChar char="•"/>
            </a:pPr>
            <a:r>
              <a:rPr lang="en-US" dirty="0"/>
              <a:t>Discussing and identifying warning signs of a crisis.</a:t>
            </a:r>
          </a:p>
          <a:p>
            <a:pPr marL="1085850" lvl="2" indent="-171450">
              <a:buFont typeface="Arial" panose="020B0604020202020204" pitchFamily="34" charset="0"/>
              <a:buChar char="•"/>
            </a:pPr>
            <a:r>
              <a:rPr lang="en-US" dirty="0"/>
              <a:t>Ensuring safety in your home for your child and your family.</a:t>
            </a:r>
          </a:p>
          <a:p>
            <a:pPr marL="1085850" lvl="2" indent="-171450">
              <a:buFont typeface="Arial" panose="020B0604020202020204" pitchFamily="34" charset="0"/>
              <a:buChar char="•"/>
            </a:pPr>
            <a:r>
              <a:rPr lang="en-US" dirty="0"/>
              <a:t>Brainstorming activities your child can do on their own to help them cope with intense feelings.</a:t>
            </a:r>
          </a:p>
          <a:p>
            <a:pPr marL="1085850" lvl="2" indent="-171450">
              <a:buFont typeface="Arial" panose="020B0604020202020204" pitchFamily="34" charset="0"/>
              <a:buChar char="•"/>
            </a:pPr>
            <a:r>
              <a:rPr lang="en-US" dirty="0"/>
              <a:t>Identifying people and places your teen can turn to when their independent strategies aren’t enough. </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Were you able to identify and discuss with your child some situations that could trigger harmful thoughts and feelings? If so, would anyone like to share what happened in that discussion?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if any, changes did you make around your home to make the environment safer for all members of your family?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What activities or strategies did you brainstorm that your child to use to help them calm down, relax, and feel better when they feel an emotional crisis coming 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Did anyone create a coping toolkit that your teen can access in a time of need? If so, would you like to share what that toolkit included?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 Family Safety Plan Template is provided in the module. Did anyone use this resource? If so, what did you include in the plan?</a:t>
            </a:r>
          </a:p>
        </p:txBody>
      </p:sp>
      <p:sp>
        <p:nvSpPr>
          <p:cNvPr id="4" name="Slide Number Placeholder 3">
            <a:extLst>
              <a:ext uri="{FF2B5EF4-FFF2-40B4-BE49-F238E27FC236}">
                <a16:creationId xmlns:a16="http://schemas.microsoft.com/office/drawing/2014/main" id="{6BEF593D-954B-5926-B60D-D2685FC34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4369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4AEE-A9DC-B2F5-56C3-507347C3D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1315B-9709-0C2E-2B6C-EB17F74B3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15697-7306-7A3A-86BF-D19DD8C6012D}"/>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Part 3, we learned that taking time to care for ourselves and prioritize our needs may help decrease the risk of burnout, alleviate the physical and mental health burdens of stress, and supply us with renewed energy. </a:t>
            </a:r>
          </a:p>
          <a:p>
            <a:endParaRPr lang="en-US" dirty="0"/>
          </a:p>
          <a:p>
            <a:r>
              <a:rPr lang="en-US" dirty="0"/>
              <a:t>• Self-care starts with maintaining healthy physical habits—taking steps to optimize sleep, eating healthy foods, exercising regularly, and limiting alcohol or other substance use. Self-care also involves maintaining healthy social and emotional habits, such as making time to connect with others, making time for yourself, and recognizing your own limits. </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What self-care strategies did you identify that may work for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are some ways you can ensure you get the help you need, so you can practice self-care strategies? </a:t>
            </a:r>
          </a:p>
        </p:txBody>
      </p:sp>
      <p:sp>
        <p:nvSpPr>
          <p:cNvPr id="4" name="Slide Number Placeholder 3">
            <a:extLst>
              <a:ext uri="{FF2B5EF4-FFF2-40B4-BE49-F238E27FC236}">
                <a16:creationId xmlns:a16="http://schemas.microsoft.com/office/drawing/2014/main" id="{0AEC7CF5-C778-2E08-7E5A-2C098BB32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462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A87C6-337D-8FCD-992C-B1DF302DF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45245-36E5-6920-0C66-99A25A5EC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D14C7-3F83-3CFA-9A90-7CF3B9F09C20}"/>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It’s common for parents to feel a variety of strong emotions in the wake of realizing their child is struggling with their mental health, such as anger shame, guilt, and fear. </a:t>
            </a:r>
          </a:p>
          <a:p>
            <a:endParaRPr lang="en-US" dirty="0"/>
          </a:p>
          <a:p>
            <a:r>
              <a:rPr lang="en-US" dirty="0"/>
              <a:t>• Part 3 discussed emotion myths and asked you to identify any myths that resonate with you. Emotion myths include the </a:t>
            </a:r>
            <a:r>
              <a:rPr lang="en-US" b="1" i="1" dirty="0"/>
              <a:t>following (share a few examples aloud):</a:t>
            </a:r>
          </a:p>
          <a:p>
            <a:endParaRPr lang="en-US" b="1" i="1" dirty="0"/>
          </a:p>
          <a:p>
            <a:pPr marL="1085850" lvl="2" indent="-171450">
              <a:buFont typeface="Arial" panose="020B0604020202020204" pitchFamily="34" charset="0"/>
              <a:buChar char="•"/>
            </a:pPr>
            <a:r>
              <a:rPr lang="en-US" dirty="0"/>
              <a:t>There is a right way and a wrong way to feel in situations.</a:t>
            </a:r>
          </a:p>
          <a:p>
            <a:pPr marL="1085850" lvl="2" indent="-171450">
              <a:buFont typeface="Arial" panose="020B0604020202020204" pitchFamily="34" charset="0"/>
              <a:buChar char="•"/>
            </a:pPr>
            <a:r>
              <a:rPr lang="en-US" dirty="0"/>
              <a:t>Showing my emotions is a weakness. </a:t>
            </a:r>
          </a:p>
          <a:p>
            <a:pPr marL="1085850" lvl="2" indent="-171450">
              <a:buFont typeface="Arial" panose="020B0604020202020204" pitchFamily="34" charset="0"/>
              <a:buChar char="•"/>
            </a:pPr>
            <a:r>
              <a:rPr lang="en-US" dirty="0"/>
              <a:t>Having uncomfortable feelings (anger, sadness, anxiety) is bad and can be harmful.</a:t>
            </a:r>
          </a:p>
          <a:p>
            <a:pPr marL="1085850" lvl="2" indent="-171450">
              <a:buFont typeface="Arial" panose="020B0604020202020204" pitchFamily="34" charset="0"/>
              <a:buChar char="•"/>
            </a:pPr>
            <a:r>
              <a:rPr lang="en-US" dirty="0"/>
              <a:t>Showing my emotions means being out of control.</a:t>
            </a:r>
          </a:p>
          <a:p>
            <a:pPr marL="1085850" lvl="2" indent="-171450">
              <a:buFont typeface="Arial" panose="020B0604020202020204" pitchFamily="34" charset="0"/>
              <a:buChar char="•"/>
            </a:pPr>
            <a:r>
              <a:rPr lang="en-US" dirty="0"/>
              <a:t>Some emotions are stupid.</a:t>
            </a:r>
          </a:p>
          <a:p>
            <a:pPr marL="1085850" lvl="2" indent="-171450">
              <a:buFont typeface="Arial" panose="020B0604020202020204" pitchFamily="34" charset="0"/>
              <a:buChar char="•"/>
            </a:pPr>
            <a:r>
              <a:rPr lang="en-US" dirty="0"/>
              <a:t>Having a strong emotional response will get you a lot more from other people than trying to regulate your emotions.</a:t>
            </a:r>
          </a:p>
          <a:p>
            <a:pPr marL="1085850" lvl="2" indent="-171450">
              <a:buFont typeface="Arial" panose="020B0604020202020204" pitchFamily="34" charset="0"/>
              <a:buChar char="•"/>
            </a:pPr>
            <a:r>
              <a:rPr lang="en-US" dirty="0"/>
              <a:t>People should do whatever they feel like doing.</a:t>
            </a:r>
          </a:p>
          <a:p>
            <a:pPr marL="1085850" lvl="2" indent="-171450">
              <a:buFont typeface="Arial" panose="020B0604020202020204" pitchFamily="34" charset="0"/>
              <a:buChar char="•"/>
            </a:pPr>
            <a:r>
              <a:rPr lang="en-US" dirty="0"/>
              <a:t>I can’t help how I feel. </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dirty="0"/>
              <a:t>• You were also introduced to strategies that you could use to help you cope with your emotions, such as appealing to your interests (e.g., create art, listen to calm music), moving your body (e.g., exercise, dance), engaging in rhythmic body movements (e.g., bounce a ball, handle a fidget toys, yoga, swing, walk), and using breathing and mindfulness exercises. </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b="1" i="1" dirty="0"/>
              <a:t>Generate discussion among participants using all, or some, of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Which emotion, if any, do you find the most challenging for you to cope with?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emotion myths resonate the most with you? How do you challenge those beliefs?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Did you discover that some of your thoughts or feelings were influenced more by emotions rather than rational thinking? Which emotions influenced your thoughts or feelings?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Have you demonstrated any of the unhelpful behaviors related to emotions that you have had (e.g., punishing your child unfairly, avoiding talking about or hiding the problem)?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if any, strategies have you used to help you cope with your emotions? </a:t>
            </a:r>
          </a:p>
        </p:txBody>
      </p:sp>
      <p:sp>
        <p:nvSpPr>
          <p:cNvPr id="4" name="Slide Number Placeholder 3">
            <a:extLst>
              <a:ext uri="{FF2B5EF4-FFF2-40B4-BE49-F238E27FC236}">
                <a16:creationId xmlns:a16="http://schemas.microsoft.com/office/drawing/2014/main" id="{8646A76F-89A5-15AA-32CB-1267EE48AC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8348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FCC77-4013-4B8C-C027-38EF55770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8BAF1-8807-A15B-0215-94FEE757B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1D804-9D60-DD34-D182-158801952A00}"/>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Parenting a child who is struggling with emotional or behavioral problems can be confusing, stressful, and emotionally draining. In the Wrap-Up, you had the opportunity to work on a coping plan template with your child and any other family members who may have wanted to join you.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What kinds of activities did you brainstorm and put in your coping plan?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about your child? Are there any activities that you can do together?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statements did you write down that you could use to help you feel better?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statements did your child select?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you and your child identify someone whom you could go to for help or for distraction? Are any of the individuals also listed on your or your child’s Circle of Support?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did you list as the most important things in your life? What did your child or another family member share?</a:t>
            </a:r>
          </a:p>
        </p:txBody>
      </p:sp>
      <p:sp>
        <p:nvSpPr>
          <p:cNvPr id="4" name="Slide Number Placeholder 3">
            <a:extLst>
              <a:ext uri="{FF2B5EF4-FFF2-40B4-BE49-F238E27FC236}">
                <a16:creationId xmlns:a16="http://schemas.microsoft.com/office/drawing/2014/main" id="{098172C4-F65D-3292-087D-649489029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45537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F89A-516E-C24D-D732-583024D28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43584-677B-9F44-0F3C-F8C67DA4F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8720E-5905-8F5A-06AF-4A3FF5906107}"/>
              </a:ext>
            </a:extLst>
          </p:cNvPr>
          <p:cNvSpPr>
            <a:spLocks noGrp="1"/>
          </p:cNvSpPr>
          <p:nvPr>
            <p:ph type="body" idx="1"/>
          </p:nvPr>
        </p:nvSpPr>
        <p:spPr/>
        <p:txBody>
          <a:bodyPr/>
          <a:lstStyle/>
          <a:p>
            <a:r>
              <a:rPr lang="en-US" b="1" i="1" dirty="0"/>
              <a:t>Tell participants you are wrapping up, and generate discussion among participants using all, or some, of the following questions</a:t>
            </a:r>
            <a:r>
              <a:rPr lang="en-US" dirty="0"/>
              <a:t>: </a:t>
            </a:r>
          </a:p>
          <a:p>
            <a:endParaRPr lang="en-US" dirty="0"/>
          </a:p>
          <a:p>
            <a:pPr marL="171450" indent="-171450">
              <a:buFont typeface="Arial" panose="020B0604020202020204" pitchFamily="34" charset="0"/>
              <a:buChar char="•"/>
            </a:pPr>
            <a:r>
              <a:rPr lang="en-US" dirty="0"/>
              <a:t>Which topic discussed in the supplemental module was the most beneficial to you as a 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 child 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is responding to your parenting? </a:t>
            </a:r>
          </a:p>
        </p:txBody>
      </p:sp>
      <p:sp>
        <p:nvSpPr>
          <p:cNvPr id="4" name="Slide Number Placeholder 3">
            <a:extLst>
              <a:ext uri="{FF2B5EF4-FFF2-40B4-BE49-F238E27FC236}">
                <a16:creationId xmlns:a16="http://schemas.microsoft.com/office/drawing/2014/main" id="{653965D5-5D26-D738-6EA0-931E8626E5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7392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87</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18.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svg"/></Relationships>
</file>

<file path=ppt/slides/_rels/slide2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3.png"/><Relationship Id="rId5" Type="http://schemas.openxmlformats.org/officeDocument/2006/relationships/image" Target="../media/image43.svg"/><Relationship Id="rId10"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svg"/><Relationship Id="rId9" Type="http://schemas.openxmlformats.org/officeDocument/2006/relationships/image" Target="../media/image134.sv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svg"/></Relationships>
</file>

<file path=ppt/slides/_rels/slide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s>
</file>

<file path=ppt/slides/_rels/slide36.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18/10/relationships/comments" Target="../comments/modernComment_1D0_0.xml"/><Relationship Id="rId7" Type="http://schemas.openxmlformats.org/officeDocument/2006/relationships/image" Target="../media/image153.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svg"/><Relationship Id="rId10" Type="http://schemas.openxmlformats.org/officeDocument/2006/relationships/image" Target="../media/image156.svg"/><Relationship Id="rId4" Type="http://schemas.openxmlformats.org/officeDocument/2006/relationships/image" Target="../media/image150.png"/><Relationship Id="rId9" Type="http://schemas.openxmlformats.org/officeDocument/2006/relationships/image" Target="../media/image155.png"/></Relationships>
</file>

<file path=ppt/slides/_rels/slide3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jpeg"/><Relationship Id="rId7" Type="http://schemas.openxmlformats.org/officeDocument/2006/relationships/image" Target="../media/image156.svg"/><Relationship Id="rId12"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163.svg"/><Relationship Id="rId5" Type="http://schemas.openxmlformats.org/officeDocument/2006/relationships/image" Target="../media/image159.pn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161.svg"/></Relationships>
</file>

<file path=ppt/slides/_rels/slide3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39.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82.svg"/><Relationship Id="rId4" Type="http://schemas.openxmlformats.org/officeDocument/2006/relationships/image" Target="../media/image181.png"/></Relationships>
</file>

<file path=ppt/slides/_rels/slide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svg"/><Relationship Id="rId4" Type="http://schemas.openxmlformats.org/officeDocument/2006/relationships/image" Target="../media/image184.png"/></Relationships>
</file>

<file path=ppt/slides/_rels/slide4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90.svg"/><Relationship Id="rId4" Type="http://schemas.openxmlformats.org/officeDocument/2006/relationships/image" Target="../media/image189.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1B_A08CC6F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8.png"/><Relationship Id="rId7" Type="http://schemas.openxmlformats.org/officeDocument/2006/relationships/image" Target="../media/image19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202.svg"/><Relationship Id="rId5" Type="http://schemas.openxmlformats.org/officeDocument/2006/relationships/image" Target="../media/image196.sv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3.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6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91.svg"/></Relationships>
</file>

<file path=ppt/slides/_rels/slide6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sv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123.png"/><Relationship Id="rId5" Type="http://schemas.openxmlformats.org/officeDocument/2006/relationships/image" Target="../media/image43.svg"/><Relationship Id="rId10"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svg"/><Relationship Id="rId9" Type="http://schemas.openxmlformats.org/officeDocument/2006/relationships/image" Target="../media/image134.sv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svg"/></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sv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18/10/relationships/comments" Target="../comments/modernComment_1DE_709CB2C9.xml"/><Relationship Id="rId7" Type="http://schemas.openxmlformats.org/officeDocument/2006/relationships/image" Target="../media/image153.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svg"/><Relationship Id="rId10" Type="http://schemas.openxmlformats.org/officeDocument/2006/relationships/image" Target="../media/image156.svg"/><Relationship Id="rId4" Type="http://schemas.openxmlformats.org/officeDocument/2006/relationships/image" Target="../media/image150.png"/><Relationship Id="rId9" Type="http://schemas.openxmlformats.org/officeDocument/2006/relationships/image" Target="../media/image155.png"/></Relationships>
</file>

<file path=ppt/slides/_rels/slide8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jpeg"/><Relationship Id="rId7" Type="http://schemas.openxmlformats.org/officeDocument/2006/relationships/image" Target="../media/image156.svg"/><Relationship Id="rId12" Type="http://schemas.openxmlformats.org/officeDocument/2006/relationships/image" Target="../media/image164.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163.svg"/><Relationship Id="rId5" Type="http://schemas.openxmlformats.org/officeDocument/2006/relationships/image" Target="../media/image159.png"/><Relationship Id="rId10" Type="http://schemas.openxmlformats.org/officeDocument/2006/relationships/image" Target="../media/image162.png"/><Relationship Id="rId4" Type="http://schemas.openxmlformats.org/officeDocument/2006/relationships/image" Target="../media/image158.png"/><Relationship Id="rId9" Type="http://schemas.openxmlformats.org/officeDocument/2006/relationships/image" Target="../media/image161.svg"/></Relationships>
</file>

<file path=ppt/slides/_rels/slide8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sv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84.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82.svg"/><Relationship Id="rId4" Type="http://schemas.openxmlformats.org/officeDocument/2006/relationships/image" Target="../media/image181.png"/></Relationships>
</file>

<file path=ppt/slides/_rels/slide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svg"/><Relationship Id="rId4" Type="http://schemas.openxmlformats.org/officeDocument/2006/relationships/image" Target="../media/image184.png"/></Relationships>
</file>

<file path=ppt/slides/_rels/slide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90.svg"/><Relationship Id="rId4" Type="http://schemas.openxmlformats.org/officeDocument/2006/relationships/image" Target="../media/image189.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6D816D-C579-64BF-F839-D19881AD5F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dirty="0">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p:cNvGrpSpPr/>
        <p:nvPr/>
      </p:nvGrpSpPr>
      <p:grpSpPr>
        <a:xfrm>
          <a:off x="0" y="0"/>
          <a:ext cx="0" cy="0"/>
          <a:chOff x="0" y="0"/>
          <a:chExt cx="0" cy="0"/>
        </a:xfrm>
      </p:grpSpPr>
      <p:sp>
        <p:nvSpPr>
          <p:cNvPr id="2" name="Freeform 2"/>
          <p:cNvSpPr/>
          <p:nvPr/>
        </p:nvSpPr>
        <p:spPr>
          <a:xfrm>
            <a:off x="0" y="11715"/>
            <a:ext cx="9753600" cy="7303485"/>
          </a:xfrm>
          <a:custGeom>
            <a:avLst/>
            <a:gdLst/>
            <a:ahLst/>
            <a:cxnLst/>
            <a:rect l="l" t="t" r="r" b="b"/>
            <a:pathLst>
              <a:path w="9753600" h="7303485">
                <a:moveTo>
                  <a:pt x="0" y="0"/>
                </a:moveTo>
                <a:lnTo>
                  <a:pt x="9753600" y="0"/>
                </a:lnTo>
                <a:lnTo>
                  <a:pt x="9753600" y="7303485"/>
                </a:lnTo>
                <a:lnTo>
                  <a:pt x="0" y="7303485"/>
                </a:lnTo>
                <a:lnTo>
                  <a:pt x="0" y="0"/>
                </a:lnTo>
                <a:close/>
              </a:path>
            </a:pathLst>
          </a:custGeom>
          <a:blipFill>
            <a:blip r:embed="rId3"/>
            <a:stretch>
              <a:fillRect l="-34413" r="-5896" b="-292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991012" y="5205956"/>
            <a:ext cx="6859331" cy="2109244"/>
          </a:xfrm>
          <a:custGeom>
            <a:avLst/>
            <a:gdLst/>
            <a:ahLst/>
            <a:cxnLst/>
            <a:rect l="l" t="t" r="r" b="b"/>
            <a:pathLst>
              <a:path w="6859331" h="2109244">
                <a:moveTo>
                  <a:pt x="0" y="0"/>
                </a:moveTo>
                <a:lnTo>
                  <a:pt x="6859332" y="0"/>
                </a:lnTo>
                <a:lnTo>
                  <a:pt x="6859332" y="2109244"/>
                </a:lnTo>
                <a:lnTo>
                  <a:pt x="0" y="21092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4389784" y="3042004"/>
            <a:ext cx="6932824" cy="1403867"/>
          </a:xfrm>
          <a:custGeom>
            <a:avLst/>
            <a:gdLst/>
            <a:ahLst/>
            <a:cxnLst/>
            <a:rect l="l" t="t" r="r" b="b"/>
            <a:pathLst>
              <a:path w="6932824" h="1403867">
                <a:moveTo>
                  <a:pt x="0" y="0"/>
                </a:moveTo>
                <a:lnTo>
                  <a:pt x="6932824" y="0"/>
                </a:lnTo>
                <a:lnTo>
                  <a:pt x="6932824" y="1403867"/>
                </a:lnTo>
                <a:lnTo>
                  <a:pt x="0" y="1403867"/>
                </a:lnTo>
                <a:lnTo>
                  <a:pt x="0" y="0"/>
                </a:lnTo>
                <a:close/>
              </a:path>
            </a:pathLst>
          </a:custGeom>
          <a:blipFill>
            <a:blip r:embed="rId5"/>
            <a:stretch>
              <a:fillRect t="-3127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400000">
            <a:off x="5373594" y="3073368"/>
            <a:ext cx="6932824" cy="1341137"/>
          </a:xfrm>
          <a:custGeom>
            <a:avLst/>
            <a:gdLst/>
            <a:ahLst/>
            <a:cxnLst/>
            <a:rect l="l" t="t" r="r" b="b"/>
            <a:pathLst>
              <a:path w="6932824" h="1341137">
                <a:moveTo>
                  <a:pt x="0" y="0"/>
                </a:moveTo>
                <a:lnTo>
                  <a:pt x="6932824" y="0"/>
                </a:lnTo>
                <a:lnTo>
                  <a:pt x="6932824" y="1341138"/>
                </a:lnTo>
                <a:lnTo>
                  <a:pt x="0" y="1341138"/>
                </a:lnTo>
                <a:lnTo>
                  <a:pt x="0" y="0"/>
                </a:lnTo>
                <a:close/>
              </a:path>
            </a:pathLst>
          </a:custGeom>
          <a:blipFill>
            <a:blip r:embed="rId5"/>
            <a:stretch>
              <a:fillRect b="-374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36589" y="1637005"/>
            <a:ext cx="6422742" cy="1621742"/>
          </a:xfrm>
          <a:custGeom>
            <a:avLst/>
            <a:gdLst/>
            <a:ahLst/>
            <a:cxnLst/>
            <a:rect l="l" t="t" r="r" b="b"/>
            <a:pathLst>
              <a:path w="6422742" h="1621742">
                <a:moveTo>
                  <a:pt x="0" y="0"/>
                </a:moveTo>
                <a:lnTo>
                  <a:pt x="6422742" y="0"/>
                </a:lnTo>
                <a:lnTo>
                  <a:pt x="6422742" y="1621743"/>
                </a:lnTo>
                <a:lnTo>
                  <a:pt x="0" y="162174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5205956"/>
            <a:ext cx="6859331" cy="2109244"/>
          </a:xfrm>
          <a:custGeom>
            <a:avLst/>
            <a:gdLst/>
            <a:ahLst/>
            <a:cxnLst/>
            <a:rect l="l" t="t" r="r" b="b"/>
            <a:pathLst>
              <a:path w="6859331" h="2109244">
                <a:moveTo>
                  <a:pt x="0" y="0"/>
                </a:moveTo>
                <a:lnTo>
                  <a:pt x="6859331" y="0"/>
                </a:lnTo>
                <a:lnTo>
                  <a:pt x="6859331" y="2109244"/>
                </a:lnTo>
                <a:lnTo>
                  <a:pt x="0" y="21092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9583" y="5809942"/>
            <a:ext cx="1651307" cy="795618"/>
          </a:xfrm>
          <a:prstGeom prst="rect">
            <a:avLst/>
          </a:prstGeom>
        </p:spPr>
        <p:txBody>
          <a:bodyPr lIns="0" tIns="0" rIns="0" bIns="0" rtlCol="0" anchor="t">
            <a:spAutoFit/>
          </a:bodyPr>
          <a:lstStyle/>
          <a:p>
            <a:pPr marL="0" marR="0" lvl="0" indent="0" algn="ctr" defTabSz="914400" rtl="0" eaLnBrk="1" fontAlgn="auto" latinLnBrk="0" hangingPunct="1">
              <a:lnSpc>
                <a:spcPts val="3085"/>
              </a:lnSpc>
              <a:spcBef>
                <a:spcPct val="0"/>
              </a:spcBef>
              <a:spcAft>
                <a:spcPts val="0"/>
              </a:spcAft>
              <a:buClrTx/>
              <a:buSzTx/>
              <a:buFontTx/>
              <a:buNone/>
              <a:tabLst/>
              <a:defRPr/>
            </a:pPr>
            <a:r>
              <a:rPr kumimoji="0" lang="en-US" sz="220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Teen Resilience</a:t>
            </a:r>
          </a:p>
        </p:txBody>
      </p:sp>
      <p:sp>
        <p:nvSpPr>
          <p:cNvPr id="9" name="TextBox 9"/>
          <p:cNvSpPr txBox="1"/>
          <p:nvPr/>
        </p:nvSpPr>
        <p:spPr>
          <a:xfrm>
            <a:off x="7276162" y="489161"/>
            <a:ext cx="2318041" cy="1203245"/>
          </a:xfrm>
          <a:prstGeom prst="rect">
            <a:avLst/>
          </a:prstGeom>
        </p:spPr>
        <p:txBody>
          <a:bodyPr lIns="0" tIns="0" rIns="0" bIns="0" rtlCol="0" anchor="t">
            <a:spAutoFit/>
          </a:bodyPr>
          <a:lstStyle/>
          <a:p>
            <a:pPr marL="0" marR="0" lvl="0" indent="0" algn="ctr" defTabSz="914400" rtl="0" eaLnBrk="1" fontAlgn="auto" latinLnBrk="0" hangingPunct="1">
              <a:lnSpc>
                <a:spcPts val="3135"/>
              </a:lnSpc>
              <a:spcBef>
                <a:spcPct val="0"/>
              </a:spcBef>
              <a:spcAft>
                <a:spcPts val="0"/>
              </a:spcAft>
              <a:buClrTx/>
              <a:buSzTx/>
              <a:buFontTx/>
              <a:buNone/>
              <a:tabLst/>
              <a:defRPr/>
            </a:pPr>
            <a:r>
              <a:rPr kumimoji="0" lang="en-US" sz="22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Mental and Physical Health Connection</a:t>
            </a:r>
          </a:p>
        </p:txBody>
      </p:sp>
      <p:sp>
        <p:nvSpPr>
          <p:cNvPr id="10" name="TextBox 10"/>
          <p:cNvSpPr txBox="1"/>
          <p:nvPr/>
        </p:nvSpPr>
        <p:spPr>
          <a:xfrm>
            <a:off x="7508494" y="2354719"/>
            <a:ext cx="1895353" cy="815272"/>
          </a:xfrm>
          <a:prstGeom prst="rect">
            <a:avLst/>
          </a:prstGeom>
        </p:spPr>
        <p:txBody>
          <a:bodyPr lIns="0" tIns="0" rIns="0" bIns="0" rtlCol="0" anchor="t">
            <a:spAutoFit/>
          </a:bodyPr>
          <a:lstStyle/>
          <a:p>
            <a:pPr marL="0" marR="0" lvl="0" indent="0" algn="ctr" defTabSz="914400" rtl="0" eaLnBrk="1" fontAlgn="auto" latinLnBrk="0" hangingPunct="1">
              <a:lnSpc>
                <a:spcPts val="3117"/>
              </a:lnSpc>
              <a:spcBef>
                <a:spcPct val="0"/>
              </a:spcBef>
              <a:spcAft>
                <a:spcPts val="0"/>
              </a:spcAft>
              <a:buClrTx/>
              <a:buSzTx/>
              <a:buFontTx/>
              <a:buNone/>
              <a:tabLst/>
              <a:defRPr/>
            </a:pPr>
            <a:r>
              <a:rPr kumimoji="0" lang="en-US" sz="222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Widespread Impact</a:t>
            </a:r>
          </a:p>
        </p:txBody>
      </p:sp>
      <p:sp>
        <p:nvSpPr>
          <p:cNvPr id="11" name="TextBox 11"/>
          <p:cNvSpPr txBox="1"/>
          <p:nvPr/>
        </p:nvSpPr>
        <p:spPr>
          <a:xfrm>
            <a:off x="7508494" y="3938158"/>
            <a:ext cx="1893485" cy="1203245"/>
          </a:xfrm>
          <a:prstGeom prst="rect">
            <a:avLst/>
          </a:prstGeom>
        </p:spPr>
        <p:txBody>
          <a:bodyPr lIns="0" tIns="0" rIns="0" bIns="0" rtlCol="0" anchor="t">
            <a:spAutoFit/>
          </a:bodyPr>
          <a:lstStyle/>
          <a:p>
            <a:pPr marL="0" marR="0" lvl="0" indent="0" algn="ctr" defTabSz="914400" rtl="0" eaLnBrk="1" fontAlgn="auto" latinLnBrk="0" hangingPunct="1">
              <a:lnSpc>
                <a:spcPts val="3135"/>
              </a:lnSpc>
              <a:spcBef>
                <a:spcPct val="0"/>
              </a:spcBef>
              <a:spcAft>
                <a:spcPts val="0"/>
              </a:spcAft>
              <a:buClrTx/>
              <a:buSzTx/>
              <a:buFontTx/>
              <a:buNone/>
              <a:tabLst/>
              <a:defRPr/>
            </a:pPr>
            <a:r>
              <a:rPr kumimoji="0" lang="en-US" sz="22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Prevalence Among Students</a:t>
            </a:r>
          </a:p>
        </p:txBody>
      </p:sp>
      <p:sp>
        <p:nvSpPr>
          <p:cNvPr id="12" name="TextBox 12"/>
          <p:cNvSpPr txBox="1"/>
          <p:nvPr/>
        </p:nvSpPr>
        <p:spPr>
          <a:xfrm>
            <a:off x="990677" y="1981200"/>
            <a:ext cx="5314566" cy="1218282"/>
          </a:xfrm>
          <a:prstGeom prst="rect">
            <a:avLst/>
          </a:prstGeom>
        </p:spPr>
        <p:txBody>
          <a:bodyPr lIns="0" tIns="0" rIns="0" bIns="0" rtlCol="0" anchor="t">
            <a:spAutoFit/>
          </a:bodyPr>
          <a:lstStyle/>
          <a:p>
            <a:pPr marL="0" marR="0" lvl="0" indent="0" algn="ctr" defTabSz="914400" rtl="0" eaLnBrk="1" fontAlgn="auto" latinLnBrk="0" hangingPunct="1">
              <a:lnSpc>
                <a:spcPts val="9548"/>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B5205"/>
                </a:solidFill>
                <a:effectLst/>
                <a:uLnTx/>
                <a:uFillTx/>
                <a:latin typeface="Bahnschrift SemiBold Condensed" panose="020B0502040204020203" pitchFamily="34" charset="0"/>
                <a:ea typeface="Big Shoulders Display Bold"/>
                <a:cs typeface="Big Shoulders Display Bold"/>
                <a:sym typeface="Big Shoulders Display Bold"/>
              </a:rPr>
              <a:t>ADOLESCENT</a:t>
            </a:r>
          </a:p>
        </p:txBody>
      </p:sp>
      <p:sp>
        <p:nvSpPr>
          <p:cNvPr id="13" name="Freeform 13"/>
          <p:cNvSpPr/>
          <p:nvPr/>
        </p:nvSpPr>
        <p:spPr>
          <a:xfrm>
            <a:off x="0" y="0"/>
            <a:ext cx="3287997" cy="756508"/>
          </a:xfrm>
          <a:custGeom>
            <a:avLst/>
            <a:gdLst/>
            <a:ahLst/>
            <a:cxnLst/>
            <a:rect l="l" t="t" r="r" b="b"/>
            <a:pathLst>
              <a:path w="3287997" h="756508">
                <a:moveTo>
                  <a:pt x="0" y="0"/>
                </a:moveTo>
                <a:lnTo>
                  <a:pt x="3287997" y="0"/>
                </a:lnTo>
                <a:lnTo>
                  <a:pt x="3287997" y="756508"/>
                </a:lnTo>
                <a:lnTo>
                  <a:pt x="0" y="756508"/>
                </a:lnTo>
                <a:lnTo>
                  <a:pt x="0" y="0"/>
                </a:lnTo>
                <a:close/>
              </a:path>
            </a:pathLst>
          </a:custGeom>
          <a:blipFill>
            <a:blip r:embed="rId7">
              <a:extLst>
                <a:ext uri="{96DAC541-7B7A-43D3-8B79-37D633B846F1}">
                  <asvg:svgBlip xmlns:asvg="http://schemas.microsoft.com/office/drawing/2016/SVG/main" r:embed="rId8"/>
                </a:ext>
              </a:extLst>
            </a:blip>
            <a:stretch>
              <a:fillRect l="-2031" t="-66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22805" y="32214"/>
            <a:ext cx="1975585" cy="630128"/>
          </a:xfrm>
          <a:custGeom>
            <a:avLst/>
            <a:gdLst/>
            <a:ahLst/>
            <a:cxnLst/>
            <a:rect l="l" t="t" r="r" b="b"/>
            <a:pathLst>
              <a:path w="1975585" h="630128">
                <a:moveTo>
                  <a:pt x="0" y="0"/>
                </a:moveTo>
                <a:lnTo>
                  <a:pt x="1975584" y="0"/>
                </a:lnTo>
                <a:lnTo>
                  <a:pt x="1975584" y="630128"/>
                </a:lnTo>
                <a:lnTo>
                  <a:pt x="0" y="630128"/>
                </a:lnTo>
                <a:lnTo>
                  <a:pt x="0" y="0"/>
                </a:lnTo>
                <a:close/>
              </a:path>
            </a:pathLst>
          </a:custGeom>
          <a:blipFill>
            <a:blip r:embed="rId9"/>
            <a:stretch>
              <a:fillRect l="-58474" t="-194505" r="-88835" b="-2191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159613" y="1956751"/>
            <a:ext cx="4626929" cy="4626929"/>
          </a:xfrm>
          <a:custGeom>
            <a:avLst/>
            <a:gdLst/>
            <a:ahLst/>
            <a:cxnLst/>
            <a:rect l="l" t="t" r="r" b="b"/>
            <a:pathLst>
              <a:path w="4626929" h="4626929">
                <a:moveTo>
                  <a:pt x="4626930" y="0"/>
                </a:moveTo>
                <a:lnTo>
                  <a:pt x="0" y="0"/>
                </a:lnTo>
                <a:lnTo>
                  <a:pt x="0" y="4626929"/>
                </a:lnTo>
                <a:lnTo>
                  <a:pt x="4626930" y="4626929"/>
                </a:lnTo>
                <a:lnTo>
                  <a:pt x="46269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33605" y="2281494"/>
            <a:ext cx="4278946" cy="3901243"/>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changes have you noticed in your adolescent?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they adjusted? What coping strategies do they use?</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adjusted as a parent?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have for this module?</a:t>
            </a:r>
          </a:p>
        </p:txBody>
      </p:sp>
      <p:sp>
        <p:nvSpPr>
          <p:cNvPr id="5" name="Freeform 5"/>
          <p:cNvSpPr/>
          <p:nvPr/>
        </p:nvSpPr>
        <p:spPr>
          <a:xfrm>
            <a:off x="1486834"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580049" y="275010"/>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8374"/>
        </a:solidFill>
        <a:effectLst/>
      </p:bgPr>
    </p:bg>
    <p:spTree>
      <p:nvGrpSpPr>
        <p:cNvPr id="1" name=""/>
        <p:cNvGrpSpPr/>
        <p:nvPr/>
      </p:nvGrpSpPr>
      <p:grpSpPr>
        <a:xfrm>
          <a:off x="0" y="0"/>
          <a:ext cx="0" cy="0"/>
          <a:chOff x="0" y="0"/>
          <a:chExt cx="0" cy="0"/>
        </a:xfrm>
      </p:grpSpPr>
      <p:sp>
        <p:nvSpPr>
          <p:cNvPr id="2" name="Freeform 2"/>
          <p:cNvSpPr/>
          <p:nvPr/>
        </p:nvSpPr>
        <p:spPr>
          <a:xfrm>
            <a:off x="1134727" y="0"/>
            <a:ext cx="1889752" cy="1298775"/>
          </a:xfrm>
          <a:custGeom>
            <a:avLst/>
            <a:gdLst/>
            <a:ahLst/>
            <a:cxnLst/>
            <a:rect l="l" t="t" r="r" b="b"/>
            <a:pathLst>
              <a:path w="1889752" h="1298775">
                <a:moveTo>
                  <a:pt x="0" y="0"/>
                </a:moveTo>
                <a:lnTo>
                  <a:pt x="1889752" y="0"/>
                </a:lnTo>
                <a:lnTo>
                  <a:pt x="1889752" y="1298775"/>
                </a:lnTo>
                <a:lnTo>
                  <a:pt x="0" y="1298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070713" y="228098"/>
            <a:ext cx="3856232" cy="5030425"/>
          </a:xfrm>
          <a:custGeom>
            <a:avLst/>
            <a:gdLst/>
            <a:ahLst/>
            <a:cxnLst/>
            <a:rect l="l" t="t" r="r" b="b"/>
            <a:pathLst>
              <a:path w="3856232" h="5030425">
                <a:moveTo>
                  <a:pt x="0" y="0"/>
                </a:moveTo>
                <a:lnTo>
                  <a:pt x="3856232" y="0"/>
                </a:lnTo>
                <a:lnTo>
                  <a:pt x="3856232" y="5030426"/>
                </a:lnTo>
                <a:lnTo>
                  <a:pt x="0" y="5030426"/>
                </a:lnTo>
                <a:lnTo>
                  <a:pt x="0" y="0"/>
                </a:lnTo>
                <a:close/>
              </a:path>
            </a:pathLst>
          </a:custGeom>
          <a:blipFill>
            <a:blip r:embed="rId5"/>
            <a:stretch>
              <a:fillRect/>
            </a:stretch>
          </a:blipFill>
          <a:ln w="38100" cap="sq">
            <a:solidFill>
              <a:srgbClr val="71433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2995592"/>
            <a:ext cx="6483464" cy="4319608"/>
          </a:xfrm>
          <a:custGeom>
            <a:avLst/>
            <a:gdLst/>
            <a:ahLst/>
            <a:cxnLst/>
            <a:rect l="l" t="t" r="r" b="b"/>
            <a:pathLst>
              <a:path w="6483464" h="4319608">
                <a:moveTo>
                  <a:pt x="0" y="0"/>
                </a:moveTo>
                <a:lnTo>
                  <a:pt x="6483464" y="0"/>
                </a:lnTo>
                <a:lnTo>
                  <a:pt x="6483464" y="4319608"/>
                </a:lnTo>
                <a:lnTo>
                  <a:pt x="0" y="43196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83464" y="4045064"/>
            <a:ext cx="3270136" cy="3270136"/>
          </a:xfrm>
          <a:custGeom>
            <a:avLst/>
            <a:gdLst/>
            <a:ahLst/>
            <a:cxnLst/>
            <a:rect l="l" t="t" r="r" b="b"/>
            <a:pathLst>
              <a:path w="3270136" h="3270136">
                <a:moveTo>
                  <a:pt x="0" y="0"/>
                </a:moveTo>
                <a:lnTo>
                  <a:pt x="3270136" y="0"/>
                </a:lnTo>
                <a:lnTo>
                  <a:pt x="3270136" y="3270136"/>
                </a:lnTo>
                <a:lnTo>
                  <a:pt x="0" y="3270136"/>
                </a:lnTo>
                <a:lnTo>
                  <a:pt x="0" y="0"/>
                </a:lnTo>
                <a:close/>
              </a:path>
            </a:pathLst>
          </a:custGeom>
          <a:blipFill>
            <a:blip r:embed="rId7"/>
            <a:stretch>
              <a:fillRect/>
            </a:stretch>
          </a:blipFill>
          <a:ln w="38100" cap="sq">
            <a:solidFill>
              <a:srgbClr val="71433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224032" y="471024"/>
            <a:ext cx="1711142" cy="373901"/>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Three D’s</a:t>
            </a:r>
          </a:p>
        </p:txBody>
      </p:sp>
      <p:sp>
        <p:nvSpPr>
          <p:cNvPr id="7" name="TextBox 7"/>
          <p:cNvSpPr txBox="1"/>
          <p:nvPr/>
        </p:nvSpPr>
        <p:spPr>
          <a:xfrm>
            <a:off x="79435" y="1715369"/>
            <a:ext cx="4677452"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Was this exercise helpful for you?</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any behaviors that concern you?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8374"/>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6030" r="-11604" b="-127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26425" y="13443"/>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0857" y="1785744"/>
            <a:ext cx="4067727" cy="5228030"/>
          </a:xfrm>
          <a:custGeom>
            <a:avLst/>
            <a:gdLst/>
            <a:ahLst/>
            <a:cxnLst/>
            <a:rect l="l" t="t" r="r" b="b"/>
            <a:pathLst>
              <a:path w="4067727" h="5228030">
                <a:moveTo>
                  <a:pt x="0" y="0"/>
                </a:moveTo>
                <a:lnTo>
                  <a:pt x="4067727" y="0"/>
                </a:lnTo>
                <a:lnTo>
                  <a:pt x="4067727" y="5228029"/>
                </a:lnTo>
                <a:lnTo>
                  <a:pt x="0" y="5228029"/>
                </a:lnTo>
                <a:lnTo>
                  <a:pt x="0" y="0"/>
                </a:lnTo>
                <a:close/>
              </a:path>
            </a:pathLst>
          </a:custGeom>
          <a:blipFill>
            <a:blip r:embed="rId6"/>
            <a:stretch>
              <a:fillRect/>
            </a:stretch>
          </a:blipFill>
          <a:ln w="38100" cap="sq">
            <a:solidFill>
              <a:srgbClr val="203B3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335041" y="13443"/>
            <a:ext cx="5351097" cy="2515016"/>
          </a:xfrm>
          <a:custGeom>
            <a:avLst/>
            <a:gdLst/>
            <a:ahLst/>
            <a:cxnLst/>
            <a:rect l="l" t="t" r="r" b="b"/>
            <a:pathLst>
              <a:path w="5351097" h="2515016">
                <a:moveTo>
                  <a:pt x="0" y="0"/>
                </a:moveTo>
                <a:lnTo>
                  <a:pt x="5351097" y="0"/>
                </a:lnTo>
                <a:lnTo>
                  <a:pt x="5351097" y="2515016"/>
                </a:lnTo>
                <a:lnTo>
                  <a:pt x="0" y="25150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126425" y="206451"/>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(Depression)</a:t>
            </a:r>
          </a:p>
        </p:txBody>
      </p:sp>
      <p:sp>
        <p:nvSpPr>
          <p:cNvPr id="7" name="TextBox 7"/>
          <p:cNvSpPr txBox="1"/>
          <p:nvPr/>
        </p:nvSpPr>
        <p:spPr>
          <a:xfrm>
            <a:off x="4473216" y="339458"/>
            <a:ext cx="4916563" cy="1882035"/>
          </a:xfrm>
          <a:prstGeom prst="rect">
            <a:avLst/>
          </a:prstGeom>
        </p:spPr>
        <p:txBody>
          <a:bodyPr lIns="0" tIns="0" rIns="0" bIns="0" rtlCol="0" anchor="t">
            <a:spAutoFit/>
          </a:bodyPr>
          <a:lstStyle/>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depression?</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4A099"/>
        </a:solidFill>
        <a:effectLst/>
      </p:bgPr>
    </p:bg>
    <p:spTree>
      <p:nvGrpSpPr>
        <p:cNvPr id="1" name=""/>
        <p:cNvGrpSpPr/>
        <p:nvPr/>
      </p:nvGrpSpPr>
      <p:grpSpPr>
        <a:xfrm>
          <a:off x="0" y="0"/>
          <a:ext cx="0" cy="0"/>
          <a:chOff x="0" y="0"/>
          <a:chExt cx="0" cy="0"/>
        </a:xfrm>
      </p:grpSpPr>
      <p:sp>
        <p:nvSpPr>
          <p:cNvPr id="2" name="Freeform 2"/>
          <p:cNvSpPr/>
          <p:nvPr/>
        </p:nvSpPr>
        <p:spPr>
          <a:xfrm>
            <a:off x="1126425" y="13443"/>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1207275"/>
            <a:ext cx="4072789" cy="6113004"/>
          </a:xfrm>
          <a:custGeom>
            <a:avLst/>
            <a:gdLst/>
            <a:ahLst/>
            <a:cxnLst/>
            <a:rect l="l" t="t" r="r" b="b"/>
            <a:pathLst>
              <a:path w="4072789" h="6113004">
                <a:moveTo>
                  <a:pt x="0" y="0"/>
                </a:moveTo>
                <a:lnTo>
                  <a:pt x="4072789" y="0"/>
                </a:lnTo>
                <a:lnTo>
                  <a:pt x="4072789" y="6113004"/>
                </a:lnTo>
                <a:lnTo>
                  <a:pt x="0" y="611300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76800" y="177432"/>
            <a:ext cx="3914563" cy="5120041"/>
          </a:xfrm>
          <a:custGeom>
            <a:avLst/>
            <a:gdLst/>
            <a:ahLst/>
            <a:cxnLst/>
            <a:rect l="l" t="t" r="r" b="b"/>
            <a:pathLst>
              <a:path w="3914563" h="5120041">
                <a:moveTo>
                  <a:pt x="0" y="0"/>
                </a:moveTo>
                <a:lnTo>
                  <a:pt x="3914563" y="0"/>
                </a:lnTo>
                <a:lnTo>
                  <a:pt x="3914563" y="5120041"/>
                </a:lnTo>
                <a:lnTo>
                  <a:pt x="0" y="5120041"/>
                </a:lnTo>
                <a:lnTo>
                  <a:pt x="0" y="0"/>
                </a:lnTo>
                <a:close/>
              </a:path>
            </a:pathLst>
          </a:custGeom>
          <a:blipFill>
            <a:blip r:embed="rId6"/>
            <a:stretch>
              <a:fillRect/>
            </a:stretch>
          </a:blipFill>
          <a:ln w="38100" cap="sq">
            <a:solidFill>
              <a:srgbClr val="575D4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4162712" flipH="1">
            <a:off x="1941467" y="2211534"/>
            <a:ext cx="1382321" cy="436969"/>
          </a:xfrm>
          <a:custGeom>
            <a:avLst/>
            <a:gdLst/>
            <a:ahLst/>
            <a:cxnLst/>
            <a:rect l="l" t="t" r="r" b="b"/>
            <a:pathLst>
              <a:path w="1382321" h="436969">
                <a:moveTo>
                  <a:pt x="1382321" y="0"/>
                </a:moveTo>
                <a:lnTo>
                  <a:pt x="0" y="0"/>
                </a:lnTo>
                <a:lnTo>
                  <a:pt x="0" y="436969"/>
                </a:lnTo>
                <a:lnTo>
                  <a:pt x="1382321" y="436969"/>
                </a:lnTo>
                <a:lnTo>
                  <a:pt x="1382321" y="0"/>
                </a:lnTo>
                <a:close/>
              </a:path>
            </a:pathLst>
          </a:custGeom>
          <a:blipFill>
            <a:blip r:embed="rId7"/>
            <a:stretch>
              <a:fillRect l="-16836" t="-547349" r="-55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652859" flipH="1">
            <a:off x="2814235" y="1583042"/>
            <a:ext cx="1088439" cy="913444"/>
          </a:xfrm>
          <a:custGeom>
            <a:avLst/>
            <a:gdLst/>
            <a:ahLst/>
            <a:cxnLst/>
            <a:rect l="l" t="t" r="r" b="b"/>
            <a:pathLst>
              <a:path w="1088439" h="913444">
                <a:moveTo>
                  <a:pt x="1088439" y="0"/>
                </a:moveTo>
                <a:lnTo>
                  <a:pt x="0" y="0"/>
                </a:lnTo>
                <a:lnTo>
                  <a:pt x="0" y="913444"/>
                </a:lnTo>
                <a:lnTo>
                  <a:pt x="1088439" y="913444"/>
                </a:lnTo>
                <a:lnTo>
                  <a:pt x="1088439" y="0"/>
                </a:lnTo>
                <a:close/>
              </a:path>
            </a:pathLst>
          </a:custGeom>
          <a:blipFill>
            <a:blip r:embed="rId7"/>
            <a:stretch>
              <a:fillRect l="-38279" t="-209675" r="-81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4162712" flipH="1">
            <a:off x="3528569" y="1408681"/>
            <a:ext cx="1088439" cy="480726"/>
          </a:xfrm>
          <a:custGeom>
            <a:avLst/>
            <a:gdLst/>
            <a:ahLst/>
            <a:cxnLst/>
            <a:rect l="l" t="t" r="r" b="b"/>
            <a:pathLst>
              <a:path w="1088439" h="480726">
                <a:moveTo>
                  <a:pt x="1088440" y="0"/>
                </a:moveTo>
                <a:lnTo>
                  <a:pt x="0" y="0"/>
                </a:lnTo>
                <a:lnTo>
                  <a:pt x="0" y="480726"/>
                </a:lnTo>
                <a:lnTo>
                  <a:pt x="1088440" y="480726"/>
                </a:lnTo>
                <a:lnTo>
                  <a:pt x="1088440" y="0"/>
                </a:lnTo>
                <a:close/>
              </a:path>
            </a:pathLst>
          </a:custGeom>
          <a:blipFill>
            <a:blip r:embed="rId7"/>
            <a:stretch>
              <a:fillRect l="-38279" t="-398411" r="-81000" b="-900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524744" y="5483190"/>
            <a:ext cx="4915287" cy="1837088"/>
          </a:xfrm>
          <a:custGeom>
            <a:avLst/>
            <a:gdLst/>
            <a:ahLst/>
            <a:cxnLst/>
            <a:rect l="l" t="t" r="r" b="b"/>
            <a:pathLst>
              <a:path w="4915287" h="1837088">
                <a:moveTo>
                  <a:pt x="0" y="0"/>
                </a:moveTo>
                <a:lnTo>
                  <a:pt x="4915287" y="0"/>
                </a:lnTo>
                <a:lnTo>
                  <a:pt x="4915287" y="1837089"/>
                </a:lnTo>
                <a:lnTo>
                  <a:pt x="0" y="183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26425" y="206451"/>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(Anxiety Disorders)</a:t>
            </a:r>
          </a:p>
        </p:txBody>
      </p:sp>
      <p:sp>
        <p:nvSpPr>
          <p:cNvPr id="10" name="Freeform 10"/>
          <p:cNvSpPr/>
          <p:nvPr/>
        </p:nvSpPr>
        <p:spPr>
          <a:xfrm>
            <a:off x="4876800" y="5478112"/>
            <a:ext cx="4915287" cy="1837088"/>
          </a:xfrm>
          <a:custGeom>
            <a:avLst/>
            <a:gdLst/>
            <a:ahLst/>
            <a:cxnLst/>
            <a:rect l="l" t="t" r="r" b="b"/>
            <a:pathLst>
              <a:path w="4915287" h="1837088">
                <a:moveTo>
                  <a:pt x="0" y="0"/>
                </a:moveTo>
                <a:lnTo>
                  <a:pt x="4915287" y="0"/>
                </a:lnTo>
                <a:lnTo>
                  <a:pt x="4915287" y="1837088"/>
                </a:lnTo>
                <a:lnTo>
                  <a:pt x="0" y="183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889975" y="5641422"/>
            <a:ext cx="5325368"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anxiety?</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5146"/>
        </a:solidFill>
        <a:effectLst/>
      </p:bgPr>
    </p:bg>
    <p:spTree>
      <p:nvGrpSpPr>
        <p:cNvPr id="1" name=""/>
        <p:cNvGrpSpPr/>
        <p:nvPr/>
      </p:nvGrpSpPr>
      <p:grpSpPr>
        <a:xfrm>
          <a:off x="0" y="0"/>
          <a:ext cx="0" cy="0"/>
          <a:chOff x="0" y="0"/>
          <a:chExt cx="0" cy="0"/>
        </a:xfrm>
      </p:grpSpPr>
      <p:sp>
        <p:nvSpPr>
          <p:cNvPr id="2" name="Freeform 2"/>
          <p:cNvSpPr/>
          <p:nvPr/>
        </p:nvSpPr>
        <p:spPr>
          <a:xfrm>
            <a:off x="4296231" y="219021"/>
            <a:ext cx="5215495" cy="3911621"/>
          </a:xfrm>
          <a:custGeom>
            <a:avLst/>
            <a:gdLst/>
            <a:ahLst/>
            <a:cxnLst/>
            <a:rect l="l" t="t" r="r" b="b"/>
            <a:pathLst>
              <a:path w="5215495" h="3911621">
                <a:moveTo>
                  <a:pt x="0" y="0"/>
                </a:moveTo>
                <a:lnTo>
                  <a:pt x="5215495" y="0"/>
                </a:lnTo>
                <a:lnTo>
                  <a:pt x="5215495" y="3911621"/>
                </a:lnTo>
                <a:lnTo>
                  <a:pt x="0" y="3911621"/>
                </a:lnTo>
                <a:lnTo>
                  <a:pt x="0" y="0"/>
                </a:lnTo>
                <a:close/>
              </a:path>
            </a:pathLst>
          </a:custGeom>
          <a:blipFill>
            <a:blip r:embed="rId3"/>
            <a:stretch>
              <a:fillRect l="-6264" r="-6264"/>
            </a:stretch>
          </a:blipFill>
          <a:ln w="38100" cap="sq">
            <a:solidFill>
              <a:srgbClr val="3AA49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9510" y="2022999"/>
            <a:ext cx="3884403" cy="5057416"/>
          </a:xfrm>
          <a:custGeom>
            <a:avLst/>
            <a:gdLst/>
            <a:ahLst/>
            <a:cxnLst/>
            <a:rect l="l" t="t" r="r" b="b"/>
            <a:pathLst>
              <a:path w="3884403" h="5057416">
                <a:moveTo>
                  <a:pt x="0" y="0"/>
                </a:moveTo>
                <a:lnTo>
                  <a:pt x="3884404" y="0"/>
                </a:lnTo>
                <a:lnTo>
                  <a:pt x="3884404" y="5057417"/>
                </a:lnTo>
                <a:lnTo>
                  <a:pt x="0" y="5057417"/>
                </a:lnTo>
                <a:lnTo>
                  <a:pt x="0" y="0"/>
                </a:lnTo>
                <a:close/>
              </a:path>
            </a:pathLst>
          </a:custGeom>
          <a:blipFill>
            <a:blip r:embed="rId4"/>
            <a:stretch>
              <a:fillRect/>
            </a:stretch>
          </a:blipFill>
          <a:ln w="38100" cap="sq">
            <a:solidFill>
              <a:srgbClr val="3AA49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flipV="1">
            <a:off x="5756425" y="4485332"/>
            <a:ext cx="3873620" cy="2322558"/>
          </a:xfrm>
          <a:custGeom>
            <a:avLst/>
            <a:gdLst/>
            <a:ahLst/>
            <a:cxnLst/>
            <a:rect l="l" t="t" r="r" b="b"/>
            <a:pathLst>
              <a:path w="3873620" h="2322558">
                <a:moveTo>
                  <a:pt x="3873620" y="2322558"/>
                </a:moveTo>
                <a:lnTo>
                  <a:pt x="0" y="2322558"/>
                </a:lnTo>
                <a:lnTo>
                  <a:pt x="0" y="0"/>
                </a:lnTo>
                <a:lnTo>
                  <a:pt x="3873620" y="0"/>
                </a:lnTo>
                <a:lnTo>
                  <a:pt x="3873620" y="23225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177912" y="4332687"/>
            <a:ext cx="3649094" cy="2322558"/>
          </a:xfrm>
          <a:custGeom>
            <a:avLst/>
            <a:gdLst/>
            <a:ahLst/>
            <a:cxnLst/>
            <a:rect l="l" t="t" r="r" b="b"/>
            <a:pathLst>
              <a:path w="3649094" h="2322558">
                <a:moveTo>
                  <a:pt x="0" y="0"/>
                </a:moveTo>
                <a:lnTo>
                  <a:pt x="3649094" y="0"/>
                </a:lnTo>
                <a:lnTo>
                  <a:pt x="3649094" y="2322558"/>
                </a:lnTo>
                <a:lnTo>
                  <a:pt x="0" y="2322558"/>
                </a:lnTo>
                <a:lnTo>
                  <a:pt x="0" y="0"/>
                </a:lnTo>
                <a:close/>
              </a:path>
            </a:pathLst>
          </a:custGeom>
          <a:blipFill>
            <a:blip r:embed="rId5">
              <a:extLst>
                <a:ext uri="{96DAC541-7B7A-43D3-8B79-37D633B846F1}">
                  <asvg:svgBlip xmlns:asvg="http://schemas.microsoft.com/office/drawing/2016/SVG/main" r:embed="rId6"/>
                </a:ext>
              </a:extLst>
            </a:blip>
            <a:stretch>
              <a:fillRect r="-61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158862" y="4815055"/>
            <a:ext cx="5369172"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OCD?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
        <p:nvSpPr>
          <p:cNvPr id="7" name="Freeform 7"/>
          <p:cNvSpPr/>
          <p:nvPr/>
        </p:nvSpPr>
        <p:spPr>
          <a:xfrm>
            <a:off x="993416" y="4182"/>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993416" y="197190"/>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(OCD)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sp>
        <p:nvSpPr>
          <p:cNvPr id="2" name="Freeform 2"/>
          <p:cNvSpPr/>
          <p:nvPr/>
        </p:nvSpPr>
        <p:spPr>
          <a:xfrm>
            <a:off x="993416" y="4182"/>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10734" y="2030603"/>
            <a:ext cx="3687804" cy="4764935"/>
          </a:xfrm>
          <a:custGeom>
            <a:avLst/>
            <a:gdLst/>
            <a:ahLst/>
            <a:cxnLst/>
            <a:rect l="l" t="t" r="r" b="b"/>
            <a:pathLst>
              <a:path w="3687804" h="4764935">
                <a:moveTo>
                  <a:pt x="0" y="0"/>
                </a:moveTo>
                <a:lnTo>
                  <a:pt x="3687804" y="0"/>
                </a:lnTo>
                <a:lnTo>
                  <a:pt x="3687804" y="4764935"/>
                </a:lnTo>
                <a:lnTo>
                  <a:pt x="0" y="4764935"/>
                </a:lnTo>
                <a:lnTo>
                  <a:pt x="0" y="0"/>
                </a:lnTo>
                <a:close/>
              </a:path>
            </a:pathLst>
          </a:custGeom>
          <a:blipFill>
            <a:blip r:embed="rId5"/>
            <a:stretch>
              <a:fillRect/>
            </a:stretch>
          </a:blipFill>
          <a:ln w="47625" cap="sq">
            <a:solidFill>
              <a:srgbClr val="F7323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755445" y="3719211"/>
            <a:ext cx="2998155" cy="3595989"/>
          </a:xfrm>
          <a:custGeom>
            <a:avLst/>
            <a:gdLst/>
            <a:ahLst/>
            <a:cxnLst/>
            <a:rect l="l" t="t" r="r" b="b"/>
            <a:pathLst>
              <a:path w="2998155" h="3595989">
                <a:moveTo>
                  <a:pt x="0" y="0"/>
                </a:moveTo>
                <a:lnTo>
                  <a:pt x="2998155" y="0"/>
                </a:lnTo>
                <a:lnTo>
                  <a:pt x="2998155" y="3595989"/>
                </a:lnTo>
                <a:lnTo>
                  <a:pt x="0" y="35959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993416" y="197190"/>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(Eating Disorders)</a:t>
            </a:r>
          </a:p>
        </p:txBody>
      </p:sp>
      <p:sp>
        <p:nvSpPr>
          <p:cNvPr id="6" name="Freeform 6"/>
          <p:cNvSpPr/>
          <p:nvPr/>
        </p:nvSpPr>
        <p:spPr>
          <a:xfrm>
            <a:off x="4425085" y="273390"/>
            <a:ext cx="5098841" cy="4046367"/>
          </a:xfrm>
          <a:custGeom>
            <a:avLst/>
            <a:gdLst/>
            <a:ahLst/>
            <a:cxnLst/>
            <a:rect l="l" t="t" r="r" b="b"/>
            <a:pathLst>
              <a:path w="5098841" h="4046367">
                <a:moveTo>
                  <a:pt x="0" y="0"/>
                </a:moveTo>
                <a:lnTo>
                  <a:pt x="5098841" y="0"/>
                </a:lnTo>
                <a:lnTo>
                  <a:pt x="5098841" y="4046368"/>
                </a:lnTo>
                <a:lnTo>
                  <a:pt x="0" y="4046368"/>
                </a:lnTo>
                <a:lnTo>
                  <a:pt x="0" y="0"/>
                </a:lnTo>
                <a:close/>
              </a:path>
            </a:pathLst>
          </a:custGeom>
          <a:blipFill>
            <a:blip r:embed="rId7">
              <a:extLst>
                <a:ext uri="{96DAC541-7B7A-43D3-8B79-37D633B846F1}">
                  <asvg:svgBlip xmlns:asvg="http://schemas.microsoft.com/office/drawing/2016/SVG/main" r:embed="rId8"/>
                </a:ext>
              </a:extLst>
            </a:blip>
            <a:stretch>
              <a:fillRect b="-334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608183" y="3316403"/>
            <a:ext cx="2662900"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ts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health complications can arise?</a:t>
            </a:r>
          </a:p>
        </p:txBody>
      </p:sp>
      <p:sp>
        <p:nvSpPr>
          <p:cNvPr id="8" name="TextBox 8"/>
          <p:cNvSpPr txBox="1"/>
          <p:nvPr/>
        </p:nvSpPr>
        <p:spPr>
          <a:xfrm>
            <a:off x="4687213" y="473785"/>
            <a:ext cx="2660842"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eating disorders differ?</a:t>
            </a:r>
          </a:p>
        </p:txBody>
      </p:sp>
      <p:sp>
        <p:nvSpPr>
          <p:cNvPr id="9" name="TextBox 9"/>
          <p:cNvSpPr txBox="1"/>
          <p:nvPr/>
        </p:nvSpPr>
        <p:spPr>
          <a:xfrm>
            <a:off x="6529579" y="1959143"/>
            <a:ext cx="2884836"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other signs of eating disorders?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48A83"/>
        </a:solidFill>
        <a:effectLst/>
      </p:bgPr>
    </p:bg>
    <p:spTree>
      <p:nvGrpSpPr>
        <p:cNvPr id="1" name=""/>
        <p:cNvGrpSpPr/>
        <p:nvPr/>
      </p:nvGrpSpPr>
      <p:grpSpPr>
        <a:xfrm>
          <a:off x="0" y="0"/>
          <a:ext cx="0" cy="0"/>
          <a:chOff x="0" y="0"/>
          <a:chExt cx="0" cy="0"/>
        </a:xfrm>
      </p:grpSpPr>
      <p:sp>
        <p:nvSpPr>
          <p:cNvPr id="2" name="Freeform 2"/>
          <p:cNvSpPr/>
          <p:nvPr/>
        </p:nvSpPr>
        <p:spPr>
          <a:xfrm>
            <a:off x="322695" y="1799425"/>
            <a:ext cx="4100210" cy="5336353"/>
          </a:xfrm>
          <a:custGeom>
            <a:avLst/>
            <a:gdLst/>
            <a:ahLst/>
            <a:cxnLst/>
            <a:rect l="l" t="t" r="r" b="b"/>
            <a:pathLst>
              <a:path w="4100210" h="5336353">
                <a:moveTo>
                  <a:pt x="0" y="0"/>
                </a:moveTo>
                <a:lnTo>
                  <a:pt x="4100211" y="0"/>
                </a:lnTo>
                <a:lnTo>
                  <a:pt x="4100211" y="5336353"/>
                </a:lnTo>
                <a:lnTo>
                  <a:pt x="0" y="5336353"/>
                </a:lnTo>
                <a:lnTo>
                  <a:pt x="0" y="0"/>
                </a:lnTo>
                <a:close/>
              </a:path>
            </a:pathLst>
          </a:custGeom>
          <a:blipFill>
            <a:blip r:embed="rId3"/>
            <a:stretch>
              <a:fillRect/>
            </a:stretch>
          </a:blipFill>
          <a:ln w="38100" cap="sq">
            <a:solidFill>
              <a:srgbClr val="5B57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14505" y="0"/>
            <a:ext cx="2116592" cy="1454676"/>
          </a:xfrm>
          <a:custGeom>
            <a:avLst/>
            <a:gdLst/>
            <a:ahLst/>
            <a:cxnLst/>
            <a:rect l="l" t="t" r="r" b="b"/>
            <a:pathLst>
              <a:path w="2116592" h="1454676">
                <a:moveTo>
                  <a:pt x="0" y="0"/>
                </a:moveTo>
                <a:lnTo>
                  <a:pt x="2116591" y="0"/>
                </a:lnTo>
                <a:lnTo>
                  <a:pt x="2116591" y="1454676"/>
                </a:lnTo>
                <a:lnTo>
                  <a:pt x="0" y="1454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14505" y="193008"/>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(ADHD)</a:t>
            </a:r>
          </a:p>
        </p:txBody>
      </p:sp>
      <p:sp>
        <p:nvSpPr>
          <p:cNvPr id="5" name="Freeform 5"/>
          <p:cNvSpPr/>
          <p:nvPr/>
        </p:nvSpPr>
        <p:spPr>
          <a:xfrm>
            <a:off x="5405836" y="0"/>
            <a:ext cx="4347764" cy="3598850"/>
          </a:xfrm>
          <a:custGeom>
            <a:avLst/>
            <a:gdLst/>
            <a:ahLst/>
            <a:cxnLst/>
            <a:rect l="l" t="t" r="r" b="b"/>
            <a:pathLst>
              <a:path w="4347764" h="3598850">
                <a:moveTo>
                  <a:pt x="0" y="0"/>
                </a:moveTo>
                <a:lnTo>
                  <a:pt x="4347764" y="0"/>
                </a:lnTo>
                <a:lnTo>
                  <a:pt x="4347764" y="3598850"/>
                </a:lnTo>
                <a:lnTo>
                  <a:pt x="0" y="3598850"/>
                </a:lnTo>
                <a:lnTo>
                  <a:pt x="0" y="0"/>
                </a:lnTo>
                <a:close/>
              </a:path>
            </a:pathLst>
          </a:custGeom>
          <a:blipFill>
            <a:blip r:embed="rId6"/>
            <a:stretch>
              <a:fillRect l="-13349" r="-106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298415" y="3062126"/>
            <a:ext cx="4455185" cy="4253074"/>
          </a:xfrm>
          <a:custGeom>
            <a:avLst/>
            <a:gdLst/>
            <a:ahLst/>
            <a:cxnLst/>
            <a:rect l="l" t="t" r="r" b="b"/>
            <a:pathLst>
              <a:path w="4455185" h="4253074">
                <a:moveTo>
                  <a:pt x="0" y="0"/>
                </a:moveTo>
                <a:lnTo>
                  <a:pt x="4455185" y="0"/>
                </a:lnTo>
                <a:lnTo>
                  <a:pt x="4455185" y="4253074"/>
                </a:lnTo>
                <a:lnTo>
                  <a:pt x="0" y="4253074"/>
                </a:lnTo>
                <a:lnTo>
                  <a:pt x="0" y="0"/>
                </a:lnTo>
                <a:close/>
              </a:path>
            </a:pathLst>
          </a:custGeom>
          <a:blipFill>
            <a:blip r:embed="rId7">
              <a:extLst>
                <a:ext uri="{96DAC541-7B7A-43D3-8B79-37D633B846F1}">
                  <asvg:svgBlip xmlns:asvg="http://schemas.microsoft.com/office/drawing/2016/SVG/main" r:embed="rId8"/>
                </a:ext>
              </a:extLst>
            </a:blip>
            <a:stretch>
              <a:fillRect l="-363" b="-5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840191" y="3924408"/>
            <a:ext cx="3371632" cy="2837703"/>
          </a:xfrm>
          <a:prstGeom prst="rect">
            <a:avLst/>
          </a:prstGeom>
        </p:spPr>
        <p:txBody>
          <a:bodyPr lIns="0" tIns="0" rIns="0" bIns="0" rtlCol="0" anchor="t">
            <a:spAutoFit/>
          </a:bodyPr>
          <a:lstStyle/>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ADHD?</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48A83"/>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4394" r="-22235" b="-43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4157" y="0"/>
            <a:ext cx="2381540" cy="1636768"/>
          </a:xfrm>
          <a:custGeom>
            <a:avLst/>
            <a:gdLst/>
            <a:ahLst/>
            <a:cxnLst/>
            <a:rect l="l" t="t" r="r" b="b"/>
            <a:pathLst>
              <a:path w="2381540" h="1636768">
                <a:moveTo>
                  <a:pt x="0" y="0"/>
                </a:moveTo>
                <a:lnTo>
                  <a:pt x="2381541" y="0"/>
                </a:lnTo>
                <a:lnTo>
                  <a:pt x="2381541" y="1636768"/>
                </a:lnTo>
                <a:lnTo>
                  <a:pt x="0" y="1636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355680" y="1490246"/>
            <a:ext cx="4397920" cy="3710745"/>
          </a:xfrm>
          <a:custGeom>
            <a:avLst/>
            <a:gdLst/>
            <a:ahLst/>
            <a:cxnLst/>
            <a:rect l="l" t="t" r="r" b="b"/>
            <a:pathLst>
              <a:path w="4397920" h="3710745">
                <a:moveTo>
                  <a:pt x="4397920" y="0"/>
                </a:moveTo>
                <a:lnTo>
                  <a:pt x="0" y="0"/>
                </a:lnTo>
                <a:lnTo>
                  <a:pt x="0" y="3710745"/>
                </a:lnTo>
                <a:lnTo>
                  <a:pt x="4397920" y="3710745"/>
                </a:lnTo>
                <a:lnTo>
                  <a:pt x="43979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355680" y="2138154"/>
            <a:ext cx="4397920" cy="3710745"/>
          </a:xfrm>
          <a:custGeom>
            <a:avLst/>
            <a:gdLst/>
            <a:ahLst/>
            <a:cxnLst/>
            <a:rect l="l" t="t" r="r" b="b"/>
            <a:pathLst>
              <a:path w="4397920" h="3710745">
                <a:moveTo>
                  <a:pt x="0" y="0"/>
                </a:moveTo>
                <a:lnTo>
                  <a:pt x="4397920" y="0"/>
                </a:lnTo>
                <a:lnTo>
                  <a:pt x="4397920" y="3710745"/>
                </a:lnTo>
                <a:lnTo>
                  <a:pt x="0" y="3710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06632" y="165572"/>
            <a:ext cx="2116592" cy="132467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(Disruptive or Rule Breaking Disorder)</a:t>
            </a:r>
          </a:p>
        </p:txBody>
      </p:sp>
      <p:sp>
        <p:nvSpPr>
          <p:cNvPr id="7" name="TextBox 7"/>
          <p:cNvSpPr txBox="1"/>
          <p:nvPr/>
        </p:nvSpPr>
        <p:spPr>
          <a:xfrm>
            <a:off x="5878786" y="2128629"/>
            <a:ext cx="3254834" cy="3207790"/>
          </a:xfrm>
          <a:prstGeom prst="rect">
            <a:avLst/>
          </a:prstGeom>
        </p:spPr>
        <p:txBody>
          <a:bodyPr lIns="0" tIns="0" rIns="0" bIns="0" rtlCol="0" anchor="t">
            <a:spAutoFit/>
          </a:bodyPr>
          <a:lstStyle/>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Disruptive or Rule Breaking Disorder?</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4635B"/>
        </a:solidFill>
        <a:effectLst/>
      </p:bgPr>
    </p:bg>
    <p:spTree>
      <p:nvGrpSpPr>
        <p:cNvPr id="1" name=""/>
        <p:cNvGrpSpPr/>
        <p:nvPr/>
      </p:nvGrpSpPr>
      <p:grpSpPr>
        <a:xfrm>
          <a:off x="0" y="0"/>
          <a:ext cx="0" cy="0"/>
          <a:chOff x="0" y="0"/>
          <a:chExt cx="0" cy="0"/>
        </a:xfrm>
      </p:grpSpPr>
      <p:sp>
        <p:nvSpPr>
          <p:cNvPr id="2" name="Freeform 2"/>
          <p:cNvSpPr/>
          <p:nvPr/>
        </p:nvSpPr>
        <p:spPr>
          <a:xfrm>
            <a:off x="1458812" y="949207"/>
            <a:ext cx="6522860" cy="5708139"/>
          </a:xfrm>
          <a:custGeom>
            <a:avLst/>
            <a:gdLst/>
            <a:ahLst/>
            <a:cxnLst/>
            <a:rect l="l" t="t" r="r" b="b"/>
            <a:pathLst>
              <a:path w="6522860" h="5708139">
                <a:moveTo>
                  <a:pt x="0" y="0"/>
                </a:moveTo>
                <a:lnTo>
                  <a:pt x="6522860" y="0"/>
                </a:lnTo>
                <a:lnTo>
                  <a:pt x="6522860" y="5708139"/>
                </a:lnTo>
                <a:lnTo>
                  <a:pt x="0" y="5708139"/>
                </a:lnTo>
                <a:lnTo>
                  <a:pt x="0" y="0"/>
                </a:lnTo>
                <a:close/>
              </a:path>
            </a:pathLst>
          </a:custGeom>
          <a:blipFill>
            <a:blip r:embed="rId3"/>
            <a:stretch>
              <a:fillRect l="-14154" r="-14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937942" y="0"/>
            <a:ext cx="1721549" cy="1183174"/>
          </a:xfrm>
          <a:custGeom>
            <a:avLst/>
            <a:gdLst/>
            <a:ahLst/>
            <a:cxnLst/>
            <a:rect l="l" t="t" r="r" b="b"/>
            <a:pathLst>
              <a:path w="1721549" h="1183174">
                <a:moveTo>
                  <a:pt x="0" y="0"/>
                </a:moveTo>
                <a:lnTo>
                  <a:pt x="1721549" y="0"/>
                </a:lnTo>
                <a:lnTo>
                  <a:pt x="1721549" y="1183174"/>
                </a:lnTo>
                <a:lnTo>
                  <a:pt x="0" y="11831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5146776"/>
            <a:ext cx="3409978" cy="1666627"/>
          </a:xfrm>
          <a:custGeom>
            <a:avLst/>
            <a:gdLst/>
            <a:ahLst/>
            <a:cxnLst/>
            <a:rect l="l" t="t" r="r" b="b"/>
            <a:pathLst>
              <a:path w="3409978" h="1666627">
                <a:moveTo>
                  <a:pt x="0" y="0"/>
                </a:moveTo>
                <a:lnTo>
                  <a:pt x="3409978" y="0"/>
                </a:lnTo>
                <a:lnTo>
                  <a:pt x="3409978" y="1666627"/>
                </a:lnTo>
                <a:lnTo>
                  <a:pt x="0" y="1666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966213" y="250285"/>
            <a:ext cx="1665007" cy="658891"/>
          </a:xfrm>
          <a:prstGeom prst="rect">
            <a:avLst/>
          </a:prstGeom>
        </p:spPr>
        <p:txBody>
          <a:bodyPr lIns="0" tIns="0" rIns="0" bIns="0" rtlCol="0" anchor="t">
            <a:spAutoFit/>
          </a:bodyPr>
          <a:lstStyle/>
          <a:p>
            <a:pPr marL="0" marR="0" lvl="0" indent="0" algn="ctr" defTabSz="914400" rtl="0" eaLnBrk="1" fontAlgn="auto" latinLnBrk="0" hangingPunct="1">
              <a:lnSpc>
                <a:spcPts val="2539"/>
              </a:lnSpc>
              <a:spcBef>
                <a:spcPct val="0"/>
              </a:spcBef>
              <a:spcAft>
                <a:spcPts val="0"/>
              </a:spcAft>
              <a:buClrTx/>
              <a:buSzTx/>
              <a:buFontTx/>
              <a:buNone/>
              <a:tabLst/>
              <a:defRPr/>
            </a:pPr>
            <a:r>
              <a:rPr kumimoji="0" lang="en-US" sz="181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Alabaster Family </a:t>
            </a:r>
          </a:p>
        </p:txBody>
      </p:sp>
      <p:sp>
        <p:nvSpPr>
          <p:cNvPr id="7" name="TextBox 7"/>
          <p:cNvSpPr txBox="1"/>
          <p:nvPr/>
        </p:nvSpPr>
        <p:spPr>
          <a:xfrm>
            <a:off x="731520" y="5404748"/>
            <a:ext cx="2297478"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adolescent behaviors do you see in Kiara?</a:t>
            </a:r>
          </a:p>
        </p:txBody>
      </p:sp>
      <p:sp>
        <p:nvSpPr>
          <p:cNvPr id="8" name="Freeform 8"/>
          <p:cNvSpPr/>
          <p:nvPr/>
        </p:nvSpPr>
        <p:spPr>
          <a:xfrm flipH="1">
            <a:off x="6400979" y="5160793"/>
            <a:ext cx="3352621" cy="1638594"/>
          </a:xfrm>
          <a:custGeom>
            <a:avLst/>
            <a:gdLst/>
            <a:ahLst/>
            <a:cxnLst/>
            <a:rect l="l" t="t" r="r" b="b"/>
            <a:pathLst>
              <a:path w="3352621" h="1638594">
                <a:moveTo>
                  <a:pt x="3352621" y="0"/>
                </a:moveTo>
                <a:lnTo>
                  <a:pt x="0" y="0"/>
                </a:lnTo>
                <a:lnTo>
                  <a:pt x="0" y="1638593"/>
                </a:lnTo>
                <a:lnTo>
                  <a:pt x="3352621" y="1638593"/>
                </a:lnTo>
                <a:lnTo>
                  <a:pt x="335262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6507671" y="5323025"/>
            <a:ext cx="2816589" cy="14078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Kiara show any concerning behaviors or signs of mental health challenges?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Part 2: Parent’s Role in Helping Child Return to Wellness, Part 3: Parental Self-Care, and the Wrap Up</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sp>
        <p:nvSpPr>
          <p:cNvPr id="6" name="Freeform 6">
            <a:extLst>
              <a:ext uri="{FF2B5EF4-FFF2-40B4-BE49-F238E27FC236}">
                <a16:creationId xmlns:a16="http://schemas.microsoft.com/office/drawing/2014/main" id="{6AFE185A-35B7-0F29-F223-EFA20040C99F}"/>
              </a:ext>
            </a:extLst>
          </p:cNvPr>
          <p:cNvSpPr/>
          <p:nvPr/>
        </p:nvSpPr>
        <p:spPr>
          <a:xfrm rot="10209017" flipH="1">
            <a:off x="1278004" y="4096621"/>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6">
            <a:extLst>
              <a:ext uri="{28A0092B-C50C-407E-A947-70E740481C1C}">
                <a14:useLocalDpi xmlns:a14="http://schemas.microsoft.com/office/drawing/2010/main" val="0"/>
              </a:ext>
            </a:extLst>
          </a:blip>
          <a:srcRect l="-275" t="-183" r="6602" b="183"/>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1B0E2F69-7B8C-B100-B94A-92B98240690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33600" y="4472565"/>
            <a:ext cx="2131324" cy="477710"/>
          </a:xfrm>
          <a:prstGeom prst="rect">
            <a:avLst/>
          </a:prstGeom>
        </p:spPr>
      </p:pic>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AC64AE-56FB-0652-A9FC-F1E86018DBA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E31F21-86D6-2F5B-C4F0-DBB068FB2CD3}"/>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887665-6018-D1B0-D988-2CBA421A19F5}"/>
              </a:ext>
            </a:extLst>
          </p:cNvPr>
          <p:cNvPicPr>
            <a:picLocks noChangeAspect="1"/>
          </p:cNvPicPr>
          <p:nvPr/>
        </p:nvPicPr>
        <p:blipFill>
          <a:blip r:embed="rId10">
            <a:extLst>
              <a:ext uri="{28A0092B-C50C-407E-A947-70E740481C1C}">
                <a14:useLocalDpi xmlns:a14="http://schemas.microsoft.com/office/drawing/2010/main" val="0"/>
              </a:ext>
            </a:extLst>
          </a:blip>
          <a:srcRect t="1187" b="1187"/>
          <a:stretch/>
        </p:blipFill>
        <p:spPr>
          <a:xfrm>
            <a:off x="25196" y="2514600"/>
            <a:ext cx="6383112" cy="1616049"/>
          </a:xfrm>
          <a:prstGeom prst="rect">
            <a:avLst/>
          </a:prstGeom>
        </p:spPr>
      </p:pic>
      <p:sp>
        <p:nvSpPr>
          <p:cNvPr id="4" name="Rectangle 3">
            <a:extLst>
              <a:ext uri="{FF2B5EF4-FFF2-40B4-BE49-F238E27FC236}">
                <a16:creationId xmlns:a16="http://schemas.microsoft.com/office/drawing/2014/main" id="{764EC472-501D-88F3-E163-643ADE6B33D2}"/>
              </a:ext>
            </a:extLst>
          </p:cNvPr>
          <p:cNvSpPr/>
          <p:nvPr/>
        </p:nvSpPr>
        <p:spPr>
          <a:xfrm>
            <a:off x="57912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F5F167-FBC4-A17D-C972-415FD46DE527}"/>
              </a:ext>
            </a:extLst>
          </p:cNvPr>
          <p:cNvSpPr/>
          <p:nvPr/>
        </p:nvSpPr>
        <p:spPr>
          <a:xfrm>
            <a:off x="2078285" y="3657583"/>
            <a:ext cx="1644690" cy="4380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D4CCCAD1-6438-0622-E044-ACDD7FA21A08}"/>
              </a:ext>
            </a:extLst>
          </p:cNvPr>
          <p:cNvSpPr/>
          <p:nvPr/>
        </p:nvSpPr>
        <p:spPr>
          <a:xfrm rot="8530307" flipH="1">
            <a:off x="1422545" y="388307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l="3248" t="-1" b="-32972"/>
            </a:stretch>
          </a:blipFill>
        </p:spPr>
        <p:txBody>
          <a:bodyPr/>
          <a:lstStyle/>
          <a:p>
            <a:endParaRPr lang="en-US"/>
          </a:p>
        </p:txBody>
      </p:sp>
      <p:pic>
        <p:nvPicPr>
          <p:cNvPr id="17" name="Picture 16">
            <a:extLst>
              <a:ext uri="{FF2B5EF4-FFF2-40B4-BE49-F238E27FC236}">
                <a16:creationId xmlns:a16="http://schemas.microsoft.com/office/drawing/2014/main" id="{B744DE1D-EF56-9439-7F37-8BF46B26705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8506" y="3880113"/>
            <a:ext cx="4252758" cy="539487"/>
          </a:xfrm>
          <a:prstGeom prst="rect">
            <a:avLst/>
          </a:prstGeom>
        </p:spPr>
      </p:pic>
      <p:sp>
        <p:nvSpPr>
          <p:cNvPr id="21" name="Freeform 6">
            <a:extLst>
              <a:ext uri="{FF2B5EF4-FFF2-40B4-BE49-F238E27FC236}">
                <a16:creationId xmlns:a16="http://schemas.microsoft.com/office/drawing/2014/main" id="{7BE7E56A-D40D-D513-9055-B5FBBF867593}"/>
              </a:ext>
            </a:extLst>
          </p:cNvPr>
          <p:cNvSpPr/>
          <p:nvPr/>
        </p:nvSpPr>
        <p:spPr>
          <a:xfrm rot="11106690" flipH="1">
            <a:off x="1285732" y="4528600"/>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D6185878-C2B3-62A9-8582-9B9C396D84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1746" y="5003209"/>
            <a:ext cx="683854" cy="351697"/>
          </a:xfrm>
          <a:prstGeom prst="rect">
            <a:avLst/>
          </a:prstGeom>
        </p:spPr>
      </p:pic>
    </p:spTree>
    <p:extLst>
      <p:ext uri="{BB962C8B-B14F-4D97-AF65-F5344CB8AC3E}">
        <p14:creationId xmlns:p14="http://schemas.microsoft.com/office/powerpoint/2010/main" val="3818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C314001C-C9A5-F593-0DF0-08B825C31CE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81CFFB7-45D6-D1D5-4F08-EB307B7AA4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90931D-E058-1F82-A03D-1CC5C39EA54D}"/>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C8F63A-564D-F6A7-94D4-9D6D259CA8C5}"/>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1FEA02A-CB21-8101-6BFE-3C35059BEB59}"/>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C534E7-7FE3-B547-F097-A8F849D83FDD}"/>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530813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A5C39"/>
        </a:solidFill>
        <a:effectLst/>
      </p:bgPr>
    </p:bg>
    <p:spTree>
      <p:nvGrpSpPr>
        <p:cNvPr id="1" name=""/>
        <p:cNvGrpSpPr/>
        <p:nvPr/>
      </p:nvGrpSpPr>
      <p:grpSpPr>
        <a:xfrm>
          <a:off x="0" y="0"/>
          <a:ext cx="0" cy="0"/>
          <a:chOff x="0" y="0"/>
          <a:chExt cx="0" cy="0"/>
        </a:xfrm>
      </p:grpSpPr>
      <p:sp>
        <p:nvSpPr>
          <p:cNvPr id="2" name="Freeform 2"/>
          <p:cNvSpPr/>
          <p:nvPr/>
        </p:nvSpPr>
        <p:spPr>
          <a:xfrm>
            <a:off x="274157" y="0"/>
            <a:ext cx="2249066" cy="1545722"/>
          </a:xfrm>
          <a:custGeom>
            <a:avLst/>
            <a:gdLst/>
            <a:ahLst/>
            <a:cxnLst/>
            <a:rect l="l" t="t" r="r" b="b"/>
            <a:pathLst>
              <a:path w="2249066" h="1545722">
                <a:moveTo>
                  <a:pt x="0" y="0"/>
                </a:moveTo>
                <a:lnTo>
                  <a:pt x="2249066" y="0"/>
                </a:lnTo>
                <a:lnTo>
                  <a:pt x="2249066" y="1545722"/>
                </a:lnTo>
                <a:lnTo>
                  <a:pt x="0" y="1545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625874" y="464200"/>
            <a:ext cx="3927513" cy="5143017"/>
          </a:xfrm>
          <a:custGeom>
            <a:avLst/>
            <a:gdLst/>
            <a:ahLst/>
            <a:cxnLst/>
            <a:rect l="l" t="t" r="r" b="b"/>
            <a:pathLst>
              <a:path w="3927513" h="5143017">
                <a:moveTo>
                  <a:pt x="0" y="0"/>
                </a:moveTo>
                <a:lnTo>
                  <a:pt x="3927514" y="0"/>
                </a:lnTo>
                <a:lnTo>
                  <a:pt x="3927514" y="5143016"/>
                </a:lnTo>
                <a:lnTo>
                  <a:pt x="0" y="5143016"/>
                </a:lnTo>
                <a:lnTo>
                  <a:pt x="0" y="0"/>
                </a:lnTo>
                <a:close/>
              </a:path>
            </a:pathLst>
          </a:custGeom>
          <a:blipFill>
            <a:blip r:embed="rId5"/>
            <a:stretch>
              <a:fillRect/>
            </a:stretch>
          </a:blipFill>
          <a:ln w="38100" cap="sq">
            <a:solidFill>
              <a:srgbClr val="CB7E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492" y="1811274"/>
            <a:ext cx="4887991" cy="5313034"/>
          </a:xfrm>
          <a:custGeom>
            <a:avLst/>
            <a:gdLst/>
            <a:ahLst/>
            <a:cxnLst/>
            <a:rect l="l" t="t" r="r" b="b"/>
            <a:pathLst>
              <a:path w="4887991" h="5313034">
                <a:moveTo>
                  <a:pt x="0" y="0"/>
                </a:moveTo>
                <a:lnTo>
                  <a:pt x="4887990" y="0"/>
                </a:lnTo>
                <a:lnTo>
                  <a:pt x="4887990" y="5313034"/>
                </a:lnTo>
                <a:lnTo>
                  <a:pt x="0" y="53130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812532" y="3969062"/>
            <a:ext cx="3901440" cy="34138"/>
          </a:xfrm>
          <a:custGeom>
            <a:avLst/>
            <a:gdLst/>
            <a:ahLst/>
            <a:cxnLst/>
            <a:rect l="l" t="t" r="r" b="b"/>
            <a:pathLst>
              <a:path w="3901440" h="34138">
                <a:moveTo>
                  <a:pt x="0" y="0"/>
                </a:moveTo>
                <a:lnTo>
                  <a:pt x="3901440" y="0"/>
                </a:lnTo>
                <a:lnTo>
                  <a:pt x="3901440" y="34138"/>
                </a:lnTo>
                <a:lnTo>
                  <a:pt x="0" y="34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610094" flipH="1">
            <a:off x="4515551" y="5428095"/>
            <a:ext cx="635981" cy="1462026"/>
          </a:xfrm>
          <a:custGeom>
            <a:avLst/>
            <a:gdLst/>
            <a:ahLst/>
            <a:cxnLst/>
            <a:rect l="l" t="t" r="r" b="b"/>
            <a:pathLst>
              <a:path w="635981" h="1462026">
                <a:moveTo>
                  <a:pt x="635982" y="0"/>
                </a:moveTo>
                <a:lnTo>
                  <a:pt x="0" y="0"/>
                </a:lnTo>
                <a:lnTo>
                  <a:pt x="0" y="1462026"/>
                </a:lnTo>
                <a:lnTo>
                  <a:pt x="635982" y="1462026"/>
                </a:lnTo>
                <a:lnTo>
                  <a:pt x="6359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40394" y="300055"/>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Using I statements to Express Mental Health Concerns </a:t>
            </a:r>
          </a:p>
        </p:txBody>
      </p:sp>
      <p:sp>
        <p:nvSpPr>
          <p:cNvPr id="8" name="TextBox 8"/>
          <p:cNvSpPr txBox="1"/>
          <p:nvPr/>
        </p:nvSpPr>
        <p:spPr>
          <a:xfrm>
            <a:off x="616608" y="3742584"/>
            <a:ext cx="3997758" cy="197237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1" u="none" strike="noStrike" kern="1200" cap="none" spc="0" normalizeH="0" baseline="0" noProof="0" dirty="0">
                <a:ln>
                  <a:noFill/>
                </a:ln>
                <a:solidFill>
                  <a:srgbClr val="FFFFFF"/>
                </a:solidFill>
                <a:effectLst/>
                <a:uLnTx/>
                <a:uFillTx/>
                <a:latin typeface="+mj-lt"/>
                <a:ea typeface="Calibri (MS) Bold Italics"/>
                <a:cs typeface="Calibri (MS) Bold Italics"/>
                <a:sym typeface="Calibri (MS) Bold Italics"/>
              </a:rPr>
              <a:t>Example: I feel frustrated when the door is slammed, and it makes me feel like you’re not listening to what I ask of you. I need you to close the door quietly when you go outside to play.</a:t>
            </a:r>
          </a:p>
        </p:txBody>
      </p:sp>
      <p:grpSp>
        <p:nvGrpSpPr>
          <p:cNvPr id="9" name="Group 9"/>
          <p:cNvGrpSpPr/>
          <p:nvPr/>
        </p:nvGrpSpPr>
        <p:grpSpPr>
          <a:xfrm>
            <a:off x="671393" y="2403312"/>
            <a:ext cx="3968610" cy="1415472"/>
            <a:chOff x="0" y="0"/>
            <a:chExt cx="5291480" cy="1887296"/>
          </a:xfrm>
        </p:grpSpPr>
        <p:sp>
          <p:nvSpPr>
            <p:cNvPr id="10" name="TextBox 10"/>
            <p:cNvSpPr txBox="1"/>
            <p:nvPr/>
          </p:nvSpPr>
          <p:spPr>
            <a:xfrm>
              <a:off x="245525" y="-85725"/>
              <a:ext cx="4800431" cy="487979"/>
            </a:xfrm>
            <a:prstGeom prst="rect">
              <a:avLst/>
            </a:prstGeom>
          </p:spPr>
          <p:txBody>
            <a:bodyPr lIns="0" tIns="0" rIns="0" bIns="0" rtlCol="0" anchor="t">
              <a:spAutoFit/>
            </a:bodyPr>
            <a:lstStyle/>
            <a:p>
              <a:pPr marL="0" marR="0" lvl="0" indent="0" algn="ctr" defTabSz="914400" rtl="0" eaLnBrk="1" fontAlgn="auto" latinLnBrk="0" hangingPunct="1">
                <a:lnSpc>
                  <a:spcPts val="2796"/>
                </a:lnSpc>
                <a:spcBef>
                  <a:spcPct val="0"/>
                </a:spcBef>
                <a:spcAft>
                  <a:spcPts val="0"/>
                </a:spcAft>
                <a:buClrTx/>
                <a:buSzTx/>
                <a:buFontTx/>
                <a:buNone/>
                <a:tabLst/>
                <a:defRPr/>
              </a:pPr>
              <a:r>
                <a:rPr kumimoji="0" lang="en-US" sz="1997" b="1" i="0" u="sng" strike="noStrike" kern="1200" cap="none" spc="0" normalizeH="0" baseline="0" noProof="0">
                  <a:ln>
                    <a:noFill/>
                  </a:ln>
                  <a:solidFill>
                    <a:srgbClr val="FDFBFD"/>
                  </a:solidFill>
                  <a:effectLst/>
                  <a:uLnTx/>
                  <a:uFillTx/>
                  <a:latin typeface="Calibri (MS) Bold"/>
                  <a:ea typeface="Calibri (MS) Bold"/>
                  <a:cs typeface="Calibri (MS) Bold"/>
                  <a:sym typeface="Calibri (MS) Bold"/>
                </a:rPr>
                <a:t> I-Statement Formula</a:t>
              </a:r>
            </a:p>
          </p:txBody>
        </p:sp>
        <p:sp>
          <p:nvSpPr>
            <p:cNvPr id="11" name="TextBox 11"/>
            <p:cNvSpPr txBox="1"/>
            <p:nvPr/>
          </p:nvSpPr>
          <p:spPr>
            <a:xfrm>
              <a:off x="0" y="459037"/>
              <a:ext cx="5291480" cy="1428260"/>
            </a:xfrm>
            <a:prstGeom prst="rect">
              <a:avLst/>
            </a:prstGeom>
          </p:spPr>
          <p:txBody>
            <a:bodyPr lIns="0" tIns="0" rIns="0" bIns="0" rtlCol="0" anchor="t">
              <a:spAutoFit/>
            </a:bodyPr>
            <a:lstStyle/>
            <a:p>
              <a:pPr marL="0" marR="0" lvl="0" indent="0" algn="ctr" defTabSz="914400" rtl="0" eaLnBrk="1" fontAlgn="auto" latinLnBrk="0" hangingPunct="1">
                <a:lnSpc>
                  <a:spcPts val="2776"/>
                </a:lnSpc>
                <a:spcBef>
                  <a:spcPct val="0"/>
                </a:spcBef>
                <a:spcAft>
                  <a:spcPts val="0"/>
                </a:spcAft>
                <a:buClrTx/>
                <a:buSzTx/>
                <a:buFontTx/>
                <a:buNone/>
                <a:tabLst/>
                <a:defRPr/>
              </a:pPr>
              <a:r>
                <a:rPr kumimoji="0" lang="en-US" sz="1983" b="1" i="0" u="none" strike="noStrike" kern="1200" cap="none" spc="0" normalizeH="0" baseline="0" noProof="0">
                  <a:ln>
                    <a:noFill/>
                  </a:ln>
                  <a:solidFill>
                    <a:srgbClr val="FDFBFD"/>
                  </a:solidFill>
                  <a:effectLst/>
                  <a:uLnTx/>
                  <a:uFillTx/>
                  <a:latin typeface="Calibri (MS) Bold"/>
                  <a:ea typeface="Calibri (MS) Bold"/>
                  <a:cs typeface="Calibri (MS) Bold"/>
                  <a:sym typeface="Calibri (MS) Bold"/>
                </a:rPr>
                <a:t> I (Emotion) — when (Behavior) — I (How the Behavior Affects Me)…..and I Need (Requested Behavior).</a:t>
              </a:r>
            </a:p>
          </p:txBody>
        </p:sp>
      </p:grpSp>
      <p:sp>
        <p:nvSpPr>
          <p:cNvPr id="12" name="TextBox 12"/>
          <p:cNvSpPr txBox="1"/>
          <p:nvPr/>
        </p:nvSpPr>
        <p:spPr>
          <a:xfrm>
            <a:off x="5494330" y="6004417"/>
            <a:ext cx="4059058" cy="1082327"/>
          </a:xfrm>
          <a:prstGeom prst="rect">
            <a:avLst/>
          </a:prstGeom>
        </p:spPr>
        <p:txBody>
          <a:bodyPr lIns="0" tIns="0" rIns="0" bIns="0" rtlCol="0" anchor="t">
            <a:spAutoFit/>
          </a:bodyPr>
          <a:lstStyle/>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Would anyone like to share their drafted "I" statements or provide an example?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22722"/>
        </a:solidFill>
        <a:effectLst/>
      </p:bgPr>
    </p:bg>
    <p:spTree>
      <p:nvGrpSpPr>
        <p:cNvPr id="1" name=""/>
        <p:cNvGrpSpPr/>
        <p:nvPr/>
      </p:nvGrpSpPr>
      <p:grpSpPr>
        <a:xfrm>
          <a:off x="0" y="0"/>
          <a:ext cx="0" cy="0"/>
          <a:chOff x="0" y="0"/>
          <a:chExt cx="0" cy="0"/>
        </a:xfrm>
      </p:grpSpPr>
      <p:sp>
        <p:nvSpPr>
          <p:cNvPr id="2" name="Freeform 2"/>
          <p:cNvSpPr/>
          <p:nvPr/>
        </p:nvSpPr>
        <p:spPr>
          <a:xfrm>
            <a:off x="274157" y="0"/>
            <a:ext cx="2249066" cy="1545722"/>
          </a:xfrm>
          <a:custGeom>
            <a:avLst/>
            <a:gdLst/>
            <a:ahLst/>
            <a:cxnLst/>
            <a:rect l="l" t="t" r="r" b="b"/>
            <a:pathLst>
              <a:path w="2249066" h="1545722">
                <a:moveTo>
                  <a:pt x="0" y="0"/>
                </a:moveTo>
                <a:lnTo>
                  <a:pt x="2249066" y="0"/>
                </a:lnTo>
                <a:lnTo>
                  <a:pt x="2249066" y="1545722"/>
                </a:lnTo>
                <a:lnTo>
                  <a:pt x="0" y="1545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92231" y="1905663"/>
            <a:ext cx="3929510" cy="5153032"/>
          </a:xfrm>
          <a:custGeom>
            <a:avLst/>
            <a:gdLst/>
            <a:ahLst/>
            <a:cxnLst/>
            <a:rect l="l" t="t" r="r" b="b"/>
            <a:pathLst>
              <a:path w="3929510" h="5153032">
                <a:moveTo>
                  <a:pt x="0" y="0"/>
                </a:moveTo>
                <a:lnTo>
                  <a:pt x="3929510" y="0"/>
                </a:lnTo>
                <a:lnTo>
                  <a:pt x="3929510" y="5153032"/>
                </a:lnTo>
                <a:lnTo>
                  <a:pt x="0" y="5153032"/>
                </a:lnTo>
                <a:lnTo>
                  <a:pt x="0" y="0"/>
                </a:lnTo>
                <a:close/>
              </a:path>
            </a:pathLst>
          </a:custGeom>
          <a:blipFill>
            <a:blip r:embed="rId5"/>
            <a:stretch>
              <a:fillRect/>
            </a:stretch>
          </a:blipFill>
          <a:ln w="38100" cap="sq">
            <a:solidFill>
              <a:srgbClr val="E7E6D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4991505" y="3110128"/>
            <a:ext cx="4762095" cy="4205072"/>
          </a:xfrm>
          <a:custGeom>
            <a:avLst/>
            <a:gdLst/>
            <a:ahLst/>
            <a:cxnLst/>
            <a:rect l="l" t="t" r="r" b="b"/>
            <a:pathLst>
              <a:path w="4762095" h="4205072">
                <a:moveTo>
                  <a:pt x="4762095" y="0"/>
                </a:moveTo>
                <a:lnTo>
                  <a:pt x="0" y="0"/>
                </a:lnTo>
                <a:lnTo>
                  <a:pt x="0" y="4205072"/>
                </a:lnTo>
                <a:lnTo>
                  <a:pt x="4762095" y="4205072"/>
                </a:lnTo>
                <a:lnTo>
                  <a:pt x="4762095" y="0"/>
                </a:lnTo>
                <a:close/>
              </a:path>
            </a:pathLst>
          </a:custGeom>
          <a:blipFill>
            <a:blip r:embed="rId6"/>
            <a:stretch>
              <a:fillRect t="-59161" b="-108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40394" y="300055"/>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Seeking Mental Health Services for Your Child</a:t>
            </a:r>
          </a:p>
        </p:txBody>
      </p:sp>
      <p:sp>
        <p:nvSpPr>
          <p:cNvPr id="6" name="TextBox 6"/>
          <p:cNvSpPr txBox="1"/>
          <p:nvPr/>
        </p:nvSpPr>
        <p:spPr>
          <a:xfrm>
            <a:off x="4634164" y="2031060"/>
            <a:ext cx="4586036" cy="1471994"/>
          </a:xfrm>
          <a:prstGeom prst="rect">
            <a:avLst/>
          </a:prstGeom>
        </p:spPr>
        <p:txBody>
          <a:bodyPr wrap="square" lIns="0" tIns="0" rIns="0" bIns="0" rtlCol="0" anchor="t">
            <a:spAutoFit/>
          </a:bodyPr>
          <a:lstStyle/>
          <a:p>
            <a:pPr marL="442055" marR="0" lvl="1" indent="-221028" algn="l" defTabSz="914400" rtl="0" eaLnBrk="1" fontAlgn="auto" latinLnBrk="0" hangingPunct="1">
              <a:lnSpc>
                <a:spcPts val="2866"/>
              </a:lnSpc>
              <a:spcBef>
                <a:spcPts val="0"/>
              </a:spcBef>
              <a:spcAft>
                <a:spcPts val="0"/>
              </a:spcAft>
              <a:buClrTx/>
              <a:buSzTx/>
              <a:buFont typeface="Arial"/>
              <a:buChar char="•"/>
              <a:tabLst/>
              <a:defRPr/>
            </a:pPr>
            <a:r>
              <a:rPr kumimoji="0" lang="en-US" sz="2047"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rPr>
              <a:t>Has anyone contacted a resource?</a:t>
            </a:r>
          </a:p>
          <a:p>
            <a:pPr marL="0" marR="0" lvl="0" indent="0" algn="l" defTabSz="914400" rtl="0" eaLnBrk="1" fontAlgn="auto" latinLnBrk="0" hangingPunct="1">
              <a:lnSpc>
                <a:spcPts val="2866"/>
              </a:lnSpc>
              <a:spcBef>
                <a:spcPts val="0"/>
              </a:spcBef>
              <a:spcAft>
                <a:spcPts val="0"/>
              </a:spcAft>
              <a:buClrTx/>
              <a:buSzTx/>
              <a:buFontTx/>
              <a:buNone/>
              <a:tabLst/>
              <a:defRPr/>
            </a:pPr>
            <a:endParaRPr kumimoji="0" lang="en-US" sz="2047"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866"/>
              </a:lnSpc>
              <a:spcBef>
                <a:spcPts val="0"/>
              </a:spcBef>
              <a:spcAft>
                <a:spcPts val="0"/>
              </a:spcAft>
              <a:buClrTx/>
              <a:buSzTx/>
              <a:buFont typeface="Arial"/>
              <a:buChar char="•"/>
              <a:tabLst/>
              <a:defRPr/>
            </a:pPr>
            <a:r>
              <a:rPr kumimoji="0" lang="en-US" sz="2047"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rPr>
              <a:t>Would anyone like to share their experience?</a:t>
            </a:r>
          </a:p>
        </p:txBody>
      </p:sp>
      <p:sp>
        <p:nvSpPr>
          <p:cNvPr id="7" name="TextBox 7"/>
          <p:cNvSpPr txBox="1"/>
          <p:nvPr/>
        </p:nvSpPr>
        <p:spPr>
          <a:xfrm>
            <a:off x="2927880" y="290530"/>
            <a:ext cx="6565094" cy="1407858"/>
          </a:xfrm>
          <a:prstGeom prst="rect">
            <a:avLst/>
          </a:prstGeom>
        </p:spPr>
        <p:txBody>
          <a:bodyPr lIns="0" tIns="0" rIns="0" bIns="0" rtlCol="0" anchor="t">
            <a:spAutoFit/>
          </a:bodyPr>
          <a:lstStyle/>
          <a:p>
            <a:pPr marL="420466" marR="0" lvl="1" indent="-210233" algn="l" defTabSz="914400" rtl="0" eaLnBrk="1" fontAlgn="auto" latinLnBrk="0" hangingPunct="1">
              <a:lnSpc>
                <a:spcPts val="2726"/>
              </a:lnSpc>
              <a:spcBef>
                <a:spcPts val="0"/>
              </a:spcBef>
              <a:spcAft>
                <a:spcPts val="0"/>
              </a:spcAft>
              <a:buClrTx/>
              <a:buSzTx/>
              <a:buFont typeface="Arial"/>
              <a:buChar char="•"/>
              <a:tabLst/>
              <a:defRPr/>
            </a:pPr>
            <a:r>
              <a:rPr kumimoji="0" lang="en-US" sz="2050"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rPr>
              <a:t>Does your child show behaviors that may need professional support?</a:t>
            </a:r>
          </a:p>
          <a:p>
            <a:pPr marL="0" marR="0" lvl="0" indent="0" algn="l" defTabSz="914400" rtl="0" eaLnBrk="1" fontAlgn="auto" latinLnBrk="0" hangingPunct="1">
              <a:lnSpc>
                <a:spcPts val="2726"/>
              </a:lnSpc>
              <a:spcBef>
                <a:spcPts val="0"/>
              </a:spcBef>
              <a:spcAft>
                <a:spcPts val="0"/>
              </a:spcAft>
              <a:buClrTx/>
              <a:buSzTx/>
              <a:buFontTx/>
              <a:buNone/>
              <a:tabLst/>
              <a:defRPr/>
            </a:pPr>
            <a:endParaRPr kumimoji="0" lang="en-US" sz="2050"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2726"/>
              </a:lnSpc>
              <a:spcBef>
                <a:spcPts val="0"/>
              </a:spcBef>
              <a:spcAft>
                <a:spcPts val="0"/>
              </a:spcAft>
              <a:buClrTx/>
              <a:buSzTx/>
              <a:buFont typeface="Arial"/>
              <a:buChar char="•"/>
              <a:tabLst/>
              <a:defRPr/>
            </a:pPr>
            <a:r>
              <a:rPr kumimoji="0" lang="en-US" sz="2050" b="1" i="0" u="none" strike="noStrike" kern="1200" cap="none" spc="0" normalizeH="0" baseline="0" noProof="0" dirty="0">
                <a:ln>
                  <a:noFill/>
                </a:ln>
                <a:solidFill>
                  <a:srgbClr val="FDFDFD"/>
                </a:solidFill>
                <a:effectLst/>
                <a:uLnTx/>
                <a:uFillTx/>
                <a:latin typeface="Calibri (MS) Bold"/>
                <a:ea typeface="Calibri (MS) Bold"/>
                <a:cs typeface="Calibri (MS) Bold"/>
                <a:sym typeface="Calibri (MS) Bold"/>
              </a:rPr>
              <a:t>Did you identify 2–3 resources for assistance?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120162" y="54660"/>
            <a:ext cx="1530207" cy="1051670"/>
          </a:xfrm>
          <a:custGeom>
            <a:avLst/>
            <a:gdLst/>
            <a:ahLst/>
            <a:cxnLst/>
            <a:rect l="l" t="t" r="r" b="b"/>
            <a:pathLst>
              <a:path w="1530207" h="1051670">
                <a:moveTo>
                  <a:pt x="0" y="0"/>
                </a:moveTo>
                <a:lnTo>
                  <a:pt x="1530207" y="0"/>
                </a:lnTo>
                <a:lnTo>
                  <a:pt x="1530207" y="1051669"/>
                </a:lnTo>
                <a:lnTo>
                  <a:pt x="0" y="1051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2622" y="1179417"/>
            <a:ext cx="9269976" cy="5863260"/>
          </a:xfrm>
          <a:custGeom>
            <a:avLst/>
            <a:gdLst/>
            <a:ahLst/>
            <a:cxnLst/>
            <a:rect l="l" t="t" r="r" b="b"/>
            <a:pathLst>
              <a:path w="9269976" h="5863260">
                <a:moveTo>
                  <a:pt x="0" y="0"/>
                </a:moveTo>
                <a:lnTo>
                  <a:pt x="9269976" y="0"/>
                </a:lnTo>
                <a:lnTo>
                  <a:pt x="9269976" y="5863259"/>
                </a:lnTo>
                <a:lnTo>
                  <a:pt x="0" y="58632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19599" y="2102601"/>
            <a:ext cx="8576021" cy="4458018"/>
          </a:xfrm>
          <a:prstGeom prst="rect">
            <a:avLst/>
          </a:prstGeom>
        </p:spPr>
        <p:txBody>
          <a:bodyPr lIns="0" tIns="0" rIns="0" bIns="0" rtlCol="0" anchor="t">
            <a:spAutoFit/>
          </a:bodyPr>
          <a:lstStyle/>
          <a:p>
            <a:pPr marL="0" marR="0" lvl="0" indent="0" algn="l" defTabSz="914400" rtl="0" eaLnBrk="1" fontAlgn="auto" latinLnBrk="0" hangingPunct="1">
              <a:lnSpc>
                <a:spcPts val="271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Emotional &amp; Behavioral Changes: Expressing hopelessness, helplessness, or worthlessness; increased irritability; intense mood swings; social withdrawal</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Academic &amp; Social Indicators: Declining grades, loss of interest in activities, conflicts with friends or romantic partners</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Suicidal Warning Signs: Talking about suicide, preoccupation with death, making “final arrangements,” engaging in reckless behavior or previous attempts</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Physical &amp; Self-Harm Signs: Unexplained scars or wounds, mysterious bruises, wearing out-of-season long clothing, hiding objects for self-harm</a:t>
            </a:r>
          </a:p>
        </p:txBody>
      </p:sp>
      <p:sp>
        <p:nvSpPr>
          <p:cNvPr id="5" name="TextBox 5"/>
          <p:cNvSpPr txBox="1"/>
          <p:nvPr/>
        </p:nvSpPr>
        <p:spPr>
          <a:xfrm>
            <a:off x="4103231" y="247253"/>
            <a:ext cx="1547138"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Watching for Self Harm</a:t>
            </a:r>
          </a:p>
        </p:txBody>
      </p:sp>
      <p:sp>
        <p:nvSpPr>
          <p:cNvPr id="6" name="TextBox 6"/>
          <p:cNvSpPr txBox="1"/>
          <p:nvPr/>
        </p:nvSpPr>
        <p:spPr>
          <a:xfrm>
            <a:off x="1857303" y="1576482"/>
            <a:ext cx="6100613" cy="469231"/>
          </a:xfrm>
          <a:prstGeom prst="rect">
            <a:avLst/>
          </a:prstGeom>
        </p:spPr>
        <p:txBody>
          <a:bodyPr lIns="0" tIns="0" rIns="0" bIns="0" rtlCol="0" anchor="t">
            <a:spAutoFit/>
          </a:bodyPr>
          <a:lstStyle/>
          <a:p>
            <a:pPr marL="0" marR="0" lvl="0" indent="0" algn="ctr" defTabSz="914400" rtl="0" eaLnBrk="1" fontAlgn="auto" latinLnBrk="0" hangingPunct="1">
              <a:lnSpc>
                <a:spcPts val="3892"/>
              </a:lnSpc>
              <a:spcBef>
                <a:spcPct val="0"/>
              </a:spcBef>
              <a:spcAft>
                <a:spcPts val="0"/>
              </a:spcAft>
              <a:buClrTx/>
              <a:buSzTx/>
              <a:buFontTx/>
              <a:buNone/>
              <a:tabLst/>
              <a:defRPr/>
            </a:pPr>
            <a:r>
              <a:rPr kumimoji="0" lang="en-US" sz="2780" b="1" i="1" u="sng" strike="noStrike" kern="1200" cap="none" spc="0" normalizeH="0" baseline="0" noProof="0" dirty="0">
                <a:ln>
                  <a:noFill/>
                </a:ln>
                <a:solidFill>
                  <a:srgbClr val="FFFFFF"/>
                </a:solidFill>
                <a:effectLst/>
                <a:uLnTx/>
                <a:uFillTx/>
                <a:latin typeface="+mj-lt"/>
                <a:ea typeface="Calibri (MS) Bold Italics"/>
                <a:cs typeface="Calibri (MS) Bold Italics"/>
                <a:sym typeface="Calibri (MS) Bold Italics"/>
              </a:rPr>
              <a:t>Warning Signs of Mental Health Concerns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5896" y="0"/>
            <a:ext cx="1895371" cy="1302637"/>
          </a:xfrm>
          <a:custGeom>
            <a:avLst/>
            <a:gdLst/>
            <a:ahLst/>
            <a:cxnLst/>
            <a:rect l="l" t="t" r="r" b="b"/>
            <a:pathLst>
              <a:path w="1895371" h="1302637">
                <a:moveTo>
                  <a:pt x="0" y="0"/>
                </a:moveTo>
                <a:lnTo>
                  <a:pt x="1895371" y="0"/>
                </a:lnTo>
                <a:lnTo>
                  <a:pt x="1895371" y="1302637"/>
                </a:lnTo>
                <a:lnTo>
                  <a:pt x="0" y="1302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12702" y="5122966"/>
            <a:ext cx="7528196" cy="2070254"/>
          </a:xfrm>
          <a:custGeom>
            <a:avLst/>
            <a:gdLst/>
            <a:ahLst/>
            <a:cxnLst/>
            <a:rect l="l" t="t" r="r" b="b"/>
            <a:pathLst>
              <a:path w="7528196" h="2070254">
                <a:moveTo>
                  <a:pt x="0" y="0"/>
                </a:moveTo>
                <a:lnTo>
                  <a:pt x="7528196" y="0"/>
                </a:lnTo>
                <a:lnTo>
                  <a:pt x="7528196" y="2070254"/>
                </a:lnTo>
                <a:lnTo>
                  <a:pt x="0" y="2070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40012" y="83739"/>
            <a:ext cx="1547138" cy="111004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Addressing Safety Concerns </a:t>
            </a:r>
          </a:p>
        </p:txBody>
      </p:sp>
      <p:sp>
        <p:nvSpPr>
          <p:cNvPr id="6" name="TextBox 6"/>
          <p:cNvSpPr txBox="1"/>
          <p:nvPr/>
        </p:nvSpPr>
        <p:spPr>
          <a:xfrm>
            <a:off x="1127857" y="5443661"/>
            <a:ext cx="7209086" cy="1400289"/>
          </a:xfrm>
          <a:prstGeom prst="rect">
            <a:avLst/>
          </a:prstGeom>
        </p:spPr>
        <p:txBody>
          <a:bodyPr lIns="0" tIns="0" rIns="0" bIns="0" rtlCol="0" anchor="t">
            <a:spAutoFit/>
          </a:bodyPr>
          <a:lstStyle/>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Would anyone like to share their drafted conversation starter?</a:t>
            </a: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Has anyone talked to their child about concerning behaviors?</a:t>
            </a: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Would you like to share your experience?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E3EA"/>
        </a:solidFill>
        <a:effectLst/>
      </p:bgPr>
    </p:bg>
    <p:spTree>
      <p:nvGrpSpPr>
        <p:cNvPr id="1" name=""/>
        <p:cNvGrpSpPr/>
        <p:nvPr/>
      </p:nvGrpSpPr>
      <p:grpSpPr>
        <a:xfrm>
          <a:off x="0" y="0"/>
          <a:ext cx="0" cy="0"/>
          <a:chOff x="0" y="0"/>
          <a:chExt cx="0" cy="0"/>
        </a:xfrm>
      </p:grpSpPr>
      <p:sp>
        <p:nvSpPr>
          <p:cNvPr id="2" name="Freeform 2"/>
          <p:cNvSpPr/>
          <p:nvPr/>
        </p:nvSpPr>
        <p:spPr>
          <a:xfrm>
            <a:off x="4521625" y="7064"/>
            <a:ext cx="4905237" cy="476508"/>
          </a:xfrm>
          <a:custGeom>
            <a:avLst/>
            <a:gdLst/>
            <a:ahLst/>
            <a:cxnLst/>
            <a:rect l="l" t="t" r="r" b="b"/>
            <a:pathLst>
              <a:path w="3678370" h="721880">
                <a:moveTo>
                  <a:pt x="0" y="0"/>
                </a:moveTo>
                <a:lnTo>
                  <a:pt x="3678369" y="0"/>
                </a:lnTo>
                <a:lnTo>
                  <a:pt x="3678369" y="721880"/>
                </a:lnTo>
                <a:lnTo>
                  <a:pt x="0" y="721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514507" y="635276"/>
            <a:ext cx="4906496" cy="3589107"/>
            <a:chOff x="0" y="0"/>
            <a:chExt cx="5505842" cy="5037913"/>
          </a:xfrm>
        </p:grpSpPr>
        <p:sp>
          <p:nvSpPr>
            <p:cNvPr id="4" name="Freeform 4"/>
            <p:cNvSpPr/>
            <p:nvPr/>
          </p:nvSpPr>
          <p:spPr>
            <a:xfrm>
              <a:off x="0" y="0"/>
              <a:ext cx="5468563" cy="5037913"/>
            </a:xfrm>
            <a:custGeom>
              <a:avLst/>
              <a:gdLst/>
              <a:ahLst/>
              <a:cxnLst/>
              <a:rect l="l" t="t" r="r" b="b"/>
              <a:pathLst>
                <a:path w="5468563" h="5037913">
                  <a:moveTo>
                    <a:pt x="0" y="0"/>
                  </a:moveTo>
                  <a:lnTo>
                    <a:pt x="5468563" y="0"/>
                  </a:lnTo>
                  <a:lnTo>
                    <a:pt x="5468563" y="5037913"/>
                  </a:lnTo>
                  <a:lnTo>
                    <a:pt x="0" y="5037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33140" y="222770"/>
              <a:ext cx="3131436"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Recognizing warning signs of a crisis</a:t>
              </a:r>
            </a:p>
          </p:txBody>
        </p:sp>
        <p:sp>
          <p:nvSpPr>
            <p:cNvPr id="6" name="TextBox 6"/>
            <p:cNvSpPr txBox="1"/>
            <p:nvPr/>
          </p:nvSpPr>
          <p:spPr>
            <a:xfrm>
              <a:off x="1833140" y="1382379"/>
              <a:ext cx="3672702" cy="907167"/>
            </a:xfrm>
            <a:prstGeom prst="rect">
              <a:avLst/>
            </a:prstGeom>
          </p:spPr>
          <p:txBody>
            <a:bodyPr lIns="0" tIns="0" rIns="0" bIns="0" rtlCol="0" anchor="t">
              <a:spAutoFit/>
            </a:bodyPr>
            <a:lstStyle/>
            <a:p>
              <a:pPr marL="0" marR="0" lvl="0" indent="0" algn="l" defTabSz="914400" rtl="0" eaLnBrk="1" fontAlgn="auto" latinLnBrk="0" hangingPunct="1">
                <a:lnSpc>
                  <a:spcPts val="2673"/>
                </a:lnSpc>
                <a:spcBef>
                  <a:spcPct val="0"/>
                </a:spcBef>
                <a:spcAft>
                  <a:spcPts val="0"/>
                </a:spcAft>
                <a:buClrTx/>
                <a:buSzTx/>
                <a:buFontTx/>
                <a:buNone/>
                <a:tabLst/>
                <a:defRPr/>
              </a:pPr>
              <a:r>
                <a:rPr kumimoji="0" lang="en-US" sz="1909"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Ensuring a safe home environment</a:t>
              </a:r>
            </a:p>
          </p:txBody>
        </p:sp>
        <p:sp>
          <p:nvSpPr>
            <p:cNvPr id="7" name="TextBox 7"/>
            <p:cNvSpPr txBox="1"/>
            <p:nvPr/>
          </p:nvSpPr>
          <p:spPr>
            <a:xfrm>
              <a:off x="1833140" y="2677753"/>
              <a:ext cx="3467555"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Brainstorming self-coping activities</a:t>
              </a:r>
            </a:p>
          </p:txBody>
        </p:sp>
        <p:sp>
          <p:nvSpPr>
            <p:cNvPr id="8" name="TextBox 8"/>
            <p:cNvSpPr txBox="1"/>
            <p:nvPr/>
          </p:nvSpPr>
          <p:spPr>
            <a:xfrm>
              <a:off x="1833140" y="3975165"/>
              <a:ext cx="3467555"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Identifying support people and places</a:t>
              </a:r>
            </a:p>
          </p:txBody>
        </p:sp>
      </p:grpSp>
      <p:sp>
        <p:nvSpPr>
          <p:cNvPr id="9" name="Freeform 9"/>
          <p:cNvSpPr/>
          <p:nvPr/>
        </p:nvSpPr>
        <p:spPr>
          <a:xfrm>
            <a:off x="182062" y="1922029"/>
            <a:ext cx="3917215" cy="5044703"/>
          </a:xfrm>
          <a:custGeom>
            <a:avLst/>
            <a:gdLst/>
            <a:ahLst/>
            <a:cxnLst/>
            <a:rect l="l" t="t" r="r" b="b"/>
            <a:pathLst>
              <a:path w="3917215" h="5044703">
                <a:moveTo>
                  <a:pt x="0" y="0"/>
                </a:moveTo>
                <a:lnTo>
                  <a:pt x="3917215" y="0"/>
                </a:lnTo>
                <a:lnTo>
                  <a:pt x="3917215" y="5044704"/>
                </a:lnTo>
                <a:lnTo>
                  <a:pt x="0" y="5044704"/>
                </a:lnTo>
                <a:lnTo>
                  <a:pt x="0" y="0"/>
                </a:lnTo>
                <a:close/>
              </a:path>
            </a:pathLst>
          </a:custGeom>
          <a:blipFill>
            <a:blip r:embed="rId8"/>
            <a:stretch>
              <a:fillRect/>
            </a:stretch>
          </a:blipFill>
          <a:ln w="38100" cap="sq">
            <a:solidFill>
              <a:srgbClr val="8C869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57724" y="0"/>
            <a:ext cx="2165892" cy="1488558"/>
          </a:xfrm>
          <a:custGeom>
            <a:avLst/>
            <a:gdLst/>
            <a:ahLst/>
            <a:cxnLst/>
            <a:rect l="l" t="t" r="r" b="b"/>
            <a:pathLst>
              <a:path w="2165892" h="1488558">
                <a:moveTo>
                  <a:pt x="0" y="0"/>
                </a:moveTo>
                <a:lnTo>
                  <a:pt x="2165891" y="0"/>
                </a:lnTo>
                <a:lnTo>
                  <a:pt x="2165891" y="1488558"/>
                </a:lnTo>
                <a:lnTo>
                  <a:pt x="0" y="1488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820918" y="110526"/>
            <a:ext cx="4305315" cy="289951"/>
          </a:xfrm>
          <a:prstGeom prst="rect">
            <a:avLst/>
          </a:prstGeom>
        </p:spPr>
        <p:txBody>
          <a:bodyPr wrap="square" lIns="0" tIns="0" rIns="0" bIns="0" rtlCol="0" anchor="t">
            <a:spAutoFit/>
          </a:bodyPr>
          <a:lstStyle/>
          <a:p>
            <a:pPr marL="0" marR="0" lvl="0" indent="0" algn="ctr" defTabSz="914400" rtl="0" eaLnBrk="1" fontAlgn="auto" latinLnBrk="0" hangingPunct="1">
              <a:lnSpc>
                <a:spcPts val="2446"/>
              </a:lnSpc>
              <a:spcBef>
                <a:spcPct val="0"/>
              </a:spcBef>
              <a:spcAft>
                <a:spcPts val="0"/>
              </a:spcAft>
              <a:buClrTx/>
              <a:buSzTx/>
              <a:buFontTx/>
              <a:buNone/>
              <a:tabLst/>
              <a:defRPr/>
            </a:pPr>
            <a:r>
              <a:rPr kumimoji="0" lang="en-US" sz="1747" b="1" i="1" u="none" strike="noStrike" kern="1200" cap="none" spc="0" normalizeH="0" baseline="0" noProof="0" dirty="0">
                <a:ln>
                  <a:noFill/>
                </a:ln>
                <a:solidFill>
                  <a:srgbClr val="3F3E33"/>
                </a:solidFill>
                <a:effectLst/>
                <a:uLnTx/>
                <a:uFillTx/>
                <a:latin typeface="+mj-lt"/>
                <a:ea typeface="Calibri (MS) Bold Italics"/>
                <a:cs typeface="Calibri (MS) Bold Italics"/>
                <a:sym typeface="Calibri (MS) Bold Italics"/>
              </a:rPr>
              <a:t>Steps for a Safe &amp; Supportive Environment</a:t>
            </a:r>
          </a:p>
        </p:txBody>
      </p:sp>
      <p:sp>
        <p:nvSpPr>
          <p:cNvPr id="17" name="TextBox 17"/>
          <p:cNvSpPr txBox="1"/>
          <p:nvPr/>
        </p:nvSpPr>
        <p:spPr>
          <a:xfrm>
            <a:off x="1167229" y="151157"/>
            <a:ext cx="1946880" cy="111004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Ensuring Safety and Learning Coping Strategies</a:t>
            </a:r>
          </a:p>
        </p:txBody>
      </p:sp>
      <p:sp>
        <p:nvSpPr>
          <p:cNvPr id="19" name="Freeform 11">
            <a:extLst>
              <a:ext uri="{FF2B5EF4-FFF2-40B4-BE49-F238E27FC236}">
                <a16:creationId xmlns:a16="http://schemas.microsoft.com/office/drawing/2014/main" id="{E73BDFC8-75D6-4B70-0CC0-E4B36B3D8891}"/>
              </a:ext>
            </a:extLst>
          </p:cNvPr>
          <p:cNvSpPr/>
          <p:nvPr/>
        </p:nvSpPr>
        <p:spPr>
          <a:xfrm>
            <a:off x="4508241" y="4343204"/>
            <a:ext cx="4901472" cy="961914"/>
          </a:xfrm>
          <a:custGeom>
            <a:avLst/>
            <a:gdLst/>
            <a:ahLst/>
            <a:cxnLst/>
            <a:rect l="l" t="t" r="r" b="b"/>
            <a:pathLst>
              <a:path w="4901472" h="961914">
                <a:moveTo>
                  <a:pt x="0" y="0"/>
                </a:moveTo>
                <a:lnTo>
                  <a:pt x="4901473" y="0"/>
                </a:lnTo>
                <a:lnTo>
                  <a:pt x="4901473" y="961914"/>
                </a:lnTo>
                <a:lnTo>
                  <a:pt x="0" y="961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2">
            <a:extLst>
              <a:ext uri="{FF2B5EF4-FFF2-40B4-BE49-F238E27FC236}">
                <a16:creationId xmlns:a16="http://schemas.microsoft.com/office/drawing/2014/main" id="{39C92A94-AD2B-BE6B-5F2A-9C3ADB3514CE}"/>
              </a:ext>
            </a:extLst>
          </p:cNvPr>
          <p:cNvSpPr/>
          <p:nvPr/>
        </p:nvSpPr>
        <p:spPr>
          <a:xfrm>
            <a:off x="4508241" y="5207149"/>
            <a:ext cx="4901472" cy="833625"/>
          </a:xfrm>
          <a:custGeom>
            <a:avLst/>
            <a:gdLst/>
            <a:ahLst/>
            <a:cxnLst/>
            <a:rect l="l" t="t" r="r" b="b"/>
            <a:pathLst>
              <a:path w="4901472" h="833625">
                <a:moveTo>
                  <a:pt x="0" y="0"/>
                </a:moveTo>
                <a:lnTo>
                  <a:pt x="4901473" y="0"/>
                </a:lnTo>
                <a:lnTo>
                  <a:pt x="4901473" y="833625"/>
                </a:lnTo>
                <a:lnTo>
                  <a:pt x="0" y="833625"/>
                </a:lnTo>
                <a:lnTo>
                  <a:pt x="0" y="0"/>
                </a:lnTo>
                <a:close/>
              </a:path>
            </a:pathLst>
          </a:custGeom>
          <a:blipFill>
            <a:blip r:embed="rId4">
              <a:extLst>
                <a:ext uri="{96DAC541-7B7A-43D3-8B79-37D633B846F1}">
                  <asvg:svgBlip xmlns:asvg="http://schemas.microsoft.com/office/drawing/2016/SVG/main" r:embed="rId5"/>
                </a:ext>
              </a:extLst>
            </a:blip>
            <a:stretch>
              <a:fillRect t="-153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id="{341A9065-3BC9-7783-FE85-EE490937CFA6}"/>
              </a:ext>
            </a:extLst>
          </p:cNvPr>
          <p:cNvSpPr/>
          <p:nvPr/>
        </p:nvSpPr>
        <p:spPr>
          <a:xfrm>
            <a:off x="4508241" y="5729946"/>
            <a:ext cx="4901472" cy="791785"/>
          </a:xfrm>
          <a:custGeom>
            <a:avLst/>
            <a:gdLst/>
            <a:ahLst/>
            <a:cxnLst/>
            <a:rect l="l" t="t" r="r" b="b"/>
            <a:pathLst>
              <a:path w="4901472" h="791785">
                <a:moveTo>
                  <a:pt x="0" y="0"/>
                </a:moveTo>
                <a:lnTo>
                  <a:pt x="4901473" y="0"/>
                </a:lnTo>
                <a:lnTo>
                  <a:pt x="4901473" y="791785"/>
                </a:lnTo>
                <a:lnTo>
                  <a:pt x="0" y="791785"/>
                </a:lnTo>
                <a:lnTo>
                  <a:pt x="0" y="0"/>
                </a:lnTo>
                <a:close/>
              </a:path>
            </a:pathLst>
          </a:custGeom>
          <a:blipFill>
            <a:blip r:embed="rId4">
              <a:extLst>
                <a:ext uri="{96DAC541-7B7A-43D3-8B79-37D633B846F1}">
                  <asvg:svgBlip xmlns:asvg="http://schemas.microsoft.com/office/drawing/2016/SVG/main" r:embed="rId5"/>
                </a:ext>
              </a:extLst>
            </a:blip>
            <a:stretch>
              <a:fillRect t="-214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
            <a:extLst>
              <a:ext uri="{FF2B5EF4-FFF2-40B4-BE49-F238E27FC236}">
                <a16:creationId xmlns:a16="http://schemas.microsoft.com/office/drawing/2014/main" id="{032877C7-E5A8-0F2F-1C2C-131BBFB0ABF9}"/>
              </a:ext>
            </a:extLst>
          </p:cNvPr>
          <p:cNvSpPr/>
          <p:nvPr/>
        </p:nvSpPr>
        <p:spPr>
          <a:xfrm>
            <a:off x="4508241" y="6343204"/>
            <a:ext cx="4901472" cy="788388"/>
          </a:xfrm>
          <a:custGeom>
            <a:avLst/>
            <a:gdLst/>
            <a:ahLst/>
            <a:cxnLst/>
            <a:rect l="l" t="t" r="r" b="b"/>
            <a:pathLst>
              <a:path w="4901472" h="788388">
                <a:moveTo>
                  <a:pt x="0" y="0"/>
                </a:moveTo>
                <a:lnTo>
                  <a:pt x="4901473" y="0"/>
                </a:lnTo>
                <a:lnTo>
                  <a:pt x="4901473" y="788388"/>
                </a:lnTo>
                <a:lnTo>
                  <a:pt x="0" y="788388"/>
                </a:lnTo>
                <a:lnTo>
                  <a:pt x="0" y="0"/>
                </a:lnTo>
                <a:close/>
              </a:path>
            </a:pathLst>
          </a:custGeom>
          <a:blipFill>
            <a:blip r:embed="rId4">
              <a:extLst>
                <a:ext uri="{96DAC541-7B7A-43D3-8B79-37D633B846F1}">
                  <asvg:svgBlip xmlns:asvg="http://schemas.microsoft.com/office/drawing/2016/SVG/main" r:embed="rId5"/>
                </a:ext>
              </a:extLst>
            </a:blip>
            <a:stretch>
              <a:fillRect t="-220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15">
            <a:extLst>
              <a:ext uri="{FF2B5EF4-FFF2-40B4-BE49-F238E27FC236}">
                <a16:creationId xmlns:a16="http://schemas.microsoft.com/office/drawing/2014/main" id="{4A8F0A73-74FA-53C3-6E74-8EBBAC0059E5}"/>
              </a:ext>
            </a:extLst>
          </p:cNvPr>
          <p:cNvSpPr txBox="1"/>
          <p:nvPr/>
        </p:nvSpPr>
        <p:spPr>
          <a:xfrm>
            <a:off x="4508241" y="4458010"/>
            <a:ext cx="4908219" cy="2620073"/>
          </a:xfrm>
          <a:prstGeom prst="rect">
            <a:avLst/>
          </a:prstGeom>
        </p:spPr>
        <p:txBody>
          <a:bodyPr lIns="0" tIns="0" rIns="0" bIns="0" rtlCol="0" anchor="t">
            <a:spAutoFit/>
          </a:bodyPr>
          <a:lstStyle/>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talk about triggers with your child?</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make any home safety changes?</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coping strategies did you brainstorm?</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create a toolkit or use the Safety Plan?</a:t>
            </a:r>
          </a:p>
        </p:txBody>
      </p:sp>
    </p:spTree>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E3EA"/>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465" r="-168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059033" y="2072000"/>
            <a:ext cx="2527230" cy="3217595"/>
          </a:xfrm>
          <a:custGeom>
            <a:avLst/>
            <a:gdLst/>
            <a:ahLst/>
            <a:cxnLst/>
            <a:rect l="l" t="t" r="r" b="b"/>
            <a:pathLst>
              <a:path w="2527230" h="3217595">
                <a:moveTo>
                  <a:pt x="0" y="0"/>
                </a:moveTo>
                <a:lnTo>
                  <a:pt x="2527230" y="0"/>
                </a:lnTo>
                <a:lnTo>
                  <a:pt x="2527230" y="3217595"/>
                </a:lnTo>
                <a:lnTo>
                  <a:pt x="0" y="3217595"/>
                </a:lnTo>
                <a:lnTo>
                  <a:pt x="0" y="0"/>
                </a:lnTo>
                <a:close/>
              </a:path>
            </a:pathLst>
          </a:custGeom>
          <a:blipFill>
            <a:blip r:embed="rId4"/>
            <a:stretch>
              <a:fillRect/>
            </a:stretch>
          </a:blipFill>
          <a:ln w="38100" cap="sq">
            <a:solidFill>
              <a:srgbClr val="4370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9510" y="2072000"/>
            <a:ext cx="2512593" cy="3217595"/>
          </a:xfrm>
          <a:custGeom>
            <a:avLst/>
            <a:gdLst/>
            <a:ahLst/>
            <a:cxnLst/>
            <a:rect l="l" t="t" r="r" b="b"/>
            <a:pathLst>
              <a:path w="2512593" h="3217595">
                <a:moveTo>
                  <a:pt x="0" y="0"/>
                </a:moveTo>
                <a:lnTo>
                  <a:pt x="2512594" y="0"/>
                </a:lnTo>
                <a:lnTo>
                  <a:pt x="2512594" y="3217595"/>
                </a:lnTo>
                <a:lnTo>
                  <a:pt x="0" y="3217595"/>
                </a:lnTo>
                <a:lnTo>
                  <a:pt x="0" y="0"/>
                </a:lnTo>
                <a:close/>
              </a:path>
            </a:pathLst>
          </a:custGeom>
          <a:blipFill>
            <a:blip r:embed="rId5"/>
            <a:stretch>
              <a:fillRect/>
            </a:stretch>
          </a:blipFill>
          <a:ln w="38100" cap="sq">
            <a:solidFill>
              <a:srgbClr val="4370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8760" y="0"/>
            <a:ext cx="1892126" cy="1300406"/>
          </a:xfrm>
          <a:custGeom>
            <a:avLst/>
            <a:gdLst/>
            <a:ahLst/>
            <a:cxnLst/>
            <a:rect l="l" t="t" r="r" b="b"/>
            <a:pathLst>
              <a:path w="1892126" h="1300406">
                <a:moveTo>
                  <a:pt x="0" y="0"/>
                </a:moveTo>
                <a:lnTo>
                  <a:pt x="1892126" y="0"/>
                </a:lnTo>
                <a:lnTo>
                  <a:pt x="1892126" y="1300406"/>
                </a:lnTo>
                <a:lnTo>
                  <a:pt x="0" y="130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912985" y="312115"/>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37232" y="6011617"/>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56250" y="6011617"/>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flipV="1">
            <a:off x="5371345" y="4850923"/>
            <a:ext cx="828979" cy="1215836"/>
          </a:xfrm>
          <a:custGeom>
            <a:avLst/>
            <a:gdLst/>
            <a:ahLst/>
            <a:cxnLst/>
            <a:rect l="l" t="t" r="r" b="b"/>
            <a:pathLst>
              <a:path w="828979" h="1215836">
                <a:moveTo>
                  <a:pt x="828979" y="1215835"/>
                </a:moveTo>
                <a:lnTo>
                  <a:pt x="0" y="1215835"/>
                </a:lnTo>
                <a:lnTo>
                  <a:pt x="0" y="0"/>
                </a:lnTo>
                <a:lnTo>
                  <a:pt x="828979" y="0"/>
                </a:lnTo>
                <a:lnTo>
                  <a:pt x="828979" y="121583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3922510" y="538633"/>
            <a:ext cx="5202639"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ts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strategies did you identify that may work for you? </a:t>
            </a:r>
          </a:p>
        </p:txBody>
      </p:sp>
      <p:sp>
        <p:nvSpPr>
          <p:cNvPr id="11" name="Freeform 11"/>
          <p:cNvSpPr/>
          <p:nvPr/>
        </p:nvSpPr>
        <p:spPr>
          <a:xfrm>
            <a:off x="3676563" y="1177999"/>
            <a:ext cx="828979" cy="1215836"/>
          </a:xfrm>
          <a:custGeom>
            <a:avLst/>
            <a:gdLst/>
            <a:ahLst/>
            <a:cxnLst/>
            <a:rect l="l" t="t" r="r" b="b"/>
            <a:pathLst>
              <a:path w="828979" h="1215836">
                <a:moveTo>
                  <a:pt x="0" y="0"/>
                </a:moveTo>
                <a:lnTo>
                  <a:pt x="828979" y="0"/>
                </a:lnTo>
                <a:lnTo>
                  <a:pt x="828979" y="1215835"/>
                </a:lnTo>
                <a:lnTo>
                  <a:pt x="0" y="12158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7618602" y="5908720"/>
            <a:ext cx="2134998" cy="1406480"/>
          </a:xfrm>
          <a:custGeom>
            <a:avLst/>
            <a:gdLst/>
            <a:ahLst/>
            <a:cxnLst/>
            <a:rect l="l" t="t" r="r" b="b"/>
            <a:pathLst>
              <a:path w="2134998" h="1406480">
                <a:moveTo>
                  <a:pt x="2134998" y="0"/>
                </a:moveTo>
                <a:lnTo>
                  <a:pt x="0" y="0"/>
                </a:lnTo>
                <a:lnTo>
                  <a:pt x="0" y="1406480"/>
                </a:lnTo>
                <a:lnTo>
                  <a:pt x="2134998" y="1406480"/>
                </a:lnTo>
                <a:lnTo>
                  <a:pt x="2134998" y="0"/>
                </a:lnTo>
                <a:close/>
              </a:path>
            </a:pathLst>
          </a:custGeom>
          <a:blipFill>
            <a:blip r:embed="rId12"/>
            <a:stretch>
              <a:fillRect t="-75503" r="-28031" b="-188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412079" y="6171533"/>
            <a:ext cx="6161663"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ts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ways you can ensure you get the help you need, so you can practice self-care strategies? </a:t>
            </a:r>
          </a:p>
        </p:txBody>
      </p:sp>
      <p:sp>
        <p:nvSpPr>
          <p:cNvPr id="14" name="TextBox 14"/>
          <p:cNvSpPr txBox="1"/>
          <p:nvPr/>
        </p:nvSpPr>
        <p:spPr>
          <a:xfrm>
            <a:off x="570403" y="238056"/>
            <a:ext cx="1508839"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Taking Care of Yourself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EAE9C"/>
        </a:solidFill>
        <a:effectLst/>
      </p:bgPr>
    </p:bg>
    <p:spTree>
      <p:nvGrpSpPr>
        <p:cNvPr id="1" name=""/>
        <p:cNvGrpSpPr/>
        <p:nvPr/>
      </p:nvGrpSpPr>
      <p:grpSpPr>
        <a:xfrm>
          <a:off x="0" y="0"/>
          <a:ext cx="0" cy="0"/>
          <a:chOff x="0" y="0"/>
          <a:chExt cx="0" cy="0"/>
        </a:xfrm>
      </p:grpSpPr>
      <p:sp>
        <p:nvSpPr>
          <p:cNvPr id="2" name="Freeform 2"/>
          <p:cNvSpPr/>
          <p:nvPr/>
        </p:nvSpPr>
        <p:spPr>
          <a:xfrm>
            <a:off x="7017950" y="198492"/>
            <a:ext cx="2363458" cy="3068621"/>
          </a:xfrm>
          <a:custGeom>
            <a:avLst/>
            <a:gdLst/>
            <a:ahLst/>
            <a:cxnLst/>
            <a:rect l="l" t="t" r="r" b="b"/>
            <a:pathLst>
              <a:path w="2363458" h="3068621">
                <a:moveTo>
                  <a:pt x="0" y="0"/>
                </a:moveTo>
                <a:lnTo>
                  <a:pt x="2363458" y="0"/>
                </a:lnTo>
                <a:lnTo>
                  <a:pt x="2363458" y="3068621"/>
                </a:lnTo>
                <a:lnTo>
                  <a:pt x="0" y="3068621"/>
                </a:lnTo>
                <a:lnTo>
                  <a:pt x="0" y="0"/>
                </a:lnTo>
                <a:close/>
              </a:path>
            </a:pathLst>
          </a:custGeom>
          <a:blipFill>
            <a:blip r:embed="rId3"/>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954915" y="1137871"/>
            <a:ext cx="2356520" cy="3071202"/>
          </a:xfrm>
          <a:custGeom>
            <a:avLst/>
            <a:gdLst/>
            <a:ahLst/>
            <a:cxnLst/>
            <a:rect l="l" t="t" r="r" b="b"/>
            <a:pathLst>
              <a:path w="2356520" h="3071202">
                <a:moveTo>
                  <a:pt x="0" y="0"/>
                </a:moveTo>
                <a:lnTo>
                  <a:pt x="2356520" y="0"/>
                </a:lnTo>
                <a:lnTo>
                  <a:pt x="2356520" y="3071202"/>
                </a:lnTo>
                <a:lnTo>
                  <a:pt x="0" y="3071202"/>
                </a:lnTo>
                <a:lnTo>
                  <a:pt x="0" y="0"/>
                </a:lnTo>
                <a:close/>
              </a:path>
            </a:pathLst>
          </a:custGeom>
          <a:blipFill>
            <a:blip r:embed="rId4"/>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652947" y="1846286"/>
            <a:ext cx="2365003" cy="3065168"/>
          </a:xfrm>
          <a:custGeom>
            <a:avLst/>
            <a:gdLst/>
            <a:ahLst/>
            <a:cxnLst/>
            <a:rect l="l" t="t" r="r" b="b"/>
            <a:pathLst>
              <a:path w="2365003" h="3065168">
                <a:moveTo>
                  <a:pt x="0" y="0"/>
                </a:moveTo>
                <a:lnTo>
                  <a:pt x="2365003" y="0"/>
                </a:lnTo>
                <a:lnTo>
                  <a:pt x="2365003" y="3065168"/>
                </a:lnTo>
                <a:lnTo>
                  <a:pt x="0" y="3065168"/>
                </a:lnTo>
                <a:lnTo>
                  <a:pt x="0" y="0"/>
                </a:lnTo>
                <a:close/>
              </a:path>
            </a:pathLst>
          </a:custGeom>
          <a:blipFill>
            <a:blip r:embed="rId5"/>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29831" y="0"/>
            <a:ext cx="2002287" cy="1376117"/>
          </a:xfrm>
          <a:custGeom>
            <a:avLst/>
            <a:gdLst/>
            <a:ahLst/>
            <a:cxnLst/>
            <a:rect l="l" t="t" r="r" b="b"/>
            <a:pathLst>
              <a:path w="2002287" h="1376117">
                <a:moveTo>
                  <a:pt x="0" y="0"/>
                </a:moveTo>
                <a:lnTo>
                  <a:pt x="2002286" y="0"/>
                </a:lnTo>
                <a:lnTo>
                  <a:pt x="2002286" y="1376117"/>
                </a:lnTo>
                <a:lnTo>
                  <a:pt x="0" y="1376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90" y="1708355"/>
            <a:ext cx="3790584" cy="5395849"/>
          </a:xfrm>
          <a:custGeom>
            <a:avLst/>
            <a:gdLst/>
            <a:ahLst/>
            <a:cxnLst/>
            <a:rect l="l" t="t" r="r" b="b"/>
            <a:pathLst>
              <a:path w="3790584" h="5395849">
                <a:moveTo>
                  <a:pt x="0" y="0"/>
                </a:moveTo>
                <a:lnTo>
                  <a:pt x="3790584" y="0"/>
                </a:lnTo>
                <a:lnTo>
                  <a:pt x="3790584" y="5395849"/>
                </a:lnTo>
                <a:lnTo>
                  <a:pt x="0" y="5395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6290" y="2305338"/>
            <a:ext cx="2909368" cy="90918"/>
          </a:xfrm>
          <a:custGeom>
            <a:avLst/>
            <a:gdLst/>
            <a:ahLst/>
            <a:cxnLst/>
            <a:rect l="l" t="t" r="r" b="b"/>
            <a:pathLst>
              <a:path w="2909368" h="90918">
                <a:moveTo>
                  <a:pt x="0" y="0"/>
                </a:moveTo>
                <a:lnTo>
                  <a:pt x="2909368" y="0"/>
                </a:lnTo>
                <a:lnTo>
                  <a:pt x="2909368" y="90918"/>
                </a:lnTo>
                <a:lnTo>
                  <a:pt x="0" y="909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017764" y="156178"/>
            <a:ext cx="1826419"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Modeling Healthy and Helpful Strategies</a:t>
            </a:r>
          </a:p>
        </p:txBody>
      </p:sp>
      <p:sp>
        <p:nvSpPr>
          <p:cNvPr id="9" name="TextBox 9"/>
          <p:cNvSpPr txBox="1"/>
          <p:nvPr/>
        </p:nvSpPr>
        <p:spPr>
          <a:xfrm>
            <a:off x="139717" y="2674765"/>
            <a:ext cx="3582515" cy="3784930"/>
          </a:xfrm>
          <a:prstGeom prst="rect">
            <a:avLst/>
          </a:prstGeom>
        </p:spPr>
        <p:txBody>
          <a:bodyPr lIns="0" tIns="0" rIns="0" bIns="0" rtlCol="0" anchor="t">
            <a:spAutoFit/>
          </a:bodyPr>
          <a:lstStyle/>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There’s a right and wrong way to feel.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Showing emotions is weak or losing control.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Uncomfortable feelings are harmful.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Acting on emotions gets better results.</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Emotions can’t be controlled.</a:t>
            </a:r>
          </a:p>
        </p:txBody>
      </p:sp>
      <p:sp>
        <p:nvSpPr>
          <p:cNvPr id="10" name="TextBox 10"/>
          <p:cNvSpPr txBox="1"/>
          <p:nvPr/>
        </p:nvSpPr>
        <p:spPr>
          <a:xfrm>
            <a:off x="599781" y="1919195"/>
            <a:ext cx="2662386" cy="348237"/>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1" u="none" strike="noStrike" kern="1200" cap="none" spc="0" normalizeH="0" baseline="0" noProof="0" dirty="0">
                <a:ln>
                  <a:noFill/>
                </a:ln>
                <a:solidFill>
                  <a:srgbClr val="000000"/>
                </a:solidFill>
                <a:effectLst/>
                <a:uLnTx/>
                <a:uFillTx/>
                <a:latin typeface="+mj-lt"/>
                <a:ea typeface="Calibri (MS) Bold Italics"/>
                <a:cs typeface="Calibri (MS) Bold Italics"/>
                <a:sym typeface="Calibri (MS) Bold Italics"/>
              </a:rPr>
              <a:t>Common Emotion Myths</a:t>
            </a:r>
          </a:p>
        </p:txBody>
      </p:sp>
      <p:sp>
        <p:nvSpPr>
          <p:cNvPr id="11" name="TextBox 11"/>
          <p:cNvSpPr txBox="1"/>
          <p:nvPr/>
        </p:nvSpPr>
        <p:spPr>
          <a:xfrm>
            <a:off x="4499696" y="5262510"/>
            <a:ext cx="4881711" cy="1656559"/>
          </a:xfrm>
          <a:prstGeom prst="rect">
            <a:avLst/>
          </a:prstGeom>
        </p:spPr>
        <p:txBody>
          <a:bodyPr lIns="0" tIns="0" rIns="0" bIns="0" rtlCol="0" anchor="t">
            <a:spAutoFit/>
          </a:bodyPr>
          <a:lstStyle/>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emotion is hardest to handle?</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emotion myths resonate with you?</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emotions influenced your thinking?</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coping strategies do you use?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CB8CE"/>
        </a:solidFill>
        <a:effectLst/>
      </p:bgPr>
    </p:bg>
    <p:spTree>
      <p:nvGrpSpPr>
        <p:cNvPr id="1" name=""/>
        <p:cNvGrpSpPr/>
        <p:nvPr/>
      </p:nvGrpSpPr>
      <p:grpSpPr>
        <a:xfrm>
          <a:off x="0" y="0"/>
          <a:ext cx="0" cy="0"/>
          <a:chOff x="0" y="0"/>
          <a:chExt cx="0" cy="0"/>
        </a:xfrm>
      </p:grpSpPr>
      <p:sp>
        <p:nvSpPr>
          <p:cNvPr id="2" name="Freeform 2"/>
          <p:cNvSpPr/>
          <p:nvPr/>
        </p:nvSpPr>
        <p:spPr>
          <a:xfrm>
            <a:off x="209614" y="2378374"/>
            <a:ext cx="3687296" cy="4726993"/>
          </a:xfrm>
          <a:custGeom>
            <a:avLst/>
            <a:gdLst/>
            <a:ahLst/>
            <a:cxnLst/>
            <a:rect l="l" t="t" r="r" b="b"/>
            <a:pathLst>
              <a:path w="3687296" h="4726993">
                <a:moveTo>
                  <a:pt x="0" y="0"/>
                </a:moveTo>
                <a:lnTo>
                  <a:pt x="3687296" y="0"/>
                </a:lnTo>
                <a:lnTo>
                  <a:pt x="3687296" y="4726993"/>
                </a:lnTo>
                <a:lnTo>
                  <a:pt x="0" y="4726993"/>
                </a:lnTo>
                <a:lnTo>
                  <a:pt x="0" y="0"/>
                </a:lnTo>
                <a:close/>
              </a:path>
            </a:pathLst>
          </a:custGeom>
          <a:blipFill>
            <a:blip r:embed="rId3"/>
            <a:stretch>
              <a:fillRect/>
            </a:stretch>
          </a:blipFill>
          <a:ln w="38100" cap="sq">
            <a:solidFill>
              <a:srgbClr val="A35B8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29831" y="0"/>
            <a:ext cx="2002287" cy="1376117"/>
          </a:xfrm>
          <a:custGeom>
            <a:avLst/>
            <a:gdLst/>
            <a:ahLst/>
            <a:cxnLst/>
            <a:rect l="l" t="t" r="r" b="b"/>
            <a:pathLst>
              <a:path w="2002287" h="1376117">
                <a:moveTo>
                  <a:pt x="0" y="0"/>
                </a:moveTo>
                <a:lnTo>
                  <a:pt x="2002286" y="0"/>
                </a:lnTo>
                <a:lnTo>
                  <a:pt x="2002286" y="1376117"/>
                </a:lnTo>
                <a:lnTo>
                  <a:pt x="0" y="1376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361354" y="3630131"/>
            <a:ext cx="5392246" cy="3685069"/>
          </a:xfrm>
          <a:custGeom>
            <a:avLst/>
            <a:gdLst/>
            <a:ahLst/>
            <a:cxnLst/>
            <a:rect l="l" t="t" r="r" b="b"/>
            <a:pathLst>
              <a:path w="5392246" h="3685069">
                <a:moveTo>
                  <a:pt x="0" y="0"/>
                </a:moveTo>
                <a:lnTo>
                  <a:pt x="5392246" y="0"/>
                </a:lnTo>
                <a:lnTo>
                  <a:pt x="5392246" y="3685069"/>
                </a:lnTo>
                <a:lnTo>
                  <a:pt x="0" y="3685069"/>
                </a:lnTo>
                <a:lnTo>
                  <a:pt x="0" y="0"/>
                </a:lnTo>
                <a:close/>
              </a:path>
            </a:pathLst>
          </a:custGeom>
          <a:blipFill>
            <a:blip r:embed="rId6"/>
            <a:stretch>
              <a:fillRect r="-25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500119" y="0"/>
            <a:ext cx="6047294" cy="3131994"/>
          </a:xfrm>
          <a:custGeom>
            <a:avLst/>
            <a:gdLst/>
            <a:ahLst/>
            <a:cxnLst/>
            <a:rect l="l" t="t" r="r" b="b"/>
            <a:pathLst>
              <a:path w="6047294" h="3131994">
                <a:moveTo>
                  <a:pt x="0" y="0"/>
                </a:moveTo>
                <a:lnTo>
                  <a:pt x="6047294" y="0"/>
                </a:lnTo>
                <a:lnTo>
                  <a:pt x="6047294" y="3131994"/>
                </a:lnTo>
                <a:lnTo>
                  <a:pt x="0" y="3131994"/>
                </a:lnTo>
                <a:lnTo>
                  <a:pt x="0" y="0"/>
                </a:lnTo>
                <a:close/>
              </a:path>
            </a:pathLst>
          </a:custGeom>
          <a:blipFill>
            <a:blip r:embed="rId7">
              <a:extLst>
                <a:ext uri="{96DAC541-7B7A-43D3-8B79-37D633B846F1}">
                  <asvg:svgBlip xmlns:asvg="http://schemas.microsoft.com/office/drawing/2016/SVG/main" r:embed="rId8"/>
                </a:ext>
              </a:extLst>
            </a:blip>
            <a:stretch>
              <a:fillRect l="-5556" r="-248" b="-616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8313698" y="3151044"/>
            <a:ext cx="775057" cy="814724"/>
          </a:xfrm>
          <a:custGeom>
            <a:avLst/>
            <a:gdLst/>
            <a:ahLst/>
            <a:cxnLst/>
            <a:rect l="l" t="t" r="r" b="b"/>
            <a:pathLst>
              <a:path w="775057" h="814724">
                <a:moveTo>
                  <a:pt x="775057" y="0"/>
                </a:moveTo>
                <a:lnTo>
                  <a:pt x="0" y="0"/>
                </a:lnTo>
                <a:lnTo>
                  <a:pt x="0" y="814723"/>
                </a:lnTo>
                <a:lnTo>
                  <a:pt x="775057" y="814723"/>
                </a:lnTo>
                <a:lnTo>
                  <a:pt x="775057" y="0"/>
                </a:lnTo>
                <a:close/>
              </a:path>
            </a:pathLst>
          </a:custGeom>
          <a:blipFill>
            <a:blip r:embed="rId7">
              <a:extLst>
                <a:ext uri="{96DAC541-7B7A-43D3-8B79-37D633B846F1}">
                  <asvg:svgBlip xmlns:asvg="http://schemas.microsoft.com/office/drawing/2016/SVG/main" r:embed="rId8"/>
                </a:ext>
              </a:extLst>
            </a:blip>
            <a:stretch>
              <a:fillRect t="-196270" r="-2935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5386722" y="3267186"/>
            <a:ext cx="748700" cy="787018"/>
          </a:xfrm>
          <a:custGeom>
            <a:avLst/>
            <a:gdLst/>
            <a:ahLst/>
            <a:cxnLst/>
            <a:rect l="l" t="t" r="r" b="b"/>
            <a:pathLst>
              <a:path w="748700" h="787018">
                <a:moveTo>
                  <a:pt x="748701" y="0"/>
                </a:moveTo>
                <a:lnTo>
                  <a:pt x="0" y="0"/>
                </a:lnTo>
                <a:lnTo>
                  <a:pt x="0" y="787018"/>
                </a:lnTo>
                <a:lnTo>
                  <a:pt x="748701" y="787018"/>
                </a:lnTo>
                <a:lnTo>
                  <a:pt x="748701" y="0"/>
                </a:lnTo>
                <a:close/>
              </a:path>
            </a:pathLst>
          </a:custGeom>
          <a:blipFill>
            <a:blip r:embed="rId7">
              <a:extLst>
                <a:ext uri="{96DAC541-7B7A-43D3-8B79-37D633B846F1}">
                  <asvg:svgBlip xmlns:asvg="http://schemas.microsoft.com/office/drawing/2016/SVG/main" r:embed="rId8"/>
                </a:ext>
              </a:extLst>
            </a:blip>
            <a:stretch>
              <a:fillRect t="-196270" r="-2935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98375">
            <a:off x="5101296" y="2699428"/>
            <a:ext cx="3405769" cy="865131"/>
          </a:xfrm>
          <a:custGeom>
            <a:avLst/>
            <a:gdLst/>
            <a:ahLst/>
            <a:cxnLst/>
            <a:rect l="l" t="t" r="r" b="b"/>
            <a:pathLst>
              <a:path w="3405769" h="865131">
                <a:moveTo>
                  <a:pt x="0" y="0"/>
                </a:moveTo>
                <a:lnTo>
                  <a:pt x="3405769" y="0"/>
                </a:lnTo>
                <a:lnTo>
                  <a:pt x="3405769" y="865131"/>
                </a:lnTo>
                <a:lnTo>
                  <a:pt x="0" y="865131"/>
                </a:lnTo>
                <a:lnTo>
                  <a:pt x="0" y="0"/>
                </a:lnTo>
                <a:close/>
              </a:path>
            </a:pathLst>
          </a:custGeom>
          <a:blipFill>
            <a:blip r:embed="rId7">
              <a:extLst>
                <a:ext uri="{96DAC541-7B7A-43D3-8B79-37D633B846F1}">
                  <asvg:svgBlip xmlns:asvg="http://schemas.microsoft.com/office/drawing/2016/SVG/main" r:embed="rId8"/>
                </a:ext>
              </a:extLst>
            </a:blip>
            <a:stretch>
              <a:fillRect l="-59605" t="-331636" r="-28263" b="-1535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rot="891722">
            <a:off x="7799180" y="3477985"/>
            <a:ext cx="718460" cy="359230"/>
            <a:chOff x="0" y="0"/>
            <a:chExt cx="812800" cy="406400"/>
          </a:xfrm>
        </p:grpSpPr>
        <p:sp>
          <p:nvSpPr>
            <p:cNvPr id="10" name="Freeform 10"/>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CB8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66675"/>
              <a:ext cx="812800" cy="473075"/>
            </a:xfrm>
            <a:prstGeom prst="rect">
              <a:avLst/>
            </a:prstGeom>
          </p:spPr>
          <p:txBody>
            <a:bodyPr lIns="50800" tIns="50800" rIns="50800" bIns="50800" rtlCol="0" anchor="ctr"/>
            <a:lstStyle/>
            <a:p>
              <a:pPr marL="0" marR="0" lvl="0" indent="0" algn="ctr" defTabSz="914400" rtl="0" eaLnBrk="1" fontAlgn="auto" latinLnBrk="0" hangingPunct="1">
                <a:lnSpc>
                  <a:spcPts val="24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4297680" y="839604"/>
            <a:ext cx="4657725" cy="2038823"/>
          </a:xfrm>
          <a:prstGeom prst="rect">
            <a:avLst/>
          </a:prstGeom>
        </p:spPr>
        <p:txBody>
          <a:bodyPr lIns="0" tIns="0" rIns="0" bIns="0" rtlCol="0" anchor="t">
            <a:spAutoFit/>
          </a:bodyPr>
          <a:lstStyle/>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are in your coping plan?</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choose any to do together?</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positive statements did you select?</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is in your support circle?</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matters most to you?</a:t>
            </a:r>
          </a:p>
        </p:txBody>
      </p:sp>
      <p:sp>
        <p:nvSpPr>
          <p:cNvPr id="13" name="TextBox 13"/>
          <p:cNvSpPr txBox="1"/>
          <p:nvPr/>
        </p:nvSpPr>
        <p:spPr>
          <a:xfrm>
            <a:off x="1017764" y="156178"/>
            <a:ext cx="1826419"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Reaching Emotional Wellness </a:t>
            </a:r>
          </a:p>
        </p:txBody>
      </p:sp>
      <p:grpSp>
        <p:nvGrpSpPr>
          <p:cNvPr id="14" name="Group 14"/>
          <p:cNvGrpSpPr/>
          <p:nvPr/>
        </p:nvGrpSpPr>
        <p:grpSpPr>
          <a:xfrm rot="2158925">
            <a:off x="5020068" y="3060547"/>
            <a:ext cx="175214" cy="87607"/>
            <a:chOff x="0" y="0"/>
            <a:chExt cx="812800" cy="406400"/>
          </a:xfrm>
        </p:grpSpPr>
        <p:sp>
          <p:nvSpPr>
            <p:cNvPr id="15" name="Freeform 15"/>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CB8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66675"/>
              <a:ext cx="812800" cy="473075"/>
            </a:xfrm>
            <a:prstGeom prst="rect">
              <a:avLst/>
            </a:prstGeom>
          </p:spPr>
          <p:txBody>
            <a:bodyPr lIns="50800" tIns="50800" rIns="50800" bIns="50800" rtlCol="0" anchor="ctr"/>
            <a:lstStyle/>
            <a:p>
              <a:pPr marL="0" marR="0" lvl="0" indent="0" algn="ctr" defTabSz="914400" rtl="0" eaLnBrk="1" fontAlgn="auto" latinLnBrk="0" hangingPunct="1">
                <a:lnSpc>
                  <a:spcPts val="24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CB8CE"/>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81015"/>
          </a:xfrm>
          <a:custGeom>
            <a:avLst/>
            <a:gdLst/>
            <a:ahLst/>
            <a:cxnLst/>
            <a:rect l="l" t="t" r="r" b="b"/>
            <a:pathLst>
              <a:path w="9753600" h="7381015">
                <a:moveTo>
                  <a:pt x="0" y="0"/>
                </a:moveTo>
                <a:lnTo>
                  <a:pt x="9753600" y="0"/>
                </a:lnTo>
                <a:lnTo>
                  <a:pt x="9753600" y="7381015"/>
                </a:lnTo>
                <a:lnTo>
                  <a:pt x="0" y="7381015"/>
                </a:lnTo>
                <a:lnTo>
                  <a:pt x="0" y="0"/>
                </a:lnTo>
                <a:close/>
              </a:path>
            </a:pathLst>
          </a:custGeom>
          <a:blipFill>
            <a:blip r:embed="rId3"/>
            <a:stretch>
              <a:fillRect l="-26011" t="-12280" r="-19194" b="-105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9329" y="0"/>
            <a:ext cx="1601645" cy="1100767"/>
          </a:xfrm>
          <a:custGeom>
            <a:avLst/>
            <a:gdLst/>
            <a:ahLst/>
            <a:cxnLst/>
            <a:rect l="l" t="t" r="r" b="b"/>
            <a:pathLst>
              <a:path w="1601645" h="1100767">
                <a:moveTo>
                  <a:pt x="0" y="0"/>
                </a:moveTo>
                <a:lnTo>
                  <a:pt x="1601645" y="0"/>
                </a:lnTo>
                <a:lnTo>
                  <a:pt x="1601645" y="1100767"/>
                </a:lnTo>
                <a:lnTo>
                  <a:pt x="0" y="1100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844183" y="3169199"/>
            <a:ext cx="3633714" cy="2982230"/>
          </a:xfrm>
          <a:prstGeom prst="rect">
            <a:avLst/>
          </a:prstGeom>
        </p:spPr>
        <p:txBody>
          <a:bodyPr lIns="0" tIns="0" rIns="0" bIns="0" rtlCol="0" anchor="t">
            <a:spAutoFit/>
          </a:bodyPr>
          <a:lstStyle/>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your interactions changed?</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child responded differently?</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was most helpful?</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help your family?</a:t>
            </a:r>
          </a:p>
        </p:txBody>
      </p:sp>
      <p:sp>
        <p:nvSpPr>
          <p:cNvPr id="5" name="TextBox 5"/>
          <p:cNvSpPr txBox="1"/>
          <p:nvPr/>
        </p:nvSpPr>
        <p:spPr>
          <a:xfrm>
            <a:off x="216942" y="415751"/>
            <a:ext cx="1826419" cy="346249"/>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Wrap-Up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917710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dirty="0">
                  <a:ln>
                    <a:noFill/>
                  </a:ln>
                  <a:solidFill>
                    <a:srgbClr val="2C251E"/>
                  </a:solidFill>
                  <a:effectLst/>
                  <a:uLnTx/>
                  <a:uFillTx/>
                  <a:latin typeface="Calibri (MS) Bold"/>
                  <a:ea typeface="+mn-ea"/>
                  <a:cs typeface="+mn-cs"/>
                </a:rPr>
                <a:t>Introduction</a:t>
              </a:r>
            </a:p>
          </p:txBody>
        </p:sp>
      </p:grpSp>
      <p:pic>
        <p:nvPicPr>
          <p:cNvPr id="6" name="Picture 5">
            <a:extLst>
              <a:ext uri="{FF2B5EF4-FFF2-40B4-BE49-F238E27FC236}">
                <a16:creationId xmlns:a16="http://schemas.microsoft.com/office/drawing/2014/main" id="{6634C3BE-C178-87A3-D09F-DFDDE48D53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extLst>
      <p:ext uri="{BB962C8B-B14F-4D97-AF65-F5344CB8AC3E}">
        <p14:creationId xmlns:p14="http://schemas.microsoft.com/office/powerpoint/2010/main" val="269358053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dirty="0">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F0381474-8A79-521F-642A-9F390272F4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B86E70-0032-03FD-2133-D45A0ACF83E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8D7823-3650-62AD-ECC0-2ED0B85E9546}"/>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ECCDD17-F48D-8004-061B-DA3B7FAE0A1E}"/>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DB69A2C-96A9-0E3A-B628-12C35A6D77AD}"/>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B02FD4C-030D-6390-A0DE-7073A65017C0}"/>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366D62C-DF33-ABFE-2577-F2D4B81F9B0E}"/>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2D22570-AC30-5F7B-75FB-89A38174F90C}"/>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89DDABE-E93A-53EA-AC40-382724A5FA0C}"/>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CE7C0A6A-EB45-1B40-A575-C7F70B653BA8}"/>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9CD8D6B-4523-5452-44DB-304B9570A4D4}"/>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2135495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l="-2867" r="2867"/>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5564" r="5564"/>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1760" r="176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DBD0643-0C21-BBB1-F982-041E95BFDC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BDBA8-922D-90AB-FA4A-FCDB9621DCE3}"/>
              </a:ext>
            </a:extLst>
          </p:cNvPr>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45F69A-3411-0E26-FDA8-C3DD20943CAC}"/>
              </a:ext>
            </a:extLst>
          </p:cNvPr>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101A61-E6DC-99C2-FEED-4C1722AE3190}"/>
              </a:ext>
            </a:extLst>
          </p:cNvPr>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extLst>
      <p:ext uri="{BB962C8B-B14F-4D97-AF65-F5344CB8AC3E}">
        <p14:creationId xmlns:p14="http://schemas.microsoft.com/office/powerpoint/2010/main" val="1688045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7873"/>
            <a:ext cx="2650681" cy="3682338"/>
          </a:xfrm>
          <a:prstGeom prst="roundRect">
            <a:avLst/>
          </a:prstGeom>
          <a:blipFill>
            <a:blip r:embed="rId9"/>
            <a:stretch>
              <a:fillRect/>
            </a:stretch>
          </a:blipFill>
          <a:ln w="76200" cap="sq">
            <a:solidFill>
              <a:srgbClr val="669C49"/>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115627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40A5-AF58-5D99-F563-CE40FD74432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CF0DA18-2F01-974D-C68C-FE8548E03BCF}"/>
              </a:ext>
            </a:extLst>
          </p:cNvPr>
          <p:cNvPicPr>
            <a:picLocks noChangeAspect="1"/>
          </p:cNvPicPr>
          <p:nvPr/>
        </p:nvPicPr>
        <p:blipFill>
          <a:blip r:embed="rId3">
            <a:extLst>
              <a:ext uri="{28A0092B-C50C-407E-A947-70E740481C1C}">
                <a14:useLocalDpi xmlns:a14="http://schemas.microsoft.com/office/drawing/2010/main" val="0"/>
              </a:ext>
            </a:extLst>
          </a:blip>
          <a:srcRect t="1187" b="1187"/>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FA4382AE-32FB-26AF-5AFD-23EDEB92EF2C}"/>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the Welcome and Introduction Module and Part 1: Psychoeducation</a:t>
            </a:r>
          </a:p>
        </p:txBody>
      </p:sp>
      <p:sp>
        <p:nvSpPr>
          <p:cNvPr id="8" name="Freeform 6">
            <a:extLst>
              <a:ext uri="{FF2B5EF4-FFF2-40B4-BE49-F238E27FC236}">
                <a16:creationId xmlns:a16="http://schemas.microsoft.com/office/drawing/2014/main" id="{8AFFA247-5E43-3893-A194-093A853E607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84AD2721-100D-44AE-7706-58E871DA74D8}"/>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B5AC9F17-003F-6B5D-495E-DFC210545B25}"/>
              </a:ext>
            </a:extLst>
          </p:cNvPr>
          <p:cNvSpPr txBox="1"/>
          <p:nvPr/>
        </p:nvSpPr>
        <p:spPr>
          <a:xfrm>
            <a:off x="-2177" y="19928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7" name="Picture 16">
            <a:extLst>
              <a:ext uri="{FF2B5EF4-FFF2-40B4-BE49-F238E27FC236}">
                <a16:creationId xmlns:a16="http://schemas.microsoft.com/office/drawing/2014/main" id="{8DFAE328-CB55-4542-D161-8558A844E1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2280" y="4405571"/>
            <a:ext cx="2363726" cy="519613"/>
          </a:xfrm>
          <a:prstGeom prst="rect">
            <a:avLst/>
          </a:prstGeom>
        </p:spPr>
      </p:pic>
      <p:sp>
        <p:nvSpPr>
          <p:cNvPr id="6" name="Freeform 6">
            <a:extLst>
              <a:ext uri="{FF2B5EF4-FFF2-40B4-BE49-F238E27FC236}">
                <a16:creationId xmlns:a16="http://schemas.microsoft.com/office/drawing/2014/main" id="{0705EB17-CD5F-8198-4198-DE92980EF506}"/>
              </a:ext>
            </a:extLst>
          </p:cNvPr>
          <p:cNvSpPr/>
          <p:nvPr/>
        </p:nvSpPr>
        <p:spPr>
          <a:xfrm rot="10306353" flipH="1">
            <a:off x="1525301"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8802E4AA-CABB-B535-0BD4-E11725203498}"/>
              </a:ext>
            </a:extLst>
          </p:cNvPr>
          <p:cNvPicPr>
            <a:picLocks noChangeAspect="1"/>
          </p:cNvPicPr>
          <p:nvPr/>
        </p:nvPicPr>
        <p:blipFill>
          <a:blip r:embed="rId8">
            <a:extLst>
              <a:ext uri="{28A0092B-C50C-407E-A947-70E740481C1C}">
                <a14:useLocalDpi xmlns:a14="http://schemas.microsoft.com/office/drawing/2010/main" val="0"/>
              </a:ext>
            </a:extLst>
          </a:blip>
          <a:srcRect l="-2217" r="5027"/>
          <a:stretch/>
        </p:blipFill>
        <p:spPr>
          <a:xfrm>
            <a:off x="6510313"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10F86190-BDD5-B6C6-45FA-93EB62B48BA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78F5735B-08A9-CF49-DFC4-73A059418EA2}"/>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2D4929EE-BA35-4FAD-4B4D-96B984FF5BE5}"/>
              </a:ext>
            </a:extLst>
          </p:cNvPr>
          <p:cNvSpPr/>
          <p:nvPr/>
        </p:nvSpPr>
        <p:spPr>
          <a:xfrm rot="9566418" flipH="1">
            <a:off x="1570955"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B041F47C-D291-5ACC-F32F-2A86BDA8D6ED}"/>
              </a:ext>
            </a:extLst>
          </p:cNvPr>
          <p:cNvSpPr/>
          <p:nvPr/>
        </p:nvSpPr>
        <p:spPr>
          <a:xfrm>
            <a:off x="6326777"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DB3F9E-61AD-83C5-2EA4-0878C5AB4E9E}"/>
              </a:ext>
            </a:extLst>
          </p:cNvPr>
          <p:cNvSpPr/>
          <p:nvPr/>
        </p:nvSpPr>
        <p:spPr>
          <a:xfrm>
            <a:off x="5814525" y="280206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D05D88-E373-82A1-6F7D-D320C33CC80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6453" y="3918503"/>
            <a:ext cx="2422725" cy="500900"/>
          </a:xfrm>
          <a:prstGeom prst="rect">
            <a:avLst/>
          </a:prstGeom>
        </p:spPr>
      </p:pic>
      <p:sp>
        <p:nvSpPr>
          <p:cNvPr id="3" name="Rectangle 2">
            <a:extLst>
              <a:ext uri="{FF2B5EF4-FFF2-40B4-BE49-F238E27FC236}">
                <a16:creationId xmlns:a16="http://schemas.microsoft.com/office/drawing/2014/main" id="{46FB040C-88E5-57E1-9B34-FE99845736BE}"/>
              </a:ext>
            </a:extLst>
          </p:cNvPr>
          <p:cNvSpPr/>
          <p:nvPr/>
        </p:nvSpPr>
        <p:spPr>
          <a:xfrm>
            <a:off x="2020467" y="3747553"/>
            <a:ext cx="1644690" cy="205542"/>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259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dirty="0">
                  <a:solidFill>
                    <a:srgbClr val="2C251E"/>
                  </a:solidFill>
                  <a:latin typeface="Calibri (MS) Bold"/>
                </a:rPr>
                <a:t>Meeting 1</a:t>
              </a:r>
              <a:endParaRPr kumimoji="0" lang="en-US" sz="3127" b="0" i="0" u="none" strike="noStrike" kern="1200" cap="none" spc="0" normalizeH="0" baseline="0" noProof="0" dirty="0">
                <a:ln>
                  <a:noFill/>
                </a:ln>
                <a:solidFill>
                  <a:srgbClr val="2C251E"/>
                </a:solidFill>
                <a:effectLst/>
                <a:uLnTx/>
                <a:uFillTx/>
                <a:latin typeface="Calibri (MS) Bold"/>
                <a:ea typeface="+mn-ea"/>
                <a:cs typeface="+mn-cs"/>
              </a:endParaRPr>
            </a:p>
          </p:txBody>
        </p:sp>
      </p:grpSp>
      <p:pic>
        <p:nvPicPr>
          <p:cNvPr id="6" name="Picture 5">
            <a:extLst>
              <a:ext uri="{FF2B5EF4-FFF2-40B4-BE49-F238E27FC236}">
                <a16:creationId xmlns:a16="http://schemas.microsoft.com/office/drawing/2014/main" id="{75546E50-ADEE-0DCD-8FA1-70FAD62E49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a:extLst>
            <a:ext uri="{FF2B5EF4-FFF2-40B4-BE49-F238E27FC236}">
              <a16:creationId xmlns:a16="http://schemas.microsoft.com/office/drawing/2014/main" id="{B014C25C-D413-36A1-BAB0-6047EBFC40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9AD50C-78DF-0FC9-EDA9-56E53205BE96}"/>
              </a:ext>
            </a:extLst>
          </p:cNvPr>
          <p:cNvSpPr/>
          <p:nvPr/>
        </p:nvSpPr>
        <p:spPr>
          <a:xfrm>
            <a:off x="0" y="11715"/>
            <a:ext cx="9753600" cy="7303485"/>
          </a:xfrm>
          <a:custGeom>
            <a:avLst/>
            <a:gdLst/>
            <a:ahLst/>
            <a:cxnLst/>
            <a:rect l="l" t="t" r="r" b="b"/>
            <a:pathLst>
              <a:path w="9753600" h="7303485">
                <a:moveTo>
                  <a:pt x="0" y="0"/>
                </a:moveTo>
                <a:lnTo>
                  <a:pt x="9753600" y="0"/>
                </a:lnTo>
                <a:lnTo>
                  <a:pt x="9753600" y="7303485"/>
                </a:lnTo>
                <a:lnTo>
                  <a:pt x="0" y="7303485"/>
                </a:lnTo>
                <a:lnTo>
                  <a:pt x="0" y="0"/>
                </a:lnTo>
                <a:close/>
              </a:path>
            </a:pathLst>
          </a:custGeom>
          <a:blipFill>
            <a:blip r:embed="rId3"/>
            <a:stretch>
              <a:fillRect l="-34413" r="-5896" b="-292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B3FFD90-F663-1C0A-6C09-7F853CB24BC9}"/>
              </a:ext>
            </a:extLst>
          </p:cNvPr>
          <p:cNvSpPr/>
          <p:nvPr/>
        </p:nvSpPr>
        <p:spPr>
          <a:xfrm>
            <a:off x="2991012" y="5205956"/>
            <a:ext cx="6859331" cy="2109244"/>
          </a:xfrm>
          <a:custGeom>
            <a:avLst/>
            <a:gdLst/>
            <a:ahLst/>
            <a:cxnLst/>
            <a:rect l="l" t="t" r="r" b="b"/>
            <a:pathLst>
              <a:path w="6859331" h="2109244">
                <a:moveTo>
                  <a:pt x="0" y="0"/>
                </a:moveTo>
                <a:lnTo>
                  <a:pt x="6859332" y="0"/>
                </a:lnTo>
                <a:lnTo>
                  <a:pt x="6859332" y="2109244"/>
                </a:lnTo>
                <a:lnTo>
                  <a:pt x="0" y="21092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4F20F19-0200-0BEF-3EC9-005709242D1F}"/>
              </a:ext>
            </a:extLst>
          </p:cNvPr>
          <p:cNvSpPr/>
          <p:nvPr/>
        </p:nvSpPr>
        <p:spPr>
          <a:xfrm rot="5400000">
            <a:off x="4389784" y="3042004"/>
            <a:ext cx="6932824" cy="1403867"/>
          </a:xfrm>
          <a:custGeom>
            <a:avLst/>
            <a:gdLst/>
            <a:ahLst/>
            <a:cxnLst/>
            <a:rect l="l" t="t" r="r" b="b"/>
            <a:pathLst>
              <a:path w="6932824" h="1403867">
                <a:moveTo>
                  <a:pt x="0" y="0"/>
                </a:moveTo>
                <a:lnTo>
                  <a:pt x="6932824" y="0"/>
                </a:lnTo>
                <a:lnTo>
                  <a:pt x="6932824" y="1403867"/>
                </a:lnTo>
                <a:lnTo>
                  <a:pt x="0" y="1403867"/>
                </a:lnTo>
                <a:lnTo>
                  <a:pt x="0" y="0"/>
                </a:lnTo>
                <a:close/>
              </a:path>
            </a:pathLst>
          </a:custGeom>
          <a:blipFill>
            <a:blip r:embed="rId5"/>
            <a:stretch>
              <a:fillRect t="-3127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327C573-220E-9D05-672E-4AFD1601CE2C}"/>
              </a:ext>
            </a:extLst>
          </p:cNvPr>
          <p:cNvSpPr/>
          <p:nvPr/>
        </p:nvSpPr>
        <p:spPr>
          <a:xfrm rot="5400000">
            <a:off x="5373594" y="3073368"/>
            <a:ext cx="6932824" cy="1341137"/>
          </a:xfrm>
          <a:custGeom>
            <a:avLst/>
            <a:gdLst/>
            <a:ahLst/>
            <a:cxnLst/>
            <a:rect l="l" t="t" r="r" b="b"/>
            <a:pathLst>
              <a:path w="6932824" h="1341137">
                <a:moveTo>
                  <a:pt x="0" y="0"/>
                </a:moveTo>
                <a:lnTo>
                  <a:pt x="6932824" y="0"/>
                </a:lnTo>
                <a:lnTo>
                  <a:pt x="6932824" y="1341138"/>
                </a:lnTo>
                <a:lnTo>
                  <a:pt x="0" y="1341138"/>
                </a:lnTo>
                <a:lnTo>
                  <a:pt x="0" y="0"/>
                </a:lnTo>
                <a:close/>
              </a:path>
            </a:pathLst>
          </a:custGeom>
          <a:blipFill>
            <a:blip r:embed="rId5"/>
            <a:stretch>
              <a:fillRect b="-374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FC011E0-0B75-6ACA-AE7D-2553D8B02785}"/>
              </a:ext>
            </a:extLst>
          </p:cNvPr>
          <p:cNvSpPr/>
          <p:nvPr/>
        </p:nvSpPr>
        <p:spPr>
          <a:xfrm>
            <a:off x="436589" y="1637005"/>
            <a:ext cx="6422742" cy="1621742"/>
          </a:xfrm>
          <a:custGeom>
            <a:avLst/>
            <a:gdLst/>
            <a:ahLst/>
            <a:cxnLst/>
            <a:rect l="l" t="t" r="r" b="b"/>
            <a:pathLst>
              <a:path w="6422742" h="1621742">
                <a:moveTo>
                  <a:pt x="0" y="0"/>
                </a:moveTo>
                <a:lnTo>
                  <a:pt x="6422742" y="0"/>
                </a:lnTo>
                <a:lnTo>
                  <a:pt x="6422742" y="1621743"/>
                </a:lnTo>
                <a:lnTo>
                  <a:pt x="0" y="162174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D16378D1-F5FB-9D14-098B-4A119CBD7597}"/>
              </a:ext>
            </a:extLst>
          </p:cNvPr>
          <p:cNvSpPr/>
          <p:nvPr/>
        </p:nvSpPr>
        <p:spPr>
          <a:xfrm>
            <a:off x="0" y="5205956"/>
            <a:ext cx="6859331" cy="2109244"/>
          </a:xfrm>
          <a:custGeom>
            <a:avLst/>
            <a:gdLst/>
            <a:ahLst/>
            <a:cxnLst/>
            <a:rect l="l" t="t" r="r" b="b"/>
            <a:pathLst>
              <a:path w="6859331" h="2109244">
                <a:moveTo>
                  <a:pt x="0" y="0"/>
                </a:moveTo>
                <a:lnTo>
                  <a:pt x="6859331" y="0"/>
                </a:lnTo>
                <a:lnTo>
                  <a:pt x="6859331" y="2109244"/>
                </a:lnTo>
                <a:lnTo>
                  <a:pt x="0" y="21092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49DE51BB-FCDF-18F4-37D3-3176BFB913BA}"/>
              </a:ext>
            </a:extLst>
          </p:cNvPr>
          <p:cNvSpPr txBox="1"/>
          <p:nvPr/>
        </p:nvSpPr>
        <p:spPr>
          <a:xfrm>
            <a:off x="7629583" y="5809942"/>
            <a:ext cx="1651307" cy="795618"/>
          </a:xfrm>
          <a:prstGeom prst="rect">
            <a:avLst/>
          </a:prstGeom>
        </p:spPr>
        <p:txBody>
          <a:bodyPr lIns="0" tIns="0" rIns="0" bIns="0" rtlCol="0" anchor="t">
            <a:spAutoFit/>
          </a:bodyPr>
          <a:lstStyle/>
          <a:p>
            <a:pPr marL="0" marR="0" lvl="0" indent="0" algn="ctr" defTabSz="914400" rtl="0" eaLnBrk="1" fontAlgn="auto" latinLnBrk="0" hangingPunct="1">
              <a:lnSpc>
                <a:spcPts val="3085"/>
              </a:lnSpc>
              <a:spcBef>
                <a:spcPct val="0"/>
              </a:spcBef>
              <a:spcAft>
                <a:spcPts val="0"/>
              </a:spcAft>
              <a:buClrTx/>
              <a:buSzTx/>
              <a:buFontTx/>
              <a:buNone/>
              <a:tabLst/>
              <a:defRPr/>
            </a:pPr>
            <a:r>
              <a:rPr kumimoji="0" lang="en-US" sz="220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Teen Resilience</a:t>
            </a:r>
          </a:p>
        </p:txBody>
      </p:sp>
      <p:sp>
        <p:nvSpPr>
          <p:cNvPr id="9" name="TextBox 9">
            <a:extLst>
              <a:ext uri="{FF2B5EF4-FFF2-40B4-BE49-F238E27FC236}">
                <a16:creationId xmlns:a16="http://schemas.microsoft.com/office/drawing/2014/main" id="{9E97585F-3A35-DBA3-9CF0-A95B90C948EE}"/>
              </a:ext>
            </a:extLst>
          </p:cNvPr>
          <p:cNvSpPr txBox="1"/>
          <p:nvPr/>
        </p:nvSpPr>
        <p:spPr>
          <a:xfrm>
            <a:off x="7276162" y="489161"/>
            <a:ext cx="2318041" cy="1203245"/>
          </a:xfrm>
          <a:prstGeom prst="rect">
            <a:avLst/>
          </a:prstGeom>
        </p:spPr>
        <p:txBody>
          <a:bodyPr lIns="0" tIns="0" rIns="0" bIns="0" rtlCol="0" anchor="t">
            <a:spAutoFit/>
          </a:bodyPr>
          <a:lstStyle/>
          <a:p>
            <a:pPr marL="0" marR="0" lvl="0" indent="0" algn="ctr" defTabSz="914400" rtl="0" eaLnBrk="1" fontAlgn="auto" latinLnBrk="0" hangingPunct="1">
              <a:lnSpc>
                <a:spcPts val="3135"/>
              </a:lnSpc>
              <a:spcBef>
                <a:spcPct val="0"/>
              </a:spcBef>
              <a:spcAft>
                <a:spcPts val="0"/>
              </a:spcAft>
              <a:buClrTx/>
              <a:buSzTx/>
              <a:buFontTx/>
              <a:buNone/>
              <a:tabLst/>
              <a:defRPr/>
            </a:pPr>
            <a:r>
              <a:rPr kumimoji="0" lang="en-US" sz="22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Mental and Physical Health Connection</a:t>
            </a:r>
          </a:p>
        </p:txBody>
      </p:sp>
      <p:sp>
        <p:nvSpPr>
          <p:cNvPr id="10" name="TextBox 10">
            <a:extLst>
              <a:ext uri="{FF2B5EF4-FFF2-40B4-BE49-F238E27FC236}">
                <a16:creationId xmlns:a16="http://schemas.microsoft.com/office/drawing/2014/main" id="{F1F31D32-CAD3-E8A5-90F8-274F7B0C6062}"/>
              </a:ext>
            </a:extLst>
          </p:cNvPr>
          <p:cNvSpPr txBox="1"/>
          <p:nvPr/>
        </p:nvSpPr>
        <p:spPr>
          <a:xfrm>
            <a:off x="7508494" y="2354719"/>
            <a:ext cx="1895353" cy="815272"/>
          </a:xfrm>
          <a:prstGeom prst="rect">
            <a:avLst/>
          </a:prstGeom>
        </p:spPr>
        <p:txBody>
          <a:bodyPr lIns="0" tIns="0" rIns="0" bIns="0" rtlCol="0" anchor="t">
            <a:spAutoFit/>
          </a:bodyPr>
          <a:lstStyle/>
          <a:p>
            <a:pPr marL="0" marR="0" lvl="0" indent="0" algn="ctr" defTabSz="914400" rtl="0" eaLnBrk="1" fontAlgn="auto" latinLnBrk="0" hangingPunct="1">
              <a:lnSpc>
                <a:spcPts val="3117"/>
              </a:lnSpc>
              <a:spcBef>
                <a:spcPct val="0"/>
              </a:spcBef>
              <a:spcAft>
                <a:spcPts val="0"/>
              </a:spcAft>
              <a:buClrTx/>
              <a:buSzTx/>
              <a:buFontTx/>
              <a:buNone/>
              <a:tabLst/>
              <a:defRPr/>
            </a:pPr>
            <a:r>
              <a:rPr kumimoji="0" lang="en-US" sz="222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Widespread Impact</a:t>
            </a:r>
          </a:p>
        </p:txBody>
      </p:sp>
      <p:sp>
        <p:nvSpPr>
          <p:cNvPr id="11" name="TextBox 11">
            <a:extLst>
              <a:ext uri="{FF2B5EF4-FFF2-40B4-BE49-F238E27FC236}">
                <a16:creationId xmlns:a16="http://schemas.microsoft.com/office/drawing/2014/main" id="{271FD343-F55F-044E-A6BB-40F60A61EBED}"/>
              </a:ext>
            </a:extLst>
          </p:cNvPr>
          <p:cNvSpPr txBox="1"/>
          <p:nvPr/>
        </p:nvSpPr>
        <p:spPr>
          <a:xfrm>
            <a:off x="7508494" y="3938158"/>
            <a:ext cx="1893485" cy="1203245"/>
          </a:xfrm>
          <a:prstGeom prst="rect">
            <a:avLst/>
          </a:prstGeom>
        </p:spPr>
        <p:txBody>
          <a:bodyPr lIns="0" tIns="0" rIns="0" bIns="0" rtlCol="0" anchor="t">
            <a:spAutoFit/>
          </a:bodyPr>
          <a:lstStyle/>
          <a:p>
            <a:pPr marL="0" marR="0" lvl="0" indent="0" algn="ctr" defTabSz="914400" rtl="0" eaLnBrk="1" fontAlgn="auto" latinLnBrk="0" hangingPunct="1">
              <a:lnSpc>
                <a:spcPts val="3135"/>
              </a:lnSpc>
              <a:spcBef>
                <a:spcPct val="0"/>
              </a:spcBef>
              <a:spcAft>
                <a:spcPts val="0"/>
              </a:spcAft>
              <a:buClrTx/>
              <a:buSzTx/>
              <a:buFontTx/>
              <a:buNone/>
              <a:tabLst/>
              <a:defRPr/>
            </a:pPr>
            <a:r>
              <a:rPr kumimoji="0" lang="en-US" sz="22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Prevalence Among Students</a:t>
            </a:r>
          </a:p>
        </p:txBody>
      </p:sp>
      <p:sp>
        <p:nvSpPr>
          <p:cNvPr id="12" name="TextBox 12">
            <a:extLst>
              <a:ext uri="{FF2B5EF4-FFF2-40B4-BE49-F238E27FC236}">
                <a16:creationId xmlns:a16="http://schemas.microsoft.com/office/drawing/2014/main" id="{615530F4-BE37-3D8A-DF04-C14DB9263240}"/>
              </a:ext>
            </a:extLst>
          </p:cNvPr>
          <p:cNvSpPr txBox="1"/>
          <p:nvPr/>
        </p:nvSpPr>
        <p:spPr>
          <a:xfrm>
            <a:off x="990677" y="1981200"/>
            <a:ext cx="5314566" cy="1218282"/>
          </a:xfrm>
          <a:prstGeom prst="rect">
            <a:avLst/>
          </a:prstGeom>
        </p:spPr>
        <p:txBody>
          <a:bodyPr lIns="0" tIns="0" rIns="0" bIns="0" rtlCol="0" anchor="t">
            <a:spAutoFit/>
          </a:bodyPr>
          <a:lstStyle/>
          <a:p>
            <a:pPr marL="0" marR="0" lvl="0" indent="0" algn="ctr" defTabSz="914400" rtl="0" eaLnBrk="1" fontAlgn="auto" latinLnBrk="0" hangingPunct="1">
              <a:lnSpc>
                <a:spcPts val="9548"/>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2B5205"/>
                </a:solidFill>
                <a:effectLst/>
                <a:uLnTx/>
                <a:uFillTx/>
                <a:latin typeface="Bahnschrift SemiBold Condensed" panose="020B0502040204020203" pitchFamily="34" charset="0"/>
                <a:ea typeface="Big Shoulders Display Bold"/>
                <a:cs typeface="Big Shoulders Display Bold"/>
                <a:sym typeface="Big Shoulders Display Bold"/>
              </a:rPr>
              <a:t>ADOLESCENT</a:t>
            </a:r>
          </a:p>
        </p:txBody>
      </p:sp>
      <p:sp>
        <p:nvSpPr>
          <p:cNvPr id="13" name="Freeform 13">
            <a:extLst>
              <a:ext uri="{FF2B5EF4-FFF2-40B4-BE49-F238E27FC236}">
                <a16:creationId xmlns:a16="http://schemas.microsoft.com/office/drawing/2014/main" id="{4451118D-DC45-CB2E-A98E-FD6FFD8E704D}"/>
              </a:ext>
            </a:extLst>
          </p:cNvPr>
          <p:cNvSpPr/>
          <p:nvPr/>
        </p:nvSpPr>
        <p:spPr>
          <a:xfrm>
            <a:off x="0" y="0"/>
            <a:ext cx="3287997" cy="756508"/>
          </a:xfrm>
          <a:custGeom>
            <a:avLst/>
            <a:gdLst/>
            <a:ahLst/>
            <a:cxnLst/>
            <a:rect l="l" t="t" r="r" b="b"/>
            <a:pathLst>
              <a:path w="3287997" h="756508">
                <a:moveTo>
                  <a:pt x="0" y="0"/>
                </a:moveTo>
                <a:lnTo>
                  <a:pt x="3287997" y="0"/>
                </a:lnTo>
                <a:lnTo>
                  <a:pt x="3287997" y="756508"/>
                </a:lnTo>
                <a:lnTo>
                  <a:pt x="0" y="756508"/>
                </a:lnTo>
                <a:lnTo>
                  <a:pt x="0" y="0"/>
                </a:lnTo>
                <a:close/>
              </a:path>
            </a:pathLst>
          </a:custGeom>
          <a:blipFill>
            <a:blip r:embed="rId7">
              <a:extLst>
                <a:ext uri="{96DAC541-7B7A-43D3-8B79-37D633B846F1}">
                  <asvg:svgBlip xmlns:asvg="http://schemas.microsoft.com/office/drawing/2016/SVG/main" r:embed="rId8"/>
                </a:ext>
              </a:extLst>
            </a:blip>
            <a:stretch>
              <a:fillRect l="-2031" t="-66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DD3DFCB1-DBAB-018B-CE7E-3AC18DE0B92A}"/>
              </a:ext>
            </a:extLst>
          </p:cNvPr>
          <p:cNvSpPr/>
          <p:nvPr/>
        </p:nvSpPr>
        <p:spPr>
          <a:xfrm>
            <a:off x="622805" y="32214"/>
            <a:ext cx="1975585" cy="630128"/>
          </a:xfrm>
          <a:custGeom>
            <a:avLst/>
            <a:gdLst/>
            <a:ahLst/>
            <a:cxnLst/>
            <a:rect l="l" t="t" r="r" b="b"/>
            <a:pathLst>
              <a:path w="1975585" h="630128">
                <a:moveTo>
                  <a:pt x="0" y="0"/>
                </a:moveTo>
                <a:lnTo>
                  <a:pt x="1975584" y="0"/>
                </a:lnTo>
                <a:lnTo>
                  <a:pt x="1975584" y="630128"/>
                </a:lnTo>
                <a:lnTo>
                  <a:pt x="0" y="630128"/>
                </a:lnTo>
                <a:lnTo>
                  <a:pt x="0" y="0"/>
                </a:lnTo>
                <a:close/>
              </a:path>
            </a:pathLst>
          </a:custGeom>
          <a:blipFill>
            <a:blip r:embed="rId9"/>
            <a:stretch>
              <a:fillRect l="-58474" t="-194505" r="-88835" b="-2191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52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a:extLst>
            <a:ext uri="{FF2B5EF4-FFF2-40B4-BE49-F238E27FC236}">
              <a16:creationId xmlns:a16="http://schemas.microsoft.com/office/drawing/2014/main" id="{133C48CA-FD5D-A637-C630-3104A61DBD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727542-F253-E21D-DE8F-085D9A270E45}"/>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77FF53D-C166-AB5F-92FD-DC296B7E9939}"/>
              </a:ext>
            </a:extLst>
          </p:cNvPr>
          <p:cNvSpPr/>
          <p:nvPr/>
        </p:nvSpPr>
        <p:spPr>
          <a:xfrm flipH="1">
            <a:off x="159613" y="1956751"/>
            <a:ext cx="4626929" cy="4626929"/>
          </a:xfrm>
          <a:custGeom>
            <a:avLst/>
            <a:gdLst/>
            <a:ahLst/>
            <a:cxnLst/>
            <a:rect l="l" t="t" r="r" b="b"/>
            <a:pathLst>
              <a:path w="4626929" h="4626929">
                <a:moveTo>
                  <a:pt x="4626930" y="0"/>
                </a:moveTo>
                <a:lnTo>
                  <a:pt x="0" y="0"/>
                </a:lnTo>
                <a:lnTo>
                  <a:pt x="0" y="4626929"/>
                </a:lnTo>
                <a:lnTo>
                  <a:pt x="4626930" y="4626929"/>
                </a:lnTo>
                <a:lnTo>
                  <a:pt x="46269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76863299-0BD2-6D9C-F457-8300C0E14991}"/>
              </a:ext>
            </a:extLst>
          </p:cNvPr>
          <p:cNvSpPr txBox="1"/>
          <p:nvPr/>
        </p:nvSpPr>
        <p:spPr>
          <a:xfrm>
            <a:off x="333605" y="2281494"/>
            <a:ext cx="4278946" cy="3901243"/>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changes have you noticed in your adolescent?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they adjusted? What coping strategies do they use?</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 adjusted as a parent?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have for this module?</a:t>
            </a:r>
          </a:p>
        </p:txBody>
      </p:sp>
      <p:sp>
        <p:nvSpPr>
          <p:cNvPr id="5" name="Freeform 5">
            <a:extLst>
              <a:ext uri="{FF2B5EF4-FFF2-40B4-BE49-F238E27FC236}">
                <a16:creationId xmlns:a16="http://schemas.microsoft.com/office/drawing/2014/main" id="{E2531A06-E025-547A-C1FA-62BF57D429B4}"/>
              </a:ext>
            </a:extLst>
          </p:cNvPr>
          <p:cNvSpPr/>
          <p:nvPr/>
        </p:nvSpPr>
        <p:spPr>
          <a:xfrm>
            <a:off x="1486834"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D7F137F-99CB-E35E-DF5F-1A50F3420CEC}"/>
              </a:ext>
            </a:extLst>
          </p:cNvPr>
          <p:cNvSpPr txBox="1"/>
          <p:nvPr/>
        </p:nvSpPr>
        <p:spPr>
          <a:xfrm>
            <a:off x="1580049" y="275010"/>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extLst>
      <p:ext uri="{BB962C8B-B14F-4D97-AF65-F5344CB8AC3E}">
        <p14:creationId xmlns:p14="http://schemas.microsoft.com/office/powerpoint/2010/main" val="2631547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78374"/>
        </a:solidFill>
        <a:effectLst/>
      </p:bgPr>
    </p:bg>
    <p:spTree>
      <p:nvGrpSpPr>
        <p:cNvPr id="1" name="">
          <a:extLst>
            <a:ext uri="{FF2B5EF4-FFF2-40B4-BE49-F238E27FC236}">
              <a16:creationId xmlns:a16="http://schemas.microsoft.com/office/drawing/2014/main" id="{DAA43957-E25F-4E76-131F-B36EEB348D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3E9187-08DF-BC82-FD3C-4B5C798A5FBA}"/>
              </a:ext>
            </a:extLst>
          </p:cNvPr>
          <p:cNvSpPr/>
          <p:nvPr/>
        </p:nvSpPr>
        <p:spPr>
          <a:xfrm>
            <a:off x="1134727" y="0"/>
            <a:ext cx="1889752" cy="1298775"/>
          </a:xfrm>
          <a:custGeom>
            <a:avLst/>
            <a:gdLst/>
            <a:ahLst/>
            <a:cxnLst/>
            <a:rect l="l" t="t" r="r" b="b"/>
            <a:pathLst>
              <a:path w="1889752" h="1298775">
                <a:moveTo>
                  <a:pt x="0" y="0"/>
                </a:moveTo>
                <a:lnTo>
                  <a:pt x="1889752" y="0"/>
                </a:lnTo>
                <a:lnTo>
                  <a:pt x="1889752" y="1298775"/>
                </a:lnTo>
                <a:lnTo>
                  <a:pt x="0" y="1298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070D532-8734-196A-ACA7-8A1D2069CB12}"/>
              </a:ext>
            </a:extLst>
          </p:cNvPr>
          <p:cNvSpPr/>
          <p:nvPr/>
        </p:nvSpPr>
        <p:spPr>
          <a:xfrm>
            <a:off x="5070713" y="228098"/>
            <a:ext cx="3856232" cy="5030425"/>
          </a:xfrm>
          <a:custGeom>
            <a:avLst/>
            <a:gdLst/>
            <a:ahLst/>
            <a:cxnLst/>
            <a:rect l="l" t="t" r="r" b="b"/>
            <a:pathLst>
              <a:path w="3856232" h="5030425">
                <a:moveTo>
                  <a:pt x="0" y="0"/>
                </a:moveTo>
                <a:lnTo>
                  <a:pt x="3856232" y="0"/>
                </a:lnTo>
                <a:lnTo>
                  <a:pt x="3856232" y="5030426"/>
                </a:lnTo>
                <a:lnTo>
                  <a:pt x="0" y="5030426"/>
                </a:lnTo>
                <a:lnTo>
                  <a:pt x="0" y="0"/>
                </a:lnTo>
                <a:close/>
              </a:path>
            </a:pathLst>
          </a:custGeom>
          <a:blipFill>
            <a:blip r:embed="rId5"/>
            <a:stretch>
              <a:fillRect/>
            </a:stretch>
          </a:blipFill>
          <a:ln w="38100" cap="sq">
            <a:solidFill>
              <a:srgbClr val="71433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0FA3C73-5F44-7BD6-0DF8-1C8342AAADA3}"/>
              </a:ext>
            </a:extLst>
          </p:cNvPr>
          <p:cNvSpPr/>
          <p:nvPr/>
        </p:nvSpPr>
        <p:spPr>
          <a:xfrm>
            <a:off x="0" y="2995592"/>
            <a:ext cx="6483464" cy="4319608"/>
          </a:xfrm>
          <a:custGeom>
            <a:avLst/>
            <a:gdLst/>
            <a:ahLst/>
            <a:cxnLst/>
            <a:rect l="l" t="t" r="r" b="b"/>
            <a:pathLst>
              <a:path w="6483464" h="4319608">
                <a:moveTo>
                  <a:pt x="0" y="0"/>
                </a:moveTo>
                <a:lnTo>
                  <a:pt x="6483464" y="0"/>
                </a:lnTo>
                <a:lnTo>
                  <a:pt x="6483464" y="4319608"/>
                </a:lnTo>
                <a:lnTo>
                  <a:pt x="0" y="43196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28C0423-9070-2EC6-4914-037E180D14B6}"/>
              </a:ext>
            </a:extLst>
          </p:cNvPr>
          <p:cNvSpPr/>
          <p:nvPr/>
        </p:nvSpPr>
        <p:spPr>
          <a:xfrm>
            <a:off x="6483464" y="4045064"/>
            <a:ext cx="3270136" cy="3270136"/>
          </a:xfrm>
          <a:custGeom>
            <a:avLst/>
            <a:gdLst/>
            <a:ahLst/>
            <a:cxnLst/>
            <a:rect l="l" t="t" r="r" b="b"/>
            <a:pathLst>
              <a:path w="3270136" h="3270136">
                <a:moveTo>
                  <a:pt x="0" y="0"/>
                </a:moveTo>
                <a:lnTo>
                  <a:pt x="3270136" y="0"/>
                </a:lnTo>
                <a:lnTo>
                  <a:pt x="3270136" y="3270136"/>
                </a:lnTo>
                <a:lnTo>
                  <a:pt x="0" y="3270136"/>
                </a:lnTo>
                <a:lnTo>
                  <a:pt x="0" y="0"/>
                </a:lnTo>
                <a:close/>
              </a:path>
            </a:pathLst>
          </a:custGeom>
          <a:blipFill>
            <a:blip r:embed="rId7"/>
            <a:stretch>
              <a:fillRect/>
            </a:stretch>
          </a:blipFill>
          <a:ln w="38100" cap="sq">
            <a:solidFill>
              <a:srgbClr val="71433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004DB14A-70F2-9CB2-809F-63929E93664F}"/>
              </a:ext>
            </a:extLst>
          </p:cNvPr>
          <p:cNvSpPr txBox="1"/>
          <p:nvPr/>
        </p:nvSpPr>
        <p:spPr>
          <a:xfrm>
            <a:off x="1224032" y="471024"/>
            <a:ext cx="1711142" cy="373901"/>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Three D’s</a:t>
            </a:r>
          </a:p>
        </p:txBody>
      </p:sp>
      <p:sp>
        <p:nvSpPr>
          <p:cNvPr id="7" name="TextBox 7">
            <a:extLst>
              <a:ext uri="{FF2B5EF4-FFF2-40B4-BE49-F238E27FC236}">
                <a16:creationId xmlns:a16="http://schemas.microsoft.com/office/drawing/2014/main" id="{367F51E2-B790-C634-3677-8BF4F2275044}"/>
              </a:ext>
            </a:extLst>
          </p:cNvPr>
          <p:cNvSpPr txBox="1"/>
          <p:nvPr/>
        </p:nvSpPr>
        <p:spPr>
          <a:xfrm>
            <a:off x="79435" y="1715369"/>
            <a:ext cx="4677452"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Was this exercise helpful for you?</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any behaviors that concern you?</a:t>
            </a:r>
          </a:p>
        </p:txBody>
      </p:sp>
    </p:spTree>
    <p:extLst>
      <p:ext uri="{BB962C8B-B14F-4D97-AF65-F5344CB8AC3E}">
        <p14:creationId xmlns:p14="http://schemas.microsoft.com/office/powerpoint/2010/main" val="1928436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B78374"/>
        </a:solidFill>
        <a:effectLst/>
      </p:bgPr>
    </p:bg>
    <p:spTree>
      <p:nvGrpSpPr>
        <p:cNvPr id="1" name="">
          <a:extLst>
            <a:ext uri="{FF2B5EF4-FFF2-40B4-BE49-F238E27FC236}">
              <a16:creationId xmlns:a16="http://schemas.microsoft.com/office/drawing/2014/main" id="{27031EAB-3FD9-3F9F-1EEC-1D5C09BF58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97DE30-F777-AEAE-7B28-4D7378340488}"/>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6030" r="-11604" b="-127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E56E7D2-34B9-BCAB-7638-03C6EFC18839}"/>
              </a:ext>
            </a:extLst>
          </p:cNvPr>
          <p:cNvSpPr/>
          <p:nvPr/>
        </p:nvSpPr>
        <p:spPr>
          <a:xfrm>
            <a:off x="1126425" y="13443"/>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C353E89-B31A-9F4D-8AD6-5AF83411ABDC}"/>
              </a:ext>
            </a:extLst>
          </p:cNvPr>
          <p:cNvSpPr/>
          <p:nvPr/>
        </p:nvSpPr>
        <p:spPr>
          <a:xfrm>
            <a:off x="150857" y="1785744"/>
            <a:ext cx="4067727" cy="5228030"/>
          </a:xfrm>
          <a:custGeom>
            <a:avLst/>
            <a:gdLst/>
            <a:ahLst/>
            <a:cxnLst/>
            <a:rect l="l" t="t" r="r" b="b"/>
            <a:pathLst>
              <a:path w="4067727" h="5228030">
                <a:moveTo>
                  <a:pt x="0" y="0"/>
                </a:moveTo>
                <a:lnTo>
                  <a:pt x="4067727" y="0"/>
                </a:lnTo>
                <a:lnTo>
                  <a:pt x="4067727" y="5228029"/>
                </a:lnTo>
                <a:lnTo>
                  <a:pt x="0" y="5228029"/>
                </a:lnTo>
                <a:lnTo>
                  <a:pt x="0" y="0"/>
                </a:lnTo>
                <a:close/>
              </a:path>
            </a:pathLst>
          </a:custGeom>
          <a:blipFill>
            <a:blip r:embed="rId6"/>
            <a:stretch>
              <a:fillRect/>
            </a:stretch>
          </a:blipFill>
          <a:ln w="38100" cap="sq">
            <a:solidFill>
              <a:srgbClr val="203B3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D0CC077-E235-B07E-9555-6CC3BB740448}"/>
              </a:ext>
            </a:extLst>
          </p:cNvPr>
          <p:cNvSpPr/>
          <p:nvPr/>
        </p:nvSpPr>
        <p:spPr>
          <a:xfrm>
            <a:off x="4335041" y="13443"/>
            <a:ext cx="5351097" cy="2515016"/>
          </a:xfrm>
          <a:custGeom>
            <a:avLst/>
            <a:gdLst/>
            <a:ahLst/>
            <a:cxnLst/>
            <a:rect l="l" t="t" r="r" b="b"/>
            <a:pathLst>
              <a:path w="5351097" h="2515016">
                <a:moveTo>
                  <a:pt x="0" y="0"/>
                </a:moveTo>
                <a:lnTo>
                  <a:pt x="5351097" y="0"/>
                </a:lnTo>
                <a:lnTo>
                  <a:pt x="5351097" y="2515016"/>
                </a:lnTo>
                <a:lnTo>
                  <a:pt x="0" y="25150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B2E1EE0-1AFC-9851-3185-B781F34C6649}"/>
              </a:ext>
            </a:extLst>
          </p:cNvPr>
          <p:cNvSpPr txBox="1"/>
          <p:nvPr/>
        </p:nvSpPr>
        <p:spPr>
          <a:xfrm>
            <a:off x="1126425" y="206451"/>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(Depression)</a:t>
            </a:r>
          </a:p>
        </p:txBody>
      </p:sp>
      <p:sp>
        <p:nvSpPr>
          <p:cNvPr id="7" name="TextBox 7">
            <a:extLst>
              <a:ext uri="{FF2B5EF4-FFF2-40B4-BE49-F238E27FC236}">
                <a16:creationId xmlns:a16="http://schemas.microsoft.com/office/drawing/2014/main" id="{704E4B2C-5374-EEA9-D448-F710078D8D3A}"/>
              </a:ext>
            </a:extLst>
          </p:cNvPr>
          <p:cNvSpPr txBox="1"/>
          <p:nvPr/>
        </p:nvSpPr>
        <p:spPr>
          <a:xfrm>
            <a:off x="4473216" y="339458"/>
            <a:ext cx="4916563" cy="1882035"/>
          </a:xfrm>
          <a:prstGeom prst="rect">
            <a:avLst/>
          </a:prstGeom>
        </p:spPr>
        <p:txBody>
          <a:bodyPr lIns="0" tIns="0" rIns="0" bIns="0" rtlCol="0" anchor="t">
            <a:spAutoFit/>
          </a:bodyPr>
          <a:lstStyle/>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depression?</a:t>
            </a:r>
          </a:p>
          <a:p>
            <a:pPr marL="0" marR="0" lvl="0" indent="0" algn="l" defTabSz="914400" rtl="0" eaLnBrk="1" fontAlgn="auto" latinLnBrk="0" hangingPunct="1">
              <a:lnSpc>
                <a:spcPts val="1870"/>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1870"/>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extLst>
      <p:ext uri="{BB962C8B-B14F-4D97-AF65-F5344CB8AC3E}">
        <p14:creationId xmlns:p14="http://schemas.microsoft.com/office/powerpoint/2010/main" val="1027266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4A099"/>
        </a:solidFill>
        <a:effectLst/>
      </p:bgPr>
    </p:bg>
    <p:spTree>
      <p:nvGrpSpPr>
        <p:cNvPr id="1" name="">
          <a:extLst>
            <a:ext uri="{FF2B5EF4-FFF2-40B4-BE49-F238E27FC236}">
              <a16:creationId xmlns:a16="http://schemas.microsoft.com/office/drawing/2014/main" id="{7FAA9A5A-6CBC-5B43-B8C3-0B778B3040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EC99FB-EAF1-F89E-D550-D402FC690A9E}"/>
              </a:ext>
            </a:extLst>
          </p:cNvPr>
          <p:cNvSpPr/>
          <p:nvPr/>
        </p:nvSpPr>
        <p:spPr>
          <a:xfrm>
            <a:off x="1126425" y="13443"/>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27E78D2-10F5-B601-CA76-044C63113EEE}"/>
              </a:ext>
            </a:extLst>
          </p:cNvPr>
          <p:cNvSpPr/>
          <p:nvPr/>
        </p:nvSpPr>
        <p:spPr>
          <a:xfrm>
            <a:off x="0" y="1207275"/>
            <a:ext cx="4072789" cy="6113004"/>
          </a:xfrm>
          <a:custGeom>
            <a:avLst/>
            <a:gdLst/>
            <a:ahLst/>
            <a:cxnLst/>
            <a:rect l="l" t="t" r="r" b="b"/>
            <a:pathLst>
              <a:path w="4072789" h="6113004">
                <a:moveTo>
                  <a:pt x="0" y="0"/>
                </a:moveTo>
                <a:lnTo>
                  <a:pt x="4072789" y="0"/>
                </a:lnTo>
                <a:lnTo>
                  <a:pt x="4072789" y="6113004"/>
                </a:lnTo>
                <a:lnTo>
                  <a:pt x="0" y="611300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39B1AF7-C817-D717-F3D7-F7D853E96608}"/>
              </a:ext>
            </a:extLst>
          </p:cNvPr>
          <p:cNvSpPr/>
          <p:nvPr/>
        </p:nvSpPr>
        <p:spPr>
          <a:xfrm>
            <a:off x="4876800" y="177432"/>
            <a:ext cx="3914563" cy="5120041"/>
          </a:xfrm>
          <a:custGeom>
            <a:avLst/>
            <a:gdLst/>
            <a:ahLst/>
            <a:cxnLst/>
            <a:rect l="l" t="t" r="r" b="b"/>
            <a:pathLst>
              <a:path w="3914563" h="5120041">
                <a:moveTo>
                  <a:pt x="0" y="0"/>
                </a:moveTo>
                <a:lnTo>
                  <a:pt x="3914563" y="0"/>
                </a:lnTo>
                <a:lnTo>
                  <a:pt x="3914563" y="5120041"/>
                </a:lnTo>
                <a:lnTo>
                  <a:pt x="0" y="5120041"/>
                </a:lnTo>
                <a:lnTo>
                  <a:pt x="0" y="0"/>
                </a:lnTo>
                <a:close/>
              </a:path>
            </a:pathLst>
          </a:custGeom>
          <a:blipFill>
            <a:blip r:embed="rId6"/>
            <a:stretch>
              <a:fillRect/>
            </a:stretch>
          </a:blipFill>
          <a:ln w="38100" cap="sq">
            <a:solidFill>
              <a:srgbClr val="575D4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5F430B7-B134-BC06-1D40-05293922069D}"/>
              </a:ext>
            </a:extLst>
          </p:cNvPr>
          <p:cNvSpPr/>
          <p:nvPr/>
        </p:nvSpPr>
        <p:spPr>
          <a:xfrm rot="4162712" flipH="1">
            <a:off x="1941467" y="2211534"/>
            <a:ext cx="1382321" cy="436969"/>
          </a:xfrm>
          <a:custGeom>
            <a:avLst/>
            <a:gdLst/>
            <a:ahLst/>
            <a:cxnLst/>
            <a:rect l="l" t="t" r="r" b="b"/>
            <a:pathLst>
              <a:path w="1382321" h="436969">
                <a:moveTo>
                  <a:pt x="1382321" y="0"/>
                </a:moveTo>
                <a:lnTo>
                  <a:pt x="0" y="0"/>
                </a:lnTo>
                <a:lnTo>
                  <a:pt x="0" y="436969"/>
                </a:lnTo>
                <a:lnTo>
                  <a:pt x="1382321" y="436969"/>
                </a:lnTo>
                <a:lnTo>
                  <a:pt x="1382321" y="0"/>
                </a:lnTo>
                <a:close/>
              </a:path>
            </a:pathLst>
          </a:custGeom>
          <a:blipFill>
            <a:blip r:embed="rId7"/>
            <a:stretch>
              <a:fillRect l="-16836" t="-547349" r="-55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36CC399-E8D9-4726-F8C3-66D64E48400F}"/>
              </a:ext>
            </a:extLst>
          </p:cNvPr>
          <p:cNvSpPr/>
          <p:nvPr/>
        </p:nvSpPr>
        <p:spPr>
          <a:xfrm rot="3652859" flipH="1">
            <a:off x="2814235" y="1583042"/>
            <a:ext cx="1088439" cy="913444"/>
          </a:xfrm>
          <a:custGeom>
            <a:avLst/>
            <a:gdLst/>
            <a:ahLst/>
            <a:cxnLst/>
            <a:rect l="l" t="t" r="r" b="b"/>
            <a:pathLst>
              <a:path w="1088439" h="913444">
                <a:moveTo>
                  <a:pt x="1088439" y="0"/>
                </a:moveTo>
                <a:lnTo>
                  <a:pt x="0" y="0"/>
                </a:lnTo>
                <a:lnTo>
                  <a:pt x="0" y="913444"/>
                </a:lnTo>
                <a:lnTo>
                  <a:pt x="1088439" y="913444"/>
                </a:lnTo>
                <a:lnTo>
                  <a:pt x="1088439" y="0"/>
                </a:lnTo>
                <a:close/>
              </a:path>
            </a:pathLst>
          </a:custGeom>
          <a:blipFill>
            <a:blip r:embed="rId7"/>
            <a:stretch>
              <a:fillRect l="-38279" t="-209675" r="-81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503B32BB-B00B-78A4-77D5-735736FE2F87}"/>
              </a:ext>
            </a:extLst>
          </p:cNvPr>
          <p:cNvSpPr/>
          <p:nvPr/>
        </p:nvSpPr>
        <p:spPr>
          <a:xfrm rot="4162712" flipH="1">
            <a:off x="3528569" y="1408681"/>
            <a:ext cx="1088439" cy="480726"/>
          </a:xfrm>
          <a:custGeom>
            <a:avLst/>
            <a:gdLst/>
            <a:ahLst/>
            <a:cxnLst/>
            <a:rect l="l" t="t" r="r" b="b"/>
            <a:pathLst>
              <a:path w="1088439" h="480726">
                <a:moveTo>
                  <a:pt x="1088440" y="0"/>
                </a:moveTo>
                <a:lnTo>
                  <a:pt x="0" y="0"/>
                </a:lnTo>
                <a:lnTo>
                  <a:pt x="0" y="480726"/>
                </a:lnTo>
                <a:lnTo>
                  <a:pt x="1088440" y="480726"/>
                </a:lnTo>
                <a:lnTo>
                  <a:pt x="1088440" y="0"/>
                </a:lnTo>
                <a:close/>
              </a:path>
            </a:pathLst>
          </a:custGeom>
          <a:blipFill>
            <a:blip r:embed="rId7"/>
            <a:stretch>
              <a:fillRect l="-38279" t="-398411" r="-81000" b="-900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4A7058A-46BB-A324-FE5D-E3C7563610B1}"/>
              </a:ext>
            </a:extLst>
          </p:cNvPr>
          <p:cNvSpPr/>
          <p:nvPr/>
        </p:nvSpPr>
        <p:spPr>
          <a:xfrm>
            <a:off x="3524744" y="5483190"/>
            <a:ext cx="4915287" cy="1837088"/>
          </a:xfrm>
          <a:custGeom>
            <a:avLst/>
            <a:gdLst/>
            <a:ahLst/>
            <a:cxnLst/>
            <a:rect l="l" t="t" r="r" b="b"/>
            <a:pathLst>
              <a:path w="4915287" h="1837088">
                <a:moveTo>
                  <a:pt x="0" y="0"/>
                </a:moveTo>
                <a:lnTo>
                  <a:pt x="4915287" y="0"/>
                </a:lnTo>
                <a:lnTo>
                  <a:pt x="4915287" y="1837089"/>
                </a:lnTo>
                <a:lnTo>
                  <a:pt x="0" y="1837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C4ECB75-38D8-9606-B8C0-07C839E90DBD}"/>
              </a:ext>
            </a:extLst>
          </p:cNvPr>
          <p:cNvSpPr txBox="1"/>
          <p:nvPr/>
        </p:nvSpPr>
        <p:spPr>
          <a:xfrm>
            <a:off x="1126425" y="206451"/>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(Anxiety Disorders)</a:t>
            </a:r>
          </a:p>
        </p:txBody>
      </p:sp>
      <p:sp>
        <p:nvSpPr>
          <p:cNvPr id="10" name="Freeform 10">
            <a:extLst>
              <a:ext uri="{FF2B5EF4-FFF2-40B4-BE49-F238E27FC236}">
                <a16:creationId xmlns:a16="http://schemas.microsoft.com/office/drawing/2014/main" id="{0DA42FC2-4F63-4A35-15F2-2A39BB3DE269}"/>
              </a:ext>
            </a:extLst>
          </p:cNvPr>
          <p:cNvSpPr/>
          <p:nvPr/>
        </p:nvSpPr>
        <p:spPr>
          <a:xfrm>
            <a:off x="4876800" y="5478112"/>
            <a:ext cx="4915287" cy="1837088"/>
          </a:xfrm>
          <a:custGeom>
            <a:avLst/>
            <a:gdLst/>
            <a:ahLst/>
            <a:cxnLst/>
            <a:rect l="l" t="t" r="r" b="b"/>
            <a:pathLst>
              <a:path w="4915287" h="1837088">
                <a:moveTo>
                  <a:pt x="0" y="0"/>
                </a:moveTo>
                <a:lnTo>
                  <a:pt x="4915287" y="0"/>
                </a:lnTo>
                <a:lnTo>
                  <a:pt x="4915287" y="1837088"/>
                </a:lnTo>
                <a:lnTo>
                  <a:pt x="0" y="1837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9F6D4308-90EC-8176-AE92-89A0A16B0E6A}"/>
              </a:ext>
            </a:extLst>
          </p:cNvPr>
          <p:cNvSpPr txBox="1"/>
          <p:nvPr/>
        </p:nvSpPr>
        <p:spPr>
          <a:xfrm>
            <a:off x="3889975" y="5641422"/>
            <a:ext cx="5325368"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anxiety?</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extLst>
      <p:ext uri="{BB962C8B-B14F-4D97-AF65-F5344CB8AC3E}">
        <p14:creationId xmlns:p14="http://schemas.microsoft.com/office/powerpoint/2010/main" val="462414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55146"/>
        </a:solidFill>
        <a:effectLst/>
      </p:bgPr>
    </p:bg>
    <p:spTree>
      <p:nvGrpSpPr>
        <p:cNvPr id="1" name="">
          <a:extLst>
            <a:ext uri="{FF2B5EF4-FFF2-40B4-BE49-F238E27FC236}">
              <a16:creationId xmlns:a16="http://schemas.microsoft.com/office/drawing/2014/main" id="{9D49DDAA-3A67-AF76-8611-B41CB3D704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F47A9A-B52B-21BB-F91E-B0A34277FD38}"/>
              </a:ext>
            </a:extLst>
          </p:cNvPr>
          <p:cNvSpPr/>
          <p:nvPr/>
        </p:nvSpPr>
        <p:spPr>
          <a:xfrm>
            <a:off x="4296231" y="219021"/>
            <a:ext cx="5215495" cy="3911621"/>
          </a:xfrm>
          <a:custGeom>
            <a:avLst/>
            <a:gdLst/>
            <a:ahLst/>
            <a:cxnLst/>
            <a:rect l="l" t="t" r="r" b="b"/>
            <a:pathLst>
              <a:path w="5215495" h="3911621">
                <a:moveTo>
                  <a:pt x="0" y="0"/>
                </a:moveTo>
                <a:lnTo>
                  <a:pt x="5215495" y="0"/>
                </a:lnTo>
                <a:lnTo>
                  <a:pt x="5215495" y="3911621"/>
                </a:lnTo>
                <a:lnTo>
                  <a:pt x="0" y="3911621"/>
                </a:lnTo>
                <a:lnTo>
                  <a:pt x="0" y="0"/>
                </a:lnTo>
                <a:close/>
              </a:path>
            </a:pathLst>
          </a:custGeom>
          <a:blipFill>
            <a:blip r:embed="rId3"/>
            <a:stretch>
              <a:fillRect l="-6264" r="-6264"/>
            </a:stretch>
          </a:blipFill>
          <a:ln w="38100" cap="sq">
            <a:solidFill>
              <a:srgbClr val="3AA49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D62F907-F033-A90A-BB4F-A91502187EF0}"/>
              </a:ext>
            </a:extLst>
          </p:cNvPr>
          <p:cNvSpPr/>
          <p:nvPr/>
        </p:nvSpPr>
        <p:spPr>
          <a:xfrm>
            <a:off x="109510" y="2022999"/>
            <a:ext cx="3884403" cy="5057416"/>
          </a:xfrm>
          <a:custGeom>
            <a:avLst/>
            <a:gdLst/>
            <a:ahLst/>
            <a:cxnLst/>
            <a:rect l="l" t="t" r="r" b="b"/>
            <a:pathLst>
              <a:path w="3884403" h="5057416">
                <a:moveTo>
                  <a:pt x="0" y="0"/>
                </a:moveTo>
                <a:lnTo>
                  <a:pt x="3884404" y="0"/>
                </a:lnTo>
                <a:lnTo>
                  <a:pt x="3884404" y="5057417"/>
                </a:lnTo>
                <a:lnTo>
                  <a:pt x="0" y="5057417"/>
                </a:lnTo>
                <a:lnTo>
                  <a:pt x="0" y="0"/>
                </a:lnTo>
                <a:close/>
              </a:path>
            </a:pathLst>
          </a:custGeom>
          <a:blipFill>
            <a:blip r:embed="rId4"/>
            <a:stretch>
              <a:fillRect/>
            </a:stretch>
          </a:blipFill>
          <a:ln w="38100" cap="sq">
            <a:solidFill>
              <a:srgbClr val="3AA49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EF919A6-4C40-1635-1046-0A660AC59F67}"/>
              </a:ext>
            </a:extLst>
          </p:cNvPr>
          <p:cNvSpPr/>
          <p:nvPr/>
        </p:nvSpPr>
        <p:spPr>
          <a:xfrm flipH="1" flipV="1">
            <a:off x="5756425" y="4485332"/>
            <a:ext cx="3873620" cy="2322558"/>
          </a:xfrm>
          <a:custGeom>
            <a:avLst/>
            <a:gdLst/>
            <a:ahLst/>
            <a:cxnLst/>
            <a:rect l="l" t="t" r="r" b="b"/>
            <a:pathLst>
              <a:path w="3873620" h="2322558">
                <a:moveTo>
                  <a:pt x="3873620" y="2322558"/>
                </a:moveTo>
                <a:lnTo>
                  <a:pt x="0" y="2322558"/>
                </a:lnTo>
                <a:lnTo>
                  <a:pt x="0" y="0"/>
                </a:lnTo>
                <a:lnTo>
                  <a:pt x="3873620" y="0"/>
                </a:lnTo>
                <a:lnTo>
                  <a:pt x="3873620" y="232255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43A885D-B918-B132-131B-AB2CF816A106}"/>
              </a:ext>
            </a:extLst>
          </p:cNvPr>
          <p:cNvSpPr/>
          <p:nvPr/>
        </p:nvSpPr>
        <p:spPr>
          <a:xfrm>
            <a:off x="4177912" y="4332687"/>
            <a:ext cx="3649094" cy="2322558"/>
          </a:xfrm>
          <a:custGeom>
            <a:avLst/>
            <a:gdLst/>
            <a:ahLst/>
            <a:cxnLst/>
            <a:rect l="l" t="t" r="r" b="b"/>
            <a:pathLst>
              <a:path w="3649094" h="2322558">
                <a:moveTo>
                  <a:pt x="0" y="0"/>
                </a:moveTo>
                <a:lnTo>
                  <a:pt x="3649094" y="0"/>
                </a:lnTo>
                <a:lnTo>
                  <a:pt x="3649094" y="2322558"/>
                </a:lnTo>
                <a:lnTo>
                  <a:pt x="0" y="2322558"/>
                </a:lnTo>
                <a:lnTo>
                  <a:pt x="0" y="0"/>
                </a:lnTo>
                <a:close/>
              </a:path>
            </a:pathLst>
          </a:custGeom>
          <a:blipFill>
            <a:blip r:embed="rId5">
              <a:extLst>
                <a:ext uri="{96DAC541-7B7A-43D3-8B79-37D633B846F1}">
                  <asvg:svgBlip xmlns:asvg="http://schemas.microsoft.com/office/drawing/2016/SVG/main" r:embed="rId6"/>
                </a:ext>
              </a:extLst>
            </a:blip>
            <a:stretch>
              <a:fillRect r="-61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6C711CB-529B-EF68-C641-7FE37E3EDB18}"/>
              </a:ext>
            </a:extLst>
          </p:cNvPr>
          <p:cNvSpPr txBox="1"/>
          <p:nvPr/>
        </p:nvSpPr>
        <p:spPr>
          <a:xfrm>
            <a:off x="4158862" y="4815055"/>
            <a:ext cx="5369172"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OCD?</a:t>
            </a: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
        <p:nvSpPr>
          <p:cNvPr id="7" name="Freeform 7">
            <a:extLst>
              <a:ext uri="{FF2B5EF4-FFF2-40B4-BE49-F238E27FC236}">
                <a16:creationId xmlns:a16="http://schemas.microsoft.com/office/drawing/2014/main" id="{FA89F98E-F5EE-F26D-5845-DEEFEF390DDB}"/>
              </a:ext>
            </a:extLst>
          </p:cNvPr>
          <p:cNvSpPr/>
          <p:nvPr/>
        </p:nvSpPr>
        <p:spPr>
          <a:xfrm>
            <a:off x="993416" y="4182"/>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1E3A8B0-E1F9-7195-BD4E-58CB0F83A295}"/>
              </a:ext>
            </a:extLst>
          </p:cNvPr>
          <p:cNvSpPr txBox="1"/>
          <p:nvPr/>
        </p:nvSpPr>
        <p:spPr>
          <a:xfrm>
            <a:off x="993416" y="197190"/>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(OCD)</a:t>
            </a:r>
          </a:p>
        </p:txBody>
      </p:sp>
    </p:spTree>
    <p:extLst>
      <p:ext uri="{BB962C8B-B14F-4D97-AF65-F5344CB8AC3E}">
        <p14:creationId xmlns:p14="http://schemas.microsoft.com/office/powerpoint/2010/main" val="4160789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a:extLst>
            <a:ext uri="{FF2B5EF4-FFF2-40B4-BE49-F238E27FC236}">
              <a16:creationId xmlns:a16="http://schemas.microsoft.com/office/drawing/2014/main" id="{31BE865A-0A51-4339-294F-445B58206C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1EA42F-1B2B-0A31-6CA4-4D16AE12B654}"/>
              </a:ext>
            </a:extLst>
          </p:cNvPr>
          <p:cNvSpPr/>
          <p:nvPr/>
        </p:nvSpPr>
        <p:spPr>
          <a:xfrm>
            <a:off x="993416" y="4182"/>
            <a:ext cx="2116592" cy="1454676"/>
          </a:xfrm>
          <a:custGeom>
            <a:avLst/>
            <a:gdLst/>
            <a:ahLst/>
            <a:cxnLst/>
            <a:rect l="l" t="t" r="r" b="b"/>
            <a:pathLst>
              <a:path w="2116592" h="1454676">
                <a:moveTo>
                  <a:pt x="0" y="0"/>
                </a:moveTo>
                <a:lnTo>
                  <a:pt x="2116592" y="0"/>
                </a:lnTo>
                <a:lnTo>
                  <a:pt x="2116592" y="1454676"/>
                </a:lnTo>
                <a:lnTo>
                  <a:pt x="0" y="1454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AE17820-111C-B0CD-5602-B0E357BD248D}"/>
              </a:ext>
            </a:extLst>
          </p:cNvPr>
          <p:cNvSpPr/>
          <p:nvPr/>
        </p:nvSpPr>
        <p:spPr>
          <a:xfrm>
            <a:off x="310734" y="2030603"/>
            <a:ext cx="3687804" cy="4764935"/>
          </a:xfrm>
          <a:custGeom>
            <a:avLst/>
            <a:gdLst/>
            <a:ahLst/>
            <a:cxnLst/>
            <a:rect l="l" t="t" r="r" b="b"/>
            <a:pathLst>
              <a:path w="3687804" h="4764935">
                <a:moveTo>
                  <a:pt x="0" y="0"/>
                </a:moveTo>
                <a:lnTo>
                  <a:pt x="3687804" y="0"/>
                </a:lnTo>
                <a:lnTo>
                  <a:pt x="3687804" y="4764935"/>
                </a:lnTo>
                <a:lnTo>
                  <a:pt x="0" y="4764935"/>
                </a:lnTo>
                <a:lnTo>
                  <a:pt x="0" y="0"/>
                </a:lnTo>
                <a:close/>
              </a:path>
            </a:pathLst>
          </a:custGeom>
          <a:blipFill>
            <a:blip r:embed="rId5"/>
            <a:stretch>
              <a:fillRect/>
            </a:stretch>
          </a:blipFill>
          <a:ln w="47625" cap="sq">
            <a:solidFill>
              <a:srgbClr val="F73231"/>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39FCF18-C728-1F02-ACF7-0AF3654CA4E0}"/>
              </a:ext>
            </a:extLst>
          </p:cNvPr>
          <p:cNvSpPr/>
          <p:nvPr/>
        </p:nvSpPr>
        <p:spPr>
          <a:xfrm>
            <a:off x="6755445" y="3719211"/>
            <a:ext cx="2998155" cy="3595989"/>
          </a:xfrm>
          <a:custGeom>
            <a:avLst/>
            <a:gdLst/>
            <a:ahLst/>
            <a:cxnLst/>
            <a:rect l="l" t="t" r="r" b="b"/>
            <a:pathLst>
              <a:path w="2998155" h="3595989">
                <a:moveTo>
                  <a:pt x="0" y="0"/>
                </a:moveTo>
                <a:lnTo>
                  <a:pt x="2998155" y="0"/>
                </a:lnTo>
                <a:lnTo>
                  <a:pt x="2998155" y="3595989"/>
                </a:lnTo>
                <a:lnTo>
                  <a:pt x="0" y="359598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6B66102-D78F-0BEC-7D1A-B731E1CC61EB}"/>
              </a:ext>
            </a:extLst>
          </p:cNvPr>
          <p:cNvSpPr txBox="1"/>
          <p:nvPr/>
        </p:nvSpPr>
        <p:spPr>
          <a:xfrm>
            <a:off x="993416" y="197190"/>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(Eating Disorders)</a:t>
            </a:r>
          </a:p>
        </p:txBody>
      </p:sp>
      <p:sp>
        <p:nvSpPr>
          <p:cNvPr id="6" name="Freeform 6">
            <a:extLst>
              <a:ext uri="{FF2B5EF4-FFF2-40B4-BE49-F238E27FC236}">
                <a16:creationId xmlns:a16="http://schemas.microsoft.com/office/drawing/2014/main" id="{0BA232F3-E20C-0F88-1A8B-16D24596B745}"/>
              </a:ext>
            </a:extLst>
          </p:cNvPr>
          <p:cNvSpPr/>
          <p:nvPr/>
        </p:nvSpPr>
        <p:spPr>
          <a:xfrm>
            <a:off x="4425085" y="273390"/>
            <a:ext cx="5098841" cy="4046367"/>
          </a:xfrm>
          <a:custGeom>
            <a:avLst/>
            <a:gdLst/>
            <a:ahLst/>
            <a:cxnLst/>
            <a:rect l="l" t="t" r="r" b="b"/>
            <a:pathLst>
              <a:path w="5098841" h="4046367">
                <a:moveTo>
                  <a:pt x="0" y="0"/>
                </a:moveTo>
                <a:lnTo>
                  <a:pt x="5098841" y="0"/>
                </a:lnTo>
                <a:lnTo>
                  <a:pt x="5098841" y="4046368"/>
                </a:lnTo>
                <a:lnTo>
                  <a:pt x="0" y="4046368"/>
                </a:lnTo>
                <a:lnTo>
                  <a:pt x="0" y="0"/>
                </a:lnTo>
                <a:close/>
              </a:path>
            </a:pathLst>
          </a:custGeom>
          <a:blipFill>
            <a:blip r:embed="rId7">
              <a:extLst>
                <a:ext uri="{96DAC541-7B7A-43D3-8B79-37D633B846F1}">
                  <asvg:svgBlip xmlns:asvg="http://schemas.microsoft.com/office/drawing/2016/SVG/main" r:embed="rId8"/>
                </a:ext>
              </a:extLst>
            </a:blip>
            <a:stretch>
              <a:fillRect b="-334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03AEB5B-9B72-CAA0-C3C2-FBE4E1F0A9E8}"/>
              </a:ext>
            </a:extLst>
          </p:cNvPr>
          <p:cNvSpPr txBox="1"/>
          <p:nvPr/>
        </p:nvSpPr>
        <p:spPr>
          <a:xfrm>
            <a:off x="4608183" y="3316403"/>
            <a:ext cx="2662900"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ts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health complications can arise?</a:t>
            </a:r>
          </a:p>
        </p:txBody>
      </p:sp>
      <p:sp>
        <p:nvSpPr>
          <p:cNvPr id="8" name="TextBox 8">
            <a:extLst>
              <a:ext uri="{FF2B5EF4-FFF2-40B4-BE49-F238E27FC236}">
                <a16:creationId xmlns:a16="http://schemas.microsoft.com/office/drawing/2014/main" id="{E7C1AB32-7EF3-ACBC-1516-670362F4D1C2}"/>
              </a:ext>
            </a:extLst>
          </p:cNvPr>
          <p:cNvSpPr txBox="1"/>
          <p:nvPr/>
        </p:nvSpPr>
        <p:spPr>
          <a:xfrm>
            <a:off x="4687213" y="473785"/>
            <a:ext cx="2660842"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eating disorders differ?</a:t>
            </a:r>
          </a:p>
        </p:txBody>
      </p:sp>
      <p:sp>
        <p:nvSpPr>
          <p:cNvPr id="9" name="TextBox 9">
            <a:extLst>
              <a:ext uri="{FF2B5EF4-FFF2-40B4-BE49-F238E27FC236}">
                <a16:creationId xmlns:a16="http://schemas.microsoft.com/office/drawing/2014/main" id="{362ACD9E-CEF8-8C36-8EE4-F208522DBD8A}"/>
              </a:ext>
            </a:extLst>
          </p:cNvPr>
          <p:cNvSpPr txBox="1"/>
          <p:nvPr/>
        </p:nvSpPr>
        <p:spPr>
          <a:xfrm>
            <a:off x="6529579" y="1959143"/>
            <a:ext cx="2884836"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other signs of eating disorders?</a:t>
            </a:r>
          </a:p>
        </p:txBody>
      </p:sp>
    </p:spTree>
    <p:extLst>
      <p:ext uri="{BB962C8B-B14F-4D97-AF65-F5344CB8AC3E}">
        <p14:creationId xmlns:p14="http://schemas.microsoft.com/office/powerpoint/2010/main" val="2026612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48A83"/>
        </a:solidFill>
        <a:effectLst/>
      </p:bgPr>
    </p:bg>
    <p:spTree>
      <p:nvGrpSpPr>
        <p:cNvPr id="1" name="">
          <a:extLst>
            <a:ext uri="{FF2B5EF4-FFF2-40B4-BE49-F238E27FC236}">
              <a16:creationId xmlns:a16="http://schemas.microsoft.com/office/drawing/2014/main" id="{17B0C8DE-2596-E2B4-F7EC-E3D998BD98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BB1925-C25D-CB57-6F5B-5888243E50DC}"/>
              </a:ext>
            </a:extLst>
          </p:cNvPr>
          <p:cNvSpPr/>
          <p:nvPr/>
        </p:nvSpPr>
        <p:spPr>
          <a:xfrm>
            <a:off x="322695" y="1799425"/>
            <a:ext cx="4100210" cy="5336353"/>
          </a:xfrm>
          <a:custGeom>
            <a:avLst/>
            <a:gdLst/>
            <a:ahLst/>
            <a:cxnLst/>
            <a:rect l="l" t="t" r="r" b="b"/>
            <a:pathLst>
              <a:path w="4100210" h="5336353">
                <a:moveTo>
                  <a:pt x="0" y="0"/>
                </a:moveTo>
                <a:lnTo>
                  <a:pt x="4100211" y="0"/>
                </a:lnTo>
                <a:lnTo>
                  <a:pt x="4100211" y="5336353"/>
                </a:lnTo>
                <a:lnTo>
                  <a:pt x="0" y="5336353"/>
                </a:lnTo>
                <a:lnTo>
                  <a:pt x="0" y="0"/>
                </a:lnTo>
                <a:close/>
              </a:path>
            </a:pathLst>
          </a:custGeom>
          <a:blipFill>
            <a:blip r:embed="rId3"/>
            <a:stretch>
              <a:fillRect/>
            </a:stretch>
          </a:blipFill>
          <a:ln w="38100" cap="sq">
            <a:solidFill>
              <a:srgbClr val="5B57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F8938EE-3A9C-D256-F713-701D59D4C8D3}"/>
              </a:ext>
            </a:extLst>
          </p:cNvPr>
          <p:cNvSpPr/>
          <p:nvPr/>
        </p:nvSpPr>
        <p:spPr>
          <a:xfrm>
            <a:off x="1314505" y="0"/>
            <a:ext cx="2116592" cy="1454676"/>
          </a:xfrm>
          <a:custGeom>
            <a:avLst/>
            <a:gdLst/>
            <a:ahLst/>
            <a:cxnLst/>
            <a:rect l="l" t="t" r="r" b="b"/>
            <a:pathLst>
              <a:path w="2116592" h="1454676">
                <a:moveTo>
                  <a:pt x="0" y="0"/>
                </a:moveTo>
                <a:lnTo>
                  <a:pt x="2116591" y="0"/>
                </a:lnTo>
                <a:lnTo>
                  <a:pt x="2116591" y="1454676"/>
                </a:lnTo>
                <a:lnTo>
                  <a:pt x="0" y="1454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5478054-C465-4A51-224F-3B2EE56631D3}"/>
              </a:ext>
            </a:extLst>
          </p:cNvPr>
          <p:cNvSpPr txBox="1"/>
          <p:nvPr/>
        </p:nvSpPr>
        <p:spPr>
          <a:xfrm>
            <a:off x="1314505" y="193008"/>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(ADHD)</a:t>
            </a:r>
          </a:p>
        </p:txBody>
      </p:sp>
      <p:sp>
        <p:nvSpPr>
          <p:cNvPr id="5" name="Freeform 5">
            <a:extLst>
              <a:ext uri="{FF2B5EF4-FFF2-40B4-BE49-F238E27FC236}">
                <a16:creationId xmlns:a16="http://schemas.microsoft.com/office/drawing/2014/main" id="{8184D992-5338-98E6-4CE4-D2EDB2F7FCB2}"/>
              </a:ext>
            </a:extLst>
          </p:cNvPr>
          <p:cNvSpPr/>
          <p:nvPr/>
        </p:nvSpPr>
        <p:spPr>
          <a:xfrm>
            <a:off x="5405836" y="0"/>
            <a:ext cx="4347764" cy="3598850"/>
          </a:xfrm>
          <a:custGeom>
            <a:avLst/>
            <a:gdLst/>
            <a:ahLst/>
            <a:cxnLst/>
            <a:rect l="l" t="t" r="r" b="b"/>
            <a:pathLst>
              <a:path w="4347764" h="3598850">
                <a:moveTo>
                  <a:pt x="0" y="0"/>
                </a:moveTo>
                <a:lnTo>
                  <a:pt x="4347764" y="0"/>
                </a:lnTo>
                <a:lnTo>
                  <a:pt x="4347764" y="3598850"/>
                </a:lnTo>
                <a:lnTo>
                  <a:pt x="0" y="3598850"/>
                </a:lnTo>
                <a:lnTo>
                  <a:pt x="0" y="0"/>
                </a:lnTo>
                <a:close/>
              </a:path>
            </a:pathLst>
          </a:custGeom>
          <a:blipFill>
            <a:blip r:embed="rId6"/>
            <a:stretch>
              <a:fillRect l="-13349" r="-106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211BB32-9163-5BE3-26D4-BFC649917FAA}"/>
              </a:ext>
            </a:extLst>
          </p:cNvPr>
          <p:cNvSpPr/>
          <p:nvPr/>
        </p:nvSpPr>
        <p:spPr>
          <a:xfrm>
            <a:off x="5298415" y="3062126"/>
            <a:ext cx="4455185" cy="4253074"/>
          </a:xfrm>
          <a:custGeom>
            <a:avLst/>
            <a:gdLst/>
            <a:ahLst/>
            <a:cxnLst/>
            <a:rect l="l" t="t" r="r" b="b"/>
            <a:pathLst>
              <a:path w="4455185" h="4253074">
                <a:moveTo>
                  <a:pt x="0" y="0"/>
                </a:moveTo>
                <a:lnTo>
                  <a:pt x="4455185" y="0"/>
                </a:lnTo>
                <a:lnTo>
                  <a:pt x="4455185" y="4253074"/>
                </a:lnTo>
                <a:lnTo>
                  <a:pt x="0" y="4253074"/>
                </a:lnTo>
                <a:lnTo>
                  <a:pt x="0" y="0"/>
                </a:lnTo>
                <a:close/>
              </a:path>
            </a:pathLst>
          </a:custGeom>
          <a:blipFill>
            <a:blip r:embed="rId7">
              <a:extLst>
                <a:ext uri="{96DAC541-7B7A-43D3-8B79-37D633B846F1}">
                  <asvg:svgBlip xmlns:asvg="http://schemas.microsoft.com/office/drawing/2016/SVG/main" r:embed="rId8"/>
                </a:ext>
              </a:extLst>
            </a:blip>
            <a:stretch>
              <a:fillRect l="-363" b="-5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CF05DE6-AA28-FCA3-3C4F-6D865486AE1B}"/>
              </a:ext>
            </a:extLst>
          </p:cNvPr>
          <p:cNvSpPr txBox="1"/>
          <p:nvPr/>
        </p:nvSpPr>
        <p:spPr>
          <a:xfrm>
            <a:off x="5840191" y="3924408"/>
            <a:ext cx="3371632" cy="2837703"/>
          </a:xfrm>
          <a:prstGeom prst="rect">
            <a:avLst/>
          </a:prstGeom>
        </p:spPr>
        <p:txBody>
          <a:bodyPr lIns="0" tIns="0" rIns="0" bIns="0" rtlCol="0" anchor="t">
            <a:spAutoFit/>
          </a:bodyPr>
          <a:lstStyle/>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ADHD?</a:t>
            </a:r>
          </a:p>
          <a:p>
            <a:pPr marL="0" marR="0" lvl="0" indent="0" algn="l" defTabSz="914400" rtl="0" eaLnBrk="1" fontAlgn="auto" latinLnBrk="0" hangingPunct="1">
              <a:lnSpc>
                <a:spcPts val="1995"/>
              </a:lnSpc>
              <a:spcBef>
                <a:spcPts val="0"/>
              </a:spcBef>
              <a:spcAft>
                <a:spcPts val="0"/>
              </a:spcAft>
              <a:buClrTx/>
              <a:buSzTx/>
              <a:buFontTx/>
              <a:buNone/>
              <a:tabLst/>
              <a:defRPr/>
            </a:pPr>
            <a:endPar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0895" marR="0" lvl="1" indent="-215447" algn="l" defTabSz="914400" rtl="0" eaLnBrk="1" fontAlgn="auto" latinLnBrk="0" hangingPunct="1">
              <a:lnSpc>
                <a:spcPts val="1995"/>
              </a:lnSpc>
              <a:spcBef>
                <a:spcPts val="0"/>
              </a:spcBef>
              <a:spcAft>
                <a:spcPts val="0"/>
              </a:spcAft>
              <a:buClrTx/>
              <a:buSzTx/>
              <a:buFont typeface="Arial"/>
              <a:buChar char="•"/>
              <a:tabLst/>
              <a:defRPr/>
            </a:pPr>
            <a:r>
              <a:rPr kumimoji="0" lang="en-US" sz="199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extLst>
      <p:ext uri="{BB962C8B-B14F-4D97-AF65-F5344CB8AC3E}">
        <p14:creationId xmlns:p14="http://schemas.microsoft.com/office/powerpoint/2010/main" val="3869633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48A83"/>
        </a:solidFill>
        <a:effectLst/>
      </p:bgPr>
    </p:bg>
    <p:spTree>
      <p:nvGrpSpPr>
        <p:cNvPr id="1" name="">
          <a:extLst>
            <a:ext uri="{FF2B5EF4-FFF2-40B4-BE49-F238E27FC236}">
              <a16:creationId xmlns:a16="http://schemas.microsoft.com/office/drawing/2014/main" id="{0E28E980-CEFF-45CD-B13E-0B8E196997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42102D-36ED-167E-B707-B796515C3712}"/>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4394" r="-22235" b="-43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83858D9-4856-81E9-D2F6-892F9F360B8A}"/>
              </a:ext>
            </a:extLst>
          </p:cNvPr>
          <p:cNvSpPr/>
          <p:nvPr/>
        </p:nvSpPr>
        <p:spPr>
          <a:xfrm>
            <a:off x="274157" y="0"/>
            <a:ext cx="2381540" cy="1636768"/>
          </a:xfrm>
          <a:custGeom>
            <a:avLst/>
            <a:gdLst/>
            <a:ahLst/>
            <a:cxnLst/>
            <a:rect l="l" t="t" r="r" b="b"/>
            <a:pathLst>
              <a:path w="2381540" h="1636768">
                <a:moveTo>
                  <a:pt x="0" y="0"/>
                </a:moveTo>
                <a:lnTo>
                  <a:pt x="2381541" y="0"/>
                </a:lnTo>
                <a:lnTo>
                  <a:pt x="2381541" y="1636768"/>
                </a:lnTo>
                <a:lnTo>
                  <a:pt x="0" y="1636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9AD0607-880B-4E85-EFFF-F27D5BF2ED3C}"/>
              </a:ext>
            </a:extLst>
          </p:cNvPr>
          <p:cNvSpPr/>
          <p:nvPr/>
        </p:nvSpPr>
        <p:spPr>
          <a:xfrm flipH="1">
            <a:off x="5355680" y="1490246"/>
            <a:ext cx="4397920" cy="3710745"/>
          </a:xfrm>
          <a:custGeom>
            <a:avLst/>
            <a:gdLst/>
            <a:ahLst/>
            <a:cxnLst/>
            <a:rect l="l" t="t" r="r" b="b"/>
            <a:pathLst>
              <a:path w="4397920" h="3710745">
                <a:moveTo>
                  <a:pt x="4397920" y="0"/>
                </a:moveTo>
                <a:lnTo>
                  <a:pt x="0" y="0"/>
                </a:lnTo>
                <a:lnTo>
                  <a:pt x="0" y="3710745"/>
                </a:lnTo>
                <a:lnTo>
                  <a:pt x="4397920" y="3710745"/>
                </a:lnTo>
                <a:lnTo>
                  <a:pt x="43979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90C8E14-2CA0-1FD6-EA60-FEE0F09ACB85}"/>
              </a:ext>
            </a:extLst>
          </p:cNvPr>
          <p:cNvSpPr/>
          <p:nvPr/>
        </p:nvSpPr>
        <p:spPr>
          <a:xfrm>
            <a:off x="5355680" y="2138154"/>
            <a:ext cx="4397920" cy="3710745"/>
          </a:xfrm>
          <a:custGeom>
            <a:avLst/>
            <a:gdLst/>
            <a:ahLst/>
            <a:cxnLst/>
            <a:rect l="l" t="t" r="r" b="b"/>
            <a:pathLst>
              <a:path w="4397920" h="3710745">
                <a:moveTo>
                  <a:pt x="0" y="0"/>
                </a:moveTo>
                <a:lnTo>
                  <a:pt x="4397920" y="0"/>
                </a:lnTo>
                <a:lnTo>
                  <a:pt x="4397920" y="3710745"/>
                </a:lnTo>
                <a:lnTo>
                  <a:pt x="0" y="37107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C5153CF-6312-9A31-6144-829112B8DFA4}"/>
              </a:ext>
            </a:extLst>
          </p:cNvPr>
          <p:cNvSpPr txBox="1"/>
          <p:nvPr/>
        </p:nvSpPr>
        <p:spPr>
          <a:xfrm>
            <a:off x="406632" y="165572"/>
            <a:ext cx="2116592" cy="132467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Problems Associated with Mental Health (Disruptive or Rule Breaking Disorder)</a:t>
            </a:r>
          </a:p>
        </p:txBody>
      </p:sp>
      <p:sp>
        <p:nvSpPr>
          <p:cNvPr id="7" name="TextBox 7">
            <a:extLst>
              <a:ext uri="{FF2B5EF4-FFF2-40B4-BE49-F238E27FC236}">
                <a16:creationId xmlns:a16="http://schemas.microsoft.com/office/drawing/2014/main" id="{55F76E62-B2D7-1EF3-8F0A-A7C11517B9BA}"/>
              </a:ext>
            </a:extLst>
          </p:cNvPr>
          <p:cNvSpPr txBox="1"/>
          <p:nvPr/>
        </p:nvSpPr>
        <p:spPr>
          <a:xfrm>
            <a:off x="5878786" y="2128629"/>
            <a:ext cx="3254834" cy="3207790"/>
          </a:xfrm>
          <a:prstGeom prst="rect">
            <a:avLst/>
          </a:prstGeom>
        </p:spPr>
        <p:txBody>
          <a:bodyPr lIns="0" tIns="0" rIns="0" bIns="0" rtlCol="0" anchor="t">
            <a:spAutoFit/>
          </a:bodyPr>
          <a:lstStyle/>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behaviors do adolescents show?</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see these behaviors in your child?</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behaviors might signal Disruptive or Rule Breaking Disorder?</a:t>
            </a:r>
          </a:p>
          <a:p>
            <a:pPr marL="0" marR="0" lvl="0" indent="0" algn="l" defTabSz="914400" rtl="0" eaLnBrk="1" fontAlgn="auto" latinLnBrk="0" hangingPunct="1">
              <a:lnSpc>
                <a:spcPts val="2111"/>
              </a:lnSpc>
              <a:spcBef>
                <a:spcPts val="0"/>
              </a:spcBef>
              <a:spcAft>
                <a:spcPts val="0"/>
              </a:spcAft>
              <a:buClrTx/>
              <a:buSzTx/>
              <a:buFontTx/>
              <a:buNone/>
              <a:tabLst/>
              <a:defRPr/>
            </a:pPr>
            <a:endPar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55954" marR="0" lvl="1" indent="-227977" algn="l" defTabSz="914400" rtl="0" eaLnBrk="1" fontAlgn="auto" latinLnBrk="0" hangingPunct="1">
              <a:lnSpc>
                <a:spcPts val="2111"/>
              </a:lnSpc>
              <a:spcBef>
                <a:spcPts val="0"/>
              </a:spcBef>
              <a:spcAft>
                <a:spcPts val="0"/>
              </a:spcAft>
              <a:buClrTx/>
              <a:buSzTx/>
              <a:buFont typeface="Arial"/>
              <a:buChar char="•"/>
              <a:tabLst/>
              <a:defRPr/>
            </a:pPr>
            <a:r>
              <a:rPr kumimoji="0" lang="en-US" sz="211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your child need support?</a:t>
            </a:r>
          </a:p>
        </p:txBody>
      </p:sp>
    </p:spTree>
    <p:extLst>
      <p:ext uri="{BB962C8B-B14F-4D97-AF65-F5344CB8AC3E}">
        <p14:creationId xmlns:p14="http://schemas.microsoft.com/office/powerpoint/2010/main" val="3523431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4635B"/>
        </a:solidFill>
        <a:effectLst/>
      </p:bgPr>
    </p:bg>
    <p:spTree>
      <p:nvGrpSpPr>
        <p:cNvPr id="1" name="">
          <a:extLst>
            <a:ext uri="{FF2B5EF4-FFF2-40B4-BE49-F238E27FC236}">
              <a16:creationId xmlns:a16="http://schemas.microsoft.com/office/drawing/2014/main" id="{A0BD5FB6-FA58-73A7-9DE2-EAD9D58544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F0A94E-96D5-062A-0EC0-65D993671AFA}"/>
              </a:ext>
            </a:extLst>
          </p:cNvPr>
          <p:cNvSpPr/>
          <p:nvPr/>
        </p:nvSpPr>
        <p:spPr>
          <a:xfrm>
            <a:off x="1458812" y="949207"/>
            <a:ext cx="6522860" cy="5708139"/>
          </a:xfrm>
          <a:custGeom>
            <a:avLst/>
            <a:gdLst/>
            <a:ahLst/>
            <a:cxnLst/>
            <a:rect l="l" t="t" r="r" b="b"/>
            <a:pathLst>
              <a:path w="6522860" h="5708139">
                <a:moveTo>
                  <a:pt x="0" y="0"/>
                </a:moveTo>
                <a:lnTo>
                  <a:pt x="6522860" y="0"/>
                </a:lnTo>
                <a:lnTo>
                  <a:pt x="6522860" y="5708139"/>
                </a:lnTo>
                <a:lnTo>
                  <a:pt x="0" y="5708139"/>
                </a:lnTo>
                <a:lnTo>
                  <a:pt x="0" y="0"/>
                </a:lnTo>
                <a:close/>
              </a:path>
            </a:pathLst>
          </a:custGeom>
          <a:blipFill>
            <a:blip r:embed="rId3"/>
            <a:stretch>
              <a:fillRect l="-14154" r="-141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D12BB84-C8D3-A2B6-08CA-F355709C8FB4}"/>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5AEB546-E4CE-693E-F598-42481A4CC73B}"/>
              </a:ext>
            </a:extLst>
          </p:cNvPr>
          <p:cNvSpPr/>
          <p:nvPr/>
        </p:nvSpPr>
        <p:spPr>
          <a:xfrm>
            <a:off x="3937942" y="0"/>
            <a:ext cx="1721549" cy="1183174"/>
          </a:xfrm>
          <a:custGeom>
            <a:avLst/>
            <a:gdLst/>
            <a:ahLst/>
            <a:cxnLst/>
            <a:rect l="l" t="t" r="r" b="b"/>
            <a:pathLst>
              <a:path w="1721549" h="1183174">
                <a:moveTo>
                  <a:pt x="0" y="0"/>
                </a:moveTo>
                <a:lnTo>
                  <a:pt x="1721549" y="0"/>
                </a:lnTo>
                <a:lnTo>
                  <a:pt x="1721549" y="1183174"/>
                </a:lnTo>
                <a:lnTo>
                  <a:pt x="0" y="11831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EA81767-F98E-513A-6EFE-7ADAB1D4913E}"/>
              </a:ext>
            </a:extLst>
          </p:cNvPr>
          <p:cNvSpPr/>
          <p:nvPr/>
        </p:nvSpPr>
        <p:spPr>
          <a:xfrm>
            <a:off x="0" y="5146776"/>
            <a:ext cx="3409978" cy="1666627"/>
          </a:xfrm>
          <a:custGeom>
            <a:avLst/>
            <a:gdLst/>
            <a:ahLst/>
            <a:cxnLst/>
            <a:rect l="l" t="t" r="r" b="b"/>
            <a:pathLst>
              <a:path w="3409978" h="1666627">
                <a:moveTo>
                  <a:pt x="0" y="0"/>
                </a:moveTo>
                <a:lnTo>
                  <a:pt x="3409978" y="0"/>
                </a:lnTo>
                <a:lnTo>
                  <a:pt x="3409978" y="1666627"/>
                </a:lnTo>
                <a:lnTo>
                  <a:pt x="0" y="1666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2758E701-5753-E6A1-5943-327D883DD713}"/>
              </a:ext>
            </a:extLst>
          </p:cNvPr>
          <p:cNvSpPr txBox="1"/>
          <p:nvPr/>
        </p:nvSpPr>
        <p:spPr>
          <a:xfrm>
            <a:off x="3966213" y="250285"/>
            <a:ext cx="1665007" cy="658891"/>
          </a:xfrm>
          <a:prstGeom prst="rect">
            <a:avLst/>
          </a:prstGeom>
        </p:spPr>
        <p:txBody>
          <a:bodyPr lIns="0" tIns="0" rIns="0" bIns="0" rtlCol="0" anchor="t">
            <a:spAutoFit/>
          </a:bodyPr>
          <a:lstStyle/>
          <a:p>
            <a:pPr marL="0" marR="0" lvl="0" indent="0" algn="ctr" defTabSz="914400" rtl="0" eaLnBrk="1" fontAlgn="auto" latinLnBrk="0" hangingPunct="1">
              <a:lnSpc>
                <a:spcPts val="2539"/>
              </a:lnSpc>
              <a:spcBef>
                <a:spcPct val="0"/>
              </a:spcBef>
              <a:spcAft>
                <a:spcPts val="0"/>
              </a:spcAft>
              <a:buClrTx/>
              <a:buSzTx/>
              <a:buFontTx/>
              <a:buNone/>
              <a:tabLst/>
              <a:defRPr/>
            </a:pPr>
            <a:r>
              <a:rPr kumimoji="0" lang="en-US" sz="181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 Alabaster Family </a:t>
            </a:r>
          </a:p>
        </p:txBody>
      </p:sp>
      <p:sp>
        <p:nvSpPr>
          <p:cNvPr id="7" name="TextBox 7">
            <a:extLst>
              <a:ext uri="{FF2B5EF4-FFF2-40B4-BE49-F238E27FC236}">
                <a16:creationId xmlns:a16="http://schemas.microsoft.com/office/drawing/2014/main" id="{1C1B20C5-05AE-2B39-A391-A00CA123FB78}"/>
              </a:ext>
            </a:extLst>
          </p:cNvPr>
          <p:cNvSpPr txBox="1"/>
          <p:nvPr/>
        </p:nvSpPr>
        <p:spPr>
          <a:xfrm>
            <a:off x="731520" y="5404748"/>
            <a:ext cx="2297478"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typical adolescent behaviors do you see in Kiara?</a:t>
            </a:r>
          </a:p>
        </p:txBody>
      </p:sp>
      <p:sp>
        <p:nvSpPr>
          <p:cNvPr id="8" name="Freeform 8">
            <a:extLst>
              <a:ext uri="{FF2B5EF4-FFF2-40B4-BE49-F238E27FC236}">
                <a16:creationId xmlns:a16="http://schemas.microsoft.com/office/drawing/2014/main" id="{02BC621A-201F-2A30-E5A6-F59FFF0D7ACA}"/>
              </a:ext>
            </a:extLst>
          </p:cNvPr>
          <p:cNvSpPr/>
          <p:nvPr/>
        </p:nvSpPr>
        <p:spPr>
          <a:xfrm flipH="1">
            <a:off x="6400979" y="5160793"/>
            <a:ext cx="3352621" cy="1638594"/>
          </a:xfrm>
          <a:custGeom>
            <a:avLst/>
            <a:gdLst/>
            <a:ahLst/>
            <a:cxnLst/>
            <a:rect l="l" t="t" r="r" b="b"/>
            <a:pathLst>
              <a:path w="3352621" h="1638594">
                <a:moveTo>
                  <a:pt x="3352621" y="0"/>
                </a:moveTo>
                <a:lnTo>
                  <a:pt x="0" y="0"/>
                </a:lnTo>
                <a:lnTo>
                  <a:pt x="0" y="1638593"/>
                </a:lnTo>
                <a:lnTo>
                  <a:pt x="3352621" y="1638593"/>
                </a:lnTo>
                <a:lnTo>
                  <a:pt x="335262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60FF1F2-27BC-7881-7A13-8949DA271F87}"/>
              </a:ext>
            </a:extLst>
          </p:cNvPr>
          <p:cNvSpPr txBox="1"/>
          <p:nvPr/>
        </p:nvSpPr>
        <p:spPr>
          <a:xfrm>
            <a:off x="6507671" y="5323025"/>
            <a:ext cx="2816589" cy="14078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Does Kiara show any concerning behaviors or signs of mental health challenges?</a:t>
            </a:r>
          </a:p>
        </p:txBody>
      </p:sp>
    </p:spTree>
    <p:extLst>
      <p:ext uri="{BB962C8B-B14F-4D97-AF65-F5344CB8AC3E}">
        <p14:creationId xmlns:p14="http://schemas.microsoft.com/office/powerpoint/2010/main" val="155153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78061" y="2977873"/>
            <a:ext cx="2650681" cy="3682338"/>
          </a:xfrm>
          <a:prstGeom prst="roundRect">
            <a:avLst/>
          </a:prstGeom>
          <a:blipFill>
            <a:blip r:embed="rId9"/>
            <a:stretch>
              <a:fillRect/>
            </a:stretch>
          </a:blipFill>
          <a:ln w="76200" cap="sq">
            <a:solidFill>
              <a:srgbClr val="669C49"/>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601270" y="4671804"/>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140387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0ED20-0039-4133-B655-ADD37CE2871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1BD9AC2-75C0-2E5F-D0F4-DFCD6023D2B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Part 2: Parent’s Role in Helping Child Return to Wellness, Part 3: Parental Self-Care, and the Wrap Up</a:t>
            </a:r>
          </a:p>
        </p:txBody>
      </p:sp>
      <p:sp>
        <p:nvSpPr>
          <p:cNvPr id="8" name="Freeform 6">
            <a:extLst>
              <a:ext uri="{FF2B5EF4-FFF2-40B4-BE49-F238E27FC236}">
                <a16:creationId xmlns:a16="http://schemas.microsoft.com/office/drawing/2014/main" id="{3CBD0E65-A370-8542-CCD4-A95F0851D184}"/>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F4C9503-341E-CE1A-3567-41EDC3A73861}"/>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42B159A0-3407-AB46-144C-3C6CA150BB3C}"/>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sp>
        <p:nvSpPr>
          <p:cNvPr id="6" name="Freeform 6">
            <a:extLst>
              <a:ext uri="{FF2B5EF4-FFF2-40B4-BE49-F238E27FC236}">
                <a16:creationId xmlns:a16="http://schemas.microsoft.com/office/drawing/2014/main" id="{A6C61C9A-D156-FCC8-07B7-014B128EFE6D}"/>
              </a:ext>
            </a:extLst>
          </p:cNvPr>
          <p:cNvSpPr/>
          <p:nvPr/>
        </p:nvSpPr>
        <p:spPr>
          <a:xfrm rot="10209017" flipH="1">
            <a:off x="1278004" y="4096621"/>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D2DF9A63-67BD-07B2-2A04-958ECF650694}"/>
              </a:ext>
            </a:extLst>
          </p:cNvPr>
          <p:cNvPicPr>
            <a:picLocks noChangeAspect="1"/>
          </p:cNvPicPr>
          <p:nvPr/>
        </p:nvPicPr>
        <p:blipFill>
          <a:blip r:embed="rId6">
            <a:extLst>
              <a:ext uri="{28A0092B-C50C-407E-A947-70E740481C1C}">
                <a14:useLocalDpi xmlns:a14="http://schemas.microsoft.com/office/drawing/2010/main" val="0"/>
              </a:ext>
            </a:extLst>
          </a:blip>
          <a:srcRect l="557" t="62" r="4633" b="-62"/>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5173302F-47B3-9B14-85AE-301C5597AD28}"/>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ABD8D210-7404-87B1-A347-EE0D16BFC73E}"/>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BD35E56F-29C4-6CA1-9346-9B2B8B0975D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33600" y="4472565"/>
            <a:ext cx="2131324" cy="477710"/>
          </a:xfrm>
          <a:prstGeom prst="rect">
            <a:avLst/>
          </a:prstGeom>
        </p:spPr>
      </p:pic>
      <p:sp>
        <p:nvSpPr>
          <p:cNvPr id="13" name="Oval 12">
            <a:extLst>
              <a:ext uri="{FF2B5EF4-FFF2-40B4-BE49-F238E27FC236}">
                <a16:creationId xmlns:a16="http://schemas.microsoft.com/office/drawing/2014/main" id="{C8A24FFE-3CE7-38F2-71DA-B639AE92CB78}"/>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21C6E22-3E8F-5063-9C21-21766650C503}"/>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5C00419-A91A-C807-3B78-B56E38BDA87C}"/>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9EB9205-2298-D040-7FD9-8C07DA22B70F}"/>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E034175E-4170-EA53-D9AE-C81F11C6248C}"/>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40E321B-0F6E-7457-E4D4-29F28F1BCE7E}"/>
              </a:ext>
            </a:extLst>
          </p:cNvPr>
          <p:cNvPicPr>
            <a:picLocks noChangeAspect="1"/>
          </p:cNvPicPr>
          <p:nvPr/>
        </p:nvPicPr>
        <p:blipFill>
          <a:blip r:embed="rId10">
            <a:extLst>
              <a:ext uri="{28A0092B-C50C-407E-A947-70E740481C1C}">
                <a14:useLocalDpi xmlns:a14="http://schemas.microsoft.com/office/drawing/2010/main" val="0"/>
              </a:ext>
            </a:extLst>
          </a:blip>
          <a:srcRect t="1187" b="1187"/>
          <a:stretch/>
        </p:blipFill>
        <p:spPr>
          <a:xfrm>
            <a:off x="25196" y="2514600"/>
            <a:ext cx="6383112" cy="1616049"/>
          </a:xfrm>
          <a:prstGeom prst="rect">
            <a:avLst/>
          </a:prstGeom>
        </p:spPr>
      </p:pic>
      <p:sp>
        <p:nvSpPr>
          <p:cNvPr id="4" name="Rectangle 3">
            <a:extLst>
              <a:ext uri="{FF2B5EF4-FFF2-40B4-BE49-F238E27FC236}">
                <a16:creationId xmlns:a16="http://schemas.microsoft.com/office/drawing/2014/main" id="{A087462D-5FF9-3922-953C-FFAADB65FDA3}"/>
              </a:ext>
            </a:extLst>
          </p:cNvPr>
          <p:cNvSpPr/>
          <p:nvPr/>
        </p:nvSpPr>
        <p:spPr>
          <a:xfrm>
            <a:off x="57912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2394359-D1B7-1F09-F326-665FFEB4B871}"/>
              </a:ext>
            </a:extLst>
          </p:cNvPr>
          <p:cNvSpPr/>
          <p:nvPr/>
        </p:nvSpPr>
        <p:spPr>
          <a:xfrm>
            <a:off x="2078285" y="3657583"/>
            <a:ext cx="1644690" cy="4380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6">
            <a:extLst>
              <a:ext uri="{FF2B5EF4-FFF2-40B4-BE49-F238E27FC236}">
                <a16:creationId xmlns:a16="http://schemas.microsoft.com/office/drawing/2014/main" id="{CCC7DEE1-8CE9-6248-9C8D-0DF77E94B3CE}"/>
              </a:ext>
            </a:extLst>
          </p:cNvPr>
          <p:cNvSpPr/>
          <p:nvPr/>
        </p:nvSpPr>
        <p:spPr>
          <a:xfrm rot="8530307" flipH="1">
            <a:off x="1422545" y="388307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81840BF5-6628-BDF7-E6B4-5E4024266DE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8506" y="3880113"/>
            <a:ext cx="4252758" cy="539487"/>
          </a:xfrm>
          <a:prstGeom prst="rect">
            <a:avLst/>
          </a:prstGeom>
        </p:spPr>
      </p:pic>
      <p:sp>
        <p:nvSpPr>
          <p:cNvPr id="21" name="Freeform 6">
            <a:extLst>
              <a:ext uri="{FF2B5EF4-FFF2-40B4-BE49-F238E27FC236}">
                <a16:creationId xmlns:a16="http://schemas.microsoft.com/office/drawing/2014/main" id="{1C3CA5AD-91A0-1643-22E9-F5E9C15EE218}"/>
              </a:ext>
            </a:extLst>
          </p:cNvPr>
          <p:cNvSpPr/>
          <p:nvPr/>
        </p:nvSpPr>
        <p:spPr>
          <a:xfrm rot="11106690" flipH="1">
            <a:off x="1285732" y="4528600"/>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CD7A00A8-1080-DAE1-16C7-03109A8F91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1746" y="5003209"/>
            <a:ext cx="683854" cy="351697"/>
          </a:xfrm>
          <a:prstGeom prst="rect">
            <a:avLst/>
          </a:prstGeom>
        </p:spPr>
      </p:pic>
    </p:spTree>
    <p:extLst>
      <p:ext uri="{BB962C8B-B14F-4D97-AF65-F5344CB8AC3E}">
        <p14:creationId xmlns:p14="http://schemas.microsoft.com/office/powerpoint/2010/main" val="628390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39A9BD2-6E4D-CD08-A995-AEBD393B8F5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777" y="3193627"/>
            <a:ext cx="7043844" cy="927946"/>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t>
            </a:r>
            <a:r>
              <a:rPr lang="en-US" sz="2400" b="1" dirty="0"/>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dirty="0"/>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a:t>
            </a:r>
            <a:r>
              <a:rPr lang="en-US" sz="2400" b="1" dirty="0"/>
              <a:t>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27D2B85-8A90-8A3E-1497-3B2F5C6ED9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E564B5-D87C-175E-4E51-F82803E99F4E}"/>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5474056-874B-157D-1352-E99575AD05A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8DE6B5-011A-90F0-1A97-B68C7F2DEDF6}"/>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459A5E6-5623-42CF-9AF7-98193737FD73}"/>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433315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3A5C39"/>
        </a:solidFill>
        <a:effectLst/>
      </p:bgPr>
    </p:bg>
    <p:spTree>
      <p:nvGrpSpPr>
        <p:cNvPr id="1" name="">
          <a:extLst>
            <a:ext uri="{FF2B5EF4-FFF2-40B4-BE49-F238E27FC236}">
              <a16:creationId xmlns:a16="http://schemas.microsoft.com/office/drawing/2014/main" id="{6AE5CC89-5681-0DAD-0C4D-04FEEA8DED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57EEDD4-44BC-611A-9279-390581DECFA0}"/>
              </a:ext>
            </a:extLst>
          </p:cNvPr>
          <p:cNvSpPr/>
          <p:nvPr/>
        </p:nvSpPr>
        <p:spPr>
          <a:xfrm>
            <a:off x="274157" y="0"/>
            <a:ext cx="2249066" cy="1545722"/>
          </a:xfrm>
          <a:custGeom>
            <a:avLst/>
            <a:gdLst/>
            <a:ahLst/>
            <a:cxnLst/>
            <a:rect l="l" t="t" r="r" b="b"/>
            <a:pathLst>
              <a:path w="2249066" h="1545722">
                <a:moveTo>
                  <a:pt x="0" y="0"/>
                </a:moveTo>
                <a:lnTo>
                  <a:pt x="2249066" y="0"/>
                </a:lnTo>
                <a:lnTo>
                  <a:pt x="2249066" y="1545722"/>
                </a:lnTo>
                <a:lnTo>
                  <a:pt x="0" y="1545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735A1F-16F6-64B7-D615-8F2E6807DD69}"/>
              </a:ext>
            </a:extLst>
          </p:cNvPr>
          <p:cNvSpPr/>
          <p:nvPr/>
        </p:nvSpPr>
        <p:spPr>
          <a:xfrm>
            <a:off x="5625874" y="464200"/>
            <a:ext cx="3927513" cy="5143017"/>
          </a:xfrm>
          <a:custGeom>
            <a:avLst/>
            <a:gdLst/>
            <a:ahLst/>
            <a:cxnLst/>
            <a:rect l="l" t="t" r="r" b="b"/>
            <a:pathLst>
              <a:path w="3927513" h="5143017">
                <a:moveTo>
                  <a:pt x="0" y="0"/>
                </a:moveTo>
                <a:lnTo>
                  <a:pt x="3927514" y="0"/>
                </a:lnTo>
                <a:lnTo>
                  <a:pt x="3927514" y="5143016"/>
                </a:lnTo>
                <a:lnTo>
                  <a:pt x="0" y="5143016"/>
                </a:lnTo>
                <a:lnTo>
                  <a:pt x="0" y="0"/>
                </a:lnTo>
                <a:close/>
              </a:path>
            </a:pathLst>
          </a:custGeom>
          <a:blipFill>
            <a:blip r:embed="rId5"/>
            <a:stretch>
              <a:fillRect/>
            </a:stretch>
          </a:blipFill>
          <a:ln w="38100" cap="sq">
            <a:solidFill>
              <a:srgbClr val="CB7E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FAA8960-5D80-9FB9-13D1-3B0645A8F2CB}"/>
              </a:ext>
            </a:extLst>
          </p:cNvPr>
          <p:cNvSpPr/>
          <p:nvPr/>
        </p:nvSpPr>
        <p:spPr>
          <a:xfrm>
            <a:off x="171492" y="1811274"/>
            <a:ext cx="4887991" cy="5313034"/>
          </a:xfrm>
          <a:custGeom>
            <a:avLst/>
            <a:gdLst/>
            <a:ahLst/>
            <a:cxnLst/>
            <a:rect l="l" t="t" r="r" b="b"/>
            <a:pathLst>
              <a:path w="4887991" h="5313034">
                <a:moveTo>
                  <a:pt x="0" y="0"/>
                </a:moveTo>
                <a:lnTo>
                  <a:pt x="4887990" y="0"/>
                </a:lnTo>
                <a:lnTo>
                  <a:pt x="4887990" y="5313034"/>
                </a:lnTo>
                <a:lnTo>
                  <a:pt x="0" y="53130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0289119-0856-8F53-A33D-955C53CB2193}"/>
              </a:ext>
            </a:extLst>
          </p:cNvPr>
          <p:cNvSpPr/>
          <p:nvPr/>
        </p:nvSpPr>
        <p:spPr>
          <a:xfrm>
            <a:off x="812532" y="3969062"/>
            <a:ext cx="3901440" cy="34138"/>
          </a:xfrm>
          <a:custGeom>
            <a:avLst/>
            <a:gdLst/>
            <a:ahLst/>
            <a:cxnLst/>
            <a:rect l="l" t="t" r="r" b="b"/>
            <a:pathLst>
              <a:path w="3901440" h="34138">
                <a:moveTo>
                  <a:pt x="0" y="0"/>
                </a:moveTo>
                <a:lnTo>
                  <a:pt x="3901440" y="0"/>
                </a:lnTo>
                <a:lnTo>
                  <a:pt x="3901440" y="34138"/>
                </a:lnTo>
                <a:lnTo>
                  <a:pt x="0" y="34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C5FF1B2-95DA-AFC0-F26F-F243BF1BBA54}"/>
              </a:ext>
            </a:extLst>
          </p:cNvPr>
          <p:cNvSpPr/>
          <p:nvPr/>
        </p:nvSpPr>
        <p:spPr>
          <a:xfrm rot="-3610094" flipH="1">
            <a:off x="4515551" y="5428095"/>
            <a:ext cx="635981" cy="1462026"/>
          </a:xfrm>
          <a:custGeom>
            <a:avLst/>
            <a:gdLst/>
            <a:ahLst/>
            <a:cxnLst/>
            <a:rect l="l" t="t" r="r" b="b"/>
            <a:pathLst>
              <a:path w="635981" h="1462026">
                <a:moveTo>
                  <a:pt x="635982" y="0"/>
                </a:moveTo>
                <a:lnTo>
                  <a:pt x="0" y="0"/>
                </a:lnTo>
                <a:lnTo>
                  <a:pt x="0" y="1462026"/>
                </a:lnTo>
                <a:lnTo>
                  <a:pt x="635982" y="1462026"/>
                </a:lnTo>
                <a:lnTo>
                  <a:pt x="6359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0D867AAD-6705-2AFC-F7A3-298ECA4BB70A}"/>
              </a:ext>
            </a:extLst>
          </p:cNvPr>
          <p:cNvSpPr txBox="1"/>
          <p:nvPr/>
        </p:nvSpPr>
        <p:spPr>
          <a:xfrm>
            <a:off x="340394" y="300055"/>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Using I statements to Express Mental Health Concerns </a:t>
            </a:r>
          </a:p>
        </p:txBody>
      </p:sp>
      <p:sp>
        <p:nvSpPr>
          <p:cNvPr id="8" name="TextBox 8">
            <a:extLst>
              <a:ext uri="{FF2B5EF4-FFF2-40B4-BE49-F238E27FC236}">
                <a16:creationId xmlns:a16="http://schemas.microsoft.com/office/drawing/2014/main" id="{5DDD1C0E-7449-7AFC-BE7A-C3C8B013F9B9}"/>
              </a:ext>
            </a:extLst>
          </p:cNvPr>
          <p:cNvSpPr txBox="1"/>
          <p:nvPr/>
        </p:nvSpPr>
        <p:spPr>
          <a:xfrm>
            <a:off x="616608" y="3742584"/>
            <a:ext cx="3997758" cy="197237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1" u="none" strike="noStrike" kern="1200" cap="none" spc="0" normalizeH="0" baseline="0" noProof="0" dirty="0">
                <a:ln>
                  <a:noFill/>
                </a:ln>
                <a:solidFill>
                  <a:srgbClr val="FFFFFF"/>
                </a:solidFill>
                <a:effectLst/>
                <a:uLnTx/>
                <a:uFillTx/>
                <a:latin typeface="Calibri"/>
                <a:ea typeface="Calibri (MS) Bold Italics"/>
                <a:cs typeface="Calibri (MS) Bold Italics"/>
                <a:sym typeface="Calibri (MS) Bold Italics"/>
              </a:rPr>
              <a:t>Example: I feel frustrated when the door is slammed, and it makes me feel like you’re not listening to what I ask of you. I need you to close the door quietly when you go outside to play.</a:t>
            </a:r>
          </a:p>
        </p:txBody>
      </p:sp>
      <p:grpSp>
        <p:nvGrpSpPr>
          <p:cNvPr id="9" name="Group 9">
            <a:extLst>
              <a:ext uri="{FF2B5EF4-FFF2-40B4-BE49-F238E27FC236}">
                <a16:creationId xmlns:a16="http://schemas.microsoft.com/office/drawing/2014/main" id="{EC3D44F9-E2FB-3DED-4059-71EBD1BEE145}"/>
              </a:ext>
            </a:extLst>
          </p:cNvPr>
          <p:cNvGrpSpPr/>
          <p:nvPr/>
        </p:nvGrpSpPr>
        <p:grpSpPr>
          <a:xfrm>
            <a:off x="671393" y="2403312"/>
            <a:ext cx="3968610" cy="1415472"/>
            <a:chOff x="0" y="0"/>
            <a:chExt cx="5291480" cy="1887296"/>
          </a:xfrm>
        </p:grpSpPr>
        <p:sp>
          <p:nvSpPr>
            <p:cNvPr id="10" name="TextBox 10">
              <a:extLst>
                <a:ext uri="{FF2B5EF4-FFF2-40B4-BE49-F238E27FC236}">
                  <a16:creationId xmlns:a16="http://schemas.microsoft.com/office/drawing/2014/main" id="{13A0F0B2-ED8B-CB8C-E6B4-BF93B800C60D}"/>
                </a:ext>
              </a:extLst>
            </p:cNvPr>
            <p:cNvSpPr txBox="1"/>
            <p:nvPr/>
          </p:nvSpPr>
          <p:spPr>
            <a:xfrm>
              <a:off x="245525" y="-85725"/>
              <a:ext cx="4800431" cy="487979"/>
            </a:xfrm>
            <a:prstGeom prst="rect">
              <a:avLst/>
            </a:prstGeom>
          </p:spPr>
          <p:txBody>
            <a:bodyPr lIns="0" tIns="0" rIns="0" bIns="0" rtlCol="0" anchor="t">
              <a:spAutoFit/>
            </a:bodyPr>
            <a:lstStyle/>
            <a:p>
              <a:pPr marL="0" marR="0" lvl="0" indent="0" algn="ctr" defTabSz="914400" rtl="0" eaLnBrk="1" fontAlgn="auto" latinLnBrk="0" hangingPunct="1">
                <a:lnSpc>
                  <a:spcPts val="2796"/>
                </a:lnSpc>
                <a:spcBef>
                  <a:spcPct val="0"/>
                </a:spcBef>
                <a:spcAft>
                  <a:spcPts val="0"/>
                </a:spcAft>
                <a:buClrTx/>
                <a:buSzTx/>
                <a:buFontTx/>
                <a:buNone/>
                <a:tabLst/>
                <a:defRPr/>
              </a:pPr>
              <a:r>
                <a:rPr kumimoji="0" lang="en-US" sz="1997" b="1" i="0" u="sng" strike="noStrike" kern="1200" cap="none" spc="0" normalizeH="0" baseline="0" noProof="0">
                  <a:ln>
                    <a:noFill/>
                  </a:ln>
                  <a:solidFill>
                    <a:srgbClr val="FDFBFD"/>
                  </a:solidFill>
                  <a:effectLst/>
                  <a:uLnTx/>
                  <a:uFillTx/>
                  <a:latin typeface="Calibri (MS) Bold"/>
                  <a:ea typeface="Calibri (MS) Bold"/>
                  <a:cs typeface="Calibri (MS) Bold"/>
                  <a:sym typeface="Calibri (MS) Bold"/>
                </a:rPr>
                <a:t> I-Statement Formula</a:t>
              </a:r>
            </a:p>
          </p:txBody>
        </p:sp>
        <p:sp>
          <p:nvSpPr>
            <p:cNvPr id="11" name="TextBox 11">
              <a:extLst>
                <a:ext uri="{FF2B5EF4-FFF2-40B4-BE49-F238E27FC236}">
                  <a16:creationId xmlns:a16="http://schemas.microsoft.com/office/drawing/2014/main" id="{9F33A33D-3915-1FB0-6AE5-96AF2B028E3D}"/>
                </a:ext>
              </a:extLst>
            </p:cNvPr>
            <p:cNvSpPr txBox="1"/>
            <p:nvPr/>
          </p:nvSpPr>
          <p:spPr>
            <a:xfrm>
              <a:off x="0" y="459037"/>
              <a:ext cx="5291480" cy="1428260"/>
            </a:xfrm>
            <a:prstGeom prst="rect">
              <a:avLst/>
            </a:prstGeom>
          </p:spPr>
          <p:txBody>
            <a:bodyPr lIns="0" tIns="0" rIns="0" bIns="0" rtlCol="0" anchor="t">
              <a:spAutoFit/>
            </a:bodyPr>
            <a:lstStyle/>
            <a:p>
              <a:pPr marL="0" marR="0" lvl="0" indent="0" algn="ctr" defTabSz="914400" rtl="0" eaLnBrk="1" fontAlgn="auto" latinLnBrk="0" hangingPunct="1">
                <a:lnSpc>
                  <a:spcPts val="2776"/>
                </a:lnSpc>
                <a:spcBef>
                  <a:spcPct val="0"/>
                </a:spcBef>
                <a:spcAft>
                  <a:spcPts val="0"/>
                </a:spcAft>
                <a:buClrTx/>
                <a:buSzTx/>
                <a:buFontTx/>
                <a:buNone/>
                <a:tabLst/>
                <a:defRPr/>
              </a:pPr>
              <a:r>
                <a:rPr kumimoji="0" lang="en-US" sz="1983" b="1" i="0" u="none" strike="noStrike" kern="1200" cap="none" spc="0" normalizeH="0" baseline="0" noProof="0">
                  <a:ln>
                    <a:noFill/>
                  </a:ln>
                  <a:solidFill>
                    <a:srgbClr val="FDFBFD"/>
                  </a:solidFill>
                  <a:effectLst/>
                  <a:uLnTx/>
                  <a:uFillTx/>
                  <a:latin typeface="Calibri (MS) Bold"/>
                  <a:ea typeface="Calibri (MS) Bold"/>
                  <a:cs typeface="Calibri (MS) Bold"/>
                  <a:sym typeface="Calibri (MS) Bold"/>
                </a:rPr>
                <a:t> I (Emotion) — when (Behavior) — I (How the Behavior Affects Me)…..and I Need (Requested Behavior).</a:t>
              </a:r>
            </a:p>
          </p:txBody>
        </p:sp>
      </p:grpSp>
      <p:sp>
        <p:nvSpPr>
          <p:cNvPr id="12" name="TextBox 12">
            <a:extLst>
              <a:ext uri="{FF2B5EF4-FFF2-40B4-BE49-F238E27FC236}">
                <a16:creationId xmlns:a16="http://schemas.microsoft.com/office/drawing/2014/main" id="{C35CD53E-EF75-5129-FC7D-2B15B71D67F6}"/>
              </a:ext>
            </a:extLst>
          </p:cNvPr>
          <p:cNvSpPr txBox="1"/>
          <p:nvPr/>
        </p:nvSpPr>
        <p:spPr>
          <a:xfrm>
            <a:off x="5494330" y="6004417"/>
            <a:ext cx="4059058" cy="1082327"/>
          </a:xfrm>
          <a:prstGeom prst="rect">
            <a:avLst/>
          </a:prstGeom>
        </p:spPr>
        <p:txBody>
          <a:bodyPr lIns="0" tIns="0" rIns="0" bIns="0" rtlCol="0" anchor="t">
            <a:spAutoFit/>
          </a:bodyPr>
          <a:lstStyle/>
          <a:p>
            <a:pPr marL="434759" marR="0" lvl="1" indent="-217379" algn="l" defTabSz="914400" rtl="0" eaLnBrk="1" fontAlgn="auto" latinLnBrk="0" hangingPunct="1">
              <a:lnSpc>
                <a:spcPts val="2819"/>
              </a:lnSpc>
              <a:spcBef>
                <a:spcPts val="0"/>
              </a:spcBef>
              <a:spcAft>
                <a:spcPts val="0"/>
              </a:spcAft>
              <a:buClrTx/>
              <a:buSzTx/>
              <a:buFont typeface="Arial"/>
              <a:buChar char="•"/>
              <a:tabLst/>
              <a:defRPr/>
            </a:pPr>
            <a:r>
              <a:rPr kumimoji="0" lang="en-US" sz="2013"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Would anyone like to share their drafted "I" statements or provide an example?</a:t>
            </a:r>
          </a:p>
        </p:txBody>
      </p:sp>
    </p:spTree>
    <p:extLst>
      <p:ext uri="{BB962C8B-B14F-4D97-AF65-F5344CB8AC3E}">
        <p14:creationId xmlns:p14="http://schemas.microsoft.com/office/powerpoint/2010/main" val="3424598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22722"/>
        </a:solidFill>
        <a:effectLst/>
      </p:bgPr>
    </p:bg>
    <p:spTree>
      <p:nvGrpSpPr>
        <p:cNvPr id="1" name="">
          <a:extLst>
            <a:ext uri="{FF2B5EF4-FFF2-40B4-BE49-F238E27FC236}">
              <a16:creationId xmlns:a16="http://schemas.microsoft.com/office/drawing/2014/main" id="{D0C61861-1487-6D79-ACA3-500D0DDC7D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EB3F7F-7F25-E4D1-F70D-C983F38582F9}"/>
              </a:ext>
            </a:extLst>
          </p:cNvPr>
          <p:cNvSpPr/>
          <p:nvPr/>
        </p:nvSpPr>
        <p:spPr>
          <a:xfrm>
            <a:off x="274157" y="0"/>
            <a:ext cx="2249066" cy="1545722"/>
          </a:xfrm>
          <a:custGeom>
            <a:avLst/>
            <a:gdLst/>
            <a:ahLst/>
            <a:cxnLst/>
            <a:rect l="l" t="t" r="r" b="b"/>
            <a:pathLst>
              <a:path w="2249066" h="1545722">
                <a:moveTo>
                  <a:pt x="0" y="0"/>
                </a:moveTo>
                <a:lnTo>
                  <a:pt x="2249066" y="0"/>
                </a:lnTo>
                <a:lnTo>
                  <a:pt x="2249066" y="1545722"/>
                </a:lnTo>
                <a:lnTo>
                  <a:pt x="0" y="15457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48401D6-F49D-DA87-5BCD-4F0494EBC521}"/>
              </a:ext>
            </a:extLst>
          </p:cNvPr>
          <p:cNvSpPr/>
          <p:nvPr/>
        </p:nvSpPr>
        <p:spPr>
          <a:xfrm>
            <a:off x="492231" y="1905663"/>
            <a:ext cx="3929510" cy="5153032"/>
          </a:xfrm>
          <a:custGeom>
            <a:avLst/>
            <a:gdLst/>
            <a:ahLst/>
            <a:cxnLst/>
            <a:rect l="l" t="t" r="r" b="b"/>
            <a:pathLst>
              <a:path w="3929510" h="5153032">
                <a:moveTo>
                  <a:pt x="0" y="0"/>
                </a:moveTo>
                <a:lnTo>
                  <a:pt x="3929510" y="0"/>
                </a:lnTo>
                <a:lnTo>
                  <a:pt x="3929510" y="5153032"/>
                </a:lnTo>
                <a:lnTo>
                  <a:pt x="0" y="5153032"/>
                </a:lnTo>
                <a:lnTo>
                  <a:pt x="0" y="0"/>
                </a:lnTo>
                <a:close/>
              </a:path>
            </a:pathLst>
          </a:custGeom>
          <a:blipFill>
            <a:blip r:embed="rId5"/>
            <a:stretch>
              <a:fillRect/>
            </a:stretch>
          </a:blipFill>
          <a:ln w="38100" cap="sq">
            <a:solidFill>
              <a:srgbClr val="E7E6D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3A46C2D-15DD-26B3-5AE0-6AC2A666947C}"/>
              </a:ext>
            </a:extLst>
          </p:cNvPr>
          <p:cNvSpPr/>
          <p:nvPr/>
        </p:nvSpPr>
        <p:spPr>
          <a:xfrm flipH="1">
            <a:off x="4991505" y="3110128"/>
            <a:ext cx="4762095" cy="4205072"/>
          </a:xfrm>
          <a:custGeom>
            <a:avLst/>
            <a:gdLst/>
            <a:ahLst/>
            <a:cxnLst/>
            <a:rect l="l" t="t" r="r" b="b"/>
            <a:pathLst>
              <a:path w="4762095" h="4205072">
                <a:moveTo>
                  <a:pt x="4762095" y="0"/>
                </a:moveTo>
                <a:lnTo>
                  <a:pt x="0" y="0"/>
                </a:lnTo>
                <a:lnTo>
                  <a:pt x="0" y="4205072"/>
                </a:lnTo>
                <a:lnTo>
                  <a:pt x="4762095" y="4205072"/>
                </a:lnTo>
                <a:lnTo>
                  <a:pt x="4762095" y="0"/>
                </a:lnTo>
                <a:close/>
              </a:path>
            </a:pathLst>
          </a:custGeom>
          <a:blipFill>
            <a:blip r:embed="rId6"/>
            <a:stretch>
              <a:fillRect t="-59161" b="-108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833A632A-AE3B-09D2-6794-87149DD6C0C2}"/>
              </a:ext>
            </a:extLst>
          </p:cNvPr>
          <p:cNvSpPr txBox="1"/>
          <p:nvPr/>
        </p:nvSpPr>
        <p:spPr>
          <a:xfrm>
            <a:off x="340394" y="300055"/>
            <a:ext cx="2116592" cy="1000823"/>
          </a:xfrm>
          <a:prstGeom prst="rect">
            <a:avLst/>
          </a:prstGeom>
        </p:spPr>
        <p:txBody>
          <a:bodyPr lIns="0" tIns="0" rIns="0" bIns="0" rtlCol="0" anchor="t">
            <a:spAutoFit/>
          </a:bodyPr>
          <a:lstStyle/>
          <a:p>
            <a:pPr marL="0" marR="0" lvl="0" indent="0" algn="ctr" defTabSz="914400" rtl="0" eaLnBrk="1" fontAlgn="auto" latinLnBrk="0" hangingPunct="1">
              <a:lnSpc>
                <a:spcPts val="2586"/>
              </a:lnSpc>
              <a:spcBef>
                <a:spcPct val="0"/>
              </a:spcBef>
              <a:spcAft>
                <a:spcPts val="0"/>
              </a:spcAft>
              <a:buClrTx/>
              <a:buSzTx/>
              <a:buFontTx/>
              <a:buNone/>
              <a:tabLst/>
              <a:defRPr/>
            </a:pPr>
            <a:r>
              <a:rPr kumimoji="0" lang="en-US" sz="18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Seeking Mental Health Services for Your Child</a:t>
            </a:r>
          </a:p>
        </p:txBody>
      </p:sp>
      <p:sp>
        <p:nvSpPr>
          <p:cNvPr id="6" name="TextBox 6">
            <a:extLst>
              <a:ext uri="{FF2B5EF4-FFF2-40B4-BE49-F238E27FC236}">
                <a16:creationId xmlns:a16="http://schemas.microsoft.com/office/drawing/2014/main" id="{6D5112F4-D3DC-F50E-DE94-A82D56504D4D}"/>
              </a:ext>
            </a:extLst>
          </p:cNvPr>
          <p:cNvSpPr txBox="1"/>
          <p:nvPr/>
        </p:nvSpPr>
        <p:spPr>
          <a:xfrm>
            <a:off x="4405564" y="2031060"/>
            <a:ext cx="5218823" cy="1471994"/>
          </a:xfrm>
          <a:prstGeom prst="rect">
            <a:avLst/>
          </a:prstGeom>
        </p:spPr>
        <p:txBody>
          <a:bodyPr lIns="0" tIns="0" rIns="0" bIns="0" rtlCol="0" anchor="t">
            <a:spAutoFit/>
          </a:bodyPr>
          <a:lstStyle/>
          <a:p>
            <a:pPr marL="442055" marR="0" lvl="1" indent="-221028" algn="l" defTabSz="914400" rtl="0" eaLnBrk="1" fontAlgn="auto" latinLnBrk="0" hangingPunct="1">
              <a:lnSpc>
                <a:spcPts val="286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rPr>
              <a:t>Has anyone contacted a resource?</a:t>
            </a:r>
          </a:p>
          <a:p>
            <a:pPr marL="0" marR="0" lvl="0" indent="0" algn="l" defTabSz="914400" rtl="0" eaLnBrk="1" fontAlgn="auto" latinLnBrk="0" hangingPunct="1">
              <a:lnSpc>
                <a:spcPts val="286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86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rPr>
              <a:t>Would anyone like to share their experience?</a:t>
            </a:r>
          </a:p>
        </p:txBody>
      </p:sp>
      <p:sp>
        <p:nvSpPr>
          <p:cNvPr id="7" name="TextBox 7">
            <a:extLst>
              <a:ext uri="{FF2B5EF4-FFF2-40B4-BE49-F238E27FC236}">
                <a16:creationId xmlns:a16="http://schemas.microsoft.com/office/drawing/2014/main" id="{DD827459-BAD2-F8C9-120C-D7278DC3DF53}"/>
              </a:ext>
            </a:extLst>
          </p:cNvPr>
          <p:cNvSpPr txBox="1"/>
          <p:nvPr/>
        </p:nvSpPr>
        <p:spPr>
          <a:xfrm>
            <a:off x="2927880" y="290530"/>
            <a:ext cx="6565094" cy="1407858"/>
          </a:xfrm>
          <a:prstGeom prst="rect">
            <a:avLst/>
          </a:prstGeom>
        </p:spPr>
        <p:txBody>
          <a:bodyPr lIns="0" tIns="0" rIns="0" bIns="0" rtlCol="0" anchor="t">
            <a:spAutoFit/>
          </a:bodyPr>
          <a:lstStyle/>
          <a:p>
            <a:pPr marL="420466" marR="0" lvl="1" indent="-210233" algn="l" defTabSz="914400" rtl="0" eaLnBrk="1" fontAlgn="auto" latinLnBrk="0" hangingPunct="1">
              <a:lnSpc>
                <a:spcPts val="2726"/>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rPr>
              <a:t>Does your child show behaviors that may need professional support?</a:t>
            </a:r>
          </a:p>
          <a:p>
            <a:pPr marL="0" marR="0" lvl="0" indent="0" algn="l" defTabSz="914400" rtl="0" eaLnBrk="1" fontAlgn="auto" latinLnBrk="0" hangingPunct="1">
              <a:lnSpc>
                <a:spcPts val="2726"/>
              </a:lnSpc>
              <a:spcBef>
                <a:spcPts val="0"/>
              </a:spcBef>
              <a:spcAft>
                <a:spcPts val="0"/>
              </a:spcAft>
              <a:buClrTx/>
              <a:buSzTx/>
              <a:buFontTx/>
              <a:buNone/>
              <a:tabLst/>
              <a:defRPr/>
            </a:pPr>
            <a:endParaRPr kumimoji="0" lang="en-US" sz="19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2726"/>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FDFDFD"/>
                </a:solidFill>
                <a:effectLst/>
                <a:uLnTx/>
                <a:uFillTx/>
                <a:latin typeface="Calibri (MS) Bold"/>
                <a:ea typeface="Calibri (MS) Bold"/>
                <a:cs typeface="Calibri (MS) Bold"/>
                <a:sym typeface="Calibri (MS) Bold"/>
              </a:rPr>
              <a:t>Did you identify 2–3 resources for assistance?</a:t>
            </a:r>
          </a:p>
        </p:txBody>
      </p:sp>
    </p:spTree>
    <p:extLst>
      <p:ext uri="{BB962C8B-B14F-4D97-AF65-F5344CB8AC3E}">
        <p14:creationId xmlns:p14="http://schemas.microsoft.com/office/powerpoint/2010/main" val="2792116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9B4BDC6-F0D4-3741-183A-5DDA7B2E75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5F8504-03CE-D514-0161-C68DC31E3C20}"/>
              </a:ext>
            </a:extLst>
          </p:cNvPr>
          <p:cNvSpPr/>
          <p:nvPr/>
        </p:nvSpPr>
        <p:spPr>
          <a:xfrm>
            <a:off x="4120162" y="54660"/>
            <a:ext cx="1530207" cy="1051670"/>
          </a:xfrm>
          <a:custGeom>
            <a:avLst/>
            <a:gdLst/>
            <a:ahLst/>
            <a:cxnLst/>
            <a:rect l="l" t="t" r="r" b="b"/>
            <a:pathLst>
              <a:path w="1530207" h="1051670">
                <a:moveTo>
                  <a:pt x="0" y="0"/>
                </a:moveTo>
                <a:lnTo>
                  <a:pt x="1530207" y="0"/>
                </a:lnTo>
                <a:lnTo>
                  <a:pt x="1530207" y="1051669"/>
                </a:lnTo>
                <a:lnTo>
                  <a:pt x="0" y="1051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FF2F3D7-A9EC-0B19-5CF5-570DD12FB140}"/>
              </a:ext>
            </a:extLst>
          </p:cNvPr>
          <p:cNvSpPr/>
          <p:nvPr/>
        </p:nvSpPr>
        <p:spPr>
          <a:xfrm>
            <a:off x="272622" y="1179417"/>
            <a:ext cx="9269976" cy="5863260"/>
          </a:xfrm>
          <a:custGeom>
            <a:avLst/>
            <a:gdLst/>
            <a:ahLst/>
            <a:cxnLst/>
            <a:rect l="l" t="t" r="r" b="b"/>
            <a:pathLst>
              <a:path w="9269976" h="5863260">
                <a:moveTo>
                  <a:pt x="0" y="0"/>
                </a:moveTo>
                <a:lnTo>
                  <a:pt x="9269976" y="0"/>
                </a:lnTo>
                <a:lnTo>
                  <a:pt x="9269976" y="5863259"/>
                </a:lnTo>
                <a:lnTo>
                  <a:pt x="0" y="58632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91747C1-6CD3-B352-9096-236A229C8674}"/>
              </a:ext>
            </a:extLst>
          </p:cNvPr>
          <p:cNvSpPr txBox="1"/>
          <p:nvPr/>
        </p:nvSpPr>
        <p:spPr>
          <a:xfrm>
            <a:off x="619599" y="2102601"/>
            <a:ext cx="8576021" cy="4458018"/>
          </a:xfrm>
          <a:prstGeom prst="rect">
            <a:avLst/>
          </a:prstGeom>
        </p:spPr>
        <p:txBody>
          <a:bodyPr lIns="0" tIns="0" rIns="0" bIns="0" rtlCol="0" anchor="t">
            <a:spAutoFit/>
          </a:bodyPr>
          <a:lstStyle/>
          <a:p>
            <a:pPr marL="0" marR="0" lvl="0" indent="0" algn="l" defTabSz="914400" rtl="0" eaLnBrk="1" fontAlgn="auto" latinLnBrk="0" hangingPunct="1">
              <a:lnSpc>
                <a:spcPts val="271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Emotional &amp; Behavioral Changes: Expressing hopelessness, helplessness, or worthlessness; increased irritability; intense mood swings; social withdrawal</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Academic &amp; Social Indicators: Declining grades, loss of interest in activities, conflicts with friends or romantic partners</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Suicidal Warning Signs: Talking about suicide, preoccupation with death, making “final arrangements,” engaging in reckless behavior or previous attempts</a:t>
            </a:r>
          </a:p>
          <a:p>
            <a:pPr marL="0" marR="0" lvl="0" indent="0" algn="l" defTabSz="914400" rtl="0" eaLnBrk="1" fontAlgn="auto" latinLnBrk="0" hangingPunct="1">
              <a:lnSpc>
                <a:spcPts val="2716"/>
              </a:lnSpc>
              <a:spcBef>
                <a:spcPts val="0"/>
              </a:spcBef>
              <a:spcAft>
                <a:spcPts val="0"/>
              </a:spcAft>
              <a:buClrTx/>
              <a:buSzTx/>
              <a:buFontTx/>
              <a:buNone/>
              <a:tabLst/>
              <a:defRPr/>
            </a:pPr>
            <a:endPar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18917" marR="0" lvl="1" indent="-209459" algn="l" defTabSz="914400" rtl="0" eaLnBrk="1" fontAlgn="auto" latinLnBrk="0" hangingPunct="1">
              <a:lnSpc>
                <a:spcPts val="2716"/>
              </a:lnSpc>
              <a:spcBef>
                <a:spcPts val="0"/>
              </a:spcBef>
              <a:spcAft>
                <a:spcPts val="0"/>
              </a:spcAft>
              <a:buClrTx/>
              <a:buSzTx/>
              <a:buFont typeface="Arial"/>
              <a:buChar char="•"/>
              <a:tabLst/>
              <a:defRPr/>
            </a:pPr>
            <a:r>
              <a:rPr kumimoji="0" lang="en-US" sz="194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Physical &amp; Self-Harm Signs: Unexplained scars or wounds, mysterious bruises, wearing out-of-season long clothing, hiding objects for self-harm</a:t>
            </a:r>
          </a:p>
        </p:txBody>
      </p:sp>
      <p:sp>
        <p:nvSpPr>
          <p:cNvPr id="5" name="TextBox 5">
            <a:extLst>
              <a:ext uri="{FF2B5EF4-FFF2-40B4-BE49-F238E27FC236}">
                <a16:creationId xmlns:a16="http://schemas.microsoft.com/office/drawing/2014/main" id="{21634560-4858-546F-01C0-0218FDB8E338}"/>
              </a:ext>
            </a:extLst>
          </p:cNvPr>
          <p:cNvSpPr txBox="1"/>
          <p:nvPr/>
        </p:nvSpPr>
        <p:spPr>
          <a:xfrm>
            <a:off x="4103231" y="247253"/>
            <a:ext cx="1547138"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Watching for Self Harm</a:t>
            </a:r>
          </a:p>
        </p:txBody>
      </p:sp>
      <p:sp>
        <p:nvSpPr>
          <p:cNvPr id="6" name="TextBox 6">
            <a:extLst>
              <a:ext uri="{FF2B5EF4-FFF2-40B4-BE49-F238E27FC236}">
                <a16:creationId xmlns:a16="http://schemas.microsoft.com/office/drawing/2014/main" id="{94A47EB2-C625-91DE-80D9-20C4E2A190E9}"/>
              </a:ext>
            </a:extLst>
          </p:cNvPr>
          <p:cNvSpPr txBox="1"/>
          <p:nvPr/>
        </p:nvSpPr>
        <p:spPr>
          <a:xfrm>
            <a:off x="1857303" y="1576482"/>
            <a:ext cx="6100613" cy="469231"/>
          </a:xfrm>
          <a:prstGeom prst="rect">
            <a:avLst/>
          </a:prstGeom>
        </p:spPr>
        <p:txBody>
          <a:bodyPr lIns="0" tIns="0" rIns="0" bIns="0" rtlCol="0" anchor="t">
            <a:spAutoFit/>
          </a:bodyPr>
          <a:lstStyle/>
          <a:p>
            <a:pPr marL="0" marR="0" lvl="0" indent="0" algn="ctr" defTabSz="914400" rtl="0" eaLnBrk="1" fontAlgn="auto" latinLnBrk="0" hangingPunct="1">
              <a:lnSpc>
                <a:spcPts val="3892"/>
              </a:lnSpc>
              <a:spcBef>
                <a:spcPct val="0"/>
              </a:spcBef>
              <a:spcAft>
                <a:spcPts val="0"/>
              </a:spcAft>
              <a:buClrTx/>
              <a:buSzTx/>
              <a:buFontTx/>
              <a:buNone/>
              <a:tabLst/>
              <a:defRPr/>
            </a:pPr>
            <a:r>
              <a:rPr kumimoji="0" lang="en-US" sz="2780" b="1" i="1" u="sng" strike="noStrike" kern="1200" cap="none" spc="0" normalizeH="0" baseline="0" noProof="0" dirty="0">
                <a:ln>
                  <a:noFill/>
                </a:ln>
                <a:solidFill>
                  <a:srgbClr val="FFFFFF"/>
                </a:solidFill>
                <a:effectLst/>
                <a:uLnTx/>
                <a:uFillTx/>
                <a:latin typeface="Calibri"/>
                <a:ea typeface="Calibri (MS) Bold Italics"/>
                <a:cs typeface="Calibri (MS) Bold Italics"/>
                <a:sym typeface="Calibri (MS) Bold Italics"/>
              </a:rPr>
              <a:t>Warning Signs of Mental Health Concerns</a:t>
            </a:r>
          </a:p>
        </p:txBody>
      </p:sp>
    </p:spTree>
    <p:extLst>
      <p:ext uri="{BB962C8B-B14F-4D97-AF65-F5344CB8AC3E}">
        <p14:creationId xmlns:p14="http://schemas.microsoft.com/office/powerpoint/2010/main" val="67199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F2A803-4E60-33F7-81C3-7C53EB1D6494}"/>
              </a:ext>
            </a:extLst>
          </p:cNvPr>
          <p:cNvPicPr>
            <a:picLocks noChangeAspect="1"/>
          </p:cNvPicPr>
          <p:nvPr/>
        </p:nvPicPr>
        <p:blipFill>
          <a:blip r:embed="rId3">
            <a:extLst>
              <a:ext uri="{28A0092B-C50C-407E-A947-70E740481C1C}">
                <a14:useLocalDpi xmlns:a14="http://schemas.microsoft.com/office/drawing/2010/main" val="0"/>
              </a:ext>
            </a:extLst>
          </a:blip>
          <a:srcRect t="1187" b="1187"/>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the Welcome and Introduction Module and Part 1: Psychoeducation</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928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7" name="Picture 16">
            <a:extLst>
              <a:ext uri="{FF2B5EF4-FFF2-40B4-BE49-F238E27FC236}">
                <a16:creationId xmlns:a16="http://schemas.microsoft.com/office/drawing/2014/main" id="{0E1421C8-B29B-F59C-17CE-22B0AAFDB4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2280" y="4405571"/>
            <a:ext cx="2363726" cy="519613"/>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10306353" flipH="1">
            <a:off x="1525301"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8">
            <a:extLst>
              <a:ext uri="{28A0092B-C50C-407E-A947-70E740481C1C}">
                <a14:useLocalDpi xmlns:a14="http://schemas.microsoft.com/office/drawing/2010/main" val="0"/>
              </a:ext>
            </a:extLst>
          </a:blip>
          <a:srcRect l="-1910" t="-348" r="7686" b="348"/>
          <a:stretch/>
        </p:blipFill>
        <p:spPr>
          <a:xfrm>
            <a:off x="6510313"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72F3F404-91FF-051E-5C23-402D29FFA326}"/>
              </a:ext>
            </a:extLst>
          </p:cNvPr>
          <p:cNvSpPr/>
          <p:nvPr/>
        </p:nvSpPr>
        <p:spPr>
          <a:xfrm rot="9566418" flipH="1">
            <a:off x="1570955"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326777"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814525" y="2802062"/>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E4BBB0-57E6-09A9-80BC-4C24EE2AE34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36453" y="3918503"/>
            <a:ext cx="2422725" cy="500900"/>
          </a:xfrm>
          <a:prstGeom prst="rect">
            <a:avLst/>
          </a:prstGeom>
        </p:spPr>
      </p:pic>
      <p:sp>
        <p:nvSpPr>
          <p:cNvPr id="3" name="Rectangle 2">
            <a:extLst>
              <a:ext uri="{FF2B5EF4-FFF2-40B4-BE49-F238E27FC236}">
                <a16:creationId xmlns:a16="http://schemas.microsoft.com/office/drawing/2014/main" id="{F4B47C34-8776-0BA4-47BE-E876366F71BC}"/>
              </a:ext>
            </a:extLst>
          </p:cNvPr>
          <p:cNvSpPr/>
          <p:nvPr/>
        </p:nvSpPr>
        <p:spPr>
          <a:xfrm>
            <a:off x="2020467" y="3747553"/>
            <a:ext cx="1644690" cy="205542"/>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FC0051B-40F0-244C-6995-D6A6D91197D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C1D784-3489-E531-0923-C82628B8FB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666" r="-16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CA2629F-5D3B-5BCE-1674-9E14FC391E47}"/>
              </a:ext>
            </a:extLst>
          </p:cNvPr>
          <p:cNvSpPr/>
          <p:nvPr/>
        </p:nvSpPr>
        <p:spPr>
          <a:xfrm>
            <a:off x="265896" y="0"/>
            <a:ext cx="1895371" cy="1302637"/>
          </a:xfrm>
          <a:custGeom>
            <a:avLst/>
            <a:gdLst/>
            <a:ahLst/>
            <a:cxnLst/>
            <a:rect l="l" t="t" r="r" b="b"/>
            <a:pathLst>
              <a:path w="1895371" h="1302637">
                <a:moveTo>
                  <a:pt x="0" y="0"/>
                </a:moveTo>
                <a:lnTo>
                  <a:pt x="1895371" y="0"/>
                </a:lnTo>
                <a:lnTo>
                  <a:pt x="1895371" y="1302637"/>
                </a:lnTo>
                <a:lnTo>
                  <a:pt x="0" y="1302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A5BACC2-ECE9-F484-27A9-9DC7B38039BA}"/>
              </a:ext>
            </a:extLst>
          </p:cNvPr>
          <p:cNvSpPr/>
          <p:nvPr/>
        </p:nvSpPr>
        <p:spPr>
          <a:xfrm>
            <a:off x="1112702" y="5122966"/>
            <a:ext cx="7528196" cy="2070254"/>
          </a:xfrm>
          <a:custGeom>
            <a:avLst/>
            <a:gdLst/>
            <a:ahLst/>
            <a:cxnLst/>
            <a:rect l="l" t="t" r="r" b="b"/>
            <a:pathLst>
              <a:path w="7528196" h="2070254">
                <a:moveTo>
                  <a:pt x="0" y="0"/>
                </a:moveTo>
                <a:lnTo>
                  <a:pt x="7528196" y="0"/>
                </a:lnTo>
                <a:lnTo>
                  <a:pt x="7528196" y="2070254"/>
                </a:lnTo>
                <a:lnTo>
                  <a:pt x="0" y="20702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5AAC394F-9892-9AAC-8A95-1E98B93F5944}"/>
              </a:ext>
            </a:extLst>
          </p:cNvPr>
          <p:cNvSpPr txBox="1"/>
          <p:nvPr/>
        </p:nvSpPr>
        <p:spPr>
          <a:xfrm>
            <a:off x="440012" y="83739"/>
            <a:ext cx="1547138" cy="111004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Addressing Safety Concerns </a:t>
            </a:r>
          </a:p>
        </p:txBody>
      </p:sp>
      <p:sp>
        <p:nvSpPr>
          <p:cNvPr id="6" name="TextBox 6">
            <a:extLst>
              <a:ext uri="{FF2B5EF4-FFF2-40B4-BE49-F238E27FC236}">
                <a16:creationId xmlns:a16="http://schemas.microsoft.com/office/drawing/2014/main" id="{C485E180-244E-2028-4D77-6606298AA619}"/>
              </a:ext>
            </a:extLst>
          </p:cNvPr>
          <p:cNvSpPr txBox="1"/>
          <p:nvPr/>
        </p:nvSpPr>
        <p:spPr>
          <a:xfrm>
            <a:off x="1127857" y="5443661"/>
            <a:ext cx="7209086" cy="1400289"/>
          </a:xfrm>
          <a:prstGeom prst="rect">
            <a:avLst/>
          </a:prstGeom>
        </p:spPr>
        <p:txBody>
          <a:bodyPr lIns="0" tIns="0" rIns="0" bIns="0" rtlCol="0" anchor="t">
            <a:spAutoFit/>
          </a:bodyPr>
          <a:lstStyle/>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Would anyone like to share their drafted conversation starter?</a:t>
            </a: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Has anyone talked to their child about concerning behaviors?</a:t>
            </a: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0" marR="0" lvl="0" indent="0" algn="l" defTabSz="914400" rtl="0" eaLnBrk="1" fontAlgn="auto" latinLnBrk="0" hangingPunct="1">
              <a:lnSpc>
                <a:spcPts val="1556"/>
              </a:lnSpc>
              <a:spcBef>
                <a:spcPts val="0"/>
              </a:spcBef>
              <a:spcAft>
                <a:spcPts val="0"/>
              </a:spcAft>
              <a:buClrTx/>
              <a:buSzTx/>
              <a:buFontTx/>
              <a:buNone/>
              <a:tabLst/>
              <a:defRPr/>
            </a:pPr>
            <a:endPar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556"/>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3F3025"/>
                </a:solidFill>
                <a:effectLst/>
                <a:uLnTx/>
                <a:uFillTx/>
                <a:latin typeface="Calibri (MS) Bold"/>
                <a:ea typeface="Calibri (MS) Bold"/>
                <a:cs typeface="Calibri (MS) Bold"/>
                <a:sym typeface="Calibri (MS) Bold"/>
              </a:rPr>
              <a:t>Would you like to share your experience?</a:t>
            </a:r>
          </a:p>
        </p:txBody>
      </p:sp>
    </p:spTree>
    <p:extLst>
      <p:ext uri="{BB962C8B-B14F-4D97-AF65-F5344CB8AC3E}">
        <p14:creationId xmlns:p14="http://schemas.microsoft.com/office/powerpoint/2010/main" val="3859732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EE3EA"/>
        </a:solidFill>
        <a:effectLst/>
      </p:bgPr>
    </p:bg>
    <p:spTree>
      <p:nvGrpSpPr>
        <p:cNvPr id="1" name="">
          <a:extLst>
            <a:ext uri="{FF2B5EF4-FFF2-40B4-BE49-F238E27FC236}">
              <a16:creationId xmlns:a16="http://schemas.microsoft.com/office/drawing/2014/main" id="{49CB3BE3-6452-7CCE-CA17-47882D4845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83449B-9500-0B1A-3E7B-4831EF44D6C7}"/>
              </a:ext>
            </a:extLst>
          </p:cNvPr>
          <p:cNvSpPr/>
          <p:nvPr/>
        </p:nvSpPr>
        <p:spPr>
          <a:xfrm>
            <a:off x="4523067" y="98902"/>
            <a:ext cx="4905237" cy="415164"/>
          </a:xfrm>
          <a:custGeom>
            <a:avLst/>
            <a:gdLst/>
            <a:ahLst/>
            <a:cxnLst/>
            <a:rect l="l" t="t" r="r" b="b"/>
            <a:pathLst>
              <a:path w="3678370" h="721880">
                <a:moveTo>
                  <a:pt x="0" y="0"/>
                </a:moveTo>
                <a:lnTo>
                  <a:pt x="3678369" y="0"/>
                </a:lnTo>
                <a:lnTo>
                  <a:pt x="3678369" y="721880"/>
                </a:lnTo>
                <a:lnTo>
                  <a:pt x="0" y="721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EF0D13B-0899-72E5-EBEE-0036BA75D429}"/>
              </a:ext>
            </a:extLst>
          </p:cNvPr>
          <p:cNvGrpSpPr/>
          <p:nvPr/>
        </p:nvGrpSpPr>
        <p:grpSpPr>
          <a:xfrm>
            <a:off x="4514507" y="635276"/>
            <a:ext cx="4906496" cy="3589107"/>
            <a:chOff x="0" y="0"/>
            <a:chExt cx="5505842" cy="5037913"/>
          </a:xfrm>
        </p:grpSpPr>
        <p:sp>
          <p:nvSpPr>
            <p:cNvPr id="4" name="Freeform 4">
              <a:extLst>
                <a:ext uri="{FF2B5EF4-FFF2-40B4-BE49-F238E27FC236}">
                  <a16:creationId xmlns:a16="http://schemas.microsoft.com/office/drawing/2014/main" id="{208BE57B-0C32-5BBD-57FE-367D708F28A8}"/>
                </a:ext>
              </a:extLst>
            </p:cNvPr>
            <p:cNvSpPr/>
            <p:nvPr/>
          </p:nvSpPr>
          <p:spPr>
            <a:xfrm>
              <a:off x="0" y="0"/>
              <a:ext cx="5468563" cy="5037913"/>
            </a:xfrm>
            <a:custGeom>
              <a:avLst/>
              <a:gdLst/>
              <a:ahLst/>
              <a:cxnLst/>
              <a:rect l="l" t="t" r="r" b="b"/>
              <a:pathLst>
                <a:path w="5468563" h="5037913">
                  <a:moveTo>
                    <a:pt x="0" y="0"/>
                  </a:moveTo>
                  <a:lnTo>
                    <a:pt x="5468563" y="0"/>
                  </a:lnTo>
                  <a:lnTo>
                    <a:pt x="5468563" y="5037913"/>
                  </a:lnTo>
                  <a:lnTo>
                    <a:pt x="0" y="5037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555D5B2D-6641-C48D-1DB5-F9782D0FF02F}"/>
                </a:ext>
              </a:extLst>
            </p:cNvPr>
            <p:cNvSpPr txBox="1"/>
            <p:nvPr/>
          </p:nvSpPr>
          <p:spPr>
            <a:xfrm>
              <a:off x="1833140" y="222770"/>
              <a:ext cx="3131436"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Recognizing warning signs of a crisis</a:t>
              </a:r>
            </a:p>
          </p:txBody>
        </p:sp>
        <p:sp>
          <p:nvSpPr>
            <p:cNvPr id="6" name="TextBox 6">
              <a:extLst>
                <a:ext uri="{FF2B5EF4-FFF2-40B4-BE49-F238E27FC236}">
                  <a16:creationId xmlns:a16="http://schemas.microsoft.com/office/drawing/2014/main" id="{8F213671-0D9F-284F-E79E-97E27F47CA7B}"/>
                </a:ext>
              </a:extLst>
            </p:cNvPr>
            <p:cNvSpPr txBox="1"/>
            <p:nvPr/>
          </p:nvSpPr>
          <p:spPr>
            <a:xfrm>
              <a:off x="1833140" y="1382379"/>
              <a:ext cx="3672702" cy="907167"/>
            </a:xfrm>
            <a:prstGeom prst="rect">
              <a:avLst/>
            </a:prstGeom>
          </p:spPr>
          <p:txBody>
            <a:bodyPr lIns="0" tIns="0" rIns="0" bIns="0" rtlCol="0" anchor="t">
              <a:spAutoFit/>
            </a:bodyPr>
            <a:lstStyle/>
            <a:p>
              <a:pPr marL="0" marR="0" lvl="0" indent="0" algn="l" defTabSz="914400" rtl="0" eaLnBrk="1" fontAlgn="auto" latinLnBrk="0" hangingPunct="1">
                <a:lnSpc>
                  <a:spcPts val="2673"/>
                </a:lnSpc>
                <a:spcBef>
                  <a:spcPct val="0"/>
                </a:spcBef>
                <a:spcAft>
                  <a:spcPts val="0"/>
                </a:spcAft>
                <a:buClrTx/>
                <a:buSzTx/>
                <a:buFontTx/>
                <a:buNone/>
                <a:tabLst/>
                <a:defRPr/>
              </a:pPr>
              <a:r>
                <a:rPr kumimoji="0" lang="en-US" sz="1909"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Ensuring a safe home environment</a:t>
              </a:r>
            </a:p>
          </p:txBody>
        </p:sp>
        <p:sp>
          <p:nvSpPr>
            <p:cNvPr id="7" name="TextBox 7">
              <a:extLst>
                <a:ext uri="{FF2B5EF4-FFF2-40B4-BE49-F238E27FC236}">
                  <a16:creationId xmlns:a16="http://schemas.microsoft.com/office/drawing/2014/main" id="{D9F89DCA-A39C-DD06-C428-C0DC511B5622}"/>
                </a:ext>
              </a:extLst>
            </p:cNvPr>
            <p:cNvSpPr txBox="1"/>
            <p:nvPr/>
          </p:nvSpPr>
          <p:spPr>
            <a:xfrm>
              <a:off x="1833140" y="2677753"/>
              <a:ext cx="3467555"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Brainstorming self-coping activities</a:t>
              </a:r>
            </a:p>
          </p:txBody>
        </p:sp>
        <p:sp>
          <p:nvSpPr>
            <p:cNvPr id="8" name="TextBox 8">
              <a:extLst>
                <a:ext uri="{FF2B5EF4-FFF2-40B4-BE49-F238E27FC236}">
                  <a16:creationId xmlns:a16="http://schemas.microsoft.com/office/drawing/2014/main" id="{FEF36FD4-7986-3B51-4CE2-37A2F2F22A2E}"/>
                </a:ext>
              </a:extLst>
            </p:cNvPr>
            <p:cNvSpPr txBox="1"/>
            <p:nvPr/>
          </p:nvSpPr>
          <p:spPr>
            <a:xfrm>
              <a:off x="1833140" y="3975165"/>
              <a:ext cx="3467555" cy="907139"/>
            </a:xfrm>
            <a:prstGeom prst="rect">
              <a:avLst/>
            </a:prstGeom>
          </p:spPr>
          <p:txBody>
            <a:bodyPr lIns="0" tIns="0" rIns="0" bIns="0" rtlCol="0" anchor="t">
              <a:spAutoFit/>
            </a:bodyPr>
            <a:lstStyle/>
            <a:p>
              <a:pPr marL="0" marR="0" lvl="0" indent="0" algn="l" defTabSz="914400" rtl="0" eaLnBrk="1" fontAlgn="auto" latinLnBrk="0" hangingPunct="1">
                <a:lnSpc>
                  <a:spcPts val="2674"/>
                </a:lnSpc>
                <a:spcBef>
                  <a:spcPct val="0"/>
                </a:spcBef>
                <a:spcAft>
                  <a:spcPts val="0"/>
                </a:spcAft>
                <a:buClrTx/>
                <a:buSzTx/>
                <a:buFontTx/>
                <a:buNone/>
                <a:tabLst/>
                <a:defRPr/>
              </a:pPr>
              <a:r>
                <a:rPr kumimoji="0" lang="en-US" sz="1910"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Identifying support people and places</a:t>
              </a:r>
            </a:p>
          </p:txBody>
        </p:sp>
      </p:grpSp>
      <p:sp>
        <p:nvSpPr>
          <p:cNvPr id="9" name="Freeform 9">
            <a:extLst>
              <a:ext uri="{FF2B5EF4-FFF2-40B4-BE49-F238E27FC236}">
                <a16:creationId xmlns:a16="http://schemas.microsoft.com/office/drawing/2014/main" id="{74983BCA-A7A3-9606-10EE-F5D6451D9DD4}"/>
              </a:ext>
            </a:extLst>
          </p:cNvPr>
          <p:cNvSpPr/>
          <p:nvPr/>
        </p:nvSpPr>
        <p:spPr>
          <a:xfrm>
            <a:off x="182062" y="1922029"/>
            <a:ext cx="3917215" cy="5044703"/>
          </a:xfrm>
          <a:custGeom>
            <a:avLst/>
            <a:gdLst/>
            <a:ahLst/>
            <a:cxnLst/>
            <a:rect l="l" t="t" r="r" b="b"/>
            <a:pathLst>
              <a:path w="3917215" h="5044703">
                <a:moveTo>
                  <a:pt x="0" y="0"/>
                </a:moveTo>
                <a:lnTo>
                  <a:pt x="3917215" y="0"/>
                </a:lnTo>
                <a:lnTo>
                  <a:pt x="3917215" y="5044704"/>
                </a:lnTo>
                <a:lnTo>
                  <a:pt x="0" y="5044704"/>
                </a:lnTo>
                <a:lnTo>
                  <a:pt x="0" y="0"/>
                </a:lnTo>
                <a:close/>
              </a:path>
            </a:pathLst>
          </a:custGeom>
          <a:blipFill>
            <a:blip r:embed="rId8"/>
            <a:stretch>
              <a:fillRect/>
            </a:stretch>
          </a:blipFill>
          <a:ln w="38100" cap="sq">
            <a:solidFill>
              <a:srgbClr val="8C869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A29D9ADB-C314-A251-BEE1-6FAFA4635075}"/>
              </a:ext>
            </a:extLst>
          </p:cNvPr>
          <p:cNvSpPr/>
          <p:nvPr/>
        </p:nvSpPr>
        <p:spPr>
          <a:xfrm>
            <a:off x="1057724" y="0"/>
            <a:ext cx="2165892" cy="1488558"/>
          </a:xfrm>
          <a:custGeom>
            <a:avLst/>
            <a:gdLst/>
            <a:ahLst/>
            <a:cxnLst/>
            <a:rect l="l" t="t" r="r" b="b"/>
            <a:pathLst>
              <a:path w="2165892" h="1488558">
                <a:moveTo>
                  <a:pt x="0" y="0"/>
                </a:moveTo>
                <a:lnTo>
                  <a:pt x="2165891" y="0"/>
                </a:lnTo>
                <a:lnTo>
                  <a:pt x="2165891" y="1488558"/>
                </a:lnTo>
                <a:lnTo>
                  <a:pt x="0" y="1488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642E056-778F-8892-B226-692E92E2C413}"/>
              </a:ext>
            </a:extLst>
          </p:cNvPr>
          <p:cNvSpPr/>
          <p:nvPr/>
        </p:nvSpPr>
        <p:spPr>
          <a:xfrm>
            <a:off x="4508241" y="4343204"/>
            <a:ext cx="4901472" cy="961914"/>
          </a:xfrm>
          <a:custGeom>
            <a:avLst/>
            <a:gdLst/>
            <a:ahLst/>
            <a:cxnLst/>
            <a:rect l="l" t="t" r="r" b="b"/>
            <a:pathLst>
              <a:path w="4901472" h="961914">
                <a:moveTo>
                  <a:pt x="0" y="0"/>
                </a:moveTo>
                <a:lnTo>
                  <a:pt x="4901473" y="0"/>
                </a:lnTo>
                <a:lnTo>
                  <a:pt x="4901473" y="961914"/>
                </a:lnTo>
                <a:lnTo>
                  <a:pt x="0" y="961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112E1999-E91B-34F4-3AD3-DBC3B70A97E8}"/>
              </a:ext>
            </a:extLst>
          </p:cNvPr>
          <p:cNvSpPr/>
          <p:nvPr/>
        </p:nvSpPr>
        <p:spPr>
          <a:xfrm>
            <a:off x="4508241" y="5207149"/>
            <a:ext cx="4901472" cy="833625"/>
          </a:xfrm>
          <a:custGeom>
            <a:avLst/>
            <a:gdLst/>
            <a:ahLst/>
            <a:cxnLst/>
            <a:rect l="l" t="t" r="r" b="b"/>
            <a:pathLst>
              <a:path w="4901472" h="833625">
                <a:moveTo>
                  <a:pt x="0" y="0"/>
                </a:moveTo>
                <a:lnTo>
                  <a:pt x="4901473" y="0"/>
                </a:lnTo>
                <a:lnTo>
                  <a:pt x="4901473" y="833625"/>
                </a:lnTo>
                <a:lnTo>
                  <a:pt x="0" y="833625"/>
                </a:lnTo>
                <a:lnTo>
                  <a:pt x="0" y="0"/>
                </a:lnTo>
                <a:close/>
              </a:path>
            </a:pathLst>
          </a:custGeom>
          <a:blipFill>
            <a:blip r:embed="rId4">
              <a:extLst>
                <a:ext uri="{96DAC541-7B7A-43D3-8B79-37D633B846F1}">
                  <asvg:svgBlip xmlns:asvg="http://schemas.microsoft.com/office/drawing/2016/SVG/main" r:embed="rId5"/>
                </a:ext>
              </a:extLst>
            </a:blip>
            <a:stretch>
              <a:fillRect t="-153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CD0E2594-82A3-8ADA-495C-987C060940F6}"/>
              </a:ext>
            </a:extLst>
          </p:cNvPr>
          <p:cNvSpPr/>
          <p:nvPr/>
        </p:nvSpPr>
        <p:spPr>
          <a:xfrm>
            <a:off x="4508241" y="5729946"/>
            <a:ext cx="4901472" cy="791785"/>
          </a:xfrm>
          <a:custGeom>
            <a:avLst/>
            <a:gdLst/>
            <a:ahLst/>
            <a:cxnLst/>
            <a:rect l="l" t="t" r="r" b="b"/>
            <a:pathLst>
              <a:path w="4901472" h="791785">
                <a:moveTo>
                  <a:pt x="0" y="0"/>
                </a:moveTo>
                <a:lnTo>
                  <a:pt x="4901473" y="0"/>
                </a:lnTo>
                <a:lnTo>
                  <a:pt x="4901473" y="791785"/>
                </a:lnTo>
                <a:lnTo>
                  <a:pt x="0" y="791785"/>
                </a:lnTo>
                <a:lnTo>
                  <a:pt x="0" y="0"/>
                </a:lnTo>
                <a:close/>
              </a:path>
            </a:pathLst>
          </a:custGeom>
          <a:blipFill>
            <a:blip r:embed="rId4">
              <a:extLst>
                <a:ext uri="{96DAC541-7B7A-43D3-8B79-37D633B846F1}">
                  <asvg:svgBlip xmlns:asvg="http://schemas.microsoft.com/office/drawing/2016/SVG/main" r:embed="rId5"/>
                </a:ext>
              </a:extLst>
            </a:blip>
            <a:stretch>
              <a:fillRect t="-214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72D0591B-B90B-FE85-4E35-D493A36BA60E}"/>
              </a:ext>
            </a:extLst>
          </p:cNvPr>
          <p:cNvSpPr/>
          <p:nvPr/>
        </p:nvSpPr>
        <p:spPr>
          <a:xfrm>
            <a:off x="4508241" y="6343204"/>
            <a:ext cx="4901472" cy="788388"/>
          </a:xfrm>
          <a:custGeom>
            <a:avLst/>
            <a:gdLst/>
            <a:ahLst/>
            <a:cxnLst/>
            <a:rect l="l" t="t" r="r" b="b"/>
            <a:pathLst>
              <a:path w="4901472" h="788388">
                <a:moveTo>
                  <a:pt x="0" y="0"/>
                </a:moveTo>
                <a:lnTo>
                  <a:pt x="4901473" y="0"/>
                </a:lnTo>
                <a:lnTo>
                  <a:pt x="4901473" y="788388"/>
                </a:lnTo>
                <a:lnTo>
                  <a:pt x="0" y="788388"/>
                </a:lnTo>
                <a:lnTo>
                  <a:pt x="0" y="0"/>
                </a:lnTo>
                <a:close/>
              </a:path>
            </a:pathLst>
          </a:custGeom>
          <a:blipFill>
            <a:blip r:embed="rId4">
              <a:extLst>
                <a:ext uri="{96DAC541-7B7A-43D3-8B79-37D633B846F1}">
                  <asvg:svgBlip xmlns:asvg="http://schemas.microsoft.com/office/drawing/2016/SVG/main" r:embed="rId5"/>
                </a:ext>
              </a:extLst>
            </a:blip>
            <a:stretch>
              <a:fillRect t="-220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1AF725DE-BD45-C3DC-5596-631462E8F4A2}"/>
              </a:ext>
            </a:extLst>
          </p:cNvPr>
          <p:cNvSpPr txBox="1"/>
          <p:nvPr/>
        </p:nvSpPr>
        <p:spPr>
          <a:xfrm>
            <a:off x="4508241" y="4458010"/>
            <a:ext cx="4908219" cy="2620073"/>
          </a:xfrm>
          <a:prstGeom prst="rect">
            <a:avLst/>
          </a:prstGeom>
        </p:spPr>
        <p:txBody>
          <a:bodyPr lIns="0" tIns="0" rIns="0" bIns="0" rtlCol="0" anchor="t">
            <a:spAutoFit/>
          </a:bodyPr>
          <a:lstStyle/>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talk about triggers with your child?</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make any home safety changes?</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coping strategies did you brainstorm?</a:t>
            </a:r>
          </a:p>
          <a:p>
            <a:pPr marL="0" marR="0" lvl="0" indent="0" algn="l" defTabSz="914400" rtl="0" eaLnBrk="1" fontAlgn="auto" latinLnBrk="0" hangingPunct="1">
              <a:lnSpc>
                <a:spcPts val="2586"/>
              </a:lnSpc>
              <a:spcBef>
                <a:spcPts val="0"/>
              </a:spcBef>
              <a:spcAft>
                <a:spcPts val="0"/>
              </a:spcAft>
              <a:buClrTx/>
              <a:buSzTx/>
              <a:buFontTx/>
              <a:buNone/>
              <a:tabLst/>
              <a:defRPr/>
            </a:pPr>
            <a:endPar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398876" marR="0" lvl="1" indent="-199438" algn="l" defTabSz="914400" rtl="0" eaLnBrk="1" fontAlgn="auto" latinLnBrk="0" hangingPunct="1">
              <a:lnSpc>
                <a:spcPts val="2586"/>
              </a:lnSpc>
              <a:spcBef>
                <a:spcPts val="0"/>
              </a:spcBef>
              <a:spcAft>
                <a:spcPts val="0"/>
              </a:spcAft>
              <a:buClrTx/>
              <a:buSzTx/>
              <a:buFont typeface="Arial"/>
              <a:buChar char="•"/>
              <a:tabLst/>
              <a:defRPr/>
            </a:pPr>
            <a:r>
              <a:rPr kumimoji="0" lang="en-US" sz="1847"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you create a toolkit or use the Safety Plan?</a:t>
            </a:r>
          </a:p>
        </p:txBody>
      </p:sp>
      <p:sp>
        <p:nvSpPr>
          <p:cNvPr id="16" name="TextBox 16">
            <a:extLst>
              <a:ext uri="{FF2B5EF4-FFF2-40B4-BE49-F238E27FC236}">
                <a16:creationId xmlns:a16="http://schemas.microsoft.com/office/drawing/2014/main" id="{4CBC7836-7F05-4946-769B-A572E1123C9E}"/>
              </a:ext>
            </a:extLst>
          </p:cNvPr>
          <p:cNvSpPr txBox="1"/>
          <p:nvPr/>
        </p:nvSpPr>
        <p:spPr>
          <a:xfrm>
            <a:off x="4623310" y="125861"/>
            <a:ext cx="4673375" cy="289951"/>
          </a:xfrm>
          <a:prstGeom prst="rect">
            <a:avLst/>
          </a:prstGeom>
        </p:spPr>
        <p:txBody>
          <a:bodyPr wrap="square" lIns="0" tIns="0" rIns="0" bIns="0" rtlCol="0" anchor="t">
            <a:spAutoFit/>
          </a:bodyPr>
          <a:lstStyle/>
          <a:p>
            <a:pPr marL="0" marR="0" lvl="0" indent="0" algn="ctr" defTabSz="914400" rtl="0" eaLnBrk="1" fontAlgn="auto" latinLnBrk="0" hangingPunct="1">
              <a:lnSpc>
                <a:spcPts val="2446"/>
              </a:lnSpc>
              <a:spcBef>
                <a:spcPct val="0"/>
              </a:spcBef>
              <a:spcAft>
                <a:spcPts val="0"/>
              </a:spcAft>
              <a:buClrTx/>
              <a:buSzTx/>
              <a:buFontTx/>
              <a:buNone/>
              <a:tabLst/>
              <a:defRPr/>
            </a:pPr>
            <a:r>
              <a:rPr kumimoji="0" lang="en-US" sz="1747" b="1" i="1" u="none" strike="noStrike" kern="1200" cap="none" spc="0" normalizeH="0" baseline="0" noProof="0" dirty="0">
                <a:ln>
                  <a:noFill/>
                </a:ln>
                <a:solidFill>
                  <a:srgbClr val="3F3E33"/>
                </a:solidFill>
                <a:effectLst/>
                <a:uLnTx/>
                <a:uFillTx/>
                <a:latin typeface="Calibri"/>
                <a:ea typeface="Calibri (MS) Bold Italics"/>
                <a:cs typeface="Calibri (MS) Bold Italics"/>
                <a:sym typeface="Calibri (MS) Bold Italics"/>
              </a:rPr>
              <a:t>Steps for a Safe &amp; Supportive Environment</a:t>
            </a:r>
          </a:p>
        </p:txBody>
      </p:sp>
      <p:sp>
        <p:nvSpPr>
          <p:cNvPr id="17" name="TextBox 17">
            <a:extLst>
              <a:ext uri="{FF2B5EF4-FFF2-40B4-BE49-F238E27FC236}">
                <a16:creationId xmlns:a16="http://schemas.microsoft.com/office/drawing/2014/main" id="{98A7473C-EA1F-C65A-7EB8-0D59ACC3E4B5}"/>
              </a:ext>
            </a:extLst>
          </p:cNvPr>
          <p:cNvSpPr txBox="1"/>
          <p:nvPr/>
        </p:nvSpPr>
        <p:spPr>
          <a:xfrm>
            <a:off x="1167229" y="151157"/>
            <a:ext cx="1946880" cy="111004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Ensuring Safety and Learning Coping Strategies</a:t>
            </a:r>
          </a:p>
        </p:txBody>
      </p:sp>
    </p:spTree>
    <p:extLst>
      <p:ext uri="{BB962C8B-B14F-4D97-AF65-F5344CB8AC3E}">
        <p14:creationId xmlns:p14="http://schemas.microsoft.com/office/powerpoint/2010/main" val="1889317577"/>
      </p:ext>
    </p:extLst>
  </p:cSld>
  <p:clrMapOvr>
    <a:masterClrMapping/>
  </p:clrMapOvr>
  <p:extLst>
    <p:ext uri="{6950BFC3-D8DA-4A85-94F7-54DA5524770B}">
      <p188:commentRel xmlns:p188="http://schemas.microsoft.com/office/powerpoint/2018/8/main" r:id="rId3"/>
    </p:ext>
  </p:extLs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EE3EA"/>
        </a:solidFill>
        <a:effectLst/>
      </p:bgPr>
    </p:bg>
    <p:spTree>
      <p:nvGrpSpPr>
        <p:cNvPr id="1" name="">
          <a:extLst>
            <a:ext uri="{FF2B5EF4-FFF2-40B4-BE49-F238E27FC236}">
              <a16:creationId xmlns:a16="http://schemas.microsoft.com/office/drawing/2014/main" id="{F5877262-8E84-1901-EDAE-FBE94B3F7C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EEEBF6-D39B-FA7F-BF3D-9FE82F743E3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465" r="-168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B794A3E-749F-F5F1-51AB-79B2AF66804D}"/>
              </a:ext>
            </a:extLst>
          </p:cNvPr>
          <p:cNvSpPr/>
          <p:nvPr/>
        </p:nvSpPr>
        <p:spPr>
          <a:xfrm>
            <a:off x="7059033" y="2072000"/>
            <a:ext cx="2527230" cy="3217595"/>
          </a:xfrm>
          <a:custGeom>
            <a:avLst/>
            <a:gdLst/>
            <a:ahLst/>
            <a:cxnLst/>
            <a:rect l="l" t="t" r="r" b="b"/>
            <a:pathLst>
              <a:path w="2527230" h="3217595">
                <a:moveTo>
                  <a:pt x="0" y="0"/>
                </a:moveTo>
                <a:lnTo>
                  <a:pt x="2527230" y="0"/>
                </a:lnTo>
                <a:lnTo>
                  <a:pt x="2527230" y="3217595"/>
                </a:lnTo>
                <a:lnTo>
                  <a:pt x="0" y="3217595"/>
                </a:lnTo>
                <a:lnTo>
                  <a:pt x="0" y="0"/>
                </a:lnTo>
                <a:close/>
              </a:path>
            </a:pathLst>
          </a:custGeom>
          <a:blipFill>
            <a:blip r:embed="rId4"/>
            <a:stretch>
              <a:fillRect/>
            </a:stretch>
          </a:blipFill>
          <a:ln w="38100" cap="sq">
            <a:solidFill>
              <a:srgbClr val="4370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CED9ECE-BA2B-2CF5-7220-C83F66C54E59}"/>
              </a:ext>
            </a:extLst>
          </p:cNvPr>
          <p:cNvSpPr/>
          <p:nvPr/>
        </p:nvSpPr>
        <p:spPr>
          <a:xfrm>
            <a:off x="109510" y="2072000"/>
            <a:ext cx="2512593" cy="3217595"/>
          </a:xfrm>
          <a:custGeom>
            <a:avLst/>
            <a:gdLst/>
            <a:ahLst/>
            <a:cxnLst/>
            <a:rect l="l" t="t" r="r" b="b"/>
            <a:pathLst>
              <a:path w="2512593" h="3217595">
                <a:moveTo>
                  <a:pt x="0" y="0"/>
                </a:moveTo>
                <a:lnTo>
                  <a:pt x="2512594" y="0"/>
                </a:lnTo>
                <a:lnTo>
                  <a:pt x="2512594" y="3217595"/>
                </a:lnTo>
                <a:lnTo>
                  <a:pt x="0" y="3217595"/>
                </a:lnTo>
                <a:lnTo>
                  <a:pt x="0" y="0"/>
                </a:lnTo>
                <a:close/>
              </a:path>
            </a:pathLst>
          </a:custGeom>
          <a:blipFill>
            <a:blip r:embed="rId5"/>
            <a:stretch>
              <a:fillRect/>
            </a:stretch>
          </a:blipFill>
          <a:ln w="38100" cap="sq">
            <a:solidFill>
              <a:srgbClr val="43702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2A62FE0-5CF1-47DE-0C85-1E870767329E}"/>
              </a:ext>
            </a:extLst>
          </p:cNvPr>
          <p:cNvSpPr/>
          <p:nvPr/>
        </p:nvSpPr>
        <p:spPr>
          <a:xfrm>
            <a:off x="378760" y="0"/>
            <a:ext cx="1892126" cy="1300406"/>
          </a:xfrm>
          <a:custGeom>
            <a:avLst/>
            <a:gdLst/>
            <a:ahLst/>
            <a:cxnLst/>
            <a:rect l="l" t="t" r="r" b="b"/>
            <a:pathLst>
              <a:path w="1892126" h="1300406">
                <a:moveTo>
                  <a:pt x="0" y="0"/>
                </a:moveTo>
                <a:lnTo>
                  <a:pt x="1892126" y="0"/>
                </a:lnTo>
                <a:lnTo>
                  <a:pt x="1892126" y="1300406"/>
                </a:lnTo>
                <a:lnTo>
                  <a:pt x="0" y="130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7963A1D-44EC-E2CB-1EFB-3F2845A648D6}"/>
              </a:ext>
            </a:extLst>
          </p:cNvPr>
          <p:cNvSpPr/>
          <p:nvPr/>
        </p:nvSpPr>
        <p:spPr>
          <a:xfrm>
            <a:off x="3912985" y="312115"/>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56FE549E-0046-E92F-5B52-E17DC6C13964}"/>
              </a:ext>
            </a:extLst>
          </p:cNvPr>
          <p:cNvSpPr/>
          <p:nvPr/>
        </p:nvSpPr>
        <p:spPr>
          <a:xfrm>
            <a:off x="1337232" y="6011617"/>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44487C8F-7E31-C295-152D-D926326005C4}"/>
              </a:ext>
            </a:extLst>
          </p:cNvPr>
          <p:cNvSpPr/>
          <p:nvPr/>
        </p:nvSpPr>
        <p:spPr>
          <a:xfrm>
            <a:off x="256250" y="6011617"/>
            <a:ext cx="5321515" cy="1144126"/>
          </a:xfrm>
          <a:custGeom>
            <a:avLst/>
            <a:gdLst/>
            <a:ahLst/>
            <a:cxnLst/>
            <a:rect l="l" t="t" r="r" b="b"/>
            <a:pathLst>
              <a:path w="5321515" h="1144126">
                <a:moveTo>
                  <a:pt x="0" y="0"/>
                </a:moveTo>
                <a:lnTo>
                  <a:pt x="5321515" y="0"/>
                </a:lnTo>
                <a:lnTo>
                  <a:pt x="5321515" y="1144126"/>
                </a:lnTo>
                <a:lnTo>
                  <a:pt x="0" y="1144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BC820AD-53F5-ACBC-FDBB-6BB2AAAAB02E}"/>
              </a:ext>
            </a:extLst>
          </p:cNvPr>
          <p:cNvSpPr/>
          <p:nvPr/>
        </p:nvSpPr>
        <p:spPr>
          <a:xfrm flipH="1" flipV="1">
            <a:off x="5371345" y="4850923"/>
            <a:ext cx="828979" cy="1215836"/>
          </a:xfrm>
          <a:custGeom>
            <a:avLst/>
            <a:gdLst/>
            <a:ahLst/>
            <a:cxnLst/>
            <a:rect l="l" t="t" r="r" b="b"/>
            <a:pathLst>
              <a:path w="828979" h="1215836">
                <a:moveTo>
                  <a:pt x="828979" y="1215835"/>
                </a:moveTo>
                <a:lnTo>
                  <a:pt x="0" y="1215835"/>
                </a:lnTo>
                <a:lnTo>
                  <a:pt x="0" y="0"/>
                </a:lnTo>
                <a:lnTo>
                  <a:pt x="828979" y="0"/>
                </a:lnTo>
                <a:lnTo>
                  <a:pt x="828979" y="121583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B8E4653D-D8D0-CEA8-89D2-8695D841583C}"/>
              </a:ext>
            </a:extLst>
          </p:cNvPr>
          <p:cNvSpPr txBox="1"/>
          <p:nvPr/>
        </p:nvSpPr>
        <p:spPr>
          <a:xfrm>
            <a:off x="3922510" y="538633"/>
            <a:ext cx="5202639"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ts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strategies did you identify that may work for you? </a:t>
            </a:r>
          </a:p>
        </p:txBody>
      </p:sp>
      <p:sp>
        <p:nvSpPr>
          <p:cNvPr id="11" name="Freeform 11">
            <a:extLst>
              <a:ext uri="{FF2B5EF4-FFF2-40B4-BE49-F238E27FC236}">
                <a16:creationId xmlns:a16="http://schemas.microsoft.com/office/drawing/2014/main" id="{4140DEA5-1D12-4012-C475-9022C63AEB9F}"/>
              </a:ext>
            </a:extLst>
          </p:cNvPr>
          <p:cNvSpPr/>
          <p:nvPr/>
        </p:nvSpPr>
        <p:spPr>
          <a:xfrm>
            <a:off x="3676563" y="1177999"/>
            <a:ext cx="828979" cy="1215836"/>
          </a:xfrm>
          <a:custGeom>
            <a:avLst/>
            <a:gdLst/>
            <a:ahLst/>
            <a:cxnLst/>
            <a:rect l="l" t="t" r="r" b="b"/>
            <a:pathLst>
              <a:path w="828979" h="1215836">
                <a:moveTo>
                  <a:pt x="0" y="0"/>
                </a:moveTo>
                <a:lnTo>
                  <a:pt x="828979" y="0"/>
                </a:lnTo>
                <a:lnTo>
                  <a:pt x="828979" y="1215835"/>
                </a:lnTo>
                <a:lnTo>
                  <a:pt x="0" y="12158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F6C0AA7C-D22B-637E-8390-146F84A7D26F}"/>
              </a:ext>
            </a:extLst>
          </p:cNvPr>
          <p:cNvSpPr/>
          <p:nvPr/>
        </p:nvSpPr>
        <p:spPr>
          <a:xfrm flipH="1">
            <a:off x="7618602" y="5908720"/>
            <a:ext cx="2134998" cy="1406480"/>
          </a:xfrm>
          <a:custGeom>
            <a:avLst/>
            <a:gdLst/>
            <a:ahLst/>
            <a:cxnLst/>
            <a:rect l="l" t="t" r="r" b="b"/>
            <a:pathLst>
              <a:path w="2134998" h="1406480">
                <a:moveTo>
                  <a:pt x="2134998" y="0"/>
                </a:moveTo>
                <a:lnTo>
                  <a:pt x="0" y="0"/>
                </a:lnTo>
                <a:lnTo>
                  <a:pt x="0" y="1406480"/>
                </a:lnTo>
                <a:lnTo>
                  <a:pt x="2134998" y="1406480"/>
                </a:lnTo>
                <a:lnTo>
                  <a:pt x="2134998" y="0"/>
                </a:lnTo>
                <a:close/>
              </a:path>
            </a:pathLst>
          </a:custGeom>
          <a:blipFill>
            <a:blip r:embed="rId12"/>
            <a:stretch>
              <a:fillRect t="-75503" r="-28031" b="-188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5BBFA711-4B57-694C-FA1F-55C404C65F14}"/>
              </a:ext>
            </a:extLst>
          </p:cNvPr>
          <p:cNvSpPr txBox="1"/>
          <p:nvPr/>
        </p:nvSpPr>
        <p:spPr>
          <a:xfrm>
            <a:off x="412079" y="6171533"/>
            <a:ext cx="6161663"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ts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ways you can ensure you get the help you need, so you can practice self-care strategies? </a:t>
            </a:r>
          </a:p>
        </p:txBody>
      </p:sp>
      <p:sp>
        <p:nvSpPr>
          <p:cNvPr id="14" name="TextBox 14">
            <a:extLst>
              <a:ext uri="{FF2B5EF4-FFF2-40B4-BE49-F238E27FC236}">
                <a16:creationId xmlns:a16="http://schemas.microsoft.com/office/drawing/2014/main" id="{CECD7C1B-F886-42F1-F60F-E3BB45AB0302}"/>
              </a:ext>
            </a:extLst>
          </p:cNvPr>
          <p:cNvSpPr txBox="1"/>
          <p:nvPr/>
        </p:nvSpPr>
        <p:spPr>
          <a:xfrm>
            <a:off x="570403" y="238056"/>
            <a:ext cx="1508839" cy="748094"/>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Taking Care of Yourself </a:t>
            </a:r>
          </a:p>
        </p:txBody>
      </p:sp>
    </p:spTree>
    <p:extLst>
      <p:ext uri="{BB962C8B-B14F-4D97-AF65-F5344CB8AC3E}">
        <p14:creationId xmlns:p14="http://schemas.microsoft.com/office/powerpoint/2010/main" val="3947578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EAE9C"/>
        </a:solidFill>
        <a:effectLst/>
      </p:bgPr>
    </p:bg>
    <p:spTree>
      <p:nvGrpSpPr>
        <p:cNvPr id="1" name="">
          <a:extLst>
            <a:ext uri="{FF2B5EF4-FFF2-40B4-BE49-F238E27FC236}">
              <a16:creationId xmlns:a16="http://schemas.microsoft.com/office/drawing/2014/main" id="{9397F698-C0FF-9918-3253-6AF916F157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FCF72A-1807-AE56-E7BC-09868571C3DC}"/>
              </a:ext>
            </a:extLst>
          </p:cNvPr>
          <p:cNvSpPr/>
          <p:nvPr/>
        </p:nvSpPr>
        <p:spPr>
          <a:xfrm>
            <a:off x="7017950" y="198492"/>
            <a:ext cx="2363458" cy="3068621"/>
          </a:xfrm>
          <a:custGeom>
            <a:avLst/>
            <a:gdLst/>
            <a:ahLst/>
            <a:cxnLst/>
            <a:rect l="l" t="t" r="r" b="b"/>
            <a:pathLst>
              <a:path w="2363458" h="3068621">
                <a:moveTo>
                  <a:pt x="0" y="0"/>
                </a:moveTo>
                <a:lnTo>
                  <a:pt x="2363458" y="0"/>
                </a:lnTo>
                <a:lnTo>
                  <a:pt x="2363458" y="3068621"/>
                </a:lnTo>
                <a:lnTo>
                  <a:pt x="0" y="3068621"/>
                </a:lnTo>
                <a:lnTo>
                  <a:pt x="0" y="0"/>
                </a:lnTo>
                <a:close/>
              </a:path>
            </a:pathLst>
          </a:custGeom>
          <a:blipFill>
            <a:blip r:embed="rId3"/>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03448CC-FC63-D0E1-9CBA-AB9EEB14A5B2}"/>
              </a:ext>
            </a:extLst>
          </p:cNvPr>
          <p:cNvSpPr/>
          <p:nvPr/>
        </p:nvSpPr>
        <p:spPr>
          <a:xfrm>
            <a:off x="5954915" y="1137871"/>
            <a:ext cx="2356520" cy="3071202"/>
          </a:xfrm>
          <a:custGeom>
            <a:avLst/>
            <a:gdLst/>
            <a:ahLst/>
            <a:cxnLst/>
            <a:rect l="l" t="t" r="r" b="b"/>
            <a:pathLst>
              <a:path w="2356520" h="3071202">
                <a:moveTo>
                  <a:pt x="0" y="0"/>
                </a:moveTo>
                <a:lnTo>
                  <a:pt x="2356520" y="0"/>
                </a:lnTo>
                <a:lnTo>
                  <a:pt x="2356520" y="3071202"/>
                </a:lnTo>
                <a:lnTo>
                  <a:pt x="0" y="3071202"/>
                </a:lnTo>
                <a:lnTo>
                  <a:pt x="0" y="0"/>
                </a:lnTo>
                <a:close/>
              </a:path>
            </a:pathLst>
          </a:custGeom>
          <a:blipFill>
            <a:blip r:embed="rId4"/>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4BC49B2-51B1-BC68-394A-E3D30D6AACAA}"/>
              </a:ext>
            </a:extLst>
          </p:cNvPr>
          <p:cNvSpPr/>
          <p:nvPr/>
        </p:nvSpPr>
        <p:spPr>
          <a:xfrm>
            <a:off x="4652947" y="1846286"/>
            <a:ext cx="2365003" cy="3065168"/>
          </a:xfrm>
          <a:custGeom>
            <a:avLst/>
            <a:gdLst/>
            <a:ahLst/>
            <a:cxnLst/>
            <a:rect l="l" t="t" r="r" b="b"/>
            <a:pathLst>
              <a:path w="2365003" h="3065168">
                <a:moveTo>
                  <a:pt x="0" y="0"/>
                </a:moveTo>
                <a:lnTo>
                  <a:pt x="2365003" y="0"/>
                </a:lnTo>
                <a:lnTo>
                  <a:pt x="2365003" y="3065168"/>
                </a:lnTo>
                <a:lnTo>
                  <a:pt x="0" y="3065168"/>
                </a:lnTo>
                <a:lnTo>
                  <a:pt x="0" y="0"/>
                </a:lnTo>
                <a:close/>
              </a:path>
            </a:pathLst>
          </a:custGeom>
          <a:blipFill>
            <a:blip r:embed="rId5"/>
            <a:stretch>
              <a:fillRect/>
            </a:stretch>
          </a:blipFill>
          <a:ln w="38100" cap="sq">
            <a:solidFill>
              <a:srgbClr val="514D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B2F690C-DBFE-27A6-05D9-467AAD4942A4}"/>
              </a:ext>
            </a:extLst>
          </p:cNvPr>
          <p:cNvSpPr/>
          <p:nvPr/>
        </p:nvSpPr>
        <p:spPr>
          <a:xfrm>
            <a:off x="929831" y="0"/>
            <a:ext cx="2002287" cy="1376117"/>
          </a:xfrm>
          <a:custGeom>
            <a:avLst/>
            <a:gdLst/>
            <a:ahLst/>
            <a:cxnLst/>
            <a:rect l="l" t="t" r="r" b="b"/>
            <a:pathLst>
              <a:path w="2002287" h="1376117">
                <a:moveTo>
                  <a:pt x="0" y="0"/>
                </a:moveTo>
                <a:lnTo>
                  <a:pt x="2002286" y="0"/>
                </a:lnTo>
                <a:lnTo>
                  <a:pt x="2002286" y="1376117"/>
                </a:lnTo>
                <a:lnTo>
                  <a:pt x="0" y="1376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8580180-5241-A647-5600-746C88497CE6}"/>
              </a:ext>
            </a:extLst>
          </p:cNvPr>
          <p:cNvSpPr/>
          <p:nvPr/>
        </p:nvSpPr>
        <p:spPr>
          <a:xfrm>
            <a:off x="123290" y="1708355"/>
            <a:ext cx="3790584" cy="5395849"/>
          </a:xfrm>
          <a:custGeom>
            <a:avLst/>
            <a:gdLst/>
            <a:ahLst/>
            <a:cxnLst/>
            <a:rect l="l" t="t" r="r" b="b"/>
            <a:pathLst>
              <a:path w="3790584" h="5395849">
                <a:moveTo>
                  <a:pt x="0" y="0"/>
                </a:moveTo>
                <a:lnTo>
                  <a:pt x="3790584" y="0"/>
                </a:lnTo>
                <a:lnTo>
                  <a:pt x="3790584" y="5395849"/>
                </a:lnTo>
                <a:lnTo>
                  <a:pt x="0" y="5395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28E929E-DA89-BF68-E05B-399575EF83FC}"/>
              </a:ext>
            </a:extLst>
          </p:cNvPr>
          <p:cNvSpPr/>
          <p:nvPr/>
        </p:nvSpPr>
        <p:spPr>
          <a:xfrm>
            <a:off x="476290" y="2305338"/>
            <a:ext cx="2909368" cy="90918"/>
          </a:xfrm>
          <a:custGeom>
            <a:avLst/>
            <a:gdLst/>
            <a:ahLst/>
            <a:cxnLst/>
            <a:rect l="l" t="t" r="r" b="b"/>
            <a:pathLst>
              <a:path w="2909368" h="90918">
                <a:moveTo>
                  <a:pt x="0" y="0"/>
                </a:moveTo>
                <a:lnTo>
                  <a:pt x="2909368" y="0"/>
                </a:lnTo>
                <a:lnTo>
                  <a:pt x="2909368" y="90918"/>
                </a:lnTo>
                <a:lnTo>
                  <a:pt x="0" y="909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0CD0F2F2-3765-5944-147E-3BC030CEAC3A}"/>
              </a:ext>
            </a:extLst>
          </p:cNvPr>
          <p:cNvSpPr txBox="1"/>
          <p:nvPr/>
        </p:nvSpPr>
        <p:spPr>
          <a:xfrm>
            <a:off x="1017764" y="156178"/>
            <a:ext cx="1826419"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Modeling Healthy and Helpful Strategies</a:t>
            </a:r>
          </a:p>
        </p:txBody>
      </p:sp>
      <p:sp>
        <p:nvSpPr>
          <p:cNvPr id="9" name="TextBox 9">
            <a:extLst>
              <a:ext uri="{FF2B5EF4-FFF2-40B4-BE49-F238E27FC236}">
                <a16:creationId xmlns:a16="http://schemas.microsoft.com/office/drawing/2014/main" id="{7577A49A-6939-CE62-38CB-577752473E87}"/>
              </a:ext>
            </a:extLst>
          </p:cNvPr>
          <p:cNvSpPr txBox="1"/>
          <p:nvPr/>
        </p:nvSpPr>
        <p:spPr>
          <a:xfrm>
            <a:off x="139717" y="2674765"/>
            <a:ext cx="3582515" cy="3784930"/>
          </a:xfrm>
          <a:prstGeom prst="rect">
            <a:avLst/>
          </a:prstGeom>
        </p:spPr>
        <p:txBody>
          <a:bodyPr lIns="0" tIns="0" rIns="0" bIns="0" rtlCol="0" anchor="t">
            <a:spAutoFit/>
          </a:bodyPr>
          <a:lstStyle/>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There’s a right and wrong way to feel.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Showing emotions is weak or losing control.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Uncomfortable feelings are harmful.</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Acting on emotions gets better results.</a:t>
            </a:r>
          </a:p>
          <a:p>
            <a:pPr marL="0" marR="0" lvl="0" indent="0" algn="l" defTabSz="914400" rtl="0" eaLnBrk="1" fontAlgn="auto" latinLnBrk="0" hangingPunct="1">
              <a:lnSpc>
                <a:spcPts val="212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2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Emotions can’t be controlled.</a:t>
            </a:r>
          </a:p>
        </p:txBody>
      </p:sp>
      <p:sp>
        <p:nvSpPr>
          <p:cNvPr id="10" name="TextBox 10">
            <a:extLst>
              <a:ext uri="{FF2B5EF4-FFF2-40B4-BE49-F238E27FC236}">
                <a16:creationId xmlns:a16="http://schemas.microsoft.com/office/drawing/2014/main" id="{6F43480A-43F9-9B31-8736-3C02079CC64C}"/>
              </a:ext>
            </a:extLst>
          </p:cNvPr>
          <p:cNvSpPr txBox="1"/>
          <p:nvPr/>
        </p:nvSpPr>
        <p:spPr>
          <a:xfrm>
            <a:off x="599781" y="1919195"/>
            <a:ext cx="2662386" cy="348237"/>
          </a:xfrm>
          <a:prstGeom prst="rect">
            <a:avLst/>
          </a:prstGeom>
        </p:spPr>
        <p:txBody>
          <a:bodyPr lIns="0" tIns="0" rIns="0" bIns="0" rtlCol="0" anchor="t">
            <a:spAutoFit/>
          </a:bodyPr>
          <a:lstStyle/>
          <a:p>
            <a:pPr marL="0" marR="0" lvl="0" indent="0" algn="ctr" defTabSz="914400" rtl="0" eaLnBrk="1" fontAlgn="auto" latinLnBrk="0" hangingPunct="1">
              <a:lnSpc>
                <a:spcPts val="2866"/>
              </a:lnSpc>
              <a:spcBef>
                <a:spcPct val="0"/>
              </a:spcBef>
              <a:spcAft>
                <a:spcPts val="0"/>
              </a:spcAft>
              <a:buClrTx/>
              <a:buSzTx/>
              <a:buFontTx/>
              <a:buNone/>
              <a:tabLst/>
              <a:defRPr/>
            </a:pPr>
            <a:r>
              <a:rPr kumimoji="0" lang="en-US" sz="2047" b="1" i="1" u="none" strike="noStrike" kern="1200" cap="none" spc="0" normalizeH="0" baseline="0" noProof="0" dirty="0">
                <a:ln>
                  <a:noFill/>
                </a:ln>
                <a:solidFill>
                  <a:srgbClr val="000000"/>
                </a:solidFill>
                <a:effectLst/>
                <a:uLnTx/>
                <a:uFillTx/>
                <a:latin typeface="Calibri"/>
                <a:ea typeface="Calibri (MS) Bold Italics"/>
                <a:cs typeface="Calibri (MS) Bold Italics"/>
                <a:sym typeface="Calibri (MS) Bold Italics"/>
              </a:rPr>
              <a:t>Common Emotion Myths</a:t>
            </a:r>
          </a:p>
        </p:txBody>
      </p:sp>
      <p:sp>
        <p:nvSpPr>
          <p:cNvPr id="11" name="TextBox 11">
            <a:extLst>
              <a:ext uri="{FF2B5EF4-FFF2-40B4-BE49-F238E27FC236}">
                <a16:creationId xmlns:a16="http://schemas.microsoft.com/office/drawing/2014/main" id="{5ADC8968-E62B-FD12-57A3-A8792FE3DCCC}"/>
              </a:ext>
            </a:extLst>
          </p:cNvPr>
          <p:cNvSpPr txBox="1"/>
          <p:nvPr/>
        </p:nvSpPr>
        <p:spPr>
          <a:xfrm>
            <a:off x="4499696" y="5262510"/>
            <a:ext cx="4881711" cy="1656559"/>
          </a:xfrm>
          <a:prstGeom prst="rect">
            <a:avLst/>
          </a:prstGeom>
        </p:spPr>
        <p:txBody>
          <a:bodyPr lIns="0" tIns="0" rIns="0" bIns="0" rtlCol="0" anchor="t">
            <a:spAutoFit/>
          </a:bodyPr>
          <a:lstStyle/>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emotion is hardest to handle?</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emotion myths resonate with you?</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emotions influenced your thinking?</a:t>
            </a:r>
          </a:p>
          <a:p>
            <a:pPr marL="0" marR="0" lvl="0" indent="0" algn="l" defTabSz="914400" rtl="0" eaLnBrk="1" fontAlgn="auto" latinLnBrk="0" hangingPunct="1">
              <a:lnSpc>
                <a:spcPts val="1863"/>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1863"/>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coping strategies do you use?</a:t>
            </a:r>
          </a:p>
        </p:txBody>
      </p:sp>
    </p:spTree>
    <p:extLst>
      <p:ext uri="{BB962C8B-B14F-4D97-AF65-F5344CB8AC3E}">
        <p14:creationId xmlns:p14="http://schemas.microsoft.com/office/powerpoint/2010/main" val="6112608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ACB8CE"/>
        </a:solidFill>
        <a:effectLst/>
      </p:bgPr>
    </p:bg>
    <p:spTree>
      <p:nvGrpSpPr>
        <p:cNvPr id="1" name="">
          <a:extLst>
            <a:ext uri="{FF2B5EF4-FFF2-40B4-BE49-F238E27FC236}">
              <a16:creationId xmlns:a16="http://schemas.microsoft.com/office/drawing/2014/main" id="{B0FA50F2-8390-8115-8D15-C5ED90AEF3C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9B32B-281D-DF93-BFCE-892F7BA833F0}"/>
              </a:ext>
            </a:extLst>
          </p:cNvPr>
          <p:cNvSpPr/>
          <p:nvPr/>
        </p:nvSpPr>
        <p:spPr>
          <a:xfrm>
            <a:off x="209614" y="2378374"/>
            <a:ext cx="3687296" cy="4726993"/>
          </a:xfrm>
          <a:custGeom>
            <a:avLst/>
            <a:gdLst/>
            <a:ahLst/>
            <a:cxnLst/>
            <a:rect l="l" t="t" r="r" b="b"/>
            <a:pathLst>
              <a:path w="3687296" h="4726993">
                <a:moveTo>
                  <a:pt x="0" y="0"/>
                </a:moveTo>
                <a:lnTo>
                  <a:pt x="3687296" y="0"/>
                </a:lnTo>
                <a:lnTo>
                  <a:pt x="3687296" y="4726993"/>
                </a:lnTo>
                <a:lnTo>
                  <a:pt x="0" y="4726993"/>
                </a:lnTo>
                <a:lnTo>
                  <a:pt x="0" y="0"/>
                </a:lnTo>
                <a:close/>
              </a:path>
            </a:pathLst>
          </a:custGeom>
          <a:blipFill>
            <a:blip r:embed="rId3"/>
            <a:stretch>
              <a:fillRect/>
            </a:stretch>
          </a:blipFill>
          <a:ln w="38100" cap="sq">
            <a:solidFill>
              <a:srgbClr val="A35B8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2FCBEE5-C720-B3F1-7ED2-336AEC89087B}"/>
              </a:ext>
            </a:extLst>
          </p:cNvPr>
          <p:cNvSpPr/>
          <p:nvPr/>
        </p:nvSpPr>
        <p:spPr>
          <a:xfrm>
            <a:off x="929831" y="0"/>
            <a:ext cx="2002287" cy="1376117"/>
          </a:xfrm>
          <a:custGeom>
            <a:avLst/>
            <a:gdLst/>
            <a:ahLst/>
            <a:cxnLst/>
            <a:rect l="l" t="t" r="r" b="b"/>
            <a:pathLst>
              <a:path w="2002287" h="1376117">
                <a:moveTo>
                  <a:pt x="0" y="0"/>
                </a:moveTo>
                <a:lnTo>
                  <a:pt x="2002286" y="0"/>
                </a:lnTo>
                <a:lnTo>
                  <a:pt x="2002286" y="1376117"/>
                </a:lnTo>
                <a:lnTo>
                  <a:pt x="0" y="1376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113ACEB-503B-86F5-D181-D54B4A13324E}"/>
              </a:ext>
            </a:extLst>
          </p:cNvPr>
          <p:cNvSpPr/>
          <p:nvPr/>
        </p:nvSpPr>
        <p:spPr>
          <a:xfrm>
            <a:off x="4361354" y="3630131"/>
            <a:ext cx="5392246" cy="3685069"/>
          </a:xfrm>
          <a:custGeom>
            <a:avLst/>
            <a:gdLst/>
            <a:ahLst/>
            <a:cxnLst/>
            <a:rect l="l" t="t" r="r" b="b"/>
            <a:pathLst>
              <a:path w="5392246" h="3685069">
                <a:moveTo>
                  <a:pt x="0" y="0"/>
                </a:moveTo>
                <a:lnTo>
                  <a:pt x="5392246" y="0"/>
                </a:lnTo>
                <a:lnTo>
                  <a:pt x="5392246" y="3685069"/>
                </a:lnTo>
                <a:lnTo>
                  <a:pt x="0" y="3685069"/>
                </a:lnTo>
                <a:lnTo>
                  <a:pt x="0" y="0"/>
                </a:lnTo>
                <a:close/>
              </a:path>
            </a:pathLst>
          </a:custGeom>
          <a:blipFill>
            <a:blip r:embed="rId6"/>
            <a:stretch>
              <a:fillRect r="-25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1C5DC72-11D4-0B57-7A09-2DF4A52C2C8A}"/>
              </a:ext>
            </a:extLst>
          </p:cNvPr>
          <p:cNvSpPr/>
          <p:nvPr/>
        </p:nvSpPr>
        <p:spPr>
          <a:xfrm>
            <a:off x="3500119" y="0"/>
            <a:ext cx="6047294" cy="3131994"/>
          </a:xfrm>
          <a:custGeom>
            <a:avLst/>
            <a:gdLst/>
            <a:ahLst/>
            <a:cxnLst/>
            <a:rect l="l" t="t" r="r" b="b"/>
            <a:pathLst>
              <a:path w="6047294" h="3131994">
                <a:moveTo>
                  <a:pt x="0" y="0"/>
                </a:moveTo>
                <a:lnTo>
                  <a:pt x="6047294" y="0"/>
                </a:lnTo>
                <a:lnTo>
                  <a:pt x="6047294" y="3131994"/>
                </a:lnTo>
                <a:lnTo>
                  <a:pt x="0" y="3131994"/>
                </a:lnTo>
                <a:lnTo>
                  <a:pt x="0" y="0"/>
                </a:lnTo>
                <a:close/>
              </a:path>
            </a:pathLst>
          </a:custGeom>
          <a:blipFill>
            <a:blip r:embed="rId7">
              <a:extLst>
                <a:ext uri="{96DAC541-7B7A-43D3-8B79-37D633B846F1}">
                  <asvg:svgBlip xmlns:asvg="http://schemas.microsoft.com/office/drawing/2016/SVG/main" r:embed="rId8"/>
                </a:ext>
              </a:extLst>
            </a:blip>
            <a:stretch>
              <a:fillRect l="-5556" r="-248" b="-616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2C910A0-DAF6-44C4-A052-BACF31FDE368}"/>
              </a:ext>
            </a:extLst>
          </p:cNvPr>
          <p:cNvSpPr/>
          <p:nvPr/>
        </p:nvSpPr>
        <p:spPr>
          <a:xfrm flipH="1">
            <a:off x="8313698" y="3151044"/>
            <a:ext cx="775057" cy="814724"/>
          </a:xfrm>
          <a:custGeom>
            <a:avLst/>
            <a:gdLst/>
            <a:ahLst/>
            <a:cxnLst/>
            <a:rect l="l" t="t" r="r" b="b"/>
            <a:pathLst>
              <a:path w="775057" h="814724">
                <a:moveTo>
                  <a:pt x="775057" y="0"/>
                </a:moveTo>
                <a:lnTo>
                  <a:pt x="0" y="0"/>
                </a:lnTo>
                <a:lnTo>
                  <a:pt x="0" y="814723"/>
                </a:lnTo>
                <a:lnTo>
                  <a:pt x="775057" y="814723"/>
                </a:lnTo>
                <a:lnTo>
                  <a:pt x="775057" y="0"/>
                </a:lnTo>
                <a:close/>
              </a:path>
            </a:pathLst>
          </a:custGeom>
          <a:blipFill>
            <a:blip r:embed="rId7">
              <a:extLst>
                <a:ext uri="{96DAC541-7B7A-43D3-8B79-37D633B846F1}">
                  <asvg:svgBlip xmlns:asvg="http://schemas.microsoft.com/office/drawing/2016/SVG/main" r:embed="rId8"/>
                </a:ext>
              </a:extLst>
            </a:blip>
            <a:stretch>
              <a:fillRect t="-196270" r="-2935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04E9440-03E4-7106-2A85-1948C66351E5}"/>
              </a:ext>
            </a:extLst>
          </p:cNvPr>
          <p:cNvSpPr/>
          <p:nvPr/>
        </p:nvSpPr>
        <p:spPr>
          <a:xfrm flipH="1">
            <a:off x="5386722" y="3267186"/>
            <a:ext cx="748700" cy="787018"/>
          </a:xfrm>
          <a:custGeom>
            <a:avLst/>
            <a:gdLst/>
            <a:ahLst/>
            <a:cxnLst/>
            <a:rect l="l" t="t" r="r" b="b"/>
            <a:pathLst>
              <a:path w="748700" h="787018">
                <a:moveTo>
                  <a:pt x="748701" y="0"/>
                </a:moveTo>
                <a:lnTo>
                  <a:pt x="0" y="0"/>
                </a:lnTo>
                <a:lnTo>
                  <a:pt x="0" y="787018"/>
                </a:lnTo>
                <a:lnTo>
                  <a:pt x="748701" y="787018"/>
                </a:lnTo>
                <a:lnTo>
                  <a:pt x="748701" y="0"/>
                </a:lnTo>
                <a:close/>
              </a:path>
            </a:pathLst>
          </a:custGeom>
          <a:blipFill>
            <a:blip r:embed="rId7">
              <a:extLst>
                <a:ext uri="{96DAC541-7B7A-43D3-8B79-37D633B846F1}">
                  <asvg:svgBlip xmlns:asvg="http://schemas.microsoft.com/office/drawing/2016/SVG/main" r:embed="rId8"/>
                </a:ext>
              </a:extLst>
            </a:blip>
            <a:stretch>
              <a:fillRect t="-196270" r="-2935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4BB339B-C9D0-CA01-81E2-7DE0A5E41D5A}"/>
              </a:ext>
            </a:extLst>
          </p:cNvPr>
          <p:cNvSpPr/>
          <p:nvPr/>
        </p:nvSpPr>
        <p:spPr>
          <a:xfrm rot="498375">
            <a:off x="5101296" y="2699428"/>
            <a:ext cx="3405769" cy="865131"/>
          </a:xfrm>
          <a:custGeom>
            <a:avLst/>
            <a:gdLst/>
            <a:ahLst/>
            <a:cxnLst/>
            <a:rect l="l" t="t" r="r" b="b"/>
            <a:pathLst>
              <a:path w="3405769" h="865131">
                <a:moveTo>
                  <a:pt x="0" y="0"/>
                </a:moveTo>
                <a:lnTo>
                  <a:pt x="3405769" y="0"/>
                </a:lnTo>
                <a:lnTo>
                  <a:pt x="3405769" y="865131"/>
                </a:lnTo>
                <a:lnTo>
                  <a:pt x="0" y="865131"/>
                </a:lnTo>
                <a:lnTo>
                  <a:pt x="0" y="0"/>
                </a:lnTo>
                <a:close/>
              </a:path>
            </a:pathLst>
          </a:custGeom>
          <a:blipFill>
            <a:blip r:embed="rId7">
              <a:extLst>
                <a:ext uri="{96DAC541-7B7A-43D3-8B79-37D633B846F1}">
                  <asvg:svgBlip xmlns:asvg="http://schemas.microsoft.com/office/drawing/2016/SVG/main" r:embed="rId8"/>
                </a:ext>
              </a:extLst>
            </a:blip>
            <a:stretch>
              <a:fillRect l="-59605" t="-331636" r="-28263" b="-1535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4BDF6360-884B-61F3-9730-2AB70F624382}"/>
              </a:ext>
            </a:extLst>
          </p:cNvPr>
          <p:cNvGrpSpPr/>
          <p:nvPr/>
        </p:nvGrpSpPr>
        <p:grpSpPr>
          <a:xfrm rot="891722">
            <a:off x="7799180" y="3477985"/>
            <a:ext cx="718460" cy="359230"/>
            <a:chOff x="0" y="0"/>
            <a:chExt cx="812800" cy="406400"/>
          </a:xfrm>
        </p:grpSpPr>
        <p:sp>
          <p:nvSpPr>
            <p:cNvPr id="10" name="Freeform 10">
              <a:extLst>
                <a:ext uri="{FF2B5EF4-FFF2-40B4-BE49-F238E27FC236}">
                  <a16:creationId xmlns:a16="http://schemas.microsoft.com/office/drawing/2014/main" id="{D67A5D7D-8186-5A3E-DD89-6D659A909424}"/>
                </a:ext>
              </a:extLst>
            </p:cNvPr>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CB8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2259E983-88FF-1450-5DC8-53FDBD825621}"/>
                </a:ext>
              </a:extLst>
            </p:cNvPr>
            <p:cNvSpPr txBox="1"/>
            <p:nvPr/>
          </p:nvSpPr>
          <p:spPr>
            <a:xfrm>
              <a:off x="0" y="-66675"/>
              <a:ext cx="812800" cy="473075"/>
            </a:xfrm>
            <a:prstGeom prst="rect">
              <a:avLst/>
            </a:prstGeom>
          </p:spPr>
          <p:txBody>
            <a:bodyPr lIns="50800" tIns="50800" rIns="50800" bIns="50800" rtlCol="0" anchor="ctr"/>
            <a:lstStyle/>
            <a:p>
              <a:pPr marL="0" marR="0" lvl="0" indent="0" algn="ctr" defTabSz="914400" rtl="0" eaLnBrk="1" fontAlgn="auto" latinLnBrk="0" hangingPunct="1">
                <a:lnSpc>
                  <a:spcPts val="24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a:extLst>
              <a:ext uri="{FF2B5EF4-FFF2-40B4-BE49-F238E27FC236}">
                <a16:creationId xmlns:a16="http://schemas.microsoft.com/office/drawing/2014/main" id="{70F95713-C5F7-782B-C459-C7B21DB31925}"/>
              </a:ext>
            </a:extLst>
          </p:cNvPr>
          <p:cNvSpPr txBox="1"/>
          <p:nvPr/>
        </p:nvSpPr>
        <p:spPr>
          <a:xfrm>
            <a:off x="4297680" y="839604"/>
            <a:ext cx="4657725" cy="2038823"/>
          </a:xfrm>
          <a:prstGeom prst="rect">
            <a:avLst/>
          </a:prstGeom>
        </p:spPr>
        <p:txBody>
          <a:bodyPr lIns="0" tIns="0" rIns="0" bIns="0" rtlCol="0" anchor="t">
            <a:spAutoFit/>
          </a:bodyPr>
          <a:lstStyle/>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are in your coping plan?</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choose any to do together?</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positive statements did you select?</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is in your support circle?</a:t>
            </a:r>
          </a:p>
          <a:p>
            <a:pPr marL="0" marR="0" lvl="0" indent="0" algn="l" defTabSz="914400" rtl="0" eaLnBrk="1" fontAlgn="auto" latinLnBrk="0" hangingPunct="1">
              <a:lnSpc>
                <a:spcPts val="1733"/>
              </a:lnSpc>
              <a:spcBef>
                <a:spcPts val="0"/>
              </a:spcBef>
              <a:spcAft>
                <a:spcPts val="0"/>
              </a:spcAft>
              <a:buClrTx/>
              <a:buSzTx/>
              <a:buFontTx/>
              <a:buNone/>
              <a:tabLst/>
              <a:defRPr/>
            </a:pPr>
            <a:endPar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0466" marR="0" lvl="1" indent="-210233" algn="l" defTabSz="914400" rtl="0" eaLnBrk="1" fontAlgn="auto" latinLnBrk="0" hangingPunct="1">
              <a:lnSpc>
                <a:spcPts val="1733"/>
              </a:lnSpc>
              <a:spcBef>
                <a:spcPts val="0"/>
              </a:spcBef>
              <a:spcAft>
                <a:spcPts val="0"/>
              </a:spcAft>
              <a:buClrTx/>
              <a:buSzTx/>
              <a:buFont typeface="Arial"/>
              <a:buChar char="•"/>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matters most to you?</a:t>
            </a:r>
          </a:p>
        </p:txBody>
      </p:sp>
      <p:sp>
        <p:nvSpPr>
          <p:cNvPr id="13" name="TextBox 13">
            <a:extLst>
              <a:ext uri="{FF2B5EF4-FFF2-40B4-BE49-F238E27FC236}">
                <a16:creationId xmlns:a16="http://schemas.microsoft.com/office/drawing/2014/main" id="{A5813CBF-6480-615E-49C2-567ED026DA50}"/>
              </a:ext>
            </a:extLst>
          </p:cNvPr>
          <p:cNvSpPr txBox="1"/>
          <p:nvPr/>
        </p:nvSpPr>
        <p:spPr>
          <a:xfrm>
            <a:off x="1017764" y="156178"/>
            <a:ext cx="1826419" cy="1064958"/>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19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Reaching Emotional Wellness </a:t>
            </a:r>
          </a:p>
        </p:txBody>
      </p:sp>
      <p:grpSp>
        <p:nvGrpSpPr>
          <p:cNvPr id="14" name="Group 14">
            <a:extLst>
              <a:ext uri="{FF2B5EF4-FFF2-40B4-BE49-F238E27FC236}">
                <a16:creationId xmlns:a16="http://schemas.microsoft.com/office/drawing/2014/main" id="{8C0236BB-3D39-6F28-4E5E-7C66F985B4AD}"/>
              </a:ext>
            </a:extLst>
          </p:cNvPr>
          <p:cNvGrpSpPr/>
          <p:nvPr/>
        </p:nvGrpSpPr>
        <p:grpSpPr>
          <a:xfrm rot="2158925">
            <a:off x="5020068" y="3060547"/>
            <a:ext cx="175214" cy="87607"/>
            <a:chOff x="0" y="0"/>
            <a:chExt cx="812800" cy="406400"/>
          </a:xfrm>
        </p:grpSpPr>
        <p:sp>
          <p:nvSpPr>
            <p:cNvPr id="15" name="Freeform 15">
              <a:extLst>
                <a:ext uri="{FF2B5EF4-FFF2-40B4-BE49-F238E27FC236}">
                  <a16:creationId xmlns:a16="http://schemas.microsoft.com/office/drawing/2014/main" id="{21839C2C-70BA-DF0C-3CC2-3DF1CC29B794}"/>
                </a:ext>
              </a:extLst>
            </p:cNvPr>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ACB8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663BDE6-FA26-08ED-EBAB-E5722301DBEE}"/>
                </a:ext>
              </a:extLst>
            </p:cNvPr>
            <p:cNvSpPr txBox="1"/>
            <p:nvPr/>
          </p:nvSpPr>
          <p:spPr>
            <a:xfrm>
              <a:off x="0" y="-66675"/>
              <a:ext cx="812800" cy="473075"/>
            </a:xfrm>
            <a:prstGeom prst="rect">
              <a:avLst/>
            </a:prstGeom>
          </p:spPr>
          <p:txBody>
            <a:bodyPr lIns="50800" tIns="50800" rIns="50800" bIns="50800" rtlCol="0" anchor="ctr"/>
            <a:lstStyle/>
            <a:p>
              <a:pPr marL="0" marR="0" lvl="0" indent="0" algn="ctr" defTabSz="914400" rtl="0" eaLnBrk="1" fontAlgn="auto" latinLnBrk="0" hangingPunct="1">
                <a:lnSpc>
                  <a:spcPts val="244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95592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ACB8CE"/>
        </a:solidFill>
        <a:effectLst/>
      </p:bgPr>
    </p:bg>
    <p:spTree>
      <p:nvGrpSpPr>
        <p:cNvPr id="1" name="">
          <a:extLst>
            <a:ext uri="{FF2B5EF4-FFF2-40B4-BE49-F238E27FC236}">
              <a16:creationId xmlns:a16="http://schemas.microsoft.com/office/drawing/2014/main" id="{0DAF50D2-A607-1DBB-9A55-5460FD8A82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D00B54-97B7-9DC8-DB34-758780E80F27}"/>
              </a:ext>
            </a:extLst>
          </p:cNvPr>
          <p:cNvSpPr/>
          <p:nvPr/>
        </p:nvSpPr>
        <p:spPr>
          <a:xfrm>
            <a:off x="0" y="0"/>
            <a:ext cx="9753600" cy="7381015"/>
          </a:xfrm>
          <a:custGeom>
            <a:avLst/>
            <a:gdLst/>
            <a:ahLst/>
            <a:cxnLst/>
            <a:rect l="l" t="t" r="r" b="b"/>
            <a:pathLst>
              <a:path w="9753600" h="7381015">
                <a:moveTo>
                  <a:pt x="0" y="0"/>
                </a:moveTo>
                <a:lnTo>
                  <a:pt x="9753600" y="0"/>
                </a:lnTo>
                <a:lnTo>
                  <a:pt x="9753600" y="7381015"/>
                </a:lnTo>
                <a:lnTo>
                  <a:pt x="0" y="7381015"/>
                </a:lnTo>
                <a:lnTo>
                  <a:pt x="0" y="0"/>
                </a:lnTo>
                <a:close/>
              </a:path>
            </a:pathLst>
          </a:custGeom>
          <a:blipFill>
            <a:blip r:embed="rId3"/>
            <a:stretch>
              <a:fillRect l="-26011" t="-12280" r="-19194" b="-105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39B553B-7306-8831-D3CB-40546A99756A}"/>
              </a:ext>
            </a:extLst>
          </p:cNvPr>
          <p:cNvSpPr/>
          <p:nvPr/>
        </p:nvSpPr>
        <p:spPr>
          <a:xfrm>
            <a:off x="329329" y="0"/>
            <a:ext cx="1601645" cy="1100767"/>
          </a:xfrm>
          <a:custGeom>
            <a:avLst/>
            <a:gdLst/>
            <a:ahLst/>
            <a:cxnLst/>
            <a:rect l="l" t="t" r="r" b="b"/>
            <a:pathLst>
              <a:path w="1601645" h="1100767">
                <a:moveTo>
                  <a:pt x="0" y="0"/>
                </a:moveTo>
                <a:lnTo>
                  <a:pt x="1601645" y="0"/>
                </a:lnTo>
                <a:lnTo>
                  <a:pt x="1601645" y="1100767"/>
                </a:lnTo>
                <a:lnTo>
                  <a:pt x="0" y="1100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974A2F5E-2320-CAD4-2E42-CA1BF7E85C66}"/>
              </a:ext>
            </a:extLst>
          </p:cNvPr>
          <p:cNvSpPr txBox="1"/>
          <p:nvPr/>
        </p:nvSpPr>
        <p:spPr>
          <a:xfrm>
            <a:off x="2844183" y="3169199"/>
            <a:ext cx="3633714" cy="2982230"/>
          </a:xfrm>
          <a:prstGeom prst="rect">
            <a:avLst/>
          </a:prstGeom>
        </p:spPr>
        <p:txBody>
          <a:bodyPr lIns="0" tIns="0" rIns="0" bIns="0" rtlCol="0" anchor="t">
            <a:spAutoFit/>
          </a:bodyPr>
          <a:lstStyle/>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have your interactions changed?</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your child responded differently?</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was most helpful?</a:t>
            </a:r>
          </a:p>
          <a:p>
            <a:pPr marL="0" marR="0" lvl="0" indent="0" algn="l" defTabSz="914400" rtl="0" eaLnBrk="1" fontAlgn="auto" latinLnBrk="0" hangingPunct="1">
              <a:lnSpc>
                <a:spcPts val="2149"/>
              </a:lnSpc>
              <a:spcBef>
                <a:spcPts val="0"/>
              </a:spcBef>
              <a:spcAft>
                <a:spcPts val="0"/>
              </a:spcAft>
              <a:buClrTx/>
              <a:buSzTx/>
              <a:buFontTx/>
              <a:buNone/>
              <a:tabLst/>
              <a:defRPr/>
            </a:pPr>
            <a:endPar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42055" marR="0" lvl="1" indent="-221028" algn="l" defTabSz="914400" rtl="0" eaLnBrk="1" fontAlgn="auto" latinLnBrk="0" hangingPunct="1">
              <a:lnSpc>
                <a:spcPts val="2149"/>
              </a:lnSpc>
              <a:spcBef>
                <a:spcPts val="0"/>
              </a:spcBef>
              <a:spcAft>
                <a:spcPts val="0"/>
              </a:spcAft>
              <a:buClrTx/>
              <a:buSzTx/>
              <a:buFont typeface="Arial"/>
              <a:buChar char="•"/>
              <a:tabLst/>
              <a:defRPr/>
            </a:pPr>
            <a:r>
              <a:rPr kumimoji="0" lang="en-US" sz="204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will help your family?</a:t>
            </a:r>
          </a:p>
        </p:txBody>
      </p:sp>
      <p:sp>
        <p:nvSpPr>
          <p:cNvPr id="5" name="TextBox 5">
            <a:extLst>
              <a:ext uri="{FF2B5EF4-FFF2-40B4-BE49-F238E27FC236}">
                <a16:creationId xmlns:a16="http://schemas.microsoft.com/office/drawing/2014/main" id="{2B5AF730-C37F-CABB-906F-6EC2BD180673}"/>
              </a:ext>
            </a:extLst>
          </p:cNvPr>
          <p:cNvSpPr txBox="1"/>
          <p:nvPr/>
        </p:nvSpPr>
        <p:spPr>
          <a:xfrm>
            <a:off x="216942" y="381000"/>
            <a:ext cx="1826419" cy="346249"/>
          </a:xfrm>
          <a:prstGeom prst="rect">
            <a:avLst/>
          </a:prstGeom>
        </p:spPr>
        <p:txBody>
          <a:bodyPr lIns="0" tIns="0" rIns="0" bIns="0" rtlCol="0" anchor="t">
            <a:spAutoFit/>
          </a:bodyPr>
          <a:lstStyle/>
          <a:p>
            <a:pPr marL="0" marR="0" lvl="0" indent="0" algn="ctr" defTabSz="914400" rtl="0" eaLnBrk="1" fontAlgn="auto" latinLnBrk="0" hangingPunct="1">
              <a:lnSpc>
                <a:spcPts val="2726"/>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Wrap-Up</a:t>
            </a:r>
          </a:p>
        </p:txBody>
      </p:sp>
    </p:spTree>
    <p:extLst>
      <p:ext uri="{BB962C8B-B14F-4D97-AF65-F5344CB8AC3E}">
        <p14:creationId xmlns:p14="http://schemas.microsoft.com/office/powerpoint/2010/main" val="1351237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9026242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9289</TotalTime>
  <Words>19272</Words>
  <Application>Microsoft Office PowerPoint</Application>
  <PresentationFormat>Custom</PresentationFormat>
  <Paragraphs>1745</Paragraphs>
  <Slides>88</Slides>
  <Notes>88</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lastModifiedBy>Wolbert, Evie Diane</cp:lastModifiedBy>
  <cp:revision>141</cp:revision>
  <dcterms:created xsi:type="dcterms:W3CDTF">2006-08-16T00:00:00Z</dcterms:created>
  <dcterms:modified xsi:type="dcterms:W3CDTF">2025-02-24T19:25:19Z</dcterms:modified>
  <dc:identifier>DAGHMrpNIvI</dc:identifier>
</cp:coreProperties>
</file>