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8"/>
  </p:notesMasterIdLst>
  <p:sldIdLst>
    <p:sldId id="272" r:id="rId2"/>
    <p:sldId id="256" r:id="rId3"/>
    <p:sldId id="284" r:id="rId4"/>
    <p:sldId id="282" r:id="rId5"/>
    <p:sldId id="258" r:id="rId6"/>
    <p:sldId id="288" r:id="rId7"/>
    <p:sldId id="447" r:id="rId8"/>
    <p:sldId id="270" r:id="rId9"/>
    <p:sldId id="265" r:id="rId10"/>
    <p:sldId id="292" r:id="rId11"/>
    <p:sldId id="269" r:id="rId12"/>
    <p:sldId id="295" r:id="rId13"/>
    <p:sldId id="298" r:id="rId14"/>
    <p:sldId id="299" r:id="rId15"/>
    <p:sldId id="417" r:id="rId16"/>
    <p:sldId id="418" r:id="rId17"/>
    <p:sldId id="419" r:id="rId18"/>
    <p:sldId id="420" r:id="rId19"/>
    <p:sldId id="260" r:id="rId20"/>
    <p:sldId id="421" r:id="rId21"/>
    <p:sldId id="422" r:id="rId22"/>
    <p:sldId id="263" r:id="rId23"/>
    <p:sldId id="264" r:id="rId24"/>
    <p:sldId id="395" r:id="rId25"/>
    <p:sldId id="319" r:id="rId26"/>
    <p:sldId id="321" r:id="rId27"/>
    <p:sldId id="323" r:id="rId28"/>
    <p:sldId id="349" r:id="rId29"/>
    <p:sldId id="396" r:id="rId30"/>
    <p:sldId id="445" r:id="rId31"/>
    <p:sldId id="423" r:id="rId32"/>
    <p:sldId id="266" r:id="rId33"/>
    <p:sldId id="267" r:id="rId34"/>
    <p:sldId id="268" r:id="rId35"/>
    <p:sldId id="424" r:id="rId36"/>
    <p:sldId id="425" r:id="rId37"/>
    <p:sldId id="271" r:id="rId38"/>
    <p:sldId id="426" r:id="rId39"/>
    <p:sldId id="273" r:id="rId40"/>
    <p:sldId id="416" r:id="rId41"/>
    <p:sldId id="449" r:id="rId42"/>
    <p:sldId id="276" r:id="rId43"/>
    <p:sldId id="281" r:id="rId44"/>
    <p:sldId id="283" r:id="rId45"/>
    <p:sldId id="408" r:id="rId46"/>
    <p:sldId id="407" r:id="rId47"/>
    <p:sldId id="259" r:id="rId48"/>
    <p:sldId id="287" r:id="rId49"/>
    <p:sldId id="257" r:id="rId50"/>
    <p:sldId id="261" r:id="rId51"/>
    <p:sldId id="448" r:id="rId52"/>
    <p:sldId id="410" r:id="rId53"/>
    <p:sldId id="291" r:id="rId54"/>
    <p:sldId id="293" r:id="rId55"/>
    <p:sldId id="294" r:id="rId56"/>
    <p:sldId id="296" r:id="rId57"/>
    <p:sldId id="397" r:id="rId58"/>
    <p:sldId id="300" r:id="rId59"/>
    <p:sldId id="427" r:id="rId60"/>
    <p:sldId id="428" r:id="rId61"/>
    <p:sldId id="429" r:id="rId62"/>
    <p:sldId id="430" r:id="rId63"/>
    <p:sldId id="431" r:id="rId64"/>
    <p:sldId id="432" r:id="rId65"/>
    <p:sldId id="433" r:id="rId66"/>
    <p:sldId id="434" r:id="rId67"/>
    <p:sldId id="435" r:id="rId68"/>
    <p:sldId id="411" r:id="rId69"/>
    <p:sldId id="317" r:id="rId70"/>
    <p:sldId id="322" r:id="rId71"/>
    <p:sldId id="324" r:id="rId72"/>
    <p:sldId id="350" r:id="rId73"/>
    <p:sldId id="352" r:id="rId74"/>
    <p:sldId id="446" r:id="rId75"/>
    <p:sldId id="436" r:id="rId76"/>
    <p:sldId id="437" r:id="rId77"/>
    <p:sldId id="438" r:id="rId78"/>
    <p:sldId id="439" r:id="rId79"/>
    <p:sldId id="440" r:id="rId80"/>
    <p:sldId id="441" r:id="rId81"/>
    <p:sldId id="442" r:id="rId82"/>
    <p:sldId id="443" r:id="rId83"/>
    <p:sldId id="444" r:id="rId84"/>
    <p:sldId id="415" r:id="rId85"/>
    <p:sldId id="450" r:id="rId86"/>
    <p:sldId id="369" r:id="rId87"/>
  </p:sldIdLst>
  <p:sldSz cx="9753600" cy="7315200"/>
  <p:notesSz cx="6858000" cy="9144000"/>
  <p:embeddedFontLst>
    <p:embeddedFont>
      <p:font typeface="Bahnschrift SemiBold Condensed" panose="020B0502040204020203" pitchFamily="34" charset="0"/>
      <p:bold r:id="rId89"/>
    </p:embeddedFont>
    <p:embeddedFont>
      <p:font typeface="Calibri (MS)" panose="020B0604020202020204" charset="0"/>
      <p:regular r:id="rId90"/>
    </p:embeddedFont>
    <p:embeddedFont>
      <p:font typeface="Calibri (MS) Bold" panose="020B0604020202020204" charset="0"/>
      <p:regular r:id="rId91"/>
    </p:embeddedFont>
    <p:embeddedFont>
      <p:font typeface="Calibri (MS) Bold Italics" panose="020B0604020202020204" charset="0"/>
      <p:regular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89834-A87A-7C51-DCE3-51B7303E937F}" v="10" dt="2025-02-24T19:00:43.365"/>
    <p1510:client id="{FDE1DA6B-94CC-0AD4-331B-206F988FF429}" v="1" dt="2025-02-24T19:23:49.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S::edj114@psu.edu::102f0402-31d0-4b21-b106-54d95bb4d9b3" providerId="AD" clId="Web-{02A60CFB-085C-63F4-A390-44D011C69EC4}"/>
    <pc:docChg chg="modSld">
      <pc:chgData name="Wolbert, Evie Diane" userId="S::edj114@psu.edu::102f0402-31d0-4b21-b106-54d95bb4d9b3" providerId="AD" clId="Web-{02A60CFB-085C-63F4-A390-44D011C69EC4}" dt="2025-01-24T18:36:38.252" v="95"/>
      <pc:docMkLst>
        <pc:docMk/>
      </pc:docMkLst>
      <pc:sldChg chg="modNotes">
        <pc:chgData name="Wolbert, Evie Diane" userId="S::edj114@psu.edu::102f0402-31d0-4b21-b106-54d95bb4d9b3" providerId="AD" clId="Web-{02A60CFB-085C-63F4-A390-44D011C69EC4}" dt="2025-01-24T18:36:38.252" v="95"/>
        <pc:sldMkLst>
          <pc:docMk/>
          <pc:sldMk cId="1337526023" sldId="270"/>
        </pc:sldMkLst>
      </pc:sldChg>
      <pc:sldChg chg="modNotes">
        <pc:chgData name="Wolbert, Evie Diane" userId="S::edj114@psu.edu::102f0402-31d0-4b21-b106-54d95bb4d9b3" providerId="AD" clId="Web-{02A60CFB-085C-63F4-A390-44D011C69EC4}" dt="2025-01-24T18:35:06.126" v="23"/>
        <pc:sldMkLst>
          <pc:docMk/>
          <pc:sldMk cId="38182528" sldId="395"/>
        </pc:sldMkLst>
      </pc:sldChg>
      <pc:sldChg chg="modNotes">
        <pc:chgData name="Wolbert, Evie Diane" userId="S::edj114@psu.edu::102f0402-31d0-4b21-b106-54d95bb4d9b3" providerId="AD" clId="Web-{02A60CFB-085C-63F4-A390-44D011C69EC4}" dt="2025-01-24T18:35:26.486" v="53"/>
        <pc:sldMkLst>
          <pc:docMk/>
          <pc:sldMk cId="1113465944" sldId="410"/>
        </pc:sldMkLst>
      </pc:sldChg>
      <pc:sldChg chg="modNotes">
        <pc:chgData name="Wolbert, Evie Diane" userId="S::edj114@psu.edu::102f0402-31d0-4b21-b106-54d95bb4d9b3" providerId="AD" clId="Web-{02A60CFB-085C-63F4-A390-44D011C69EC4}" dt="2025-01-24T18:36:03.423" v="79"/>
        <pc:sldMkLst>
          <pc:docMk/>
          <pc:sldMk cId="818832361" sldId="411"/>
        </pc:sldMkLst>
      </pc:sldChg>
    </pc:docChg>
  </pc:docChgLst>
  <pc:docChgLst>
    <pc:chgData name="Wolbert, Evie Diane" userId="S::edj114@psu.edu::102f0402-31d0-4b21-b106-54d95bb4d9b3" providerId="AD" clId="Web-{C9B7B078-5E72-8D52-692E-AAAB75C0246D}"/>
    <pc:docChg chg="addSld modSld">
      <pc:chgData name="Wolbert, Evie Diane" userId="S::edj114@psu.edu::102f0402-31d0-4b21-b106-54d95bb4d9b3" providerId="AD" clId="Web-{C9B7B078-5E72-8D52-692E-AAAB75C0246D}" dt="2025-01-30T15:11:56.491" v="3"/>
      <pc:docMkLst>
        <pc:docMk/>
      </pc:docMkLst>
      <pc:sldChg chg="modNotes">
        <pc:chgData name="Wolbert, Evie Diane" userId="S::edj114@psu.edu::102f0402-31d0-4b21-b106-54d95bb4d9b3" providerId="AD" clId="Web-{C9B7B078-5E72-8D52-692E-AAAB75C0246D}" dt="2025-01-30T15:11:56.491" v="3"/>
        <pc:sldMkLst>
          <pc:docMk/>
          <pc:sldMk cId="0" sldId="272"/>
        </pc:sldMkLst>
      </pc:sldChg>
      <pc:sldChg chg="add">
        <pc:chgData name="Wolbert, Evie Diane" userId="S::edj114@psu.edu::102f0402-31d0-4b21-b106-54d95bb4d9b3" providerId="AD" clId="Web-{C9B7B078-5E72-8D52-692E-AAAB75C0246D}" dt="2025-01-30T15:11:09.112" v="0"/>
        <pc:sldMkLst>
          <pc:docMk/>
          <pc:sldMk cId="3110810703" sldId="445"/>
        </pc:sldMkLst>
      </pc:sldChg>
      <pc:sldChg chg="add">
        <pc:chgData name="Wolbert, Evie Diane" userId="S::edj114@psu.edu::102f0402-31d0-4b21-b106-54d95bb4d9b3" providerId="AD" clId="Web-{C9B7B078-5E72-8D52-692E-AAAB75C0246D}" dt="2025-01-30T15:11:27.301" v="1"/>
        <pc:sldMkLst>
          <pc:docMk/>
          <pc:sldMk cId="3085235427" sldId="446"/>
        </pc:sldMkLst>
      </pc:sldChg>
    </pc:docChg>
  </pc:docChgLst>
  <pc:docChgLst>
    <pc:chgData name="Wolbert, Evie Diane" userId="102f0402-31d0-4b21-b106-54d95bb4d9b3" providerId="ADAL" clId="{9099F6D2-C15D-4542-82B5-4B0A56395C2D}"/>
    <pc:docChg chg="undo custSel delSld modSld sldOrd">
      <pc:chgData name="Wolbert, Evie Diane" userId="102f0402-31d0-4b21-b106-54d95bb4d9b3" providerId="ADAL" clId="{9099F6D2-C15D-4542-82B5-4B0A56395C2D}" dt="2025-01-23T23:12:19.703" v="1125" actId="255"/>
      <pc:docMkLst>
        <pc:docMk/>
      </pc:docMkLst>
      <pc:sldChg chg="modSp mod">
        <pc:chgData name="Wolbert, Evie Diane" userId="102f0402-31d0-4b21-b106-54d95bb4d9b3" providerId="ADAL" clId="{9099F6D2-C15D-4542-82B5-4B0A56395C2D}" dt="2025-01-21T19:30:24.072" v="286" actId="14826"/>
        <pc:sldMkLst>
          <pc:docMk/>
          <pc:sldMk cId="0" sldId="257"/>
        </pc:sldMkLst>
        <pc:spChg chg="mod modCrop">
          <ac:chgData name="Wolbert, Evie Diane" userId="102f0402-31d0-4b21-b106-54d95bb4d9b3" providerId="ADAL" clId="{9099F6D2-C15D-4542-82B5-4B0A56395C2D}" dt="2025-01-21T19:29:31.319" v="282" actId="18131"/>
          <ac:spMkLst>
            <pc:docMk/>
            <pc:sldMk cId="0" sldId="257"/>
            <ac:spMk id="11" creationId="{00000000-0000-0000-0000-000000000000}"/>
          </ac:spMkLst>
        </pc:spChg>
        <pc:spChg chg="mod modCrop">
          <ac:chgData name="Wolbert, Evie Diane" userId="102f0402-31d0-4b21-b106-54d95bb4d9b3" providerId="ADAL" clId="{9099F6D2-C15D-4542-82B5-4B0A56395C2D}" dt="2025-01-21T19:30:13.633" v="285" actId="18131"/>
          <ac:spMkLst>
            <pc:docMk/>
            <pc:sldMk cId="0" sldId="257"/>
            <ac:spMk id="12" creationId="{00000000-0000-0000-0000-000000000000}"/>
          </ac:spMkLst>
        </pc:spChg>
        <pc:spChg chg="mod">
          <ac:chgData name="Wolbert, Evie Diane" userId="102f0402-31d0-4b21-b106-54d95bb4d9b3" providerId="ADAL" clId="{9099F6D2-C15D-4542-82B5-4B0A56395C2D}" dt="2025-01-21T19:29:42.021" v="283" actId="14826"/>
          <ac:spMkLst>
            <pc:docMk/>
            <pc:sldMk cId="0" sldId="257"/>
            <ac:spMk id="13" creationId="{00000000-0000-0000-0000-000000000000}"/>
          </ac:spMkLst>
        </pc:spChg>
        <pc:spChg chg="mod">
          <ac:chgData name="Wolbert, Evie Diane" userId="102f0402-31d0-4b21-b106-54d95bb4d9b3" providerId="ADAL" clId="{9099F6D2-C15D-4542-82B5-4B0A56395C2D}" dt="2025-01-21T19:30:24.072" v="286" actId="14826"/>
          <ac:spMkLst>
            <pc:docMk/>
            <pc:sldMk cId="0" sldId="257"/>
            <ac:spMk id="14" creationId="{00000000-0000-0000-0000-000000000000}"/>
          </ac:spMkLst>
        </pc:spChg>
      </pc:sldChg>
      <pc:sldChg chg="modSp mod modNotesTx">
        <pc:chgData name="Wolbert, Evie Diane" userId="102f0402-31d0-4b21-b106-54d95bb4d9b3" providerId="ADAL" clId="{9099F6D2-C15D-4542-82B5-4B0A56395C2D}" dt="2025-01-21T14:45:49.018" v="121" actId="114"/>
        <pc:sldMkLst>
          <pc:docMk/>
          <pc:sldMk cId="0" sldId="258"/>
        </pc:sldMkLst>
        <pc:spChg chg="mod modCrop">
          <ac:chgData name="Wolbert, Evie Diane" userId="102f0402-31d0-4b21-b106-54d95bb4d9b3" providerId="ADAL" clId="{9099F6D2-C15D-4542-82B5-4B0A56395C2D}" dt="2025-01-21T14:42:32.451" v="96" actId="18131"/>
          <ac:spMkLst>
            <pc:docMk/>
            <pc:sldMk cId="0" sldId="258"/>
            <ac:spMk id="10" creationId="{00000000-0000-0000-0000-000000000000}"/>
          </ac:spMkLst>
        </pc:spChg>
        <pc:spChg chg="mod ord modCrop">
          <ac:chgData name="Wolbert, Evie Diane" userId="102f0402-31d0-4b21-b106-54d95bb4d9b3" providerId="ADAL" clId="{9099F6D2-C15D-4542-82B5-4B0A56395C2D}" dt="2025-01-21T14:44:15.515" v="108" actId="167"/>
          <ac:spMkLst>
            <pc:docMk/>
            <pc:sldMk cId="0" sldId="258"/>
            <ac:spMk id="11" creationId="{00000000-0000-0000-0000-000000000000}"/>
          </ac:spMkLst>
        </pc:spChg>
        <pc:spChg chg="mod ord modCrop">
          <ac:chgData name="Wolbert, Evie Diane" userId="102f0402-31d0-4b21-b106-54d95bb4d9b3" providerId="ADAL" clId="{9099F6D2-C15D-4542-82B5-4B0A56395C2D}" dt="2025-01-21T14:44:50.099" v="114" actId="732"/>
          <ac:spMkLst>
            <pc:docMk/>
            <pc:sldMk cId="0" sldId="258"/>
            <ac:spMk id="12" creationId="{00000000-0000-0000-0000-000000000000}"/>
          </ac:spMkLst>
        </pc:spChg>
        <pc:spChg chg="mod">
          <ac:chgData name="Wolbert, Evie Diane" userId="102f0402-31d0-4b21-b106-54d95bb4d9b3" providerId="ADAL" clId="{9099F6D2-C15D-4542-82B5-4B0A56395C2D}" dt="2025-01-21T14:45:08.090" v="115" actId="14826"/>
          <ac:spMkLst>
            <pc:docMk/>
            <pc:sldMk cId="0" sldId="258"/>
            <ac:spMk id="13" creationId="{00000000-0000-0000-0000-000000000000}"/>
          </ac:spMkLst>
        </pc:spChg>
      </pc:sldChg>
      <pc:sldChg chg="del modNotesTx">
        <pc:chgData name="Wolbert, Evie Diane" userId="102f0402-31d0-4b21-b106-54d95bb4d9b3" providerId="ADAL" clId="{9099F6D2-C15D-4542-82B5-4B0A56395C2D}" dt="2025-01-23T18:41:39.189" v="773" actId="20577"/>
        <pc:sldMkLst>
          <pc:docMk/>
          <pc:sldMk cId="0" sldId="260"/>
        </pc:sldMkLst>
      </pc:sldChg>
      <pc:sldChg chg="modNotesTx">
        <pc:chgData name="Wolbert, Evie Diane" userId="102f0402-31d0-4b21-b106-54d95bb4d9b3" providerId="ADAL" clId="{9099F6D2-C15D-4542-82B5-4B0A56395C2D}" dt="2025-01-23T23:07:17.562" v="1091" actId="20577"/>
        <pc:sldMkLst>
          <pc:docMk/>
          <pc:sldMk cId="0" sldId="261"/>
        </pc:sldMkLst>
      </pc:sldChg>
      <pc:sldChg chg="modSp del mod modNotesTx">
        <pc:chgData name="Wolbert, Evie Diane" userId="102f0402-31d0-4b21-b106-54d95bb4d9b3" providerId="ADAL" clId="{9099F6D2-C15D-4542-82B5-4B0A56395C2D}" dt="2025-01-23T23:08:35.335" v="1102" actId="14100"/>
        <pc:sldMkLst>
          <pc:docMk/>
          <pc:sldMk cId="0" sldId="263"/>
        </pc:sldMkLst>
        <pc:grpChg chg="mod">
          <ac:chgData name="Wolbert, Evie Diane" userId="102f0402-31d0-4b21-b106-54d95bb4d9b3" providerId="ADAL" clId="{9099F6D2-C15D-4542-82B5-4B0A56395C2D}" dt="2025-01-23T23:08:35.335" v="1102" actId="14100"/>
          <ac:grpSpMkLst>
            <pc:docMk/>
            <pc:sldMk cId="0" sldId="263"/>
            <ac:grpSpMk id="4" creationId="{00000000-0000-0000-0000-000000000000}"/>
          </ac:grpSpMkLst>
        </pc:grpChg>
      </pc:sldChg>
      <pc:sldChg chg="modSp del mod modNotesTx">
        <pc:chgData name="Wolbert, Evie Diane" userId="102f0402-31d0-4b21-b106-54d95bb4d9b3" providerId="ADAL" clId="{9099F6D2-C15D-4542-82B5-4B0A56395C2D}" dt="2025-01-23T23:09:06.319" v="1108" actId="1076"/>
        <pc:sldMkLst>
          <pc:docMk/>
          <pc:sldMk cId="0" sldId="264"/>
        </pc:sldMkLst>
        <pc:spChg chg="mod">
          <ac:chgData name="Wolbert, Evie Diane" userId="102f0402-31d0-4b21-b106-54d95bb4d9b3" providerId="ADAL" clId="{9099F6D2-C15D-4542-82B5-4B0A56395C2D}" dt="2025-01-23T23:08:50.157" v="1105" actId="403"/>
          <ac:spMkLst>
            <pc:docMk/>
            <pc:sldMk cId="0" sldId="264"/>
            <ac:spMk id="4" creationId="{00000000-0000-0000-0000-000000000000}"/>
          </ac:spMkLst>
        </pc:spChg>
        <pc:spChg chg="mod">
          <ac:chgData name="Wolbert, Evie Diane" userId="102f0402-31d0-4b21-b106-54d95bb4d9b3" providerId="ADAL" clId="{9099F6D2-C15D-4542-82B5-4B0A56395C2D}" dt="2025-01-23T23:09:06.319" v="1108" actId="1076"/>
          <ac:spMkLst>
            <pc:docMk/>
            <pc:sldMk cId="0" sldId="264"/>
            <ac:spMk id="5" creationId="{00000000-0000-0000-0000-000000000000}"/>
          </ac:spMkLst>
        </pc:spChg>
        <pc:grpChg chg="mod">
          <ac:chgData name="Wolbert, Evie Diane" userId="102f0402-31d0-4b21-b106-54d95bb4d9b3" providerId="ADAL" clId="{9099F6D2-C15D-4542-82B5-4B0A56395C2D}" dt="2025-01-23T23:08:46.841" v="1103" actId="14100"/>
          <ac:grpSpMkLst>
            <pc:docMk/>
            <pc:sldMk cId="0" sldId="264"/>
            <ac:grpSpMk id="3" creationId="{00000000-0000-0000-0000-000000000000}"/>
          </ac:grpSpMkLst>
        </pc:grpChg>
      </pc:sldChg>
      <pc:sldChg chg="modSp mod modNotesTx">
        <pc:chgData name="Wolbert, Evie Diane" userId="102f0402-31d0-4b21-b106-54d95bb4d9b3" providerId="ADAL" clId="{9099F6D2-C15D-4542-82B5-4B0A56395C2D}" dt="2025-01-23T23:10:57.261" v="1119" actId="1076"/>
        <pc:sldMkLst>
          <pc:docMk/>
          <pc:sldMk cId="0" sldId="266"/>
        </pc:sldMkLst>
        <pc:spChg chg="mod">
          <ac:chgData name="Wolbert, Evie Diane" userId="102f0402-31d0-4b21-b106-54d95bb4d9b3" providerId="ADAL" clId="{9099F6D2-C15D-4542-82B5-4B0A56395C2D}" dt="2025-01-23T23:10:57.261" v="1119" actId="1076"/>
          <ac:spMkLst>
            <pc:docMk/>
            <pc:sldMk cId="0" sldId="266"/>
            <ac:spMk id="8" creationId="{00000000-0000-0000-0000-000000000000}"/>
          </ac:spMkLst>
        </pc:spChg>
      </pc:sldChg>
      <pc:sldChg chg="modSp mod modNotesTx">
        <pc:chgData name="Wolbert, Evie Diane" userId="102f0402-31d0-4b21-b106-54d95bb4d9b3" providerId="ADAL" clId="{9099F6D2-C15D-4542-82B5-4B0A56395C2D}" dt="2025-01-23T23:11:25.054" v="1122" actId="255"/>
        <pc:sldMkLst>
          <pc:docMk/>
          <pc:sldMk cId="0" sldId="267"/>
        </pc:sldMkLst>
        <pc:spChg chg="mod">
          <ac:chgData name="Wolbert, Evie Diane" userId="102f0402-31d0-4b21-b106-54d95bb4d9b3" providerId="ADAL" clId="{9099F6D2-C15D-4542-82B5-4B0A56395C2D}" dt="2025-01-23T23:11:18.762" v="1121" actId="14100"/>
          <ac:spMkLst>
            <pc:docMk/>
            <pc:sldMk cId="0" sldId="267"/>
            <ac:spMk id="6" creationId="{00000000-0000-0000-0000-000000000000}"/>
          </ac:spMkLst>
        </pc:spChg>
        <pc:spChg chg="mod">
          <ac:chgData name="Wolbert, Evie Diane" userId="102f0402-31d0-4b21-b106-54d95bb4d9b3" providerId="ADAL" clId="{9099F6D2-C15D-4542-82B5-4B0A56395C2D}" dt="2025-01-23T23:11:25.054" v="1122" actId="255"/>
          <ac:spMkLst>
            <pc:docMk/>
            <pc:sldMk cId="0" sldId="267"/>
            <ac:spMk id="7" creationId="{00000000-0000-0000-0000-000000000000}"/>
          </ac:spMkLst>
        </pc:spChg>
      </pc:sldChg>
      <pc:sldChg chg="modSp mod modNotesTx">
        <pc:chgData name="Wolbert, Evie Diane" userId="102f0402-31d0-4b21-b106-54d95bb4d9b3" providerId="ADAL" clId="{9099F6D2-C15D-4542-82B5-4B0A56395C2D}" dt="2025-01-23T23:11:44.065" v="1124" actId="14100"/>
        <pc:sldMkLst>
          <pc:docMk/>
          <pc:sldMk cId="0" sldId="268"/>
        </pc:sldMkLst>
        <pc:spChg chg="mod">
          <ac:chgData name="Wolbert, Evie Diane" userId="102f0402-31d0-4b21-b106-54d95bb4d9b3" providerId="ADAL" clId="{9099F6D2-C15D-4542-82B5-4B0A56395C2D}" dt="2025-01-23T23:11:44.065" v="1124" actId="14100"/>
          <ac:spMkLst>
            <pc:docMk/>
            <pc:sldMk cId="0" sldId="268"/>
            <ac:spMk id="11" creationId="{00000000-0000-0000-0000-000000000000}"/>
          </ac:spMkLst>
        </pc:spChg>
      </pc:sldChg>
      <pc:sldChg chg="addSp modSp mod modNotesTx">
        <pc:chgData name="Wolbert, Evie Diane" userId="102f0402-31d0-4b21-b106-54d95bb4d9b3" providerId="ADAL" clId="{9099F6D2-C15D-4542-82B5-4B0A56395C2D}" dt="2025-01-21T19:22:13.781" v="256" actId="20577"/>
        <pc:sldMkLst>
          <pc:docMk/>
          <pc:sldMk cId="1337526023" sldId="270"/>
        </pc:sldMkLst>
        <pc:spChg chg="mod">
          <ac:chgData name="Wolbert, Evie Diane" userId="102f0402-31d0-4b21-b106-54d95bb4d9b3" providerId="ADAL" clId="{9099F6D2-C15D-4542-82B5-4B0A56395C2D}" dt="2025-01-21T14:51:56.319" v="156" actId="1076"/>
          <ac:spMkLst>
            <pc:docMk/>
            <pc:sldMk cId="1337526023" sldId="270"/>
            <ac:spMk id="2" creationId="{EEC0CEA6-BF5A-1560-02D5-0E8D6A50CF0A}"/>
          </ac:spMkLst>
        </pc:spChg>
        <pc:spChg chg="mod">
          <ac:chgData name="Wolbert, Evie Diane" userId="102f0402-31d0-4b21-b106-54d95bb4d9b3" providerId="ADAL" clId="{9099F6D2-C15D-4542-82B5-4B0A56395C2D}" dt="2025-01-21T19:22:13.781" v="256" actId="20577"/>
          <ac:spMkLst>
            <pc:docMk/>
            <pc:sldMk cId="1337526023" sldId="270"/>
            <ac:spMk id="5" creationId="{AE8B6731-602E-EA83-6136-BF6CE0070375}"/>
          </ac:spMkLst>
        </pc:spChg>
        <pc:spChg chg="mod">
          <ac:chgData name="Wolbert, Evie Diane" userId="102f0402-31d0-4b21-b106-54d95bb4d9b3" providerId="ADAL" clId="{9099F6D2-C15D-4542-82B5-4B0A56395C2D}" dt="2025-01-21T14:50:08.902" v="134" actId="688"/>
          <ac:spMkLst>
            <pc:docMk/>
            <pc:sldMk cId="1337526023" sldId="270"/>
            <ac:spMk id="6" creationId="{5086F123-88C8-A35C-1C8D-DDC30D36C413}"/>
          </ac:spMkLst>
        </pc:spChg>
        <pc:spChg chg="mod">
          <ac:chgData name="Wolbert, Evie Diane" userId="102f0402-31d0-4b21-b106-54d95bb4d9b3" providerId="ADAL" clId="{9099F6D2-C15D-4542-82B5-4B0A56395C2D}" dt="2025-01-21T14:50:40.440" v="145" actId="1035"/>
          <ac:spMkLst>
            <pc:docMk/>
            <pc:sldMk cId="1337526023" sldId="270"/>
            <ac:spMk id="22" creationId="{72F3F404-91FF-051E-5C23-402D29FFA326}"/>
          </ac:spMkLst>
        </pc:spChg>
        <pc:picChg chg="mod modCrop">
          <ac:chgData name="Wolbert, Evie Diane" userId="102f0402-31d0-4b21-b106-54d95bb4d9b3" providerId="ADAL" clId="{9099F6D2-C15D-4542-82B5-4B0A56395C2D}" dt="2025-01-21T14:51:49.528" v="155" actId="14826"/>
          <ac:picMkLst>
            <pc:docMk/>
            <pc:sldMk cId="1337526023" sldId="270"/>
            <ac:picMk id="7" creationId="{7CF2A803-4E60-33F7-81C3-7C53EB1D6494}"/>
          </ac:picMkLst>
        </pc:picChg>
        <pc:picChg chg="add mod">
          <ac:chgData name="Wolbert, Evie Diane" userId="102f0402-31d0-4b21-b106-54d95bb4d9b3" providerId="ADAL" clId="{9099F6D2-C15D-4542-82B5-4B0A56395C2D}" dt="2025-01-21T14:50:48.686" v="147" actId="1037"/>
          <ac:picMkLst>
            <pc:docMk/>
            <pc:sldMk cId="1337526023" sldId="270"/>
            <ac:picMk id="14" creationId="{66E4BBB0-57E6-09A9-80BC-4C24EE2AE34D}"/>
          </ac:picMkLst>
        </pc:picChg>
        <pc:picChg chg="mod">
          <ac:chgData name="Wolbert, Evie Diane" userId="102f0402-31d0-4b21-b106-54d95bb4d9b3" providerId="ADAL" clId="{9099F6D2-C15D-4542-82B5-4B0A56395C2D}" dt="2025-01-21T14:50:58.943" v="153" actId="1036"/>
          <ac:picMkLst>
            <pc:docMk/>
            <pc:sldMk cId="1337526023" sldId="270"/>
            <ac:picMk id="17" creationId="{0E1421C8-B29B-F59C-17CE-22B0AAFDB4D3}"/>
          </ac:picMkLst>
        </pc:picChg>
      </pc:sldChg>
      <pc:sldChg chg="modNotesTx">
        <pc:chgData name="Wolbert, Evie Diane" userId="102f0402-31d0-4b21-b106-54d95bb4d9b3" providerId="ADAL" clId="{9099F6D2-C15D-4542-82B5-4B0A56395C2D}" dt="2025-01-23T19:05:48.184" v="988" actId="20577"/>
        <pc:sldMkLst>
          <pc:docMk/>
          <pc:sldMk cId="0" sldId="271"/>
        </pc:sldMkLst>
      </pc:sldChg>
      <pc:sldChg chg="modSp">
        <pc:chgData name="Wolbert, Evie Diane" userId="102f0402-31d0-4b21-b106-54d95bb4d9b3" providerId="ADAL" clId="{9099F6D2-C15D-4542-82B5-4B0A56395C2D}" dt="2025-01-23T18:18:48.660" v="582" actId="14826"/>
        <pc:sldMkLst>
          <pc:docMk/>
          <pc:sldMk cId="0" sldId="272"/>
        </pc:sldMkLst>
        <pc:picChg chg="mod">
          <ac:chgData name="Wolbert, Evie Diane" userId="102f0402-31d0-4b21-b106-54d95bb4d9b3" providerId="ADAL" clId="{9099F6D2-C15D-4542-82B5-4B0A56395C2D}" dt="2025-01-23T18:18:48.660" v="582" actId="14826"/>
          <ac:picMkLst>
            <pc:docMk/>
            <pc:sldMk cId="0" sldId="272"/>
            <ac:picMk id="6" creationId="{6281A377-663A-93EB-F143-D18505F524B2}"/>
          </ac:picMkLst>
        </pc:picChg>
      </pc:sldChg>
      <pc:sldChg chg="modNotesTx">
        <pc:chgData name="Wolbert, Evie Diane" userId="102f0402-31d0-4b21-b106-54d95bb4d9b3" providerId="ADAL" clId="{9099F6D2-C15D-4542-82B5-4B0A56395C2D}" dt="2025-01-23T19:08:03.321" v="1034" actId="20577"/>
        <pc:sldMkLst>
          <pc:docMk/>
          <pc:sldMk cId="0" sldId="273"/>
        </pc:sldMkLst>
      </pc:sldChg>
      <pc:sldChg chg="modSp">
        <pc:chgData name="Wolbert, Evie Diane" userId="102f0402-31d0-4b21-b106-54d95bb4d9b3" providerId="ADAL" clId="{9099F6D2-C15D-4542-82B5-4B0A56395C2D}" dt="2025-01-23T18:20:10.762" v="585" actId="14826"/>
        <pc:sldMkLst>
          <pc:docMk/>
          <pc:sldMk cId="3008290542" sldId="281"/>
        </pc:sldMkLst>
        <pc:picChg chg="mod">
          <ac:chgData name="Wolbert, Evie Diane" userId="102f0402-31d0-4b21-b106-54d95bb4d9b3" providerId="ADAL" clId="{9099F6D2-C15D-4542-82B5-4B0A56395C2D}" dt="2025-01-23T18:20:10.762" v="585" actId="14826"/>
          <ac:picMkLst>
            <pc:docMk/>
            <pc:sldMk cId="3008290542" sldId="281"/>
            <ac:picMk id="6" creationId="{6634C3BE-C178-87A3-D09F-DFDDE48D53DB}"/>
          </ac:picMkLst>
        </pc:picChg>
      </pc:sldChg>
      <pc:sldChg chg="modNotesTx">
        <pc:chgData name="Wolbert, Evie Diane" userId="102f0402-31d0-4b21-b106-54d95bb4d9b3" providerId="ADAL" clId="{9099F6D2-C15D-4542-82B5-4B0A56395C2D}" dt="2025-01-23T19:10:10.564" v="1037" actId="5793"/>
        <pc:sldMkLst>
          <pc:docMk/>
          <pc:sldMk cId="0" sldId="282"/>
        </pc:sldMkLst>
      </pc:sldChg>
      <pc:sldChg chg="modNotesTx">
        <pc:chgData name="Wolbert, Evie Diane" userId="102f0402-31d0-4b21-b106-54d95bb4d9b3" providerId="ADAL" clId="{9099F6D2-C15D-4542-82B5-4B0A56395C2D}" dt="2025-01-21T14:26:38.740" v="25" actId="20577"/>
        <pc:sldMkLst>
          <pc:docMk/>
          <pc:sldMk cId="0" sldId="284"/>
        </pc:sldMkLst>
      </pc:sldChg>
      <pc:sldChg chg="modNotesTx">
        <pc:chgData name="Wolbert, Evie Diane" userId="102f0402-31d0-4b21-b106-54d95bb4d9b3" providerId="ADAL" clId="{9099F6D2-C15D-4542-82B5-4B0A56395C2D}" dt="2025-01-23T23:07:32.236" v="1094" actId="20577"/>
        <pc:sldMkLst>
          <pc:docMk/>
          <pc:sldMk cId="0" sldId="288"/>
        </pc:sldMkLst>
      </pc:sldChg>
      <pc:sldChg chg="modSp">
        <pc:chgData name="Wolbert, Evie Diane" userId="102f0402-31d0-4b21-b106-54d95bb4d9b3" providerId="ADAL" clId="{9099F6D2-C15D-4542-82B5-4B0A56395C2D}" dt="2025-01-23T18:19:52.449" v="583" actId="14826"/>
        <pc:sldMkLst>
          <pc:docMk/>
          <pc:sldMk cId="2902341467" sldId="292"/>
        </pc:sldMkLst>
        <pc:picChg chg="mod">
          <ac:chgData name="Wolbert, Evie Diane" userId="102f0402-31d0-4b21-b106-54d95bb4d9b3" providerId="ADAL" clId="{9099F6D2-C15D-4542-82B5-4B0A56395C2D}" dt="2025-01-23T18:19:52.449" v="583" actId="14826"/>
          <ac:picMkLst>
            <pc:docMk/>
            <pc:sldMk cId="2902341467" sldId="292"/>
            <ac:picMk id="6" creationId="{0C6D816D-C579-64BF-F839-D19881AD5F34}"/>
          </ac:picMkLst>
        </pc:picChg>
      </pc:sldChg>
      <pc:sldChg chg="modSp">
        <pc:chgData name="Wolbert, Evie Diane" userId="102f0402-31d0-4b21-b106-54d95bb4d9b3" providerId="ADAL" clId="{9099F6D2-C15D-4542-82B5-4B0A56395C2D}" dt="2025-01-23T18:20:21.908" v="586" actId="14826"/>
        <pc:sldMkLst>
          <pc:docMk/>
          <pc:sldMk cId="3142005055" sldId="293"/>
        </pc:sldMkLst>
        <pc:picChg chg="mod">
          <ac:chgData name="Wolbert, Evie Diane" userId="102f0402-31d0-4b21-b106-54d95bb4d9b3" providerId="ADAL" clId="{9099F6D2-C15D-4542-82B5-4B0A56395C2D}" dt="2025-01-23T18:20:21.908" v="586" actId="14826"/>
          <ac:picMkLst>
            <pc:docMk/>
            <pc:sldMk cId="3142005055" sldId="293"/>
            <ac:picMk id="6" creationId="{75546E50-ADEE-0DCD-8FA1-70FAD62E497C}"/>
          </ac:picMkLst>
        </pc:picChg>
      </pc:sldChg>
      <pc:sldChg chg="modSp del mod">
        <pc:chgData name="Wolbert, Evie Diane" userId="102f0402-31d0-4b21-b106-54d95bb4d9b3" providerId="ADAL" clId="{9099F6D2-C15D-4542-82B5-4B0A56395C2D}" dt="2025-01-21T19:43:10.879" v="557" actId="2696"/>
        <pc:sldMkLst>
          <pc:docMk/>
          <pc:sldMk cId="445238618" sldId="318"/>
        </pc:sldMkLst>
      </pc:sldChg>
      <pc:sldChg chg="modSp">
        <pc:chgData name="Wolbert, Evie Diane" userId="102f0402-31d0-4b21-b106-54d95bb4d9b3" providerId="ADAL" clId="{9099F6D2-C15D-4542-82B5-4B0A56395C2D}" dt="2025-01-23T18:20:01.145" v="584" actId="14826"/>
        <pc:sldMkLst>
          <pc:docMk/>
          <pc:sldMk cId="1835227297" sldId="321"/>
        </pc:sldMkLst>
        <pc:picChg chg="mod">
          <ac:chgData name="Wolbert, Evie Diane" userId="102f0402-31d0-4b21-b106-54d95bb4d9b3" providerId="ADAL" clId="{9099F6D2-C15D-4542-82B5-4B0A56395C2D}" dt="2025-01-23T18:20:01.145" v="584" actId="14826"/>
          <ac:picMkLst>
            <pc:docMk/>
            <pc:sldMk cId="1835227297" sldId="321"/>
            <ac:picMk id="6" creationId="{C314001C-C9A5-F593-0DF0-08B825C31CE2}"/>
          </ac:picMkLst>
        </pc:picChg>
      </pc:sldChg>
      <pc:sldChg chg="modSp">
        <pc:chgData name="Wolbert, Evie Diane" userId="102f0402-31d0-4b21-b106-54d95bb4d9b3" providerId="ADAL" clId="{9099F6D2-C15D-4542-82B5-4B0A56395C2D}" dt="2025-01-23T18:20:34.562" v="587" actId="14826"/>
        <pc:sldMkLst>
          <pc:docMk/>
          <pc:sldMk cId="2635380936" sldId="322"/>
        </pc:sldMkLst>
        <pc:picChg chg="mod">
          <ac:chgData name="Wolbert, Evie Diane" userId="102f0402-31d0-4b21-b106-54d95bb4d9b3" providerId="ADAL" clId="{9099F6D2-C15D-4542-82B5-4B0A56395C2D}" dt="2025-01-23T18:20:34.562" v="587" actId="14826"/>
          <ac:picMkLst>
            <pc:docMk/>
            <pc:sldMk cId="2635380936" sldId="322"/>
            <ac:picMk id="6" creationId="{639A9BD2-6E4D-CD08-A995-AEBD393B8F56}"/>
          </ac:picMkLst>
        </pc:picChg>
      </pc:sldChg>
      <pc:sldChg chg="del">
        <pc:chgData name="Wolbert, Evie Diane" userId="102f0402-31d0-4b21-b106-54d95bb4d9b3" providerId="ADAL" clId="{9099F6D2-C15D-4542-82B5-4B0A56395C2D}" dt="2025-01-21T19:48:05.908" v="581" actId="2696"/>
        <pc:sldMkLst>
          <pc:docMk/>
          <pc:sldMk cId="0" sldId="365"/>
        </pc:sldMkLst>
      </pc:sldChg>
      <pc:sldChg chg="del">
        <pc:chgData name="Wolbert, Evie Diane" userId="102f0402-31d0-4b21-b106-54d95bb4d9b3" providerId="ADAL" clId="{9099F6D2-C15D-4542-82B5-4B0A56395C2D}" dt="2025-01-21T19:47:49.696" v="580" actId="2696"/>
        <pc:sldMkLst>
          <pc:docMk/>
          <pc:sldMk cId="1554355719" sldId="368"/>
        </pc:sldMkLst>
      </pc:sldChg>
      <pc:sldChg chg="del">
        <pc:chgData name="Wolbert, Evie Diane" userId="102f0402-31d0-4b21-b106-54d95bb4d9b3" providerId="ADAL" clId="{9099F6D2-C15D-4542-82B5-4B0A56395C2D}" dt="2025-01-21T19:45:01.695" v="560" actId="2696"/>
        <pc:sldMkLst>
          <pc:docMk/>
          <pc:sldMk cId="0" sldId="371"/>
        </pc:sldMkLst>
      </pc:sldChg>
      <pc:sldChg chg="del">
        <pc:chgData name="Wolbert, Evie Diane" userId="102f0402-31d0-4b21-b106-54d95bb4d9b3" providerId="ADAL" clId="{9099F6D2-C15D-4542-82B5-4B0A56395C2D}" dt="2025-01-21T19:45:04.111" v="561" actId="2696"/>
        <pc:sldMkLst>
          <pc:docMk/>
          <pc:sldMk cId="0" sldId="372"/>
        </pc:sldMkLst>
      </pc:sldChg>
      <pc:sldChg chg="del">
        <pc:chgData name="Wolbert, Evie Diane" userId="102f0402-31d0-4b21-b106-54d95bb4d9b3" providerId="ADAL" clId="{9099F6D2-C15D-4542-82B5-4B0A56395C2D}" dt="2025-01-21T19:46:13.339" v="578" actId="2696"/>
        <pc:sldMkLst>
          <pc:docMk/>
          <pc:sldMk cId="0" sldId="373"/>
        </pc:sldMkLst>
      </pc:sldChg>
      <pc:sldChg chg="del">
        <pc:chgData name="Wolbert, Evie Diane" userId="102f0402-31d0-4b21-b106-54d95bb4d9b3" providerId="ADAL" clId="{9099F6D2-C15D-4542-82B5-4B0A56395C2D}" dt="2025-01-21T19:46:13.339" v="578" actId="2696"/>
        <pc:sldMkLst>
          <pc:docMk/>
          <pc:sldMk cId="0" sldId="374"/>
        </pc:sldMkLst>
      </pc:sldChg>
      <pc:sldChg chg="del">
        <pc:chgData name="Wolbert, Evie Diane" userId="102f0402-31d0-4b21-b106-54d95bb4d9b3" providerId="ADAL" clId="{9099F6D2-C15D-4542-82B5-4B0A56395C2D}" dt="2025-01-21T19:46:13.339" v="578" actId="2696"/>
        <pc:sldMkLst>
          <pc:docMk/>
          <pc:sldMk cId="0" sldId="375"/>
        </pc:sldMkLst>
      </pc:sldChg>
      <pc:sldChg chg="del">
        <pc:chgData name="Wolbert, Evie Diane" userId="102f0402-31d0-4b21-b106-54d95bb4d9b3" providerId="ADAL" clId="{9099F6D2-C15D-4542-82B5-4B0A56395C2D}" dt="2025-01-21T19:46:13.339" v="578" actId="2696"/>
        <pc:sldMkLst>
          <pc:docMk/>
          <pc:sldMk cId="0" sldId="376"/>
        </pc:sldMkLst>
      </pc:sldChg>
      <pc:sldChg chg="del">
        <pc:chgData name="Wolbert, Evie Diane" userId="102f0402-31d0-4b21-b106-54d95bb4d9b3" providerId="ADAL" clId="{9099F6D2-C15D-4542-82B5-4B0A56395C2D}" dt="2025-01-21T19:46:13.339" v="578" actId="2696"/>
        <pc:sldMkLst>
          <pc:docMk/>
          <pc:sldMk cId="0" sldId="377"/>
        </pc:sldMkLst>
      </pc:sldChg>
      <pc:sldChg chg="del">
        <pc:chgData name="Wolbert, Evie Diane" userId="102f0402-31d0-4b21-b106-54d95bb4d9b3" providerId="ADAL" clId="{9099F6D2-C15D-4542-82B5-4B0A56395C2D}" dt="2025-01-21T19:46:13.339" v="578" actId="2696"/>
        <pc:sldMkLst>
          <pc:docMk/>
          <pc:sldMk cId="0" sldId="378"/>
        </pc:sldMkLst>
      </pc:sldChg>
      <pc:sldChg chg="del">
        <pc:chgData name="Wolbert, Evie Diane" userId="102f0402-31d0-4b21-b106-54d95bb4d9b3" providerId="ADAL" clId="{9099F6D2-C15D-4542-82B5-4B0A56395C2D}" dt="2025-01-21T19:46:13.339" v="578" actId="2696"/>
        <pc:sldMkLst>
          <pc:docMk/>
          <pc:sldMk cId="0" sldId="379"/>
        </pc:sldMkLst>
      </pc:sldChg>
      <pc:sldChg chg="del">
        <pc:chgData name="Wolbert, Evie Diane" userId="102f0402-31d0-4b21-b106-54d95bb4d9b3" providerId="ADAL" clId="{9099F6D2-C15D-4542-82B5-4B0A56395C2D}" dt="2025-01-21T19:45:30.596" v="569" actId="2696"/>
        <pc:sldMkLst>
          <pc:docMk/>
          <pc:sldMk cId="0" sldId="380"/>
        </pc:sldMkLst>
      </pc:sldChg>
      <pc:sldChg chg="del">
        <pc:chgData name="Wolbert, Evie Diane" userId="102f0402-31d0-4b21-b106-54d95bb4d9b3" providerId="ADAL" clId="{9099F6D2-C15D-4542-82B5-4B0A56395C2D}" dt="2025-01-21T19:45:33.135" v="570" actId="2696"/>
        <pc:sldMkLst>
          <pc:docMk/>
          <pc:sldMk cId="0" sldId="381"/>
        </pc:sldMkLst>
      </pc:sldChg>
      <pc:sldChg chg="del">
        <pc:chgData name="Wolbert, Evie Diane" userId="102f0402-31d0-4b21-b106-54d95bb4d9b3" providerId="ADAL" clId="{9099F6D2-C15D-4542-82B5-4B0A56395C2D}" dt="2025-01-21T19:45:35.290" v="571" actId="2696"/>
        <pc:sldMkLst>
          <pc:docMk/>
          <pc:sldMk cId="0" sldId="382"/>
        </pc:sldMkLst>
      </pc:sldChg>
      <pc:sldChg chg="del">
        <pc:chgData name="Wolbert, Evie Diane" userId="102f0402-31d0-4b21-b106-54d95bb4d9b3" providerId="ADAL" clId="{9099F6D2-C15D-4542-82B5-4B0A56395C2D}" dt="2025-01-21T19:45:38.659" v="572" actId="2696"/>
        <pc:sldMkLst>
          <pc:docMk/>
          <pc:sldMk cId="0" sldId="383"/>
        </pc:sldMkLst>
      </pc:sldChg>
      <pc:sldChg chg="del">
        <pc:chgData name="Wolbert, Evie Diane" userId="102f0402-31d0-4b21-b106-54d95bb4d9b3" providerId="ADAL" clId="{9099F6D2-C15D-4542-82B5-4B0A56395C2D}" dt="2025-01-21T19:45:44.235" v="574" actId="2696"/>
        <pc:sldMkLst>
          <pc:docMk/>
          <pc:sldMk cId="0" sldId="384"/>
        </pc:sldMkLst>
      </pc:sldChg>
      <pc:sldChg chg="del">
        <pc:chgData name="Wolbert, Evie Diane" userId="102f0402-31d0-4b21-b106-54d95bb4d9b3" providerId="ADAL" clId="{9099F6D2-C15D-4542-82B5-4B0A56395C2D}" dt="2025-01-21T19:45:46.919" v="575" actId="2696"/>
        <pc:sldMkLst>
          <pc:docMk/>
          <pc:sldMk cId="0" sldId="385"/>
        </pc:sldMkLst>
      </pc:sldChg>
      <pc:sldChg chg="del">
        <pc:chgData name="Wolbert, Evie Diane" userId="102f0402-31d0-4b21-b106-54d95bb4d9b3" providerId="ADAL" clId="{9099F6D2-C15D-4542-82B5-4B0A56395C2D}" dt="2025-01-21T19:46:13.339" v="578" actId="2696"/>
        <pc:sldMkLst>
          <pc:docMk/>
          <pc:sldMk cId="4069644768" sldId="386"/>
        </pc:sldMkLst>
      </pc:sldChg>
      <pc:sldChg chg="del">
        <pc:chgData name="Wolbert, Evie Diane" userId="102f0402-31d0-4b21-b106-54d95bb4d9b3" providerId="ADAL" clId="{9099F6D2-C15D-4542-82B5-4B0A56395C2D}" dt="2025-01-21T19:46:13.339" v="578" actId="2696"/>
        <pc:sldMkLst>
          <pc:docMk/>
          <pc:sldMk cId="1851946318" sldId="387"/>
        </pc:sldMkLst>
      </pc:sldChg>
      <pc:sldChg chg="del">
        <pc:chgData name="Wolbert, Evie Diane" userId="102f0402-31d0-4b21-b106-54d95bb4d9b3" providerId="ADAL" clId="{9099F6D2-C15D-4542-82B5-4B0A56395C2D}" dt="2025-01-21T19:45:08.539" v="562" actId="2696"/>
        <pc:sldMkLst>
          <pc:docMk/>
          <pc:sldMk cId="1245163924" sldId="388"/>
        </pc:sldMkLst>
      </pc:sldChg>
      <pc:sldChg chg="del">
        <pc:chgData name="Wolbert, Evie Diane" userId="102f0402-31d0-4b21-b106-54d95bb4d9b3" providerId="ADAL" clId="{9099F6D2-C15D-4542-82B5-4B0A56395C2D}" dt="2025-01-21T19:45:11.768" v="563" actId="2696"/>
        <pc:sldMkLst>
          <pc:docMk/>
          <pc:sldMk cId="3943879338" sldId="389"/>
        </pc:sldMkLst>
      </pc:sldChg>
      <pc:sldChg chg="del">
        <pc:chgData name="Wolbert, Evie Diane" userId="102f0402-31d0-4b21-b106-54d95bb4d9b3" providerId="ADAL" clId="{9099F6D2-C15D-4542-82B5-4B0A56395C2D}" dt="2025-01-21T19:45:14.333" v="564" actId="2696"/>
        <pc:sldMkLst>
          <pc:docMk/>
          <pc:sldMk cId="2306397255" sldId="390"/>
        </pc:sldMkLst>
      </pc:sldChg>
      <pc:sldChg chg="del">
        <pc:chgData name="Wolbert, Evie Diane" userId="102f0402-31d0-4b21-b106-54d95bb4d9b3" providerId="ADAL" clId="{9099F6D2-C15D-4542-82B5-4B0A56395C2D}" dt="2025-01-21T19:45:17.059" v="565" actId="2696"/>
        <pc:sldMkLst>
          <pc:docMk/>
          <pc:sldMk cId="291258889" sldId="391"/>
        </pc:sldMkLst>
      </pc:sldChg>
      <pc:sldChg chg="del">
        <pc:chgData name="Wolbert, Evie Diane" userId="102f0402-31d0-4b21-b106-54d95bb4d9b3" providerId="ADAL" clId="{9099F6D2-C15D-4542-82B5-4B0A56395C2D}" dt="2025-01-21T19:45:19.242" v="566" actId="2696"/>
        <pc:sldMkLst>
          <pc:docMk/>
          <pc:sldMk cId="2435899877" sldId="392"/>
        </pc:sldMkLst>
      </pc:sldChg>
      <pc:sldChg chg="del">
        <pc:chgData name="Wolbert, Evie Diane" userId="102f0402-31d0-4b21-b106-54d95bb4d9b3" providerId="ADAL" clId="{9099F6D2-C15D-4542-82B5-4B0A56395C2D}" dt="2025-01-21T19:45:22.403" v="567" actId="2696"/>
        <pc:sldMkLst>
          <pc:docMk/>
          <pc:sldMk cId="1745696069" sldId="393"/>
        </pc:sldMkLst>
      </pc:sldChg>
      <pc:sldChg chg="del">
        <pc:chgData name="Wolbert, Evie Diane" userId="102f0402-31d0-4b21-b106-54d95bb4d9b3" providerId="ADAL" clId="{9099F6D2-C15D-4542-82B5-4B0A56395C2D}" dt="2025-01-21T19:45:25.593" v="568" actId="2696"/>
        <pc:sldMkLst>
          <pc:docMk/>
          <pc:sldMk cId="361874391" sldId="394"/>
        </pc:sldMkLst>
      </pc:sldChg>
      <pc:sldChg chg="modSp mod modNotesTx">
        <pc:chgData name="Wolbert, Evie Diane" userId="102f0402-31d0-4b21-b106-54d95bb4d9b3" providerId="ADAL" clId="{9099F6D2-C15D-4542-82B5-4B0A56395C2D}" dt="2025-01-21T19:42:30.092" v="556" actId="20577"/>
        <pc:sldMkLst>
          <pc:docMk/>
          <pc:sldMk cId="38182528" sldId="395"/>
        </pc:sldMkLst>
        <pc:spChg chg="mod">
          <ac:chgData name="Wolbert, Evie Diane" userId="102f0402-31d0-4b21-b106-54d95bb4d9b3" providerId="ADAL" clId="{9099F6D2-C15D-4542-82B5-4B0A56395C2D}" dt="2025-01-21T19:37:21.795" v="298" actId="1076"/>
          <ac:spMkLst>
            <pc:docMk/>
            <pc:sldMk cId="38182528" sldId="395"/>
            <ac:spMk id="2" creationId="{A931C7AB-B6BC-7291-5C47-147D41A6505F}"/>
          </ac:spMkLst>
        </pc:spChg>
        <pc:spChg chg="mod">
          <ac:chgData name="Wolbert, Evie Diane" userId="102f0402-31d0-4b21-b106-54d95bb4d9b3" providerId="ADAL" clId="{9099F6D2-C15D-4542-82B5-4B0A56395C2D}" dt="2025-01-21T19:39:40.606" v="547" actId="20577"/>
          <ac:spMkLst>
            <pc:docMk/>
            <pc:sldMk cId="38182528" sldId="395"/>
            <ac:spMk id="5" creationId="{32F4CA6D-3088-B047-BB75-DCE0D7748FCF}"/>
          </ac:spMkLst>
        </pc:spChg>
        <pc:spChg chg="mod">
          <ac:chgData name="Wolbert, Evie Diane" userId="102f0402-31d0-4b21-b106-54d95bb4d9b3" providerId="ADAL" clId="{9099F6D2-C15D-4542-82B5-4B0A56395C2D}" dt="2025-01-21T19:37:27.594" v="299" actId="1076"/>
          <ac:spMkLst>
            <pc:docMk/>
            <pc:sldMk cId="38182528" sldId="395"/>
            <ac:spMk id="14" creationId="{DDF87B51-41A9-03A3-66D4-BA50FF48FD2D}"/>
          </ac:spMkLst>
        </pc:spChg>
        <pc:picChg chg="mod">
          <ac:chgData name="Wolbert, Evie Diane" userId="102f0402-31d0-4b21-b106-54d95bb4d9b3" providerId="ADAL" clId="{9099F6D2-C15D-4542-82B5-4B0A56395C2D}" dt="2025-01-21T19:38:06.494" v="307" actId="1035"/>
          <ac:picMkLst>
            <pc:docMk/>
            <pc:sldMk cId="38182528" sldId="395"/>
            <ac:picMk id="3" creationId="{A03204D0-2984-B34C-D527-A40B838FD23A}"/>
          </ac:picMkLst>
        </pc:picChg>
        <pc:picChg chg="mod modCrop">
          <ac:chgData name="Wolbert, Evie Diane" userId="102f0402-31d0-4b21-b106-54d95bb4d9b3" providerId="ADAL" clId="{9099F6D2-C15D-4542-82B5-4B0A56395C2D}" dt="2025-01-21T19:40:08.450" v="548" actId="732"/>
          <ac:picMkLst>
            <pc:docMk/>
            <pc:sldMk cId="38182528" sldId="395"/>
            <ac:picMk id="7" creationId="{6CD09E4C-1FC5-835D-9C91-BA7E24D96126}"/>
          </ac:picMkLst>
        </pc:picChg>
        <pc:picChg chg="mod">
          <ac:chgData name="Wolbert, Evie Diane" userId="102f0402-31d0-4b21-b106-54d95bb4d9b3" providerId="ADAL" clId="{9099F6D2-C15D-4542-82B5-4B0A56395C2D}" dt="2025-01-21T19:37:37.555" v="300" actId="14826"/>
          <ac:picMkLst>
            <pc:docMk/>
            <pc:sldMk cId="38182528" sldId="395"/>
            <ac:picMk id="17" creationId="{B744DE1D-EF56-9439-7F37-8BF46B267055}"/>
          </ac:picMkLst>
        </pc:picChg>
        <pc:picChg chg="mod modCrop">
          <ac:chgData name="Wolbert, Evie Diane" userId="102f0402-31d0-4b21-b106-54d95bb4d9b3" providerId="ADAL" clId="{9099F6D2-C15D-4542-82B5-4B0A56395C2D}" dt="2025-01-21T19:42:08.489" v="550" actId="18131"/>
          <ac:picMkLst>
            <pc:docMk/>
            <pc:sldMk cId="38182528" sldId="395"/>
            <ac:picMk id="18" creationId="{28E76B33-460E-8D05-4783-5467621D9533}"/>
          </ac:picMkLst>
        </pc:picChg>
        <pc:picChg chg="mod">
          <ac:chgData name="Wolbert, Evie Diane" userId="102f0402-31d0-4b21-b106-54d95bb4d9b3" providerId="ADAL" clId="{9099F6D2-C15D-4542-82B5-4B0A56395C2D}" dt="2025-01-21T19:37:44.197" v="301" actId="14826"/>
          <ac:picMkLst>
            <pc:docMk/>
            <pc:sldMk cId="38182528" sldId="395"/>
            <ac:picMk id="20" creationId="{1B0E2F69-7B8C-B100-B94A-92B982406907}"/>
          </ac:picMkLst>
        </pc:picChg>
      </pc:sldChg>
      <pc:sldChg chg="del">
        <pc:chgData name="Wolbert, Evie Diane" userId="102f0402-31d0-4b21-b106-54d95bb4d9b3" providerId="ADAL" clId="{9099F6D2-C15D-4542-82B5-4B0A56395C2D}" dt="2025-01-21T19:46:28.871" v="579" actId="2696"/>
        <pc:sldMkLst>
          <pc:docMk/>
          <pc:sldMk cId="1123794272" sldId="398"/>
        </pc:sldMkLst>
      </pc:sldChg>
      <pc:sldChg chg="del">
        <pc:chgData name="Wolbert, Evie Diane" userId="102f0402-31d0-4b21-b106-54d95bb4d9b3" providerId="ADAL" clId="{9099F6D2-C15D-4542-82B5-4B0A56395C2D}" dt="2025-01-21T19:46:28.871" v="579" actId="2696"/>
        <pc:sldMkLst>
          <pc:docMk/>
          <pc:sldMk cId="3886940397" sldId="399"/>
        </pc:sldMkLst>
      </pc:sldChg>
      <pc:sldChg chg="del">
        <pc:chgData name="Wolbert, Evie Diane" userId="102f0402-31d0-4b21-b106-54d95bb4d9b3" providerId="ADAL" clId="{9099F6D2-C15D-4542-82B5-4B0A56395C2D}" dt="2025-01-21T19:46:28.871" v="579" actId="2696"/>
        <pc:sldMkLst>
          <pc:docMk/>
          <pc:sldMk cId="3494276236" sldId="400"/>
        </pc:sldMkLst>
      </pc:sldChg>
      <pc:sldChg chg="del">
        <pc:chgData name="Wolbert, Evie Diane" userId="102f0402-31d0-4b21-b106-54d95bb4d9b3" providerId="ADAL" clId="{9099F6D2-C15D-4542-82B5-4B0A56395C2D}" dt="2025-01-21T19:46:28.871" v="579" actId="2696"/>
        <pc:sldMkLst>
          <pc:docMk/>
          <pc:sldMk cId="589460601" sldId="401"/>
        </pc:sldMkLst>
      </pc:sldChg>
      <pc:sldChg chg="del">
        <pc:chgData name="Wolbert, Evie Diane" userId="102f0402-31d0-4b21-b106-54d95bb4d9b3" providerId="ADAL" clId="{9099F6D2-C15D-4542-82B5-4B0A56395C2D}" dt="2025-01-21T19:46:28.871" v="579" actId="2696"/>
        <pc:sldMkLst>
          <pc:docMk/>
          <pc:sldMk cId="1021096763" sldId="402"/>
        </pc:sldMkLst>
      </pc:sldChg>
      <pc:sldChg chg="del">
        <pc:chgData name="Wolbert, Evie Diane" userId="102f0402-31d0-4b21-b106-54d95bb4d9b3" providerId="ADAL" clId="{9099F6D2-C15D-4542-82B5-4B0A56395C2D}" dt="2025-01-21T19:46:28.871" v="579" actId="2696"/>
        <pc:sldMkLst>
          <pc:docMk/>
          <pc:sldMk cId="2920088987" sldId="403"/>
        </pc:sldMkLst>
      </pc:sldChg>
      <pc:sldChg chg="del">
        <pc:chgData name="Wolbert, Evie Diane" userId="102f0402-31d0-4b21-b106-54d95bb4d9b3" providerId="ADAL" clId="{9099F6D2-C15D-4542-82B5-4B0A56395C2D}" dt="2025-01-21T19:46:28.871" v="579" actId="2696"/>
        <pc:sldMkLst>
          <pc:docMk/>
          <pc:sldMk cId="3495630588" sldId="404"/>
        </pc:sldMkLst>
      </pc:sldChg>
      <pc:sldChg chg="del">
        <pc:chgData name="Wolbert, Evie Diane" userId="102f0402-31d0-4b21-b106-54d95bb4d9b3" providerId="ADAL" clId="{9099F6D2-C15D-4542-82B5-4B0A56395C2D}" dt="2025-01-21T19:46:28.871" v="579" actId="2696"/>
        <pc:sldMkLst>
          <pc:docMk/>
          <pc:sldMk cId="1194682013" sldId="405"/>
        </pc:sldMkLst>
      </pc:sldChg>
      <pc:sldChg chg="del">
        <pc:chgData name="Wolbert, Evie Diane" userId="102f0402-31d0-4b21-b106-54d95bb4d9b3" providerId="ADAL" clId="{9099F6D2-C15D-4542-82B5-4B0A56395C2D}" dt="2025-01-21T19:46:28.871" v="579" actId="2696"/>
        <pc:sldMkLst>
          <pc:docMk/>
          <pc:sldMk cId="2212321873" sldId="406"/>
        </pc:sldMkLst>
      </pc:sldChg>
      <pc:sldChg chg="modNotesTx">
        <pc:chgData name="Wolbert, Evie Diane" userId="102f0402-31d0-4b21-b106-54d95bb4d9b3" providerId="ADAL" clId="{9099F6D2-C15D-4542-82B5-4B0A56395C2D}" dt="2025-01-21T19:25:33.854" v="280"/>
        <pc:sldMkLst>
          <pc:docMk/>
          <pc:sldMk cId="4689461" sldId="407"/>
        </pc:sldMkLst>
      </pc:sldChg>
      <pc:sldChg chg="modNotesTx">
        <pc:chgData name="Wolbert, Evie Diane" userId="102f0402-31d0-4b21-b106-54d95bb4d9b3" providerId="ADAL" clId="{9099F6D2-C15D-4542-82B5-4B0A56395C2D}" dt="2025-01-21T19:25:00.274" v="278" actId="20577"/>
        <pc:sldMkLst>
          <pc:docMk/>
          <pc:sldMk cId="1721770185" sldId="408"/>
        </pc:sldMkLst>
      </pc:sldChg>
      <pc:sldChg chg="addSp delSp modSp del mod">
        <pc:chgData name="Wolbert, Evie Diane" userId="102f0402-31d0-4b21-b106-54d95bb4d9b3" providerId="ADAL" clId="{9099F6D2-C15D-4542-82B5-4B0A56395C2D}" dt="2025-01-21T19:36:51.172" v="296" actId="2696"/>
        <pc:sldMkLst>
          <pc:docMk/>
          <pc:sldMk cId="1895080692" sldId="409"/>
        </pc:sldMkLst>
      </pc:sldChg>
      <pc:sldChg chg="modSp mod">
        <pc:chgData name="Wolbert, Evie Diane" userId="102f0402-31d0-4b21-b106-54d95bb4d9b3" providerId="ADAL" clId="{9099F6D2-C15D-4542-82B5-4B0A56395C2D}" dt="2025-01-21T19:36:40.889" v="295" actId="18131"/>
        <pc:sldMkLst>
          <pc:docMk/>
          <pc:sldMk cId="1113465944" sldId="410"/>
        </pc:sldMkLst>
        <pc:picChg chg="mod modCrop">
          <ac:chgData name="Wolbert, Evie Diane" userId="102f0402-31d0-4b21-b106-54d95bb4d9b3" providerId="ADAL" clId="{9099F6D2-C15D-4542-82B5-4B0A56395C2D}" dt="2025-01-21T19:36:40.889" v="295" actId="18131"/>
          <ac:picMkLst>
            <pc:docMk/>
            <pc:sldMk cId="1113465944" sldId="410"/>
            <ac:picMk id="18" creationId="{7BC9DBDD-DF5D-30D5-EF11-7D8F87169A9D}"/>
          </ac:picMkLst>
        </pc:picChg>
      </pc:sldChg>
      <pc:sldChg chg="modSp mod">
        <pc:chgData name="Wolbert, Evie Diane" userId="102f0402-31d0-4b21-b106-54d95bb4d9b3" providerId="ADAL" clId="{9099F6D2-C15D-4542-82B5-4B0A56395C2D}" dt="2025-01-21T19:43:31.813" v="559" actId="18131"/>
        <pc:sldMkLst>
          <pc:docMk/>
          <pc:sldMk cId="818832361" sldId="411"/>
        </pc:sldMkLst>
        <pc:picChg chg="mod modCrop">
          <ac:chgData name="Wolbert, Evie Diane" userId="102f0402-31d0-4b21-b106-54d95bb4d9b3" providerId="ADAL" clId="{9099F6D2-C15D-4542-82B5-4B0A56395C2D}" dt="2025-01-21T19:43:31.813" v="559" actId="18131"/>
          <ac:picMkLst>
            <pc:docMk/>
            <pc:sldMk cId="818832361" sldId="411"/>
            <ac:picMk id="18" creationId="{FD68DBCD-BA93-9FCC-BA95-147AE76265FF}"/>
          </ac:picMkLst>
        </pc:picChg>
      </pc:sldChg>
      <pc:sldChg chg="modSp mod modNotesTx">
        <pc:chgData name="Wolbert, Evie Diane" userId="102f0402-31d0-4b21-b106-54d95bb4d9b3" providerId="ADAL" clId="{9099F6D2-C15D-4542-82B5-4B0A56395C2D}" dt="2025-01-23T18:31:13.710" v="609" actId="1035"/>
        <pc:sldMkLst>
          <pc:docMk/>
          <pc:sldMk cId="0" sldId="417"/>
        </pc:sldMkLst>
        <pc:spChg chg="mod">
          <ac:chgData name="Wolbert, Evie Diane" userId="102f0402-31d0-4b21-b106-54d95bb4d9b3" providerId="ADAL" clId="{9099F6D2-C15D-4542-82B5-4B0A56395C2D}" dt="2025-01-23T18:31:13.710" v="609" actId="1035"/>
          <ac:spMkLst>
            <pc:docMk/>
            <pc:sldMk cId="0" sldId="417"/>
            <ac:spMk id="5" creationId="{00000000-0000-0000-0000-000000000000}"/>
          </ac:spMkLst>
        </pc:spChg>
      </pc:sldChg>
      <pc:sldChg chg="modNotesTx">
        <pc:chgData name="Wolbert, Evie Diane" userId="102f0402-31d0-4b21-b106-54d95bb4d9b3" providerId="ADAL" clId="{9099F6D2-C15D-4542-82B5-4B0A56395C2D}" dt="2025-01-23T18:34:26.122" v="645" actId="20577"/>
        <pc:sldMkLst>
          <pc:docMk/>
          <pc:sldMk cId="0" sldId="418"/>
        </pc:sldMkLst>
      </pc:sldChg>
      <pc:sldChg chg="modSp mod modNotesTx">
        <pc:chgData name="Wolbert, Evie Diane" userId="102f0402-31d0-4b21-b106-54d95bb4d9b3" providerId="ADAL" clId="{9099F6D2-C15D-4542-82B5-4B0A56395C2D}" dt="2025-01-23T18:39:15.080" v="703" actId="20577"/>
        <pc:sldMkLst>
          <pc:docMk/>
          <pc:sldMk cId="0" sldId="419"/>
        </pc:sldMkLst>
        <pc:spChg chg="mod">
          <ac:chgData name="Wolbert, Evie Diane" userId="102f0402-31d0-4b21-b106-54d95bb4d9b3" providerId="ADAL" clId="{9099F6D2-C15D-4542-82B5-4B0A56395C2D}" dt="2025-01-23T18:29:24.595" v="588" actId="688"/>
          <ac:spMkLst>
            <pc:docMk/>
            <pc:sldMk cId="0" sldId="419"/>
            <ac:spMk id="5" creationId="{00000000-0000-0000-0000-000000000000}"/>
          </ac:spMkLst>
        </pc:spChg>
      </pc:sldChg>
      <pc:sldChg chg="modNotesTx">
        <pc:chgData name="Wolbert, Evie Diane" userId="102f0402-31d0-4b21-b106-54d95bb4d9b3" providerId="ADAL" clId="{9099F6D2-C15D-4542-82B5-4B0A56395C2D}" dt="2025-01-23T18:40:24.133" v="724" actId="12"/>
        <pc:sldMkLst>
          <pc:docMk/>
          <pc:sldMk cId="0" sldId="420"/>
        </pc:sldMkLst>
      </pc:sldChg>
      <pc:sldChg chg="modSp mod modNotesTx">
        <pc:chgData name="Wolbert, Evie Diane" userId="102f0402-31d0-4b21-b106-54d95bb4d9b3" providerId="ADAL" clId="{9099F6D2-C15D-4542-82B5-4B0A56395C2D}" dt="2025-01-23T23:08:27.251" v="1101" actId="1076"/>
        <pc:sldMkLst>
          <pc:docMk/>
          <pc:sldMk cId="0" sldId="421"/>
        </pc:sldMkLst>
        <pc:spChg chg="mod">
          <ac:chgData name="Wolbert, Evie Diane" userId="102f0402-31d0-4b21-b106-54d95bb4d9b3" providerId="ADAL" clId="{9099F6D2-C15D-4542-82B5-4B0A56395C2D}" dt="2025-01-23T23:08:20.383" v="1098" actId="14100"/>
          <ac:spMkLst>
            <pc:docMk/>
            <pc:sldMk cId="0" sldId="421"/>
            <ac:spMk id="4" creationId="{00000000-0000-0000-0000-000000000000}"/>
          </ac:spMkLst>
        </pc:spChg>
        <pc:spChg chg="mod">
          <ac:chgData name="Wolbert, Evie Diane" userId="102f0402-31d0-4b21-b106-54d95bb4d9b3" providerId="ADAL" clId="{9099F6D2-C15D-4542-82B5-4B0A56395C2D}" dt="2025-01-23T23:08:27.251" v="1101" actId="1076"/>
          <ac:spMkLst>
            <pc:docMk/>
            <pc:sldMk cId="0" sldId="421"/>
            <ac:spMk id="6" creationId="{00000000-0000-0000-0000-000000000000}"/>
          </ac:spMkLst>
        </pc:spChg>
      </pc:sldChg>
      <pc:sldChg chg="modSp mod modNotesTx">
        <pc:chgData name="Wolbert, Evie Diane" userId="102f0402-31d0-4b21-b106-54d95bb4d9b3" providerId="ADAL" clId="{9099F6D2-C15D-4542-82B5-4B0A56395C2D}" dt="2025-01-23T23:08:12.497" v="1097" actId="1076"/>
        <pc:sldMkLst>
          <pc:docMk/>
          <pc:sldMk cId="0" sldId="422"/>
        </pc:sldMkLst>
        <pc:spChg chg="mod">
          <ac:chgData name="Wolbert, Evie Diane" userId="102f0402-31d0-4b21-b106-54d95bb4d9b3" providerId="ADAL" clId="{9099F6D2-C15D-4542-82B5-4B0A56395C2D}" dt="2025-01-23T23:08:12.497" v="1097" actId="1076"/>
          <ac:spMkLst>
            <pc:docMk/>
            <pc:sldMk cId="0" sldId="422"/>
            <ac:spMk id="6" creationId="{00000000-0000-0000-0000-000000000000}"/>
          </ac:spMkLst>
        </pc:spChg>
      </pc:sldChg>
      <pc:sldChg chg="modSp mod ord modNotesTx">
        <pc:chgData name="Wolbert, Evie Diane" userId="102f0402-31d0-4b21-b106-54d95bb4d9b3" providerId="ADAL" clId="{9099F6D2-C15D-4542-82B5-4B0A56395C2D}" dt="2025-01-23T23:10:00.714" v="1115" actId="404"/>
        <pc:sldMkLst>
          <pc:docMk/>
          <pc:sldMk cId="0" sldId="423"/>
        </pc:sldMkLst>
        <pc:spChg chg="mod">
          <ac:chgData name="Wolbert, Evie Diane" userId="102f0402-31d0-4b21-b106-54d95bb4d9b3" providerId="ADAL" clId="{9099F6D2-C15D-4542-82B5-4B0A56395C2D}" dt="2025-01-23T23:10:00.714" v="1115" actId="404"/>
          <ac:spMkLst>
            <pc:docMk/>
            <pc:sldMk cId="0" sldId="423"/>
            <ac:spMk id="7" creationId="{00000000-0000-0000-0000-000000000000}"/>
          </ac:spMkLst>
        </pc:spChg>
      </pc:sldChg>
      <pc:sldChg chg="modSp mod modNotesTx">
        <pc:chgData name="Wolbert, Evie Diane" userId="102f0402-31d0-4b21-b106-54d95bb4d9b3" providerId="ADAL" clId="{9099F6D2-C15D-4542-82B5-4B0A56395C2D}" dt="2025-01-23T23:12:19.703" v="1125" actId="255"/>
        <pc:sldMkLst>
          <pc:docMk/>
          <pc:sldMk cId="0" sldId="424"/>
        </pc:sldMkLst>
        <pc:spChg chg="mod">
          <ac:chgData name="Wolbert, Evie Diane" userId="102f0402-31d0-4b21-b106-54d95bb4d9b3" providerId="ADAL" clId="{9099F6D2-C15D-4542-82B5-4B0A56395C2D}" dt="2025-01-23T23:12:19.703" v="1125" actId="255"/>
          <ac:spMkLst>
            <pc:docMk/>
            <pc:sldMk cId="0" sldId="424"/>
            <ac:spMk id="6" creationId="{00000000-0000-0000-0000-000000000000}"/>
          </ac:spMkLst>
        </pc:spChg>
      </pc:sldChg>
      <pc:sldChg chg="modNotesTx">
        <pc:chgData name="Wolbert, Evie Diane" userId="102f0402-31d0-4b21-b106-54d95bb4d9b3" providerId="ADAL" clId="{9099F6D2-C15D-4542-82B5-4B0A56395C2D}" dt="2025-01-23T19:05:06.722" v="974" actId="20577"/>
        <pc:sldMkLst>
          <pc:docMk/>
          <pc:sldMk cId="0" sldId="425"/>
        </pc:sldMkLst>
      </pc:sldChg>
      <pc:sldChg chg="modNotesTx">
        <pc:chgData name="Wolbert, Evie Diane" userId="102f0402-31d0-4b21-b106-54d95bb4d9b3" providerId="ADAL" clId="{9099F6D2-C15D-4542-82B5-4B0A56395C2D}" dt="2025-01-23T19:06:56.038" v="1007" actId="20577"/>
        <pc:sldMkLst>
          <pc:docMk/>
          <pc:sldMk cId="0" sldId="426"/>
        </pc:sldMkLst>
      </pc:sldChg>
    </pc:docChg>
  </pc:docChgLst>
  <pc:docChgLst>
    <pc:chgData name="Wolbert, Evie Diane" userId="S::edj114@psu.edu::102f0402-31d0-4b21-b106-54d95bb4d9b3" providerId="AD" clId="Web-{AB244F3C-5323-09A4-A4AE-1C2796775D34}"/>
    <pc:docChg chg="modSld">
      <pc:chgData name="Wolbert, Evie Diane" userId="S::edj114@psu.edu::102f0402-31d0-4b21-b106-54d95bb4d9b3" providerId="AD" clId="Web-{AB244F3C-5323-09A4-A4AE-1C2796775D34}" dt="2025-01-30T20:52:00.416" v="2"/>
      <pc:docMkLst>
        <pc:docMk/>
      </pc:docMkLst>
      <pc:sldChg chg="modNotes">
        <pc:chgData name="Wolbert, Evie Diane" userId="S::edj114@psu.edu::102f0402-31d0-4b21-b106-54d95bb4d9b3" providerId="AD" clId="Web-{AB244F3C-5323-09A4-A4AE-1C2796775D34}" dt="2025-01-30T20:52:00.416" v="2"/>
        <pc:sldMkLst>
          <pc:docMk/>
          <pc:sldMk cId="0" sldId="257"/>
        </pc:sldMkLst>
      </pc:sldChg>
    </pc:docChg>
  </pc:docChgLst>
  <pc:docChgLst>
    <pc:chgData name="Wolbert, Evie Diane" userId="S::edj114@psu.edu::102f0402-31d0-4b21-b106-54d95bb4d9b3" providerId="AD" clId="Web-{BDC89834-A87A-7C51-DCE3-51B7303E937F}"/>
    <pc:docChg chg="addSld delSld modSld">
      <pc:chgData name="Wolbert, Evie Diane" userId="S::edj114@psu.edu::102f0402-31d0-4b21-b106-54d95bb4d9b3" providerId="AD" clId="Web-{BDC89834-A87A-7C51-DCE3-51B7303E937F}" dt="2025-02-24T19:00:43.365" v="11"/>
      <pc:docMkLst>
        <pc:docMk/>
      </pc:docMkLst>
      <pc:sldChg chg="del">
        <pc:chgData name="Wolbert, Evie Diane" userId="S::edj114@psu.edu::102f0402-31d0-4b21-b106-54d95bb4d9b3" providerId="AD" clId="Web-{BDC89834-A87A-7C51-DCE3-51B7303E937F}" dt="2025-02-24T18:51:53.112" v="2"/>
        <pc:sldMkLst>
          <pc:docMk/>
          <pc:sldMk cId="0" sldId="262"/>
        </pc:sldMkLst>
      </pc:sldChg>
      <pc:sldChg chg="del">
        <pc:chgData name="Wolbert, Evie Diane" userId="S::edj114@psu.edu::102f0402-31d0-4b21-b106-54d95bb4d9b3" providerId="AD" clId="Web-{BDC89834-A87A-7C51-DCE3-51B7303E937F}" dt="2025-02-24T18:53:09.646" v="7"/>
        <pc:sldMkLst>
          <pc:docMk/>
          <pc:sldMk cId="1657253987" sldId="289"/>
        </pc:sldMkLst>
      </pc:sldChg>
      <pc:sldChg chg="del">
        <pc:chgData name="Wolbert, Evie Diane" userId="S::edj114@psu.edu::102f0402-31d0-4b21-b106-54d95bb4d9b3" providerId="AD" clId="Web-{BDC89834-A87A-7C51-DCE3-51B7303E937F}" dt="2025-02-24T19:00:20.365" v="9"/>
        <pc:sldMkLst>
          <pc:docMk/>
          <pc:sldMk cId="0" sldId="366"/>
        </pc:sldMkLst>
      </pc:sldChg>
      <pc:sldChg chg="del">
        <pc:chgData name="Wolbert, Evie Diane" userId="S::edj114@psu.edu::102f0402-31d0-4b21-b106-54d95bb4d9b3" providerId="AD" clId="Web-{BDC89834-A87A-7C51-DCE3-51B7303E937F}" dt="2025-02-24T19:00:43.365" v="11"/>
        <pc:sldMkLst>
          <pc:docMk/>
          <pc:sldMk cId="902007446" sldId="367"/>
        </pc:sldMkLst>
      </pc:sldChg>
      <pc:sldChg chg="add modNotes">
        <pc:chgData name="Wolbert, Evie Diane" userId="S::edj114@psu.edu::102f0402-31d0-4b21-b106-54d95bb4d9b3" providerId="AD" clId="Web-{BDC89834-A87A-7C51-DCE3-51B7303E937F}" dt="2025-02-24T18:51:37.768" v="1"/>
        <pc:sldMkLst>
          <pc:docMk/>
          <pc:sldMk cId="133125643" sldId="447"/>
        </pc:sldMkLst>
      </pc:sldChg>
      <pc:sldChg chg="add modNotes">
        <pc:chgData name="Wolbert, Evie Diane" userId="S::edj114@psu.edu::102f0402-31d0-4b21-b106-54d95bb4d9b3" providerId="AD" clId="Web-{BDC89834-A87A-7C51-DCE3-51B7303E937F}" dt="2025-02-24T18:53:09.209" v="6"/>
        <pc:sldMkLst>
          <pc:docMk/>
          <pc:sldMk cId="3765249942" sldId="448"/>
        </pc:sldMkLst>
      </pc:sldChg>
      <pc:sldChg chg="add">
        <pc:chgData name="Wolbert, Evie Diane" userId="S::edj114@psu.edu::102f0402-31d0-4b21-b106-54d95bb4d9b3" providerId="AD" clId="Web-{BDC89834-A87A-7C51-DCE3-51B7303E937F}" dt="2025-02-24T19:00:15.552" v="8"/>
        <pc:sldMkLst>
          <pc:docMk/>
          <pc:sldMk cId="3749490528" sldId="449"/>
        </pc:sldMkLst>
      </pc:sldChg>
      <pc:sldChg chg="add">
        <pc:chgData name="Wolbert, Evie Diane" userId="S::edj114@psu.edu::102f0402-31d0-4b21-b106-54d95bb4d9b3" providerId="AD" clId="Web-{BDC89834-A87A-7C51-DCE3-51B7303E937F}" dt="2025-02-24T19:00:39.287" v="10"/>
        <pc:sldMkLst>
          <pc:docMk/>
          <pc:sldMk cId="1917710868" sldId="450"/>
        </pc:sldMkLst>
      </pc:sldChg>
    </pc:docChg>
  </pc:docChgLst>
  <pc:docChgLst>
    <pc:chgData name="Wolbert, Evie Diane" userId="S::edj114@psu.edu::102f0402-31d0-4b21-b106-54d95bb4d9b3" providerId="AD" clId="Web-{FDE1DA6B-94CC-0AD4-331B-206F988FF429}"/>
    <pc:docChg chg="modSld">
      <pc:chgData name="Wolbert, Evie Diane" userId="S::edj114@psu.edu::102f0402-31d0-4b21-b106-54d95bb4d9b3" providerId="AD" clId="Web-{FDE1DA6B-94CC-0AD4-331B-206F988FF429}" dt="2025-02-24T19:23:49.190" v="0"/>
      <pc:docMkLst>
        <pc:docMk/>
      </pc:docMkLst>
      <pc:sldChg chg="addSp">
        <pc:chgData name="Wolbert, Evie Diane" userId="S::edj114@psu.edu::102f0402-31d0-4b21-b106-54d95bb4d9b3" providerId="AD" clId="Web-{FDE1DA6B-94CC-0AD4-331B-206F988FF429}" dt="2025-02-24T19:23:49.190" v="0"/>
        <pc:sldMkLst>
          <pc:docMk/>
          <pc:sldMk cId="0" sldId="272"/>
        </pc:sldMkLst>
        <pc:spChg chg="add">
          <ac:chgData name="Wolbert, Evie Diane" userId="S::edj114@psu.edu::102f0402-31d0-4b21-b106-54d95bb4d9b3" providerId="AD" clId="Web-{FDE1DA6B-94CC-0AD4-331B-206F988FF429}" dt="2025-02-24T19:23:49.190" v="0"/>
          <ac:spMkLst>
            <pc:docMk/>
            <pc:sldMk cId="0" sldId="272"/>
            <ac:spMk id="4" creationId="{027F4EBB-E4FC-8A48-8898-36E85449EA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2/24/2025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Delivery Type 1: Supplemental Extension begins here, on slide 1. </a:t>
            </a:r>
          </a:p>
          <a:p>
            <a:endParaRPr lang="en-US"/>
          </a:p>
          <a:p>
            <a:r>
              <a:rPr lang="en-US"/>
              <a:t>Delivery Type 2 : Supplemental Stand Alone begins on slide 43.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Provide an overview of the supplemental module using the following points that are taught in the supplemental module: </a:t>
            </a:r>
          </a:p>
          <a:p>
            <a:endParaRPr lang="en-US" b="1" i="1"/>
          </a:p>
          <a:p>
            <a:r>
              <a:rPr lang="en-US"/>
              <a:t>• Parenting a child with a disability can be difficult sometimes. You may feel lonely. Always remember that you are not alone. </a:t>
            </a:r>
          </a:p>
          <a:p>
            <a:endParaRPr lang="en-US"/>
          </a:p>
          <a:p>
            <a:r>
              <a:rPr lang="en-US"/>
              <a:t>• Whatever your circumstances, we hope the information that is offered in these modules can provide you with an opportunity to learn, grow, and become a more confident and informed parent or caregiver. </a:t>
            </a:r>
          </a:p>
          <a:p>
            <a:endParaRPr lang="en-US"/>
          </a:p>
          <a:p>
            <a:r>
              <a:rPr lang="en-US" b="1" i="1"/>
              <a:t>Ask the following questions and solicit answers from a few participants to generate discussion: </a:t>
            </a:r>
          </a:p>
          <a:p>
            <a:endParaRPr lang="en-US" b="1" i="1"/>
          </a:p>
          <a:p>
            <a:pPr marL="171450" indent="-171450">
              <a:buFont typeface="Arial" panose="020B0604020202020204" pitchFamily="34" charset="0"/>
              <a:buChar char="•"/>
            </a:pPr>
            <a:r>
              <a:rPr lang="en-US"/>
              <a:t>In the module, you were asked to consider what dreams you have for your child and what you hope to gain from this course. Who would like to share their thoughts? </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234997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outlined in the module, let’s think about what disability IS and IS NOT. </a:t>
            </a:r>
          </a:p>
          <a:p>
            <a:pPr marL="628650" lvl="1" indent="-171450">
              <a:buFont typeface="Arial" panose="020B0604020202020204" pitchFamily="34" charset="0"/>
              <a:buChar char="•"/>
            </a:pPr>
            <a:r>
              <a:rPr lang="en-US"/>
              <a:t>Disability IS NOT a label, a box to fit into, or a reflection of your parenting.</a:t>
            </a:r>
          </a:p>
          <a:p>
            <a:pPr marL="628650" lvl="1" indent="-171450">
              <a:buFont typeface="Arial" panose="020B0604020202020204" pitchFamily="34" charset="0"/>
              <a:buChar char="•"/>
            </a:pPr>
            <a:r>
              <a:rPr lang="en-US"/>
              <a:t>Disability IS natural and diverse and can be a pathway that allows for connection to resources.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If you have a child with a disability, your child will still go through many of the typical developmental stages. However, they may not go through these phases in the same way or in the same timeframe as other children who do not have disabilities experience them. In the end, your child will reach their own milestones throughout the course of life. </a:t>
            </a:r>
          </a:p>
          <a:p>
            <a:pPr marL="0" lvl="0" indent="0">
              <a:buFont typeface="Arial" panose="020B0604020202020204" pitchFamily="34" charset="0"/>
              <a:buNone/>
            </a:pPr>
            <a:endParaRPr lang="en-US"/>
          </a:p>
          <a:p>
            <a:pPr marL="171450" lvl="0" indent="-171450">
              <a:buFont typeface="Arial" panose="020B0604020202020204" pitchFamily="34" charset="0"/>
              <a:buChar char="•"/>
            </a:pPr>
            <a:r>
              <a:rPr lang="en-US"/>
              <a:t>The distinctiveness of this parenting journey may cause you to reflect on your own parenting skills, whether you are a new parent or have older children. That reflection may cause you to have a variety of feelings. All of those feelings are valid. </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Ask some or all of the following questions, and solicit answers from participants to generate discussion: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Session 1 asked you to consider your feelings about your child’s delays or diagnoses. Would anyone like to share any or all of the following: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were your initial feelings when you received your child’s diagnosis? </a:t>
            </a:r>
          </a:p>
          <a:p>
            <a:pPr marL="171450" lvl="0" indent="-171450">
              <a:buFont typeface="Arial" panose="020B0604020202020204" pitchFamily="34" charset="0"/>
              <a:buChar char="•"/>
            </a:pPr>
            <a:r>
              <a:rPr lang="en-US"/>
              <a:t>What were your first concerns as you considered what your child’s delays may be and what they may mean for your family? </a:t>
            </a:r>
          </a:p>
          <a:p>
            <a:pPr marL="171450" lvl="0" indent="-171450">
              <a:buFont typeface="Arial" panose="020B0604020202020204" pitchFamily="34" charset="0"/>
              <a:buChar char="•"/>
            </a:pPr>
            <a:r>
              <a:rPr lang="en-US"/>
              <a:t>What are some unique pathways that your child has taken to reach developmental milestones and how you’ve assisted your child in accomplishing those goals (e.g., learned sign language for better communication, received physical therapy services to enhance gross motor skill or occupational therapy for fine motor skill development)? </a:t>
            </a:r>
          </a:p>
          <a:p>
            <a:pPr marL="171450" lvl="0" indent="-171450">
              <a:buFont typeface="Arial" panose="020B0604020202020204" pitchFamily="34" charset="0"/>
              <a:buChar char="•"/>
            </a:pPr>
            <a:r>
              <a:rPr lang="en-US"/>
              <a:t>What are some feelings that you associate with raising your child. </a:t>
            </a:r>
          </a:p>
          <a:p>
            <a:pPr marL="171450" lvl="0" indent="-171450">
              <a:buFont typeface="Arial" panose="020B0604020202020204" pitchFamily="34" charset="0"/>
              <a:buChar char="•"/>
            </a:pPr>
            <a:r>
              <a:rPr lang="en-US"/>
              <a:t>Why do you think you feel that way? </a:t>
            </a:r>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79213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a:t>
            </a:r>
          </a:p>
          <a:p>
            <a:endParaRPr lang="en-US" b="1" i="1"/>
          </a:p>
          <a:p>
            <a:pPr marL="171450" indent="-171450">
              <a:buFont typeface="Arial" panose="020B0604020202020204" pitchFamily="34" charset="0"/>
              <a:buChar char="•"/>
            </a:pPr>
            <a:r>
              <a:rPr lang="en-US"/>
              <a:t>Taking care of a child with disability can be difficult. However, to be the best parent you can be, you must also allow yourself to be cared for and engage in self-care. You are filling roles in addition to just caring for your child; you are acting as a teacher, therapist, and nurse—just to name a few. Taking time to care for yourself can involve watching a sporting event, getting a manicure, reading a book, having someone bring you a meal, or enjoying a night out. </a:t>
            </a:r>
          </a:p>
          <a:p>
            <a:pPr marL="457200" lvl="1" indent="0">
              <a:buFont typeface="Arial" panose="020B0604020202020204" pitchFamily="34" charset="0"/>
              <a:buNone/>
            </a:pPr>
            <a:endParaRPr lang="en-US"/>
          </a:p>
          <a:p>
            <a:pPr marL="457200" lvl="1" indent="0">
              <a:buFont typeface="Arial" panose="020B0604020202020204" pitchFamily="34" charset="0"/>
              <a:buNone/>
            </a:pPr>
            <a:r>
              <a:rPr lang="en-US"/>
              <a:t>• Let’s review the 6 R’s from the module. </a:t>
            </a:r>
          </a:p>
          <a:p>
            <a:pPr marL="457200" lvl="1" indent="0">
              <a:buFont typeface="Arial" panose="020B0604020202020204" pitchFamily="34" charset="0"/>
              <a:buNone/>
            </a:pPr>
            <a:endParaRPr lang="en-US"/>
          </a:p>
          <a:p>
            <a:pPr marL="685800" lvl="1" indent="-228600">
              <a:buFont typeface="Arial" panose="020B0604020202020204" pitchFamily="34" charset="0"/>
              <a:buAutoNum type="arabicPeriod"/>
            </a:pPr>
            <a:r>
              <a:rPr lang="en-US"/>
              <a:t>Remember: Parenting can be difficult. </a:t>
            </a:r>
          </a:p>
          <a:p>
            <a:pPr marL="685800" lvl="1" indent="-228600">
              <a:buFont typeface="Arial" panose="020B0604020202020204" pitchFamily="34" charset="0"/>
              <a:buAutoNum type="arabicPeriod"/>
            </a:pPr>
            <a:r>
              <a:rPr lang="en-US"/>
              <a:t>Recognize: You are not perfect, and that is okay.</a:t>
            </a:r>
          </a:p>
          <a:p>
            <a:pPr marL="685800" lvl="1" indent="-228600">
              <a:buFont typeface="Arial" panose="020B0604020202020204" pitchFamily="34" charset="0"/>
              <a:buAutoNum type="arabicPeriod"/>
            </a:pPr>
            <a:r>
              <a:rPr lang="en-US"/>
              <a:t>Relax: Take a minute and take a breath! </a:t>
            </a:r>
          </a:p>
          <a:p>
            <a:pPr marL="685800" lvl="1" indent="-228600">
              <a:buFont typeface="Arial" panose="020B0604020202020204" pitchFamily="34" charset="0"/>
              <a:buAutoNum type="arabicPeriod"/>
            </a:pPr>
            <a:r>
              <a:rPr lang="en-US"/>
              <a:t>Recharge: Enjoy guilt-free time away from parenting responsibilities. </a:t>
            </a:r>
          </a:p>
          <a:p>
            <a:pPr marL="685800" lvl="1" indent="-228600">
              <a:buFont typeface="Arial" panose="020B0604020202020204" pitchFamily="34" charset="0"/>
              <a:buAutoNum type="arabicPeriod"/>
            </a:pPr>
            <a:r>
              <a:rPr lang="en-US"/>
              <a:t>Reconnect: Establish and maintain support systems. </a:t>
            </a:r>
          </a:p>
          <a:p>
            <a:pPr marL="685800" lvl="1" indent="-228600">
              <a:buFont typeface="Arial" panose="020B0604020202020204" pitchFamily="34" charset="0"/>
              <a:buAutoNum type="arabicPeriod"/>
            </a:pPr>
            <a:r>
              <a:rPr lang="en-US"/>
              <a:t>Relish: Be sure to celebrate! </a:t>
            </a:r>
          </a:p>
          <a:p>
            <a:pPr marL="0" lvl="0" indent="0">
              <a:buFont typeface="Arial" panose="020B0604020202020204" pitchFamily="34" charset="0"/>
              <a:buNone/>
            </a:pPr>
            <a:endParaRPr lang="en-US" b="1" i="1"/>
          </a:p>
          <a:p>
            <a:pPr marL="0" lvl="0" indent="0">
              <a:buFont typeface="Arial" panose="020B0604020202020204" pitchFamily="34" charset="0"/>
              <a:buNone/>
            </a:pPr>
            <a:r>
              <a:rPr lang="en-US" b="1" i="1"/>
              <a:t>Ask the following question, and solicit answers from participants to generate discussion: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Who here tends to put themselves last? Why do you think you do that? </a:t>
            </a:r>
          </a:p>
        </p:txBody>
      </p:sp>
      <p:sp>
        <p:nvSpPr>
          <p:cNvPr id="4" name="Slide Number Placeholder 3"/>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2874102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Parenting is challenging, and challenges may reach new heights when you are parenting a child with a disability. </a:t>
            </a:r>
          </a:p>
          <a:p>
            <a:r>
              <a:rPr lang="en-US"/>
              <a:t>• You may experience moments when you need to make decisions that leave you questioning everything you thought you knew about parenting. </a:t>
            </a:r>
          </a:p>
          <a:p>
            <a:r>
              <a:rPr lang="en-US"/>
              <a:t>• Trust yourself to have made the best decision, be confident in that decision, and take comfort in moving on. Doing this may be easier said than done, but taking these steps is worth trying! </a:t>
            </a:r>
          </a:p>
          <a:p>
            <a:endParaRPr lang="en-US"/>
          </a:p>
          <a:p>
            <a:r>
              <a:rPr lang="en-US" b="1" i="1"/>
              <a:t>Ask the following question, and solicit answers from a few participants to generate discussion: </a:t>
            </a:r>
          </a:p>
          <a:p>
            <a:endParaRPr lang="en-US" b="1" i="1"/>
          </a:p>
          <a:p>
            <a:pPr marL="171450" indent="-171450">
              <a:buFont typeface="Arial" panose="020B0604020202020204" pitchFamily="34" charset="0"/>
              <a:buChar char="•"/>
            </a:pPr>
            <a:r>
              <a:rPr lang="en-US"/>
              <a:t>What is a difficult decision that you have made regarding your child’s care? What did you learn from making that decision? </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266087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Nobody is perfect, and all parents make mistakes. Be sure you acknowledge the strengths you possess as a parent and recognize your willingness to learn new skills and strategies. Appreciate the uniqueness of your child, and know your child’s strengths and challenges.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Would anyone like to discuss a time, or times, when they made a parenting mistake? How did that experience feel? </a:t>
            </a:r>
          </a:p>
          <a:p>
            <a:pPr marL="171450" indent="-171450">
              <a:buFont typeface="Arial" panose="020B0604020202020204" pitchFamily="34" charset="0"/>
              <a:buChar char="•"/>
            </a:pPr>
            <a:r>
              <a:rPr lang="en-US"/>
              <a:t>Did anyone write the Letter of Forgiveness to themself? How did that activity go? </a:t>
            </a:r>
          </a:p>
          <a:p>
            <a:pPr marL="171450" indent="-171450">
              <a:buFont typeface="Arial" panose="020B0604020202020204" pitchFamily="34" charset="0"/>
              <a:buChar char="•"/>
            </a:pPr>
            <a:r>
              <a:rPr lang="en-US"/>
              <a:t>What would someone else say is one of your greatest strengths as a parent?</a:t>
            </a:r>
          </a:p>
        </p:txBody>
      </p:sp>
      <p:sp>
        <p:nvSpPr>
          <p:cNvPr id="4" name="Slide Number Placeholder 3"/>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211400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a:t>
            </a:r>
            <a:r>
              <a:rPr lang="en-US"/>
              <a:t>: </a:t>
            </a:r>
          </a:p>
          <a:p>
            <a:endParaRPr lang="en-US"/>
          </a:p>
          <a:p>
            <a:r>
              <a:rPr lang="en-US"/>
              <a:t>• The module provided two techniques for taking time to relax and focus and a resource that contains information on additional techniques and strategies for taking a breath.</a:t>
            </a:r>
          </a:p>
          <a:p>
            <a:endParaRPr lang="en-US"/>
          </a:p>
          <a:p>
            <a:r>
              <a:rPr lang="en-US" b="1" i="1"/>
              <a:t>Ask the following question, and solicit answers from participants to generate discussion: </a:t>
            </a:r>
          </a:p>
          <a:p>
            <a:endParaRPr lang="en-US" b="1" i="1"/>
          </a:p>
          <a:p>
            <a:pPr marL="171450" indent="-171450">
              <a:buFont typeface="Arial" panose="020B0604020202020204" pitchFamily="34" charset="0"/>
              <a:buChar char="•"/>
            </a:pPr>
            <a:r>
              <a:rPr lang="en-US"/>
              <a:t>Did anyone try a new technique? What did you try? How did it feel? </a:t>
            </a:r>
          </a:p>
        </p:txBody>
      </p:sp>
      <p:sp>
        <p:nvSpPr>
          <p:cNvPr id="4" name="Slide Number Placeholder 3"/>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997296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a parent, sometimes you need to take a break from childrearing responsibilities. Leaving your child with a trusted caregiver is okay; so, go ahead and enjoy life outside of your home and away from your child. This might include a spa day, a date night, or a weekend getaway. </a:t>
            </a:r>
          </a:p>
          <a:p>
            <a:endParaRPr lang="en-US" b="1" i="1"/>
          </a:p>
          <a:p>
            <a:r>
              <a:rPr lang="en-US" b="1" i="1"/>
              <a:t>Ask the following questions, and solicit answers from participants to generate discussion:</a:t>
            </a:r>
          </a:p>
          <a:p>
            <a:endParaRPr lang="en-US" b="1" i="1"/>
          </a:p>
          <a:p>
            <a:pPr marL="171450" indent="-171450">
              <a:buFont typeface="Arial" panose="020B0604020202020204" pitchFamily="34" charset="0"/>
              <a:buChar char="•"/>
            </a:pPr>
            <a:r>
              <a:rPr lang="en-US"/>
              <a:t>In what ways have you been able to practice self-care? What activities do you enjoy doing and that recharge you? </a:t>
            </a:r>
          </a:p>
          <a:p>
            <a:pPr marL="171450" indent="-171450">
              <a:buFont typeface="Arial" panose="020B0604020202020204" pitchFamily="34" charset="0"/>
              <a:buChar char="•"/>
            </a:pPr>
            <a:r>
              <a:rPr lang="en-US"/>
              <a:t>Do you have any tips that you’ve used for taking time and recharging yourself that you can discuss with the group? </a:t>
            </a:r>
          </a:p>
          <a:p>
            <a:pPr marL="171450" indent="-171450">
              <a:buFont typeface="Arial" panose="020B0604020202020204" pitchFamily="34" charset="0"/>
              <a:buChar char="•"/>
            </a:pPr>
            <a:r>
              <a:rPr lang="en-US"/>
              <a:t>What challenges prevent you from engaging in activities that refresh or rejuvenate you? How can you overcome those barriers? </a:t>
            </a:r>
          </a:p>
        </p:txBody>
      </p:sp>
      <p:sp>
        <p:nvSpPr>
          <p:cNvPr id="4" name="Slide Number Placeholder 3"/>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1099544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Having a Circle of Support network for you and your family that includes in-person and virtual support systems is essential to healthy parenting. While every journey is unique, surrounding ourselves with others reminds us that we are not alone.</a:t>
            </a:r>
          </a:p>
          <a:p>
            <a:endParaRPr lang="en-US"/>
          </a:p>
          <a:p>
            <a:r>
              <a:rPr lang="en-US" b="1" i="1"/>
              <a:t>Ask the following question, and solicit answers from participants to generate discussion: </a:t>
            </a:r>
          </a:p>
          <a:p>
            <a:endParaRPr lang="en-US" b="1" i="1"/>
          </a:p>
          <a:p>
            <a:pPr marL="171450" indent="-171450">
              <a:buFont typeface="Arial" panose="020B0604020202020204" pitchFamily="34" charset="0"/>
              <a:buChar char="•"/>
            </a:pPr>
            <a:r>
              <a:rPr lang="en-US"/>
              <a:t>Who completed the Circle of Support activity? Who is part of your Circle of Support?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Facilitator Tip :</a:t>
            </a:r>
            <a:r>
              <a:rPr lang="en-US"/>
              <a:t> If participants mention they have no Circle of Support, encourage them to think about how they can make connections with others in their community [e.g., parents, spiritual leaders] and whom those “others” could be.</a:t>
            </a:r>
          </a:p>
        </p:txBody>
      </p:sp>
      <p:sp>
        <p:nvSpPr>
          <p:cNvPr id="4" name="Slide Number Placeholder 3"/>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3260915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Remember, take the time to celebrate all of the accomplishments you and your child make as you navigate steps in your journey!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What do you, your child, and your family like to celebrate? How do you celebrate? </a:t>
            </a:r>
          </a:p>
          <a:p>
            <a:pPr marL="171450" indent="-171450">
              <a:buFont typeface="Arial" panose="020B0604020202020204" pitchFamily="34" charset="0"/>
              <a:buChar char="•"/>
            </a:pPr>
            <a:r>
              <a:rPr lang="en-US"/>
              <a:t>If you don’t currently celebrate achievements and milestones, how might you consider building these accomplishments into your family routines?</a:t>
            </a:r>
          </a:p>
        </p:txBody>
      </p:sp>
      <p:sp>
        <p:nvSpPr>
          <p:cNvPr id="4" name="Slide Number Placeholder 3"/>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2086596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FEDF-3A68-92EC-2F62-97859B531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60E36-A24D-F2C3-3D43-1C0D9215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08F8-546D-855D-8710-F4BB468F518E}"/>
              </a:ext>
            </a:extLst>
          </p:cNvPr>
          <p:cNvSpPr>
            <a:spLocks noGrp="1"/>
          </p:cNvSpPr>
          <p:nvPr>
            <p:ph type="body" idx="1"/>
          </p:nvPr>
        </p:nvSpPr>
        <p:spPr/>
        <p:txBody>
          <a:bodyPr/>
          <a:lstStyle/>
          <a:p>
            <a:r>
              <a:rPr lang="en-US" b="1"/>
              <a:t>Homework Tasks</a:t>
            </a:r>
            <a:r>
              <a:rPr lang="en-US"/>
              <a:t>: Assign Session 2 &amp; 3: </a:t>
            </a:r>
            <a:r>
              <a:rPr lang="en-US" b="1" i="1" u="sng"/>
              <a:t>Disability and Your Child, Disability Services and Your Child</a:t>
            </a:r>
            <a:r>
              <a:rPr lang="en-US"/>
              <a:t>, </a:t>
            </a:r>
            <a:r>
              <a:rPr lang="en-US" sz="1200" b="0" i="0" u="none">
                <a:ea typeface="Calibri"/>
                <a:cs typeface="Calibri" panose="020F0502020204030204" pitchFamily="34" charset="0"/>
              </a:rPr>
              <a:t>and </a:t>
            </a:r>
            <a:r>
              <a:rPr lang="en-US" sz="1200" b="1" i="1" u="sng">
                <a:ea typeface="Calibri"/>
                <a:cs typeface="Calibri" panose="020F0502020204030204" pitchFamily="34" charset="0"/>
              </a:rPr>
              <a:t>Wrap Up Module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Exceptional Families Parent Workbook and Syllabus related to these topics (D21)</a:t>
            </a:r>
          </a:p>
          <a:p>
            <a:endParaRPr lang="en-US"/>
          </a:p>
          <a:p>
            <a:r>
              <a:rPr lang="en-US" b="1"/>
              <a:t>Step 3 Clarification</a:t>
            </a:r>
            <a:r>
              <a:rPr lang="en-US"/>
              <a:t>: Assign workbook discussion questions (beginning on page D22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4C528637-880B-C0F3-BCDA-44F066F51FA1}"/>
              </a:ext>
            </a:extLst>
          </p:cNvPr>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2689879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25</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26</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Example language: </a:t>
            </a:r>
            <a:r>
              <a:rPr lang="en-US" i="1"/>
              <a:t>Welcome back, everyone! We're glad to see you for our third and final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a:t>
            </a:r>
            <a:r>
              <a:rPr lang="en-US" sz="1800" b="0" i="1" u="none" strike="noStrike">
                <a:solidFill>
                  <a:srgbClr val="000000"/>
                </a:solidFill>
                <a:effectLst/>
                <a:latin typeface="Aptos" panose="020B0004020202020204" pitchFamily="34" charset="0"/>
              </a:rPr>
              <a:t>We’ll wrap up with a discussion on additional Thrive programs that may interest you</a:t>
            </a:r>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ED2-E50F-DB24-2131-9B0C919BF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DB6A7-0BC3-FA14-45D8-10ED9B13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D8B1-97E8-8B98-96FB-C1DBAB524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DEF0E512-9734-B8F4-7745-229E4F419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2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Welcome</a:t>
            </a:r>
            <a:r>
              <a:rPr lang="en-US"/>
              <a:t>: Introduce yourself and thank participants for choosing to be a part of the Exceptional Families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30</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your child’s caregiver, you help guide the direction of your child’s development. During all stages of your child’s life, you will be your child’s best advocate and, in turn, will teach your child to advocate successfully for themself. As you learned in the module, you can help your child champion for themself by teaching them how to have a voice and how to use that voice. In order to do this, you and your child need to understand what is important TO and FOR your child.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Has anyone used the TO and FOR template to outline what goals, accommodations, or activities are important to your child versus what goals, accommodations, or activities are important for your child? If so, would you like to discuss how using the template worked and what you learned from the experience?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Has anyone created a One-Pager with their child? If so, would you like to talk about how that experience went and with whom you shared the One-Pager? </a:t>
            </a:r>
          </a:p>
        </p:txBody>
      </p:sp>
      <p:sp>
        <p:nvSpPr>
          <p:cNvPr id="4" name="Slide Number Placeholder 3"/>
          <p:cNvSpPr>
            <a:spLocks noGrp="1"/>
          </p:cNvSpPr>
          <p:nvPr>
            <p:ph type="sldNum" sz="quarter" idx="5"/>
          </p:nvPr>
        </p:nvSpPr>
        <p:spPr/>
        <p:txBody>
          <a:bodyPr/>
          <a:lstStyle/>
          <a:p>
            <a:fld id="{AA796624-056C-4B51-AA09-AD77FFC9F12B}" type="slidenum">
              <a:rPr lang="en-US" smtClean="0"/>
              <a:t>31</a:t>
            </a:fld>
            <a:endParaRPr lang="en-US"/>
          </a:p>
        </p:txBody>
      </p:sp>
    </p:spTree>
    <p:extLst>
      <p:ext uri="{BB962C8B-B14F-4D97-AF65-F5344CB8AC3E}">
        <p14:creationId xmlns:p14="http://schemas.microsoft.com/office/powerpoint/2010/main" val="567888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Identifying supports for and with your child can be useful as you determine what supports are currently available and what supports will address specific needs, goals, and desires. </a:t>
            </a:r>
          </a:p>
          <a:p>
            <a:endParaRPr lang="en-US"/>
          </a:p>
          <a:p>
            <a:r>
              <a:rPr lang="en-US"/>
              <a:t>• You may find that you are often frustrated when others continually focus on perceived behavior issues that your child demonstrates. Remember, behavior is a way for your child to communicate. Typically, when a perceived behavior issue arises, your child is communicating that their needs are not being met at that time. Step back, and evaluate the entire situation. </a:t>
            </a:r>
          </a:p>
          <a:p>
            <a:endParaRPr lang="en-US"/>
          </a:p>
          <a:p>
            <a:r>
              <a:rPr lang="en-US" b="1" i="1"/>
              <a:t>Ask the following questions, and solicit answers from participants to generate discussion:</a:t>
            </a:r>
          </a:p>
          <a:p>
            <a:endParaRPr lang="en-US" b="1" i="1"/>
          </a:p>
          <a:p>
            <a:pPr marL="171450" indent="-171450">
              <a:buFont typeface="Arial" panose="020B0604020202020204" pitchFamily="34" charset="0"/>
              <a:buChar char="•"/>
            </a:pPr>
            <a:r>
              <a:rPr lang="en-US"/>
              <a:t>In Session 2, you completed an activity that was based on a family scenario that took place at the grocery store. What did you learn from completing this scenario?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tools (e.g., Communication Chart: Listen to Behavior, Learning Log, Working and Not Working Sorter, 4+1 Questions) might you use to better understand what your child may be telling you when behavior challenges arise? </a:t>
            </a:r>
          </a:p>
        </p:txBody>
      </p:sp>
      <p:sp>
        <p:nvSpPr>
          <p:cNvPr id="4" name="Slide Number Placeholder 3"/>
          <p:cNvSpPr>
            <a:spLocks noGrp="1"/>
          </p:cNvSpPr>
          <p:nvPr>
            <p:ph type="sldNum" sz="quarter" idx="5"/>
          </p:nvPr>
        </p:nvSpPr>
        <p:spPr/>
        <p:txBody>
          <a:bodyPr/>
          <a:lstStyle/>
          <a:p>
            <a:fld id="{AA796624-056C-4B51-AA09-AD77FFC9F12B}" type="slidenum">
              <a:rPr lang="en-US" smtClean="0"/>
              <a:t>32</a:t>
            </a:fld>
            <a:endParaRPr lang="en-US"/>
          </a:p>
        </p:txBody>
      </p:sp>
    </p:spTree>
    <p:extLst>
      <p:ext uri="{BB962C8B-B14F-4D97-AF65-F5344CB8AC3E}">
        <p14:creationId xmlns:p14="http://schemas.microsoft.com/office/powerpoint/2010/main" val="99893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Your child will experience many relationships throughout the course of their life. Finding a supportive and inclusive community is as important as connecting with medical professionals and therapists. In Session 2, you reviewed the Relationship Circle and completed an activity related to your child.</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What did you discover from completing the activity and using the Relationship Circle tool? Who are the people with whom your child interacts?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Were you able to identify any casual relationships that you feel are worth exploring or any relationships that could be strengthened? </a:t>
            </a:r>
          </a:p>
        </p:txBody>
      </p:sp>
      <p:sp>
        <p:nvSpPr>
          <p:cNvPr id="4" name="Slide Number Placeholder 3"/>
          <p:cNvSpPr>
            <a:spLocks noGrp="1"/>
          </p:cNvSpPr>
          <p:nvPr>
            <p:ph type="sldNum" sz="quarter" idx="5"/>
          </p:nvPr>
        </p:nvSpPr>
        <p:spPr/>
        <p:txBody>
          <a:bodyPr/>
          <a:lstStyle/>
          <a:p>
            <a:fld id="{AA796624-056C-4B51-AA09-AD77FFC9F12B}" type="slidenum">
              <a:rPr lang="en-US" smtClean="0"/>
              <a:t>33</a:t>
            </a:fld>
            <a:endParaRPr lang="en-US"/>
          </a:p>
        </p:txBody>
      </p:sp>
    </p:spTree>
    <p:extLst>
      <p:ext uri="{BB962C8B-B14F-4D97-AF65-F5344CB8AC3E}">
        <p14:creationId xmlns:p14="http://schemas.microsoft.com/office/powerpoint/2010/main" val="2167656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Your child’s education is one of the most important areas of your child’s life where you can advocate for your child. According to current laws, you are entitled to the following: </a:t>
            </a:r>
          </a:p>
          <a:p>
            <a:endParaRPr lang="en-US"/>
          </a:p>
          <a:p>
            <a:pPr marL="628650" lvl="1" indent="-171450">
              <a:buFont typeface="Arial" panose="020B0604020202020204" pitchFamily="34" charset="0"/>
              <a:buChar char="•"/>
            </a:pPr>
            <a:r>
              <a:rPr lang="en-US"/>
              <a:t>A quality education for your child – you and your child’s school should collaborate to ensure your child receives an education that is suited to your child’s needs and is offered in an environment that supports and encourages your child’s development and well-being. This may mean that your child will learn in general education classrooms as much as possible. </a:t>
            </a:r>
          </a:p>
          <a:p>
            <a:pPr marL="628650" lvl="1" indent="-171450">
              <a:buFont typeface="Arial" panose="020B0604020202020204" pitchFamily="34" charset="0"/>
              <a:buChar char="•"/>
            </a:pPr>
            <a:r>
              <a:rPr lang="en-US"/>
              <a:t>A role in decision-making – you have a right to be informed and make comments or appeals regarding any major change that affects your child’s educational programming. </a:t>
            </a:r>
          </a:p>
          <a:p>
            <a:pPr marL="628650" lvl="1" indent="-171450">
              <a:buFont typeface="Arial" panose="020B0604020202020204" pitchFamily="34" charset="0"/>
              <a:buChar char="•"/>
            </a:pPr>
            <a:r>
              <a:rPr lang="en-US"/>
              <a:t>Access to records – you have a right to examine your child’s school records, including test results and explanations at any time.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 An Individualized Education Program (IEP) is a document that describes the special services your child will receive to help them meet their educational needs. The IEP acts as a contract that explicitly states the support(s) your child will receive to increase their school-related success. </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Ask the following questions, and solicit answers from participants to generate discussion: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Has anyone created an IEP for their child?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Would anyone like to discuss any of the obstacles or successes they encountered during the processes of developing and carrying out their child’s IEP?</a:t>
            </a:r>
          </a:p>
        </p:txBody>
      </p:sp>
      <p:sp>
        <p:nvSpPr>
          <p:cNvPr id="4" name="Slide Number Placeholder 3"/>
          <p:cNvSpPr>
            <a:spLocks noGrp="1"/>
          </p:cNvSpPr>
          <p:nvPr>
            <p:ph type="sldNum" sz="quarter" idx="5"/>
          </p:nvPr>
        </p:nvSpPr>
        <p:spPr/>
        <p:txBody>
          <a:bodyPr/>
          <a:lstStyle/>
          <a:p>
            <a:fld id="{AA796624-056C-4B51-AA09-AD77FFC9F12B}" type="slidenum">
              <a:rPr lang="en-US" smtClean="0"/>
              <a:t>34</a:t>
            </a:fld>
            <a:endParaRPr lang="en-US"/>
          </a:p>
        </p:txBody>
      </p:sp>
    </p:spTree>
    <p:extLst>
      <p:ext uri="{BB962C8B-B14F-4D97-AF65-F5344CB8AC3E}">
        <p14:creationId xmlns:p14="http://schemas.microsoft.com/office/powerpoint/2010/main" val="1225105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One support service that your child may need to utilize is assistive technology (AT). Examples of AT include the following: communication boards, special-purpose computers, prosthetics, wheelchairs, educational software, and screen readers.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Does anyone use any type of AT for their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does your child use, and when do they use it?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is that AT working for your child? </a:t>
            </a:r>
          </a:p>
        </p:txBody>
      </p:sp>
      <p:sp>
        <p:nvSpPr>
          <p:cNvPr id="4" name="Slide Number Placeholder 3"/>
          <p:cNvSpPr>
            <a:spLocks noGrp="1"/>
          </p:cNvSpPr>
          <p:nvPr>
            <p:ph type="sldNum" sz="quarter" idx="5"/>
          </p:nvPr>
        </p:nvSpPr>
        <p:spPr/>
        <p:txBody>
          <a:bodyPr/>
          <a:lstStyle/>
          <a:p>
            <a:fld id="{AA796624-056C-4B51-AA09-AD77FFC9F12B}" type="slidenum">
              <a:rPr lang="en-US" smtClean="0"/>
              <a:t>35</a:t>
            </a:fld>
            <a:endParaRPr lang="en-US"/>
          </a:p>
        </p:txBody>
      </p:sp>
    </p:spTree>
    <p:extLst>
      <p:ext uri="{BB962C8B-B14F-4D97-AF65-F5344CB8AC3E}">
        <p14:creationId xmlns:p14="http://schemas.microsoft.com/office/powerpoint/2010/main" val="2118771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The search for support services can be challenging for parents, and it may seem like a daunting task. Remember, services are available at the local level or state level or both. Services you can access right after your child is born are the Early Intervention Services (EIS). These EIS are support services that are specifically designed to meet the needs of infants and toddlers with disabilities. The goal of EIS is to help your child develop basic skills (i.e., physical, cognitive, social, and emotional) that typically evolve within the first 3 years of life. </a:t>
            </a:r>
          </a:p>
          <a:p>
            <a:endParaRPr lang="en-US"/>
          </a:p>
          <a:p>
            <a:r>
              <a:rPr lang="en-US" b="1" i="1"/>
              <a:t>Facilitator Tip: </a:t>
            </a:r>
            <a:r>
              <a:rPr lang="en-US"/>
              <a:t>Reference the EIS Fact Sheet.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Would anyone like to talk about any successes or challenges they experienced when accessing EIS for their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Did anyone find and use any helpful tips regarding how to access benefits?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Were there any tips that were specific for a military family? Were there any available resources you found useful as you navigated specific services or benefits? </a:t>
            </a:r>
          </a:p>
        </p:txBody>
      </p:sp>
      <p:sp>
        <p:nvSpPr>
          <p:cNvPr id="4" name="Slide Number Placeholder 3"/>
          <p:cNvSpPr>
            <a:spLocks noGrp="1"/>
          </p:cNvSpPr>
          <p:nvPr>
            <p:ph type="sldNum" sz="quarter" idx="5"/>
          </p:nvPr>
        </p:nvSpPr>
        <p:spPr/>
        <p:txBody>
          <a:bodyPr/>
          <a:lstStyle/>
          <a:p>
            <a:fld id="{AA796624-056C-4B51-AA09-AD77FFC9F12B}" type="slidenum">
              <a:rPr lang="en-US" smtClean="0"/>
              <a:t>36</a:t>
            </a:fld>
            <a:endParaRPr lang="en-US"/>
          </a:p>
        </p:txBody>
      </p:sp>
    </p:spTree>
    <p:extLst>
      <p:ext uri="{BB962C8B-B14F-4D97-AF65-F5344CB8AC3E}">
        <p14:creationId xmlns:p14="http://schemas.microsoft.com/office/powerpoint/2010/main" val="427415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When transitioning to a new location, parents may find that wait times to receive services can be long. Therefore, parents can practice a variety of therapies with their children while they are searching for service options in their new location. In fact, many physical, occupational, and speech/language therapists encourage at-home practice with therapeutic activities in order to realize gains.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Does anyone engage in any physical, occupational, or speech/language therapies at home? If so, what therapies do you work on with your child, and how does participating in those therapies work within the constructs of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Did anyone review the resources that are available in the module for the different types of therapies? Do you think you might try to use any of the resources and which ones? </a:t>
            </a:r>
          </a:p>
        </p:txBody>
      </p:sp>
      <p:sp>
        <p:nvSpPr>
          <p:cNvPr id="4" name="Slide Number Placeholder 3"/>
          <p:cNvSpPr>
            <a:spLocks noGrp="1"/>
          </p:cNvSpPr>
          <p:nvPr>
            <p:ph type="sldNum" sz="quarter" idx="5"/>
          </p:nvPr>
        </p:nvSpPr>
        <p:spPr/>
        <p:txBody>
          <a:bodyPr/>
          <a:lstStyle/>
          <a:p>
            <a:fld id="{AA796624-056C-4B51-AA09-AD77FFC9F12B}" type="slidenum">
              <a:rPr lang="en-US" smtClean="0"/>
              <a:t>37</a:t>
            </a:fld>
            <a:endParaRPr lang="en-US"/>
          </a:p>
        </p:txBody>
      </p:sp>
    </p:spTree>
    <p:extLst>
      <p:ext uri="{BB962C8B-B14F-4D97-AF65-F5344CB8AC3E}">
        <p14:creationId xmlns:p14="http://schemas.microsoft.com/office/powerpoint/2010/main" val="4003122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r>
              <a:rPr lang="en-US" b="0" i="0"/>
              <a:t>As your child gets older, you will start to think about and wonder what steps are next for them. From learning how to choose and then engage in activities to determining transition planning to postsecondary education or employment, parents need to remember that decisions should be planned WITH your child and not FOR your child. </a:t>
            </a:r>
          </a:p>
          <a:p>
            <a:endParaRPr lang="en-US" b="0" i="0"/>
          </a:p>
          <a:p>
            <a:r>
              <a:rPr lang="en-US" b="1" i="1"/>
              <a:t>Ask the following questions, and solicit answers from participants to generate discussion</a:t>
            </a:r>
            <a:r>
              <a:rPr lang="en-US" b="0" i="0"/>
              <a:t>: </a:t>
            </a:r>
          </a:p>
          <a:p>
            <a:endParaRPr lang="en-US" b="0" i="0"/>
          </a:p>
          <a:p>
            <a:pPr marL="171450" indent="-171450">
              <a:buFont typeface="Arial" panose="020B0604020202020204" pitchFamily="34" charset="0"/>
              <a:buChar char="•"/>
            </a:pPr>
            <a:r>
              <a:rPr lang="en-US" b="0" i="0"/>
              <a:t>What are some of the hopes and goals you have for your child? What are some of the hopes and goals your child has for themself? </a:t>
            </a:r>
          </a:p>
          <a:p>
            <a:pPr marL="171450" indent="-171450">
              <a:buFont typeface="Arial" panose="020B0604020202020204" pitchFamily="34" charset="0"/>
              <a:buChar char="•"/>
            </a:pPr>
            <a:endParaRPr lang="en-US" b="0" i="0"/>
          </a:p>
          <a:p>
            <a:pPr marL="171450" indent="-171450">
              <a:buFont typeface="Arial" panose="020B0604020202020204" pitchFamily="34" charset="0"/>
              <a:buChar char="•"/>
            </a:pPr>
            <a:r>
              <a:rPr lang="en-US" b="0" i="0"/>
              <a:t>Has anyone begun the transition planning process in their family? If so, could you share tips on how to make this process move forward smoothly? Is anyone worried about transitions for their child? </a:t>
            </a:r>
          </a:p>
          <a:p>
            <a:pPr marL="171450" indent="-171450">
              <a:buFont typeface="Arial" panose="020B0604020202020204" pitchFamily="34" charset="0"/>
              <a:buChar char="•"/>
            </a:pPr>
            <a:endParaRPr lang="en-US" b="0" i="0"/>
          </a:p>
          <a:p>
            <a:pPr marL="171450" indent="-171450">
              <a:buFont typeface="Arial" panose="020B0604020202020204" pitchFamily="34" charset="0"/>
              <a:buChar char="•"/>
            </a:pPr>
            <a:r>
              <a:rPr lang="en-US" b="0" i="0"/>
              <a:t>What challenges have you encountered in planning for your child’s future? </a:t>
            </a:r>
          </a:p>
        </p:txBody>
      </p:sp>
      <p:sp>
        <p:nvSpPr>
          <p:cNvPr id="4" name="Slide Number Placeholder 3"/>
          <p:cNvSpPr>
            <a:spLocks noGrp="1"/>
          </p:cNvSpPr>
          <p:nvPr>
            <p:ph type="sldNum" sz="quarter" idx="5"/>
          </p:nvPr>
        </p:nvSpPr>
        <p:spPr/>
        <p:txBody>
          <a:bodyPr/>
          <a:lstStyle/>
          <a:p>
            <a:fld id="{AA796624-056C-4B51-AA09-AD77FFC9F12B}" type="slidenum">
              <a:rPr lang="en-US" smtClean="0"/>
              <a:t>38</a:t>
            </a:fld>
            <a:endParaRPr lang="en-US"/>
          </a:p>
        </p:txBody>
      </p:sp>
    </p:spTree>
    <p:extLst>
      <p:ext uri="{BB962C8B-B14F-4D97-AF65-F5344CB8AC3E}">
        <p14:creationId xmlns:p14="http://schemas.microsoft.com/office/powerpoint/2010/main" val="375581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We hope you will continue to build on what you have learned in this module by developing goals and creating a plan with your child for their life. Include aspirations, ideas, and goals that are important to your child now. Incorporate lessons they have learned from the past and dreams they have for their future. Remember, this is a process. These tools are meant to act as visual aids for you and your child as your child discovers what it means to live their best life. Many of these activities are meant to be living documents, which means they will grow and change as your child grows and changes. We hope you will continue to use these tools, activities, and resources to support your child’s development.</a:t>
            </a:r>
          </a:p>
          <a:p>
            <a:endParaRPr lang="en-US"/>
          </a:p>
          <a:p>
            <a:r>
              <a:rPr lang="en-US" b="1" i="1"/>
              <a:t>Tell participants you are wrapping up, and generate discussion among participants using all, or some, of the following questions: </a:t>
            </a:r>
          </a:p>
          <a:p>
            <a:endParaRPr lang="en-US" b="1" i="1"/>
          </a:p>
          <a:p>
            <a:pPr marL="171450" indent="-171450">
              <a:buFont typeface="Arial" panose="020B0604020202020204" pitchFamily="34" charset="0"/>
              <a:buChar char="•"/>
            </a:pPr>
            <a:r>
              <a:rPr lang="en-US"/>
              <a:t>Which topic discussed in the supplemental module was the most beneficial to you as a parent? Why?</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What strategies or skills did you learn in the supplemental module that will help you achieve the goals you have for your child or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has changed in your interactions with your child since before completing the supplemental module?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Have you noticed a difference in the way your child is responding to your parenting? </a:t>
            </a:r>
          </a:p>
        </p:txBody>
      </p:sp>
      <p:sp>
        <p:nvSpPr>
          <p:cNvPr id="4" name="Slide Number Placeholder 3"/>
          <p:cNvSpPr>
            <a:spLocks noGrp="1"/>
          </p:cNvSpPr>
          <p:nvPr>
            <p:ph type="sldNum" sz="quarter" idx="5"/>
          </p:nvPr>
        </p:nvSpPr>
        <p:spPr/>
        <p:txBody>
          <a:bodyPr/>
          <a:lstStyle/>
          <a:p>
            <a:fld id="{AA796624-056C-4B51-AA09-AD77FFC9F12B}" type="slidenum">
              <a:rPr lang="en-US" smtClean="0"/>
              <a:t>39</a:t>
            </a:fld>
            <a:endParaRPr lang="en-US"/>
          </a:p>
        </p:txBody>
      </p:sp>
    </p:spTree>
    <p:extLst>
      <p:ext uri="{BB962C8B-B14F-4D97-AF65-F5344CB8AC3E}">
        <p14:creationId xmlns:p14="http://schemas.microsoft.com/office/powerpoint/2010/main" val="82461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Exceptional Families. Embracing Differences. Flourishing Together </a:t>
            </a:r>
            <a:r>
              <a:rPr lang="en-US"/>
              <a:t>is an online supplemental module for parents (and caregivers), of children who have a disability. This supplemental module focuses on addressing specific concerns caregivers may have regarding a child who has a disability and offering them support. </a:t>
            </a:r>
          </a:p>
          <a:p>
            <a:endParaRPr lang="en-US"/>
          </a:p>
          <a:p>
            <a:pPr marL="171450" indent="-171450">
              <a:buFont typeface="Arial" panose="020B0604020202020204" pitchFamily="34" charset="0"/>
              <a:buChar char="•"/>
            </a:pPr>
            <a:r>
              <a:rPr lang="en-US"/>
              <a:t>Parenting a child who has a disability can be difficult sometimes. You may feel lonely. Throughout this program, we will provide information and offer tools and resources that you can use to help you maximize the rewarding times while facing challenges head-on. Remember, we want you to know that you are not alone. We will also provide parenting strategies that you can add to your “toolkit.” You may already be using some of these strategies, or some of them may be new to you. Whatever your circumstances, we hope you will use the information we offer in these modules as an opportunity to learn, grow, and become a more confident and informed parent or caregiver. </a:t>
            </a:r>
          </a:p>
          <a:p>
            <a:endParaRPr lang="en-US"/>
          </a:p>
          <a:p>
            <a:pPr marL="171450" indent="-171450">
              <a:buFont typeface="Arial" panose="020B0604020202020204" pitchFamily="34" charset="0"/>
              <a:buChar char="•"/>
            </a:pPr>
            <a:r>
              <a:rPr lang="en-US"/>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parent a child with a disability.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i="1"/>
              <a:t>Exceptional Families. Embracing Differences. Flourishing Together </a:t>
            </a:r>
            <a:r>
              <a:rPr lang="en-US" b="0" i="0"/>
              <a:t>includes </a:t>
            </a:r>
            <a:r>
              <a:rPr lang="en-US"/>
              <a:t>an overview, three sessions, and a wrap-up.</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After participating in the online supplemental module sessions and the hybrid implementation meetings, parents and caregivers should be able to do the following: </a:t>
            </a:r>
          </a:p>
          <a:p>
            <a:pPr marL="0" indent="0">
              <a:buFont typeface="Arial" panose="020B0604020202020204" pitchFamily="34" charset="0"/>
              <a:buNone/>
            </a:pPr>
            <a:endParaRPr lang="en-US"/>
          </a:p>
          <a:p>
            <a:pPr marL="457200" lvl="1" indent="0">
              <a:buFont typeface="Arial" panose="020B0604020202020204" pitchFamily="34" charset="0"/>
              <a:buNone/>
            </a:pPr>
            <a:r>
              <a:rPr lang="en-US"/>
              <a:t>• Connect with your feelings</a:t>
            </a:r>
          </a:p>
          <a:p>
            <a:pPr marL="457200" lvl="1" indent="0">
              <a:buFont typeface="Arial" panose="020B0604020202020204" pitchFamily="34" charset="0"/>
              <a:buNone/>
            </a:pPr>
            <a:r>
              <a:rPr lang="en-US"/>
              <a:t>• Understand that taking time for yourself is necessary and appropriate</a:t>
            </a:r>
          </a:p>
          <a:p>
            <a:pPr marL="457200" lvl="1" indent="0">
              <a:buFont typeface="Arial" panose="020B0604020202020204" pitchFamily="34" charset="0"/>
              <a:buNone/>
            </a:pPr>
            <a:r>
              <a:rPr lang="en-US"/>
              <a:t>• Build social-support systems. • Find ways to give your child a voice </a:t>
            </a:r>
          </a:p>
          <a:p>
            <a:pPr marL="457200" lvl="1" indent="0">
              <a:buFont typeface="Arial" panose="020B0604020202020204" pitchFamily="34" charset="0"/>
              <a:buNone/>
            </a:pPr>
            <a:r>
              <a:rPr lang="en-US"/>
              <a:t>• Understand your child’s behaviors, and use positive strategies to meet their needs</a:t>
            </a:r>
          </a:p>
          <a:p>
            <a:pPr marL="457200" lvl="1" indent="0">
              <a:buFont typeface="Arial" panose="020B0604020202020204" pitchFamily="34" charset="0"/>
              <a:buNone/>
            </a:pPr>
            <a:r>
              <a:rPr lang="en-US"/>
              <a:t>• Work on building your child’s gross and fine motor skills</a:t>
            </a:r>
          </a:p>
          <a:p>
            <a:pPr marL="457200" lvl="1" indent="0">
              <a:buFont typeface="Arial" panose="020B0604020202020204" pitchFamily="34" charset="0"/>
              <a:buNone/>
            </a:pPr>
            <a:r>
              <a:rPr lang="en-US"/>
              <a:t>• Discover resources and technologies that are available for you and your child</a:t>
            </a:r>
          </a:p>
          <a:p>
            <a:pPr marL="457200" lvl="1" indent="0">
              <a:buFont typeface="Arial" panose="020B0604020202020204" pitchFamily="34" charset="0"/>
              <a:buNone/>
            </a:pPr>
            <a:r>
              <a:rPr lang="en-US"/>
              <a:t>• Support your child’s sexual learning and development</a:t>
            </a:r>
          </a:p>
          <a:p>
            <a:pPr marL="457200" lvl="1" indent="0">
              <a:buFont typeface="Arial" panose="020B0604020202020204" pitchFamily="34" charset="0"/>
              <a:buNone/>
            </a:pPr>
            <a:r>
              <a:rPr lang="en-US"/>
              <a:t>• Plan for transitions and the future. </a:t>
            </a:r>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a:p>
          <a:p>
            <a:r>
              <a:rPr lang="en-US"/>
              <a:t>Universal Programs </a:t>
            </a:r>
          </a:p>
          <a:p>
            <a:r>
              <a:rPr lang="en-US"/>
              <a:t>• Take Root is available for parents and caregivers of children who are between 0 and 3 years old. </a:t>
            </a:r>
          </a:p>
          <a:p>
            <a:r>
              <a:rPr lang="en-US"/>
              <a:t>• Sprout is available for parents and caregivers of children who are between 3 and 5 years old. </a:t>
            </a:r>
          </a:p>
          <a:p>
            <a:r>
              <a:rPr lang="en-US"/>
              <a:t>• Grow is available for parents and caregivers of children who are between 5 and 10 years old. </a:t>
            </a:r>
          </a:p>
          <a:p>
            <a:r>
              <a:rPr lang="en-US"/>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a:hlinkClick r:id="rId3"/>
              </a:rPr>
              <a:t>https://thrive.psu.edu/modules/supplemental/</a:t>
            </a:r>
            <a:r>
              <a:rPr lang="en-US"/>
              <a:t>. </a:t>
            </a:r>
          </a:p>
          <a:p>
            <a:endParaRPr lang="en-US"/>
          </a:p>
          <a:p>
            <a:r>
              <a:rPr lang="en-US"/>
              <a:t>Encourage participants to continue to visit the Thrive website, </a:t>
            </a:r>
            <a:r>
              <a:rPr lang="en-US">
                <a:hlinkClick r:id="rId4"/>
              </a:rPr>
              <a:t>https://thrive.psu.edu</a:t>
            </a:r>
            <a:r>
              <a:rPr lang="en-US"/>
              <a:t>, as their child develops and grows. </a:t>
            </a:r>
          </a:p>
          <a:p>
            <a:endParaRPr lang="en-US"/>
          </a:p>
          <a:p>
            <a:r>
              <a:rPr lang="en-US"/>
              <a:t>They can access additional resources and materials like mini-booster modules, blog postings, parenting handouts and guides, an inclusivity toolkit, and newsletters. </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41</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a:p>
            <a:endParaRPr lang="en-US" i="1"/>
          </a:p>
          <a:p>
            <a:r>
              <a:rPr lang="en-US"/>
              <a:t>Supplemental Extension ENDS HERE.</a:t>
            </a: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43</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44</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1CFD-D307-DB93-0128-8B0BC41B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D0BF-60C4-E8A4-6420-B35BF25C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5812-37EB-6B76-E7F5-5344DFE5727F}"/>
              </a:ext>
            </a:extLst>
          </p:cNvPr>
          <p:cNvSpPr>
            <a:spLocks noGrp="1"/>
          </p:cNvSpPr>
          <p:nvPr>
            <p:ph type="body" idx="1"/>
          </p:nvPr>
        </p:nvSpPr>
        <p:spPr/>
        <p:txBody>
          <a:bodyPr/>
          <a:lstStyle/>
          <a:p>
            <a:pPr>
              <a:defRPr/>
            </a:pPr>
            <a:r>
              <a:rPr lang="en-US" b="1"/>
              <a:t>Welcome</a:t>
            </a:r>
            <a:r>
              <a:rPr lang="en-US"/>
              <a:t>: Introduce yourself and thank participants for choosing to be a part of the Exceptional Families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a:extLst>
              <a:ext uri="{FF2B5EF4-FFF2-40B4-BE49-F238E27FC236}">
                <a16:creationId xmlns:a16="http://schemas.microsoft.com/office/drawing/2014/main" id="{CBDE374F-908D-3D45-5C0F-6E9BE062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408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DF032-B940-8269-3026-03DDB94CC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4878B-DED5-670A-4A30-E7BD38235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0D8FA-7C1D-D1ED-4145-7DF768A7883B}"/>
              </a:ext>
            </a:extLst>
          </p:cNvPr>
          <p:cNvSpPr>
            <a:spLocks noGrp="1"/>
          </p:cNvSpPr>
          <p:nvPr>
            <p:ph type="body" idx="1"/>
          </p:nvPr>
        </p:nvSpPr>
        <p:spPr/>
        <p:txBody>
          <a:bodyPr/>
          <a:lstStyle/>
          <a:p>
            <a:r>
              <a:rPr lang="en-US" b="1" i="1"/>
              <a:t>Exceptional Families. Embracing Differences. Flourishing Together </a:t>
            </a:r>
            <a:r>
              <a:rPr lang="en-US"/>
              <a:t>is an online supplemental module for parents (and caregivers), of children who have a disability. This supplemental module focuses on addressing specific concerns caregivers may have regarding a child who has a disability and offering them support. </a:t>
            </a:r>
          </a:p>
          <a:p>
            <a:endParaRPr lang="en-US"/>
          </a:p>
          <a:p>
            <a:pPr marL="171450" indent="-171450">
              <a:buFont typeface="Arial" panose="020B0604020202020204" pitchFamily="34" charset="0"/>
              <a:buChar char="•"/>
            </a:pPr>
            <a:r>
              <a:rPr lang="en-US"/>
              <a:t>Parenting a child who has a disability can be difficult sometimes. You may feel lonely. Throughout this program, we will provide information and offer tools and resources that you can use to help you maximize the rewarding times while facing challenges head-on. Remember, we want you to know that you are not alone. We will also provide parenting strategies that you can add to your “toolkit.” You may already be using some of these strategies, or some of them may be new to you. Whatever your circumstances, we hope you will use the information we offer in these modules as an opportunity to learn, grow, and become a more confident and informed parent or caregiver. </a:t>
            </a:r>
          </a:p>
          <a:p>
            <a:endParaRPr lang="en-US"/>
          </a:p>
          <a:p>
            <a:endParaRPr lang="en-US"/>
          </a:p>
          <a:p>
            <a:pPr marL="171450" indent="-171450">
              <a:buFont typeface="Arial" panose="020B0604020202020204" pitchFamily="34" charset="0"/>
              <a:buChar char="•"/>
            </a:pPr>
            <a:r>
              <a:rPr lang="en-US"/>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parent a child with a disability.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i="1"/>
              <a:t>Exceptional Families. Embracing Differences. Flourishing Together </a:t>
            </a:r>
            <a:r>
              <a:rPr lang="en-US" b="0" i="0"/>
              <a:t>includes </a:t>
            </a:r>
            <a:r>
              <a:rPr lang="en-US"/>
              <a:t>an overview, three sessions, and a wrap-up.</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After participating in the online supplemental module sessions and the hybrid implementation meetings, parents and caregivers should be able to do the following: </a:t>
            </a:r>
          </a:p>
          <a:p>
            <a:pPr marL="457200" lvl="1" indent="0">
              <a:buFont typeface="Arial" panose="020B0604020202020204" pitchFamily="34" charset="0"/>
              <a:buNone/>
            </a:pPr>
            <a:r>
              <a:rPr lang="en-US"/>
              <a:t>• Connect with your feelings</a:t>
            </a:r>
          </a:p>
          <a:p>
            <a:pPr marL="457200" lvl="1" indent="0">
              <a:buFont typeface="Arial" panose="020B0604020202020204" pitchFamily="34" charset="0"/>
              <a:buNone/>
            </a:pPr>
            <a:r>
              <a:rPr lang="en-US"/>
              <a:t>• Understand that taking time for yourself is necessary and appropriate</a:t>
            </a:r>
          </a:p>
          <a:p>
            <a:pPr marL="457200" lvl="1" indent="0">
              <a:buFont typeface="Arial" panose="020B0604020202020204" pitchFamily="34" charset="0"/>
              <a:buNone/>
            </a:pPr>
            <a:r>
              <a:rPr lang="en-US"/>
              <a:t>• Build social-support systems. • Find ways to give your child a voice </a:t>
            </a:r>
          </a:p>
          <a:p>
            <a:pPr marL="457200" lvl="1" indent="0">
              <a:buFont typeface="Arial" panose="020B0604020202020204" pitchFamily="34" charset="0"/>
              <a:buNone/>
            </a:pPr>
            <a:r>
              <a:rPr lang="en-US"/>
              <a:t>• Understand your child’s behaviors, and use positive strategies to meet their needs</a:t>
            </a:r>
          </a:p>
          <a:p>
            <a:pPr marL="457200" lvl="1" indent="0">
              <a:buFont typeface="Arial" panose="020B0604020202020204" pitchFamily="34" charset="0"/>
              <a:buNone/>
            </a:pPr>
            <a:r>
              <a:rPr lang="en-US"/>
              <a:t>• Work on building your child’s gross and fine motor skills</a:t>
            </a:r>
          </a:p>
          <a:p>
            <a:pPr marL="457200" lvl="1" indent="0">
              <a:buFont typeface="Arial" panose="020B0604020202020204" pitchFamily="34" charset="0"/>
              <a:buNone/>
            </a:pPr>
            <a:r>
              <a:rPr lang="en-US"/>
              <a:t>• Discover resources and technologies that are available for you and your child</a:t>
            </a:r>
          </a:p>
          <a:p>
            <a:pPr marL="457200" lvl="1" indent="0">
              <a:buFont typeface="Arial" panose="020B0604020202020204" pitchFamily="34" charset="0"/>
              <a:buNone/>
            </a:pPr>
            <a:r>
              <a:rPr lang="en-US"/>
              <a:t>• Support your child’s sexual learning and development</a:t>
            </a:r>
          </a:p>
          <a:p>
            <a:pPr marL="457200" lvl="1" indent="0">
              <a:buFont typeface="Arial" panose="020B0604020202020204" pitchFamily="34" charset="0"/>
              <a:buNone/>
            </a:pPr>
            <a:r>
              <a:rPr lang="en-US"/>
              <a:t>• Plan for transitions and the future. </a:t>
            </a:r>
          </a:p>
        </p:txBody>
      </p:sp>
      <p:sp>
        <p:nvSpPr>
          <p:cNvPr id="4" name="Slide Number Placeholder 3">
            <a:extLst>
              <a:ext uri="{FF2B5EF4-FFF2-40B4-BE49-F238E27FC236}">
                <a16:creationId xmlns:a16="http://schemas.microsoft.com/office/drawing/2014/main" id="{F24308C8-04B8-80E1-A020-DF11694B54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5818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Personal Introduction</a:t>
            </a:r>
            <a:r>
              <a:rPr lang="en-US"/>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a:p>
          <a:p>
            <a:pPr>
              <a:buFont typeface="Arial" panose="020B0604020202020204" pitchFamily="34" charset="0"/>
              <a:buChar char="•"/>
            </a:pPr>
            <a:r>
              <a:rPr lang="en-US" b="1"/>
              <a:t>Combining Introductions</a:t>
            </a:r>
            <a:r>
              <a:rPr lang="en-US"/>
              <a:t>: Merge the participants' introductions with an icebreaker activity to create a more engaging and efficient session.</a:t>
            </a:r>
          </a:p>
          <a:p>
            <a:pPr>
              <a:buFont typeface="Arial" panose="020B0604020202020204" pitchFamily="34" charset="0"/>
              <a:buChar char="•"/>
            </a:pPr>
            <a:endParaRPr lang="en-US" b="1"/>
          </a:p>
          <a:p>
            <a:pPr>
              <a:buFont typeface="Arial" panose="020B0604020202020204" pitchFamily="34" charset="0"/>
              <a:buChar char="•"/>
            </a:pPr>
            <a:r>
              <a:rPr lang="en-US" b="1"/>
              <a:t>Icebreaker Questions</a:t>
            </a:r>
            <a:r>
              <a:rPr lang="en-US"/>
              <a:t>: Ask each participant to share their name, their coparent’s name, their child’s name, and age. Additional questions to choose:</a:t>
            </a:r>
          </a:p>
          <a:p>
            <a:pPr>
              <a:buFont typeface="Arial" panose="020B0604020202020204" pitchFamily="34" charset="0"/>
              <a:buChar char="•"/>
            </a:pPr>
            <a:endParaRPr lang="en-US"/>
          </a:p>
          <a:p>
            <a:pPr lvl="4">
              <a:buFont typeface="Arial" panose="020B0604020202020204" pitchFamily="34" charset="0"/>
              <a:buChar char="•"/>
            </a:pPr>
            <a:r>
              <a:rPr lang="en-US"/>
              <a:t> What you enjoy most about parenting</a:t>
            </a:r>
          </a:p>
          <a:p>
            <a:pPr lvl="4">
              <a:buFont typeface="Arial" panose="020B0604020202020204" pitchFamily="34" charset="0"/>
              <a:buChar char="•"/>
            </a:pPr>
            <a:r>
              <a:rPr lang="en-US"/>
              <a:t> A word you could use to describe one of your child’s strengths</a:t>
            </a:r>
          </a:p>
          <a:p>
            <a:pPr lvl="4">
              <a:buFont typeface="Arial" panose="020B0604020202020204" pitchFamily="34" charset="0"/>
              <a:buChar char="•"/>
            </a:pPr>
            <a:endParaRPr lang="en-US"/>
          </a:p>
          <a:p>
            <a:r>
              <a:rPr lang="en-US" b="1"/>
              <a:t>Future Use</a:t>
            </a:r>
            <a:r>
              <a:rPr lang="en-US"/>
              <a:t>: Note the icebreaker questions used; consider revisiting unused ones in future sessions as needed.</a:t>
            </a:r>
          </a:p>
          <a:p>
            <a:endParaRPr lang="en-US"/>
          </a:p>
          <a:p>
            <a:endParaRPr lang="en-US" sz="1800" b="0" i="0" u="none" strike="noStrike" baseline="0">
              <a:solidFill>
                <a:srgbClr val="000000"/>
              </a:solidFill>
              <a:latin typeface="Avenir Medium"/>
            </a:endParaRPr>
          </a:p>
          <a:p>
            <a:r>
              <a:rPr lang="en-US" sz="4800" b="1" i="0" u="none" strike="noStrike" baseline="0">
                <a:solidFill>
                  <a:srgbClr val="000000"/>
                </a:solidFill>
                <a:latin typeface="Avenir Medium"/>
              </a:rPr>
              <a:t>You can also start each meeting with an icebreaker if you find your group is reserved. Use your judgment and </a:t>
            </a:r>
            <a:r>
              <a:rPr lang="en-US" sz="4800" b="1" i="1" u="sng" strike="noStrike" baseline="0">
                <a:solidFill>
                  <a:srgbClr val="000000"/>
                </a:solidFill>
                <a:latin typeface="Avenir Medium"/>
              </a:rPr>
              <a:t>avoid controversial topics.</a:t>
            </a:r>
            <a:endParaRPr lang="en-US" sz="4800" b="1" i="1" u="sng"/>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47</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48</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Provide copies or screen share a copy of the Parent Workbook and Syllabus for the </a:t>
            </a:r>
            <a:r>
              <a:rPr lang="en-US" b="1" i="1"/>
              <a:t>Exceptional Families. Embracing Differences. Flourishing Together. </a:t>
            </a:r>
            <a:r>
              <a:rPr lang="en-US"/>
              <a:t>module. Review the Summary of Training, and highlight the section where the participants can find pertinent information.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49</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copies or screen share a copy of the Parent Workbook and Syllabus for the </a:t>
            </a:r>
            <a:r>
              <a:rPr lang="en-US" b="1" i="1"/>
              <a:t>Exceptional Families. Embracing Differences. Flourishing Together. </a:t>
            </a:r>
            <a:r>
              <a:rPr lang="en-US"/>
              <a:t>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Exceptional Families supplemental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parents and caregivers who are trying to successfully navigate parenting a child with a disability. </a:t>
            </a:r>
          </a:p>
          <a:p>
            <a:pPr lvl="1"/>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50</a:t>
            </a:fld>
            <a:endParaRPr lang="en-US"/>
          </a:p>
        </p:txBody>
      </p:sp>
    </p:spTree>
    <p:extLst>
      <p:ext uri="{BB962C8B-B14F-4D97-AF65-F5344CB8AC3E}">
        <p14:creationId xmlns:p14="http://schemas.microsoft.com/office/powerpoint/2010/main" val="4270990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 any registration requirements for your organization. Then, explain how participants can access the supplemental module online. Offer support to help with any technological questions. All participants will have previously set up a Thrive Initiative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51</a:t>
            </a:fld>
            <a:endParaRPr lang="en-US"/>
          </a:p>
        </p:txBody>
      </p:sp>
    </p:spTree>
    <p:extLst>
      <p:ext uri="{BB962C8B-B14F-4D97-AF65-F5344CB8AC3E}">
        <p14:creationId xmlns:p14="http://schemas.microsoft.com/office/powerpoint/2010/main" val="1842713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171F8-B7F8-1E63-ADB5-66AB2774F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48202-A876-DA69-2E57-50AA0E1C1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97C5A-7A75-58CB-A09F-220662186D0F}"/>
              </a:ext>
            </a:extLst>
          </p:cNvPr>
          <p:cNvSpPr>
            <a:spLocks noGrp="1"/>
          </p:cNvSpPr>
          <p:nvPr>
            <p:ph type="body" idx="1"/>
          </p:nvPr>
        </p:nvSpPr>
        <p:spPr/>
        <p:txBody>
          <a:bodyPr/>
          <a:lstStyle/>
          <a:p>
            <a:r>
              <a:rPr lang="en-US" b="1"/>
              <a:t>Homework Tasks</a:t>
            </a:r>
            <a:r>
              <a:rPr lang="en-US"/>
              <a:t>: Assign </a:t>
            </a:r>
            <a:r>
              <a:rPr lang="en-US" b="1" i="1" u="sng"/>
              <a:t>Introduction Module </a:t>
            </a:r>
            <a:r>
              <a:rPr lang="en-US"/>
              <a:t>and </a:t>
            </a:r>
            <a:r>
              <a:rPr lang="en-US" b="1" i="1" u="sng"/>
              <a:t>Session 1: Disability and You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Exceptional Families Parent Workbook and Syllabus related to these topics (D7)</a:t>
            </a:r>
          </a:p>
          <a:p>
            <a:endParaRPr lang="en-US"/>
          </a:p>
          <a:p>
            <a:r>
              <a:rPr lang="en-US" b="1"/>
              <a:t>Step 3 Clarification</a:t>
            </a:r>
            <a:r>
              <a:rPr lang="en-US"/>
              <a:t>: Assign workbook discussion questions (beginning on page D8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16342C67-9778-FFF1-B5FE-EC630C2420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21682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53</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54</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3559-DA4C-6375-577F-EA234BB4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FCB0-B3C9-6BCE-7A4E-BAAFD490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40A1-575E-6039-19EB-FB7359A8C6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8AD098B1-D08F-0434-1428-4FAF7F13B1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396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58</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B1075-33A5-08C8-688C-6D41A3DE5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4FC5A-4F26-5F39-8780-014A0073D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6F31F-BB71-A3D3-3DA7-28485CC0BF7C}"/>
              </a:ext>
            </a:extLst>
          </p:cNvPr>
          <p:cNvSpPr>
            <a:spLocks noGrp="1"/>
          </p:cNvSpPr>
          <p:nvPr>
            <p:ph type="body" idx="1"/>
          </p:nvPr>
        </p:nvSpPr>
        <p:spPr/>
        <p:txBody>
          <a:bodyPr/>
          <a:lstStyle/>
          <a:p>
            <a:r>
              <a:rPr lang="en-US" b="1" i="1"/>
              <a:t>Provide an overview of the supplemental module using the following points that are taught in the supplemental module: </a:t>
            </a:r>
          </a:p>
          <a:p>
            <a:endParaRPr lang="en-US" b="1" i="1"/>
          </a:p>
          <a:p>
            <a:r>
              <a:rPr lang="en-US"/>
              <a:t>• Parenting a child with a disability can be difficult sometimes. You may feel lonely. Always remember that you are not alone. </a:t>
            </a:r>
          </a:p>
          <a:p>
            <a:endParaRPr lang="en-US"/>
          </a:p>
          <a:p>
            <a:r>
              <a:rPr lang="en-US"/>
              <a:t>• Whatever your circumstances, we hope the information that is offered in these modules can provide you with an opportunity to learn, grow, and become a more confident and informed parent or caregiver. </a:t>
            </a:r>
          </a:p>
          <a:p>
            <a:endParaRPr lang="en-US"/>
          </a:p>
          <a:p>
            <a:r>
              <a:rPr lang="en-US" b="1" i="1"/>
              <a:t>Ask the following questions and solicit answers from a few participants to generate discussion: </a:t>
            </a:r>
          </a:p>
          <a:p>
            <a:endParaRPr lang="en-US" b="1" i="1"/>
          </a:p>
          <a:p>
            <a:pPr marL="171450" indent="-171450">
              <a:buFont typeface="Arial" panose="020B0604020202020204" pitchFamily="34" charset="0"/>
              <a:buChar char="•"/>
            </a:pPr>
            <a:r>
              <a:rPr lang="en-US"/>
              <a:t>In the module, you were asked to consider what dreams you have for your child and what you hope to gain from this course. Who would like to share their thoughts? </a:t>
            </a:r>
          </a:p>
        </p:txBody>
      </p:sp>
      <p:sp>
        <p:nvSpPr>
          <p:cNvPr id="4" name="Slide Number Placeholder 3">
            <a:extLst>
              <a:ext uri="{FF2B5EF4-FFF2-40B4-BE49-F238E27FC236}">
                <a16:creationId xmlns:a16="http://schemas.microsoft.com/office/drawing/2014/main" id="{FFD18711-5E9B-AD2E-D39A-656166B3E0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035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Exceptional Families supplemental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parents and caregivers who are trying to successfully navigate parenting a child with a disability.</a:t>
            </a:r>
          </a:p>
          <a:p>
            <a:pPr lvl="1"/>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306CE-E353-A0E9-9A60-AAB9747D6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69358-8E56-2E9E-F570-C233A51F4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788EA-7F3B-A528-4708-67D19318F99D}"/>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outlined in the module, let’s think about what disability IS and IS NOT. </a:t>
            </a:r>
          </a:p>
          <a:p>
            <a:pPr marL="628650" lvl="1" indent="-171450">
              <a:buFont typeface="Arial" panose="020B0604020202020204" pitchFamily="34" charset="0"/>
              <a:buChar char="•"/>
            </a:pPr>
            <a:r>
              <a:rPr lang="en-US"/>
              <a:t>Disability IS NOT a label, a box to fit into, or a reflection of your parenting.</a:t>
            </a:r>
          </a:p>
          <a:p>
            <a:pPr marL="628650" lvl="1" indent="-171450">
              <a:buFont typeface="Arial" panose="020B0604020202020204" pitchFamily="34" charset="0"/>
              <a:buChar char="•"/>
            </a:pPr>
            <a:r>
              <a:rPr lang="en-US"/>
              <a:t>Disability IS natural and diverse and can be a pathway that allows for connection to resources.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If you have a child with a disability, your child will still go through many of the typical developmental stages. However, they may not go through these phases in the same way or in the same timeframe as other children who do not have disabilities experience them. In the end, your child will reach their own milestones throughout the course of life. </a:t>
            </a:r>
          </a:p>
          <a:p>
            <a:pPr marL="0" lvl="0" indent="0">
              <a:buFont typeface="Arial" panose="020B0604020202020204" pitchFamily="34" charset="0"/>
              <a:buNone/>
            </a:pPr>
            <a:endParaRPr lang="en-US"/>
          </a:p>
          <a:p>
            <a:pPr marL="171450" lvl="0" indent="-171450">
              <a:buFont typeface="Arial" panose="020B0604020202020204" pitchFamily="34" charset="0"/>
              <a:buChar char="•"/>
            </a:pPr>
            <a:r>
              <a:rPr lang="en-US"/>
              <a:t>The distinctiveness of this parenting journey may cause you to reflect on your own parenting skills, whether you are a new parent or have older children. That reflection may cause you to have a variety of feelings. All of those feelings are valid. </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Ask some or all of the following questions, and solicit answers from participants to generate discussion: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Session 1 asked you to consider your feelings about your child’s delays or diagnoses. Would anyone like to share any or all of the following: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were your initial feelings when you received your child’s diagnosis? </a:t>
            </a:r>
          </a:p>
          <a:p>
            <a:pPr marL="171450" lvl="0" indent="-171450">
              <a:buFont typeface="Arial" panose="020B0604020202020204" pitchFamily="34" charset="0"/>
              <a:buChar char="•"/>
            </a:pPr>
            <a:r>
              <a:rPr lang="en-US"/>
              <a:t>What were your first concerns as you considered what your child’s delays may be and what they may mean for your family? </a:t>
            </a:r>
          </a:p>
          <a:p>
            <a:pPr marL="171450" lvl="0" indent="-171450">
              <a:buFont typeface="Arial" panose="020B0604020202020204" pitchFamily="34" charset="0"/>
              <a:buChar char="•"/>
            </a:pPr>
            <a:r>
              <a:rPr lang="en-US"/>
              <a:t>What are some unique pathways that your child has taken to reach developmental milestones and how you’ve assisted your child in accomplishing those goals (e.g., learned sign language for better communication, received physical therapy services to enhance gross motor skill or occupational therapy for fine motor skill development)? </a:t>
            </a:r>
          </a:p>
          <a:p>
            <a:pPr marL="171450" lvl="0" indent="-171450">
              <a:buFont typeface="Arial" panose="020B0604020202020204" pitchFamily="34" charset="0"/>
              <a:buChar char="•"/>
            </a:pPr>
            <a:r>
              <a:rPr lang="en-US"/>
              <a:t>What are some feelings that you associate with raising your child. </a:t>
            </a:r>
          </a:p>
          <a:p>
            <a:pPr marL="171450" lvl="0" indent="-171450">
              <a:buFont typeface="Arial" panose="020B0604020202020204" pitchFamily="34" charset="0"/>
              <a:buChar char="•"/>
            </a:pPr>
            <a:r>
              <a:rPr lang="en-US"/>
              <a:t>Why do you think you feel that way? </a:t>
            </a:r>
          </a:p>
        </p:txBody>
      </p:sp>
      <p:sp>
        <p:nvSpPr>
          <p:cNvPr id="4" name="Slide Number Placeholder 3">
            <a:extLst>
              <a:ext uri="{FF2B5EF4-FFF2-40B4-BE49-F238E27FC236}">
                <a16:creationId xmlns:a16="http://schemas.microsoft.com/office/drawing/2014/main" id="{B34D6B49-508A-E4A7-C3CA-A09BD3CAD9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6817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2492-AA58-52C4-AC85-FEE2A6FB3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AB5E2-7841-9EDE-C344-941331D6A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3D871-EFEF-E6EA-C6CE-838DD30DD0DC}"/>
              </a:ext>
            </a:extLst>
          </p:cNvPr>
          <p:cNvSpPr>
            <a:spLocks noGrp="1"/>
          </p:cNvSpPr>
          <p:nvPr>
            <p:ph type="body" idx="1"/>
          </p:nvPr>
        </p:nvSpPr>
        <p:spPr/>
        <p:txBody>
          <a:bodyPr/>
          <a:lstStyle/>
          <a:p>
            <a:r>
              <a:rPr lang="en-US" b="1" i="1"/>
              <a:t>Review this section of the module with the participants by offering the  following information:</a:t>
            </a:r>
          </a:p>
          <a:p>
            <a:endParaRPr lang="en-US" b="1" i="1"/>
          </a:p>
          <a:p>
            <a:pPr marL="171450" indent="-171450">
              <a:buFont typeface="Arial" panose="020B0604020202020204" pitchFamily="34" charset="0"/>
              <a:buChar char="•"/>
            </a:pPr>
            <a:r>
              <a:rPr lang="en-US"/>
              <a:t>Taking care of a child with disability can be difficult. However, to be the best parent you can be, you must also allow yourself to be cared for and engage in self-care. You are filling roles in addition to just caring for your child; you are acting as a teacher, therapist, and nurse—just to name a few. Taking time to care for yourself can involve watching a sporting event, getting a manicure, reading a book, having someone bring you a meal, or enjoying a night out. </a:t>
            </a:r>
          </a:p>
          <a:p>
            <a:pPr marL="457200" lvl="1" indent="0">
              <a:buFont typeface="Arial" panose="020B0604020202020204" pitchFamily="34" charset="0"/>
              <a:buNone/>
            </a:pPr>
            <a:endParaRPr lang="en-US"/>
          </a:p>
          <a:p>
            <a:pPr marL="457200" lvl="1" indent="0">
              <a:buFont typeface="Arial" panose="020B0604020202020204" pitchFamily="34" charset="0"/>
              <a:buNone/>
            </a:pPr>
            <a:r>
              <a:rPr lang="en-US"/>
              <a:t>• Let’s review the 6 R’s from the module. </a:t>
            </a:r>
          </a:p>
          <a:p>
            <a:pPr marL="457200" lvl="1" indent="0">
              <a:buFont typeface="Arial" panose="020B0604020202020204" pitchFamily="34" charset="0"/>
              <a:buNone/>
            </a:pPr>
            <a:endParaRPr lang="en-US"/>
          </a:p>
          <a:p>
            <a:pPr marL="685800" lvl="1" indent="-228600">
              <a:buFont typeface="Arial" panose="020B0604020202020204" pitchFamily="34" charset="0"/>
              <a:buAutoNum type="arabicPeriod"/>
            </a:pPr>
            <a:r>
              <a:rPr lang="en-US"/>
              <a:t>Remember: Parenting can be difficult. </a:t>
            </a:r>
          </a:p>
          <a:p>
            <a:pPr marL="685800" lvl="1" indent="-228600">
              <a:buFont typeface="Arial" panose="020B0604020202020204" pitchFamily="34" charset="0"/>
              <a:buAutoNum type="arabicPeriod"/>
            </a:pPr>
            <a:r>
              <a:rPr lang="en-US"/>
              <a:t>Recognize: You are not perfect, and that is okay.</a:t>
            </a:r>
          </a:p>
          <a:p>
            <a:pPr marL="685800" lvl="1" indent="-228600">
              <a:buFont typeface="Arial" panose="020B0604020202020204" pitchFamily="34" charset="0"/>
              <a:buAutoNum type="arabicPeriod"/>
            </a:pPr>
            <a:r>
              <a:rPr lang="en-US"/>
              <a:t>Relax: Take a minute and take a breath! </a:t>
            </a:r>
          </a:p>
          <a:p>
            <a:pPr marL="685800" lvl="1" indent="-228600">
              <a:buFont typeface="Arial" panose="020B0604020202020204" pitchFamily="34" charset="0"/>
              <a:buAutoNum type="arabicPeriod"/>
            </a:pPr>
            <a:r>
              <a:rPr lang="en-US"/>
              <a:t>Recharge: Enjoy guilt-free time away from parenting responsibilities. </a:t>
            </a:r>
          </a:p>
          <a:p>
            <a:pPr marL="685800" lvl="1" indent="-228600">
              <a:buFont typeface="Arial" panose="020B0604020202020204" pitchFamily="34" charset="0"/>
              <a:buAutoNum type="arabicPeriod"/>
            </a:pPr>
            <a:r>
              <a:rPr lang="en-US"/>
              <a:t>Reconnect: Establish and maintain support systems. </a:t>
            </a:r>
          </a:p>
          <a:p>
            <a:pPr marL="685800" lvl="1" indent="-228600">
              <a:buFont typeface="Arial" panose="020B0604020202020204" pitchFamily="34" charset="0"/>
              <a:buAutoNum type="arabicPeriod"/>
            </a:pPr>
            <a:r>
              <a:rPr lang="en-US"/>
              <a:t>Relish: Be sure to celebrate! </a:t>
            </a:r>
          </a:p>
          <a:p>
            <a:pPr marL="0" lvl="0" indent="0">
              <a:buFont typeface="Arial" panose="020B0604020202020204" pitchFamily="34" charset="0"/>
              <a:buNone/>
            </a:pPr>
            <a:endParaRPr lang="en-US" b="1" i="1"/>
          </a:p>
          <a:p>
            <a:pPr marL="0" lvl="0" indent="0">
              <a:buFont typeface="Arial" panose="020B0604020202020204" pitchFamily="34" charset="0"/>
              <a:buNone/>
            </a:pPr>
            <a:r>
              <a:rPr lang="en-US" b="1" i="1"/>
              <a:t>Ask the following question, and solicit answers from participants to generate discussion: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Who here tends to put themselves last? Why do you think you do that? </a:t>
            </a:r>
          </a:p>
        </p:txBody>
      </p:sp>
      <p:sp>
        <p:nvSpPr>
          <p:cNvPr id="4" name="Slide Number Placeholder 3">
            <a:extLst>
              <a:ext uri="{FF2B5EF4-FFF2-40B4-BE49-F238E27FC236}">
                <a16:creationId xmlns:a16="http://schemas.microsoft.com/office/drawing/2014/main" id="{9FA19A4F-6F61-E490-251C-3D76C4E8D7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70987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CE2F5-97C9-872C-F5A2-513D485B0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CF585-4229-9BC3-5FB9-D71143FB3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D2893-5A3D-60EF-8FA3-89F2B0F41D13}"/>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Parenting is challenging, and challenges may reach new heights when you are parenting a child with a disability. </a:t>
            </a:r>
          </a:p>
          <a:p>
            <a:r>
              <a:rPr lang="en-US"/>
              <a:t>• You may experience moments when you need to make decisions that leave you questioning everything you thought you knew about parenting. </a:t>
            </a:r>
          </a:p>
          <a:p>
            <a:r>
              <a:rPr lang="en-US"/>
              <a:t>• Trust yourself to have made the best decision, be confident in that decision, and take comfort in moving on. Doing this may be easier said than done, but taking these steps is worth trying! </a:t>
            </a:r>
          </a:p>
          <a:p>
            <a:endParaRPr lang="en-US"/>
          </a:p>
          <a:p>
            <a:r>
              <a:rPr lang="en-US" b="1" i="1"/>
              <a:t>Ask the following question, and solicit answers from a few participants to generate discussion: </a:t>
            </a:r>
          </a:p>
          <a:p>
            <a:endParaRPr lang="en-US" b="1" i="1"/>
          </a:p>
          <a:p>
            <a:pPr marL="171450" indent="-171450">
              <a:buFont typeface="Arial" panose="020B0604020202020204" pitchFamily="34" charset="0"/>
              <a:buChar char="•"/>
            </a:pPr>
            <a:r>
              <a:rPr lang="en-US"/>
              <a:t>What is a difficult decision that you have made regarding your child’s care? What did you learn from making that decision? </a:t>
            </a:r>
          </a:p>
        </p:txBody>
      </p:sp>
      <p:sp>
        <p:nvSpPr>
          <p:cNvPr id="4" name="Slide Number Placeholder 3">
            <a:extLst>
              <a:ext uri="{FF2B5EF4-FFF2-40B4-BE49-F238E27FC236}">
                <a16:creationId xmlns:a16="http://schemas.microsoft.com/office/drawing/2014/main" id="{6F2CA339-6A5C-90AC-5E48-53CED3084C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74118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4D89-848F-8103-6310-B934B6B12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1493E-A473-BA22-9467-B3C186B11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A1471-AAF1-EE3E-685E-430227092602}"/>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Nobody is perfect, and all parents make mistakes. Be sure you acknowledge the strengths you possess as a parent and recognize your willingness to learn new skills and strategies. Appreciate the uniqueness of your child, and know your child’s strengths and challenges.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Would anyone like to discuss a time, or times, when they made a parenting mistake? How did that experience feel? </a:t>
            </a:r>
          </a:p>
          <a:p>
            <a:pPr marL="171450" indent="-171450">
              <a:buFont typeface="Arial" panose="020B0604020202020204" pitchFamily="34" charset="0"/>
              <a:buChar char="•"/>
            </a:pPr>
            <a:r>
              <a:rPr lang="en-US"/>
              <a:t>Did anyone write the Letter of Forgiveness to themself? How did that activity go? </a:t>
            </a:r>
          </a:p>
          <a:p>
            <a:pPr marL="171450" indent="-171450">
              <a:buFont typeface="Arial" panose="020B0604020202020204" pitchFamily="34" charset="0"/>
              <a:buChar char="•"/>
            </a:pPr>
            <a:r>
              <a:rPr lang="en-US"/>
              <a:t>What would someone else say is one of your greatest strengths as a parent?</a:t>
            </a:r>
          </a:p>
        </p:txBody>
      </p:sp>
      <p:sp>
        <p:nvSpPr>
          <p:cNvPr id="4" name="Slide Number Placeholder 3">
            <a:extLst>
              <a:ext uri="{FF2B5EF4-FFF2-40B4-BE49-F238E27FC236}">
                <a16:creationId xmlns:a16="http://schemas.microsoft.com/office/drawing/2014/main" id="{EF35F997-7F50-0513-C5EB-B073DD4A1F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39609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E6B84-4A86-F155-B6C7-4B52FCE7F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B0A9C-5C1D-B66E-DAE0-DBE9BDC47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D5829-13CD-0ACD-FB7B-F6906E59341C}"/>
              </a:ext>
            </a:extLst>
          </p:cNvPr>
          <p:cNvSpPr>
            <a:spLocks noGrp="1"/>
          </p:cNvSpPr>
          <p:nvPr>
            <p:ph type="body" idx="1"/>
          </p:nvPr>
        </p:nvSpPr>
        <p:spPr/>
        <p:txBody>
          <a:bodyPr/>
          <a:lstStyle/>
          <a:p>
            <a:r>
              <a:rPr lang="en-US" b="1" i="1"/>
              <a:t>Review this section of the module with the participants by offering the  following information</a:t>
            </a:r>
            <a:r>
              <a:rPr lang="en-US"/>
              <a:t>: </a:t>
            </a:r>
          </a:p>
          <a:p>
            <a:endParaRPr lang="en-US"/>
          </a:p>
          <a:p>
            <a:r>
              <a:rPr lang="en-US"/>
              <a:t>• The module provided two techniques for taking time to relax and focus and a resource that contains information on additional techniques and strategies for taking a breath.</a:t>
            </a:r>
          </a:p>
          <a:p>
            <a:endParaRPr lang="en-US"/>
          </a:p>
          <a:p>
            <a:r>
              <a:rPr lang="en-US" b="1" i="1"/>
              <a:t>Ask the following question, and solicit answers from participants to generate discussion: </a:t>
            </a:r>
          </a:p>
          <a:p>
            <a:endParaRPr lang="en-US" b="1" i="1"/>
          </a:p>
          <a:p>
            <a:pPr marL="171450" indent="-171450">
              <a:buFont typeface="Arial" panose="020B0604020202020204" pitchFamily="34" charset="0"/>
              <a:buChar char="•"/>
            </a:pPr>
            <a:r>
              <a:rPr lang="en-US"/>
              <a:t>Did anyone try a new technique? What did you try? How did it feel? </a:t>
            </a:r>
          </a:p>
        </p:txBody>
      </p:sp>
      <p:sp>
        <p:nvSpPr>
          <p:cNvPr id="4" name="Slide Number Placeholder 3">
            <a:extLst>
              <a:ext uri="{FF2B5EF4-FFF2-40B4-BE49-F238E27FC236}">
                <a16:creationId xmlns:a16="http://schemas.microsoft.com/office/drawing/2014/main" id="{6BBA8005-B481-8E2F-4239-AAF48A530F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25962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9EE9D-4ECF-B202-A9D5-C97FC9AFF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8D27B-48DA-143C-6755-858B3BADA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5FBEE-B68D-FF11-0E12-3DD93C5BDFDB}"/>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a parent, sometimes you need to take a break from childrearing responsibilities. Leaving your child with a trusted caregiver is okay; so, go ahead and enjoy life outside of your home and away from your child. This might include a spa day, a date night, or a weekend getaway. </a:t>
            </a:r>
          </a:p>
          <a:p>
            <a:endParaRPr lang="en-US" b="1" i="1"/>
          </a:p>
          <a:p>
            <a:r>
              <a:rPr lang="en-US" b="1" i="1"/>
              <a:t>Ask the following questions, and solicit answers from participants to generate discussion:</a:t>
            </a:r>
          </a:p>
          <a:p>
            <a:endParaRPr lang="en-US" b="1" i="1"/>
          </a:p>
          <a:p>
            <a:pPr marL="171450" indent="-171450">
              <a:buFont typeface="Arial" panose="020B0604020202020204" pitchFamily="34" charset="0"/>
              <a:buChar char="•"/>
            </a:pPr>
            <a:r>
              <a:rPr lang="en-US"/>
              <a:t>In what ways have you been able to practice self-care? What activities do you enjoy doing and that recharge you? </a:t>
            </a:r>
          </a:p>
          <a:p>
            <a:pPr marL="171450" indent="-171450">
              <a:buFont typeface="Arial" panose="020B0604020202020204" pitchFamily="34" charset="0"/>
              <a:buChar char="•"/>
            </a:pPr>
            <a:r>
              <a:rPr lang="en-US"/>
              <a:t>Do you have any tips that you’ve used for taking time and recharging yourself that you can discuss with the group? </a:t>
            </a:r>
          </a:p>
          <a:p>
            <a:pPr marL="171450" indent="-171450">
              <a:buFont typeface="Arial" panose="020B0604020202020204" pitchFamily="34" charset="0"/>
              <a:buChar char="•"/>
            </a:pPr>
            <a:r>
              <a:rPr lang="en-US"/>
              <a:t>What challenges prevent you from engaging in activities that refresh or rejuvenate you? How can you overcome those barriers? </a:t>
            </a:r>
          </a:p>
        </p:txBody>
      </p:sp>
      <p:sp>
        <p:nvSpPr>
          <p:cNvPr id="4" name="Slide Number Placeholder 3">
            <a:extLst>
              <a:ext uri="{FF2B5EF4-FFF2-40B4-BE49-F238E27FC236}">
                <a16:creationId xmlns:a16="http://schemas.microsoft.com/office/drawing/2014/main" id="{0E913E79-1AA0-F7E9-B439-6ADF840C39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01470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4822-8356-1B98-4D79-DAC5B9D0A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BE211-A97E-CC9A-1207-5BEA860A7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93D84-68EA-B3D7-4D78-A725AE88193E}"/>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Having a Circle of Support network for you and your family that includes in-person and virtual support systems is essential to healthy parenting. While every journey is unique, surrounding ourselves with others reminds us that we are not alone.</a:t>
            </a:r>
          </a:p>
          <a:p>
            <a:endParaRPr lang="en-US"/>
          </a:p>
          <a:p>
            <a:r>
              <a:rPr lang="en-US" b="1" i="1"/>
              <a:t>Ask the following question, and solicit answers from participants to generate discussion: </a:t>
            </a:r>
          </a:p>
          <a:p>
            <a:endParaRPr lang="en-US" b="1" i="1"/>
          </a:p>
          <a:p>
            <a:pPr marL="171450" indent="-171450">
              <a:buFont typeface="Arial" panose="020B0604020202020204" pitchFamily="34" charset="0"/>
              <a:buChar char="•"/>
            </a:pPr>
            <a:r>
              <a:rPr lang="en-US"/>
              <a:t>Who completed the Circle of Support activity? Who is part of your Circle of Support?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Facilitator Tip :</a:t>
            </a:r>
            <a:r>
              <a:rPr lang="en-US"/>
              <a:t> If participants mention they have no Circle of Support, encourage them to think about how they can make connections with others in their community [e.g., parents, spiritual leaders] and whom those “others” could be.</a:t>
            </a:r>
          </a:p>
        </p:txBody>
      </p:sp>
      <p:sp>
        <p:nvSpPr>
          <p:cNvPr id="4" name="Slide Number Placeholder 3">
            <a:extLst>
              <a:ext uri="{FF2B5EF4-FFF2-40B4-BE49-F238E27FC236}">
                <a16:creationId xmlns:a16="http://schemas.microsoft.com/office/drawing/2014/main" id="{C8336104-87E2-6048-E49D-55BDDE7A51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9005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6029-B020-20AE-488D-85AC6DA8F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583D8-AF59-DFDA-D852-BB2FCC4D4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CA536-7471-FD23-BE91-42E79D3AC470}"/>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Remember, take the time to celebrate all of the accomplishments you and your child make as you navigate steps in your journey!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What do you, your child, and your family like to celebrate? How do you celebrate? </a:t>
            </a:r>
          </a:p>
          <a:p>
            <a:pPr marL="171450" indent="-171450">
              <a:buFont typeface="Arial" panose="020B0604020202020204" pitchFamily="34" charset="0"/>
              <a:buChar char="•"/>
            </a:pPr>
            <a:r>
              <a:rPr lang="en-US"/>
              <a:t>If you don’t currently celebrate achievements and milestones, how might you consider building these accomplishments into your family routines?</a:t>
            </a:r>
          </a:p>
        </p:txBody>
      </p:sp>
      <p:sp>
        <p:nvSpPr>
          <p:cNvPr id="4" name="Slide Number Placeholder 3">
            <a:extLst>
              <a:ext uri="{FF2B5EF4-FFF2-40B4-BE49-F238E27FC236}">
                <a16:creationId xmlns:a16="http://schemas.microsoft.com/office/drawing/2014/main" id="{12D7607C-0B72-AE03-BBEC-CA3170CAA3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1698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0DCD-FB01-6EC2-BC87-5D0044B70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52E62-2A06-7FA6-F1B4-CA1A9270D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C7B9C-FC66-151B-15A6-43AA650D19CE}"/>
              </a:ext>
            </a:extLst>
          </p:cNvPr>
          <p:cNvSpPr>
            <a:spLocks noGrp="1"/>
          </p:cNvSpPr>
          <p:nvPr>
            <p:ph type="body" idx="1"/>
          </p:nvPr>
        </p:nvSpPr>
        <p:spPr/>
        <p:txBody>
          <a:bodyPr/>
          <a:lstStyle/>
          <a:p>
            <a:r>
              <a:rPr lang="en-US" b="1"/>
              <a:t>Homework Tasks</a:t>
            </a:r>
            <a:r>
              <a:rPr lang="en-US"/>
              <a:t>: Assign Session 2 &amp; 3: </a:t>
            </a:r>
            <a:r>
              <a:rPr lang="en-US" b="1" i="1" u="sng"/>
              <a:t>Disability and Your Child, Disability Services and Your Child</a:t>
            </a:r>
            <a:r>
              <a:rPr lang="en-US"/>
              <a:t>, </a:t>
            </a:r>
            <a:r>
              <a:rPr lang="en-US" sz="1200" b="0" i="0" u="none">
                <a:ea typeface="Calibri"/>
                <a:cs typeface="Calibri" panose="020F0502020204030204" pitchFamily="34" charset="0"/>
              </a:rPr>
              <a:t>and </a:t>
            </a:r>
            <a:r>
              <a:rPr lang="en-US" sz="1200" b="1" i="1" u="sng">
                <a:ea typeface="Calibri"/>
                <a:cs typeface="Calibri" panose="020F0502020204030204" pitchFamily="34" charset="0"/>
              </a:rPr>
              <a:t>Wrap Up Module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Exceptional Families Parent Workbook and Syllabus related to these topics (D21)</a:t>
            </a:r>
          </a:p>
          <a:p>
            <a:endParaRPr lang="en-US"/>
          </a:p>
          <a:p>
            <a:r>
              <a:rPr lang="en-US" b="1"/>
              <a:t>Step 3 Clarification</a:t>
            </a:r>
            <a:r>
              <a:rPr lang="en-US"/>
              <a:t>: Assign workbook discussion questions (beginning on page D22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643B767F-02F2-EF3F-A1C5-6989DC365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0871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69</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18427132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70</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a:t>Example language: </a:t>
            </a:r>
            <a:r>
              <a:rPr lang="en-US" i="1"/>
              <a:t>Welcome back, everyone! We're glad to see you for our third and final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a:t>
            </a:r>
            <a:r>
              <a:rPr lang="en-US" sz="1800" b="0" i="1" u="none" strike="noStrike">
                <a:solidFill>
                  <a:srgbClr val="000000"/>
                </a:solidFill>
                <a:effectLst/>
                <a:latin typeface="Aptos" panose="020B0004020202020204" pitchFamily="34" charset="0"/>
              </a:rPr>
              <a:t>We’ll wrap up with a discussion on additional Thrive programs that may interest you</a:t>
            </a:r>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74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2352F-FB21-36A6-75C8-7B394EFDE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79B9B-D6A1-264F-28BF-BF5242439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2A237-17FF-22A1-5215-241EEAC3777E}"/>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As your child’s caregiver, you help guide the direction of your child’s development. During all stages of your child’s life, you will be your child’s best advocate and, in turn, will teach your child to advocate successfully for themself. As you learned in the module, you can help your child champion for themself by teaching them how to have a voice and how to use that voice. In order to do this, you and your child need to understand what is important TO and FOR your child.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Has anyone used the TO and FOR template to outline what goals, accommodations, or activities are important to your child versus what goals, accommodations, or activities are important for your child? If so, would you like to discuss how using the template worked and what you learned from the experience?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Has anyone created a One-Pager with their child? If so, would you like to talk about how that experience went and with whom you shared the One-Pager? </a:t>
            </a:r>
          </a:p>
        </p:txBody>
      </p:sp>
      <p:sp>
        <p:nvSpPr>
          <p:cNvPr id="4" name="Slide Number Placeholder 3">
            <a:extLst>
              <a:ext uri="{FF2B5EF4-FFF2-40B4-BE49-F238E27FC236}">
                <a16:creationId xmlns:a16="http://schemas.microsoft.com/office/drawing/2014/main" id="{64D008E1-3CD3-C7EC-6AA6-632D650EFC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32430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B037C-FB92-552B-A760-6F9C29BFF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4550F-920F-AFAA-1583-5C512D8BD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401AE-34A8-7110-F0A5-F860C38BD1E6}"/>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Identifying supports for and with your child can be useful as you determine what supports are currently available and what supports will address specific needs, goals, and desires. </a:t>
            </a:r>
          </a:p>
          <a:p>
            <a:endParaRPr lang="en-US"/>
          </a:p>
          <a:p>
            <a:r>
              <a:rPr lang="en-US"/>
              <a:t>• You may find that you are often frustrated when others continually focus on perceived behavior issues that your child demonstrates. Remember, behavior is a way for your child to communicate. Typically, when a perceived behavior issue arises, your child is communicating that their needs are not being met at that time. Step back, and evaluate the entire situation. </a:t>
            </a:r>
          </a:p>
          <a:p>
            <a:endParaRPr lang="en-US"/>
          </a:p>
          <a:p>
            <a:r>
              <a:rPr lang="en-US" b="1" i="1"/>
              <a:t>Ask the following questions, and solicit answers from participants to generate discussion:</a:t>
            </a:r>
          </a:p>
          <a:p>
            <a:endParaRPr lang="en-US" b="1" i="1"/>
          </a:p>
          <a:p>
            <a:pPr marL="171450" indent="-171450">
              <a:buFont typeface="Arial" panose="020B0604020202020204" pitchFamily="34" charset="0"/>
              <a:buChar char="•"/>
            </a:pPr>
            <a:r>
              <a:rPr lang="en-US"/>
              <a:t>In Session 2, you completed an activity that was based on a family scenario that took place at the grocery store. What did you learn from completing this scenario?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tools (e.g., Communication Chart: Listen to Behavior, Learning Log, Working and Not Working Sorter, 4+1 Questions) might you use to better understand what your child may be telling you when behavior challenges arise? </a:t>
            </a:r>
          </a:p>
        </p:txBody>
      </p:sp>
      <p:sp>
        <p:nvSpPr>
          <p:cNvPr id="4" name="Slide Number Placeholder 3">
            <a:extLst>
              <a:ext uri="{FF2B5EF4-FFF2-40B4-BE49-F238E27FC236}">
                <a16:creationId xmlns:a16="http://schemas.microsoft.com/office/drawing/2014/main" id="{884BA19F-869F-0714-EAAC-09A41B16D5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1730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3359D-846F-C149-9FB9-DB30CFBF8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D3AC2-6499-DF7C-173B-4EFCCDD91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D750E-2DD3-AF93-023C-3EC4E8CB5E13}"/>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Your child will experience many relationships throughout the course of their life. Finding a supportive and inclusive community is as important as connecting with medical professionals and therapists. In Session 2, you reviewed the Relationship Circle and completed an activity related to your child.</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What did you discover from completing the activity and using the Relationship Circle tool? Who are the people with whom your child interacts?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Were you able to identify any casual relationships that you feel are worth exploring or any relationships that could be strengthened? </a:t>
            </a:r>
          </a:p>
        </p:txBody>
      </p:sp>
      <p:sp>
        <p:nvSpPr>
          <p:cNvPr id="4" name="Slide Number Placeholder 3">
            <a:extLst>
              <a:ext uri="{FF2B5EF4-FFF2-40B4-BE49-F238E27FC236}">
                <a16:creationId xmlns:a16="http://schemas.microsoft.com/office/drawing/2014/main" id="{8279919F-0368-0E00-A693-C7FE6755E2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79263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4C420-B281-4775-DD10-817B9EE4C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BDD7F-7B91-B7BB-0D28-2FA861C54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F7113-8109-39BF-C82B-1557BF731986}"/>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Your child’s education is one of the most important areas of your child’s life where you can advocate for your child. According to current laws, you are entitled to the following: </a:t>
            </a:r>
          </a:p>
          <a:p>
            <a:endParaRPr lang="en-US"/>
          </a:p>
          <a:p>
            <a:pPr marL="628650" lvl="1" indent="-171450">
              <a:buFont typeface="Arial" panose="020B0604020202020204" pitchFamily="34" charset="0"/>
              <a:buChar char="•"/>
            </a:pPr>
            <a:r>
              <a:rPr lang="en-US"/>
              <a:t>A quality education for your child – you and your child’s school should collaborate to ensure your child receives an education that is suited to your child’s needs and is offered in an environment that supports and encourages your child’s development and well-being. This may mean that your child will learn in general education classrooms as much as possible. </a:t>
            </a:r>
          </a:p>
          <a:p>
            <a:pPr marL="628650" lvl="1" indent="-171450">
              <a:buFont typeface="Arial" panose="020B0604020202020204" pitchFamily="34" charset="0"/>
              <a:buChar char="•"/>
            </a:pPr>
            <a:r>
              <a:rPr lang="en-US"/>
              <a:t>A role in decision-making – you have a right to be informed and make comments or appeals regarding any major change that affects your child’s educational programming. </a:t>
            </a:r>
          </a:p>
          <a:p>
            <a:pPr marL="628650" lvl="1" indent="-171450">
              <a:buFont typeface="Arial" panose="020B0604020202020204" pitchFamily="34" charset="0"/>
              <a:buChar char="•"/>
            </a:pPr>
            <a:r>
              <a:rPr lang="en-US"/>
              <a:t>Access to records – you have a right to examine your child’s school records, including test results and explanations at any time.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 An Individualized Education Program (IEP) is a document that describes the special services your child will receive to help them meet their educational needs. The IEP acts as a contract that explicitly states the support(s) your child will receive to increase their school-related success. </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i="1"/>
              <a:t>Ask the following questions, and solicit answers from participants to generate discussion: </a:t>
            </a:r>
          </a:p>
          <a:p>
            <a:pPr marL="0" lvl="0" indent="0">
              <a:buFont typeface="Arial" panose="020B0604020202020204" pitchFamily="34" charset="0"/>
              <a:buNone/>
            </a:pPr>
            <a:endParaRPr lang="en-US" b="1" i="1"/>
          </a:p>
          <a:p>
            <a:pPr marL="171450" lvl="0" indent="-171450">
              <a:buFont typeface="Arial" panose="020B0604020202020204" pitchFamily="34" charset="0"/>
              <a:buChar char="•"/>
            </a:pPr>
            <a:r>
              <a:rPr lang="en-US"/>
              <a:t>Has anyone created an IEP for their child?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Would anyone like to discuss any of the obstacles or successes they encountered during the processes of developing and carrying out their child’s IEP?</a:t>
            </a:r>
          </a:p>
        </p:txBody>
      </p:sp>
      <p:sp>
        <p:nvSpPr>
          <p:cNvPr id="4" name="Slide Number Placeholder 3">
            <a:extLst>
              <a:ext uri="{FF2B5EF4-FFF2-40B4-BE49-F238E27FC236}">
                <a16:creationId xmlns:a16="http://schemas.microsoft.com/office/drawing/2014/main" id="{FDBFCB5C-311E-AD81-338B-88BBA8B16E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1070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F0302-7066-4726-BAF5-E48A4BA56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71302-769E-DE24-0328-0C66A1C2C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B41C1-8571-FD02-81F5-EE5C0A41E3A6}"/>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One support service that your child may need to utilize is assistive technology (AT). Examples of AT include the following: communication boards, special-purpose computers, prosthetics, wheelchairs, educational software, and screen readers.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Does anyone use any type of AT for their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does your child use, and when do they use it?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is that AT working for your child? </a:t>
            </a:r>
          </a:p>
        </p:txBody>
      </p:sp>
      <p:sp>
        <p:nvSpPr>
          <p:cNvPr id="4" name="Slide Number Placeholder 3">
            <a:extLst>
              <a:ext uri="{FF2B5EF4-FFF2-40B4-BE49-F238E27FC236}">
                <a16:creationId xmlns:a16="http://schemas.microsoft.com/office/drawing/2014/main" id="{2C8E6C46-DE0A-F2C8-9510-AA3489964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2127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a:t>
            </a:r>
            <a:r>
              <a:rPr lang="en-US" b="1" i="1" u="sng"/>
              <a:t>Introduction Module </a:t>
            </a:r>
            <a:r>
              <a:rPr lang="en-US"/>
              <a:t>and </a:t>
            </a:r>
            <a:r>
              <a:rPr lang="en-US" b="1" i="1" u="sng"/>
              <a:t>Session 1: Disability and You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Exceptional Families Parent Workbook and Syllabus related to these topics (D7)</a:t>
            </a:r>
          </a:p>
          <a:p>
            <a:endParaRPr lang="en-US"/>
          </a:p>
          <a:p>
            <a:r>
              <a:rPr lang="en-US" b="1"/>
              <a:t>Step 3 Clarification</a:t>
            </a:r>
            <a:r>
              <a:rPr lang="en-US"/>
              <a:t>: Assign workbook discussion questions (beginning on page D8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14349-64AE-3457-ECF2-7804C38DD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6C62F-09B6-9358-E731-F3F3142E3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239C1-5482-F0FA-14C7-BC6FBEDA1AA8}"/>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The search for support services can be challenging for parents, and it may seem like a daunting task. Remember, services are available at the local level or state level or both. Services you can access right after your child is born are the Early Intervention Services (EIS). These EIS are support services that are specifically designed to meet the needs of infants and toddlers with disabilities. The goal of EIS is to help your child develop basic skills (i.e., physical, cognitive, social, and emotional) that typically evolve within the first 3 years of life. </a:t>
            </a:r>
          </a:p>
          <a:p>
            <a:endParaRPr lang="en-US"/>
          </a:p>
          <a:p>
            <a:r>
              <a:rPr lang="en-US" b="1" i="1"/>
              <a:t>Facilitator Tip: </a:t>
            </a:r>
            <a:r>
              <a:rPr lang="en-US"/>
              <a:t>Reference the EIS Fact Sheet.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Would anyone like to talk about any successes or challenges they experienced when accessing EIS for their child?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Did anyone find and use any helpful tips regarding how to access benefits?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Were there any tips that were specific for a military family? Were there any available resources you found useful as you navigated specific services or benefits? </a:t>
            </a:r>
          </a:p>
        </p:txBody>
      </p:sp>
      <p:sp>
        <p:nvSpPr>
          <p:cNvPr id="4" name="Slide Number Placeholder 3">
            <a:extLst>
              <a:ext uri="{FF2B5EF4-FFF2-40B4-BE49-F238E27FC236}">
                <a16:creationId xmlns:a16="http://schemas.microsoft.com/office/drawing/2014/main" id="{696D7D1B-3D39-FDDD-F832-45A14B7C9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714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6C36-2F98-3B8E-53A8-93B053E5D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BAA09-679F-90CD-820A-8143C7B4E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3F554-19A8-CD47-9768-7C53B40659E0}"/>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When transitioning to a new location, parents may find that wait times to receive services can be long. Therefore, parents can practice a variety of therapies with their children while they are searching for service options in their new location. In fact, many physical, occupational, and speech/language therapists encourage at-home practice with therapeutic activities in order to realize gains. </a:t>
            </a:r>
          </a:p>
          <a:p>
            <a:endParaRPr lang="en-US"/>
          </a:p>
          <a:p>
            <a:r>
              <a:rPr lang="en-US" b="1" i="1"/>
              <a:t>Ask the following questions, and solicit answers from participants to generate discussion: </a:t>
            </a:r>
          </a:p>
          <a:p>
            <a:endParaRPr lang="en-US" b="1" i="1"/>
          </a:p>
          <a:p>
            <a:pPr marL="171450" indent="-171450">
              <a:buFont typeface="Arial" panose="020B0604020202020204" pitchFamily="34" charset="0"/>
              <a:buChar char="•"/>
            </a:pPr>
            <a:r>
              <a:rPr lang="en-US"/>
              <a:t>Does anyone engage in any physical, occupational, or speech/language therapies at home? If so, what therapies do you work on with your child, and how does participating in those therapies work within the constructs of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Did anyone review the resources that are available in the module for the different types of therapies? Do you think you might try to use any of the resources and which ones? </a:t>
            </a:r>
          </a:p>
        </p:txBody>
      </p:sp>
      <p:sp>
        <p:nvSpPr>
          <p:cNvPr id="4" name="Slide Number Placeholder 3">
            <a:extLst>
              <a:ext uri="{FF2B5EF4-FFF2-40B4-BE49-F238E27FC236}">
                <a16:creationId xmlns:a16="http://schemas.microsoft.com/office/drawing/2014/main" id="{91402402-0FDC-048E-367A-2930BAF4AD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7556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1FF8B-8E05-A759-9C51-B9D73E1E0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635EB-B11D-87F5-EEED-DBE9E9F34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42E50-8B4E-675E-53B6-9E7CC63BDBC8}"/>
              </a:ext>
            </a:extLst>
          </p:cNvPr>
          <p:cNvSpPr>
            <a:spLocks noGrp="1"/>
          </p:cNvSpPr>
          <p:nvPr>
            <p:ph type="body" idx="1"/>
          </p:nvPr>
        </p:nvSpPr>
        <p:spPr/>
        <p:txBody>
          <a:bodyPr/>
          <a:lstStyle/>
          <a:p>
            <a:r>
              <a:rPr lang="en-US" b="1" i="1"/>
              <a:t>Review this section of the module with the participants by offering the following information: </a:t>
            </a:r>
            <a:r>
              <a:rPr lang="en-US" b="0" i="0"/>
              <a:t>As your child gets older, you will start to think about and wonder what steps are next for them. From learning how to choose and then engage in activities to determining transition planning to postsecondary education or employment, parents need to remember that decisions should be planned WITH your child and not FOR your child. </a:t>
            </a:r>
          </a:p>
          <a:p>
            <a:endParaRPr lang="en-US" b="0" i="0"/>
          </a:p>
          <a:p>
            <a:r>
              <a:rPr lang="en-US" b="1" i="1"/>
              <a:t>Ask the following questions, and solicit answers from participants to generate discussion</a:t>
            </a:r>
            <a:r>
              <a:rPr lang="en-US" b="0" i="0"/>
              <a:t>: </a:t>
            </a:r>
          </a:p>
          <a:p>
            <a:endParaRPr lang="en-US" b="0" i="0"/>
          </a:p>
          <a:p>
            <a:pPr marL="171450" indent="-171450">
              <a:buFont typeface="Arial" panose="020B0604020202020204" pitchFamily="34" charset="0"/>
              <a:buChar char="•"/>
            </a:pPr>
            <a:r>
              <a:rPr lang="en-US" b="0" i="0"/>
              <a:t>What are some of the hopes and goals you have for your child? What are some of the hopes and goals your child has for themself? </a:t>
            </a:r>
          </a:p>
          <a:p>
            <a:pPr marL="171450" indent="-171450">
              <a:buFont typeface="Arial" panose="020B0604020202020204" pitchFamily="34" charset="0"/>
              <a:buChar char="•"/>
            </a:pPr>
            <a:endParaRPr lang="en-US" b="0" i="0"/>
          </a:p>
          <a:p>
            <a:pPr marL="171450" indent="-171450">
              <a:buFont typeface="Arial" panose="020B0604020202020204" pitchFamily="34" charset="0"/>
              <a:buChar char="•"/>
            </a:pPr>
            <a:r>
              <a:rPr lang="en-US" b="0" i="0"/>
              <a:t>Has anyone begun the transition planning process in their family? If so, could you share tips on how to make this process move forward smoothly? Is anyone worried about transitions for their child? </a:t>
            </a:r>
          </a:p>
          <a:p>
            <a:pPr marL="171450" indent="-171450">
              <a:buFont typeface="Arial" panose="020B0604020202020204" pitchFamily="34" charset="0"/>
              <a:buChar char="•"/>
            </a:pPr>
            <a:endParaRPr lang="en-US" b="0" i="0"/>
          </a:p>
          <a:p>
            <a:pPr marL="171450" indent="-171450">
              <a:buFont typeface="Arial" panose="020B0604020202020204" pitchFamily="34" charset="0"/>
              <a:buChar char="•"/>
            </a:pPr>
            <a:r>
              <a:rPr lang="en-US" b="0" i="0"/>
              <a:t>What challenges have you encountered in planning for your child’s future? </a:t>
            </a:r>
          </a:p>
        </p:txBody>
      </p:sp>
      <p:sp>
        <p:nvSpPr>
          <p:cNvPr id="4" name="Slide Number Placeholder 3">
            <a:extLst>
              <a:ext uri="{FF2B5EF4-FFF2-40B4-BE49-F238E27FC236}">
                <a16:creationId xmlns:a16="http://schemas.microsoft.com/office/drawing/2014/main" id="{E747DFCC-8A8C-6320-B1DB-0AAB31EA0D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73047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9A2C3-9B7B-BFAF-EA1A-B135097C3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3D7CA-3823-7A95-7EE4-FDC3738EF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5C6B1-D80E-686D-2215-99AD21F6E15F}"/>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We hope you will continue to build on what you have learned in this module by developing goals and creating a plan with your child for their life. Include aspirations, ideas, and goals that are important to your child now. Incorporate lessons they have learned from the past and dreams they have for their future. Remember, this is a process. These tools are meant to act as visual aids for you and your child as your child discovers what it means to live their best life. Many of these activities are meant to be living documents, which means they will grow and change as your child grows and changes. We hope you will continue to use these tools, activities, and resources to support your child’s development.</a:t>
            </a:r>
          </a:p>
          <a:p>
            <a:endParaRPr lang="en-US"/>
          </a:p>
          <a:p>
            <a:r>
              <a:rPr lang="en-US" b="1" i="1"/>
              <a:t>Tell participants you are wrapping up, and generate discussion among participants using all, or some, of the following questions: </a:t>
            </a:r>
          </a:p>
          <a:p>
            <a:endParaRPr lang="en-US" b="1" i="1"/>
          </a:p>
          <a:p>
            <a:pPr marL="171450" indent="-171450">
              <a:buFont typeface="Arial" panose="020B0604020202020204" pitchFamily="34" charset="0"/>
              <a:buChar char="•"/>
            </a:pPr>
            <a:r>
              <a:rPr lang="en-US"/>
              <a:t>Which topic discussed in the supplemental module was the most beneficial to you as a parent? Why?</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What strategies or skills did you learn in the supplemental module that will help you achieve the goals you have for your child or your family?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has changed in your interactions with your child since before completing the supplemental module?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Have you noticed a difference in the way your child is responding to your parenting? </a:t>
            </a:r>
          </a:p>
        </p:txBody>
      </p:sp>
      <p:sp>
        <p:nvSpPr>
          <p:cNvPr id="4" name="Slide Number Placeholder 3">
            <a:extLst>
              <a:ext uri="{FF2B5EF4-FFF2-40B4-BE49-F238E27FC236}">
                <a16:creationId xmlns:a16="http://schemas.microsoft.com/office/drawing/2014/main" id="{33E74265-0616-22F0-E00E-59B33A64A7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3384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a:p>
          <a:p>
            <a:r>
              <a:rPr lang="en-US"/>
              <a:t>Universal Programs </a:t>
            </a:r>
          </a:p>
          <a:p>
            <a:r>
              <a:rPr lang="en-US"/>
              <a:t>• Take Root is available for parents and caregivers of children who are between 0 and 3 years old. </a:t>
            </a:r>
          </a:p>
          <a:p>
            <a:r>
              <a:rPr lang="en-US"/>
              <a:t>• Sprout is available for parents and caregivers of children who are between 3 and 5 years old. </a:t>
            </a:r>
          </a:p>
          <a:p>
            <a:r>
              <a:rPr lang="en-US"/>
              <a:t>• Grow is available for parents and caregivers of children who are between 5 and 10 years old. </a:t>
            </a:r>
          </a:p>
          <a:p>
            <a:r>
              <a:rPr lang="en-US"/>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a:hlinkClick r:id="rId3"/>
              </a:rPr>
              <a:t>https://thrive.psu.edu/modules/supplemental/</a:t>
            </a:r>
            <a:r>
              <a:rPr lang="en-US"/>
              <a:t>. </a:t>
            </a:r>
          </a:p>
          <a:p>
            <a:endParaRPr lang="en-US"/>
          </a:p>
          <a:p>
            <a:r>
              <a:rPr lang="en-US"/>
              <a:t>Encourage participants to continue to visit the Thrive website, </a:t>
            </a:r>
            <a:r>
              <a:rPr lang="en-US">
                <a:hlinkClick r:id="rId4"/>
              </a:rPr>
              <a:t>https://thrive.psu.edu</a:t>
            </a:r>
            <a:r>
              <a:rPr lang="en-US"/>
              <a:t>, as their child develops and grows. </a:t>
            </a:r>
          </a:p>
          <a:p>
            <a:endParaRPr lang="en-US"/>
          </a:p>
          <a:p>
            <a:r>
              <a:rPr lang="en-US"/>
              <a:t>They can access additional resources and materials like mini-booster modules, blog postings, parenting handouts and guides, an inclusivity toolkit, and newsletters. </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85</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sv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7.jpe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08.png"/><Relationship Id="rId5" Type="http://schemas.openxmlformats.org/officeDocument/2006/relationships/image" Target="../media/image106.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12.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sv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svg"/><Relationship Id="rId9"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sv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svg"/><Relationship Id="rId10" Type="http://schemas.openxmlformats.org/officeDocument/2006/relationships/image" Target="../media/image137.svg"/><Relationship Id="rId4" Type="http://schemas.openxmlformats.org/officeDocument/2006/relationships/image" Target="../media/image131.png"/><Relationship Id="rId9" Type="http://schemas.openxmlformats.org/officeDocument/2006/relationships/image" Target="../media/image136.png"/></Relationships>
</file>

<file path=ppt/slides/_rels/slide35.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svg"/></Relationships>
</file>

<file path=ppt/slides/_rels/slide36.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png"/></Relationships>
</file>

<file path=ppt/slides/_rels/slide38.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svg"/></Relationships>
</file>

<file path=ppt/slides/_rels/slide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svg"/><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s>
</file>

<file path=ppt/slides/_rels/slide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72.svg"/><Relationship Id="rId4" Type="http://schemas.openxmlformats.org/officeDocument/2006/relationships/image" Target="../media/image171.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8.png"/><Relationship Id="rId7" Type="http://schemas.openxmlformats.org/officeDocument/2006/relationships/image" Target="../media/image18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84.svg"/><Relationship Id="rId5" Type="http://schemas.openxmlformats.org/officeDocument/2006/relationships/image" Target="../media/image178.sv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5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sv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svg"/><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7.jpeg"/><Relationship Id="rId7"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08.png"/><Relationship Id="rId5" Type="http://schemas.openxmlformats.org/officeDocument/2006/relationships/image" Target="../media/image106.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12.svg"/><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svg"/></Relationships>
</file>

<file path=ppt/slides/_rels/slide7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svg"/><Relationship Id="rId9"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svg"/></Relationships>
</file>

<file path=ppt/slides/_rels/slide7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svg"/><Relationship Id="rId10" Type="http://schemas.openxmlformats.org/officeDocument/2006/relationships/image" Target="../media/image137.svg"/><Relationship Id="rId4" Type="http://schemas.openxmlformats.org/officeDocument/2006/relationships/image" Target="../media/image131.png"/><Relationship Id="rId9" Type="http://schemas.openxmlformats.org/officeDocument/2006/relationships/image" Target="../media/image136.png"/></Relationships>
</file>

<file path=ppt/slides/_rels/slide79.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80.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4" Type="http://schemas.openxmlformats.org/officeDocument/2006/relationships/image" Target="../media/image145.png"/></Relationships>
</file>

<file path=ppt/slides/_rels/slide81.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png"/></Relationships>
</file>

<file path=ppt/slides/_rels/slide8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svg"/></Relationships>
</file>

<file path=ppt/slides/_rels/slide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svg"/><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72.svg"/><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63358"/>
            <a:ext cx="7308765" cy="988484"/>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6D816D-C579-64BF-F839-D19881AD5F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63358"/>
            <a:ext cx="7308765" cy="988484"/>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Please sign in and find a seat. We will begin soon.</a:t>
            </a:r>
          </a:p>
          <a:p>
            <a:pPr marL="57154" defTabSz="914429">
              <a:lnSpc>
                <a:spcPct val="90000"/>
              </a:lnSpc>
              <a:spcAft>
                <a:spcPts val="601"/>
              </a:spcAft>
            </a:pPr>
            <a:endParaRPr lang="en-US" sz="320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a:solidFill>
                  <a:srgbClr val="000000"/>
                </a:solidFill>
                <a:latin typeface="Calibri"/>
                <a:ea typeface="Calibri"/>
                <a:cs typeface="Calibri"/>
              </a:rPr>
              <a:t>Restate Ground Rules</a:t>
            </a:r>
          </a:p>
          <a:p>
            <a:pPr marL="515467" lvl="1" indent="-257395" defTabSz="914429">
              <a:lnSpc>
                <a:spcPts val="3345"/>
              </a:lnSpc>
              <a:buFont typeface="Arial"/>
              <a:buChar char="•"/>
            </a:pPr>
            <a:r>
              <a:rPr lang="en-US" sz="2347" b="1">
                <a:solidFill>
                  <a:srgbClr val="000000"/>
                </a:solidFill>
                <a:latin typeface="Calibri"/>
                <a:ea typeface="Calibri"/>
                <a:cs typeface="Calibri"/>
              </a:rPr>
              <a:t>Group Discussion</a:t>
            </a:r>
          </a:p>
          <a:p>
            <a:pPr marL="515467" lvl="1" indent="-257395" defTabSz="914429">
              <a:lnSpc>
                <a:spcPts val="3345"/>
              </a:lnSpc>
              <a:buFont typeface="Arial"/>
              <a:buChar char="•"/>
            </a:pPr>
            <a:r>
              <a:rPr lang="en-US" sz="2347" b="1">
                <a:solidFill>
                  <a:srgbClr val="000000"/>
                </a:solidFill>
                <a:latin typeface="Calibri"/>
                <a:ea typeface="Calibri"/>
                <a:cs typeface="Calibri"/>
              </a:rPr>
              <a:t>Homework</a:t>
            </a:r>
          </a:p>
          <a:p>
            <a:pPr defTabSz="914429">
              <a:lnSpc>
                <a:spcPts val="3345"/>
              </a:lnSpc>
            </a:pPr>
            <a:endParaRPr lang="en-US" sz="2389" b="1">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lang="en-US" sz="2489" b="1">
              <a:solidFill>
                <a:srgbClr val="000000"/>
              </a:solidFill>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0"/>
            <a:ext cx="3299954" cy="1057130"/>
          </a:xfrm>
          <a:custGeom>
            <a:avLst/>
            <a:gdLst/>
            <a:ahLst/>
            <a:cxnLst/>
            <a:rect l="l" t="t" r="r" b="b"/>
            <a:pathLst>
              <a:path w="3299954" h="1057130">
                <a:moveTo>
                  <a:pt x="0" y="0"/>
                </a:moveTo>
                <a:lnTo>
                  <a:pt x="3299954" y="0"/>
                </a:lnTo>
                <a:lnTo>
                  <a:pt x="3299954" y="1057130"/>
                </a:lnTo>
                <a:lnTo>
                  <a:pt x="0" y="1057130"/>
                </a:lnTo>
                <a:lnTo>
                  <a:pt x="0" y="0"/>
                </a:lnTo>
                <a:close/>
              </a:path>
            </a:pathLst>
          </a:custGeom>
          <a:blipFill>
            <a:blip r:embed="rId4"/>
            <a:stretch>
              <a:fillRect l="-12278" t="-79484" r="-17256" b="-121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087861" y="5450363"/>
            <a:ext cx="4665739" cy="1869211"/>
          </a:xfrm>
          <a:custGeom>
            <a:avLst/>
            <a:gdLst/>
            <a:ahLst/>
            <a:cxnLst/>
            <a:rect l="l" t="t" r="r" b="b"/>
            <a:pathLst>
              <a:path w="4665739" h="1869211">
                <a:moveTo>
                  <a:pt x="0" y="0"/>
                </a:moveTo>
                <a:lnTo>
                  <a:pt x="4665739" y="0"/>
                </a:lnTo>
                <a:lnTo>
                  <a:pt x="4665739" y="1869210"/>
                </a:lnTo>
                <a:lnTo>
                  <a:pt x="0" y="1869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5461359" y="5791200"/>
            <a:ext cx="3918744" cy="1216298"/>
          </a:xfrm>
          <a:prstGeom prst="rect">
            <a:avLst/>
          </a:prstGeom>
        </p:spPr>
        <p:txBody>
          <a:bodyPr lIns="0" tIns="0" rIns="0" bIns="0" rtlCol="0" anchor="t">
            <a:spAutoFit/>
          </a:bodyPr>
          <a:lstStyle/>
          <a:p>
            <a:pPr marL="429679" marR="0" lvl="1" indent="-214840" algn="l" defTabSz="914400" rtl="0" eaLnBrk="1" fontAlgn="auto" latinLnBrk="0" hangingPunct="1">
              <a:lnSpc>
                <a:spcPts val="1811"/>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dreams do you have for your child? </a:t>
            </a:r>
          </a:p>
          <a:p>
            <a:pPr marL="0" marR="0" lvl="0" indent="0" algn="l" defTabSz="914400" rtl="0" eaLnBrk="1" fontAlgn="auto" latinLnBrk="0" hangingPunct="1">
              <a:lnSpc>
                <a:spcPts val="1811"/>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1811"/>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hope to gain from this course?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9974" t="-3188" b="-31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1139" y="0"/>
            <a:ext cx="1953494" cy="1342583"/>
          </a:xfrm>
          <a:custGeom>
            <a:avLst/>
            <a:gdLst/>
            <a:ahLst/>
            <a:cxnLst/>
            <a:rect l="l" t="t" r="r" b="b"/>
            <a:pathLst>
              <a:path w="1953494" h="1342583">
                <a:moveTo>
                  <a:pt x="0" y="0"/>
                </a:moveTo>
                <a:lnTo>
                  <a:pt x="1953493" y="0"/>
                </a:lnTo>
                <a:lnTo>
                  <a:pt x="1953493" y="1342583"/>
                </a:lnTo>
                <a:lnTo>
                  <a:pt x="0" y="1342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68497" y="2024821"/>
            <a:ext cx="5064917" cy="4273524"/>
          </a:xfrm>
          <a:custGeom>
            <a:avLst/>
            <a:gdLst/>
            <a:ahLst/>
            <a:cxnLst/>
            <a:rect l="l" t="t" r="r" b="b"/>
            <a:pathLst>
              <a:path w="5064917" h="4273524">
                <a:moveTo>
                  <a:pt x="0" y="0"/>
                </a:moveTo>
                <a:lnTo>
                  <a:pt x="5064917" y="0"/>
                </a:lnTo>
                <a:lnTo>
                  <a:pt x="5064917" y="4273524"/>
                </a:lnTo>
                <a:lnTo>
                  <a:pt x="0" y="42735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2468880"/>
            <a:ext cx="4876800" cy="4114800"/>
          </a:xfrm>
          <a:custGeom>
            <a:avLst/>
            <a:gdLst/>
            <a:ahLst/>
            <a:cxnLst/>
            <a:rect l="l" t="t" r="r" b="b"/>
            <a:pathLst>
              <a:path w="4876800" h="4114800">
                <a:moveTo>
                  <a:pt x="4876800" y="0"/>
                </a:moveTo>
                <a:lnTo>
                  <a:pt x="0" y="0"/>
                </a:lnTo>
                <a:lnTo>
                  <a:pt x="0" y="4114800"/>
                </a:lnTo>
                <a:lnTo>
                  <a:pt x="4876800" y="4114800"/>
                </a:lnTo>
                <a:lnTo>
                  <a:pt x="4876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98792" y="2642317"/>
            <a:ext cx="3984608" cy="3790178"/>
          </a:xfrm>
          <a:prstGeom prst="rect">
            <a:avLst/>
          </a:prstGeom>
        </p:spPr>
        <p:txBody>
          <a:bodyPr lIns="0" tIns="0" rIns="0" bIns="0" rtlCol="0" anchor="t">
            <a:spAutoFit/>
          </a:bodyPr>
          <a:lstStyle/>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you feel when you first learned about your child’s diagnosis?</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were your initial concerns about their delays?</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 supported your child in reaching developmental milestones?</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feelings do you have about raising your child?</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TextBox 7"/>
          <p:cNvSpPr txBox="1"/>
          <p:nvPr/>
        </p:nvSpPr>
        <p:spPr>
          <a:xfrm>
            <a:off x="185134" y="422882"/>
            <a:ext cx="2145503"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Understanding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5312" t="-1378" r="-15102" b="-55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0461" y="0"/>
            <a:ext cx="1722488" cy="1183819"/>
          </a:xfrm>
          <a:custGeom>
            <a:avLst/>
            <a:gdLst/>
            <a:ahLst/>
            <a:cxnLst/>
            <a:rect l="l" t="t" r="r" b="b"/>
            <a:pathLst>
              <a:path w="1722488" h="1183819">
                <a:moveTo>
                  <a:pt x="0" y="0"/>
                </a:moveTo>
                <a:lnTo>
                  <a:pt x="1722489" y="0"/>
                </a:lnTo>
                <a:lnTo>
                  <a:pt x="1722489" y="1183819"/>
                </a:lnTo>
                <a:lnTo>
                  <a:pt x="0" y="1183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46025">
            <a:off x="5629477" y="1466547"/>
            <a:ext cx="3434340" cy="4324714"/>
          </a:xfrm>
          <a:custGeom>
            <a:avLst/>
            <a:gdLst/>
            <a:ahLst/>
            <a:cxnLst/>
            <a:rect l="l" t="t" r="r" b="b"/>
            <a:pathLst>
              <a:path w="3434340" h="4324714">
                <a:moveTo>
                  <a:pt x="0" y="0"/>
                </a:moveTo>
                <a:lnTo>
                  <a:pt x="3434341" y="0"/>
                </a:lnTo>
                <a:lnTo>
                  <a:pt x="3434341" y="4324714"/>
                </a:lnTo>
                <a:lnTo>
                  <a:pt x="0" y="4324714"/>
                </a:lnTo>
                <a:lnTo>
                  <a:pt x="0" y="0"/>
                </a:lnTo>
                <a:close/>
              </a:path>
            </a:pathLst>
          </a:custGeom>
          <a:blipFill>
            <a:blip r:embed="rId6"/>
            <a:stretch>
              <a:fillRect l="-2047" t="-1595" b="-5196"/>
            </a:stretch>
          </a:blipFill>
          <a:ln w="38100" cap="sq">
            <a:solidFill>
              <a:srgbClr val="9B89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5112764" flipH="1">
            <a:off x="1196436" y="4195256"/>
            <a:ext cx="1670637" cy="2152189"/>
          </a:xfrm>
          <a:custGeom>
            <a:avLst/>
            <a:gdLst/>
            <a:ahLst/>
            <a:cxnLst/>
            <a:rect l="l" t="t" r="r" b="b"/>
            <a:pathLst>
              <a:path w="1670637" h="2152189">
                <a:moveTo>
                  <a:pt x="1670636" y="0"/>
                </a:moveTo>
                <a:lnTo>
                  <a:pt x="0" y="0"/>
                </a:lnTo>
                <a:lnTo>
                  <a:pt x="0" y="2152189"/>
                </a:lnTo>
                <a:lnTo>
                  <a:pt x="1670636" y="2152189"/>
                </a:lnTo>
                <a:lnTo>
                  <a:pt x="167063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46854" y="194765"/>
            <a:ext cx="1669703" cy="708565"/>
          </a:xfrm>
          <a:prstGeom prst="rect">
            <a:avLst/>
          </a:prstGeom>
        </p:spPr>
        <p:txBody>
          <a:bodyPr lIns="0" tIns="0" rIns="0" bIns="0" rtlCol="0" anchor="t">
            <a:spAutoFit/>
          </a:bodyPr>
          <a:lstStyle/>
          <a:p>
            <a:pPr marL="0" marR="0" lvl="0" indent="0" algn="ctr" defTabSz="914400" rtl="0" eaLnBrk="1" fontAlgn="auto" latinLnBrk="0" hangingPunct="1">
              <a:lnSpc>
                <a:spcPts val="2703"/>
              </a:lnSpc>
              <a:spcBef>
                <a:spcPct val="0"/>
              </a:spcBef>
              <a:spcAft>
                <a:spcPts val="0"/>
              </a:spcAft>
              <a:buClrTx/>
              <a:buSzTx/>
              <a:buFontTx/>
              <a:buNone/>
              <a:tabLst/>
              <a:defRPr/>
            </a:pPr>
            <a:r>
              <a:rPr kumimoji="0" lang="en-US" sz="193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Importance of Self Care</a:t>
            </a:r>
          </a:p>
        </p:txBody>
      </p:sp>
      <p:sp>
        <p:nvSpPr>
          <p:cNvPr id="7" name="TextBox 7"/>
          <p:cNvSpPr txBox="1"/>
          <p:nvPr/>
        </p:nvSpPr>
        <p:spPr>
          <a:xfrm rot="-596702">
            <a:off x="2419939" y="5323652"/>
            <a:ext cx="3146935" cy="1491292"/>
          </a:xfrm>
          <a:prstGeom prst="rect">
            <a:avLst/>
          </a:prstGeom>
        </p:spPr>
        <p:txBody>
          <a:bodyPr lIns="0" tIns="0" rIns="0" bIns="0" rtlCol="0" anchor="t">
            <a:spAutoFit/>
          </a:bodyPr>
          <a:lstStyle/>
          <a:p>
            <a:pPr marL="0" marR="0" lvl="0" indent="0" algn="ctr" defTabSz="914400" rtl="0" eaLnBrk="1" fontAlgn="auto" latinLnBrk="0" hangingPunct="1">
              <a:lnSpc>
                <a:spcPts val="2234"/>
              </a:lnSpc>
              <a:spcBef>
                <a:spcPts val="0"/>
              </a:spcBef>
              <a:spcAft>
                <a:spcPts val="0"/>
              </a:spcAft>
              <a:buClrTx/>
              <a:buSzTx/>
              <a:buFontTx/>
              <a:buNone/>
              <a:tabLst/>
              <a:defRPr/>
            </a:pPr>
            <a:r>
              <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often prioritize others over yourself?</a:t>
            </a:r>
          </a:p>
          <a:p>
            <a:pPr marL="0" marR="0" lvl="0" indent="0" algn="ctr" defTabSz="914400" rtl="0" eaLnBrk="1" fontAlgn="auto" latinLnBrk="0" hangingPunct="1">
              <a:lnSpc>
                <a:spcPts val="2234"/>
              </a:lnSpc>
              <a:spcBef>
                <a:spcPts val="0"/>
              </a:spcBef>
              <a:spcAft>
                <a:spcPts val="0"/>
              </a:spcAft>
              <a:buClrTx/>
              <a:buSzTx/>
              <a:buFontTx/>
              <a:buNone/>
              <a:tabLst/>
              <a:defRPr/>
            </a:pPr>
            <a:endPar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0" marR="0" lvl="0" indent="0" algn="ctr" defTabSz="914400" rtl="0" eaLnBrk="1" fontAlgn="auto" latinLnBrk="0" hangingPunct="1">
              <a:lnSpc>
                <a:spcPts val="2234"/>
              </a:lnSpc>
              <a:spcBef>
                <a:spcPts val="0"/>
              </a:spcBef>
              <a:spcAft>
                <a:spcPts val="0"/>
              </a:spcAft>
              <a:buClrTx/>
              <a:buSzTx/>
              <a:buFontTx/>
              <a:buNone/>
              <a:tabLst/>
              <a:defRPr/>
            </a:pPr>
            <a:r>
              <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Why?</a:t>
            </a:r>
          </a:p>
          <a:p>
            <a:pPr marL="0" marR="0" lvl="0" indent="0" algn="ctr" defTabSz="914400" rtl="0" eaLnBrk="1" fontAlgn="auto" latinLnBrk="0" hangingPunct="1">
              <a:lnSpc>
                <a:spcPts val="3037"/>
              </a:lnSpc>
              <a:spcBef>
                <a:spcPts val="0"/>
              </a:spcBef>
              <a:spcAft>
                <a:spcPts val="0"/>
              </a:spcAft>
              <a:buClrTx/>
              <a:buSzTx/>
              <a:buFontTx/>
              <a:buNone/>
              <a:tabLst/>
              <a:defRPr/>
            </a:pPr>
            <a:endPar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3054" t="-6527" b="-65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83969" y="9110"/>
            <a:ext cx="1865213" cy="1281910"/>
          </a:xfrm>
          <a:custGeom>
            <a:avLst/>
            <a:gdLst/>
            <a:ahLst/>
            <a:cxnLst/>
            <a:rect l="l" t="t" r="r" b="b"/>
            <a:pathLst>
              <a:path w="1865213" h="1281910">
                <a:moveTo>
                  <a:pt x="0" y="0"/>
                </a:moveTo>
                <a:lnTo>
                  <a:pt x="1865213" y="0"/>
                </a:lnTo>
                <a:lnTo>
                  <a:pt x="1865213" y="1281911"/>
                </a:lnTo>
                <a:lnTo>
                  <a:pt x="0" y="1281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12548" y="399483"/>
            <a:ext cx="1808054" cy="437104"/>
          </a:xfrm>
          <a:prstGeom prst="rect">
            <a:avLst/>
          </a:prstGeom>
        </p:spPr>
        <p:txBody>
          <a:bodyPr lIns="0" tIns="0" rIns="0" bIns="0" rtlCol="0" anchor="t">
            <a:spAutoFit/>
          </a:bodyPr>
          <a:lstStyle/>
          <a:p>
            <a:pPr marL="0" marR="0" lvl="0" indent="0" algn="ctr" defTabSz="914400" rtl="0" eaLnBrk="1" fontAlgn="auto" latinLnBrk="0" hangingPunct="1">
              <a:lnSpc>
                <a:spcPts val="3207"/>
              </a:lnSpc>
              <a:spcBef>
                <a:spcPct val="0"/>
              </a:spcBef>
              <a:spcAft>
                <a:spcPts val="0"/>
              </a:spcAft>
              <a:buClrTx/>
              <a:buSzTx/>
              <a:buFontTx/>
              <a:buNone/>
              <a:tabLst/>
              <a:defRPr/>
            </a:pPr>
            <a:r>
              <a:rPr kumimoji="0" lang="en-US" sz="22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Remember</a:t>
            </a:r>
          </a:p>
        </p:txBody>
      </p:sp>
      <p:sp>
        <p:nvSpPr>
          <p:cNvPr id="5" name="Freeform 5"/>
          <p:cNvSpPr/>
          <p:nvPr/>
        </p:nvSpPr>
        <p:spPr>
          <a:xfrm>
            <a:off x="4474269" y="97511"/>
            <a:ext cx="5166438" cy="4462511"/>
          </a:xfrm>
          <a:custGeom>
            <a:avLst/>
            <a:gdLst/>
            <a:ahLst/>
            <a:cxnLst/>
            <a:rect l="l" t="t" r="r" b="b"/>
            <a:pathLst>
              <a:path w="5166438" h="4462511">
                <a:moveTo>
                  <a:pt x="0" y="0"/>
                </a:moveTo>
                <a:lnTo>
                  <a:pt x="5166438" y="0"/>
                </a:lnTo>
                <a:lnTo>
                  <a:pt x="5166438" y="4462511"/>
                </a:lnTo>
                <a:lnTo>
                  <a:pt x="0" y="44625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5369596" y="1352840"/>
            <a:ext cx="3130665" cy="1923278"/>
          </a:xfrm>
          <a:prstGeom prst="rect">
            <a:avLst/>
          </a:prstGeom>
        </p:spPr>
        <p:txBody>
          <a:bodyPr lIns="0" tIns="0" rIns="0" bIns="0" rtlCol="0" anchor="t">
            <a:spAutoFit/>
          </a:bodyPr>
          <a:lstStyle/>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 difficult decision that you have made regarding your child’s care?</a:t>
            </a:r>
          </a:p>
          <a:p>
            <a:pPr marL="0" marR="0" lvl="0" indent="0" algn="l" defTabSz="914400" rtl="0" eaLnBrk="1" fontAlgn="auto" latinLnBrk="0" hangingPunct="1">
              <a:lnSpc>
                <a:spcPts val="2169"/>
              </a:lnSpc>
              <a:spcBef>
                <a:spcPts val="0"/>
              </a:spcBef>
              <a:spcAft>
                <a:spcPts val="0"/>
              </a:spcAft>
              <a:buClrTx/>
              <a:buSzTx/>
              <a:buFontTx/>
              <a:buNone/>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a:t>
            </a: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did you learn from making that decision?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p:cNvGrpSpPr/>
        <p:nvPr/>
      </p:nvGrpSpPr>
      <p:grpSpPr>
        <a:xfrm>
          <a:off x="0" y="0"/>
          <a:ext cx="0" cy="0"/>
          <a:chOff x="0" y="0"/>
          <a:chExt cx="0" cy="0"/>
        </a:xfrm>
      </p:grpSpPr>
      <p:sp>
        <p:nvSpPr>
          <p:cNvPr id="2" name="Freeform 2"/>
          <p:cNvSpPr/>
          <p:nvPr/>
        </p:nvSpPr>
        <p:spPr>
          <a:xfrm>
            <a:off x="183969" y="1984227"/>
            <a:ext cx="3565015" cy="4599453"/>
          </a:xfrm>
          <a:custGeom>
            <a:avLst/>
            <a:gdLst/>
            <a:ahLst/>
            <a:cxnLst/>
            <a:rect l="l" t="t" r="r" b="b"/>
            <a:pathLst>
              <a:path w="3565015" h="4599453">
                <a:moveTo>
                  <a:pt x="0" y="0"/>
                </a:moveTo>
                <a:lnTo>
                  <a:pt x="3565014" y="0"/>
                </a:lnTo>
                <a:lnTo>
                  <a:pt x="3565014" y="4599453"/>
                </a:lnTo>
                <a:lnTo>
                  <a:pt x="0" y="4599453"/>
                </a:lnTo>
                <a:lnTo>
                  <a:pt x="0" y="0"/>
                </a:lnTo>
                <a:close/>
              </a:path>
            </a:pathLst>
          </a:custGeom>
          <a:blipFill>
            <a:blip r:embed="rId3"/>
            <a:stretch>
              <a:fillRect/>
            </a:stretch>
          </a:blipFill>
          <a:ln w="38100" cap="sq">
            <a:solidFill>
              <a:srgbClr val="5D675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54906" y="0"/>
            <a:ext cx="1865213" cy="1281910"/>
          </a:xfrm>
          <a:custGeom>
            <a:avLst/>
            <a:gdLst/>
            <a:ahLst/>
            <a:cxnLst/>
            <a:rect l="l" t="t" r="r" b="b"/>
            <a:pathLst>
              <a:path w="1865213" h="1281910">
                <a:moveTo>
                  <a:pt x="0" y="0"/>
                </a:moveTo>
                <a:lnTo>
                  <a:pt x="1865213" y="0"/>
                </a:lnTo>
                <a:lnTo>
                  <a:pt x="1865213" y="1281910"/>
                </a:lnTo>
                <a:lnTo>
                  <a:pt x="0" y="1281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815360" y="6259709"/>
            <a:ext cx="1828821" cy="280900"/>
          </a:xfrm>
          <a:custGeom>
            <a:avLst/>
            <a:gdLst/>
            <a:ahLst/>
            <a:cxnLst/>
            <a:rect l="l" t="t" r="r" b="b"/>
            <a:pathLst>
              <a:path w="1828821" h="280900">
                <a:moveTo>
                  <a:pt x="0" y="0"/>
                </a:moveTo>
                <a:lnTo>
                  <a:pt x="1828822" y="0"/>
                </a:lnTo>
                <a:lnTo>
                  <a:pt x="1828822" y="280900"/>
                </a:lnTo>
                <a:lnTo>
                  <a:pt x="0" y="280900"/>
                </a:lnTo>
                <a:lnTo>
                  <a:pt x="0" y="0"/>
                </a:lnTo>
                <a:close/>
              </a:path>
            </a:pathLst>
          </a:custGeom>
          <a:blipFill>
            <a:blip r:embed="rId6"/>
            <a:stretch>
              <a:fillRect l="-273766" t="-1628262" r="-246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467015" y="2460512"/>
            <a:ext cx="7286585" cy="4854688"/>
          </a:xfrm>
          <a:custGeom>
            <a:avLst/>
            <a:gdLst/>
            <a:ahLst/>
            <a:cxnLst/>
            <a:rect l="l" t="t" r="r" b="b"/>
            <a:pathLst>
              <a:path w="7286585" h="4854688">
                <a:moveTo>
                  <a:pt x="0" y="0"/>
                </a:moveTo>
                <a:lnTo>
                  <a:pt x="7286585" y="0"/>
                </a:lnTo>
                <a:lnTo>
                  <a:pt x="7286585" y="4854688"/>
                </a:lnTo>
                <a:lnTo>
                  <a:pt x="0" y="485468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361965" y="579066"/>
            <a:ext cx="5660115" cy="109244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Can you share a time when you made a parenting mistake? How did it feel?</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TextBox 7"/>
          <p:cNvSpPr txBox="1"/>
          <p:nvPr/>
        </p:nvSpPr>
        <p:spPr>
          <a:xfrm>
            <a:off x="354906" y="414208"/>
            <a:ext cx="1808054" cy="437104"/>
          </a:xfrm>
          <a:prstGeom prst="rect">
            <a:avLst/>
          </a:prstGeom>
        </p:spPr>
        <p:txBody>
          <a:bodyPr lIns="0" tIns="0" rIns="0" bIns="0" rtlCol="0" anchor="t">
            <a:spAutoFit/>
          </a:bodyPr>
          <a:lstStyle/>
          <a:p>
            <a:pPr marL="0" marR="0" lvl="0" indent="0" algn="ctr" defTabSz="914400" rtl="0" eaLnBrk="1" fontAlgn="auto" latinLnBrk="0" hangingPunct="1">
              <a:lnSpc>
                <a:spcPts val="3207"/>
              </a:lnSpc>
              <a:spcBef>
                <a:spcPct val="0"/>
              </a:spcBef>
              <a:spcAft>
                <a:spcPts val="0"/>
              </a:spcAft>
              <a:buClrTx/>
              <a:buSzTx/>
              <a:buFontTx/>
              <a:buNone/>
              <a:tabLst/>
              <a:defRPr/>
            </a:pPr>
            <a:r>
              <a:rPr kumimoji="0" lang="en-US" sz="22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Recognize</a:t>
            </a:r>
          </a:p>
        </p:txBody>
      </p:sp>
      <p:sp>
        <p:nvSpPr>
          <p:cNvPr id="8" name="TextBox 8"/>
          <p:cNvSpPr txBox="1"/>
          <p:nvPr/>
        </p:nvSpPr>
        <p:spPr>
          <a:xfrm>
            <a:off x="6719533" y="3114683"/>
            <a:ext cx="2716488" cy="179729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think someone else would say is one of your greatest strengths as a parent?</a:t>
            </a:r>
          </a:p>
        </p:txBody>
      </p:sp>
      <p:sp>
        <p:nvSpPr>
          <p:cNvPr id="9" name="TextBox 9"/>
          <p:cNvSpPr txBox="1"/>
          <p:nvPr/>
        </p:nvSpPr>
        <p:spPr>
          <a:xfrm>
            <a:off x="4379125" y="1831162"/>
            <a:ext cx="5374475" cy="7400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write the Letter of Forgiveness to yourself? How was that experience?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Please sign in and find a seat. We will begin soon.</a:t>
            </a:r>
          </a:p>
          <a:p>
            <a:pPr marL="285750"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If possible, please turn on your camera and enter your preferred name. We will begin soon. </a:t>
            </a:r>
          </a:p>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7708" t="-2282" b="-22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655028" y="303731"/>
            <a:ext cx="3610806" cy="4938532"/>
          </a:xfrm>
          <a:custGeom>
            <a:avLst/>
            <a:gdLst/>
            <a:ahLst/>
            <a:cxnLst/>
            <a:rect l="l" t="t" r="r" b="b"/>
            <a:pathLst>
              <a:path w="3610806" h="4938532">
                <a:moveTo>
                  <a:pt x="0" y="0"/>
                </a:moveTo>
                <a:lnTo>
                  <a:pt x="3610805" y="0"/>
                </a:lnTo>
                <a:lnTo>
                  <a:pt x="3610805" y="4938532"/>
                </a:lnTo>
                <a:lnTo>
                  <a:pt x="0" y="4938532"/>
                </a:lnTo>
                <a:lnTo>
                  <a:pt x="0" y="0"/>
                </a:lnTo>
                <a:close/>
              </a:path>
            </a:pathLst>
          </a:custGeom>
          <a:blipFill>
            <a:blip r:embed="rId4"/>
            <a:stretch>
              <a:fillRect l="-5307" r="-5307"/>
            </a:stretch>
          </a:blipFill>
          <a:ln w="38100" cap="sq">
            <a:solidFill>
              <a:srgbClr val="87452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54906" y="0"/>
            <a:ext cx="2159694" cy="1371600"/>
          </a:xfrm>
          <a:custGeom>
            <a:avLst/>
            <a:gdLst/>
            <a:ahLst/>
            <a:cxnLst/>
            <a:rect l="l" t="t" r="r" b="b"/>
            <a:pathLst>
              <a:path w="1865213" h="1281910">
                <a:moveTo>
                  <a:pt x="0" y="0"/>
                </a:moveTo>
                <a:lnTo>
                  <a:pt x="1865213" y="0"/>
                </a:lnTo>
                <a:lnTo>
                  <a:pt x="1865213" y="1281910"/>
                </a:lnTo>
                <a:lnTo>
                  <a:pt x="0" y="1281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149935" y="5501788"/>
            <a:ext cx="4620990" cy="1415178"/>
          </a:xfrm>
          <a:custGeom>
            <a:avLst/>
            <a:gdLst/>
            <a:ahLst/>
            <a:cxnLst/>
            <a:rect l="l" t="t" r="r" b="b"/>
            <a:pathLst>
              <a:path w="4620990" h="1415178">
                <a:moveTo>
                  <a:pt x="0" y="0"/>
                </a:moveTo>
                <a:lnTo>
                  <a:pt x="4620991" y="0"/>
                </a:lnTo>
                <a:lnTo>
                  <a:pt x="4620991" y="1415178"/>
                </a:lnTo>
                <a:lnTo>
                  <a:pt x="0" y="1415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530726" y="480615"/>
            <a:ext cx="1808054" cy="410369"/>
          </a:xfrm>
          <a:prstGeom prst="rect">
            <a:avLst/>
          </a:prstGeom>
        </p:spPr>
        <p:txBody>
          <a:bodyPr lIns="0" tIns="0" rIns="0" bIns="0" rtlCol="0" anchor="t">
            <a:spAutoFit/>
          </a:bodyPr>
          <a:lstStyle/>
          <a:p>
            <a:pPr marL="0" marR="0" lvl="0" indent="0" algn="ctr" defTabSz="914400" rtl="0" eaLnBrk="1" fontAlgn="auto" latinLnBrk="0" hangingPunct="1">
              <a:lnSpc>
                <a:spcPts val="3207"/>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Relax</a:t>
            </a:r>
            <a:endParaRPr kumimoji="0" lang="en-US" sz="22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TextBox 7"/>
          <p:cNvSpPr txBox="1"/>
          <p:nvPr/>
        </p:nvSpPr>
        <p:spPr>
          <a:xfrm>
            <a:off x="5395291" y="5806326"/>
            <a:ext cx="4130278" cy="729902"/>
          </a:xfrm>
          <a:prstGeom prst="rect">
            <a:avLst/>
          </a:prstGeom>
        </p:spPr>
        <p:txBody>
          <a:bodyPr lIns="0" tIns="0" rIns="0" bIns="0" rtlCol="0" anchor="t">
            <a:spAutoFit/>
          </a:bodyPr>
          <a:lstStyle/>
          <a:p>
            <a:pPr marL="434759" marR="0" lvl="1" indent="-217379" algn="l" defTabSz="914400" rtl="0" eaLnBrk="1" fontAlgn="auto" latinLnBrk="0" hangingPunct="1">
              <a:lnSpc>
                <a:spcPts val="2819"/>
              </a:lnSpc>
              <a:spcBef>
                <a:spcPts val="0"/>
              </a:spcBef>
              <a:spcAft>
                <a:spcPts val="0"/>
              </a:spcAft>
              <a:buClrTx/>
              <a:buSzTx/>
              <a:buFont typeface="Arial"/>
              <a:buChar char="•"/>
              <a:tabLst/>
              <a:defRPr/>
            </a:pPr>
            <a:r>
              <a:rPr kumimoji="0" lang="en-US" sz="2013" b="1" i="0" u="none" strike="noStrike" kern="1200" cap="none" spc="0" normalizeH="0" baseline="0" noProof="0">
                <a:ln>
                  <a:noFill/>
                </a:ln>
                <a:solidFill>
                  <a:srgbClr val="FAF7F5"/>
                </a:solidFill>
                <a:effectLst/>
                <a:uLnTx/>
                <a:uFillTx/>
                <a:latin typeface="Calibri (MS) Bold"/>
                <a:ea typeface="Calibri (MS) Bold"/>
                <a:cs typeface="Calibri (MS) Bold"/>
                <a:sym typeface="Calibri (MS) Bold"/>
              </a:rPr>
              <a:t>Did anyone try a new technique? </a:t>
            </a:r>
          </a:p>
          <a:p>
            <a:pPr marL="434759" marR="0" lvl="1" indent="-217379" algn="l" defTabSz="914400" rtl="0" eaLnBrk="1" fontAlgn="auto" latinLnBrk="0" hangingPunct="1">
              <a:lnSpc>
                <a:spcPts val="2819"/>
              </a:lnSpc>
              <a:spcBef>
                <a:spcPts val="0"/>
              </a:spcBef>
              <a:spcAft>
                <a:spcPts val="0"/>
              </a:spcAft>
              <a:buClrTx/>
              <a:buSzTx/>
              <a:buFont typeface="Arial"/>
              <a:buChar char="•"/>
              <a:tabLst/>
              <a:defRPr/>
            </a:pPr>
            <a:r>
              <a:rPr kumimoji="0" lang="en-US" sz="2013" b="1" i="0" u="none" strike="noStrike" kern="1200" cap="none" spc="0" normalizeH="0" baseline="0" noProof="0">
                <a:ln>
                  <a:noFill/>
                </a:ln>
                <a:solidFill>
                  <a:srgbClr val="FAF7F5"/>
                </a:solidFill>
                <a:effectLst/>
                <a:uLnTx/>
                <a:uFillTx/>
                <a:latin typeface="Calibri (MS) Bold"/>
                <a:ea typeface="Calibri (MS) Bold"/>
                <a:cs typeface="Calibri (MS) Bold"/>
                <a:sym typeface="Calibri (MS) Bold"/>
              </a:rPr>
              <a:t>What did you try? How did it feel?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44676" t="-16430" b="-164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54906" y="0"/>
            <a:ext cx="2169190" cy="1490825"/>
          </a:xfrm>
          <a:custGeom>
            <a:avLst/>
            <a:gdLst/>
            <a:ahLst/>
            <a:cxnLst/>
            <a:rect l="l" t="t" r="r" b="b"/>
            <a:pathLst>
              <a:path w="2169190" h="1490825">
                <a:moveTo>
                  <a:pt x="0" y="0"/>
                </a:moveTo>
                <a:lnTo>
                  <a:pt x="2169190" y="0"/>
                </a:lnTo>
                <a:lnTo>
                  <a:pt x="2169190" y="1490825"/>
                </a:lnTo>
                <a:lnTo>
                  <a:pt x="0" y="14908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810880" y="269368"/>
            <a:ext cx="3211200" cy="4131709"/>
          </a:xfrm>
          <a:custGeom>
            <a:avLst/>
            <a:gdLst/>
            <a:ahLst/>
            <a:cxnLst/>
            <a:rect l="l" t="t" r="r" b="b"/>
            <a:pathLst>
              <a:path w="3211200" h="4131709">
                <a:moveTo>
                  <a:pt x="0" y="0"/>
                </a:moveTo>
                <a:lnTo>
                  <a:pt x="3211200" y="0"/>
                </a:lnTo>
                <a:lnTo>
                  <a:pt x="3211200" y="4131710"/>
                </a:lnTo>
                <a:lnTo>
                  <a:pt x="0" y="4131710"/>
                </a:lnTo>
                <a:lnTo>
                  <a:pt x="0" y="0"/>
                </a:lnTo>
                <a:close/>
              </a:path>
            </a:pathLst>
          </a:custGeom>
          <a:blipFill>
            <a:blip r:embed="rId6"/>
            <a:stretch>
              <a:fillRect/>
            </a:stretch>
          </a:blipFill>
          <a:ln w="38100" cap="sq">
            <a:solidFill>
              <a:srgbClr val="E6423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876800" y="4742333"/>
            <a:ext cx="4704101" cy="2292590"/>
          </a:xfrm>
          <a:prstGeom prst="rect">
            <a:avLst/>
          </a:prstGeom>
        </p:spPr>
        <p:txBody>
          <a:bodyPr lIns="0" tIns="0" rIns="0" bIns="0" rtlCol="0" anchor="t">
            <a:spAutoFit/>
          </a:bodyPr>
          <a:lstStyle/>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you practice self-care?</a:t>
            </a:r>
          </a:p>
          <a:p>
            <a:pPr marL="0" marR="0" lvl="0" indent="0" algn="l" defTabSz="914400" rtl="0" eaLnBrk="1" fontAlgn="auto" latinLnBrk="0" hangingPunct="1">
              <a:lnSpc>
                <a:spcPts val="2007"/>
              </a:lnSpc>
              <a:spcBef>
                <a:spcPts val="0"/>
              </a:spcBef>
              <a:spcAft>
                <a:spcPts val="0"/>
              </a:spcAft>
              <a:buClrTx/>
              <a:buSzTx/>
              <a:buFontTx/>
              <a:buNone/>
              <a:tabLst/>
              <a:defRPr/>
            </a:pPr>
            <a:endPar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help you recharge?</a:t>
            </a:r>
          </a:p>
          <a:p>
            <a:pPr marL="0" marR="0" lvl="0" indent="0" algn="l" defTabSz="914400" rtl="0" eaLnBrk="1" fontAlgn="auto" latinLnBrk="0" hangingPunct="1">
              <a:lnSpc>
                <a:spcPts val="2007"/>
              </a:lnSpc>
              <a:spcBef>
                <a:spcPts val="0"/>
              </a:spcBef>
              <a:spcAft>
                <a:spcPts val="0"/>
              </a:spcAft>
              <a:buClrTx/>
              <a:buSzTx/>
              <a:buFontTx/>
              <a:buNone/>
              <a:tabLst/>
              <a:defRPr/>
            </a:pPr>
            <a:endPar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tips do you have for making time to recharge?</a:t>
            </a:r>
          </a:p>
          <a:p>
            <a:pPr marL="0" marR="0" lvl="0" indent="0" algn="l" defTabSz="914400" rtl="0" eaLnBrk="1" fontAlgn="auto" latinLnBrk="0" hangingPunct="1">
              <a:lnSpc>
                <a:spcPts val="2007"/>
              </a:lnSpc>
              <a:spcBef>
                <a:spcPts val="0"/>
              </a:spcBef>
              <a:spcAft>
                <a:spcPts val="0"/>
              </a:spcAft>
              <a:buClrTx/>
              <a:buSzTx/>
              <a:buFontTx/>
              <a:buNone/>
              <a:tabLst/>
              <a:defRPr/>
            </a:pPr>
            <a:endPar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stop you, and how can you overcome them?</a:t>
            </a:r>
          </a:p>
        </p:txBody>
      </p:sp>
      <p:sp>
        <p:nvSpPr>
          <p:cNvPr id="6" name="TextBox 6"/>
          <p:cNvSpPr txBox="1"/>
          <p:nvPr/>
        </p:nvSpPr>
        <p:spPr>
          <a:xfrm>
            <a:off x="354906" y="558566"/>
            <a:ext cx="2169190" cy="373692"/>
          </a:xfrm>
          <a:prstGeom prst="rect">
            <a:avLst/>
          </a:prstGeom>
        </p:spPr>
        <p:txBody>
          <a:bodyPr lIns="0" tIns="0" rIns="0" bIns="0" rtlCol="0" anchor="t">
            <a:spAutoFit/>
          </a:bodyPr>
          <a:lstStyle/>
          <a:p>
            <a:pPr marL="0" marR="0" lvl="0" indent="0" algn="ctr" defTabSz="914400" rtl="0" eaLnBrk="1" fontAlgn="auto" latinLnBrk="0" hangingPunct="1">
              <a:lnSpc>
                <a:spcPts val="2927"/>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Recharge</a:t>
            </a:r>
            <a:endPar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20226" r="-20226" b="-24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7146" y="2677923"/>
            <a:ext cx="3380392" cy="4330437"/>
          </a:xfrm>
          <a:custGeom>
            <a:avLst/>
            <a:gdLst/>
            <a:ahLst/>
            <a:cxnLst/>
            <a:rect l="l" t="t" r="r" b="b"/>
            <a:pathLst>
              <a:path w="3380392" h="4330437">
                <a:moveTo>
                  <a:pt x="0" y="0"/>
                </a:moveTo>
                <a:lnTo>
                  <a:pt x="3380392" y="0"/>
                </a:lnTo>
                <a:lnTo>
                  <a:pt x="3380392" y="4330437"/>
                </a:lnTo>
                <a:lnTo>
                  <a:pt x="0" y="4330437"/>
                </a:lnTo>
                <a:lnTo>
                  <a:pt x="0" y="0"/>
                </a:lnTo>
                <a:close/>
              </a:path>
            </a:pathLst>
          </a:custGeom>
          <a:blipFill>
            <a:blip r:embed="rId4"/>
            <a:stretch>
              <a:fillRect/>
            </a:stretch>
          </a:blipFill>
          <a:ln w="38100" cap="sq">
            <a:solidFill>
              <a:srgbClr val="79519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27146" y="0"/>
            <a:ext cx="2311254" cy="1524000"/>
            <a:chOff x="0" y="0"/>
            <a:chExt cx="2707596" cy="1734674"/>
          </a:xfrm>
        </p:grpSpPr>
        <p:sp>
          <p:nvSpPr>
            <p:cNvPr id="5" name="Freeform 5"/>
            <p:cNvSpPr/>
            <p:nvPr/>
          </p:nvSpPr>
          <p:spPr>
            <a:xfrm>
              <a:off x="91800" y="0"/>
              <a:ext cx="2523996" cy="1734674"/>
            </a:xfrm>
            <a:custGeom>
              <a:avLst/>
              <a:gdLst/>
              <a:ahLst/>
              <a:cxnLst/>
              <a:rect l="l" t="t" r="r" b="b"/>
              <a:pathLst>
                <a:path w="2523996" h="1734674">
                  <a:moveTo>
                    <a:pt x="0" y="0"/>
                  </a:moveTo>
                  <a:lnTo>
                    <a:pt x="2523996" y="0"/>
                  </a:lnTo>
                  <a:lnTo>
                    <a:pt x="2523996" y="1734674"/>
                  </a:lnTo>
                  <a:lnTo>
                    <a:pt x="0" y="1734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06514"/>
              <a:ext cx="2707596" cy="669104"/>
            </a:xfrm>
            <a:prstGeom prst="rect">
              <a:avLst/>
            </a:prstGeom>
          </p:spPr>
          <p:txBody>
            <a:bodyPr lIns="0" tIns="0" rIns="0" bIns="0" rtlCol="0" anchor="t">
              <a:spAutoFit/>
            </a:bodyPr>
            <a:lstStyle/>
            <a:p>
              <a:pPr marL="0" marR="0" lvl="0" indent="0" algn="ctr" defTabSz="914400" rtl="0" eaLnBrk="1" fontAlgn="auto" latinLnBrk="0" hangingPunct="1">
                <a:lnSpc>
                  <a:spcPts val="3838"/>
                </a:lnSpc>
                <a:spcBef>
                  <a:spcPct val="0"/>
                </a:spcBef>
                <a:spcAft>
                  <a:spcPts val="0"/>
                </a:spcAft>
                <a:buClrTx/>
                <a:buSzTx/>
                <a:buFontTx/>
                <a:buNone/>
                <a:tabLst/>
                <a:defRPr/>
              </a:pPr>
              <a:r>
                <a:rPr kumimoji="0" lang="en-US" sz="27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Reconnect</a:t>
              </a:r>
            </a:p>
          </p:txBody>
        </p:sp>
      </p:grpSp>
      <p:sp>
        <p:nvSpPr>
          <p:cNvPr id="7" name="Freeform 7"/>
          <p:cNvSpPr/>
          <p:nvPr/>
        </p:nvSpPr>
        <p:spPr>
          <a:xfrm>
            <a:off x="2545364" y="0"/>
            <a:ext cx="2716727" cy="2601266"/>
          </a:xfrm>
          <a:custGeom>
            <a:avLst/>
            <a:gdLst/>
            <a:ahLst/>
            <a:cxnLst/>
            <a:rect l="l" t="t" r="r" b="b"/>
            <a:pathLst>
              <a:path w="2716727" h="2601266">
                <a:moveTo>
                  <a:pt x="0" y="0"/>
                </a:moveTo>
                <a:lnTo>
                  <a:pt x="2716727" y="0"/>
                </a:lnTo>
                <a:lnTo>
                  <a:pt x="2716727" y="2601266"/>
                </a:lnTo>
                <a:lnTo>
                  <a:pt x="0" y="26012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963897" y="499525"/>
            <a:ext cx="1879660" cy="1104658"/>
          </a:xfrm>
          <a:prstGeom prst="rect">
            <a:avLst/>
          </a:prstGeom>
        </p:spPr>
        <p:txBody>
          <a:bodyPr lIns="0" tIns="0" rIns="0" bIns="0" rtlCol="0" anchor="t">
            <a:spAutoFit/>
          </a:bodyPr>
          <a:lstStyle/>
          <a:p>
            <a:pPr marL="0" marR="0" lvl="0" indent="0" algn="ctr" defTabSz="914400" rtl="0" eaLnBrk="1" fontAlgn="auto" latinLnBrk="0" hangingPunct="1">
              <a:lnSpc>
                <a:spcPts val="2837"/>
              </a:lnSpc>
              <a:spcBef>
                <a:spcPts val="0"/>
              </a:spcBef>
              <a:spcAft>
                <a:spcPts val="0"/>
              </a:spcAft>
              <a:buClrTx/>
              <a:buSzTx/>
              <a:buFontTx/>
              <a:buNone/>
              <a:tabLst/>
              <a:defRPr/>
            </a:pPr>
            <a:r>
              <a:rPr kumimoji="0" lang="en-US" sz="202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is in your Circle of Support?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2988" t="-279" b="-27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73752" y="0"/>
            <a:ext cx="2339928" cy="1600200"/>
            <a:chOff x="48461" y="0"/>
            <a:chExt cx="2707596" cy="1734674"/>
          </a:xfrm>
        </p:grpSpPr>
        <p:sp>
          <p:nvSpPr>
            <p:cNvPr id="4" name="Freeform 4"/>
            <p:cNvSpPr/>
            <p:nvPr/>
          </p:nvSpPr>
          <p:spPr>
            <a:xfrm>
              <a:off x="91800" y="0"/>
              <a:ext cx="2523996" cy="1734674"/>
            </a:xfrm>
            <a:custGeom>
              <a:avLst/>
              <a:gdLst/>
              <a:ahLst/>
              <a:cxnLst/>
              <a:rect l="l" t="t" r="r" b="b"/>
              <a:pathLst>
                <a:path w="2523996" h="1734674">
                  <a:moveTo>
                    <a:pt x="0" y="0"/>
                  </a:moveTo>
                  <a:lnTo>
                    <a:pt x="2523996" y="0"/>
                  </a:lnTo>
                  <a:lnTo>
                    <a:pt x="2523996" y="1734674"/>
                  </a:lnTo>
                  <a:lnTo>
                    <a:pt x="0" y="1734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8461" y="578470"/>
              <a:ext cx="2707596" cy="528265"/>
            </a:xfrm>
            <a:prstGeom prst="rect">
              <a:avLst/>
            </a:prstGeom>
          </p:spPr>
          <p:txBody>
            <a:bodyPr lIns="0" tIns="0" rIns="0" bIns="0" rtlCol="0" anchor="t">
              <a:spAutoFit/>
            </a:bodyPr>
            <a:lstStyle/>
            <a:p>
              <a:pPr marL="0" marR="0" lvl="0" indent="0" algn="ctr" defTabSz="914400" rtl="0" eaLnBrk="1" fontAlgn="auto" latinLnBrk="0" hangingPunct="1">
                <a:lnSpc>
                  <a:spcPts val="3838"/>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Relish</a:t>
              </a:r>
              <a:endParaRPr kumimoji="0" lang="en-US" sz="27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grpSp>
      <p:sp>
        <p:nvSpPr>
          <p:cNvPr id="6" name="Freeform 6"/>
          <p:cNvSpPr/>
          <p:nvPr/>
        </p:nvSpPr>
        <p:spPr>
          <a:xfrm>
            <a:off x="229625" y="2087793"/>
            <a:ext cx="3158361" cy="4495887"/>
          </a:xfrm>
          <a:custGeom>
            <a:avLst/>
            <a:gdLst/>
            <a:ahLst/>
            <a:cxnLst/>
            <a:rect l="l" t="t" r="r" b="b"/>
            <a:pathLst>
              <a:path w="3158361" h="4495887">
                <a:moveTo>
                  <a:pt x="0" y="0"/>
                </a:moveTo>
                <a:lnTo>
                  <a:pt x="3158360" y="0"/>
                </a:lnTo>
                <a:lnTo>
                  <a:pt x="3158360" y="4495887"/>
                </a:lnTo>
                <a:lnTo>
                  <a:pt x="0" y="4495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22891" y="2374857"/>
            <a:ext cx="3048658" cy="3836035"/>
          </a:xfrm>
          <a:prstGeom prst="rect">
            <a:avLst/>
          </a:prstGeom>
        </p:spPr>
        <p:txBody>
          <a:bodyPr lIns="0" tIns="0" rIns="0" bIns="0" rtlCol="0" anchor="t">
            <a:spAutoFit/>
          </a:bodyPr>
          <a:lstStyle/>
          <a:p>
            <a:pPr marL="463895" marR="0" lvl="1" indent="-231947" algn="l" defTabSz="914400" rtl="0" eaLnBrk="1" fontAlgn="auto" latinLnBrk="0" hangingPunct="1">
              <a:lnSpc>
                <a:spcPts val="3008"/>
              </a:lnSpc>
              <a:spcBef>
                <a:spcPts val="0"/>
              </a:spcBef>
              <a:spcAft>
                <a:spcPts val="0"/>
              </a:spcAft>
              <a:buClrTx/>
              <a:buSzTx/>
              <a:buFont typeface="Arial"/>
              <a:buChar char="•"/>
              <a:tabLst/>
              <a:defRPr/>
            </a:pPr>
            <a:r>
              <a:rPr kumimoji="0" lang="en-US" sz="214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and your family like to celebrate? How do you celebrate?</a:t>
            </a:r>
          </a:p>
          <a:p>
            <a:pPr marL="0" marR="0" lvl="0" indent="0" algn="l" defTabSz="914400" rtl="0" eaLnBrk="1" fontAlgn="auto" latinLnBrk="0" hangingPunct="1">
              <a:lnSpc>
                <a:spcPts val="3008"/>
              </a:lnSpc>
              <a:spcBef>
                <a:spcPts val="0"/>
              </a:spcBef>
              <a:spcAft>
                <a:spcPts val="0"/>
              </a:spcAft>
              <a:buClrTx/>
              <a:buSzTx/>
              <a:buFontTx/>
              <a:buNone/>
              <a:tabLst/>
              <a:defRPr/>
            </a:pPr>
            <a:endParaRPr kumimoji="0" lang="en-US" sz="214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895" marR="0" lvl="1" indent="-231947" algn="l" defTabSz="914400" rtl="0" eaLnBrk="1" fontAlgn="auto" latinLnBrk="0" hangingPunct="1">
              <a:lnSpc>
                <a:spcPts val="3008"/>
              </a:lnSpc>
              <a:spcBef>
                <a:spcPts val="0"/>
              </a:spcBef>
              <a:spcAft>
                <a:spcPts val="0"/>
              </a:spcAft>
              <a:buClrTx/>
              <a:buSzTx/>
              <a:buFont typeface="Arial"/>
              <a:buChar char="•"/>
              <a:tabLst/>
              <a:defRPr/>
            </a:pPr>
            <a:r>
              <a:rPr kumimoji="0" lang="en-US" sz="214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If you don’t celebrate achievements now, how could you start including them in your routines?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9CD9-E302-F411-EA04-EB7282506B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CD09E4C-1FC5-835D-9C91-BA7E24D96126}"/>
              </a:ext>
            </a:extLst>
          </p:cNvPr>
          <p:cNvPicPr>
            <a:picLocks noChangeAspect="1"/>
          </p:cNvPicPr>
          <p:nvPr/>
        </p:nvPicPr>
        <p:blipFill>
          <a:blip r:embed="rId3">
            <a:extLst>
              <a:ext uri="{28A0092B-C50C-407E-A947-70E740481C1C}">
                <a14:useLocalDpi xmlns:a14="http://schemas.microsoft.com/office/drawing/2010/main" val="0"/>
              </a:ext>
            </a:extLst>
          </a:blip>
          <a:srcRect t="5787"/>
          <a:stretch/>
        </p:blipFill>
        <p:spPr>
          <a:xfrm>
            <a:off x="531719" y="2678347"/>
            <a:ext cx="5835807" cy="1345036"/>
          </a:xfrm>
          <a:prstGeom prst="rect">
            <a:avLst/>
          </a:prstGeom>
        </p:spPr>
      </p:pic>
      <p:sp>
        <p:nvSpPr>
          <p:cNvPr id="5" name="TextBox 4">
            <a:extLst>
              <a:ext uri="{FF2B5EF4-FFF2-40B4-BE49-F238E27FC236}">
                <a16:creationId xmlns:a16="http://schemas.microsoft.com/office/drawing/2014/main" id="{32F4CA6D-3088-B047-BB75-DCE0D7748FCF}"/>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Session 2: Disability and Your Child, Session 3: Disability Services and Your Child, and the Wrap Up</a:t>
            </a:r>
            <a:endParaRPr lang="en-US" sz="2000" b="1" i="1" u="sng">
              <a:solidFill>
                <a:prstClr val="black"/>
              </a:solidFill>
              <a:ea typeface="Calibri"/>
              <a:cs typeface="Calibri"/>
            </a:endParaRPr>
          </a:p>
        </p:txBody>
      </p:sp>
      <p:sp>
        <p:nvSpPr>
          <p:cNvPr id="8" name="Freeform 6">
            <a:extLst>
              <a:ext uri="{FF2B5EF4-FFF2-40B4-BE49-F238E27FC236}">
                <a16:creationId xmlns:a16="http://schemas.microsoft.com/office/drawing/2014/main" id="{84669E34-DF87-D68F-CAE9-5CAF10AA12C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3CD400EE-CE80-2956-3ACB-4BA0E498CD8E}"/>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98097B27-CCD8-0D99-C2F0-705647D593A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sp>
        <p:nvSpPr>
          <p:cNvPr id="4" name="Rectangle 3">
            <a:extLst>
              <a:ext uri="{FF2B5EF4-FFF2-40B4-BE49-F238E27FC236}">
                <a16:creationId xmlns:a16="http://schemas.microsoft.com/office/drawing/2014/main" id="{8F1682C8-2AF6-6569-1D44-C09D60C013E7}"/>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744DE1D-EF56-9439-7F37-8BF46B2670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78688" y="4039259"/>
            <a:ext cx="3018570" cy="446828"/>
          </a:xfrm>
          <a:prstGeom prst="rect">
            <a:avLst/>
          </a:prstGeom>
        </p:spPr>
      </p:pic>
      <p:sp>
        <p:nvSpPr>
          <p:cNvPr id="6" name="Freeform 6">
            <a:extLst>
              <a:ext uri="{FF2B5EF4-FFF2-40B4-BE49-F238E27FC236}">
                <a16:creationId xmlns:a16="http://schemas.microsoft.com/office/drawing/2014/main" id="{6AFE185A-35B7-0F29-F223-EFA20040C99F}"/>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28E76B33-460E-8D05-4783-5467621D9533}"/>
              </a:ext>
            </a:extLst>
          </p:cNvPr>
          <p:cNvPicPr>
            <a:picLocks noChangeAspect="1"/>
          </p:cNvPicPr>
          <p:nvPr/>
        </p:nvPicPr>
        <p:blipFill>
          <a:blip r:embed="rId8">
            <a:extLst>
              <a:ext uri="{28A0092B-C50C-407E-A947-70E740481C1C}">
                <a14:useLocalDpi xmlns:a14="http://schemas.microsoft.com/office/drawing/2010/main" val="0"/>
              </a:ext>
            </a:extLst>
          </a:blip>
          <a:srcRect l="-1738" t="-959" r="9744" b="959"/>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C700E5CD-0048-F322-B08A-173E4EEE7D4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C98CA17-806B-2BDF-CC5E-A2A1A38BECB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1B0E2F69-7B8C-B100-B94A-92B9824069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410775" y="4541996"/>
            <a:ext cx="3750623" cy="486192"/>
          </a:xfrm>
          <a:prstGeom prst="rect">
            <a:avLst/>
          </a:prstGeom>
        </p:spPr>
      </p:pic>
      <p:sp>
        <p:nvSpPr>
          <p:cNvPr id="21" name="Freeform 6">
            <a:extLst>
              <a:ext uri="{FF2B5EF4-FFF2-40B4-BE49-F238E27FC236}">
                <a16:creationId xmlns:a16="http://schemas.microsoft.com/office/drawing/2014/main" id="{2105AD95-E10A-02C4-C237-0E3F4AD0A228}"/>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D4CCCAD1-6438-0622-E044-ACDD7FA21A08}"/>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37FC6EE2-47EB-95E4-13B4-2F3189FABED4}"/>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3204D0-2984-B34C-D527-A40B838FD23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286000" y="5105400"/>
            <a:ext cx="1213467" cy="394622"/>
          </a:xfrm>
          <a:prstGeom prst="rect">
            <a:avLst/>
          </a:prstGeom>
        </p:spPr>
      </p:pic>
      <p:sp>
        <p:nvSpPr>
          <p:cNvPr id="2" name="Rectangle 1">
            <a:extLst>
              <a:ext uri="{FF2B5EF4-FFF2-40B4-BE49-F238E27FC236}">
                <a16:creationId xmlns:a16="http://schemas.microsoft.com/office/drawing/2014/main" id="{A931C7AB-B6BC-7291-5C47-147D41A6505F}"/>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87B51-41A9-03A3-66D4-BA50FF48FD2D}"/>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2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C314001C-C9A5-F593-0DF0-08B825C31CE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63358"/>
            <a:ext cx="7308765" cy="988484"/>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Please sign in and find a seat. </a:t>
            </a:r>
          </a:p>
          <a:p>
            <a:pPr algn="ctr" defTabSz="914429">
              <a:lnSpc>
                <a:spcPts val="3345"/>
              </a:lnSpc>
              <a:spcBef>
                <a:spcPct val="0"/>
              </a:spcBef>
            </a:pPr>
            <a:r>
              <a:rPr lang="en-US" sz="2389" b="1">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a:solidFill>
                  <a:srgbClr val="000000"/>
                </a:solidFill>
                <a:latin typeface="Calibri"/>
                <a:ea typeface="Calibri"/>
                <a:cs typeface="Calibri"/>
              </a:rPr>
              <a:t>We will begin soon.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50180365-768D-CDAD-B5E7-FF50D222F7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626D1-B04F-B51C-53F4-BEB9BE34FB9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14054F-2356-AF22-0DA9-2FA123CD09D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B341266-C3B4-EF06-8E6D-9BA015BD0541}"/>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What is an activity you enjoy doing with your child?</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If you could relive one moment with your child, what would it be?</a:t>
            </a: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EF665CE-779C-89B5-935F-1A5773C85B6D}"/>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86660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3110810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2E6D9"/>
        </a:solidFill>
        <a:effectLst/>
      </p:bgPr>
    </p:bg>
    <p:spTree>
      <p:nvGrpSpPr>
        <p:cNvPr id="1" name=""/>
        <p:cNvGrpSpPr/>
        <p:nvPr/>
      </p:nvGrpSpPr>
      <p:grpSpPr>
        <a:xfrm>
          <a:off x="0" y="0"/>
          <a:ext cx="0" cy="0"/>
          <a:chOff x="0" y="0"/>
          <a:chExt cx="0" cy="0"/>
        </a:xfrm>
      </p:grpSpPr>
      <p:sp>
        <p:nvSpPr>
          <p:cNvPr id="2" name="Freeform 2"/>
          <p:cNvSpPr/>
          <p:nvPr/>
        </p:nvSpPr>
        <p:spPr>
          <a:xfrm>
            <a:off x="700721" y="0"/>
            <a:ext cx="1892997" cy="1301005"/>
          </a:xfrm>
          <a:custGeom>
            <a:avLst/>
            <a:gdLst/>
            <a:ahLst/>
            <a:cxnLst/>
            <a:rect l="l" t="t" r="r" b="b"/>
            <a:pathLst>
              <a:path w="1892997" h="1301005">
                <a:moveTo>
                  <a:pt x="0" y="0"/>
                </a:moveTo>
                <a:lnTo>
                  <a:pt x="1892998" y="0"/>
                </a:lnTo>
                <a:lnTo>
                  <a:pt x="1892998"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4065" y="1590684"/>
            <a:ext cx="2966311" cy="3807576"/>
          </a:xfrm>
          <a:custGeom>
            <a:avLst/>
            <a:gdLst/>
            <a:ahLst/>
            <a:cxnLst/>
            <a:rect l="l" t="t" r="r" b="b"/>
            <a:pathLst>
              <a:path w="2966311" h="3807576">
                <a:moveTo>
                  <a:pt x="0" y="0"/>
                </a:moveTo>
                <a:lnTo>
                  <a:pt x="2966311" y="0"/>
                </a:lnTo>
                <a:lnTo>
                  <a:pt x="2966311" y="3807576"/>
                </a:lnTo>
                <a:lnTo>
                  <a:pt x="0" y="3807576"/>
                </a:lnTo>
                <a:lnTo>
                  <a:pt x="0" y="0"/>
                </a:lnTo>
                <a:close/>
              </a:path>
            </a:pathLst>
          </a:custGeom>
          <a:blipFill>
            <a:blip r:embed="rId5"/>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231214" y="2358727"/>
            <a:ext cx="2959336" cy="3836358"/>
          </a:xfrm>
          <a:custGeom>
            <a:avLst/>
            <a:gdLst/>
            <a:ahLst/>
            <a:cxnLst/>
            <a:rect l="l" t="t" r="r" b="b"/>
            <a:pathLst>
              <a:path w="2959336" h="3836358">
                <a:moveTo>
                  <a:pt x="0" y="0"/>
                </a:moveTo>
                <a:lnTo>
                  <a:pt x="2959336" y="0"/>
                </a:lnTo>
                <a:lnTo>
                  <a:pt x="2959336" y="3836357"/>
                </a:lnTo>
                <a:lnTo>
                  <a:pt x="0" y="3836357"/>
                </a:lnTo>
                <a:lnTo>
                  <a:pt x="0" y="0"/>
                </a:lnTo>
                <a:close/>
              </a:path>
            </a:pathLst>
          </a:custGeom>
          <a:blipFill>
            <a:blip r:embed="rId6"/>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291389" y="2974123"/>
            <a:ext cx="3273463" cy="4243578"/>
          </a:xfrm>
          <a:custGeom>
            <a:avLst/>
            <a:gdLst/>
            <a:ahLst/>
            <a:cxnLst/>
            <a:rect l="l" t="t" r="r" b="b"/>
            <a:pathLst>
              <a:path w="3273463" h="4243578">
                <a:moveTo>
                  <a:pt x="0" y="0"/>
                </a:moveTo>
                <a:lnTo>
                  <a:pt x="3273463" y="0"/>
                </a:lnTo>
                <a:lnTo>
                  <a:pt x="3273463" y="4243578"/>
                </a:lnTo>
                <a:lnTo>
                  <a:pt x="0" y="4243578"/>
                </a:lnTo>
                <a:lnTo>
                  <a:pt x="0" y="0"/>
                </a:lnTo>
                <a:close/>
              </a:path>
            </a:pathLst>
          </a:custGeom>
          <a:blipFill>
            <a:blip r:embed="rId7"/>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51874" y="4397234"/>
            <a:ext cx="3746280" cy="2917966"/>
          </a:xfrm>
          <a:custGeom>
            <a:avLst/>
            <a:gdLst/>
            <a:ahLst/>
            <a:cxnLst/>
            <a:rect l="l" t="t" r="r" b="b"/>
            <a:pathLst>
              <a:path w="3746280" h="2917966">
                <a:moveTo>
                  <a:pt x="0" y="0"/>
                </a:moveTo>
                <a:lnTo>
                  <a:pt x="3746280" y="0"/>
                </a:lnTo>
                <a:lnTo>
                  <a:pt x="3746280" y="2917966"/>
                </a:lnTo>
                <a:lnTo>
                  <a:pt x="0" y="2917966"/>
                </a:lnTo>
                <a:lnTo>
                  <a:pt x="0" y="0"/>
                </a:lnTo>
                <a:close/>
              </a:path>
            </a:pathLst>
          </a:custGeom>
          <a:blipFill>
            <a:blip r:embed="rId8"/>
            <a:stretch>
              <a:fillRect l="-23134" t="-27436" r="-252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231214" y="187622"/>
            <a:ext cx="6092019" cy="1795363"/>
          </a:xfrm>
          <a:prstGeom prst="rect">
            <a:avLst/>
          </a:prstGeom>
        </p:spPr>
        <p:txBody>
          <a:bodyPr wrap="square"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used the TO and FOR template? How did it go, and what did you learn?</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created a One-Pager? How did it go, and who did you share it with?</a:t>
            </a:r>
          </a:p>
        </p:txBody>
      </p:sp>
      <p:sp>
        <p:nvSpPr>
          <p:cNvPr id="8" name="TextBox 8"/>
          <p:cNvSpPr txBox="1"/>
          <p:nvPr/>
        </p:nvSpPr>
        <p:spPr>
          <a:xfrm>
            <a:off x="631872"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Giving your child a voice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24D6C"/>
        </a:solidFill>
        <a:effectLst/>
      </p:bgPr>
    </p:bg>
    <p:spTree>
      <p:nvGrpSpPr>
        <p:cNvPr id="1" name=""/>
        <p:cNvGrpSpPr/>
        <p:nvPr/>
      </p:nvGrpSpPr>
      <p:grpSpPr>
        <a:xfrm>
          <a:off x="0" y="0"/>
          <a:ext cx="0" cy="0"/>
          <a:chOff x="0" y="0"/>
          <a:chExt cx="0" cy="0"/>
        </a:xfrm>
      </p:grpSpPr>
      <p:sp>
        <p:nvSpPr>
          <p:cNvPr id="2" name="Freeform 2"/>
          <p:cNvSpPr/>
          <p:nvPr/>
        </p:nvSpPr>
        <p:spPr>
          <a:xfrm>
            <a:off x="1129784" y="0"/>
            <a:ext cx="1892997" cy="1301005"/>
          </a:xfrm>
          <a:custGeom>
            <a:avLst/>
            <a:gdLst/>
            <a:ahLst/>
            <a:cxnLst/>
            <a:rect l="l" t="t" r="r" b="b"/>
            <a:pathLst>
              <a:path w="1892997" h="1301005">
                <a:moveTo>
                  <a:pt x="0" y="0"/>
                </a:moveTo>
                <a:lnTo>
                  <a:pt x="1892997" y="0"/>
                </a:lnTo>
                <a:lnTo>
                  <a:pt x="1892997"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154689" y="268200"/>
            <a:ext cx="2448737" cy="3179344"/>
          </a:xfrm>
          <a:custGeom>
            <a:avLst/>
            <a:gdLst/>
            <a:ahLst/>
            <a:cxnLst/>
            <a:rect l="l" t="t" r="r" b="b"/>
            <a:pathLst>
              <a:path w="2448737" h="3179344">
                <a:moveTo>
                  <a:pt x="0" y="0"/>
                </a:moveTo>
                <a:lnTo>
                  <a:pt x="2448737" y="0"/>
                </a:lnTo>
                <a:lnTo>
                  <a:pt x="2448737" y="3179344"/>
                </a:lnTo>
                <a:lnTo>
                  <a:pt x="0" y="3179344"/>
                </a:lnTo>
                <a:lnTo>
                  <a:pt x="0" y="0"/>
                </a:lnTo>
                <a:close/>
              </a:path>
            </a:pathLst>
          </a:custGeom>
          <a:blipFill>
            <a:blip r:embed="rId5"/>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544461" y="3748081"/>
            <a:ext cx="2461559" cy="3179344"/>
          </a:xfrm>
          <a:custGeom>
            <a:avLst/>
            <a:gdLst/>
            <a:ahLst/>
            <a:cxnLst/>
            <a:rect l="l" t="t" r="r" b="b"/>
            <a:pathLst>
              <a:path w="2461559" h="3179344">
                <a:moveTo>
                  <a:pt x="0" y="0"/>
                </a:moveTo>
                <a:lnTo>
                  <a:pt x="2461559" y="0"/>
                </a:lnTo>
                <a:lnTo>
                  <a:pt x="2461559" y="3179344"/>
                </a:lnTo>
                <a:lnTo>
                  <a:pt x="0" y="3179344"/>
                </a:lnTo>
                <a:lnTo>
                  <a:pt x="0" y="0"/>
                </a:lnTo>
                <a:close/>
              </a:path>
            </a:pathLst>
          </a:custGeom>
          <a:blipFill>
            <a:blip r:embed="rId6"/>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44461" y="268200"/>
            <a:ext cx="2460255" cy="3179344"/>
          </a:xfrm>
          <a:custGeom>
            <a:avLst/>
            <a:gdLst/>
            <a:ahLst/>
            <a:cxnLst/>
            <a:rect l="l" t="t" r="r" b="b"/>
            <a:pathLst>
              <a:path w="2460255" h="3179344">
                <a:moveTo>
                  <a:pt x="0" y="0"/>
                </a:moveTo>
                <a:lnTo>
                  <a:pt x="2460255" y="0"/>
                </a:lnTo>
                <a:lnTo>
                  <a:pt x="2460255" y="3179344"/>
                </a:lnTo>
                <a:lnTo>
                  <a:pt x="0" y="3179344"/>
                </a:lnTo>
                <a:lnTo>
                  <a:pt x="0" y="0"/>
                </a:lnTo>
                <a:close/>
              </a:path>
            </a:pathLst>
          </a:custGeom>
          <a:blipFill>
            <a:blip r:embed="rId7"/>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40948" y="4184915"/>
            <a:ext cx="3600680" cy="2742511"/>
          </a:xfrm>
          <a:custGeom>
            <a:avLst/>
            <a:gdLst/>
            <a:ahLst/>
            <a:cxnLst/>
            <a:rect l="l" t="t" r="r" b="b"/>
            <a:pathLst>
              <a:path w="3600680" h="2742511">
                <a:moveTo>
                  <a:pt x="0" y="0"/>
                </a:moveTo>
                <a:lnTo>
                  <a:pt x="3600680" y="0"/>
                </a:lnTo>
                <a:lnTo>
                  <a:pt x="3600680" y="2742510"/>
                </a:lnTo>
                <a:lnTo>
                  <a:pt x="0" y="2742510"/>
                </a:lnTo>
                <a:lnTo>
                  <a:pt x="0" y="0"/>
                </a:lnTo>
                <a:close/>
              </a:path>
            </a:pathLst>
          </a:custGeom>
          <a:blipFill>
            <a:blip r:embed="rId8"/>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163370" y="3748081"/>
            <a:ext cx="2440056" cy="3179344"/>
          </a:xfrm>
          <a:custGeom>
            <a:avLst/>
            <a:gdLst/>
            <a:ahLst/>
            <a:cxnLst/>
            <a:rect l="l" t="t" r="r" b="b"/>
            <a:pathLst>
              <a:path w="2440056" h="3179344">
                <a:moveTo>
                  <a:pt x="0" y="0"/>
                </a:moveTo>
                <a:lnTo>
                  <a:pt x="2440056" y="0"/>
                </a:lnTo>
                <a:lnTo>
                  <a:pt x="2440056" y="3179344"/>
                </a:lnTo>
                <a:lnTo>
                  <a:pt x="0" y="3179344"/>
                </a:lnTo>
                <a:lnTo>
                  <a:pt x="0" y="0"/>
                </a:lnTo>
                <a:close/>
              </a:path>
            </a:pathLst>
          </a:custGeom>
          <a:blipFill>
            <a:blip r:embed="rId9"/>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40479" y="1493836"/>
            <a:ext cx="4152565" cy="2498248"/>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In Session 2, you completed a grocery store family scenario. What did you learn from it?</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220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tools might help you understand your child’s behavior during challenges?</a:t>
            </a:r>
          </a:p>
        </p:txBody>
      </p:sp>
      <p:sp>
        <p:nvSpPr>
          <p:cNvPr id="9" name="TextBox 9"/>
          <p:cNvSpPr txBox="1"/>
          <p:nvPr/>
        </p:nvSpPr>
        <p:spPr>
          <a:xfrm>
            <a:off x="1060934"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Behavioral Supports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286555" y="0"/>
            <a:ext cx="1892997" cy="1301005"/>
          </a:xfrm>
          <a:custGeom>
            <a:avLst/>
            <a:gdLst/>
            <a:ahLst/>
            <a:cxnLst/>
            <a:rect l="l" t="t" r="r" b="b"/>
            <a:pathLst>
              <a:path w="1892997" h="1301005">
                <a:moveTo>
                  <a:pt x="0" y="0"/>
                </a:moveTo>
                <a:lnTo>
                  <a:pt x="1892997" y="0"/>
                </a:lnTo>
                <a:lnTo>
                  <a:pt x="1892997"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3201026"/>
            <a:ext cx="6175120" cy="4114174"/>
          </a:xfrm>
          <a:custGeom>
            <a:avLst/>
            <a:gdLst/>
            <a:ahLst/>
            <a:cxnLst/>
            <a:rect l="l" t="t" r="r" b="b"/>
            <a:pathLst>
              <a:path w="6175120" h="4114174">
                <a:moveTo>
                  <a:pt x="0" y="0"/>
                </a:moveTo>
                <a:lnTo>
                  <a:pt x="6175120" y="0"/>
                </a:lnTo>
                <a:lnTo>
                  <a:pt x="6175120" y="4114174"/>
                </a:lnTo>
                <a:lnTo>
                  <a:pt x="0" y="411417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746699" y="0"/>
            <a:ext cx="5006901" cy="4885928"/>
          </a:xfrm>
          <a:custGeom>
            <a:avLst/>
            <a:gdLst/>
            <a:ahLst/>
            <a:cxnLst/>
            <a:rect l="l" t="t" r="r" b="b"/>
            <a:pathLst>
              <a:path w="5006901" h="4885928">
                <a:moveTo>
                  <a:pt x="0" y="0"/>
                </a:moveTo>
                <a:lnTo>
                  <a:pt x="5006901" y="0"/>
                </a:lnTo>
                <a:lnTo>
                  <a:pt x="5006901" y="4885928"/>
                </a:lnTo>
                <a:lnTo>
                  <a:pt x="0" y="48859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17705"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Social  Supports</a:t>
            </a:r>
          </a:p>
        </p:txBody>
      </p:sp>
      <p:sp>
        <p:nvSpPr>
          <p:cNvPr id="6" name="TextBox 6"/>
          <p:cNvSpPr txBox="1"/>
          <p:nvPr/>
        </p:nvSpPr>
        <p:spPr>
          <a:xfrm>
            <a:off x="217705" y="1756152"/>
            <a:ext cx="4354295" cy="1780103"/>
          </a:xfrm>
          <a:prstGeom prst="rect">
            <a:avLst/>
          </a:prstGeom>
        </p:spPr>
        <p:txBody>
          <a:bodyPr wrap="square"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did you learn from using the Relationship Circle tool?</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does your child interact with?</a:t>
            </a:r>
          </a:p>
        </p:txBody>
      </p:sp>
      <p:sp>
        <p:nvSpPr>
          <p:cNvPr id="7" name="TextBox 7"/>
          <p:cNvSpPr txBox="1"/>
          <p:nvPr/>
        </p:nvSpPr>
        <p:spPr>
          <a:xfrm>
            <a:off x="5924505" y="5172388"/>
            <a:ext cx="3371350" cy="144487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identify any casual relationships to explore or any that could be strengthened?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1268" t="-3601" b="-7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1730" y="0"/>
            <a:ext cx="1760340" cy="1209834"/>
          </a:xfrm>
          <a:custGeom>
            <a:avLst/>
            <a:gdLst/>
            <a:ahLst/>
            <a:cxnLst/>
            <a:rect l="l" t="t" r="r" b="b"/>
            <a:pathLst>
              <a:path w="1760340" h="1209834">
                <a:moveTo>
                  <a:pt x="0" y="0"/>
                </a:moveTo>
                <a:lnTo>
                  <a:pt x="1760340" y="0"/>
                </a:lnTo>
                <a:lnTo>
                  <a:pt x="1760340" y="1209834"/>
                </a:lnTo>
                <a:lnTo>
                  <a:pt x="0" y="12098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4412987" y="471567"/>
            <a:ext cx="5094896" cy="4135226"/>
            <a:chOff x="0" y="0"/>
            <a:chExt cx="6793195" cy="5513635"/>
          </a:xfrm>
        </p:grpSpPr>
        <p:sp>
          <p:nvSpPr>
            <p:cNvPr id="5" name="Freeform 5"/>
            <p:cNvSpPr/>
            <p:nvPr/>
          </p:nvSpPr>
          <p:spPr>
            <a:xfrm>
              <a:off x="3722005" y="0"/>
              <a:ext cx="3071190" cy="3927096"/>
            </a:xfrm>
            <a:custGeom>
              <a:avLst/>
              <a:gdLst/>
              <a:ahLst/>
              <a:cxnLst/>
              <a:rect l="l" t="t" r="r" b="b"/>
              <a:pathLst>
                <a:path w="3071190" h="3927096">
                  <a:moveTo>
                    <a:pt x="0" y="0"/>
                  </a:moveTo>
                  <a:lnTo>
                    <a:pt x="3071190" y="0"/>
                  </a:lnTo>
                  <a:lnTo>
                    <a:pt x="3071190" y="3927096"/>
                  </a:lnTo>
                  <a:lnTo>
                    <a:pt x="0" y="3927096"/>
                  </a:lnTo>
                  <a:lnTo>
                    <a:pt x="0" y="0"/>
                  </a:lnTo>
                  <a:close/>
                </a:path>
              </a:pathLst>
            </a:custGeom>
            <a:blipFill>
              <a:blip r:embed="rId6"/>
              <a:stretch>
                <a:fillRect/>
              </a:stretch>
            </a:blipFill>
            <a:ln w="38100" cap="sq">
              <a:solidFill>
                <a:srgbClr val="DCB31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3152004" cy="4056984"/>
            </a:xfrm>
            <a:custGeom>
              <a:avLst/>
              <a:gdLst/>
              <a:ahLst/>
              <a:cxnLst/>
              <a:rect l="l" t="t" r="r" b="b"/>
              <a:pathLst>
                <a:path w="3152004" h="4056984">
                  <a:moveTo>
                    <a:pt x="0" y="0"/>
                  </a:moveTo>
                  <a:lnTo>
                    <a:pt x="3152004" y="0"/>
                  </a:lnTo>
                  <a:lnTo>
                    <a:pt x="3152004" y="4056984"/>
                  </a:lnTo>
                  <a:lnTo>
                    <a:pt x="0" y="4056984"/>
                  </a:lnTo>
                  <a:lnTo>
                    <a:pt x="0" y="0"/>
                  </a:lnTo>
                  <a:close/>
                </a:path>
              </a:pathLst>
            </a:custGeom>
            <a:blipFill>
              <a:blip r:embed="rId7"/>
              <a:stretch>
                <a:fillRect/>
              </a:stretch>
            </a:blipFill>
            <a:ln w="38100" cap="sq">
              <a:solidFill>
                <a:srgbClr val="DCB31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821747" y="1433620"/>
              <a:ext cx="3190114" cy="4080015"/>
            </a:xfrm>
            <a:custGeom>
              <a:avLst/>
              <a:gdLst/>
              <a:ahLst/>
              <a:cxnLst/>
              <a:rect l="l" t="t" r="r" b="b"/>
              <a:pathLst>
                <a:path w="3190114" h="4080015">
                  <a:moveTo>
                    <a:pt x="0" y="0"/>
                  </a:moveTo>
                  <a:lnTo>
                    <a:pt x="3190113" y="0"/>
                  </a:lnTo>
                  <a:lnTo>
                    <a:pt x="3190113" y="4080015"/>
                  </a:lnTo>
                  <a:lnTo>
                    <a:pt x="0" y="4080015"/>
                  </a:lnTo>
                  <a:lnTo>
                    <a:pt x="0" y="0"/>
                  </a:lnTo>
                  <a:close/>
                </a:path>
              </a:pathLst>
            </a:custGeom>
            <a:blipFill>
              <a:blip r:embed="rId8"/>
              <a:stretch>
                <a:fillRect/>
              </a:stretch>
            </a:blipFill>
            <a:ln w="38100" cap="sq">
              <a:solidFill>
                <a:srgbClr val="DCB31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217705" y="224782"/>
            <a:ext cx="1888390" cy="825225"/>
          </a:xfrm>
          <a:prstGeom prst="rect">
            <a:avLst/>
          </a:prstGeom>
        </p:spPr>
        <p:txBody>
          <a:bodyPr lIns="0" tIns="0" rIns="0" bIns="0" rtlCol="0" anchor="t">
            <a:spAutoFit/>
          </a:bodyPr>
          <a:lstStyle/>
          <a:p>
            <a:pPr marL="0" marR="0" lvl="0" indent="0" algn="ctr" defTabSz="914400" rtl="0" eaLnBrk="1" fontAlgn="auto" latinLnBrk="0" hangingPunct="1">
              <a:lnSpc>
                <a:spcPts val="3178"/>
              </a:lnSpc>
              <a:spcBef>
                <a:spcPct val="0"/>
              </a:spcBef>
              <a:spcAft>
                <a:spcPts val="0"/>
              </a:spcAft>
              <a:buClrTx/>
              <a:buSzTx/>
              <a:buFontTx/>
              <a:buNone/>
              <a:tabLst/>
              <a:defRPr/>
            </a:pPr>
            <a:r>
              <a:rPr kumimoji="0" lang="en-US" sz="227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Educational Supports</a:t>
            </a:r>
          </a:p>
        </p:txBody>
      </p:sp>
      <p:grpSp>
        <p:nvGrpSpPr>
          <p:cNvPr id="9" name="Group 9"/>
          <p:cNvGrpSpPr/>
          <p:nvPr/>
        </p:nvGrpSpPr>
        <p:grpSpPr>
          <a:xfrm>
            <a:off x="4546373" y="4953018"/>
            <a:ext cx="4828125" cy="2208867"/>
            <a:chOff x="0" y="0"/>
            <a:chExt cx="6437500" cy="2945156"/>
          </a:xfrm>
        </p:grpSpPr>
        <p:sp>
          <p:nvSpPr>
            <p:cNvPr id="10" name="Freeform 10"/>
            <p:cNvSpPr/>
            <p:nvPr/>
          </p:nvSpPr>
          <p:spPr>
            <a:xfrm>
              <a:off x="0" y="0"/>
              <a:ext cx="6437500" cy="2945156"/>
            </a:xfrm>
            <a:custGeom>
              <a:avLst/>
              <a:gdLst/>
              <a:ahLst/>
              <a:cxnLst/>
              <a:rect l="l" t="t" r="r" b="b"/>
              <a:pathLst>
                <a:path w="6437500" h="2945156">
                  <a:moveTo>
                    <a:pt x="0" y="0"/>
                  </a:moveTo>
                  <a:lnTo>
                    <a:pt x="6437500" y="0"/>
                  </a:lnTo>
                  <a:lnTo>
                    <a:pt x="6437500" y="2945156"/>
                  </a:lnTo>
                  <a:lnTo>
                    <a:pt x="0" y="29451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40571" y="433884"/>
              <a:ext cx="5513581" cy="2001573"/>
            </a:xfrm>
            <a:prstGeom prst="rect">
              <a:avLst/>
            </a:prstGeom>
          </p:spPr>
          <p:txBody>
            <a:bodyPr wrap="square" lIns="0" tIns="0" rIns="0" bIns="0" rtlCol="0" anchor="t">
              <a:spAutoFit/>
            </a:bodyPr>
            <a:lstStyle/>
            <a:p>
              <a:pPr marL="429679" marR="0" lvl="1" indent="-214840" algn="l" defTabSz="914400" rtl="0" eaLnBrk="1" fontAlgn="auto" latinLnBrk="0" hangingPunct="1">
                <a:lnSpc>
                  <a:spcPts val="2348"/>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made an IEP for their child?</a:t>
              </a:r>
            </a:p>
            <a:p>
              <a:pPr marL="0" marR="0" lvl="0" indent="0" algn="l" defTabSz="914400" rtl="0" eaLnBrk="1" fontAlgn="auto" latinLnBrk="0" hangingPunct="1">
                <a:lnSpc>
                  <a:spcPts val="2466"/>
                </a:lnSpc>
                <a:spcBef>
                  <a:spcPts val="0"/>
                </a:spcBef>
                <a:spcAft>
                  <a:spcPts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348"/>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you like to share any challenges or successes with it?</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4696E"/>
        </a:solidFill>
        <a:effectLst/>
      </p:bgPr>
    </p:bg>
    <p:spTree>
      <p:nvGrpSpPr>
        <p:cNvPr id="1" name=""/>
        <p:cNvGrpSpPr/>
        <p:nvPr/>
      </p:nvGrpSpPr>
      <p:grpSpPr>
        <a:xfrm>
          <a:off x="0" y="0"/>
          <a:ext cx="0" cy="0"/>
          <a:chOff x="0" y="0"/>
          <a:chExt cx="0" cy="0"/>
        </a:xfrm>
      </p:grpSpPr>
      <p:sp>
        <p:nvSpPr>
          <p:cNvPr id="2" name="Freeform 2"/>
          <p:cNvSpPr/>
          <p:nvPr/>
        </p:nvSpPr>
        <p:spPr>
          <a:xfrm>
            <a:off x="1444183" y="0"/>
            <a:ext cx="1892997" cy="1301005"/>
          </a:xfrm>
          <a:custGeom>
            <a:avLst/>
            <a:gdLst/>
            <a:ahLst/>
            <a:cxnLst/>
            <a:rect l="l" t="t" r="r" b="b"/>
            <a:pathLst>
              <a:path w="1892997" h="1301005">
                <a:moveTo>
                  <a:pt x="0" y="0"/>
                </a:moveTo>
                <a:lnTo>
                  <a:pt x="1892998" y="0"/>
                </a:lnTo>
                <a:lnTo>
                  <a:pt x="1892998"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7705" y="1575724"/>
            <a:ext cx="4345954" cy="5540208"/>
          </a:xfrm>
          <a:custGeom>
            <a:avLst/>
            <a:gdLst/>
            <a:ahLst/>
            <a:cxnLst/>
            <a:rect l="l" t="t" r="r" b="b"/>
            <a:pathLst>
              <a:path w="4345954" h="5540208">
                <a:moveTo>
                  <a:pt x="0" y="0"/>
                </a:moveTo>
                <a:lnTo>
                  <a:pt x="4345954" y="0"/>
                </a:lnTo>
                <a:lnTo>
                  <a:pt x="4345954" y="5540208"/>
                </a:lnTo>
                <a:lnTo>
                  <a:pt x="0" y="5540208"/>
                </a:lnTo>
                <a:lnTo>
                  <a:pt x="0" y="0"/>
                </a:lnTo>
                <a:close/>
              </a:path>
            </a:pathLst>
          </a:custGeom>
          <a:blipFill>
            <a:blip r:embed="rId5"/>
            <a:stretch>
              <a:fillRect/>
            </a:stretch>
          </a:blipFill>
          <a:ln w="38100" cap="sq">
            <a:solidFill>
              <a:srgbClr val="6E6F8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992227" y="3042445"/>
            <a:ext cx="5761373" cy="4272755"/>
          </a:xfrm>
          <a:custGeom>
            <a:avLst/>
            <a:gdLst/>
            <a:ahLst/>
            <a:cxnLst/>
            <a:rect l="l" t="t" r="r" b="b"/>
            <a:pathLst>
              <a:path w="5761373" h="4272755">
                <a:moveTo>
                  <a:pt x="0" y="0"/>
                </a:moveTo>
                <a:lnTo>
                  <a:pt x="5761373" y="0"/>
                </a:lnTo>
                <a:lnTo>
                  <a:pt x="5761373" y="4272755"/>
                </a:lnTo>
                <a:lnTo>
                  <a:pt x="0" y="4272755"/>
                </a:lnTo>
                <a:lnTo>
                  <a:pt x="0" y="0"/>
                </a:lnTo>
                <a:close/>
              </a:path>
            </a:pathLst>
          </a:custGeom>
          <a:blipFill>
            <a:blip r:embed="rId6"/>
            <a:stretch>
              <a:fillRect r="-113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63659" y="116616"/>
            <a:ext cx="5189941" cy="2925829"/>
          </a:xfrm>
          <a:custGeom>
            <a:avLst/>
            <a:gdLst/>
            <a:ahLst/>
            <a:cxnLst/>
            <a:rect l="l" t="t" r="r" b="b"/>
            <a:pathLst>
              <a:path w="5189941" h="2925829">
                <a:moveTo>
                  <a:pt x="0" y="0"/>
                </a:moveTo>
                <a:lnTo>
                  <a:pt x="5189941" y="0"/>
                </a:lnTo>
                <a:lnTo>
                  <a:pt x="5189941" y="2925829"/>
                </a:lnTo>
                <a:lnTo>
                  <a:pt x="0" y="2925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5002089" y="597270"/>
            <a:ext cx="4247376" cy="1928333"/>
          </a:xfrm>
          <a:prstGeom prst="rect">
            <a:avLst/>
          </a:prstGeom>
        </p:spPr>
        <p:txBody>
          <a:bodyPr lIns="0" tIns="0" rIns="0" bIns="0" rtlCol="0" anchor="t">
            <a:spAutoFit/>
          </a:bodyPr>
          <a:lstStyle/>
          <a:p>
            <a:pPr marL="429679" marR="0" lvl="1" indent="-214840" algn="l" defTabSz="914400" rtl="0" eaLnBrk="1" fontAlgn="auto" latinLnBrk="0" hangingPunct="1">
              <a:lnSpc>
                <a:spcPts val="2129"/>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use any assistive technology (AT)?</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29"/>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they use, and when do they use it?</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29"/>
              </a:lnSpc>
              <a:spcBef>
                <a:spcPts val="0"/>
              </a:spcBef>
              <a:spcAft>
                <a:spcPts val="0"/>
              </a:spcAft>
              <a:buClrTx/>
              <a:buSzTx/>
              <a:buFont typeface="Arial"/>
              <a:buChar char="•"/>
              <a:tabLst/>
              <a:defRPr/>
            </a:pPr>
            <a:r>
              <a:rPr kumimoji="0" lang="en-US" sz="22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is it working for them?</a:t>
            </a:r>
          </a:p>
        </p:txBody>
      </p:sp>
      <p:sp>
        <p:nvSpPr>
          <p:cNvPr id="7" name="TextBox 7"/>
          <p:cNvSpPr txBox="1"/>
          <p:nvPr/>
        </p:nvSpPr>
        <p:spPr>
          <a:xfrm>
            <a:off x="1375334"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Assistive Technologies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4696E"/>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4556" y="0"/>
            <a:ext cx="1892997" cy="1301005"/>
          </a:xfrm>
          <a:custGeom>
            <a:avLst/>
            <a:gdLst/>
            <a:ahLst/>
            <a:cxnLst/>
            <a:rect l="l" t="t" r="r" b="b"/>
            <a:pathLst>
              <a:path w="1892997" h="1301005">
                <a:moveTo>
                  <a:pt x="0" y="0"/>
                </a:moveTo>
                <a:lnTo>
                  <a:pt x="1892997" y="0"/>
                </a:lnTo>
                <a:lnTo>
                  <a:pt x="1892997" y="1301005"/>
                </a:lnTo>
                <a:lnTo>
                  <a:pt x="0" y="13010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174774" y="186373"/>
            <a:ext cx="3335754" cy="4316858"/>
          </a:xfrm>
          <a:custGeom>
            <a:avLst/>
            <a:gdLst/>
            <a:ahLst/>
            <a:cxnLst/>
            <a:rect l="l" t="t" r="r" b="b"/>
            <a:pathLst>
              <a:path w="3335754" h="4316858">
                <a:moveTo>
                  <a:pt x="0" y="0"/>
                </a:moveTo>
                <a:lnTo>
                  <a:pt x="3335754" y="0"/>
                </a:lnTo>
                <a:lnTo>
                  <a:pt x="3335754" y="4316858"/>
                </a:lnTo>
                <a:lnTo>
                  <a:pt x="0" y="4316858"/>
                </a:lnTo>
                <a:lnTo>
                  <a:pt x="0" y="0"/>
                </a:lnTo>
                <a:close/>
              </a:path>
            </a:pathLst>
          </a:custGeom>
          <a:blipFill>
            <a:blip r:embed="rId6"/>
            <a:stretch>
              <a:fillRect/>
            </a:stretch>
          </a:blipFill>
          <a:ln w="38100" cap="sq">
            <a:solidFill>
              <a:srgbClr val="59C06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3350846"/>
            <a:ext cx="4466545" cy="3768647"/>
          </a:xfrm>
          <a:custGeom>
            <a:avLst/>
            <a:gdLst/>
            <a:ahLst/>
            <a:cxnLst/>
            <a:rect l="l" t="t" r="r" b="b"/>
            <a:pathLst>
              <a:path w="4466545" h="3768647">
                <a:moveTo>
                  <a:pt x="0" y="0"/>
                </a:moveTo>
                <a:lnTo>
                  <a:pt x="4466545" y="0"/>
                </a:lnTo>
                <a:lnTo>
                  <a:pt x="4466545" y="3768647"/>
                </a:lnTo>
                <a:lnTo>
                  <a:pt x="0" y="37686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65706" y="59904"/>
            <a:ext cx="2030697" cy="1209883"/>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ct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Early Intervention Services </a:t>
            </a:r>
          </a:p>
        </p:txBody>
      </p:sp>
      <p:sp>
        <p:nvSpPr>
          <p:cNvPr id="7" name="TextBox 7"/>
          <p:cNvSpPr txBox="1"/>
          <p:nvPr/>
        </p:nvSpPr>
        <p:spPr>
          <a:xfrm>
            <a:off x="528793" y="3796626"/>
            <a:ext cx="3568469" cy="3397696"/>
          </a:xfrm>
          <a:prstGeom prst="rect">
            <a:avLst/>
          </a:prstGeom>
        </p:spPr>
        <p:txBody>
          <a:bodyPr lIns="0" tIns="0" rIns="0" bIns="0" rtlCol="0" anchor="t">
            <a:spAutoFit/>
          </a:bodyPr>
          <a:lstStyle/>
          <a:p>
            <a:pPr marL="462419" marR="0" lvl="1" indent="-231209" algn="l" defTabSz="914400" rtl="0" eaLnBrk="1" fontAlgn="auto" latinLnBrk="0" hangingPunct="1">
              <a:lnSpc>
                <a:spcPts val="2441"/>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Any successes or challenges with accessing EIS?</a:t>
            </a:r>
          </a:p>
          <a:p>
            <a:pPr marL="0" marR="0" lvl="0" indent="0" algn="l" defTabSz="914400" rtl="0" eaLnBrk="1" fontAlgn="auto" latinLnBrk="0" hangingPunct="1">
              <a:lnSpc>
                <a:spcPts val="2441"/>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441"/>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Any tips for accessing benefits, especially for military families?</a:t>
            </a:r>
          </a:p>
          <a:p>
            <a:pPr marL="0" marR="0" lvl="0" indent="0" algn="l" defTabSz="914400" rtl="0" eaLnBrk="1" fontAlgn="auto" latinLnBrk="0" hangingPunct="1">
              <a:lnSpc>
                <a:spcPts val="2441"/>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441"/>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resources helped you with services or benefits?</a:t>
            </a:r>
          </a:p>
          <a:p>
            <a:pPr marL="0" marR="0" lvl="0" indent="0" algn="l" defTabSz="914400" rtl="0" eaLnBrk="1" fontAlgn="auto" latinLnBrk="0" hangingPunct="1">
              <a:lnSpc>
                <a:spcPts val="2441"/>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4696E"/>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2732" t="-4513" b="-45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03659" y="250093"/>
            <a:ext cx="2834560" cy="2954836"/>
          </a:xfrm>
          <a:custGeom>
            <a:avLst/>
            <a:gdLst/>
            <a:ahLst/>
            <a:cxnLst/>
            <a:rect l="l" t="t" r="r" b="b"/>
            <a:pathLst>
              <a:path w="2834560" h="2954836">
                <a:moveTo>
                  <a:pt x="0" y="0"/>
                </a:moveTo>
                <a:lnTo>
                  <a:pt x="2834561" y="0"/>
                </a:lnTo>
                <a:lnTo>
                  <a:pt x="2834561" y="2954835"/>
                </a:lnTo>
                <a:lnTo>
                  <a:pt x="0" y="2954835"/>
                </a:lnTo>
                <a:lnTo>
                  <a:pt x="0" y="0"/>
                </a:lnTo>
                <a:close/>
              </a:path>
            </a:pathLst>
          </a:custGeom>
          <a:blipFill>
            <a:blip r:embed="rId4"/>
            <a:stretch>
              <a:fillRect b="-23292"/>
            </a:stretch>
          </a:blipFill>
          <a:ln w="38100" cap="sq">
            <a:solidFill>
              <a:srgbClr val="50574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4556" y="0"/>
            <a:ext cx="2073344" cy="1424953"/>
          </a:xfrm>
          <a:custGeom>
            <a:avLst/>
            <a:gdLst/>
            <a:ahLst/>
            <a:cxnLst/>
            <a:rect l="l" t="t" r="r" b="b"/>
            <a:pathLst>
              <a:path w="2073344" h="1424953">
                <a:moveTo>
                  <a:pt x="0" y="0"/>
                </a:moveTo>
                <a:lnTo>
                  <a:pt x="2073344" y="0"/>
                </a:lnTo>
                <a:lnTo>
                  <a:pt x="2073344" y="1424953"/>
                </a:lnTo>
                <a:lnTo>
                  <a:pt x="0" y="14249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400000">
            <a:off x="6241544" y="3823585"/>
            <a:ext cx="3901440" cy="2906573"/>
          </a:xfrm>
          <a:custGeom>
            <a:avLst/>
            <a:gdLst/>
            <a:ahLst/>
            <a:cxnLst/>
            <a:rect l="l" t="t" r="r" b="b"/>
            <a:pathLst>
              <a:path w="3901440" h="2906573">
                <a:moveTo>
                  <a:pt x="0" y="0"/>
                </a:moveTo>
                <a:lnTo>
                  <a:pt x="3901440" y="0"/>
                </a:lnTo>
                <a:lnTo>
                  <a:pt x="3901440" y="2906573"/>
                </a:lnTo>
                <a:lnTo>
                  <a:pt x="0" y="2906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34556" y="173893"/>
            <a:ext cx="2030697" cy="1000968"/>
          </a:xfrm>
          <a:prstGeom prst="rect">
            <a:avLst/>
          </a:prstGeom>
        </p:spPr>
        <p:txBody>
          <a:bodyPr lIns="0" tIns="0" rIns="0" bIns="0" rtlCol="0" anchor="t">
            <a:spAutoFit/>
          </a:bodyPr>
          <a:lstStyle/>
          <a:p>
            <a:pPr marL="0" marR="0" lvl="0" indent="0" algn="ctr" defTabSz="914400" rtl="0" eaLnBrk="1" fontAlgn="auto" latinLnBrk="0" hangingPunct="1">
              <a:lnSpc>
                <a:spcPts val="2578"/>
              </a:lnSpc>
              <a:spcBef>
                <a:spcPct val="0"/>
              </a:spcBef>
              <a:spcAft>
                <a:spcPts val="0"/>
              </a:spcAft>
              <a:buClrTx/>
              <a:buSzTx/>
              <a:buFontTx/>
              <a:buNone/>
              <a:tabLst/>
              <a:defRPr/>
            </a:pPr>
            <a:r>
              <a:rPr kumimoji="0" lang="en-US" sz="18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 Practice with Therapeutic Activities Services  </a:t>
            </a:r>
          </a:p>
        </p:txBody>
      </p:sp>
      <p:sp>
        <p:nvSpPr>
          <p:cNvPr id="7" name="TextBox 7"/>
          <p:cNvSpPr txBox="1"/>
          <p:nvPr/>
        </p:nvSpPr>
        <p:spPr>
          <a:xfrm>
            <a:off x="6703659" y="3770566"/>
            <a:ext cx="2977210" cy="2993561"/>
          </a:xfrm>
          <a:prstGeom prst="rect">
            <a:avLst/>
          </a:prstGeom>
        </p:spPr>
        <p:txBody>
          <a:bodyPr lIns="0" tIns="0" rIns="0" bIns="0" rtlCol="0" anchor="t">
            <a:spAutoFit/>
          </a:bodyPr>
          <a:lstStyle/>
          <a:p>
            <a:pPr marL="462419" marR="0" lvl="1" indent="-231209" algn="l" defTabSz="914400" rtl="0" eaLnBrk="1" fontAlgn="auto" latinLnBrk="0" hangingPunct="1">
              <a:lnSpc>
                <a:spcPts val="2398"/>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do any therapies at home?</a:t>
            </a:r>
          </a:p>
          <a:p>
            <a:pPr marL="0" marR="0" lvl="0" indent="0" algn="l" defTabSz="914400" rtl="0" eaLnBrk="1" fontAlgn="auto" latinLnBrk="0" hangingPunct="1">
              <a:lnSpc>
                <a:spcPts val="2398"/>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398"/>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therapies do you work on with your child?</a:t>
            </a:r>
          </a:p>
          <a:p>
            <a:pPr marL="0" marR="0" lvl="0" indent="0" algn="l" defTabSz="914400" rtl="0" eaLnBrk="1" fontAlgn="auto" latinLnBrk="0" hangingPunct="1">
              <a:lnSpc>
                <a:spcPts val="2398"/>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398"/>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review the module’s resources? Will you use any?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4F7"/>
        </a:solidFill>
        <a:effectLst/>
      </p:bgPr>
    </p:bg>
    <p:spTree>
      <p:nvGrpSpPr>
        <p:cNvPr id="1" name=""/>
        <p:cNvGrpSpPr/>
        <p:nvPr/>
      </p:nvGrpSpPr>
      <p:grpSpPr>
        <a:xfrm>
          <a:off x="0" y="0"/>
          <a:ext cx="0" cy="0"/>
          <a:chOff x="0" y="0"/>
          <a:chExt cx="0" cy="0"/>
        </a:xfrm>
      </p:grpSpPr>
      <p:sp>
        <p:nvSpPr>
          <p:cNvPr id="2" name="Freeform 2"/>
          <p:cNvSpPr/>
          <p:nvPr/>
        </p:nvSpPr>
        <p:spPr>
          <a:xfrm>
            <a:off x="134556" y="0"/>
            <a:ext cx="2073344" cy="1424953"/>
          </a:xfrm>
          <a:custGeom>
            <a:avLst/>
            <a:gdLst/>
            <a:ahLst/>
            <a:cxnLst/>
            <a:rect l="l" t="t" r="r" b="b"/>
            <a:pathLst>
              <a:path w="2073344" h="1424953">
                <a:moveTo>
                  <a:pt x="0" y="0"/>
                </a:moveTo>
                <a:lnTo>
                  <a:pt x="2073344" y="0"/>
                </a:lnTo>
                <a:lnTo>
                  <a:pt x="2073344" y="1424953"/>
                </a:lnTo>
                <a:lnTo>
                  <a:pt x="0" y="1424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464562" y="332642"/>
            <a:ext cx="3508245" cy="4504060"/>
          </a:xfrm>
          <a:custGeom>
            <a:avLst/>
            <a:gdLst/>
            <a:ahLst/>
            <a:cxnLst/>
            <a:rect l="l" t="t" r="r" b="b"/>
            <a:pathLst>
              <a:path w="3508245" h="4504060">
                <a:moveTo>
                  <a:pt x="0" y="0"/>
                </a:moveTo>
                <a:lnTo>
                  <a:pt x="3508246" y="0"/>
                </a:lnTo>
                <a:lnTo>
                  <a:pt x="3508246" y="4504061"/>
                </a:lnTo>
                <a:lnTo>
                  <a:pt x="0" y="4504061"/>
                </a:lnTo>
                <a:lnTo>
                  <a:pt x="0" y="0"/>
                </a:lnTo>
                <a:close/>
              </a:path>
            </a:pathLst>
          </a:custGeom>
          <a:blipFill>
            <a:blip r:embed="rId5"/>
            <a:stretch>
              <a:fillRect/>
            </a:stretch>
          </a:blipFill>
          <a:ln w="38100" cap="sq">
            <a:solidFill>
              <a:srgbClr val="7F648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66608" y="2584673"/>
            <a:ext cx="3464719" cy="4498964"/>
          </a:xfrm>
          <a:custGeom>
            <a:avLst/>
            <a:gdLst/>
            <a:ahLst/>
            <a:cxnLst/>
            <a:rect l="l" t="t" r="r" b="b"/>
            <a:pathLst>
              <a:path w="3464719" h="4498964">
                <a:moveTo>
                  <a:pt x="0" y="0"/>
                </a:moveTo>
                <a:lnTo>
                  <a:pt x="3464720" y="0"/>
                </a:lnTo>
                <a:lnTo>
                  <a:pt x="3464720" y="4498963"/>
                </a:lnTo>
                <a:lnTo>
                  <a:pt x="0" y="4498963"/>
                </a:lnTo>
                <a:lnTo>
                  <a:pt x="0" y="0"/>
                </a:lnTo>
                <a:close/>
              </a:path>
            </a:pathLst>
          </a:custGeom>
          <a:blipFill>
            <a:blip r:embed="rId6"/>
            <a:stretch>
              <a:fillRect/>
            </a:stretch>
          </a:blipFill>
          <a:ln w="38100" cap="sq">
            <a:solidFill>
              <a:srgbClr val="7F648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81953" y="1647815"/>
            <a:ext cx="1476380" cy="1098058"/>
          </a:xfrm>
          <a:custGeom>
            <a:avLst/>
            <a:gdLst/>
            <a:ahLst/>
            <a:cxnLst/>
            <a:rect l="l" t="t" r="r" b="b"/>
            <a:pathLst>
              <a:path w="1476380" h="1098058">
                <a:moveTo>
                  <a:pt x="0" y="0"/>
                </a:moveTo>
                <a:lnTo>
                  <a:pt x="1476380" y="0"/>
                </a:lnTo>
                <a:lnTo>
                  <a:pt x="1476380" y="1098057"/>
                </a:lnTo>
                <a:lnTo>
                  <a:pt x="0" y="109805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43488" y="237392"/>
            <a:ext cx="1855480" cy="854918"/>
          </a:xfrm>
          <a:prstGeom prst="rect">
            <a:avLst/>
          </a:prstGeom>
        </p:spPr>
        <p:txBody>
          <a:bodyPr lIns="0" tIns="0" rIns="0" bIns="0" rtlCol="0" anchor="t">
            <a:spAutoFit/>
          </a:bodyPr>
          <a:lstStyle/>
          <a:p>
            <a:pPr marL="0" marR="0" lvl="0" indent="0" algn="ctr" defTabSz="914400" rtl="0" eaLnBrk="1" fontAlgn="auto" latinLnBrk="0" hangingPunct="1">
              <a:lnSpc>
                <a:spcPts val="3278"/>
              </a:lnSpc>
              <a:spcBef>
                <a:spcPct val="0"/>
              </a:spcBef>
              <a:spcAft>
                <a:spcPts val="0"/>
              </a:spcAft>
              <a:buClrTx/>
              <a:buSzTx/>
              <a:buFontTx/>
              <a:buNone/>
              <a:tabLst/>
              <a:defRPr/>
            </a:pPr>
            <a:r>
              <a:rPr kumimoji="0" lang="en-US" sz="23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Planning for the Future</a:t>
            </a:r>
          </a:p>
        </p:txBody>
      </p:sp>
      <p:sp>
        <p:nvSpPr>
          <p:cNvPr id="7" name="TextBox 7"/>
          <p:cNvSpPr txBox="1"/>
          <p:nvPr/>
        </p:nvSpPr>
        <p:spPr>
          <a:xfrm>
            <a:off x="3831328" y="4843679"/>
            <a:ext cx="5748778" cy="2210240"/>
          </a:xfrm>
          <a:prstGeom prst="rect">
            <a:avLst/>
          </a:prstGeom>
        </p:spPr>
        <p:txBody>
          <a:bodyPr lIns="0" tIns="0" rIns="0" bIns="0" rtlCol="0" anchor="t">
            <a:spAutoFit/>
          </a:bodyPr>
          <a:lstStyle/>
          <a:p>
            <a:pPr marL="0" marR="0" lvl="0" indent="0" algn="l" defTabSz="914400" rtl="0" eaLnBrk="1" fontAlgn="auto" latinLnBrk="0" hangingPunct="1">
              <a:lnSpc>
                <a:spcPts val="208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worried about transitions for your child?</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have you faced in planning for their future?</a:t>
            </a:r>
          </a:p>
        </p:txBody>
      </p:sp>
      <p:sp>
        <p:nvSpPr>
          <p:cNvPr id="8" name="TextBox 8"/>
          <p:cNvSpPr txBox="1"/>
          <p:nvPr/>
        </p:nvSpPr>
        <p:spPr>
          <a:xfrm>
            <a:off x="5972808" y="636270"/>
            <a:ext cx="3523837" cy="39435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hopes and goals do you have for your child?</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hopes and goals does your child have for themself?</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your family started transition planning? Any tips to share?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p:cNvGrpSpPr/>
        <p:nvPr/>
      </p:nvGrpSpPr>
      <p:grpSpPr>
        <a:xfrm>
          <a:off x="0" y="0"/>
          <a:ext cx="0" cy="0"/>
          <a:chOff x="0" y="0"/>
          <a:chExt cx="0" cy="0"/>
        </a:xfrm>
      </p:grpSpPr>
      <p:sp>
        <p:nvSpPr>
          <p:cNvPr id="2" name="Freeform 2"/>
          <p:cNvSpPr/>
          <p:nvPr/>
        </p:nvSpPr>
        <p:spPr>
          <a:xfrm>
            <a:off x="0" y="3312548"/>
            <a:ext cx="6007733" cy="4002652"/>
          </a:xfrm>
          <a:custGeom>
            <a:avLst/>
            <a:gdLst/>
            <a:ahLst/>
            <a:cxnLst/>
            <a:rect l="l" t="t" r="r" b="b"/>
            <a:pathLst>
              <a:path w="6007733" h="4002652">
                <a:moveTo>
                  <a:pt x="0" y="0"/>
                </a:moveTo>
                <a:lnTo>
                  <a:pt x="6007733" y="0"/>
                </a:lnTo>
                <a:lnTo>
                  <a:pt x="6007733" y="4002652"/>
                </a:lnTo>
                <a:lnTo>
                  <a:pt x="0" y="40026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4668735" y="4006022"/>
            <a:ext cx="4344658" cy="2096297"/>
          </a:xfrm>
          <a:custGeom>
            <a:avLst/>
            <a:gdLst/>
            <a:ahLst/>
            <a:cxnLst/>
            <a:rect l="l" t="t" r="r" b="b"/>
            <a:pathLst>
              <a:path w="4344658" h="2096297">
                <a:moveTo>
                  <a:pt x="0" y="0"/>
                </a:moveTo>
                <a:lnTo>
                  <a:pt x="4344657" y="0"/>
                </a:lnTo>
                <a:lnTo>
                  <a:pt x="4344657"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6409616" y="4006022"/>
            <a:ext cx="4344658" cy="2096297"/>
          </a:xfrm>
          <a:custGeom>
            <a:avLst/>
            <a:gdLst/>
            <a:ahLst/>
            <a:cxnLst/>
            <a:rect l="l" t="t" r="r" b="b"/>
            <a:pathLst>
              <a:path w="4344658" h="2096297">
                <a:moveTo>
                  <a:pt x="0" y="0"/>
                </a:moveTo>
                <a:lnTo>
                  <a:pt x="4344658" y="0"/>
                </a:lnTo>
                <a:lnTo>
                  <a:pt x="4344658"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400000">
            <a:off x="6409616" y="1227825"/>
            <a:ext cx="4344658" cy="2096297"/>
          </a:xfrm>
          <a:custGeom>
            <a:avLst/>
            <a:gdLst/>
            <a:ahLst/>
            <a:cxnLst/>
            <a:rect l="l" t="t" r="r" b="b"/>
            <a:pathLst>
              <a:path w="4344658" h="2096297">
                <a:moveTo>
                  <a:pt x="0" y="0"/>
                </a:moveTo>
                <a:lnTo>
                  <a:pt x="4344658" y="0"/>
                </a:lnTo>
                <a:lnTo>
                  <a:pt x="4344658"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4668735" y="1227825"/>
            <a:ext cx="4344658" cy="2096297"/>
          </a:xfrm>
          <a:custGeom>
            <a:avLst/>
            <a:gdLst/>
            <a:ahLst/>
            <a:cxnLst/>
            <a:rect l="l" t="t" r="r" b="b"/>
            <a:pathLst>
              <a:path w="4344658" h="2096297">
                <a:moveTo>
                  <a:pt x="0" y="0"/>
                </a:moveTo>
                <a:lnTo>
                  <a:pt x="4344657" y="0"/>
                </a:lnTo>
                <a:lnTo>
                  <a:pt x="4344657"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0593" y="286110"/>
            <a:ext cx="5278528" cy="3734559"/>
          </a:xfrm>
          <a:custGeom>
            <a:avLst/>
            <a:gdLst/>
            <a:ahLst/>
            <a:cxnLst/>
            <a:rect l="l" t="t" r="r" b="b"/>
            <a:pathLst>
              <a:path w="5278528" h="3734559">
                <a:moveTo>
                  <a:pt x="0" y="0"/>
                </a:moveTo>
                <a:lnTo>
                  <a:pt x="5278529" y="0"/>
                </a:lnTo>
                <a:lnTo>
                  <a:pt x="5278529" y="3734558"/>
                </a:lnTo>
                <a:lnTo>
                  <a:pt x="0" y="373455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5902876" y="530756"/>
            <a:ext cx="3623224" cy="6177488"/>
          </a:xfrm>
          <a:prstGeom prst="rect">
            <a:avLst/>
          </a:prstGeom>
        </p:spPr>
        <p:txBody>
          <a:bodyPr lIns="0" tIns="0" rIns="0" bIns="0" rtlCol="0" anchor="t">
            <a:spAutoFit/>
          </a:bodyPr>
          <a:lstStyle/>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from the supplemental module was most helpful to you as a parent? Why?</a:t>
            </a:r>
          </a:p>
          <a:p>
            <a:pPr marL="0" marR="0" lvl="0" indent="0" algn="l" defTabSz="914400" rtl="0" eaLnBrk="1" fontAlgn="auto" latinLnBrk="0" hangingPunct="1">
              <a:lnSpc>
                <a:spcPts val="2858"/>
              </a:lnSpc>
              <a:spcBef>
                <a:spcPts val="0"/>
              </a:spcBef>
              <a:spcAft>
                <a:spcPts val="0"/>
              </a:spcAft>
              <a:buClrTx/>
              <a:buSzTx/>
              <a:buFontTx/>
              <a:buNone/>
              <a:tabLst/>
              <a:defRPr/>
            </a:pPr>
            <a:endPar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did you learn to help achieve your family goals?</a:t>
            </a:r>
          </a:p>
          <a:p>
            <a:pPr marL="0" marR="0" lvl="0" indent="0" algn="l" defTabSz="914400" rtl="0" eaLnBrk="1" fontAlgn="auto" latinLnBrk="0" hangingPunct="1">
              <a:lnSpc>
                <a:spcPts val="2858"/>
              </a:lnSpc>
              <a:spcBef>
                <a:spcPts val="0"/>
              </a:spcBef>
              <a:spcAft>
                <a:spcPts val="0"/>
              </a:spcAft>
              <a:buClrTx/>
              <a:buSzTx/>
              <a:buFontTx/>
              <a:buNone/>
              <a:tabLst/>
              <a:defRPr/>
            </a:pPr>
            <a:endPar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how you interact with your child since completing the module?</a:t>
            </a:r>
          </a:p>
          <a:p>
            <a:pPr marL="0" marR="0" lvl="0" indent="0" algn="l" defTabSz="914400" rtl="0" eaLnBrk="1" fontAlgn="auto" latinLnBrk="0" hangingPunct="1">
              <a:lnSpc>
                <a:spcPts val="2858"/>
              </a:lnSpc>
              <a:spcBef>
                <a:spcPts val="0"/>
              </a:spcBef>
              <a:spcAft>
                <a:spcPts val="0"/>
              </a:spcAft>
              <a:buClrTx/>
              <a:buSzTx/>
              <a:buFontTx/>
              <a:buNone/>
              <a:tabLst/>
              <a:defRPr/>
            </a:pPr>
            <a:endPar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difference in how your child responds to your parenting?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529636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749490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a:ln>
                    <a:noFill/>
                  </a:ln>
                  <a:solidFill>
                    <a:srgbClr val="2C251E"/>
                  </a:solidFill>
                  <a:effectLst/>
                  <a:uLnTx/>
                  <a:uFillTx/>
                  <a:latin typeface="Calibri (MS) Bold"/>
                  <a:ea typeface="+mn-ea"/>
                  <a:cs typeface="+mn-cs"/>
                </a:rPr>
                <a:t>Introduction</a:t>
              </a:r>
            </a:p>
          </p:txBody>
        </p:sp>
      </p:grpSp>
      <p:pic>
        <p:nvPicPr>
          <p:cNvPr id="6" name="Picture 5">
            <a:extLst>
              <a:ext uri="{FF2B5EF4-FFF2-40B4-BE49-F238E27FC236}">
                <a16:creationId xmlns:a16="http://schemas.microsoft.com/office/drawing/2014/main" id="{6634C3BE-C178-87A3-D09F-DFDDE48D53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63358"/>
            <a:ext cx="7308765" cy="988484"/>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Please sign in and find a seat. We will begin soon.</a:t>
            </a:r>
          </a:p>
          <a:p>
            <a:pPr marL="285750"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If possible, please turn on your camera and enter your preferred name. We will begin soon. </a:t>
            </a:r>
          </a:p>
          <a:p>
            <a:endParaRPr lang="en-US"/>
          </a:p>
        </p:txBody>
      </p:sp>
    </p:spTree>
    <p:extLst>
      <p:ext uri="{BB962C8B-B14F-4D97-AF65-F5344CB8AC3E}">
        <p14:creationId xmlns:p14="http://schemas.microsoft.com/office/powerpoint/2010/main" val="2693580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E39D5B0-5FD7-66D1-D923-D8F4D4E23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8FC028-90C2-C01B-1FA3-3589FC225D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50C35E6-7CD2-3BCB-03AD-7B9B3F30E9E8}"/>
              </a:ext>
            </a:extLst>
          </p:cNvPr>
          <p:cNvSpPr txBox="1"/>
          <p:nvPr/>
        </p:nvSpPr>
        <p:spPr>
          <a:xfrm>
            <a:off x="3505200" y="2690111"/>
            <a:ext cx="3800996" cy="3825919"/>
          </a:xfrm>
          <a:prstGeom prst="rect">
            <a:avLst/>
          </a:prstGeom>
        </p:spPr>
        <p:txBody>
          <a:bodyPr wrap="square" lIns="0" tIns="0" rIns="0" bIns="0" rtlCol="0" anchor="t">
            <a:spAutoFit/>
          </a:bodyPr>
          <a:lstStyle/>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lang="en-US" sz="3064" b="1">
                <a:solidFill>
                  <a:srgbClr val="000000"/>
                </a:solidFill>
                <a:latin typeface="Calibri (MS) Bold"/>
                <a:ea typeface="Calibri (MS) Bold"/>
                <a:cs typeface="Calibri (MS) Bold"/>
                <a:sym typeface="Calibri (MS) Bold"/>
              </a:rPr>
              <a:t>Ice Breaker</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Ground Rules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a:extLst>
              <a:ext uri="{FF2B5EF4-FFF2-40B4-BE49-F238E27FC236}">
                <a16:creationId xmlns:a16="http://schemas.microsoft.com/office/drawing/2014/main" id="{ADD85F6E-90A7-ECEB-7B2E-9130364B9E7A}"/>
              </a:ext>
            </a:extLst>
          </p:cNvPr>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96B7543-B5D4-CBDB-60FF-3630C1E7CDBC}"/>
              </a:ext>
            </a:extLst>
          </p:cNvPr>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97456D3-7164-6CF9-CA28-3187AE331CC5}"/>
              </a:ext>
            </a:extLst>
          </p:cNvPr>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extLst>
      <p:ext uri="{BB962C8B-B14F-4D97-AF65-F5344CB8AC3E}">
        <p14:creationId xmlns:p14="http://schemas.microsoft.com/office/powerpoint/2010/main" val="1721770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a:extLst>
            <a:ext uri="{FF2B5EF4-FFF2-40B4-BE49-F238E27FC236}">
              <a16:creationId xmlns:a16="http://schemas.microsoft.com/office/drawing/2014/main" id="{258D9E40-AECD-3B36-C1CF-30BBBEDC79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D2DBADE-C742-AEB2-50C0-AF96968B3A1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593E968-1CB3-AFD3-617C-2F44A9D3AB82}"/>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93F1638-47AB-364F-CB9D-23A920D305B8}"/>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C92928E-2010-AB17-42D3-559C894781B9}"/>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7C5D322-85EE-91C0-2B0F-44FE27FC1A39}"/>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51C3E47-BF2B-11A8-8C08-6DDD5DCBB9BE}"/>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F76F7451-CFB6-4579-C50E-3B05C7F46EC4}"/>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6FFEBA7-5648-DB33-9CCC-5915A663B42F}"/>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AE4A9F1A-77C6-35B7-D40A-DAFFD3D3DA38}"/>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39171EC1-B9D1-5A0B-248A-724C4F4435FF}"/>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4689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4899803"/>
          </a:xfrm>
          <a:prstGeom prst="rect">
            <a:avLst/>
          </a:prstGeom>
          <a:noFill/>
        </p:spPr>
        <p:txBody>
          <a:bodyPr wrap="square" rtlCol="0">
            <a:spAutoFit/>
          </a:bodyPr>
          <a:lstStyle/>
          <a:p>
            <a:pPr marL="515919" lvl="1" indent="-257959" algn="l">
              <a:lnSpc>
                <a:spcPts val="3345"/>
              </a:lnSpc>
              <a:buFont typeface="Arial"/>
              <a:buChar char="•"/>
            </a:pPr>
            <a:r>
              <a:rPr lang="en-US">
                <a:latin typeface="Calibri" panose="020F0502020204030204" pitchFamily="34" charset="0"/>
                <a:ea typeface="Calibri" panose="020F0502020204030204" pitchFamily="34" charset="0"/>
                <a:cs typeface="Calibri" panose="020F0502020204030204" pitchFamily="34" charset="0"/>
              </a:rPr>
              <a:t>Tell us your name, your coparent’s name, your child’s name(s), your child’s age(s), and one of the following: </a:t>
            </a:r>
          </a:p>
          <a:p>
            <a:pPr marL="257960" lvl="1" algn="l">
              <a:lnSpc>
                <a:spcPts val="3345"/>
              </a:lnSpc>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child’s strengths</a:t>
            </a: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extLst>
                <a:ext uri="{28A0092B-C50C-407E-A947-70E740481C1C}">
                  <a14:useLocalDpi xmlns:a14="http://schemas.microsoft.com/office/drawing/2010/main" val="0"/>
                </a:ext>
              </a:extLst>
            </a:blip>
            <a:stretch>
              <a:fillRect l="-3438" r="3438"/>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185506" y="912548"/>
            <a:ext cx="2436278" cy="3540857"/>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extLst>
                <a:ext uri="{28A0092B-C50C-407E-A947-70E740481C1C}">
                  <a14:useLocalDpi xmlns:a14="http://schemas.microsoft.com/office/drawing/2010/main" val="0"/>
                </a:ext>
              </a:extLst>
            </a:blip>
            <a:stretch>
              <a:fillRect l="-5496" r="5496"/>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extLst>
                <a:ext uri="{28A0092B-C50C-407E-A947-70E740481C1C}">
                  <a14:useLocalDpi xmlns:a14="http://schemas.microsoft.com/office/drawing/2010/main" val="0"/>
                </a:ext>
              </a:extLst>
            </a:blip>
            <a:stretch>
              <a:fillRect l="-2851" t="-236" r="2851" b="236"/>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extLst>
                <a:ext uri="{28A0092B-C50C-407E-A947-70E740481C1C}">
                  <a14:useLocalDpi xmlns:a14="http://schemas.microsoft.com/office/drawing/2010/main" val="0"/>
                </a:ext>
              </a:extLst>
            </a:blip>
            <a:stretch>
              <a:fillRect l="-6502" r="6502"/>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837317" y="3280172"/>
            <a:ext cx="236949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8">
              <a:extLst>
                <a:ext uri="{28A0092B-C50C-407E-A947-70E740481C1C}">
                  <a14:useLocalDpi xmlns:a14="http://schemas.microsoft.com/office/drawing/2010/main" val="0"/>
                </a:ext>
              </a:extLst>
            </a:blip>
            <a:stretch>
              <a:fillRect l="-4500" r="1"/>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9">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endParaRPr lang="en-US"/>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229273" y="531495"/>
            <a:ext cx="3295055" cy="84247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rPr>
              <a:t>Expectations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895986" y="3238828"/>
            <a:ext cx="2662377" cy="3732692"/>
          </a:xfrm>
          <a:prstGeom prst="roundRect">
            <a:avLst/>
          </a:prstGeom>
          <a:blipFill>
            <a:blip r:embed="rId9"/>
            <a:stretch>
              <a:fillRect l="-1" t="-2311" r="-2643" b="-2363"/>
            </a:stretch>
          </a:blipFill>
          <a:ln w="6667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687473" y="4983113"/>
            <a:ext cx="417026" cy="958680"/>
          </a:xfrm>
          <a:custGeom>
            <a:avLst/>
            <a:gdLst/>
            <a:ahLst/>
            <a:cxnLst/>
            <a:rect l="l" t="t" r="r" b="b"/>
            <a:pathLst>
              <a:path w="417026" h="958680">
                <a:moveTo>
                  <a:pt x="417026" y="0"/>
                </a:moveTo>
                <a:lnTo>
                  <a:pt x="0" y="0"/>
                </a:lnTo>
                <a:lnTo>
                  <a:pt x="0" y="958680"/>
                </a:lnTo>
                <a:lnTo>
                  <a:pt x="417026" y="958680"/>
                </a:lnTo>
                <a:lnTo>
                  <a:pt x="41702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765249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52A0-9DD4-BC0F-9F6C-C087D82D16E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C3023C4-28E2-EF6F-5BBF-A4A24AD724A5}"/>
              </a:ext>
            </a:extLst>
          </p:cNvPr>
          <p:cNvPicPr>
            <a:picLocks noChangeAspect="1"/>
          </p:cNvPicPr>
          <p:nvPr/>
        </p:nvPicPr>
        <p:blipFill>
          <a:blip r:embed="rId3">
            <a:extLst>
              <a:ext uri="{28A0092B-C50C-407E-A947-70E740481C1C}">
                <a14:useLocalDpi xmlns:a14="http://schemas.microsoft.com/office/drawing/2010/main" val="0"/>
              </a:ext>
            </a:extLst>
          </a:blip>
          <a:srcRect t="5875"/>
          <a:stretch/>
        </p:blipFill>
        <p:spPr>
          <a:xfrm>
            <a:off x="25196" y="2618572"/>
            <a:ext cx="6383112" cy="1616049"/>
          </a:xfrm>
          <a:prstGeom prst="rect">
            <a:avLst/>
          </a:prstGeom>
        </p:spPr>
      </p:pic>
      <p:sp>
        <p:nvSpPr>
          <p:cNvPr id="5" name="TextBox 4">
            <a:extLst>
              <a:ext uri="{FF2B5EF4-FFF2-40B4-BE49-F238E27FC236}">
                <a16:creationId xmlns:a16="http://schemas.microsoft.com/office/drawing/2014/main" id="{AB17E065-EB57-06A0-CD20-46BC21ACE48D}"/>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a:ln>
                  <a:noFill/>
                </a:ln>
                <a:solidFill>
                  <a:prstClr val="black"/>
                </a:solidFill>
                <a:effectLst/>
                <a:uLnTx/>
                <a:uFillTx/>
                <a:latin typeface="Calibri"/>
                <a:ea typeface="Calibri"/>
                <a:cs typeface="Calibri"/>
              </a:rPr>
              <a:t>Complete the Introduction Module and Session 1: Disability and You</a:t>
            </a:r>
          </a:p>
        </p:txBody>
      </p:sp>
      <p:sp>
        <p:nvSpPr>
          <p:cNvPr id="8" name="Freeform 6">
            <a:extLst>
              <a:ext uri="{FF2B5EF4-FFF2-40B4-BE49-F238E27FC236}">
                <a16:creationId xmlns:a16="http://schemas.microsoft.com/office/drawing/2014/main" id="{986055D2-7DA6-452B-3C30-7C22631EB02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5EA4864-ECDE-C6EA-5C47-5863D74C3248}"/>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32222A0F-0CDF-769D-48FD-D69804778AAF}"/>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View online modules</a:t>
            </a:r>
          </a:p>
        </p:txBody>
      </p:sp>
      <p:sp>
        <p:nvSpPr>
          <p:cNvPr id="4" name="Rectangle 3">
            <a:extLst>
              <a:ext uri="{FF2B5EF4-FFF2-40B4-BE49-F238E27FC236}">
                <a16:creationId xmlns:a16="http://schemas.microsoft.com/office/drawing/2014/main" id="{12E49192-6D1C-FCE4-214D-BD3335AEFEFE}"/>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A8198966-2C4A-3019-AAE5-28B7F95936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52779" y="4433898"/>
            <a:ext cx="2566821" cy="442902"/>
          </a:xfrm>
          <a:prstGeom prst="rect">
            <a:avLst/>
          </a:prstGeom>
        </p:spPr>
      </p:pic>
      <p:sp>
        <p:nvSpPr>
          <p:cNvPr id="6" name="Freeform 6">
            <a:extLst>
              <a:ext uri="{FF2B5EF4-FFF2-40B4-BE49-F238E27FC236}">
                <a16:creationId xmlns:a16="http://schemas.microsoft.com/office/drawing/2014/main" id="{432DE4EB-F2A0-C58C-E9FB-15AA6623984A}"/>
              </a:ext>
            </a:extLst>
          </p:cNvPr>
          <p:cNvSpPr/>
          <p:nvPr/>
        </p:nvSpPr>
        <p:spPr>
          <a:xfrm rot="11606688" flipH="1">
            <a:off x="1398273" y="4021875"/>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7BC9DBDD-DF5D-30D5-EF11-7D8F87169A9D}"/>
              </a:ext>
            </a:extLst>
          </p:cNvPr>
          <p:cNvPicPr>
            <a:picLocks noChangeAspect="1"/>
          </p:cNvPicPr>
          <p:nvPr/>
        </p:nvPicPr>
        <p:blipFill>
          <a:blip r:embed="rId8">
            <a:extLst>
              <a:ext uri="{28A0092B-C50C-407E-A947-70E740481C1C}">
                <a14:useLocalDpi xmlns:a14="http://schemas.microsoft.com/office/drawing/2010/main" val="0"/>
              </a:ext>
            </a:extLst>
          </a:blip>
          <a:srcRect l="-1111" r="7791"/>
          <a:stretch/>
        </p:blipFill>
        <p:spPr>
          <a:xfrm>
            <a:off x="6400800"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1EA29A76-5B01-2CEE-782A-378BFA64091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8D9764B0-486A-EC4B-CECB-D8622EDC6FDD}"/>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6">
            <a:extLst>
              <a:ext uri="{FF2B5EF4-FFF2-40B4-BE49-F238E27FC236}">
                <a16:creationId xmlns:a16="http://schemas.microsoft.com/office/drawing/2014/main" id="{9BFEEB64-DB42-C1E3-67D3-E46B695F73BE}"/>
              </a:ext>
            </a:extLst>
          </p:cNvPr>
          <p:cNvSpPr/>
          <p:nvPr/>
        </p:nvSpPr>
        <p:spPr>
          <a:xfrm rot="10519427" flipH="1">
            <a:off x="1312235" y="3907832"/>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842CD0D4-6965-9908-7C22-5D2CC255AAB4}"/>
              </a:ext>
            </a:extLst>
          </p:cNvPr>
          <p:cNvSpPr/>
          <p:nvPr/>
        </p:nvSpPr>
        <p:spPr>
          <a:xfrm>
            <a:off x="6211298"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D704E78-646E-3DD0-09D1-DD590563B2F4}"/>
              </a:ext>
            </a:extLst>
          </p:cNvPr>
          <p:cNvSpPr/>
          <p:nvPr/>
        </p:nvSpPr>
        <p:spPr>
          <a:xfrm>
            <a:off x="5458267" y="2965344"/>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E38BC444-E29F-AD07-409B-EF17DC8CCD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5000" y="3958911"/>
            <a:ext cx="1047896" cy="381053"/>
          </a:xfrm>
          <a:prstGeom prst="rect">
            <a:avLst/>
          </a:prstGeom>
        </p:spPr>
      </p:pic>
    </p:spTree>
    <p:extLst>
      <p:ext uri="{BB962C8B-B14F-4D97-AF65-F5344CB8AC3E}">
        <p14:creationId xmlns:p14="http://schemas.microsoft.com/office/powerpoint/2010/main" val="111346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a:solidFill>
                    <a:srgbClr val="2C251E"/>
                  </a:solidFill>
                  <a:latin typeface="Calibri (MS) Bold"/>
                </a:rPr>
                <a:t>Meeting 1</a:t>
              </a:r>
              <a:endParaRPr kumimoji="0" lang="en-US" sz="3127" b="0" i="0" u="none" strike="noStrike" kern="1200" cap="none" spc="0" normalizeH="0" baseline="0" noProof="0">
                <a:ln>
                  <a:noFill/>
                </a:ln>
                <a:solidFill>
                  <a:srgbClr val="2C251E"/>
                </a:solidFill>
                <a:effectLst/>
                <a:uLnTx/>
                <a:uFillTx/>
                <a:latin typeface="Calibri (MS) Bold"/>
                <a:ea typeface="+mn-ea"/>
                <a:cs typeface="+mn-cs"/>
              </a:endParaRPr>
            </a:p>
          </p:txBody>
        </p:sp>
      </p:grpSp>
      <p:pic>
        <p:nvPicPr>
          <p:cNvPr id="6" name="Picture 5">
            <a:extLst>
              <a:ext uri="{FF2B5EF4-FFF2-40B4-BE49-F238E27FC236}">
                <a16:creationId xmlns:a16="http://schemas.microsoft.com/office/drawing/2014/main" id="{75546E50-ADEE-0DCD-8FA1-70FAD62E497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63358"/>
            <a:ext cx="7308765" cy="988484"/>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Please sign in and find a seat. We will begin soon.</a:t>
            </a:r>
          </a:p>
          <a:p>
            <a:pPr marL="57154" defTabSz="914429">
              <a:lnSpc>
                <a:spcPct val="90000"/>
              </a:lnSpc>
              <a:spcAft>
                <a:spcPts val="601"/>
              </a:spcAft>
            </a:pPr>
            <a:endParaRPr lang="en-US" sz="320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If possible, please turn on your camera and enter your preferred name. We will begin soon.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a:solidFill>
                  <a:srgbClr val="000000"/>
                </a:solidFill>
                <a:latin typeface="Calibri"/>
                <a:ea typeface="Calibri"/>
                <a:cs typeface="Calibri"/>
              </a:rPr>
              <a:t>Restate Ground Rules</a:t>
            </a:r>
          </a:p>
          <a:p>
            <a:pPr marL="515467" lvl="1" indent="-257395" defTabSz="914429">
              <a:lnSpc>
                <a:spcPts val="3345"/>
              </a:lnSpc>
              <a:buFont typeface="Arial"/>
              <a:buChar char="•"/>
            </a:pPr>
            <a:r>
              <a:rPr lang="en-US" sz="2347" b="1">
                <a:solidFill>
                  <a:srgbClr val="000000"/>
                </a:solidFill>
                <a:latin typeface="Calibri"/>
                <a:ea typeface="Calibri"/>
                <a:cs typeface="Calibri"/>
              </a:rPr>
              <a:t>Group Discussion</a:t>
            </a:r>
          </a:p>
          <a:p>
            <a:pPr marL="515467" lvl="1" indent="-257395" defTabSz="914429">
              <a:lnSpc>
                <a:spcPts val="3345"/>
              </a:lnSpc>
              <a:buFont typeface="Arial"/>
              <a:buChar char="•"/>
            </a:pPr>
            <a:r>
              <a:rPr lang="en-US" sz="2347" b="1">
                <a:solidFill>
                  <a:srgbClr val="000000"/>
                </a:solidFill>
                <a:latin typeface="Calibri"/>
                <a:ea typeface="Calibri"/>
                <a:cs typeface="Calibri"/>
              </a:rPr>
              <a:t>Homework</a:t>
            </a:r>
          </a:p>
          <a:p>
            <a:pPr defTabSz="914429">
              <a:lnSpc>
                <a:spcPts val="3345"/>
              </a:lnSpc>
            </a:pPr>
            <a:endParaRPr lang="en-US" sz="2389" b="1">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60C542D-6027-96D9-ABC5-DD9F074491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FBE82-C543-8643-3184-E701BA02DF7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CEE8AB6-38B1-E229-4CDC-187782F384C3}"/>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BC904F6-FE1C-621F-0C3B-7286A3FF4991}"/>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DA514069-A92A-3326-5BDC-F83F73871F7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1579741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a:extLst>
            <a:ext uri="{FF2B5EF4-FFF2-40B4-BE49-F238E27FC236}">
              <a16:creationId xmlns:a16="http://schemas.microsoft.com/office/drawing/2014/main" id="{3EB7EAED-E4A7-879A-7AEF-D823C0BBA3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4C8F3D-9A6C-F245-7BC3-91AD08844CA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67E00D4-D2F5-8308-D335-4A7379BC9EE1}"/>
              </a:ext>
            </a:extLst>
          </p:cNvPr>
          <p:cNvSpPr/>
          <p:nvPr/>
        </p:nvSpPr>
        <p:spPr>
          <a:xfrm>
            <a:off x="0" y="0"/>
            <a:ext cx="3299954" cy="1057130"/>
          </a:xfrm>
          <a:custGeom>
            <a:avLst/>
            <a:gdLst/>
            <a:ahLst/>
            <a:cxnLst/>
            <a:rect l="l" t="t" r="r" b="b"/>
            <a:pathLst>
              <a:path w="3299954" h="1057130">
                <a:moveTo>
                  <a:pt x="0" y="0"/>
                </a:moveTo>
                <a:lnTo>
                  <a:pt x="3299954" y="0"/>
                </a:lnTo>
                <a:lnTo>
                  <a:pt x="3299954" y="1057130"/>
                </a:lnTo>
                <a:lnTo>
                  <a:pt x="0" y="1057130"/>
                </a:lnTo>
                <a:lnTo>
                  <a:pt x="0" y="0"/>
                </a:lnTo>
                <a:close/>
              </a:path>
            </a:pathLst>
          </a:custGeom>
          <a:blipFill>
            <a:blip r:embed="rId4"/>
            <a:stretch>
              <a:fillRect l="-12278" t="-79484" r="-17256" b="-121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A85F85F-F5FF-A744-54CD-6B5A66D965B0}"/>
              </a:ext>
            </a:extLst>
          </p:cNvPr>
          <p:cNvSpPr/>
          <p:nvPr/>
        </p:nvSpPr>
        <p:spPr>
          <a:xfrm>
            <a:off x="5087861" y="5450363"/>
            <a:ext cx="4665739" cy="1869211"/>
          </a:xfrm>
          <a:custGeom>
            <a:avLst/>
            <a:gdLst/>
            <a:ahLst/>
            <a:cxnLst/>
            <a:rect l="l" t="t" r="r" b="b"/>
            <a:pathLst>
              <a:path w="4665739" h="1869211">
                <a:moveTo>
                  <a:pt x="0" y="0"/>
                </a:moveTo>
                <a:lnTo>
                  <a:pt x="4665739" y="0"/>
                </a:lnTo>
                <a:lnTo>
                  <a:pt x="4665739" y="1869210"/>
                </a:lnTo>
                <a:lnTo>
                  <a:pt x="0" y="1869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FCD54C15-5974-2477-0FF7-9C0E361BAD53}"/>
              </a:ext>
            </a:extLst>
          </p:cNvPr>
          <p:cNvSpPr txBox="1"/>
          <p:nvPr/>
        </p:nvSpPr>
        <p:spPr>
          <a:xfrm>
            <a:off x="5461359" y="5791200"/>
            <a:ext cx="3918744" cy="1216298"/>
          </a:xfrm>
          <a:prstGeom prst="rect">
            <a:avLst/>
          </a:prstGeom>
        </p:spPr>
        <p:txBody>
          <a:bodyPr lIns="0" tIns="0" rIns="0" bIns="0" rtlCol="0" anchor="t">
            <a:spAutoFit/>
          </a:bodyPr>
          <a:lstStyle/>
          <a:p>
            <a:pPr marL="429679" marR="0" lvl="1" indent="-214840" algn="l" defTabSz="914400" rtl="0" eaLnBrk="1" fontAlgn="auto" latinLnBrk="0" hangingPunct="1">
              <a:lnSpc>
                <a:spcPts val="1811"/>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dreams do you have for your child? </a:t>
            </a:r>
          </a:p>
          <a:p>
            <a:pPr marL="0" marR="0" lvl="0" indent="0" algn="l" defTabSz="914400" rtl="0" eaLnBrk="1" fontAlgn="auto" latinLnBrk="0" hangingPunct="1">
              <a:lnSpc>
                <a:spcPts val="1811"/>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1811"/>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hope to gain from this course?</a:t>
            </a:r>
          </a:p>
        </p:txBody>
      </p:sp>
    </p:spTree>
    <p:extLst>
      <p:ext uri="{BB962C8B-B14F-4D97-AF65-F5344CB8AC3E}">
        <p14:creationId xmlns:p14="http://schemas.microsoft.com/office/powerpoint/2010/main" val="164132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a:extLst>
            <a:ext uri="{FF2B5EF4-FFF2-40B4-BE49-F238E27FC236}">
              <a16:creationId xmlns:a16="http://schemas.microsoft.com/office/drawing/2014/main" id="{05A2E296-C4A6-565F-252F-F439FC15F7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33053C-3869-CE2B-889E-CEB4FF375A45}"/>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9974" t="-3188" b="-31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5D98029-512B-33FF-2A97-D7827D8E3FCA}"/>
              </a:ext>
            </a:extLst>
          </p:cNvPr>
          <p:cNvSpPr/>
          <p:nvPr/>
        </p:nvSpPr>
        <p:spPr>
          <a:xfrm>
            <a:off x="281139" y="0"/>
            <a:ext cx="1953494" cy="1342583"/>
          </a:xfrm>
          <a:custGeom>
            <a:avLst/>
            <a:gdLst/>
            <a:ahLst/>
            <a:cxnLst/>
            <a:rect l="l" t="t" r="r" b="b"/>
            <a:pathLst>
              <a:path w="1953494" h="1342583">
                <a:moveTo>
                  <a:pt x="0" y="0"/>
                </a:moveTo>
                <a:lnTo>
                  <a:pt x="1953493" y="0"/>
                </a:lnTo>
                <a:lnTo>
                  <a:pt x="1953493" y="1342583"/>
                </a:lnTo>
                <a:lnTo>
                  <a:pt x="0" y="1342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978E5D6-CB9B-FFCD-1464-9EC3170E308F}"/>
              </a:ext>
            </a:extLst>
          </p:cNvPr>
          <p:cNvSpPr/>
          <p:nvPr/>
        </p:nvSpPr>
        <p:spPr>
          <a:xfrm>
            <a:off x="-268497" y="2024821"/>
            <a:ext cx="5064917" cy="4273524"/>
          </a:xfrm>
          <a:custGeom>
            <a:avLst/>
            <a:gdLst/>
            <a:ahLst/>
            <a:cxnLst/>
            <a:rect l="l" t="t" r="r" b="b"/>
            <a:pathLst>
              <a:path w="5064917" h="4273524">
                <a:moveTo>
                  <a:pt x="0" y="0"/>
                </a:moveTo>
                <a:lnTo>
                  <a:pt x="5064917" y="0"/>
                </a:lnTo>
                <a:lnTo>
                  <a:pt x="5064917" y="4273524"/>
                </a:lnTo>
                <a:lnTo>
                  <a:pt x="0" y="42735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DDCFF4D-6C4C-59D3-6BD3-05634B8C0EBF}"/>
              </a:ext>
            </a:extLst>
          </p:cNvPr>
          <p:cNvSpPr/>
          <p:nvPr/>
        </p:nvSpPr>
        <p:spPr>
          <a:xfrm flipH="1">
            <a:off x="0" y="2468880"/>
            <a:ext cx="4876800" cy="4114800"/>
          </a:xfrm>
          <a:custGeom>
            <a:avLst/>
            <a:gdLst/>
            <a:ahLst/>
            <a:cxnLst/>
            <a:rect l="l" t="t" r="r" b="b"/>
            <a:pathLst>
              <a:path w="4876800" h="4114800">
                <a:moveTo>
                  <a:pt x="4876800" y="0"/>
                </a:moveTo>
                <a:lnTo>
                  <a:pt x="0" y="0"/>
                </a:lnTo>
                <a:lnTo>
                  <a:pt x="0" y="4114800"/>
                </a:lnTo>
                <a:lnTo>
                  <a:pt x="4876800" y="4114800"/>
                </a:lnTo>
                <a:lnTo>
                  <a:pt x="4876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89B9F27-C200-BAD6-A639-DAF652DB8361}"/>
              </a:ext>
            </a:extLst>
          </p:cNvPr>
          <p:cNvSpPr txBox="1"/>
          <p:nvPr/>
        </p:nvSpPr>
        <p:spPr>
          <a:xfrm>
            <a:off x="398792" y="2642317"/>
            <a:ext cx="3984608" cy="3790178"/>
          </a:xfrm>
          <a:prstGeom prst="rect">
            <a:avLst/>
          </a:prstGeom>
        </p:spPr>
        <p:txBody>
          <a:bodyPr lIns="0" tIns="0" rIns="0" bIns="0" rtlCol="0" anchor="t">
            <a:spAutoFit/>
          </a:bodyPr>
          <a:lstStyle/>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you feel when you first learned about your child’s diagnosis?</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were your initial concerns about their delays?</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 supported your child in reaching developmental milestones?</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feelings do you have about raising your child?</a:t>
            </a:r>
          </a:p>
          <a:p>
            <a:pPr marL="0" marR="0" lvl="0" indent="0" algn="l" defTabSz="914400" rtl="0" eaLnBrk="1" fontAlgn="auto" latinLnBrk="0" hangingPunct="1">
              <a:lnSpc>
                <a:spcPts val="216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TextBox 7">
            <a:extLst>
              <a:ext uri="{FF2B5EF4-FFF2-40B4-BE49-F238E27FC236}">
                <a16:creationId xmlns:a16="http://schemas.microsoft.com/office/drawing/2014/main" id="{35AAC6EC-3672-F3C8-F579-D72D56E05E12}"/>
              </a:ext>
            </a:extLst>
          </p:cNvPr>
          <p:cNvSpPr txBox="1"/>
          <p:nvPr/>
        </p:nvSpPr>
        <p:spPr>
          <a:xfrm>
            <a:off x="185134" y="422882"/>
            <a:ext cx="2145503"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Understanding </a:t>
            </a:r>
          </a:p>
        </p:txBody>
      </p:sp>
    </p:spTree>
    <p:extLst>
      <p:ext uri="{BB962C8B-B14F-4D97-AF65-F5344CB8AC3E}">
        <p14:creationId xmlns:p14="http://schemas.microsoft.com/office/powerpoint/2010/main" val="1954604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a:extLst>
            <a:ext uri="{FF2B5EF4-FFF2-40B4-BE49-F238E27FC236}">
              <a16:creationId xmlns:a16="http://schemas.microsoft.com/office/drawing/2014/main" id="{A7B97B78-9F8F-662D-74CA-D7DEB975718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53B31F-C9A0-F3F6-0383-5FFF336298C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5312" t="-1378" r="-15102" b="-55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8516D1F-B585-E965-DFFA-797BF98ECF52}"/>
              </a:ext>
            </a:extLst>
          </p:cNvPr>
          <p:cNvSpPr/>
          <p:nvPr/>
        </p:nvSpPr>
        <p:spPr>
          <a:xfrm>
            <a:off x="120461" y="0"/>
            <a:ext cx="1722488" cy="1183819"/>
          </a:xfrm>
          <a:custGeom>
            <a:avLst/>
            <a:gdLst/>
            <a:ahLst/>
            <a:cxnLst/>
            <a:rect l="l" t="t" r="r" b="b"/>
            <a:pathLst>
              <a:path w="1722488" h="1183819">
                <a:moveTo>
                  <a:pt x="0" y="0"/>
                </a:moveTo>
                <a:lnTo>
                  <a:pt x="1722489" y="0"/>
                </a:lnTo>
                <a:lnTo>
                  <a:pt x="1722489" y="1183819"/>
                </a:lnTo>
                <a:lnTo>
                  <a:pt x="0" y="1183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8A85A16-0B85-9674-CBA5-52E3D6DCB6F1}"/>
              </a:ext>
            </a:extLst>
          </p:cNvPr>
          <p:cNvSpPr/>
          <p:nvPr/>
        </p:nvSpPr>
        <p:spPr>
          <a:xfrm rot="-646025">
            <a:off x="5629477" y="1466547"/>
            <a:ext cx="3434340" cy="4324714"/>
          </a:xfrm>
          <a:custGeom>
            <a:avLst/>
            <a:gdLst/>
            <a:ahLst/>
            <a:cxnLst/>
            <a:rect l="l" t="t" r="r" b="b"/>
            <a:pathLst>
              <a:path w="3434340" h="4324714">
                <a:moveTo>
                  <a:pt x="0" y="0"/>
                </a:moveTo>
                <a:lnTo>
                  <a:pt x="3434341" y="0"/>
                </a:lnTo>
                <a:lnTo>
                  <a:pt x="3434341" y="4324714"/>
                </a:lnTo>
                <a:lnTo>
                  <a:pt x="0" y="4324714"/>
                </a:lnTo>
                <a:lnTo>
                  <a:pt x="0" y="0"/>
                </a:lnTo>
                <a:close/>
              </a:path>
            </a:pathLst>
          </a:custGeom>
          <a:blipFill>
            <a:blip r:embed="rId6"/>
            <a:stretch>
              <a:fillRect l="-2047" t="-1595" b="-5196"/>
            </a:stretch>
          </a:blipFill>
          <a:ln w="38100" cap="sq">
            <a:solidFill>
              <a:srgbClr val="9B89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5F2FE3F-AA5C-92E7-BF20-1012F022618B}"/>
              </a:ext>
            </a:extLst>
          </p:cNvPr>
          <p:cNvSpPr/>
          <p:nvPr/>
        </p:nvSpPr>
        <p:spPr>
          <a:xfrm rot="15112764" flipH="1">
            <a:off x="1196436" y="4195256"/>
            <a:ext cx="1670637" cy="2152189"/>
          </a:xfrm>
          <a:custGeom>
            <a:avLst/>
            <a:gdLst/>
            <a:ahLst/>
            <a:cxnLst/>
            <a:rect l="l" t="t" r="r" b="b"/>
            <a:pathLst>
              <a:path w="1670637" h="2152189">
                <a:moveTo>
                  <a:pt x="1670636" y="0"/>
                </a:moveTo>
                <a:lnTo>
                  <a:pt x="0" y="0"/>
                </a:lnTo>
                <a:lnTo>
                  <a:pt x="0" y="2152189"/>
                </a:lnTo>
                <a:lnTo>
                  <a:pt x="1670636" y="2152189"/>
                </a:lnTo>
                <a:lnTo>
                  <a:pt x="167063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F9518D1-C9FC-0DEA-2C4D-848B47D67ED3}"/>
              </a:ext>
            </a:extLst>
          </p:cNvPr>
          <p:cNvSpPr txBox="1"/>
          <p:nvPr/>
        </p:nvSpPr>
        <p:spPr>
          <a:xfrm>
            <a:off x="146854" y="194765"/>
            <a:ext cx="1669703" cy="708565"/>
          </a:xfrm>
          <a:prstGeom prst="rect">
            <a:avLst/>
          </a:prstGeom>
        </p:spPr>
        <p:txBody>
          <a:bodyPr lIns="0" tIns="0" rIns="0" bIns="0" rtlCol="0" anchor="t">
            <a:spAutoFit/>
          </a:bodyPr>
          <a:lstStyle/>
          <a:p>
            <a:pPr marL="0" marR="0" lvl="0" indent="0" algn="ctr" defTabSz="914400" rtl="0" eaLnBrk="1" fontAlgn="auto" latinLnBrk="0" hangingPunct="1">
              <a:lnSpc>
                <a:spcPts val="2703"/>
              </a:lnSpc>
              <a:spcBef>
                <a:spcPct val="0"/>
              </a:spcBef>
              <a:spcAft>
                <a:spcPts val="0"/>
              </a:spcAft>
              <a:buClrTx/>
              <a:buSzTx/>
              <a:buFontTx/>
              <a:buNone/>
              <a:tabLst/>
              <a:defRPr/>
            </a:pPr>
            <a:r>
              <a:rPr kumimoji="0" lang="en-US" sz="193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Importance of Self Care</a:t>
            </a:r>
          </a:p>
        </p:txBody>
      </p:sp>
      <p:sp>
        <p:nvSpPr>
          <p:cNvPr id="7" name="TextBox 7">
            <a:extLst>
              <a:ext uri="{FF2B5EF4-FFF2-40B4-BE49-F238E27FC236}">
                <a16:creationId xmlns:a16="http://schemas.microsoft.com/office/drawing/2014/main" id="{AD450C11-490B-B44D-7D7A-8CF1B1A189D8}"/>
              </a:ext>
            </a:extLst>
          </p:cNvPr>
          <p:cNvSpPr txBox="1"/>
          <p:nvPr/>
        </p:nvSpPr>
        <p:spPr>
          <a:xfrm rot="-596702">
            <a:off x="2419939" y="5323652"/>
            <a:ext cx="3146935" cy="1491292"/>
          </a:xfrm>
          <a:prstGeom prst="rect">
            <a:avLst/>
          </a:prstGeom>
        </p:spPr>
        <p:txBody>
          <a:bodyPr lIns="0" tIns="0" rIns="0" bIns="0" rtlCol="0" anchor="t">
            <a:spAutoFit/>
          </a:bodyPr>
          <a:lstStyle/>
          <a:p>
            <a:pPr marL="0" marR="0" lvl="0" indent="0" algn="ctr" defTabSz="914400" rtl="0" eaLnBrk="1" fontAlgn="auto" latinLnBrk="0" hangingPunct="1">
              <a:lnSpc>
                <a:spcPts val="2234"/>
              </a:lnSpc>
              <a:spcBef>
                <a:spcPts val="0"/>
              </a:spcBef>
              <a:spcAft>
                <a:spcPts val="0"/>
              </a:spcAft>
              <a:buClrTx/>
              <a:buSzTx/>
              <a:buFontTx/>
              <a:buNone/>
              <a:tabLst/>
              <a:defRPr/>
            </a:pPr>
            <a:r>
              <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often prioritize others over yourself?</a:t>
            </a:r>
          </a:p>
          <a:p>
            <a:pPr marL="0" marR="0" lvl="0" indent="0" algn="ctr" defTabSz="914400" rtl="0" eaLnBrk="1" fontAlgn="auto" latinLnBrk="0" hangingPunct="1">
              <a:lnSpc>
                <a:spcPts val="2234"/>
              </a:lnSpc>
              <a:spcBef>
                <a:spcPts val="0"/>
              </a:spcBef>
              <a:spcAft>
                <a:spcPts val="0"/>
              </a:spcAft>
              <a:buClrTx/>
              <a:buSzTx/>
              <a:buFontTx/>
              <a:buNone/>
              <a:tabLst/>
              <a:defRPr/>
            </a:pPr>
            <a:endPar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0" marR="0" lvl="0" indent="0" algn="ctr" defTabSz="914400" rtl="0" eaLnBrk="1" fontAlgn="auto" latinLnBrk="0" hangingPunct="1">
              <a:lnSpc>
                <a:spcPts val="2234"/>
              </a:lnSpc>
              <a:spcBef>
                <a:spcPts val="0"/>
              </a:spcBef>
              <a:spcAft>
                <a:spcPts val="0"/>
              </a:spcAft>
              <a:buClrTx/>
              <a:buSzTx/>
              <a:buFontTx/>
              <a:buNone/>
              <a:tabLst/>
              <a:defRPr/>
            </a:pPr>
            <a:r>
              <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Why?</a:t>
            </a:r>
          </a:p>
          <a:p>
            <a:pPr marL="0" marR="0" lvl="0" indent="0" algn="ctr" defTabSz="914400" rtl="0" eaLnBrk="1" fontAlgn="auto" latinLnBrk="0" hangingPunct="1">
              <a:lnSpc>
                <a:spcPts val="3037"/>
              </a:lnSpc>
              <a:spcBef>
                <a:spcPts val="0"/>
              </a:spcBef>
              <a:spcAft>
                <a:spcPts val="0"/>
              </a:spcAft>
              <a:buClrTx/>
              <a:buSzTx/>
              <a:buFontTx/>
              <a:buNone/>
              <a:tabLst/>
              <a:defRPr/>
            </a:pPr>
            <a:endParaRPr kumimoji="0" lang="en-US" sz="216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extLst>
      <p:ext uri="{BB962C8B-B14F-4D97-AF65-F5344CB8AC3E}">
        <p14:creationId xmlns:p14="http://schemas.microsoft.com/office/powerpoint/2010/main" val="2212350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a:extLst>
            <a:ext uri="{FF2B5EF4-FFF2-40B4-BE49-F238E27FC236}">
              <a16:creationId xmlns:a16="http://schemas.microsoft.com/office/drawing/2014/main" id="{3B356F1F-B645-EF96-F937-BBFD705601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6B4399-0D7B-FE0C-A5AB-89CABC396CC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3054" t="-6527" b="-65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66B05C6-E757-8D33-C40C-B6BFF42221FB}"/>
              </a:ext>
            </a:extLst>
          </p:cNvPr>
          <p:cNvSpPr/>
          <p:nvPr/>
        </p:nvSpPr>
        <p:spPr>
          <a:xfrm>
            <a:off x="183969" y="9110"/>
            <a:ext cx="1865213" cy="1281910"/>
          </a:xfrm>
          <a:custGeom>
            <a:avLst/>
            <a:gdLst/>
            <a:ahLst/>
            <a:cxnLst/>
            <a:rect l="l" t="t" r="r" b="b"/>
            <a:pathLst>
              <a:path w="1865213" h="1281910">
                <a:moveTo>
                  <a:pt x="0" y="0"/>
                </a:moveTo>
                <a:lnTo>
                  <a:pt x="1865213" y="0"/>
                </a:lnTo>
                <a:lnTo>
                  <a:pt x="1865213" y="1281911"/>
                </a:lnTo>
                <a:lnTo>
                  <a:pt x="0" y="1281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CF6B4B68-9F38-4F36-9072-E02157AB96F8}"/>
              </a:ext>
            </a:extLst>
          </p:cNvPr>
          <p:cNvSpPr txBox="1"/>
          <p:nvPr/>
        </p:nvSpPr>
        <p:spPr>
          <a:xfrm>
            <a:off x="212548" y="399483"/>
            <a:ext cx="1808054" cy="437104"/>
          </a:xfrm>
          <a:prstGeom prst="rect">
            <a:avLst/>
          </a:prstGeom>
        </p:spPr>
        <p:txBody>
          <a:bodyPr lIns="0" tIns="0" rIns="0" bIns="0" rtlCol="0" anchor="t">
            <a:spAutoFit/>
          </a:bodyPr>
          <a:lstStyle/>
          <a:p>
            <a:pPr marL="0" marR="0" lvl="0" indent="0" algn="ctr" defTabSz="914400" rtl="0" eaLnBrk="1" fontAlgn="auto" latinLnBrk="0" hangingPunct="1">
              <a:lnSpc>
                <a:spcPts val="3207"/>
              </a:lnSpc>
              <a:spcBef>
                <a:spcPct val="0"/>
              </a:spcBef>
              <a:spcAft>
                <a:spcPts val="0"/>
              </a:spcAft>
              <a:buClrTx/>
              <a:buSzTx/>
              <a:buFontTx/>
              <a:buNone/>
              <a:tabLst/>
              <a:defRPr/>
            </a:pPr>
            <a:r>
              <a:rPr kumimoji="0" lang="en-US" sz="22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Remember</a:t>
            </a:r>
          </a:p>
        </p:txBody>
      </p:sp>
      <p:sp>
        <p:nvSpPr>
          <p:cNvPr id="5" name="Freeform 5">
            <a:extLst>
              <a:ext uri="{FF2B5EF4-FFF2-40B4-BE49-F238E27FC236}">
                <a16:creationId xmlns:a16="http://schemas.microsoft.com/office/drawing/2014/main" id="{FA2494F4-7C94-100B-C5EC-8F0D7F8F978E}"/>
              </a:ext>
            </a:extLst>
          </p:cNvPr>
          <p:cNvSpPr/>
          <p:nvPr/>
        </p:nvSpPr>
        <p:spPr>
          <a:xfrm>
            <a:off x="4474269" y="97511"/>
            <a:ext cx="5166438" cy="4462511"/>
          </a:xfrm>
          <a:custGeom>
            <a:avLst/>
            <a:gdLst/>
            <a:ahLst/>
            <a:cxnLst/>
            <a:rect l="l" t="t" r="r" b="b"/>
            <a:pathLst>
              <a:path w="5166438" h="4462511">
                <a:moveTo>
                  <a:pt x="0" y="0"/>
                </a:moveTo>
                <a:lnTo>
                  <a:pt x="5166438" y="0"/>
                </a:lnTo>
                <a:lnTo>
                  <a:pt x="5166438" y="4462511"/>
                </a:lnTo>
                <a:lnTo>
                  <a:pt x="0" y="44625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8F31EE8-2B89-A8EF-EC1E-5264C01F915E}"/>
              </a:ext>
            </a:extLst>
          </p:cNvPr>
          <p:cNvSpPr txBox="1"/>
          <p:nvPr/>
        </p:nvSpPr>
        <p:spPr>
          <a:xfrm>
            <a:off x="5369596" y="1352840"/>
            <a:ext cx="3130665" cy="1923278"/>
          </a:xfrm>
          <a:prstGeom prst="rect">
            <a:avLst/>
          </a:prstGeom>
        </p:spPr>
        <p:txBody>
          <a:bodyPr lIns="0" tIns="0" rIns="0" bIns="0" rtlCol="0" anchor="t">
            <a:spAutoFit/>
          </a:bodyPr>
          <a:lstStyle/>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 difficult decision that you have made regarding your child’s care?</a:t>
            </a:r>
          </a:p>
          <a:p>
            <a:pPr marL="0" marR="0" lvl="0" indent="0" algn="l" defTabSz="914400" rtl="0" eaLnBrk="1" fontAlgn="auto" latinLnBrk="0" hangingPunct="1">
              <a:lnSpc>
                <a:spcPts val="2169"/>
              </a:lnSpc>
              <a:spcBef>
                <a:spcPts val="0"/>
              </a:spcBef>
              <a:spcAft>
                <a:spcPts val="0"/>
              </a:spcAft>
              <a:buClrTx/>
              <a:buSzTx/>
              <a:buFontTx/>
              <a:buNone/>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a:t>
            </a:r>
          </a:p>
          <a:p>
            <a:pPr marL="429679" marR="0" lvl="1" indent="-214840" algn="l" defTabSz="914400" rtl="0" eaLnBrk="1" fontAlgn="auto" latinLnBrk="0" hangingPunct="1">
              <a:lnSpc>
                <a:spcPts val="216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did you learn from making that decision? </a:t>
            </a:r>
          </a:p>
        </p:txBody>
      </p:sp>
    </p:spTree>
    <p:extLst>
      <p:ext uri="{BB962C8B-B14F-4D97-AF65-F5344CB8AC3E}">
        <p14:creationId xmlns:p14="http://schemas.microsoft.com/office/powerpoint/2010/main" val="1433610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a:extLst>
            <a:ext uri="{FF2B5EF4-FFF2-40B4-BE49-F238E27FC236}">
              <a16:creationId xmlns:a16="http://schemas.microsoft.com/office/drawing/2014/main" id="{0298CD33-19AB-E563-70B8-E6DDF8DB65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3367F4-1640-ED93-4C5F-8D566D8B122C}"/>
              </a:ext>
            </a:extLst>
          </p:cNvPr>
          <p:cNvSpPr/>
          <p:nvPr/>
        </p:nvSpPr>
        <p:spPr>
          <a:xfrm>
            <a:off x="183969" y="1984227"/>
            <a:ext cx="3565015" cy="4599453"/>
          </a:xfrm>
          <a:custGeom>
            <a:avLst/>
            <a:gdLst/>
            <a:ahLst/>
            <a:cxnLst/>
            <a:rect l="l" t="t" r="r" b="b"/>
            <a:pathLst>
              <a:path w="3565015" h="4599453">
                <a:moveTo>
                  <a:pt x="0" y="0"/>
                </a:moveTo>
                <a:lnTo>
                  <a:pt x="3565014" y="0"/>
                </a:lnTo>
                <a:lnTo>
                  <a:pt x="3565014" y="4599453"/>
                </a:lnTo>
                <a:lnTo>
                  <a:pt x="0" y="4599453"/>
                </a:lnTo>
                <a:lnTo>
                  <a:pt x="0" y="0"/>
                </a:lnTo>
                <a:close/>
              </a:path>
            </a:pathLst>
          </a:custGeom>
          <a:blipFill>
            <a:blip r:embed="rId3"/>
            <a:stretch>
              <a:fillRect/>
            </a:stretch>
          </a:blipFill>
          <a:ln w="38100" cap="sq">
            <a:solidFill>
              <a:srgbClr val="5D675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0CAC90E-97CB-EADC-38B2-F0E95102D9C2}"/>
              </a:ext>
            </a:extLst>
          </p:cNvPr>
          <p:cNvSpPr/>
          <p:nvPr/>
        </p:nvSpPr>
        <p:spPr>
          <a:xfrm>
            <a:off x="354906" y="0"/>
            <a:ext cx="1865213" cy="1281910"/>
          </a:xfrm>
          <a:custGeom>
            <a:avLst/>
            <a:gdLst/>
            <a:ahLst/>
            <a:cxnLst/>
            <a:rect l="l" t="t" r="r" b="b"/>
            <a:pathLst>
              <a:path w="1865213" h="1281910">
                <a:moveTo>
                  <a:pt x="0" y="0"/>
                </a:moveTo>
                <a:lnTo>
                  <a:pt x="1865213" y="0"/>
                </a:lnTo>
                <a:lnTo>
                  <a:pt x="1865213" y="1281910"/>
                </a:lnTo>
                <a:lnTo>
                  <a:pt x="0" y="1281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ADAC2F1-5969-0779-2762-C6CC2E722FF3}"/>
              </a:ext>
            </a:extLst>
          </p:cNvPr>
          <p:cNvSpPr/>
          <p:nvPr/>
        </p:nvSpPr>
        <p:spPr>
          <a:xfrm>
            <a:off x="6815360" y="6259709"/>
            <a:ext cx="1828821" cy="280900"/>
          </a:xfrm>
          <a:custGeom>
            <a:avLst/>
            <a:gdLst/>
            <a:ahLst/>
            <a:cxnLst/>
            <a:rect l="l" t="t" r="r" b="b"/>
            <a:pathLst>
              <a:path w="1828821" h="280900">
                <a:moveTo>
                  <a:pt x="0" y="0"/>
                </a:moveTo>
                <a:lnTo>
                  <a:pt x="1828822" y="0"/>
                </a:lnTo>
                <a:lnTo>
                  <a:pt x="1828822" y="280900"/>
                </a:lnTo>
                <a:lnTo>
                  <a:pt x="0" y="280900"/>
                </a:lnTo>
                <a:lnTo>
                  <a:pt x="0" y="0"/>
                </a:lnTo>
                <a:close/>
              </a:path>
            </a:pathLst>
          </a:custGeom>
          <a:blipFill>
            <a:blip r:embed="rId6"/>
            <a:stretch>
              <a:fillRect l="-273766" t="-1628262" r="-246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BB7E6FC-50E2-E08E-EE8E-C82CD0501662}"/>
              </a:ext>
            </a:extLst>
          </p:cNvPr>
          <p:cNvSpPr/>
          <p:nvPr/>
        </p:nvSpPr>
        <p:spPr>
          <a:xfrm>
            <a:off x="2467015" y="2460512"/>
            <a:ext cx="7286585" cy="4854688"/>
          </a:xfrm>
          <a:custGeom>
            <a:avLst/>
            <a:gdLst/>
            <a:ahLst/>
            <a:cxnLst/>
            <a:rect l="l" t="t" r="r" b="b"/>
            <a:pathLst>
              <a:path w="7286585" h="4854688">
                <a:moveTo>
                  <a:pt x="0" y="0"/>
                </a:moveTo>
                <a:lnTo>
                  <a:pt x="7286585" y="0"/>
                </a:lnTo>
                <a:lnTo>
                  <a:pt x="7286585" y="4854688"/>
                </a:lnTo>
                <a:lnTo>
                  <a:pt x="0" y="485468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95E7687-90F1-A188-C6E4-9485EAB8CC84}"/>
              </a:ext>
            </a:extLst>
          </p:cNvPr>
          <p:cNvSpPr txBox="1"/>
          <p:nvPr/>
        </p:nvSpPr>
        <p:spPr>
          <a:xfrm>
            <a:off x="3361965" y="579066"/>
            <a:ext cx="5660115" cy="109244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Can you share a time when you made a parenting mistake? How did it feel?</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TextBox 7">
            <a:extLst>
              <a:ext uri="{FF2B5EF4-FFF2-40B4-BE49-F238E27FC236}">
                <a16:creationId xmlns:a16="http://schemas.microsoft.com/office/drawing/2014/main" id="{C315ECF5-B6EA-DA2C-A205-2745D290DC8E}"/>
              </a:ext>
            </a:extLst>
          </p:cNvPr>
          <p:cNvSpPr txBox="1"/>
          <p:nvPr/>
        </p:nvSpPr>
        <p:spPr>
          <a:xfrm>
            <a:off x="354906" y="414208"/>
            <a:ext cx="1808054" cy="437104"/>
          </a:xfrm>
          <a:prstGeom prst="rect">
            <a:avLst/>
          </a:prstGeom>
        </p:spPr>
        <p:txBody>
          <a:bodyPr lIns="0" tIns="0" rIns="0" bIns="0" rtlCol="0" anchor="t">
            <a:spAutoFit/>
          </a:bodyPr>
          <a:lstStyle/>
          <a:p>
            <a:pPr marL="0" marR="0" lvl="0" indent="0" algn="ctr" defTabSz="914400" rtl="0" eaLnBrk="1" fontAlgn="auto" latinLnBrk="0" hangingPunct="1">
              <a:lnSpc>
                <a:spcPts val="3207"/>
              </a:lnSpc>
              <a:spcBef>
                <a:spcPct val="0"/>
              </a:spcBef>
              <a:spcAft>
                <a:spcPts val="0"/>
              </a:spcAft>
              <a:buClrTx/>
              <a:buSzTx/>
              <a:buFontTx/>
              <a:buNone/>
              <a:tabLst/>
              <a:defRPr/>
            </a:pPr>
            <a:r>
              <a:rPr kumimoji="0" lang="en-US" sz="22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Recognize</a:t>
            </a:r>
          </a:p>
        </p:txBody>
      </p:sp>
      <p:sp>
        <p:nvSpPr>
          <p:cNvPr id="8" name="TextBox 8">
            <a:extLst>
              <a:ext uri="{FF2B5EF4-FFF2-40B4-BE49-F238E27FC236}">
                <a16:creationId xmlns:a16="http://schemas.microsoft.com/office/drawing/2014/main" id="{78A720DD-EC7C-A686-25C2-ADA872FE4D53}"/>
              </a:ext>
            </a:extLst>
          </p:cNvPr>
          <p:cNvSpPr txBox="1"/>
          <p:nvPr/>
        </p:nvSpPr>
        <p:spPr>
          <a:xfrm>
            <a:off x="6719533" y="3114683"/>
            <a:ext cx="2716488" cy="179729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think someone else would say is one of your greatest strengths as a parent?</a:t>
            </a:r>
          </a:p>
        </p:txBody>
      </p:sp>
      <p:sp>
        <p:nvSpPr>
          <p:cNvPr id="9" name="TextBox 9">
            <a:extLst>
              <a:ext uri="{FF2B5EF4-FFF2-40B4-BE49-F238E27FC236}">
                <a16:creationId xmlns:a16="http://schemas.microsoft.com/office/drawing/2014/main" id="{CC6D8D19-2405-8808-DFE3-B6EF71448DA3}"/>
              </a:ext>
            </a:extLst>
          </p:cNvPr>
          <p:cNvSpPr txBox="1"/>
          <p:nvPr/>
        </p:nvSpPr>
        <p:spPr>
          <a:xfrm>
            <a:off x="4379125" y="1831162"/>
            <a:ext cx="5374475" cy="7400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write the Letter of Forgiveness to yourself? How was that experience?</a:t>
            </a:r>
          </a:p>
        </p:txBody>
      </p:sp>
    </p:spTree>
    <p:extLst>
      <p:ext uri="{BB962C8B-B14F-4D97-AF65-F5344CB8AC3E}">
        <p14:creationId xmlns:p14="http://schemas.microsoft.com/office/powerpoint/2010/main" val="18594655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a:extLst>
            <a:ext uri="{FF2B5EF4-FFF2-40B4-BE49-F238E27FC236}">
              <a16:creationId xmlns:a16="http://schemas.microsoft.com/office/drawing/2014/main" id="{1D87BA1D-B541-9D36-8EC2-33BCCD957C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53D439-BB5F-BC6B-86DE-D0C488E8AAF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7708" t="-2282" b="-22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F9CF91-51FA-8690-AFB7-CB46F1FE3B63}"/>
              </a:ext>
            </a:extLst>
          </p:cNvPr>
          <p:cNvSpPr/>
          <p:nvPr/>
        </p:nvSpPr>
        <p:spPr>
          <a:xfrm>
            <a:off x="5655028" y="303731"/>
            <a:ext cx="3610806" cy="4938532"/>
          </a:xfrm>
          <a:custGeom>
            <a:avLst/>
            <a:gdLst/>
            <a:ahLst/>
            <a:cxnLst/>
            <a:rect l="l" t="t" r="r" b="b"/>
            <a:pathLst>
              <a:path w="3610806" h="4938532">
                <a:moveTo>
                  <a:pt x="0" y="0"/>
                </a:moveTo>
                <a:lnTo>
                  <a:pt x="3610805" y="0"/>
                </a:lnTo>
                <a:lnTo>
                  <a:pt x="3610805" y="4938532"/>
                </a:lnTo>
                <a:lnTo>
                  <a:pt x="0" y="4938532"/>
                </a:lnTo>
                <a:lnTo>
                  <a:pt x="0" y="0"/>
                </a:lnTo>
                <a:close/>
              </a:path>
            </a:pathLst>
          </a:custGeom>
          <a:blipFill>
            <a:blip r:embed="rId4"/>
            <a:stretch>
              <a:fillRect l="-5307" r="-5307"/>
            </a:stretch>
          </a:blipFill>
          <a:ln w="38100" cap="sq">
            <a:solidFill>
              <a:srgbClr val="87452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5A39148-5DA9-2C2C-A675-364C1E15ACAE}"/>
              </a:ext>
            </a:extLst>
          </p:cNvPr>
          <p:cNvSpPr/>
          <p:nvPr/>
        </p:nvSpPr>
        <p:spPr>
          <a:xfrm>
            <a:off x="354906" y="0"/>
            <a:ext cx="1865213" cy="1281910"/>
          </a:xfrm>
          <a:custGeom>
            <a:avLst/>
            <a:gdLst/>
            <a:ahLst/>
            <a:cxnLst/>
            <a:rect l="l" t="t" r="r" b="b"/>
            <a:pathLst>
              <a:path w="1865213" h="1281910">
                <a:moveTo>
                  <a:pt x="0" y="0"/>
                </a:moveTo>
                <a:lnTo>
                  <a:pt x="1865213" y="0"/>
                </a:lnTo>
                <a:lnTo>
                  <a:pt x="1865213" y="1281910"/>
                </a:lnTo>
                <a:lnTo>
                  <a:pt x="0" y="1281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790265F-AC69-DA3D-223D-CABAC6FC104A}"/>
              </a:ext>
            </a:extLst>
          </p:cNvPr>
          <p:cNvSpPr/>
          <p:nvPr/>
        </p:nvSpPr>
        <p:spPr>
          <a:xfrm>
            <a:off x="5149935" y="5501788"/>
            <a:ext cx="4620990" cy="1415178"/>
          </a:xfrm>
          <a:custGeom>
            <a:avLst/>
            <a:gdLst/>
            <a:ahLst/>
            <a:cxnLst/>
            <a:rect l="l" t="t" r="r" b="b"/>
            <a:pathLst>
              <a:path w="4620990" h="1415178">
                <a:moveTo>
                  <a:pt x="0" y="0"/>
                </a:moveTo>
                <a:lnTo>
                  <a:pt x="4620991" y="0"/>
                </a:lnTo>
                <a:lnTo>
                  <a:pt x="4620991" y="1415178"/>
                </a:lnTo>
                <a:lnTo>
                  <a:pt x="0" y="1415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6F02264-5FB7-2E4D-3DBE-419F71B996DA}"/>
              </a:ext>
            </a:extLst>
          </p:cNvPr>
          <p:cNvSpPr txBox="1"/>
          <p:nvPr/>
        </p:nvSpPr>
        <p:spPr>
          <a:xfrm>
            <a:off x="354906" y="390372"/>
            <a:ext cx="1808054" cy="437104"/>
          </a:xfrm>
          <a:prstGeom prst="rect">
            <a:avLst/>
          </a:prstGeom>
        </p:spPr>
        <p:txBody>
          <a:bodyPr lIns="0" tIns="0" rIns="0" bIns="0" rtlCol="0" anchor="t">
            <a:spAutoFit/>
          </a:bodyPr>
          <a:lstStyle/>
          <a:p>
            <a:pPr marL="0" marR="0" lvl="0" indent="0" algn="ctr" defTabSz="914400" rtl="0" eaLnBrk="1" fontAlgn="auto" latinLnBrk="0" hangingPunct="1">
              <a:lnSpc>
                <a:spcPts val="3207"/>
              </a:lnSpc>
              <a:spcBef>
                <a:spcPct val="0"/>
              </a:spcBef>
              <a:spcAft>
                <a:spcPts val="0"/>
              </a:spcAft>
              <a:buClrTx/>
              <a:buSzTx/>
              <a:buFontTx/>
              <a:buNone/>
              <a:tabLst/>
              <a:defRPr/>
            </a:pPr>
            <a:r>
              <a:rPr kumimoji="0" lang="en-US" sz="22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Relax</a:t>
            </a:r>
          </a:p>
        </p:txBody>
      </p:sp>
      <p:sp>
        <p:nvSpPr>
          <p:cNvPr id="7" name="TextBox 7">
            <a:extLst>
              <a:ext uri="{FF2B5EF4-FFF2-40B4-BE49-F238E27FC236}">
                <a16:creationId xmlns:a16="http://schemas.microsoft.com/office/drawing/2014/main" id="{75EE470D-61E6-19B0-CD3D-8E1A150BC932}"/>
              </a:ext>
            </a:extLst>
          </p:cNvPr>
          <p:cNvSpPr txBox="1"/>
          <p:nvPr/>
        </p:nvSpPr>
        <p:spPr>
          <a:xfrm>
            <a:off x="5395291" y="5806326"/>
            <a:ext cx="4130278" cy="729902"/>
          </a:xfrm>
          <a:prstGeom prst="rect">
            <a:avLst/>
          </a:prstGeom>
        </p:spPr>
        <p:txBody>
          <a:bodyPr lIns="0" tIns="0" rIns="0" bIns="0" rtlCol="0" anchor="t">
            <a:spAutoFit/>
          </a:bodyPr>
          <a:lstStyle/>
          <a:p>
            <a:pPr marL="434759" marR="0" lvl="1" indent="-217379" algn="l" defTabSz="914400" rtl="0" eaLnBrk="1" fontAlgn="auto" latinLnBrk="0" hangingPunct="1">
              <a:lnSpc>
                <a:spcPts val="2819"/>
              </a:lnSpc>
              <a:spcBef>
                <a:spcPts val="0"/>
              </a:spcBef>
              <a:spcAft>
                <a:spcPts val="0"/>
              </a:spcAft>
              <a:buClrTx/>
              <a:buSzTx/>
              <a:buFont typeface="Arial"/>
              <a:buChar char="•"/>
              <a:tabLst/>
              <a:defRPr/>
            </a:pPr>
            <a:r>
              <a:rPr kumimoji="0" lang="en-US" sz="2013" b="1" i="0" u="none" strike="noStrike" kern="1200" cap="none" spc="0" normalizeH="0" baseline="0" noProof="0">
                <a:ln>
                  <a:noFill/>
                </a:ln>
                <a:solidFill>
                  <a:srgbClr val="FAF7F5"/>
                </a:solidFill>
                <a:effectLst/>
                <a:uLnTx/>
                <a:uFillTx/>
                <a:latin typeface="Calibri (MS) Bold"/>
                <a:ea typeface="Calibri (MS) Bold"/>
                <a:cs typeface="Calibri (MS) Bold"/>
                <a:sym typeface="Calibri (MS) Bold"/>
              </a:rPr>
              <a:t>Did anyone try a new technique? </a:t>
            </a:r>
          </a:p>
          <a:p>
            <a:pPr marL="434759" marR="0" lvl="1" indent="-217379" algn="l" defTabSz="914400" rtl="0" eaLnBrk="1" fontAlgn="auto" latinLnBrk="0" hangingPunct="1">
              <a:lnSpc>
                <a:spcPts val="2819"/>
              </a:lnSpc>
              <a:spcBef>
                <a:spcPts val="0"/>
              </a:spcBef>
              <a:spcAft>
                <a:spcPts val="0"/>
              </a:spcAft>
              <a:buClrTx/>
              <a:buSzTx/>
              <a:buFont typeface="Arial"/>
              <a:buChar char="•"/>
              <a:tabLst/>
              <a:defRPr/>
            </a:pPr>
            <a:r>
              <a:rPr kumimoji="0" lang="en-US" sz="2013" b="1" i="0" u="none" strike="noStrike" kern="1200" cap="none" spc="0" normalizeH="0" baseline="0" noProof="0">
                <a:ln>
                  <a:noFill/>
                </a:ln>
                <a:solidFill>
                  <a:srgbClr val="FAF7F5"/>
                </a:solidFill>
                <a:effectLst/>
                <a:uLnTx/>
                <a:uFillTx/>
                <a:latin typeface="Calibri (MS) Bold"/>
                <a:ea typeface="Calibri (MS) Bold"/>
                <a:cs typeface="Calibri (MS) Bold"/>
                <a:sym typeface="Calibri (MS) Bold"/>
              </a:rPr>
              <a:t>What did you try? How did it feel? </a:t>
            </a:r>
          </a:p>
        </p:txBody>
      </p:sp>
    </p:spTree>
    <p:extLst>
      <p:ext uri="{BB962C8B-B14F-4D97-AF65-F5344CB8AC3E}">
        <p14:creationId xmlns:p14="http://schemas.microsoft.com/office/powerpoint/2010/main" val="127979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a:extLst>
            <a:ext uri="{FF2B5EF4-FFF2-40B4-BE49-F238E27FC236}">
              <a16:creationId xmlns:a16="http://schemas.microsoft.com/office/drawing/2014/main" id="{3C1DF1B4-BEEA-9C34-27DE-E50F1F67E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8540AE-0AF8-5CE4-2FDB-21A090FCDC8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44676" t="-16430" b="-164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B94089F-A5E9-0C28-5A67-668A0976C283}"/>
              </a:ext>
            </a:extLst>
          </p:cNvPr>
          <p:cNvSpPr/>
          <p:nvPr/>
        </p:nvSpPr>
        <p:spPr>
          <a:xfrm>
            <a:off x="354906" y="0"/>
            <a:ext cx="2169190" cy="1490825"/>
          </a:xfrm>
          <a:custGeom>
            <a:avLst/>
            <a:gdLst/>
            <a:ahLst/>
            <a:cxnLst/>
            <a:rect l="l" t="t" r="r" b="b"/>
            <a:pathLst>
              <a:path w="2169190" h="1490825">
                <a:moveTo>
                  <a:pt x="0" y="0"/>
                </a:moveTo>
                <a:lnTo>
                  <a:pt x="2169190" y="0"/>
                </a:lnTo>
                <a:lnTo>
                  <a:pt x="2169190" y="1490825"/>
                </a:lnTo>
                <a:lnTo>
                  <a:pt x="0" y="14908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C44BAB25-2999-E8FA-7617-18D27212D2BF}"/>
              </a:ext>
            </a:extLst>
          </p:cNvPr>
          <p:cNvSpPr/>
          <p:nvPr/>
        </p:nvSpPr>
        <p:spPr>
          <a:xfrm>
            <a:off x="5810880" y="269368"/>
            <a:ext cx="3211200" cy="4131709"/>
          </a:xfrm>
          <a:custGeom>
            <a:avLst/>
            <a:gdLst/>
            <a:ahLst/>
            <a:cxnLst/>
            <a:rect l="l" t="t" r="r" b="b"/>
            <a:pathLst>
              <a:path w="3211200" h="4131709">
                <a:moveTo>
                  <a:pt x="0" y="0"/>
                </a:moveTo>
                <a:lnTo>
                  <a:pt x="3211200" y="0"/>
                </a:lnTo>
                <a:lnTo>
                  <a:pt x="3211200" y="4131710"/>
                </a:lnTo>
                <a:lnTo>
                  <a:pt x="0" y="4131710"/>
                </a:lnTo>
                <a:lnTo>
                  <a:pt x="0" y="0"/>
                </a:lnTo>
                <a:close/>
              </a:path>
            </a:pathLst>
          </a:custGeom>
          <a:blipFill>
            <a:blip r:embed="rId6"/>
            <a:stretch>
              <a:fillRect/>
            </a:stretch>
          </a:blipFill>
          <a:ln w="38100" cap="sq">
            <a:solidFill>
              <a:srgbClr val="E6423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7827C09-CFAF-CA54-63EA-72E08E5B1D5D}"/>
              </a:ext>
            </a:extLst>
          </p:cNvPr>
          <p:cNvSpPr txBox="1"/>
          <p:nvPr/>
        </p:nvSpPr>
        <p:spPr>
          <a:xfrm>
            <a:off x="4876800" y="4742333"/>
            <a:ext cx="4704101" cy="2292590"/>
          </a:xfrm>
          <a:prstGeom prst="rect">
            <a:avLst/>
          </a:prstGeom>
        </p:spPr>
        <p:txBody>
          <a:bodyPr lIns="0" tIns="0" rIns="0" bIns="0" rtlCol="0" anchor="t">
            <a:spAutoFit/>
          </a:bodyPr>
          <a:lstStyle/>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you practice self-care?</a:t>
            </a:r>
          </a:p>
          <a:p>
            <a:pPr marL="0" marR="0" lvl="0" indent="0" algn="l" defTabSz="914400" rtl="0" eaLnBrk="1" fontAlgn="auto" latinLnBrk="0" hangingPunct="1">
              <a:lnSpc>
                <a:spcPts val="2007"/>
              </a:lnSpc>
              <a:spcBef>
                <a:spcPts val="0"/>
              </a:spcBef>
              <a:spcAft>
                <a:spcPts val="0"/>
              </a:spcAft>
              <a:buClrTx/>
              <a:buSzTx/>
              <a:buFontTx/>
              <a:buNone/>
              <a:tabLst/>
              <a:defRPr/>
            </a:pPr>
            <a:endPar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help you recharge?</a:t>
            </a:r>
          </a:p>
          <a:p>
            <a:pPr marL="0" marR="0" lvl="0" indent="0" algn="l" defTabSz="914400" rtl="0" eaLnBrk="1" fontAlgn="auto" latinLnBrk="0" hangingPunct="1">
              <a:lnSpc>
                <a:spcPts val="2007"/>
              </a:lnSpc>
              <a:spcBef>
                <a:spcPts val="0"/>
              </a:spcBef>
              <a:spcAft>
                <a:spcPts val="0"/>
              </a:spcAft>
              <a:buClrTx/>
              <a:buSzTx/>
              <a:buFontTx/>
              <a:buNone/>
              <a:tabLst/>
              <a:defRPr/>
            </a:pPr>
            <a:endPar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tips do you have for making time to recharge?</a:t>
            </a:r>
          </a:p>
          <a:p>
            <a:pPr marL="0" marR="0" lvl="0" indent="0" algn="l" defTabSz="914400" rtl="0" eaLnBrk="1" fontAlgn="auto" latinLnBrk="0" hangingPunct="1">
              <a:lnSpc>
                <a:spcPts val="2007"/>
              </a:lnSpc>
              <a:spcBef>
                <a:spcPts val="0"/>
              </a:spcBef>
              <a:spcAft>
                <a:spcPts val="0"/>
              </a:spcAft>
              <a:buClrTx/>
              <a:buSzTx/>
              <a:buFontTx/>
              <a:buNone/>
              <a:tabLst/>
              <a:defRPr/>
            </a:pPr>
            <a:endPar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1489" marR="0" lvl="1" indent="-225745" algn="l" defTabSz="914400" rtl="0" eaLnBrk="1" fontAlgn="auto" latinLnBrk="0" hangingPunct="1">
              <a:lnSpc>
                <a:spcPts val="2007"/>
              </a:lnSpc>
              <a:spcBef>
                <a:spcPts val="0"/>
              </a:spcBef>
              <a:spcAft>
                <a:spcPts val="0"/>
              </a:spcAft>
              <a:buClrTx/>
              <a:buSzTx/>
              <a:buFont typeface="Arial"/>
              <a:buChar char="•"/>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stop you, and how can you overcome them?</a:t>
            </a:r>
          </a:p>
        </p:txBody>
      </p:sp>
      <p:sp>
        <p:nvSpPr>
          <p:cNvPr id="6" name="TextBox 6">
            <a:extLst>
              <a:ext uri="{FF2B5EF4-FFF2-40B4-BE49-F238E27FC236}">
                <a16:creationId xmlns:a16="http://schemas.microsoft.com/office/drawing/2014/main" id="{11721E2B-BCC1-8557-A3D1-DD187E5F4AC5}"/>
              </a:ext>
            </a:extLst>
          </p:cNvPr>
          <p:cNvSpPr txBox="1"/>
          <p:nvPr/>
        </p:nvSpPr>
        <p:spPr>
          <a:xfrm>
            <a:off x="354906" y="517018"/>
            <a:ext cx="2169190" cy="404084"/>
          </a:xfrm>
          <a:prstGeom prst="rect">
            <a:avLst/>
          </a:prstGeom>
        </p:spPr>
        <p:txBody>
          <a:bodyPr lIns="0" tIns="0" rIns="0" bIns="0" rtlCol="0" anchor="t">
            <a:spAutoFit/>
          </a:bodyPr>
          <a:lstStyle/>
          <a:p>
            <a:pPr marL="0" marR="0" lvl="0" indent="0" algn="ctr" defTabSz="914400" rtl="0" eaLnBrk="1" fontAlgn="auto" latinLnBrk="0" hangingPunct="1">
              <a:lnSpc>
                <a:spcPts val="2927"/>
              </a:lnSpc>
              <a:spcBef>
                <a:spcPct val="0"/>
              </a:spcBef>
              <a:spcAft>
                <a:spcPts val="0"/>
              </a:spcAft>
              <a:buClrTx/>
              <a:buSzTx/>
              <a:buFontTx/>
              <a:buNone/>
              <a:tabLst/>
              <a:defRPr/>
            </a:pPr>
            <a:r>
              <a:rPr kumimoji="0" lang="en-US" sz="209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Recharge</a:t>
            </a:r>
          </a:p>
        </p:txBody>
      </p:sp>
    </p:spTree>
    <p:extLst>
      <p:ext uri="{BB962C8B-B14F-4D97-AF65-F5344CB8AC3E}">
        <p14:creationId xmlns:p14="http://schemas.microsoft.com/office/powerpoint/2010/main" val="1723238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a:extLst>
            <a:ext uri="{FF2B5EF4-FFF2-40B4-BE49-F238E27FC236}">
              <a16:creationId xmlns:a16="http://schemas.microsoft.com/office/drawing/2014/main" id="{0CEF980A-16A6-69CF-FA88-19AAD55078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62D580-9B1B-D463-D79B-2ECB92B4C016}"/>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20226" r="-20226" b="-24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3BA342C-6F34-B986-7D63-FB9F20D4E0C3}"/>
              </a:ext>
            </a:extLst>
          </p:cNvPr>
          <p:cNvSpPr/>
          <p:nvPr/>
        </p:nvSpPr>
        <p:spPr>
          <a:xfrm>
            <a:off x="127146" y="2677923"/>
            <a:ext cx="3380392" cy="4330437"/>
          </a:xfrm>
          <a:custGeom>
            <a:avLst/>
            <a:gdLst/>
            <a:ahLst/>
            <a:cxnLst/>
            <a:rect l="l" t="t" r="r" b="b"/>
            <a:pathLst>
              <a:path w="3380392" h="4330437">
                <a:moveTo>
                  <a:pt x="0" y="0"/>
                </a:moveTo>
                <a:lnTo>
                  <a:pt x="3380392" y="0"/>
                </a:lnTo>
                <a:lnTo>
                  <a:pt x="3380392" y="4330437"/>
                </a:lnTo>
                <a:lnTo>
                  <a:pt x="0" y="4330437"/>
                </a:lnTo>
                <a:lnTo>
                  <a:pt x="0" y="0"/>
                </a:lnTo>
                <a:close/>
              </a:path>
            </a:pathLst>
          </a:custGeom>
          <a:blipFill>
            <a:blip r:embed="rId4"/>
            <a:stretch>
              <a:fillRect/>
            </a:stretch>
          </a:blipFill>
          <a:ln w="38100" cap="sq">
            <a:solidFill>
              <a:srgbClr val="79519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77B47874-7F6D-4AC7-7DE0-2E169E7C5E06}"/>
              </a:ext>
            </a:extLst>
          </p:cNvPr>
          <p:cNvGrpSpPr/>
          <p:nvPr/>
        </p:nvGrpSpPr>
        <p:grpSpPr>
          <a:xfrm>
            <a:off x="127146" y="0"/>
            <a:ext cx="2030697" cy="1301005"/>
            <a:chOff x="0" y="0"/>
            <a:chExt cx="2707596" cy="1734674"/>
          </a:xfrm>
        </p:grpSpPr>
        <p:sp>
          <p:nvSpPr>
            <p:cNvPr id="5" name="Freeform 5">
              <a:extLst>
                <a:ext uri="{FF2B5EF4-FFF2-40B4-BE49-F238E27FC236}">
                  <a16:creationId xmlns:a16="http://schemas.microsoft.com/office/drawing/2014/main" id="{FDBA8762-74B0-C5EF-7489-C45DD495B530}"/>
                </a:ext>
              </a:extLst>
            </p:cNvPr>
            <p:cNvSpPr/>
            <p:nvPr/>
          </p:nvSpPr>
          <p:spPr>
            <a:xfrm>
              <a:off x="91800" y="0"/>
              <a:ext cx="2523996" cy="1734674"/>
            </a:xfrm>
            <a:custGeom>
              <a:avLst/>
              <a:gdLst/>
              <a:ahLst/>
              <a:cxnLst/>
              <a:rect l="l" t="t" r="r" b="b"/>
              <a:pathLst>
                <a:path w="2523996" h="1734674">
                  <a:moveTo>
                    <a:pt x="0" y="0"/>
                  </a:moveTo>
                  <a:lnTo>
                    <a:pt x="2523996" y="0"/>
                  </a:lnTo>
                  <a:lnTo>
                    <a:pt x="2523996" y="1734674"/>
                  </a:lnTo>
                  <a:lnTo>
                    <a:pt x="0" y="1734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6187182-2CC0-646E-0BC7-87BF0EA31C78}"/>
                </a:ext>
              </a:extLst>
            </p:cNvPr>
            <p:cNvSpPr txBox="1"/>
            <p:nvPr/>
          </p:nvSpPr>
          <p:spPr>
            <a:xfrm>
              <a:off x="0" y="506514"/>
              <a:ext cx="2707596" cy="669104"/>
            </a:xfrm>
            <a:prstGeom prst="rect">
              <a:avLst/>
            </a:prstGeom>
          </p:spPr>
          <p:txBody>
            <a:bodyPr lIns="0" tIns="0" rIns="0" bIns="0" rtlCol="0" anchor="t">
              <a:spAutoFit/>
            </a:bodyPr>
            <a:lstStyle/>
            <a:p>
              <a:pPr marL="0" marR="0" lvl="0" indent="0" algn="ctr" defTabSz="914400" rtl="0" eaLnBrk="1" fontAlgn="auto" latinLnBrk="0" hangingPunct="1">
                <a:lnSpc>
                  <a:spcPts val="3838"/>
                </a:lnSpc>
                <a:spcBef>
                  <a:spcPct val="0"/>
                </a:spcBef>
                <a:spcAft>
                  <a:spcPts val="0"/>
                </a:spcAft>
                <a:buClrTx/>
                <a:buSzTx/>
                <a:buFontTx/>
                <a:buNone/>
                <a:tabLst/>
                <a:defRPr/>
              </a:pPr>
              <a:r>
                <a:rPr kumimoji="0" lang="en-US" sz="27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Reconnect</a:t>
              </a:r>
            </a:p>
          </p:txBody>
        </p:sp>
      </p:grpSp>
      <p:sp>
        <p:nvSpPr>
          <p:cNvPr id="7" name="Freeform 7">
            <a:extLst>
              <a:ext uri="{FF2B5EF4-FFF2-40B4-BE49-F238E27FC236}">
                <a16:creationId xmlns:a16="http://schemas.microsoft.com/office/drawing/2014/main" id="{DAA6DDD3-DC6F-F393-0AB8-3F2B29AEB315}"/>
              </a:ext>
            </a:extLst>
          </p:cNvPr>
          <p:cNvSpPr/>
          <p:nvPr/>
        </p:nvSpPr>
        <p:spPr>
          <a:xfrm>
            <a:off x="2545364" y="0"/>
            <a:ext cx="2716727" cy="2601266"/>
          </a:xfrm>
          <a:custGeom>
            <a:avLst/>
            <a:gdLst/>
            <a:ahLst/>
            <a:cxnLst/>
            <a:rect l="l" t="t" r="r" b="b"/>
            <a:pathLst>
              <a:path w="2716727" h="2601266">
                <a:moveTo>
                  <a:pt x="0" y="0"/>
                </a:moveTo>
                <a:lnTo>
                  <a:pt x="2716727" y="0"/>
                </a:lnTo>
                <a:lnTo>
                  <a:pt x="2716727" y="2601266"/>
                </a:lnTo>
                <a:lnTo>
                  <a:pt x="0" y="26012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FDB2C9EB-A739-3977-8AC0-74912DF58A77}"/>
              </a:ext>
            </a:extLst>
          </p:cNvPr>
          <p:cNvSpPr txBox="1"/>
          <p:nvPr/>
        </p:nvSpPr>
        <p:spPr>
          <a:xfrm>
            <a:off x="2963897" y="499525"/>
            <a:ext cx="1879660" cy="1104658"/>
          </a:xfrm>
          <a:prstGeom prst="rect">
            <a:avLst/>
          </a:prstGeom>
        </p:spPr>
        <p:txBody>
          <a:bodyPr lIns="0" tIns="0" rIns="0" bIns="0" rtlCol="0" anchor="t">
            <a:spAutoFit/>
          </a:bodyPr>
          <a:lstStyle/>
          <a:p>
            <a:pPr marL="0" marR="0" lvl="0" indent="0" algn="ctr" defTabSz="914400" rtl="0" eaLnBrk="1" fontAlgn="auto" latinLnBrk="0" hangingPunct="1">
              <a:lnSpc>
                <a:spcPts val="2837"/>
              </a:lnSpc>
              <a:spcBef>
                <a:spcPts val="0"/>
              </a:spcBef>
              <a:spcAft>
                <a:spcPts val="0"/>
              </a:spcAft>
              <a:buClrTx/>
              <a:buSzTx/>
              <a:buFontTx/>
              <a:buNone/>
              <a:tabLst/>
              <a:defRPr/>
            </a:pPr>
            <a:r>
              <a:rPr kumimoji="0" lang="en-US" sz="202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is in your Circle of Support?</a:t>
            </a:r>
          </a:p>
        </p:txBody>
      </p:sp>
    </p:spTree>
    <p:extLst>
      <p:ext uri="{BB962C8B-B14F-4D97-AF65-F5344CB8AC3E}">
        <p14:creationId xmlns:p14="http://schemas.microsoft.com/office/powerpoint/2010/main" val="1492132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FE1C4"/>
        </a:solidFill>
        <a:effectLst/>
      </p:bgPr>
    </p:bg>
    <p:spTree>
      <p:nvGrpSpPr>
        <p:cNvPr id="1" name="">
          <a:extLst>
            <a:ext uri="{FF2B5EF4-FFF2-40B4-BE49-F238E27FC236}">
              <a16:creationId xmlns:a16="http://schemas.microsoft.com/office/drawing/2014/main" id="{BE321C72-128D-F8CF-E099-3E2B0627F3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78AA22F-BD51-35A2-24BC-D72C4132DEB6}"/>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2988" t="-279" b="-27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8F193FAD-D8EB-C4B3-3EC8-8C438F88C2B6}"/>
              </a:ext>
            </a:extLst>
          </p:cNvPr>
          <p:cNvGrpSpPr/>
          <p:nvPr/>
        </p:nvGrpSpPr>
        <p:grpSpPr>
          <a:xfrm>
            <a:off x="631872" y="0"/>
            <a:ext cx="2030697" cy="1301005"/>
            <a:chOff x="0" y="0"/>
            <a:chExt cx="2707596" cy="1734674"/>
          </a:xfrm>
        </p:grpSpPr>
        <p:sp>
          <p:nvSpPr>
            <p:cNvPr id="4" name="Freeform 4">
              <a:extLst>
                <a:ext uri="{FF2B5EF4-FFF2-40B4-BE49-F238E27FC236}">
                  <a16:creationId xmlns:a16="http://schemas.microsoft.com/office/drawing/2014/main" id="{141583A5-F412-DDB9-A59D-36FE42920C1D}"/>
                </a:ext>
              </a:extLst>
            </p:cNvPr>
            <p:cNvSpPr/>
            <p:nvPr/>
          </p:nvSpPr>
          <p:spPr>
            <a:xfrm>
              <a:off x="91800" y="0"/>
              <a:ext cx="2523996" cy="1734674"/>
            </a:xfrm>
            <a:custGeom>
              <a:avLst/>
              <a:gdLst/>
              <a:ahLst/>
              <a:cxnLst/>
              <a:rect l="l" t="t" r="r" b="b"/>
              <a:pathLst>
                <a:path w="2523996" h="1734674">
                  <a:moveTo>
                    <a:pt x="0" y="0"/>
                  </a:moveTo>
                  <a:lnTo>
                    <a:pt x="2523996" y="0"/>
                  </a:lnTo>
                  <a:lnTo>
                    <a:pt x="2523996" y="1734674"/>
                  </a:lnTo>
                  <a:lnTo>
                    <a:pt x="0" y="1734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F169D91A-D0FE-E433-6101-3082648729E1}"/>
                </a:ext>
              </a:extLst>
            </p:cNvPr>
            <p:cNvSpPr txBox="1"/>
            <p:nvPr/>
          </p:nvSpPr>
          <p:spPr>
            <a:xfrm>
              <a:off x="0" y="506514"/>
              <a:ext cx="2707596" cy="669104"/>
            </a:xfrm>
            <a:prstGeom prst="rect">
              <a:avLst/>
            </a:prstGeom>
          </p:spPr>
          <p:txBody>
            <a:bodyPr lIns="0" tIns="0" rIns="0" bIns="0" rtlCol="0" anchor="t">
              <a:spAutoFit/>
            </a:bodyPr>
            <a:lstStyle/>
            <a:p>
              <a:pPr marL="0" marR="0" lvl="0" indent="0" algn="ctr" defTabSz="914400" rtl="0" eaLnBrk="1" fontAlgn="auto" latinLnBrk="0" hangingPunct="1">
                <a:lnSpc>
                  <a:spcPts val="3838"/>
                </a:lnSpc>
                <a:spcBef>
                  <a:spcPct val="0"/>
                </a:spcBef>
                <a:spcAft>
                  <a:spcPts val="0"/>
                </a:spcAft>
                <a:buClrTx/>
                <a:buSzTx/>
                <a:buFontTx/>
                <a:buNone/>
                <a:tabLst/>
                <a:defRPr/>
              </a:pPr>
              <a:r>
                <a:rPr kumimoji="0" lang="en-US" sz="27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Relish</a:t>
              </a:r>
            </a:p>
          </p:txBody>
        </p:sp>
      </p:grpSp>
      <p:sp>
        <p:nvSpPr>
          <p:cNvPr id="6" name="Freeform 6">
            <a:extLst>
              <a:ext uri="{FF2B5EF4-FFF2-40B4-BE49-F238E27FC236}">
                <a16:creationId xmlns:a16="http://schemas.microsoft.com/office/drawing/2014/main" id="{9FCAE367-1171-4E92-9FF4-9220FEA99F91}"/>
              </a:ext>
            </a:extLst>
          </p:cNvPr>
          <p:cNvSpPr/>
          <p:nvPr/>
        </p:nvSpPr>
        <p:spPr>
          <a:xfrm>
            <a:off x="229625" y="2087793"/>
            <a:ext cx="3158361" cy="4495887"/>
          </a:xfrm>
          <a:custGeom>
            <a:avLst/>
            <a:gdLst/>
            <a:ahLst/>
            <a:cxnLst/>
            <a:rect l="l" t="t" r="r" b="b"/>
            <a:pathLst>
              <a:path w="3158361" h="4495887">
                <a:moveTo>
                  <a:pt x="0" y="0"/>
                </a:moveTo>
                <a:lnTo>
                  <a:pt x="3158360" y="0"/>
                </a:lnTo>
                <a:lnTo>
                  <a:pt x="3158360" y="4495887"/>
                </a:lnTo>
                <a:lnTo>
                  <a:pt x="0" y="4495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803C5038-D7EE-96EE-6275-F5BF50A05124}"/>
              </a:ext>
            </a:extLst>
          </p:cNvPr>
          <p:cNvSpPr txBox="1"/>
          <p:nvPr/>
        </p:nvSpPr>
        <p:spPr>
          <a:xfrm>
            <a:off x="122891" y="2374857"/>
            <a:ext cx="3048658" cy="3836035"/>
          </a:xfrm>
          <a:prstGeom prst="rect">
            <a:avLst/>
          </a:prstGeom>
        </p:spPr>
        <p:txBody>
          <a:bodyPr lIns="0" tIns="0" rIns="0" bIns="0" rtlCol="0" anchor="t">
            <a:spAutoFit/>
          </a:bodyPr>
          <a:lstStyle/>
          <a:p>
            <a:pPr marL="463895" marR="0" lvl="1" indent="-231947" algn="l" defTabSz="914400" rtl="0" eaLnBrk="1" fontAlgn="auto" latinLnBrk="0" hangingPunct="1">
              <a:lnSpc>
                <a:spcPts val="3008"/>
              </a:lnSpc>
              <a:spcBef>
                <a:spcPts val="0"/>
              </a:spcBef>
              <a:spcAft>
                <a:spcPts val="0"/>
              </a:spcAft>
              <a:buClrTx/>
              <a:buSzTx/>
              <a:buFont typeface="Arial"/>
              <a:buChar char="•"/>
              <a:tabLst/>
              <a:defRPr/>
            </a:pPr>
            <a:r>
              <a:rPr kumimoji="0" lang="en-US" sz="214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and your family like to celebrate? How do you celebrate?</a:t>
            </a:r>
          </a:p>
          <a:p>
            <a:pPr marL="0" marR="0" lvl="0" indent="0" algn="l" defTabSz="914400" rtl="0" eaLnBrk="1" fontAlgn="auto" latinLnBrk="0" hangingPunct="1">
              <a:lnSpc>
                <a:spcPts val="3008"/>
              </a:lnSpc>
              <a:spcBef>
                <a:spcPts val="0"/>
              </a:spcBef>
              <a:spcAft>
                <a:spcPts val="0"/>
              </a:spcAft>
              <a:buClrTx/>
              <a:buSzTx/>
              <a:buFontTx/>
              <a:buNone/>
              <a:tabLst/>
              <a:defRPr/>
            </a:pPr>
            <a:endParaRPr kumimoji="0" lang="en-US" sz="214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3895" marR="0" lvl="1" indent="-231947" algn="l" defTabSz="914400" rtl="0" eaLnBrk="1" fontAlgn="auto" latinLnBrk="0" hangingPunct="1">
              <a:lnSpc>
                <a:spcPts val="3008"/>
              </a:lnSpc>
              <a:spcBef>
                <a:spcPts val="0"/>
              </a:spcBef>
              <a:spcAft>
                <a:spcPts val="0"/>
              </a:spcAft>
              <a:buClrTx/>
              <a:buSzTx/>
              <a:buFont typeface="Arial"/>
              <a:buChar char="•"/>
              <a:tabLst/>
              <a:defRPr/>
            </a:pPr>
            <a:r>
              <a:rPr kumimoji="0" lang="en-US" sz="214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If you don’t celebrate achievements now, how could you start including them in your routines?</a:t>
            </a:r>
          </a:p>
        </p:txBody>
      </p:sp>
    </p:spTree>
    <p:extLst>
      <p:ext uri="{BB962C8B-B14F-4D97-AF65-F5344CB8AC3E}">
        <p14:creationId xmlns:p14="http://schemas.microsoft.com/office/powerpoint/2010/main" val="621423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B912F-5F05-662D-F524-78A2CC2C5DE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61570A6-68CD-8DCC-DFC0-33CADCB6AE7E}"/>
              </a:ext>
            </a:extLst>
          </p:cNvPr>
          <p:cNvPicPr>
            <a:picLocks noChangeAspect="1"/>
          </p:cNvPicPr>
          <p:nvPr/>
        </p:nvPicPr>
        <p:blipFill>
          <a:blip r:embed="rId3">
            <a:extLst>
              <a:ext uri="{28A0092B-C50C-407E-A947-70E740481C1C}">
                <a14:useLocalDpi xmlns:a14="http://schemas.microsoft.com/office/drawing/2010/main" val="0"/>
              </a:ext>
            </a:extLst>
          </a:blip>
          <a:srcRect t="5787"/>
          <a:stretch/>
        </p:blipFill>
        <p:spPr>
          <a:xfrm>
            <a:off x="531719" y="2678347"/>
            <a:ext cx="5835807" cy="1345036"/>
          </a:xfrm>
          <a:prstGeom prst="rect">
            <a:avLst/>
          </a:prstGeom>
        </p:spPr>
      </p:pic>
      <p:sp>
        <p:nvSpPr>
          <p:cNvPr id="5" name="TextBox 4">
            <a:extLst>
              <a:ext uri="{FF2B5EF4-FFF2-40B4-BE49-F238E27FC236}">
                <a16:creationId xmlns:a16="http://schemas.microsoft.com/office/drawing/2014/main" id="{5326ACC9-3AC3-B0AF-0AE4-C67C0F878AD3}"/>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a:ln>
                  <a:noFill/>
                </a:ln>
                <a:solidFill>
                  <a:prstClr val="black"/>
                </a:solidFill>
                <a:effectLst/>
                <a:uLnTx/>
                <a:uFillTx/>
                <a:latin typeface="Calibri"/>
                <a:ea typeface="Calibri"/>
                <a:cs typeface="Calibri"/>
              </a:rPr>
              <a:t>Complete Session 2: Disability and Your Child, Session 3: Disability Services and Your Child, and the Wrap Up</a:t>
            </a:r>
          </a:p>
        </p:txBody>
      </p:sp>
      <p:sp>
        <p:nvSpPr>
          <p:cNvPr id="8" name="Freeform 6">
            <a:extLst>
              <a:ext uri="{FF2B5EF4-FFF2-40B4-BE49-F238E27FC236}">
                <a16:creationId xmlns:a16="http://schemas.microsoft.com/office/drawing/2014/main" id="{0BD0C3F7-D71D-AEFE-BDC6-E498C2C8E0D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41841C9-5A4E-1EA6-2177-0C3D4262FAF1}"/>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1B4B1E90-BF08-4CF8-E970-5217FFFA4D4B}"/>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View online modules</a:t>
            </a:r>
          </a:p>
        </p:txBody>
      </p:sp>
      <p:sp>
        <p:nvSpPr>
          <p:cNvPr id="4" name="Rectangle 3">
            <a:extLst>
              <a:ext uri="{FF2B5EF4-FFF2-40B4-BE49-F238E27FC236}">
                <a16:creationId xmlns:a16="http://schemas.microsoft.com/office/drawing/2014/main" id="{600D8A78-FE17-944A-75DB-889B59820FAE}"/>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713CBB68-6ABE-F309-0752-3CFC5247FC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78688" y="4039259"/>
            <a:ext cx="3018570" cy="446828"/>
          </a:xfrm>
          <a:prstGeom prst="rect">
            <a:avLst/>
          </a:prstGeom>
        </p:spPr>
      </p:pic>
      <p:sp>
        <p:nvSpPr>
          <p:cNvPr id="6" name="Freeform 6">
            <a:extLst>
              <a:ext uri="{FF2B5EF4-FFF2-40B4-BE49-F238E27FC236}">
                <a16:creationId xmlns:a16="http://schemas.microsoft.com/office/drawing/2014/main" id="{5BE0769E-B071-319E-96BE-1E1678ED28E4}"/>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FD68DBCD-BA93-9FCC-BA95-147AE76265FF}"/>
              </a:ext>
            </a:extLst>
          </p:cNvPr>
          <p:cNvPicPr>
            <a:picLocks noChangeAspect="1"/>
          </p:cNvPicPr>
          <p:nvPr/>
        </p:nvPicPr>
        <p:blipFill>
          <a:blip r:embed="rId8">
            <a:extLst>
              <a:ext uri="{28A0092B-C50C-407E-A947-70E740481C1C}">
                <a14:useLocalDpi xmlns:a14="http://schemas.microsoft.com/office/drawing/2010/main" val="0"/>
              </a:ext>
            </a:extLst>
          </a:blip>
          <a:srcRect l="416" t="-183" r="7441" b="183"/>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8795D69D-E736-9048-B69D-A349C0D99067}"/>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FB6A5F93-C0CD-EF76-8705-9076ACAC9DC6}"/>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69F064ED-264E-EED8-EBDC-33726CC6D99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410775" y="4541996"/>
            <a:ext cx="3750623" cy="486192"/>
          </a:xfrm>
          <a:prstGeom prst="rect">
            <a:avLst/>
          </a:prstGeom>
        </p:spPr>
      </p:pic>
      <p:sp>
        <p:nvSpPr>
          <p:cNvPr id="21" name="Freeform 6">
            <a:extLst>
              <a:ext uri="{FF2B5EF4-FFF2-40B4-BE49-F238E27FC236}">
                <a16:creationId xmlns:a16="http://schemas.microsoft.com/office/drawing/2014/main" id="{AB81406D-ED48-626A-824B-1338A6CA4128}"/>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6">
            <a:extLst>
              <a:ext uri="{FF2B5EF4-FFF2-40B4-BE49-F238E27FC236}">
                <a16:creationId xmlns:a16="http://schemas.microsoft.com/office/drawing/2014/main" id="{956BC51E-C47B-B881-9C41-3DBE3D9F5C21}"/>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8CC44449-AB41-22D1-4643-74AFF3B1A401}"/>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2A0E54B-52CF-FB3B-AF74-9D8CE4DFC68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286000" y="5105400"/>
            <a:ext cx="1213467" cy="394622"/>
          </a:xfrm>
          <a:prstGeom prst="rect">
            <a:avLst/>
          </a:prstGeom>
        </p:spPr>
      </p:pic>
      <p:sp>
        <p:nvSpPr>
          <p:cNvPr id="2" name="Rectangle 1">
            <a:extLst>
              <a:ext uri="{FF2B5EF4-FFF2-40B4-BE49-F238E27FC236}">
                <a16:creationId xmlns:a16="http://schemas.microsoft.com/office/drawing/2014/main" id="{1AF2382E-0048-16AE-C6EF-F33BE9CFF5E4}"/>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AF28879-DF0C-09C1-5970-842403D8A80C}"/>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8832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895986" y="3238828"/>
            <a:ext cx="2662377" cy="3732692"/>
          </a:xfrm>
          <a:prstGeom prst="roundRect">
            <a:avLst/>
          </a:prstGeom>
          <a:blipFill>
            <a:blip r:embed="rId9"/>
            <a:stretch>
              <a:fillRect l="-1" t="-2311" r="-2643" b="-2363"/>
            </a:stretch>
          </a:blipFill>
          <a:ln w="6667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687473" y="4983113"/>
            <a:ext cx="417026" cy="958680"/>
          </a:xfrm>
          <a:custGeom>
            <a:avLst/>
            <a:gdLst/>
            <a:ahLst/>
            <a:cxnLst/>
            <a:rect l="l" t="t" r="r" b="b"/>
            <a:pathLst>
              <a:path w="417026" h="958680">
                <a:moveTo>
                  <a:pt x="417026" y="0"/>
                </a:moveTo>
                <a:lnTo>
                  <a:pt x="0" y="0"/>
                </a:lnTo>
                <a:lnTo>
                  <a:pt x="0" y="958680"/>
                </a:lnTo>
                <a:lnTo>
                  <a:pt x="417026" y="958680"/>
                </a:lnTo>
                <a:lnTo>
                  <a:pt x="41702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33125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639A9BD2-6E4D-CD08-A995-AEBD393B8F5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63358"/>
            <a:ext cx="7308765" cy="988484"/>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Please sign in and find a seat. </a:t>
            </a:r>
          </a:p>
          <a:p>
            <a:pPr algn="ctr" defTabSz="914429">
              <a:lnSpc>
                <a:spcPts val="3345"/>
              </a:lnSpc>
              <a:spcBef>
                <a:spcPct val="0"/>
              </a:spcBef>
            </a:pPr>
            <a:r>
              <a:rPr lang="en-US" sz="2389" b="1">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a:solidFill>
                  <a:srgbClr val="000000"/>
                </a:solidFill>
                <a:latin typeface="Calibri"/>
                <a:ea typeface="Calibri"/>
                <a:cs typeface="Calibri"/>
              </a:rPr>
              <a:t>We will begin soon.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What is </a:t>
            </a:r>
            <a:r>
              <a:rPr lang="en-US" sz="2400" b="1"/>
              <a:t>an activity you enjoy doing with your child?</a:t>
            </a:r>
          </a:p>
          <a:p>
            <a:pPr marR="0" lvl="0" algn="l" defTabSz="914400" rtl="0" eaLnBrk="1" fontAlgn="auto" latinLnBrk="0" hangingPunct="1">
              <a:lnSpc>
                <a:spcPts val="3360"/>
              </a:lnSpc>
              <a:spcBef>
                <a:spcPts val="0"/>
              </a:spcBef>
              <a:spcAft>
                <a:spcPts val="0"/>
              </a:spcAft>
              <a:buClrTx/>
              <a:buSzTx/>
              <a:tabLst/>
              <a:defRPr/>
            </a:pPr>
            <a:endParaRPr lang="en-US" sz="2400" b="1"/>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If you </a:t>
            </a:r>
            <a:r>
              <a:rPr lang="en-US" sz="2400" b="1"/>
              <a:t>could relive one moment with your child, what would it be?</a:t>
            </a: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30852354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2E6D9"/>
        </a:solidFill>
        <a:effectLst/>
      </p:bgPr>
    </p:bg>
    <p:spTree>
      <p:nvGrpSpPr>
        <p:cNvPr id="1" name="">
          <a:extLst>
            <a:ext uri="{FF2B5EF4-FFF2-40B4-BE49-F238E27FC236}">
              <a16:creationId xmlns:a16="http://schemas.microsoft.com/office/drawing/2014/main" id="{2B5952F0-AB20-02B4-5090-7D0E26190C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2C48FB-7E3B-B473-1E3D-E64C5676B2D3}"/>
              </a:ext>
            </a:extLst>
          </p:cNvPr>
          <p:cNvSpPr/>
          <p:nvPr/>
        </p:nvSpPr>
        <p:spPr>
          <a:xfrm>
            <a:off x="700721" y="0"/>
            <a:ext cx="1892997" cy="1301005"/>
          </a:xfrm>
          <a:custGeom>
            <a:avLst/>
            <a:gdLst/>
            <a:ahLst/>
            <a:cxnLst/>
            <a:rect l="l" t="t" r="r" b="b"/>
            <a:pathLst>
              <a:path w="1892997" h="1301005">
                <a:moveTo>
                  <a:pt x="0" y="0"/>
                </a:moveTo>
                <a:lnTo>
                  <a:pt x="1892998" y="0"/>
                </a:lnTo>
                <a:lnTo>
                  <a:pt x="1892998"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3648F57-CEDF-CA8B-F92C-1A0EE24059F1}"/>
              </a:ext>
            </a:extLst>
          </p:cNvPr>
          <p:cNvSpPr/>
          <p:nvPr/>
        </p:nvSpPr>
        <p:spPr>
          <a:xfrm>
            <a:off x="164065" y="1590684"/>
            <a:ext cx="2966311" cy="3807576"/>
          </a:xfrm>
          <a:custGeom>
            <a:avLst/>
            <a:gdLst/>
            <a:ahLst/>
            <a:cxnLst/>
            <a:rect l="l" t="t" r="r" b="b"/>
            <a:pathLst>
              <a:path w="2966311" h="3807576">
                <a:moveTo>
                  <a:pt x="0" y="0"/>
                </a:moveTo>
                <a:lnTo>
                  <a:pt x="2966311" y="0"/>
                </a:lnTo>
                <a:lnTo>
                  <a:pt x="2966311" y="3807576"/>
                </a:lnTo>
                <a:lnTo>
                  <a:pt x="0" y="3807576"/>
                </a:lnTo>
                <a:lnTo>
                  <a:pt x="0" y="0"/>
                </a:lnTo>
                <a:close/>
              </a:path>
            </a:pathLst>
          </a:custGeom>
          <a:blipFill>
            <a:blip r:embed="rId5"/>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BC029AB-D8CF-0CF8-B59E-580C0294FB5E}"/>
              </a:ext>
            </a:extLst>
          </p:cNvPr>
          <p:cNvSpPr/>
          <p:nvPr/>
        </p:nvSpPr>
        <p:spPr>
          <a:xfrm>
            <a:off x="3231214" y="2358727"/>
            <a:ext cx="2959336" cy="3836358"/>
          </a:xfrm>
          <a:custGeom>
            <a:avLst/>
            <a:gdLst/>
            <a:ahLst/>
            <a:cxnLst/>
            <a:rect l="l" t="t" r="r" b="b"/>
            <a:pathLst>
              <a:path w="2959336" h="3836358">
                <a:moveTo>
                  <a:pt x="0" y="0"/>
                </a:moveTo>
                <a:lnTo>
                  <a:pt x="2959336" y="0"/>
                </a:lnTo>
                <a:lnTo>
                  <a:pt x="2959336" y="3836357"/>
                </a:lnTo>
                <a:lnTo>
                  <a:pt x="0" y="3836357"/>
                </a:lnTo>
                <a:lnTo>
                  <a:pt x="0" y="0"/>
                </a:lnTo>
                <a:close/>
              </a:path>
            </a:pathLst>
          </a:custGeom>
          <a:blipFill>
            <a:blip r:embed="rId6"/>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BE68FD7B-8042-3C22-00EB-BDA696B8E94C}"/>
              </a:ext>
            </a:extLst>
          </p:cNvPr>
          <p:cNvSpPr/>
          <p:nvPr/>
        </p:nvSpPr>
        <p:spPr>
          <a:xfrm>
            <a:off x="6291389" y="2974123"/>
            <a:ext cx="3273463" cy="4243578"/>
          </a:xfrm>
          <a:custGeom>
            <a:avLst/>
            <a:gdLst/>
            <a:ahLst/>
            <a:cxnLst/>
            <a:rect l="l" t="t" r="r" b="b"/>
            <a:pathLst>
              <a:path w="3273463" h="4243578">
                <a:moveTo>
                  <a:pt x="0" y="0"/>
                </a:moveTo>
                <a:lnTo>
                  <a:pt x="3273463" y="0"/>
                </a:lnTo>
                <a:lnTo>
                  <a:pt x="3273463" y="4243578"/>
                </a:lnTo>
                <a:lnTo>
                  <a:pt x="0" y="4243578"/>
                </a:lnTo>
                <a:lnTo>
                  <a:pt x="0" y="0"/>
                </a:lnTo>
                <a:close/>
              </a:path>
            </a:pathLst>
          </a:custGeom>
          <a:blipFill>
            <a:blip r:embed="rId7"/>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0F04D37-3BDB-D508-9815-3209CAD042FB}"/>
              </a:ext>
            </a:extLst>
          </p:cNvPr>
          <p:cNvSpPr/>
          <p:nvPr/>
        </p:nvSpPr>
        <p:spPr>
          <a:xfrm>
            <a:off x="251874" y="4397234"/>
            <a:ext cx="3746280" cy="2917966"/>
          </a:xfrm>
          <a:custGeom>
            <a:avLst/>
            <a:gdLst/>
            <a:ahLst/>
            <a:cxnLst/>
            <a:rect l="l" t="t" r="r" b="b"/>
            <a:pathLst>
              <a:path w="3746280" h="2917966">
                <a:moveTo>
                  <a:pt x="0" y="0"/>
                </a:moveTo>
                <a:lnTo>
                  <a:pt x="3746280" y="0"/>
                </a:lnTo>
                <a:lnTo>
                  <a:pt x="3746280" y="2917966"/>
                </a:lnTo>
                <a:lnTo>
                  <a:pt x="0" y="2917966"/>
                </a:lnTo>
                <a:lnTo>
                  <a:pt x="0" y="0"/>
                </a:lnTo>
                <a:close/>
              </a:path>
            </a:pathLst>
          </a:custGeom>
          <a:blipFill>
            <a:blip r:embed="rId8"/>
            <a:stretch>
              <a:fillRect l="-23134" t="-27436" r="-252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45710FEF-8B47-9CF3-42C5-7729A45DBB49}"/>
              </a:ext>
            </a:extLst>
          </p:cNvPr>
          <p:cNvSpPr txBox="1"/>
          <p:nvPr/>
        </p:nvSpPr>
        <p:spPr>
          <a:xfrm>
            <a:off x="3871188" y="187622"/>
            <a:ext cx="5452045" cy="179729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used the TO and FOR template? How did it go, and what did you learn?</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created a One-Pager? How did it go, and who did you share it with?</a:t>
            </a:r>
          </a:p>
        </p:txBody>
      </p:sp>
      <p:sp>
        <p:nvSpPr>
          <p:cNvPr id="8" name="TextBox 8">
            <a:extLst>
              <a:ext uri="{FF2B5EF4-FFF2-40B4-BE49-F238E27FC236}">
                <a16:creationId xmlns:a16="http://schemas.microsoft.com/office/drawing/2014/main" id="{AE36F10F-DC96-8002-A426-D587214FEF7B}"/>
              </a:ext>
            </a:extLst>
          </p:cNvPr>
          <p:cNvSpPr txBox="1"/>
          <p:nvPr/>
        </p:nvSpPr>
        <p:spPr>
          <a:xfrm>
            <a:off x="631872"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Giving your child a voice </a:t>
            </a:r>
          </a:p>
        </p:txBody>
      </p:sp>
    </p:spTree>
    <p:extLst>
      <p:ext uri="{BB962C8B-B14F-4D97-AF65-F5344CB8AC3E}">
        <p14:creationId xmlns:p14="http://schemas.microsoft.com/office/powerpoint/2010/main" val="1419193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524D6C"/>
        </a:solidFill>
        <a:effectLst/>
      </p:bgPr>
    </p:bg>
    <p:spTree>
      <p:nvGrpSpPr>
        <p:cNvPr id="1" name="">
          <a:extLst>
            <a:ext uri="{FF2B5EF4-FFF2-40B4-BE49-F238E27FC236}">
              <a16:creationId xmlns:a16="http://schemas.microsoft.com/office/drawing/2014/main" id="{5CEC3E3C-D212-43E7-7194-57841162F5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399256-FB66-B944-6323-8636B7F923D6}"/>
              </a:ext>
            </a:extLst>
          </p:cNvPr>
          <p:cNvSpPr/>
          <p:nvPr/>
        </p:nvSpPr>
        <p:spPr>
          <a:xfrm>
            <a:off x="1129784" y="0"/>
            <a:ext cx="1892997" cy="1301005"/>
          </a:xfrm>
          <a:custGeom>
            <a:avLst/>
            <a:gdLst/>
            <a:ahLst/>
            <a:cxnLst/>
            <a:rect l="l" t="t" r="r" b="b"/>
            <a:pathLst>
              <a:path w="1892997" h="1301005">
                <a:moveTo>
                  <a:pt x="0" y="0"/>
                </a:moveTo>
                <a:lnTo>
                  <a:pt x="1892997" y="0"/>
                </a:lnTo>
                <a:lnTo>
                  <a:pt x="1892997"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2F6E253-0C59-6AE4-0D71-AEB21CF1F7CB}"/>
              </a:ext>
            </a:extLst>
          </p:cNvPr>
          <p:cNvSpPr/>
          <p:nvPr/>
        </p:nvSpPr>
        <p:spPr>
          <a:xfrm>
            <a:off x="7154689" y="268200"/>
            <a:ext cx="2448737" cy="3179344"/>
          </a:xfrm>
          <a:custGeom>
            <a:avLst/>
            <a:gdLst/>
            <a:ahLst/>
            <a:cxnLst/>
            <a:rect l="l" t="t" r="r" b="b"/>
            <a:pathLst>
              <a:path w="2448737" h="3179344">
                <a:moveTo>
                  <a:pt x="0" y="0"/>
                </a:moveTo>
                <a:lnTo>
                  <a:pt x="2448737" y="0"/>
                </a:lnTo>
                <a:lnTo>
                  <a:pt x="2448737" y="3179344"/>
                </a:lnTo>
                <a:lnTo>
                  <a:pt x="0" y="3179344"/>
                </a:lnTo>
                <a:lnTo>
                  <a:pt x="0" y="0"/>
                </a:lnTo>
                <a:close/>
              </a:path>
            </a:pathLst>
          </a:custGeom>
          <a:blipFill>
            <a:blip r:embed="rId5"/>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3C49377-C0DD-6F9D-8DAC-7347A2FDABEB}"/>
              </a:ext>
            </a:extLst>
          </p:cNvPr>
          <p:cNvSpPr/>
          <p:nvPr/>
        </p:nvSpPr>
        <p:spPr>
          <a:xfrm>
            <a:off x="4544461" y="3748081"/>
            <a:ext cx="2461559" cy="3179344"/>
          </a:xfrm>
          <a:custGeom>
            <a:avLst/>
            <a:gdLst/>
            <a:ahLst/>
            <a:cxnLst/>
            <a:rect l="l" t="t" r="r" b="b"/>
            <a:pathLst>
              <a:path w="2461559" h="3179344">
                <a:moveTo>
                  <a:pt x="0" y="0"/>
                </a:moveTo>
                <a:lnTo>
                  <a:pt x="2461559" y="0"/>
                </a:lnTo>
                <a:lnTo>
                  <a:pt x="2461559" y="3179344"/>
                </a:lnTo>
                <a:lnTo>
                  <a:pt x="0" y="3179344"/>
                </a:lnTo>
                <a:lnTo>
                  <a:pt x="0" y="0"/>
                </a:lnTo>
                <a:close/>
              </a:path>
            </a:pathLst>
          </a:custGeom>
          <a:blipFill>
            <a:blip r:embed="rId6"/>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6949C0C3-AE96-46B7-906F-F98CEC8C4705}"/>
              </a:ext>
            </a:extLst>
          </p:cNvPr>
          <p:cNvSpPr/>
          <p:nvPr/>
        </p:nvSpPr>
        <p:spPr>
          <a:xfrm>
            <a:off x="4544461" y="268200"/>
            <a:ext cx="2460255" cy="3179344"/>
          </a:xfrm>
          <a:custGeom>
            <a:avLst/>
            <a:gdLst/>
            <a:ahLst/>
            <a:cxnLst/>
            <a:rect l="l" t="t" r="r" b="b"/>
            <a:pathLst>
              <a:path w="2460255" h="3179344">
                <a:moveTo>
                  <a:pt x="0" y="0"/>
                </a:moveTo>
                <a:lnTo>
                  <a:pt x="2460255" y="0"/>
                </a:lnTo>
                <a:lnTo>
                  <a:pt x="2460255" y="3179344"/>
                </a:lnTo>
                <a:lnTo>
                  <a:pt x="0" y="3179344"/>
                </a:lnTo>
                <a:lnTo>
                  <a:pt x="0" y="0"/>
                </a:lnTo>
                <a:close/>
              </a:path>
            </a:pathLst>
          </a:custGeom>
          <a:blipFill>
            <a:blip r:embed="rId7"/>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2F6D136-99AE-CCAF-37F1-F34910D9B539}"/>
              </a:ext>
            </a:extLst>
          </p:cNvPr>
          <p:cNvSpPr/>
          <p:nvPr/>
        </p:nvSpPr>
        <p:spPr>
          <a:xfrm>
            <a:off x="440948" y="4184915"/>
            <a:ext cx="3600680" cy="2742511"/>
          </a:xfrm>
          <a:custGeom>
            <a:avLst/>
            <a:gdLst/>
            <a:ahLst/>
            <a:cxnLst/>
            <a:rect l="l" t="t" r="r" b="b"/>
            <a:pathLst>
              <a:path w="3600680" h="2742511">
                <a:moveTo>
                  <a:pt x="0" y="0"/>
                </a:moveTo>
                <a:lnTo>
                  <a:pt x="3600680" y="0"/>
                </a:lnTo>
                <a:lnTo>
                  <a:pt x="3600680" y="2742510"/>
                </a:lnTo>
                <a:lnTo>
                  <a:pt x="0" y="2742510"/>
                </a:lnTo>
                <a:lnTo>
                  <a:pt x="0" y="0"/>
                </a:lnTo>
                <a:close/>
              </a:path>
            </a:pathLst>
          </a:custGeom>
          <a:blipFill>
            <a:blip r:embed="rId8"/>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B6ED1DCA-C68D-3EA0-75CF-C35E6978ADA9}"/>
              </a:ext>
            </a:extLst>
          </p:cNvPr>
          <p:cNvSpPr/>
          <p:nvPr/>
        </p:nvSpPr>
        <p:spPr>
          <a:xfrm>
            <a:off x="7163370" y="3748081"/>
            <a:ext cx="2440056" cy="3179344"/>
          </a:xfrm>
          <a:custGeom>
            <a:avLst/>
            <a:gdLst/>
            <a:ahLst/>
            <a:cxnLst/>
            <a:rect l="l" t="t" r="r" b="b"/>
            <a:pathLst>
              <a:path w="2440056" h="3179344">
                <a:moveTo>
                  <a:pt x="0" y="0"/>
                </a:moveTo>
                <a:lnTo>
                  <a:pt x="2440056" y="0"/>
                </a:lnTo>
                <a:lnTo>
                  <a:pt x="2440056" y="3179344"/>
                </a:lnTo>
                <a:lnTo>
                  <a:pt x="0" y="3179344"/>
                </a:lnTo>
                <a:lnTo>
                  <a:pt x="0" y="0"/>
                </a:lnTo>
                <a:close/>
              </a:path>
            </a:pathLst>
          </a:custGeom>
          <a:blipFill>
            <a:blip r:embed="rId9"/>
            <a:stretch>
              <a:fillRect/>
            </a:stretch>
          </a:blipFill>
          <a:ln w="38100" cap="sq">
            <a:solidFill>
              <a:srgbClr val="DDE1F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BF87A0FF-AC0B-5480-C88F-713610EAF8EF}"/>
              </a:ext>
            </a:extLst>
          </p:cNvPr>
          <p:cNvSpPr txBox="1"/>
          <p:nvPr/>
        </p:nvSpPr>
        <p:spPr>
          <a:xfrm>
            <a:off x="0" y="1449023"/>
            <a:ext cx="4152565" cy="250214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In Session 2, you completed a grocery store family scenario. What did you learn from it?</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tools might help you understand your child’s behavior during challenges?</a:t>
            </a:r>
          </a:p>
        </p:txBody>
      </p:sp>
      <p:sp>
        <p:nvSpPr>
          <p:cNvPr id="9" name="TextBox 9">
            <a:extLst>
              <a:ext uri="{FF2B5EF4-FFF2-40B4-BE49-F238E27FC236}">
                <a16:creationId xmlns:a16="http://schemas.microsoft.com/office/drawing/2014/main" id="{DF308184-B1B7-22E4-F762-9CE3E28B448E}"/>
              </a:ext>
            </a:extLst>
          </p:cNvPr>
          <p:cNvSpPr txBox="1"/>
          <p:nvPr/>
        </p:nvSpPr>
        <p:spPr>
          <a:xfrm>
            <a:off x="1060934"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Behavioral Supports</a:t>
            </a:r>
          </a:p>
        </p:txBody>
      </p:sp>
    </p:spTree>
    <p:extLst>
      <p:ext uri="{BB962C8B-B14F-4D97-AF65-F5344CB8AC3E}">
        <p14:creationId xmlns:p14="http://schemas.microsoft.com/office/powerpoint/2010/main" val="1826767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a:extLst>
            <a:ext uri="{FF2B5EF4-FFF2-40B4-BE49-F238E27FC236}">
              <a16:creationId xmlns:a16="http://schemas.microsoft.com/office/drawing/2014/main" id="{5D594DB8-9E5D-8D3A-3210-57AB6392BD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FAD8A7-9CBD-DA48-C6D7-B5FC302AAE14}"/>
              </a:ext>
            </a:extLst>
          </p:cNvPr>
          <p:cNvSpPr/>
          <p:nvPr/>
        </p:nvSpPr>
        <p:spPr>
          <a:xfrm>
            <a:off x="286555" y="0"/>
            <a:ext cx="1892997" cy="1301005"/>
          </a:xfrm>
          <a:custGeom>
            <a:avLst/>
            <a:gdLst/>
            <a:ahLst/>
            <a:cxnLst/>
            <a:rect l="l" t="t" r="r" b="b"/>
            <a:pathLst>
              <a:path w="1892997" h="1301005">
                <a:moveTo>
                  <a:pt x="0" y="0"/>
                </a:moveTo>
                <a:lnTo>
                  <a:pt x="1892997" y="0"/>
                </a:lnTo>
                <a:lnTo>
                  <a:pt x="1892997"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9491410-F1CD-6FDC-6662-D84400061348}"/>
              </a:ext>
            </a:extLst>
          </p:cNvPr>
          <p:cNvSpPr/>
          <p:nvPr/>
        </p:nvSpPr>
        <p:spPr>
          <a:xfrm>
            <a:off x="0" y="3201026"/>
            <a:ext cx="6175120" cy="4114174"/>
          </a:xfrm>
          <a:custGeom>
            <a:avLst/>
            <a:gdLst/>
            <a:ahLst/>
            <a:cxnLst/>
            <a:rect l="l" t="t" r="r" b="b"/>
            <a:pathLst>
              <a:path w="6175120" h="4114174">
                <a:moveTo>
                  <a:pt x="0" y="0"/>
                </a:moveTo>
                <a:lnTo>
                  <a:pt x="6175120" y="0"/>
                </a:lnTo>
                <a:lnTo>
                  <a:pt x="6175120" y="4114174"/>
                </a:lnTo>
                <a:lnTo>
                  <a:pt x="0" y="411417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5E6C381-DA81-7B75-EBD8-CBFCACEF02AA}"/>
              </a:ext>
            </a:extLst>
          </p:cNvPr>
          <p:cNvSpPr/>
          <p:nvPr/>
        </p:nvSpPr>
        <p:spPr>
          <a:xfrm>
            <a:off x="4746699" y="0"/>
            <a:ext cx="5006901" cy="4885928"/>
          </a:xfrm>
          <a:custGeom>
            <a:avLst/>
            <a:gdLst/>
            <a:ahLst/>
            <a:cxnLst/>
            <a:rect l="l" t="t" r="r" b="b"/>
            <a:pathLst>
              <a:path w="5006901" h="4885928">
                <a:moveTo>
                  <a:pt x="0" y="0"/>
                </a:moveTo>
                <a:lnTo>
                  <a:pt x="5006901" y="0"/>
                </a:lnTo>
                <a:lnTo>
                  <a:pt x="5006901" y="4885928"/>
                </a:lnTo>
                <a:lnTo>
                  <a:pt x="0" y="48859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E2E78078-41D1-CF98-1469-2A799E064168}"/>
              </a:ext>
            </a:extLst>
          </p:cNvPr>
          <p:cNvSpPr txBox="1"/>
          <p:nvPr/>
        </p:nvSpPr>
        <p:spPr>
          <a:xfrm>
            <a:off x="217705"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Social  Supports</a:t>
            </a:r>
          </a:p>
        </p:txBody>
      </p:sp>
      <p:sp>
        <p:nvSpPr>
          <p:cNvPr id="6" name="TextBox 6">
            <a:extLst>
              <a:ext uri="{FF2B5EF4-FFF2-40B4-BE49-F238E27FC236}">
                <a16:creationId xmlns:a16="http://schemas.microsoft.com/office/drawing/2014/main" id="{AD5AC0D0-9512-7144-C187-37C10F59D428}"/>
              </a:ext>
            </a:extLst>
          </p:cNvPr>
          <p:cNvSpPr txBox="1"/>
          <p:nvPr/>
        </p:nvSpPr>
        <p:spPr>
          <a:xfrm>
            <a:off x="217705" y="1756152"/>
            <a:ext cx="4878999" cy="144487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did you learn from using the Relationship Circle tool?</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does your child interact with?</a:t>
            </a:r>
          </a:p>
        </p:txBody>
      </p:sp>
      <p:sp>
        <p:nvSpPr>
          <p:cNvPr id="7" name="TextBox 7">
            <a:extLst>
              <a:ext uri="{FF2B5EF4-FFF2-40B4-BE49-F238E27FC236}">
                <a16:creationId xmlns:a16="http://schemas.microsoft.com/office/drawing/2014/main" id="{319BDD78-F93A-5D6E-2FE5-403DC5CB259D}"/>
              </a:ext>
            </a:extLst>
          </p:cNvPr>
          <p:cNvSpPr txBox="1"/>
          <p:nvPr/>
        </p:nvSpPr>
        <p:spPr>
          <a:xfrm>
            <a:off x="5924505" y="5172388"/>
            <a:ext cx="3371350" cy="144487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identify any casual relationships to explore or any that could be strengthened?</a:t>
            </a:r>
          </a:p>
        </p:txBody>
      </p:sp>
    </p:spTree>
    <p:extLst>
      <p:ext uri="{BB962C8B-B14F-4D97-AF65-F5344CB8AC3E}">
        <p14:creationId xmlns:p14="http://schemas.microsoft.com/office/powerpoint/2010/main" val="20919500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a:extLst>
            <a:ext uri="{FF2B5EF4-FFF2-40B4-BE49-F238E27FC236}">
              <a16:creationId xmlns:a16="http://schemas.microsoft.com/office/drawing/2014/main" id="{24F4A623-555C-786A-388C-43B80A45FE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5ED7A0-8201-805A-7BFB-8CE97E6F91D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1268" t="-3601" b="-7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B0B5EF9-4314-C804-DA71-F519BF7578F6}"/>
              </a:ext>
            </a:extLst>
          </p:cNvPr>
          <p:cNvSpPr/>
          <p:nvPr/>
        </p:nvSpPr>
        <p:spPr>
          <a:xfrm>
            <a:off x="281730" y="0"/>
            <a:ext cx="1760340" cy="1209834"/>
          </a:xfrm>
          <a:custGeom>
            <a:avLst/>
            <a:gdLst/>
            <a:ahLst/>
            <a:cxnLst/>
            <a:rect l="l" t="t" r="r" b="b"/>
            <a:pathLst>
              <a:path w="1760340" h="1209834">
                <a:moveTo>
                  <a:pt x="0" y="0"/>
                </a:moveTo>
                <a:lnTo>
                  <a:pt x="1760340" y="0"/>
                </a:lnTo>
                <a:lnTo>
                  <a:pt x="1760340" y="1209834"/>
                </a:lnTo>
                <a:lnTo>
                  <a:pt x="0" y="12098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5CAE2D32-22C7-BB50-A4B0-7F3EC6A7866D}"/>
              </a:ext>
            </a:extLst>
          </p:cNvPr>
          <p:cNvGrpSpPr/>
          <p:nvPr/>
        </p:nvGrpSpPr>
        <p:grpSpPr>
          <a:xfrm>
            <a:off x="4412987" y="471567"/>
            <a:ext cx="5094896" cy="4135226"/>
            <a:chOff x="0" y="0"/>
            <a:chExt cx="6793195" cy="5513635"/>
          </a:xfrm>
        </p:grpSpPr>
        <p:sp>
          <p:nvSpPr>
            <p:cNvPr id="5" name="Freeform 5">
              <a:extLst>
                <a:ext uri="{FF2B5EF4-FFF2-40B4-BE49-F238E27FC236}">
                  <a16:creationId xmlns:a16="http://schemas.microsoft.com/office/drawing/2014/main" id="{DC2279ED-EA0B-A746-4F37-AB8CB6ED9E07}"/>
                </a:ext>
              </a:extLst>
            </p:cNvPr>
            <p:cNvSpPr/>
            <p:nvPr/>
          </p:nvSpPr>
          <p:spPr>
            <a:xfrm>
              <a:off x="3722005" y="0"/>
              <a:ext cx="3071190" cy="3927096"/>
            </a:xfrm>
            <a:custGeom>
              <a:avLst/>
              <a:gdLst/>
              <a:ahLst/>
              <a:cxnLst/>
              <a:rect l="l" t="t" r="r" b="b"/>
              <a:pathLst>
                <a:path w="3071190" h="3927096">
                  <a:moveTo>
                    <a:pt x="0" y="0"/>
                  </a:moveTo>
                  <a:lnTo>
                    <a:pt x="3071190" y="0"/>
                  </a:lnTo>
                  <a:lnTo>
                    <a:pt x="3071190" y="3927096"/>
                  </a:lnTo>
                  <a:lnTo>
                    <a:pt x="0" y="3927096"/>
                  </a:lnTo>
                  <a:lnTo>
                    <a:pt x="0" y="0"/>
                  </a:lnTo>
                  <a:close/>
                </a:path>
              </a:pathLst>
            </a:custGeom>
            <a:blipFill>
              <a:blip r:embed="rId6"/>
              <a:stretch>
                <a:fillRect/>
              </a:stretch>
            </a:blipFill>
            <a:ln w="38100" cap="sq">
              <a:solidFill>
                <a:srgbClr val="DCB31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8862455D-9774-250F-BD53-6081E293FC20}"/>
                </a:ext>
              </a:extLst>
            </p:cNvPr>
            <p:cNvSpPr/>
            <p:nvPr/>
          </p:nvSpPr>
          <p:spPr>
            <a:xfrm>
              <a:off x="0" y="0"/>
              <a:ext cx="3152004" cy="4056984"/>
            </a:xfrm>
            <a:custGeom>
              <a:avLst/>
              <a:gdLst/>
              <a:ahLst/>
              <a:cxnLst/>
              <a:rect l="l" t="t" r="r" b="b"/>
              <a:pathLst>
                <a:path w="3152004" h="4056984">
                  <a:moveTo>
                    <a:pt x="0" y="0"/>
                  </a:moveTo>
                  <a:lnTo>
                    <a:pt x="3152004" y="0"/>
                  </a:lnTo>
                  <a:lnTo>
                    <a:pt x="3152004" y="4056984"/>
                  </a:lnTo>
                  <a:lnTo>
                    <a:pt x="0" y="4056984"/>
                  </a:lnTo>
                  <a:lnTo>
                    <a:pt x="0" y="0"/>
                  </a:lnTo>
                  <a:close/>
                </a:path>
              </a:pathLst>
            </a:custGeom>
            <a:blipFill>
              <a:blip r:embed="rId7"/>
              <a:stretch>
                <a:fillRect/>
              </a:stretch>
            </a:blipFill>
            <a:ln w="38100" cap="sq">
              <a:solidFill>
                <a:srgbClr val="DCB31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162CA71-B2D9-D0E5-9E55-D2CD1DE3D95D}"/>
                </a:ext>
              </a:extLst>
            </p:cNvPr>
            <p:cNvSpPr/>
            <p:nvPr/>
          </p:nvSpPr>
          <p:spPr>
            <a:xfrm>
              <a:off x="1821747" y="1433620"/>
              <a:ext cx="3190114" cy="4080015"/>
            </a:xfrm>
            <a:custGeom>
              <a:avLst/>
              <a:gdLst/>
              <a:ahLst/>
              <a:cxnLst/>
              <a:rect l="l" t="t" r="r" b="b"/>
              <a:pathLst>
                <a:path w="3190114" h="4080015">
                  <a:moveTo>
                    <a:pt x="0" y="0"/>
                  </a:moveTo>
                  <a:lnTo>
                    <a:pt x="3190113" y="0"/>
                  </a:lnTo>
                  <a:lnTo>
                    <a:pt x="3190113" y="4080015"/>
                  </a:lnTo>
                  <a:lnTo>
                    <a:pt x="0" y="4080015"/>
                  </a:lnTo>
                  <a:lnTo>
                    <a:pt x="0" y="0"/>
                  </a:lnTo>
                  <a:close/>
                </a:path>
              </a:pathLst>
            </a:custGeom>
            <a:blipFill>
              <a:blip r:embed="rId8"/>
              <a:stretch>
                <a:fillRect/>
              </a:stretch>
            </a:blipFill>
            <a:ln w="38100" cap="sq">
              <a:solidFill>
                <a:srgbClr val="DCB31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a:extLst>
              <a:ext uri="{FF2B5EF4-FFF2-40B4-BE49-F238E27FC236}">
                <a16:creationId xmlns:a16="http://schemas.microsoft.com/office/drawing/2014/main" id="{55199653-1191-DA7E-FB17-A2FE588B5B79}"/>
              </a:ext>
            </a:extLst>
          </p:cNvPr>
          <p:cNvSpPr txBox="1"/>
          <p:nvPr/>
        </p:nvSpPr>
        <p:spPr>
          <a:xfrm>
            <a:off x="217705" y="224782"/>
            <a:ext cx="1888390" cy="825225"/>
          </a:xfrm>
          <a:prstGeom prst="rect">
            <a:avLst/>
          </a:prstGeom>
        </p:spPr>
        <p:txBody>
          <a:bodyPr lIns="0" tIns="0" rIns="0" bIns="0" rtlCol="0" anchor="t">
            <a:spAutoFit/>
          </a:bodyPr>
          <a:lstStyle/>
          <a:p>
            <a:pPr marL="0" marR="0" lvl="0" indent="0" algn="ctr" defTabSz="914400" rtl="0" eaLnBrk="1" fontAlgn="auto" latinLnBrk="0" hangingPunct="1">
              <a:lnSpc>
                <a:spcPts val="3178"/>
              </a:lnSpc>
              <a:spcBef>
                <a:spcPct val="0"/>
              </a:spcBef>
              <a:spcAft>
                <a:spcPts val="0"/>
              </a:spcAft>
              <a:buClrTx/>
              <a:buSzTx/>
              <a:buFontTx/>
              <a:buNone/>
              <a:tabLst/>
              <a:defRPr/>
            </a:pPr>
            <a:r>
              <a:rPr kumimoji="0" lang="en-US" sz="227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Educational Supports</a:t>
            </a:r>
          </a:p>
        </p:txBody>
      </p:sp>
      <p:grpSp>
        <p:nvGrpSpPr>
          <p:cNvPr id="9" name="Group 9">
            <a:extLst>
              <a:ext uri="{FF2B5EF4-FFF2-40B4-BE49-F238E27FC236}">
                <a16:creationId xmlns:a16="http://schemas.microsoft.com/office/drawing/2014/main" id="{113E51B3-562B-1581-07EB-AE32A00DA8F6}"/>
              </a:ext>
            </a:extLst>
          </p:cNvPr>
          <p:cNvGrpSpPr/>
          <p:nvPr/>
        </p:nvGrpSpPr>
        <p:grpSpPr>
          <a:xfrm>
            <a:off x="4546373" y="4953018"/>
            <a:ext cx="4828125" cy="2208867"/>
            <a:chOff x="0" y="0"/>
            <a:chExt cx="6437500" cy="2945156"/>
          </a:xfrm>
        </p:grpSpPr>
        <p:sp>
          <p:nvSpPr>
            <p:cNvPr id="10" name="Freeform 10">
              <a:extLst>
                <a:ext uri="{FF2B5EF4-FFF2-40B4-BE49-F238E27FC236}">
                  <a16:creationId xmlns:a16="http://schemas.microsoft.com/office/drawing/2014/main" id="{4477E979-09FB-7023-CC2E-D86616B891F7}"/>
                </a:ext>
              </a:extLst>
            </p:cNvPr>
            <p:cNvSpPr/>
            <p:nvPr/>
          </p:nvSpPr>
          <p:spPr>
            <a:xfrm>
              <a:off x="0" y="0"/>
              <a:ext cx="6437500" cy="2945156"/>
            </a:xfrm>
            <a:custGeom>
              <a:avLst/>
              <a:gdLst/>
              <a:ahLst/>
              <a:cxnLst/>
              <a:rect l="l" t="t" r="r" b="b"/>
              <a:pathLst>
                <a:path w="6437500" h="2945156">
                  <a:moveTo>
                    <a:pt x="0" y="0"/>
                  </a:moveTo>
                  <a:lnTo>
                    <a:pt x="6437500" y="0"/>
                  </a:lnTo>
                  <a:lnTo>
                    <a:pt x="6437500" y="2945156"/>
                  </a:lnTo>
                  <a:lnTo>
                    <a:pt x="0" y="29451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DD5EE001-CB4E-60AD-B4F7-998A0EA4E872}"/>
                </a:ext>
              </a:extLst>
            </p:cNvPr>
            <p:cNvSpPr txBox="1"/>
            <p:nvPr/>
          </p:nvSpPr>
          <p:spPr>
            <a:xfrm>
              <a:off x="532792" y="433884"/>
              <a:ext cx="5421358" cy="2035565"/>
            </a:xfrm>
            <a:prstGeom prst="rect">
              <a:avLst/>
            </a:prstGeom>
          </p:spPr>
          <p:txBody>
            <a:bodyPr lIns="0" tIns="0" rIns="0" bIns="0" rtlCol="0" anchor="t">
              <a:spAutoFit/>
            </a:bodyPr>
            <a:lstStyle/>
            <a:p>
              <a:pPr marL="429679" marR="0" lvl="1" indent="-214840" algn="l" defTabSz="914400" rtl="0" eaLnBrk="1" fontAlgn="auto" latinLnBrk="0" hangingPunct="1">
                <a:lnSpc>
                  <a:spcPts val="2348"/>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made an IEP for their child?</a:t>
              </a:r>
            </a:p>
            <a:p>
              <a:pPr marL="0" marR="0" lvl="0" indent="0" algn="l" defTabSz="914400" rtl="0" eaLnBrk="1" fontAlgn="auto" latinLnBrk="0" hangingPunct="1">
                <a:lnSpc>
                  <a:spcPts val="246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348"/>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you like to share any challenges or successes with it?</a:t>
              </a:r>
            </a:p>
          </p:txBody>
        </p:sp>
      </p:grpSp>
    </p:spTree>
    <p:extLst>
      <p:ext uri="{BB962C8B-B14F-4D97-AF65-F5344CB8AC3E}">
        <p14:creationId xmlns:p14="http://schemas.microsoft.com/office/powerpoint/2010/main" val="1302654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4696E"/>
        </a:solidFill>
        <a:effectLst/>
      </p:bgPr>
    </p:bg>
    <p:spTree>
      <p:nvGrpSpPr>
        <p:cNvPr id="1" name="">
          <a:extLst>
            <a:ext uri="{FF2B5EF4-FFF2-40B4-BE49-F238E27FC236}">
              <a16:creationId xmlns:a16="http://schemas.microsoft.com/office/drawing/2014/main" id="{45187550-A037-A077-AD8E-A03A0AAE9C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A702DA-4A2A-AEA1-4271-6E62937D8E29}"/>
              </a:ext>
            </a:extLst>
          </p:cNvPr>
          <p:cNvSpPr/>
          <p:nvPr/>
        </p:nvSpPr>
        <p:spPr>
          <a:xfrm>
            <a:off x="1444183" y="0"/>
            <a:ext cx="1892997" cy="1301005"/>
          </a:xfrm>
          <a:custGeom>
            <a:avLst/>
            <a:gdLst/>
            <a:ahLst/>
            <a:cxnLst/>
            <a:rect l="l" t="t" r="r" b="b"/>
            <a:pathLst>
              <a:path w="1892997" h="1301005">
                <a:moveTo>
                  <a:pt x="0" y="0"/>
                </a:moveTo>
                <a:lnTo>
                  <a:pt x="1892998" y="0"/>
                </a:lnTo>
                <a:lnTo>
                  <a:pt x="1892998" y="1301005"/>
                </a:lnTo>
                <a:lnTo>
                  <a:pt x="0" y="1301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89DBAE2-07EE-8F82-3F5E-961DFE2F40DB}"/>
              </a:ext>
            </a:extLst>
          </p:cNvPr>
          <p:cNvSpPr/>
          <p:nvPr/>
        </p:nvSpPr>
        <p:spPr>
          <a:xfrm>
            <a:off x="217705" y="1575724"/>
            <a:ext cx="4345954" cy="5540208"/>
          </a:xfrm>
          <a:custGeom>
            <a:avLst/>
            <a:gdLst/>
            <a:ahLst/>
            <a:cxnLst/>
            <a:rect l="l" t="t" r="r" b="b"/>
            <a:pathLst>
              <a:path w="4345954" h="5540208">
                <a:moveTo>
                  <a:pt x="0" y="0"/>
                </a:moveTo>
                <a:lnTo>
                  <a:pt x="4345954" y="0"/>
                </a:lnTo>
                <a:lnTo>
                  <a:pt x="4345954" y="5540208"/>
                </a:lnTo>
                <a:lnTo>
                  <a:pt x="0" y="5540208"/>
                </a:lnTo>
                <a:lnTo>
                  <a:pt x="0" y="0"/>
                </a:lnTo>
                <a:close/>
              </a:path>
            </a:pathLst>
          </a:custGeom>
          <a:blipFill>
            <a:blip r:embed="rId5"/>
            <a:stretch>
              <a:fillRect/>
            </a:stretch>
          </a:blipFill>
          <a:ln w="38100" cap="sq">
            <a:solidFill>
              <a:srgbClr val="6E6F8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9BE9CD4-E107-0CA8-61B0-29765A651DAB}"/>
              </a:ext>
            </a:extLst>
          </p:cNvPr>
          <p:cNvSpPr/>
          <p:nvPr/>
        </p:nvSpPr>
        <p:spPr>
          <a:xfrm>
            <a:off x="3992227" y="3042445"/>
            <a:ext cx="5761373" cy="4272755"/>
          </a:xfrm>
          <a:custGeom>
            <a:avLst/>
            <a:gdLst/>
            <a:ahLst/>
            <a:cxnLst/>
            <a:rect l="l" t="t" r="r" b="b"/>
            <a:pathLst>
              <a:path w="5761373" h="4272755">
                <a:moveTo>
                  <a:pt x="0" y="0"/>
                </a:moveTo>
                <a:lnTo>
                  <a:pt x="5761373" y="0"/>
                </a:lnTo>
                <a:lnTo>
                  <a:pt x="5761373" y="4272755"/>
                </a:lnTo>
                <a:lnTo>
                  <a:pt x="0" y="4272755"/>
                </a:lnTo>
                <a:lnTo>
                  <a:pt x="0" y="0"/>
                </a:lnTo>
                <a:close/>
              </a:path>
            </a:pathLst>
          </a:custGeom>
          <a:blipFill>
            <a:blip r:embed="rId6"/>
            <a:stretch>
              <a:fillRect r="-113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2C885DF-ACF3-9E9E-0BF7-20285F69E125}"/>
              </a:ext>
            </a:extLst>
          </p:cNvPr>
          <p:cNvSpPr/>
          <p:nvPr/>
        </p:nvSpPr>
        <p:spPr>
          <a:xfrm>
            <a:off x="4563659" y="116616"/>
            <a:ext cx="5189941" cy="2925829"/>
          </a:xfrm>
          <a:custGeom>
            <a:avLst/>
            <a:gdLst/>
            <a:ahLst/>
            <a:cxnLst/>
            <a:rect l="l" t="t" r="r" b="b"/>
            <a:pathLst>
              <a:path w="5189941" h="2925829">
                <a:moveTo>
                  <a:pt x="0" y="0"/>
                </a:moveTo>
                <a:lnTo>
                  <a:pt x="5189941" y="0"/>
                </a:lnTo>
                <a:lnTo>
                  <a:pt x="5189941" y="2925829"/>
                </a:lnTo>
                <a:lnTo>
                  <a:pt x="0" y="2925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A498E99-FCD4-E918-F26B-83CEEC5B78F5}"/>
              </a:ext>
            </a:extLst>
          </p:cNvPr>
          <p:cNvSpPr txBox="1"/>
          <p:nvPr/>
        </p:nvSpPr>
        <p:spPr>
          <a:xfrm>
            <a:off x="5002089" y="597270"/>
            <a:ext cx="4247376" cy="1928333"/>
          </a:xfrm>
          <a:prstGeom prst="rect">
            <a:avLst/>
          </a:prstGeom>
        </p:spPr>
        <p:txBody>
          <a:bodyPr lIns="0" tIns="0" rIns="0" bIns="0" rtlCol="0" anchor="t">
            <a:spAutoFit/>
          </a:bodyPr>
          <a:lstStyle/>
          <a:p>
            <a:pPr marL="429679" marR="0" lvl="1" indent="-214840" algn="l" defTabSz="914400" rtl="0" eaLnBrk="1" fontAlgn="auto" latinLnBrk="0" hangingPunct="1">
              <a:lnSpc>
                <a:spcPts val="212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use any assistive technology (AT)?</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2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they use, and when do they use it?</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129"/>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is it working for them?</a:t>
            </a:r>
          </a:p>
        </p:txBody>
      </p:sp>
      <p:sp>
        <p:nvSpPr>
          <p:cNvPr id="7" name="TextBox 7">
            <a:extLst>
              <a:ext uri="{FF2B5EF4-FFF2-40B4-BE49-F238E27FC236}">
                <a16:creationId xmlns:a16="http://schemas.microsoft.com/office/drawing/2014/main" id="{3071031C-1AAC-29B9-8F4E-D58B941ED497}"/>
              </a:ext>
            </a:extLst>
          </p:cNvPr>
          <p:cNvSpPr txBox="1"/>
          <p:nvPr/>
        </p:nvSpPr>
        <p:spPr>
          <a:xfrm>
            <a:off x="1375334" y="238656"/>
            <a:ext cx="2030697"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Assistive Technologies</a:t>
            </a:r>
          </a:p>
        </p:txBody>
      </p:sp>
    </p:spTree>
    <p:extLst>
      <p:ext uri="{BB962C8B-B14F-4D97-AF65-F5344CB8AC3E}">
        <p14:creationId xmlns:p14="http://schemas.microsoft.com/office/powerpoint/2010/main" val="2295283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F2A803-4E60-33F7-81C3-7C53EB1D6494}"/>
              </a:ext>
            </a:extLst>
          </p:cNvPr>
          <p:cNvPicPr>
            <a:picLocks noChangeAspect="1"/>
          </p:cNvPicPr>
          <p:nvPr/>
        </p:nvPicPr>
        <p:blipFill>
          <a:blip r:embed="rId3">
            <a:extLst>
              <a:ext uri="{28A0092B-C50C-407E-A947-70E740481C1C}">
                <a14:useLocalDpi xmlns:a14="http://schemas.microsoft.com/office/drawing/2010/main" val="0"/>
              </a:ext>
            </a:extLst>
          </a:blip>
          <a:srcRect t="5875"/>
          <a:stretch/>
        </p:blipFill>
        <p:spPr>
          <a:xfrm>
            <a:off x="25196" y="2618572"/>
            <a:ext cx="6383112" cy="1616049"/>
          </a:xfrm>
          <a:prstGeom prst="rect">
            <a:avLst/>
          </a:prstGeom>
        </p:spPr>
      </p:pic>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the Introduction Module and Session 1: Disability and You</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sp>
        <p:nvSpPr>
          <p:cNvPr id="4" name="Rectangle 3">
            <a:extLst>
              <a:ext uri="{FF2B5EF4-FFF2-40B4-BE49-F238E27FC236}">
                <a16:creationId xmlns:a16="http://schemas.microsoft.com/office/drawing/2014/main" id="{F5B0E111-FA8D-22C8-D42D-F8275C9C8CFA}"/>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E1421C8-B29B-F59C-17CE-22B0AAFDB4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52779" y="4433898"/>
            <a:ext cx="2566821" cy="442902"/>
          </a:xfrm>
          <a:prstGeom prst="rect">
            <a:avLst/>
          </a:prstGeom>
        </p:spPr>
      </p:pic>
      <p:sp>
        <p:nvSpPr>
          <p:cNvPr id="6" name="Freeform 6">
            <a:extLst>
              <a:ext uri="{FF2B5EF4-FFF2-40B4-BE49-F238E27FC236}">
                <a16:creationId xmlns:a16="http://schemas.microsoft.com/office/drawing/2014/main" id="{5086F123-88C8-A35C-1C8D-DDC30D36C413}"/>
              </a:ext>
            </a:extLst>
          </p:cNvPr>
          <p:cNvSpPr/>
          <p:nvPr/>
        </p:nvSpPr>
        <p:spPr>
          <a:xfrm rot="11606688" flipH="1">
            <a:off x="1398273" y="4021875"/>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8">
            <a:extLst>
              <a:ext uri="{28A0092B-C50C-407E-A947-70E740481C1C}">
                <a14:useLocalDpi xmlns:a14="http://schemas.microsoft.com/office/drawing/2010/main" val="0"/>
              </a:ext>
            </a:extLst>
          </a:blip>
          <a:srcRect l="-711" t="332" r="4745" b="-332"/>
          <a:stretch/>
        </p:blipFill>
        <p:spPr>
          <a:xfrm>
            <a:off x="6400800"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72F3F404-91FF-051E-5C23-402D29FFA326}"/>
              </a:ext>
            </a:extLst>
          </p:cNvPr>
          <p:cNvSpPr/>
          <p:nvPr/>
        </p:nvSpPr>
        <p:spPr>
          <a:xfrm rot="10519427" flipH="1">
            <a:off x="1312235" y="3907832"/>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6211298"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C0CEA6-BF5A-1560-02D5-0E8D6A50CF0A}"/>
              </a:ext>
            </a:extLst>
          </p:cNvPr>
          <p:cNvSpPr/>
          <p:nvPr/>
        </p:nvSpPr>
        <p:spPr>
          <a:xfrm>
            <a:off x="5458267" y="2965344"/>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E4BBB0-57E6-09A9-80BC-4C24EE2AE3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5000" y="3958911"/>
            <a:ext cx="1047896" cy="381053"/>
          </a:xfrm>
          <a:prstGeom prst="rect">
            <a:avLst/>
          </a:prstGeom>
        </p:spPr>
      </p:pic>
    </p:spTree>
    <p:extLst>
      <p:ext uri="{BB962C8B-B14F-4D97-AF65-F5344CB8AC3E}">
        <p14:creationId xmlns:p14="http://schemas.microsoft.com/office/powerpoint/2010/main" val="1337526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4696E"/>
        </a:solidFill>
        <a:effectLst/>
      </p:bgPr>
    </p:bg>
    <p:spTree>
      <p:nvGrpSpPr>
        <p:cNvPr id="1" name="">
          <a:extLst>
            <a:ext uri="{FF2B5EF4-FFF2-40B4-BE49-F238E27FC236}">
              <a16:creationId xmlns:a16="http://schemas.microsoft.com/office/drawing/2014/main" id="{8560A5CD-423A-6342-DB9A-751C2B9C79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4209940-970E-745C-95BD-ECC8F9FC982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CC53F23-B7B8-7FB6-834E-8E798E1FFED1}"/>
              </a:ext>
            </a:extLst>
          </p:cNvPr>
          <p:cNvSpPr/>
          <p:nvPr/>
        </p:nvSpPr>
        <p:spPr>
          <a:xfrm>
            <a:off x="134556" y="0"/>
            <a:ext cx="1892997" cy="1301005"/>
          </a:xfrm>
          <a:custGeom>
            <a:avLst/>
            <a:gdLst/>
            <a:ahLst/>
            <a:cxnLst/>
            <a:rect l="l" t="t" r="r" b="b"/>
            <a:pathLst>
              <a:path w="1892997" h="1301005">
                <a:moveTo>
                  <a:pt x="0" y="0"/>
                </a:moveTo>
                <a:lnTo>
                  <a:pt x="1892997" y="0"/>
                </a:lnTo>
                <a:lnTo>
                  <a:pt x="1892997" y="1301005"/>
                </a:lnTo>
                <a:lnTo>
                  <a:pt x="0" y="13010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4D162C0-0B2D-FBD8-5A37-D5DBEE0E4712}"/>
              </a:ext>
            </a:extLst>
          </p:cNvPr>
          <p:cNvSpPr/>
          <p:nvPr/>
        </p:nvSpPr>
        <p:spPr>
          <a:xfrm>
            <a:off x="6174774" y="186373"/>
            <a:ext cx="3335754" cy="4316858"/>
          </a:xfrm>
          <a:custGeom>
            <a:avLst/>
            <a:gdLst/>
            <a:ahLst/>
            <a:cxnLst/>
            <a:rect l="l" t="t" r="r" b="b"/>
            <a:pathLst>
              <a:path w="3335754" h="4316858">
                <a:moveTo>
                  <a:pt x="0" y="0"/>
                </a:moveTo>
                <a:lnTo>
                  <a:pt x="3335754" y="0"/>
                </a:lnTo>
                <a:lnTo>
                  <a:pt x="3335754" y="4316858"/>
                </a:lnTo>
                <a:lnTo>
                  <a:pt x="0" y="4316858"/>
                </a:lnTo>
                <a:lnTo>
                  <a:pt x="0" y="0"/>
                </a:lnTo>
                <a:close/>
              </a:path>
            </a:pathLst>
          </a:custGeom>
          <a:blipFill>
            <a:blip r:embed="rId6"/>
            <a:stretch>
              <a:fillRect/>
            </a:stretch>
          </a:blipFill>
          <a:ln w="38100" cap="sq">
            <a:solidFill>
              <a:srgbClr val="59C06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49E26C4-EFD8-C9F0-6F17-12E88B4F8E68}"/>
              </a:ext>
            </a:extLst>
          </p:cNvPr>
          <p:cNvSpPr/>
          <p:nvPr/>
        </p:nvSpPr>
        <p:spPr>
          <a:xfrm>
            <a:off x="0" y="3350846"/>
            <a:ext cx="4466545" cy="3768647"/>
          </a:xfrm>
          <a:custGeom>
            <a:avLst/>
            <a:gdLst/>
            <a:ahLst/>
            <a:cxnLst/>
            <a:rect l="l" t="t" r="r" b="b"/>
            <a:pathLst>
              <a:path w="4466545" h="3768647">
                <a:moveTo>
                  <a:pt x="0" y="0"/>
                </a:moveTo>
                <a:lnTo>
                  <a:pt x="4466545" y="0"/>
                </a:lnTo>
                <a:lnTo>
                  <a:pt x="4466545" y="3768647"/>
                </a:lnTo>
                <a:lnTo>
                  <a:pt x="0" y="37686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A0EA90D-F8E4-67AB-DADD-52A2BCD708F0}"/>
              </a:ext>
            </a:extLst>
          </p:cNvPr>
          <p:cNvSpPr txBox="1"/>
          <p:nvPr/>
        </p:nvSpPr>
        <p:spPr>
          <a:xfrm>
            <a:off x="65706" y="59904"/>
            <a:ext cx="2030697" cy="1209883"/>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ct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Early Intervention Services </a:t>
            </a:r>
          </a:p>
        </p:txBody>
      </p:sp>
      <p:sp>
        <p:nvSpPr>
          <p:cNvPr id="7" name="TextBox 7">
            <a:extLst>
              <a:ext uri="{FF2B5EF4-FFF2-40B4-BE49-F238E27FC236}">
                <a16:creationId xmlns:a16="http://schemas.microsoft.com/office/drawing/2014/main" id="{671E4556-3177-F36B-1FDD-6F25766EA947}"/>
              </a:ext>
            </a:extLst>
          </p:cNvPr>
          <p:cNvSpPr txBox="1"/>
          <p:nvPr/>
        </p:nvSpPr>
        <p:spPr>
          <a:xfrm>
            <a:off x="528793" y="3796626"/>
            <a:ext cx="3568469" cy="3397696"/>
          </a:xfrm>
          <a:prstGeom prst="rect">
            <a:avLst/>
          </a:prstGeom>
        </p:spPr>
        <p:txBody>
          <a:bodyPr lIns="0" tIns="0" rIns="0" bIns="0" rtlCol="0" anchor="t">
            <a:spAutoFit/>
          </a:bodyPr>
          <a:lstStyle/>
          <a:p>
            <a:pPr marL="462419" marR="0" lvl="1" indent="-231209" algn="l" defTabSz="914400" rtl="0" eaLnBrk="1" fontAlgn="auto" latinLnBrk="0" hangingPunct="1">
              <a:lnSpc>
                <a:spcPts val="2441"/>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Any successes or challenges with accessing EIS?</a:t>
            </a:r>
          </a:p>
          <a:p>
            <a:pPr marL="0" marR="0" lvl="0" indent="0" algn="l" defTabSz="914400" rtl="0" eaLnBrk="1" fontAlgn="auto" latinLnBrk="0" hangingPunct="1">
              <a:lnSpc>
                <a:spcPts val="2441"/>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441"/>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Any tips for accessing benefits, especially for military families?</a:t>
            </a:r>
          </a:p>
          <a:p>
            <a:pPr marL="0" marR="0" lvl="0" indent="0" algn="l" defTabSz="914400" rtl="0" eaLnBrk="1" fontAlgn="auto" latinLnBrk="0" hangingPunct="1">
              <a:lnSpc>
                <a:spcPts val="2441"/>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441"/>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resources helped you with services or benefits?</a:t>
            </a:r>
          </a:p>
          <a:p>
            <a:pPr marL="0" marR="0" lvl="0" indent="0" algn="l" defTabSz="914400" rtl="0" eaLnBrk="1" fontAlgn="auto" latinLnBrk="0" hangingPunct="1">
              <a:lnSpc>
                <a:spcPts val="2441"/>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extLst>
      <p:ext uri="{BB962C8B-B14F-4D97-AF65-F5344CB8AC3E}">
        <p14:creationId xmlns:p14="http://schemas.microsoft.com/office/powerpoint/2010/main" val="2516102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4696E"/>
        </a:solidFill>
        <a:effectLst/>
      </p:bgPr>
    </p:bg>
    <p:spTree>
      <p:nvGrpSpPr>
        <p:cNvPr id="1" name="">
          <a:extLst>
            <a:ext uri="{FF2B5EF4-FFF2-40B4-BE49-F238E27FC236}">
              <a16:creationId xmlns:a16="http://schemas.microsoft.com/office/drawing/2014/main" id="{34FCD161-AB8F-C0B3-7C83-38B28D27403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3662A0-7221-0146-DDB0-F991AB85C73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2732" t="-4513" b="-45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917FA4E-898F-4E50-4AA1-7730109CACC0}"/>
              </a:ext>
            </a:extLst>
          </p:cNvPr>
          <p:cNvSpPr/>
          <p:nvPr/>
        </p:nvSpPr>
        <p:spPr>
          <a:xfrm>
            <a:off x="6703659" y="250093"/>
            <a:ext cx="2834560" cy="2954836"/>
          </a:xfrm>
          <a:custGeom>
            <a:avLst/>
            <a:gdLst/>
            <a:ahLst/>
            <a:cxnLst/>
            <a:rect l="l" t="t" r="r" b="b"/>
            <a:pathLst>
              <a:path w="2834560" h="2954836">
                <a:moveTo>
                  <a:pt x="0" y="0"/>
                </a:moveTo>
                <a:lnTo>
                  <a:pt x="2834561" y="0"/>
                </a:lnTo>
                <a:lnTo>
                  <a:pt x="2834561" y="2954835"/>
                </a:lnTo>
                <a:lnTo>
                  <a:pt x="0" y="2954835"/>
                </a:lnTo>
                <a:lnTo>
                  <a:pt x="0" y="0"/>
                </a:lnTo>
                <a:close/>
              </a:path>
            </a:pathLst>
          </a:custGeom>
          <a:blipFill>
            <a:blip r:embed="rId4"/>
            <a:stretch>
              <a:fillRect b="-23292"/>
            </a:stretch>
          </a:blipFill>
          <a:ln w="38100" cap="sq">
            <a:solidFill>
              <a:srgbClr val="50574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E8EAC70-3092-F5DE-FCC8-733C5F7C38F4}"/>
              </a:ext>
            </a:extLst>
          </p:cNvPr>
          <p:cNvSpPr/>
          <p:nvPr/>
        </p:nvSpPr>
        <p:spPr>
          <a:xfrm>
            <a:off x="134556" y="0"/>
            <a:ext cx="2073344" cy="1424953"/>
          </a:xfrm>
          <a:custGeom>
            <a:avLst/>
            <a:gdLst/>
            <a:ahLst/>
            <a:cxnLst/>
            <a:rect l="l" t="t" r="r" b="b"/>
            <a:pathLst>
              <a:path w="2073344" h="1424953">
                <a:moveTo>
                  <a:pt x="0" y="0"/>
                </a:moveTo>
                <a:lnTo>
                  <a:pt x="2073344" y="0"/>
                </a:lnTo>
                <a:lnTo>
                  <a:pt x="2073344" y="1424953"/>
                </a:lnTo>
                <a:lnTo>
                  <a:pt x="0" y="14249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E72DC0C-9E34-558D-FF92-0304A9064DAC}"/>
              </a:ext>
            </a:extLst>
          </p:cNvPr>
          <p:cNvSpPr/>
          <p:nvPr/>
        </p:nvSpPr>
        <p:spPr>
          <a:xfrm rot="5400000">
            <a:off x="6241544" y="3823585"/>
            <a:ext cx="3901440" cy="2906573"/>
          </a:xfrm>
          <a:custGeom>
            <a:avLst/>
            <a:gdLst/>
            <a:ahLst/>
            <a:cxnLst/>
            <a:rect l="l" t="t" r="r" b="b"/>
            <a:pathLst>
              <a:path w="3901440" h="2906573">
                <a:moveTo>
                  <a:pt x="0" y="0"/>
                </a:moveTo>
                <a:lnTo>
                  <a:pt x="3901440" y="0"/>
                </a:lnTo>
                <a:lnTo>
                  <a:pt x="3901440" y="2906573"/>
                </a:lnTo>
                <a:lnTo>
                  <a:pt x="0" y="2906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B5042F57-AD60-A794-5110-F7D18FC7AE9D}"/>
              </a:ext>
            </a:extLst>
          </p:cNvPr>
          <p:cNvSpPr txBox="1"/>
          <p:nvPr/>
        </p:nvSpPr>
        <p:spPr>
          <a:xfrm>
            <a:off x="134556" y="173893"/>
            <a:ext cx="2030697" cy="1000968"/>
          </a:xfrm>
          <a:prstGeom prst="rect">
            <a:avLst/>
          </a:prstGeom>
        </p:spPr>
        <p:txBody>
          <a:bodyPr lIns="0" tIns="0" rIns="0" bIns="0" rtlCol="0" anchor="t">
            <a:spAutoFit/>
          </a:bodyPr>
          <a:lstStyle/>
          <a:p>
            <a:pPr marL="0" marR="0" lvl="0" indent="0" algn="ctr" defTabSz="914400" rtl="0" eaLnBrk="1" fontAlgn="auto" latinLnBrk="0" hangingPunct="1">
              <a:lnSpc>
                <a:spcPts val="2578"/>
              </a:lnSpc>
              <a:spcBef>
                <a:spcPct val="0"/>
              </a:spcBef>
              <a:spcAft>
                <a:spcPts val="0"/>
              </a:spcAft>
              <a:buClrTx/>
              <a:buSzTx/>
              <a:buFontTx/>
              <a:buNone/>
              <a:tabLst/>
              <a:defRPr/>
            </a:pPr>
            <a:r>
              <a:rPr kumimoji="0" lang="en-US" sz="18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 Practice with Therapeutic Activities Services  </a:t>
            </a:r>
          </a:p>
        </p:txBody>
      </p:sp>
      <p:sp>
        <p:nvSpPr>
          <p:cNvPr id="7" name="TextBox 7">
            <a:extLst>
              <a:ext uri="{FF2B5EF4-FFF2-40B4-BE49-F238E27FC236}">
                <a16:creationId xmlns:a16="http://schemas.microsoft.com/office/drawing/2014/main" id="{C201ACEB-D4A8-685A-6BD7-1F469B09BB8C}"/>
              </a:ext>
            </a:extLst>
          </p:cNvPr>
          <p:cNvSpPr txBox="1"/>
          <p:nvPr/>
        </p:nvSpPr>
        <p:spPr>
          <a:xfrm>
            <a:off x="6703659" y="3770566"/>
            <a:ext cx="2977210" cy="2993561"/>
          </a:xfrm>
          <a:prstGeom prst="rect">
            <a:avLst/>
          </a:prstGeom>
        </p:spPr>
        <p:txBody>
          <a:bodyPr lIns="0" tIns="0" rIns="0" bIns="0" rtlCol="0" anchor="t">
            <a:spAutoFit/>
          </a:bodyPr>
          <a:lstStyle/>
          <a:p>
            <a:pPr marL="462419" marR="0" lvl="1" indent="-231209" algn="l" defTabSz="914400" rtl="0" eaLnBrk="1" fontAlgn="auto" latinLnBrk="0" hangingPunct="1">
              <a:lnSpc>
                <a:spcPts val="2398"/>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do any therapies at home?</a:t>
            </a:r>
          </a:p>
          <a:p>
            <a:pPr marL="0" marR="0" lvl="0" indent="0" algn="l" defTabSz="914400" rtl="0" eaLnBrk="1" fontAlgn="auto" latinLnBrk="0" hangingPunct="1">
              <a:lnSpc>
                <a:spcPts val="2398"/>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398"/>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therapies do you work on with your child?</a:t>
            </a:r>
          </a:p>
          <a:p>
            <a:pPr marL="0" marR="0" lvl="0" indent="0" algn="l" defTabSz="914400" rtl="0" eaLnBrk="1" fontAlgn="auto" latinLnBrk="0" hangingPunct="1">
              <a:lnSpc>
                <a:spcPts val="2398"/>
              </a:lnSpc>
              <a:spcBef>
                <a:spcPts val="0"/>
              </a:spcBef>
              <a:spcAft>
                <a:spcPts val="0"/>
              </a:spcAft>
              <a:buClrTx/>
              <a:buSzTx/>
              <a:buFontTx/>
              <a:buNone/>
              <a:tabLst/>
              <a:defRPr/>
            </a:pPr>
            <a:endPar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419" marR="0" lvl="1" indent="-231209" algn="l" defTabSz="914400" rtl="0" eaLnBrk="1" fontAlgn="auto" latinLnBrk="0" hangingPunct="1">
              <a:lnSpc>
                <a:spcPts val="2398"/>
              </a:lnSpc>
              <a:spcBef>
                <a:spcPts val="0"/>
              </a:spcBef>
              <a:spcAft>
                <a:spcPts val="0"/>
              </a:spcAft>
              <a:buClrTx/>
              <a:buSzTx/>
              <a:buFont typeface="Arial"/>
              <a:buChar char="•"/>
              <a:tabLst/>
              <a:defRPr/>
            </a:pPr>
            <a:r>
              <a:rPr kumimoji="0" lang="en-US" sz="21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review the module’s resources? Will you use any?</a:t>
            </a:r>
          </a:p>
        </p:txBody>
      </p:sp>
    </p:spTree>
    <p:extLst>
      <p:ext uri="{BB962C8B-B14F-4D97-AF65-F5344CB8AC3E}">
        <p14:creationId xmlns:p14="http://schemas.microsoft.com/office/powerpoint/2010/main" val="1760633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5F4F7"/>
        </a:solidFill>
        <a:effectLst/>
      </p:bgPr>
    </p:bg>
    <p:spTree>
      <p:nvGrpSpPr>
        <p:cNvPr id="1" name="">
          <a:extLst>
            <a:ext uri="{FF2B5EF4-FFF2-40B4-BE49-F238E27FC236}">
              <a16:creationId xmlns:a16="http://schemas.microsoft.com/office/drawing/2014/main" id="{27FD46B7-04F4-A9B0-C909-C3492A5F3C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1AE4815-3398-42BF-FE68-CB026A2FF514}"/>
              </a:ext>
            </a:extLst>
          </p:cNvPr>
          <p:cNvSpPr/>
          <p:nvPr/>
        </p:nvSpPr>
        <p:spPr>
          <a:xfrm>
            <a:off x="134556" y="0"/>
            <a:ext cx="2073344" cy="1424953"/>
          </a:xfrm>
          <a:custGeom>
            <a:avLst/>
            <a:gdLst/>
            <a:ahLst/>
            <a:cxnLst/>
            <a:rect l="l" t="t" r="r" b="b"/>
            <a:pathLst>
              <a:path w="2073344" h="1424953">
                <a:moveTo>
                  <a:pt x="0" y="0"/>
                </a:moveTo>
                <a:lnTo>
                  <a:pt x="2073344" y="0"/>
                </a:lnTo>
                <a:lnTo>
                  <a:pt x="2073344" y="1424953"/>
                </a:lnTo>
                <a:lnTo>
                  <a:pt x="0" y="1424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01EB799-6690-2368-0A00-71FABC3A6C1A}"/>
              </a:ext>
            </a:extLst>
          </p:cNvPr>
          <p:cNvSpPr/>
          <p:nvPr/>
        </p:nvSpPr>
        <p:spPr>
          <a:xfrm>
            <a:off x="2464562" y="332642"/>
            <a:ext cx="3508245" cy="4504060"/>
          </a:xfrm>
          <a:custGeom>
            <a:avLst/>
            <a:gdLst/>
            <a:ahLst/>
            <a:cxnLst/>
            <a:rect l="l" t="t" r="r" b="b"/>
            <a:pathLst>
              <a:path w="3508245" h="4504060">
                <a:moveTo>
                  <a:pt x="0" y="0"/>
                </a:moveTo>
                <a:lnTo>
                  <a:pt x="3508246" y="0"/>
                </a:lnTo>
                <a:lnTo>
                  <a:pt x="3508246" y="4504061"/>
                </a:lnTo>
                <a:lnTo>
                  <a:pt x="0" y="4504061"/>
                </a:lnTo>
                <a:lnTo>
                  <a:pt x="0" y="0"/>
                </a:lnTo>
                <a:close/>
              </a:path>
            </a:pathLst>
          </a:custGeom>
          <a:blipFill>
            <a:blip r:embed="rId5"/>
            <a:stretch>
              <a:fillRect/>
            </a:stretch>
          </a:blipFill>
          <a:ln w="38100" cap="sq">
            <a:solidFill>
              <a:srgbClr val="7F648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8C2893A-9D75-9824-8124-18656FB124F7}"/>
              </a:ext>
            </a:extLst>
          </p:cNvPr>
          <p:cNvSpPr/>
          <p:nvPr/>
        </p:nvSpPr>
        <p:spPr>
          <a:xfrm>
            <a:off x="366608" y="2584673"/>
            <a:ext cx="3464719" cy="4498964"/>
          </a:xfrm>
          <a:custGeom>
            <a:avLst/>
            <a:gdLst/>
            <a:ahLst/>
            <a:cxnLst/>
            <a:rect l="l" t="t" r="r" b="b"/>
            <a:pathLst>
              <a:path w="3464719" h="4498964">
                <a:moveTo>
                  <a:pt x="0" y="0"/>
                </a:moveTo>
                <a:lnTo>
                  <a:pt x="3464720" y="0"/>
                </a:lnTo>
                <a:lnTo>
                  <a:pt x="3464720" y="4498963"/>
                </a:lnTo>
                <a:lnTo>
                  <a:pt x="0" y="4498963"/>
                </a:lnTo>
                <a:lnTo>
                  <a:pt x="0" y="0"/>
                </a:lnTo>
                <a:close/>
              </a:path>
            </a:pathLst>
          </a:custGeom>
          <a:blipFill>
            <a:blip r:embed="rId6"/>
            <a:stretch>
              <a:fillRect/>
            </a:stretch>
          </a:blipFill>
          <a:ln w="38100" cap="sq">
            <a:solidFill>
              <a:srgbClr val="7F648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B7BD80D0-0BE0-4B20-2389-710E25C96421}"/>
              </a:ext>
            </a:extLst>
          </p:cNvPr>
          <p:cNvSpPr/>
          <p:nvPr/>
        </p:nvSpPr>
        <p:spPr>
          <a:xfrm>
            <a:off x="1081953" y="1647815"/>
            <a:ext cx="1476380" cy="1098058"/>
          </a:xfrm>
          <a:custGeom>
            <a:avLst/>
            <a:gdLst/>
            <a:ahLst/>
            <a:cxnLst/>
            <a:rect l="l" t="t" r="r" b="b"/>
            <a:pathLst>
              <a:path w="1476380" h="1098058">
                <a:moveTo>
                  <a:pt x="0" y="0"/>
                </a:moveTo>
                <a:lnTo>
                  <a:pt x="1476380" y="0"/>
                </a:lnTo>
                <a:lnTo>
                  <a:pt x="1476380" y="1098057"/>
                </a:lnTo>
                <a:lnTo>
                  <a:pt x="0" y="109805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7813A5A-2AE0-D68A-E0AE-304338641E72}"/>
              </a:ext>
            </a:extLst>
          </p:cNvPr>
          <p:cNvSpPr txBox="1"/>
          <p:nvPr/>
        </p:nvSpPr>
        <p:spPr>
          <a:xfrm>
            <a:off x="243488" y="237392"/>
            <a:ext cx="1855480" cy="854918"/>
          </a:xfrm>
          <a:prstGeom prst="rect">
            <a:avLst/>
          </a:prstGeom>
        </p:spPr>
        <p:txBody>
          <a:bodyPr lIns="0" tIns="0" rIns="0" bIns="0" rtlCol="0" anchor="t">
            <a:spAutoFit/>
          </a:bodyPr>
          <a:lstStyle/>
          <a:p>
            <a:pPr marL="0" marR="0" lvl="0" indent="0" algn="ctr" defTabSz="914400" rtl="0" eaLnBrk="1" fontAlgn="auto" latinLnBrk="0" hangingPunct="1">
              <a:lnSpc>
                <a:spcPts val="3278"/>
              </a:lnSpc>
              <a:spcBef>
                <a:spcPct val="0"/>
              </a:spcBef>
              <a:spcAft>
                <a:spcPts val="0"/>
              </a:spcAft>
              <a:buClrTx/>
              <a:buSzTx/>
              <a:buFontTx/>
              <a:buNone/>
              <a:tabLst/>
              <a:defRPr/>
            </a:pPr>
            <a:r>
              <a:rPr kumimoji="0" lang="en-US" sz="23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Planning for the Future</a:t>
            </a:r>
          </a:p>
        </p:txBody>
      </p:sp>
      <p:sp>
        <p:nvSpPr>
          <p:cNvPr id="7" name="TextBox 7">
            <a:extLst>
              <a:ext uri="{FF2B5EF4-FFF2-40B4-BE49-F238E27FC236}">
                <a16:creationId xmlns:a16="http://schemas.microsoft.com/office/drawing/2014/main" id="{432F7ACB-E1DF-E65F-A70A-1B781F29E4E3}"/>
              </a:ext>
            </a:extLst>
          </p:cNvPr>
          <p:cNvSpPr txBox="1"/>
          <p:nvPr/>
        </p:nvSpPr>
        <p:spPr>
          <a:xfrm>
            <a:off x="3831328" y="4843679"/>
            <a:ext cx="5748778" cy="2210240"/>
          </a:xfrm>
          <a:prstGeom prst="rect">
            <a:avLst/>
          </a:prstGeom>
        </p:spPr>
        <p:txBody>
          <a:bodyPr lIns="0" tIns="0" rIns="0" bIns="0" rtlCol="0" anchor="t">
            <a:spAutoFit/>
          </a:bodyPr>
          <a:lstStyle/>
          <a:p>
            <a:pPr marL="0" marR="0" lvl="0" indent="0" algn="l" defTabSz="914400" rtl="0" eaLnBrk="1" fontAlgn="auto" latinLnBrk="0" hangingPunct="1">
              <a:lnSpc>
                <a:spcPts val="208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worried about transitions for your child?</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have you faced in planning for their future?</a:t>
            </a:r>
          </a:p>
        </p:txBody>
      </p:sp>
      <p:sp>
        <p:nvSpPr>
          <p:cNvPr id="8" name="TextBox 8">
            <a:extLst>
              <a:ext uri="{FF2B5EF4-FFF2-40B4-BE49-F238E27FC236}">
                <a16:creationId xmlns:a16="http://schemas.microsoft.com/office/drawing/2014/main" id="{F337317D-A5A8-F119-C922-D1241E894B84}"/>
              </a:ext>
            </a:extLst>
          </p:cNvPr>
          <p:cNvSpPr txBox="1"/>
          <p:nvPr/>
        </p:nvSpPr>
        <p:spPr>
          <a:xfrm>
            <a:off x="5972808" y="636270"/>
            <a:ext cx="3523837" cy="39435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hopes and goals do you have for your child?</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hopes and goals does your child have for themself?</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your family started transition planning? Any tips to share?</a:t>
            </a:r>
          </a:p>
        </p:txBody>
      </p:sp>
    </p:spTree>
    <p:extLst>
      <p:ext uri="{BB962C8B-B14F-4D97-AF65-F5344CB8AC3E}">
        <p14:creationId xmlns:p14="http://schemas.microsoft.com/office/powerpoint/2010/main" val="1086811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a:extLst>
            <a:ext uri="{FF2B5EF4-FFF2-40B4-BE49-F238E27FC236}">
              <a16:creationId xmlns:a16="http://schemas.microsoft.com/office/drawing/2014/main" id="{269598C4-69E3-1D14-2B2A-32CFCE7E8B5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105A2E-B419-1E02-D265-064C684358E0}"/>
              </a:ext>
            </a:extLst>
          </p:cNvPr>
          <p:cNvSpPr/>
          <p:nvPr/>
        </p:nvSpPr>
        <p:spPr>
          <a:xfrm>
            <a:off x="0" y="3312548"/>
            <a:ext cx="6007733" cy="4002652"/>
          </a:xfrm>
          <a:custGeom>
            <a:avLst/>
            <a:gdLst/>
            <a:ahLst/>
            <a:cxnLst/>
            <a:rect l="l" t="t" r="r" b="b"/>
            <a:pathLst>
              <a:path w="6007733" h="4002652">
                <a:moveTo>
                  <a:pt x="0" y="0"/>
                </a:moveTo>
                <a:lnTo>
                  <a:pt x="6007733" y="0"/>
                </a:lnTo>
                <a:lnTo>
                  <a:pt x="6007733" y="4002652"/>
                </a:lnTo>
                <a:lnTo>
                  <a:pt x="0" y="40026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AAE1140-E4D0-E4A2-B33B-A8F83214C606}"/>
              </a:ext>
            </a:extLst>
          </p:cNvPr>
          <p:cNvSpPr/>
          <p:nvPr/>
        </p:nvSpPr>
        <p:spPr>
          <a:xfrm rot="-5400000">
            <a:off x="4668735" y="4006022"/>
            <a:ext cx="4344658" cy="2096297"/>
          </a:xfrm>
          <a:custGeom>
            <a:avLst/>
            <a:gdLst/>
            <a:ahLst/>
            <a:cxnLst/>
            <a:rect l="l" t="t" r="r" b="b"/>
            <a:pathLst>
              <a:path w="4344658" h="2096297">
                <a:moveTo>
                  <a:pt x="0" y="0"/>
                </a:moveTo>
                <a:lnTo>
                  <a:pt x="4344657" y="0"/>
                </a:lnTo>
                <a:lnTo>
                  <a:pt x="4344657"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D939EB2-58EB-3DA1-9698-F72D1DCA041D}"/>
              </a:ext>
            </a:extLst>
          </p:cNvPr>
          <p:cNvSpPr/>
          <p:nvPr/>
        </p:nvSpPr>
        <p:spPr>
          <a:xfrm rot="-5400000">
            <a:off x="6409616" y="4006022"/>
            <a:ext cx="4344658" cy="2096297"/>
          </a:xfrm>
          <a:custGeom>
            <a:avLst/>
            <a:gdLst/>
            <a:ahLst/>
            <a:cxnLst/>
            <a:rect l="l" t="t" r="r" b="b"/>
            <a:pathLst>
              <a:path w="4344658" h="2096297">
                <a:moveTo>
                  <a:pt x="0" y="0"/>
                </a:moveTo>
                <a:lnTo>
                  <a:pt x="4344658" y="0"/>
                </a:lnTo>
                <a:lnTo>
                  <a:pt x="4344658"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73E9ECA-E365-156A-C666-01D227DF797D}"/>
              </a:ext>
            </a:extLst>
          </p:cNvPr>
          <p:cNvSpPr/>
          <p:nvPr/>
        </p:nvSpPr>
        <p:spPr>
          <a:xfrm rot="-5400000">
            <a:off x="6409616" y="1227825"/>
            <a:ext cx="4344658" cy="2096297"/>
          </a:xfrm>
          <a:custGeom>
            <a:avLst/>
            <a:gdLst/>
            <a:ahLst/>
            <a:cxnLst/>
            <a:rect l="l" t="t" r="r" b="b"/>
            <a:pathLst>
              <a:path w="4344658" h="2096297">
                <a:moveTo>
                  <a:pt x="0" y="0"/>
                </a:moveTo>
                <a:lnTo>
                  <a:pt x="4344658" y="0"/>
                </a:lnTo>
                <a:lnTo>
                  <a:pt x="4344658"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991AFDD7-16A9-80F3-F298-589DE4393AA4}"/>
              </a:ext>
            </a:extLst>
          </p:cNvPr>
          <p:cNvSpPr/>
          <p:nvPr/>
        </p:nvSpPr>
        <p:spPr>
          <a:xfrm rot="-5400000">
            <a:off x="4668735" y="1227825"/>
            <a:ext cx="4344658" cy="2096297"/>
          </a:xfrm>
          <a:custGeom>
            <a:avLst/>
            <a:gdLst/>
            <a:ahLst/>
            <a:cxnLst/>
            <a:rect l="l" t="t" r="r" b="b"/>
            <a:pathLst>
              <a:path w="4344658" h="2096297">
                <a:moveTo>
                  <a:pt x="0" y="0"/>
                </a:moveTo>
                <a:lnTo>
                  <a:pt x="4344657" y="0"/>
                </a:lnTo>
                <a:lnTo>
                  <a:pt x="4344657" y="2096297"/>
                </a:lnTo>
                <a:lnTo>
                  <a:pt x="0" y="2096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4DF2F8C-FFDB-965C-FA55-F400A3F94968}"/>
              </a:ext>
            </a:extLst>
          </p:cNvPr>
          <p:cNvSpPr/>
          <p:nvPr/>
        </p:nvSpPr>
        <p:spPr>
          <a:xfrm>
            <a:off x="160593" y="286110"/>
            <a:ext cx="5278528" cy="3734559"/>
          </a:xfrm>
          <a:custGeom>
            <a:avLst/>
            <a:gdLst/>
            <a:ahLst/>
            <a:cxnLst/>
            <a:rect l="l" t="t" r="r" b="b"/>
            <a:pathLst>
              <a:path w="5278528" h="3734559">
                <a:moveTo>
                  <a:pt x="0" y="0"/>
                </a:moveTo>
                <a:lnTo>
                  <a:pt x="5278529" y="0"/>
                </a:lnTo>
                <a:lnTo>
                  <a:pt x="5278529" y="3734558"/>
                </a:lnTo>
                <a:lnTo>
                  <a:pt x="0" y="373455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7653E026-4528-79B5-3C19-59F764E55743}"/>
              </a:ext>
            </a:extLst>
          </p:cNvPr>
          <p:cNvSpPr txBox="1"/>
          <p:nvPr/>
        </p:nvSpPr>
        <p:spPr>
          <a:xfrm>
            <a:off x="5902876" y="530756"/>
            <a:ext cx="3623224" cy="6177488"/>
          </a:xfrm>
          <a:prstGeom prst="rect">
            <a:avLst/>
          </a:prstGeom>
        </p:spPr>
        <p:txBody>
          <a:bodyPr lIns="0" tIns="0" rIns="0" bIns="0" rtlCol="0" anchor="t">
            <a:spAutoFit/>
          </a:bodyPr>
          <a:lstStyle/>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from the supplemental module was most helpful to you as a parent? Why?</a:t>
            </a:r>
          </a:p>
          <a:p>
            <a:pPr marL="0" marR="0" lvl="0" indent="0" algn="l" defTabSz="914400" rtl="0" eaLnBrk="1" fontAlgn="auto" latinLnBrk="0" hangingPunct="1">
              <a:lnSpc>
                <a:spcPts val="2858"/>
              </a:lnSpc>
              <a:spcBef>
                <a:spcPts val="0"/>
              </a:spcBef>
              <a:spcAft>
                <a:spcPts val="0"/>
              </a:spcAft>
              <a:buClrTx/>
              <a:buSzTx/>
              <a:buFontTx/>
              <a:buNone/>
              <a:tabLst/>
              <a:defRPr/>
            </a:pPr>
            <a:endPar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did you learn to help achieve your family goals?</a:t>
            </a:r>
          </a:p>
          <a:p>
            <a:pPr marL="0" marR="0" lvl="0" indent="0" algn="l" defTabSz="914400" rtl="0" eaLnBrk="1" fontAlgn="auto" latinLnBrk="0" hangingPunct="1">
              <a:lnSpc>
                <a:spcPts val="2858"/>
              </a:lnSpc>
              <a:spcBef>
                <a:spcPts val="0"/>
              </a:spcBef>
              <a:spcAft>
                <a:spcPts val="0"/>
              </a:spcAft>
              <a:buClrTx/>
              <a:buSzTx/>
              <a:buFontTx/>
              <a:buNone/>
              <a:tabLst/>
              <a:defRPr/>
            </a:pPr>
            <a:endPar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how you interact with your child since completing the module?</a:t>
            </a:r>
          </a:p>
          <a:p>
            <a:pPr marL="0" marR="0" lvl="0" indent="0" algn="l" defTabSz="914400" rtl="0" eaLnBrk="1" fontAlgn="auto" latinLnBrk="0" hangingPunct="1">
              <a:lnSpc>
                <a:spcPts val="2858"/>
              </a:lnSpc>
              <a:spcBef>
                <a:spcPts val="0"/>
              </a:spcBef>
              <a:spcAft>
                <a:spcPts val="0"/>
              </a:spcAft>
              <a:buClrTx/>
              <a:buSzTx/>
              <a:buFontTx/>
              <a:buNone/>
              <a:tabLst/>
              <a:defRPr/>
            </a:pPr>
            <a:endPar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0829" marR="0" lvl="1" indent="-220415" algn="l" defTabSz="914400" rtl="0" eaLnBrk="1" fontAlgn="auto" latinLnBrk="0" hangingPunct="1">
              <a:lnSpc>
                <a:spcPts val="2858"/>
              </a:lnSpc>
              <a:spcBef>
                <a:spcPts val="0"/>
              </a:spcBef>
              <a:spcAft>
                <a:spcPts val="0"/>
              </a:spcAft>
              <a:buClrTx/>
              <a:buSzTx/>
              <a:buFont typeface="Arial"/>
              <a:buChar char="•"/>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difference in how your child responds to your parenting?</a:t>
            </a:r>
          </a:p>
        </p:txBody>
      </p:sp>
    </p:spTree>
    <p:extLst>
      <p:ext uri="{BB962C8B-B14F-4D97-AF65-F5344CB8AC3E}">
        <p14:creationId xmlns:p14="http://schemas.microsoft.com/office/powerpoint/2010/main" val="1151056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750563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9177108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86</Slides>
  <Notes>86</Notes>
  <HiddenSlides>0</HiddenSlide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revision>1</cp:revision>
  <dcterms:created xsi:type="dcterms:W3CDTF">2006-08-16T00:00:00Z</dcterms:created>
  <dcterms:modified xsi:type="dcterms:W3CDTF">2025-02-24T19:24:22Z</dcterms:modified>
  <dc:identifier>DAGHMrpNIvI</dc:identifier>
</cp:coreProperties>
</file>